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4003" r:id="rId2"/>
    <p:sldMasterId id="2147484017" r:id="rId3"/>
  </p:sldMasterIdLst>
  <p:notesMasterIdLst>
    <p:notesMasterId r:id="rId153"/>
  </p:notesMasterIdLst>
  <p:sldIdLst>
    <p:sldId id="7887" r:id="rId4"/>
    <p:sldId id="7944" r:id="rId5"/>
    <p:sldId id="6928" r:id="rId6"/>
    <p:sldId id="7908" r:id="rId7"/>
    <p:sldId id="7945" r:id="rId8"/>
    <p:sldId id="7946" r:id="rId9"/>
    <p:sldId id="7761" r:id="rId10"/>
    <p:sldId id="7764" r:id="rId11"/>
    <p:sldId id="7767" r:id="rId12"/>
    <p:sldId id="7769" r:id="rId13"/>
    <p:sldId id="7771" r:id="rId14"/>
    <p:sldId id="7947" r:id="rId15"/>
    <p:sldId id="7948" r:id="rId16"/>
    <p:sldId id="7775" r:id="rId17"/>
    <p:sldId id="7776" r:id="rId18"/>
    <p:sldId id="7777" r:id="rId19"/>
    <p:sldId id="7778" r:id="rId20"/>
    <p:sldId id="7779" r:id="rId21"/>
    <p:sldId id="7780" r:id="rId22"/>
    <p:sldId id="7783" r:id="rId23"/>
    <p:sldId id="7786" r:id="rId24"/>
    <p:sldId id="7789" r:id="rId25"/>
    <p:sldId id="7792" r:id="rId26"/>
    <p:sldId id="7950" r:id="rId27"/>
    <p:sldId id="7949" r:id="rId28"/>
    <p:sldId id="7913" r:id="rId29"/>
    <p:sldId id="7909" r:id="rId30"/>
    <p:sldId id="7918" r:id="rId31"/>
    <p:sldId id="7925" r:id="rId32"/>
    <p:sldId id="4250" r:id="rId33"/>
    <p:sldId id="7951" r:id="rId34"/>
    <p:sldId id="7952" r:id="rId35"/>
    <p:sldId id="4200" r:id="rId36"/>
    <p:sldId id="7931" r:id="rId37"/>
    <p:sldId id="7938" r:id="rId38"/>
    <p:sldId id="7927" r:id="rId39"/>
    <p:sldId id="7955" r:id="rId40"/>
    <p:sldId id="7954" r:id="rId41"/>
    <p:sldId id="7953" r:id="rId42"/>
    <p:sldId id="7866" r:id="rId43"/>
    <p:sldId id="7868" r:id="rId44"/>
    <p:sldId id="7870" r:id="rId45"/>
    <p:sldId id="7872" r:id="rId46"/>
    <p:sldId id="7877" r:id="rId47"/>
    <p:sldId id="7956" r:id="rId48"/>
    <p:sldId id="7880" r:id="rId49"/>
    <p:sldId id="7881" r:id="rId50"/>
    <p:sldId id="7882" r:id="rId51"/>
    <p:sldId id="7590" r:id="rId52"/>
    <p:sldId id="7958" r:id="rId53"/>
    <p:sldId id="7959" r:id="rId54"/>
    <p:sldId id="7960" r:id="rId55"/>
    <p:sldId id="7961" r:id="rId56"/>
    <p:sldId id="7962" r:id="rId57"/>
    <p:sldId id="7963" r:id="rId58"/>
    <p:sldId id="7964" r:id="rId59"/>
    <p:sldId id="7965" r:id="rId60"/>
    <p:sldId id="7762" r:id="rId61"/>
    <p:sldId id="7763" r:id="rId62"/>
    <p:sldId id="7966" r:id="rId63"/>
    <p:sldId id="7765" r:id="rId64"/>
    <p:sldId id="7766" r:id="rId65"/>
    <p:sldId id="7967" r:id="rId66"/>
    <p:sldId id="7768" r:id="rId67"/>
    <p:sldId id="7968" r:id="rId68"/>
    <p:sldId id="7770" r:id="rId69"/>
    <p:sldId id="7969" r:id="rId70"/>
    <p:sldId id="7772" r:id="rId71"/>
    <p:sldId id="7970" r:id="rId72"/>
    <p:sldId id="7971" r:id="rId73"/>
    <p:sldId id="7972" r:id="rId74"/>
    <p:sldId id="7973" r:id="rId75"/>
    <p:sldId id="7974" r:id="rId76"/>
    <p:sldId id="7975" r:id="rId77"/>
    <p:sldId id="7976" r:id="rId78"/>
    <p:sldId id="7977" r:id="rId79"/>
    <p:sldId id="7782" r:id="rId80"/>
    <p:sldId id="7781" r:id="rId81"/>
    <p:sldId id="7978" r:id="rId82"/>
    <p:sldId id="7784" r:id="rId83"/>
    <p:sldId id="7785" r:id="rId84"/>
    <p:sldId id="7979" r:id="rId85"/>
    <p:sldId id="7787" r:id="rId86"/>
    <p:sldId id="7788" r:id="rId87"/>
    <p:sldId id="7980" r:id="rId88"/>
    <p:sldId id="7790" r:id="rId89"/>
    <p:sldId id="7791" r:id="rId90"/>
    <p:sldId id="7981" r:id="rId91"/>
    <p:sldId id="7793" r:id="rId92"/>
    <p:sldId id="7794" r:id="rId93"/>
    <p:sldId id="7982" r:id="rId94"/>
    <p:sldId id="7983" r:id="rId95"/>
    <p:sldId id="7984" r:id="rId96"/>
    <p:sldId id="7914" r:id="rId97"/>
    <p:sldId id="7985" r:id="rId98"/>
    <p:sldId id="7915" r:id="rId99"/>
    <p:sldId id="7916" r:id="rId100"/>
    <p:sldId id="7986" r:id="rId101"/>
    <p:sldId id="7919" r:id="rId102"/>
    <p:sldId id="7920" r:id="rId103"/>
    <p:sldId id="7921" r:id="rId104"/>
    <p:sldId id="7922" r:id="rId105"/>
    <p:sldId id="7923" r:id="rId106"/>
    <p:sldId id="7924" r:id="rId107"/>
    <p:sldId id="7987" r:id="rId108"/>
    <p:sldId id="7926" r:id="rId109"/>
    <p:sldId id="7988" r:id="rId110"/>
    <p:sldId id="7928" r:id="rId111"/>
    <p:sldId id="7989" r:id="rId112"/>
    <p:sldId id="7990" r:id="rId113"/>
    <p:sldId id="7991" r:id="rId114"/>
    <p:sldId id="7929" r:id="rId115"/>
    <p:sldId id="7930" r:id="rId116"/>
    <p:sldId id="7992" r:id="rId117"/>
    <p:sldId id="7932" r:id="rId118"/>
    <p:sldId id="7993" r:id="rId119"/>
    <p:sldId id="7939" r:id="rId120"/>
    <p:sldId id="7994" r:id="rId121"/>
    <p:sldId id="7933" r:id="rId122"/>
    <p:sldId id="7995" r:id="rId123"/>
    <p:sldId id="7936" r:id="rId124"/>
    <p:sldId id="7996" r:id="rId125"/>
    <p:sldId id="7997" r:id="rId126"/>
    <p:sldId id="7998" r:id="rId127"/>
    <p:sldId id="7867" r:id="rId128"/>
    <p:sldId id="7999" r:id="rId129"/>
    <p:sldId id="7869" r:id="rId130"/>
    <p:sldId id="8000" r:id="rId131"/>
    <p:sldId id="7871" r:id="rId132"/>
    <p:sldId id="8001" r:id="rId133"/>
    <p:sldId id="7873" r:id="rId134"/>
    <p:sldId id="7874" r:id="rId135"/>
    <p:sldId id="7875" r:id="rId136"/>
    <p:sldId id="7876" r:id="rId137"/>
    <p:sldId id="7889" r:id="rId138"/>
    <p:sldId id="7890" r:id="rId139"/>
    <p:sldId id="8002" r:id="rId140"/>
    <p:sldId id="7878" r:id="rId141"/>
    <p:sldId id="8003" r:id="rId142"/>
    <p:sldId id="8004" r:id="rId143"/>
    <p:sldId id="8005" r:id="rId144"/>
    <p:sldId id="8006" r:id="rId145"/>
    <p:sldId id="8007" r:id="rId146"/>
    <p:sldId id="8008" r:id="rId147"/>
    <p:sldId id="1542" r:id="rId148"/>
    <p:sldId id="1579" r:id="rId149"/>
    <p:sldId id="1580" r:id="rId150"/>
    <p:sldId id="4682" r:id="rId151"/>
    <p:sldId id="1474" r:id="rId152"/>
  </p:sldIdLst>
  <p:sldSz cx="9144000" cy="6858000" type="screen4x3"/>
  <p:notesSz cx="6858000" cy="9144000"/>
  <p:defaultTextStyle>
    <a:defPPr>
      <a:defRPr lang="en-US"/>
    </a:defPPr>
    <a:lvl1pPr algn="ctr" rtl="0" eaLnBrk="0" fontAlgn="base" hangingPunct="0">
      <a:spcBef>
        <a:spcPct val="0"/>
      </a:spcBef>
      <a:spcAft>
        <a:spcPct val="0"/>
      </a:spcAft>
      <a:defRPr sz="48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48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48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48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4800" kern="1200">
        <a:solidFill>
          <a:schemeClr val="tx1"/>
        </a:solidFill>
        <a:latin typeface="Verdana" pitchFamily="34" charset="0"/>
        <a:ea typeface="+mn-ea"/>
        <a:cs typeface="+mn-cs"/>
      </a:defRPr>
    </a:lvl5pPr>
    <a:lvl6pPr marL="2286000" algn="l" defTabSz="914400" rtl="0" eaLnBrk="1" latinLnBrk="0" hangingPunct="1">
      <a:defRPr sz="4800" kern="1200">
        <a:solidFill>
          <a:schemeClr val="tx1"/>
        </a:solidFill>
        <a:latin typeface="Verdana" pitchFamily="34" charset="0"/>
        <a:ea typeface="+mn-ea"/>
        <a:cs typeface="+mn-cs"/>
      </a:defRPr>
    </a:lvl6pPr>
    <a:lvl7pPr marL="2743200" algn="l" defTabSz="914400" rtl="0" eaLnBrk="1" latinLnBrk="0" hangingPunct="1">
      <a:defRPr sz="4800" kern="1200">
        <a:solidFill>
          <a:schemeClr val="tx1"/>
        </a:solidFill>
        <a:latin typeface="Verdana" pitchFamily="34" charset="0"/>
        <a:ea typeface="+mn-ea"/>
        <a:cs typeface="+mn-cs"/>
      </a:defRPr>
    </a:lvl7pPr>
    <a:lvl8pPr marL="3200400" algn="l" defTabSz="914400" rtl="0" eaLnBrk="1" latinLnBrk="0" hangingPunct="1">
      <a:defRPr sz="4800" kern="1200">
        <a:solidFill>
          <a:schemeClr val="tx1"/>
        </a:solidFill>
        <a:latin typeface="Verdana" pitchFamily="34" charset="0"/>
        <a:ea typeface="+mn-ea"/>
        <a:cs typeface="+mn-cs"/>
      </a:defRPr>
    </a:lvl8pPr>
    <a:lvl9pPr marL="3657600" algn="l" defTabSz="914400" rtl="0" eaLnBrk="1" latinLnBrk="0" hangingPunct="1">
      <a:defRPr sz="48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00FF"/>
    <a:srgbClr val="FFFFCC"/>
    <a:srgbClr val="CC99FF"/>
    <a:srgbClr val="00FF00"/>
    <a:srgbClr val="66FFFF"/>
    <a:srgbClr val="9933FF"/>
    <a:srgbClr val="663300"/>
    <a:srgbClr val="FF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54" autoAdjust="0"/>
    <p:restoredTop sz="92374" autoAdjust="0"/>
  </p:normalViewPr>
  <p:slideViewPr>
    <p:cSldViewPr>
      <p:cViewPr varScale="1">
        <p:scale>
          <a:sx n="101" d="100"/>
          <a:sy n="101" d="100"/>
        </p:scale>
        <p:origin x="5862" y="114"/>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2409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6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1954AD5-7784-458F-B22E-E8A18FDC69A0}" type="slidenum">
              <a:rPr lang="en-US"/>
              <a:pPr>
                <a:defRPr/>
              </a:pPr>
              <a:t>‹#›</a:t>
            </a:fld>
            <a:endParaRPr lang="en-US"/>
          </a:p>
        </p:txBody>
      </p:sp>
    </p:spTree>
    <p:extLst>
      <p:ext uri="{BB962C8B-B14F-4D97-AF65-F5344CB8AC3E}">
        <p14:creationId xmlns:p14="http://schemas.microsoft.com/office/powerpoint/2010/main" val="2396130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26B67-D2B5-4E8A-BA61-31B73C848228}" type="slidenum">
              <a:rPr lang="en-US"/>
              <a:pPr>
                <a:defRPr/>
              </a:pPr>
              <a:t>‹#›</a:t>
            </a:fld>
            <a:endParaRPr lang="en-US"/>
          </a:p>
        </p:txBody>
      </p:sp>
    </p:spTree>
    <p:extLst>
      <p:ext uri="{BB962C8B-B14F-4D97-AF65-F5344CB8AC3E}">
        <p14:creationId xmlns:p14="http://schemas.microsoft.com/office/powerpoint/2010/main" val="86795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93D8E-E4F7-4039-B9CC-A281C140F501}" type="slidenum">
              <a:rPr lang="en-US"/>
              <a:pPr>
                <a:defRPr/>
              </a:pPr>
              <a:t>‹#›</a:t>
            </a:fld>
            <a:endParaRPr lang="en-US"/>
          </a:p>
        </p:txBody>
      </p:sp>
    </p:spTree>
    <p:extLst>
      <p:ext uri="{BB962C8B-B14F-4D97-AF65-F5344CB8AC3E}">
        <p14:creationId xmlns:p14="http://schemas.microsoft.com/office/powerpoint/2010/main" val="299561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26493-B878-44C1-BD28-938AAB808AF9}" type="slidenum">
              <a:rPr lang="en-US"/>
              <a:pPr>
                <a:defRPr/>
              </a:pPr>
              <a:t>‹#›</a:t>
            </a:fld>
            <a:endParaRPr lang="en-US"/>
          </a:p>
        </p:txBody>
      </p:sp>
    </p:spTree>
    <p:extLst>
      <p:ext uri="{BB962C8B-B14F-4D97-AF65-F5344CB8AC3E}">
        <p14:creationId xmlns:p14="http://schemas.microsoft.com/office/powerpoint/2010/main" val="312006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8EB7F-E79D-453E-8AED-9EF864FFBCAB}" type="slidenum">
              <a:rPr lang="en-US"/>
              <a:pPr>
                <a:defRPr/>
              </a:pPr>
              <a:t>‹#›</a:t>
            </a:fld>
            <a:endParaRPr lang="en-US"/>
          </a:p>
        </p:txBody>
      </p:sp>
    </p:spTree>
    <p:extLst>
      <p:ext uri="{BB962C8B-B14F-4D97-AF65-F5344CB8AC3E}">
        <p14:creationId xmlns:p14="http://schemas.microsoft.com/office/powerpoint/2010/main" val="233065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904CD6E-FC21-413A-9184-4967F247E516}" type="slidenum">
              <a:rPr lang="en-US"/>
              <a:pPr>
                <a:defRPr/>
              </a:pPr>
              <a:t>‹#›</a:t>
            </a:fld>
            <a:endParaRPr lang="en-US"/>
          </a:p>
        </p:txBody>
      </p:sp>
    </p:spTree>
    <p:extLst>
      <p:ext uri="{BB962C8B-B14F-4D97-AF65-F5344CB8AC3E}">
        <p14:creationId xmlns:p14="http://schemas.microsoft.com/office/powerpoint/2010/main" val="3463608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858C29-E0AC-427B-AE02-C6235F90FE57}" type="slidenum">
              <a:rPr lang="en-US"/>
              <a:pPr>
                <a:defRPr/>
              </a:pPr>
              <a:t>‹#›</a:t>
            </a:fld>
            <a:endParaRPr lang="en-US"/>
          </a:p>
        </p:txBody>
      </p:sp>
    </p:spTree>
    <p:extLst>
      <p:ext uri="{BB962C8B-B14F-4D97-AF65-F5344CB8AC3E}">
        <p14:creationId xmlns:p14="http://schemas.microsoft.com/office/powerpoint/2010/main" val="36045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1DFF4-ECE1-4AE2-861B-A8DC061BED57}" type="slidenum">
              <a:rPr lang="en-US"/>
              <a:pPr>
                <a:defRPr/>
              </a:pPr>
              <a:t>‹#›</a:t>
            </a:fld>
            <a:endParaRPr lang="en-US"/>
          </a:p>
        </p:txBody>
      </p:sp>
    </p:spTree>
    <p:extLst>
      <p:ext uri="{BB962C8B-B14F-4D97-AF65-F5344CB8AC3E}">
        <p14:creationId xmlns:p14="http://schemas.microsoft.com/office/powerpoint/2010/main" val="3703340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A8A2A0-B382-4DBD-8E33-762D603BCF67}" type="slidenum">
              <a:rPr lang="en-US"/>
              <a:pPr>
                <a:defRPr/>
              </a:pPr>
              <a:t>‹#›</a:t>
            </a:fld>
            <a:endParaRPr lang="en-US"/>
          </a:p>
        </p:txBody>
      </p:sp>
    </p:spTree>
    <p:extLst>
      <p:ext uri="{BB962C8B-B14F-4D97-AF65-F5344CB8AC3E}">
        <p14:creationId xmlns:p14="http://schemas.microsoft.com/office/powerpoint/2010/main" val="1504615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8C8517-614D-4490-898D-4CFD8DAE0F3F}" type="slidenum">
              <a:rPr lang="en-US"/>
              <a:pPr>
                <a:defRPr/>
              </a:pPr>
              <a:t>‹#›</a:t>
            </a:fld>
            <a:endParaRPr lang="en-US"/>
          </a:p>
        </p:txBody>
      </p:sp>
    </p:spTree>
    <p:extLst>
      <p:ext uri="{BB962C8B-B14F-4D97-AF65-F5344CB8AC3E}">
        <p14:creationId xmlns:p14="http://schemas.microsoft.com/office/powerpoint/2010/main" val="3051823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A3583-8247-4948-84B4-EB94648C2C61}" type="slidenum">
              <a:rPr lang="en-US"/>
              <a:pPr>
                <a:defRPr/>
              </a:pPr>
              <a:t>‹#›</a:t>
            </a:fld>
            <a:endParaRPr lang="en-US"/>
          </a:p>
        </p:txBody>
      </p:sp>
    </p:spTree>
    <p:extLst>
      <p:ext uri="{BB962C8B-B14F-4D97-AF65-F5344CB8AC3E}">
        <p14:creationId xmlns:p14="http://schemas.microsoft.com/office/powerpoint/2010/main" val="685249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916BEE-C812-4200-825B-2C5C53803909}" type="slidenum">
              <a:rPr lang="en-US"/>
              <a:pPr>
                <a:defRPr/>
              </a:pPr>
              <a:t>‹#›</a:t>
            </a:fld>
            <a:endParaRPr lang="en-US"/>
          </a:p>
        </p:txBody>
      </p:sp>
    </p:spTree>
    <p:extLst>
      <p:ext uri="{BB962C8B-B14F-4D97-AF65-F5344CB8AC3E}">
        <p14:creationId xmlns:p14="http://schemas.microsoft.com/office/powerpoint/2010/main" val="109066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F8013-D8A7-4666-827E-9B637138B226}" type="slidenum">
              <a:rPr lang="en-US"/>
              <a:pPr>
                <a:defRPr/>
              </a:pPr>
              <a:t>‹#›</a:t>
            </a:fld>
            <a:endParaRPr lang="en-US"/>
          </a:p>
        </p:txBody>
      </p:sp>
    </p:spTree>
    <p:extLst>
      <p:ext uri="{BB962C8B-B14F-4D97-AF65-F5344CB8AC3E}">
        <p14:creationId xmlns:p14="http://schemas.microsoft.com/office/powerpoint/2010/main" val="18103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36EFCD-A1C2-41DB-B07F-8512BEE5BCF6}" type="slidenum">
              <a:rPr lang="en-US"/>
              <a:pPr>
                <a:defRPr/>
              </a:pPr>
              <a:t>‹#›</a:t>
            </a:fld>
            <a:endParaRPr lang="en-US"/>
          </a:p>
        </p:txBody>
      </p:sp>
    </p:spTree>
    <p:extLst>
      <p:ext uri="{BB962C8B-B14F-4D97-AF65-F5344CB8AC3E}">
        <p14:creationId xmlns:p14="http://schemas.microsoft.com/office/powerpoint/2010/main" val="3072176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3DF203-69E3-477F-A99C-6052AC1DF727}" type="slidenum">
              <a:rPr lang="en-US"/>
              <a:pPr>
                <a:defRPr/>
              </a:pPr>
              <a:t>‹#›</a:t>
            </a:fld>
            <a:endParaRPr lang="en-US"/>
          </a:p>
        </p:txBody>
      </p:sp>
    </p:spTree>
    <p:extLst>
      <p:ext uri="{BB962C8B-B14F-4D97-AF65-F5344CB8AC3E}">
        <p14:creationId xmlns:p14="http://schemas.microsoft.com/office/powerpoint/2010/main" val="306288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1337FB-CD5E-4DB4-87DC-4925C6CEC42C}" type="slidenum">
              <a:rPr lang="en-US"/>
              <a:pPr>
                <a:defRPr/>
              </a:pPr>
              <a:t>‹#›</a:t>
            </a:fld>
            <a:endParaRPr lang="en-US"/>
          </a:p>
        </p:txBody>
      </p:sp>
    </p:spTree>
    <p:extLst>
      <p:ext uri="{BB962C8B-B14F-4D97-AF65-F5344CB8AC3E}">
        <p14:creationId xmlns:p14="http://schemas.microsoft.com/office/powerpoint/2010/main" val="2429767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C3166A-3883-4364-BB66-F7CEA86AA6E7}" type="slidenum">
              <a:rPr lang="en-US"/>
              <a:pPr>
                <a:defRPr/>
              </a:pPr>
              <a:t>‹#›</a:t>
            </a:fld>
            <a:endParaRPr lang="en-US"/>
          </a:p>
        </p:txBody>
      </p:sp>
    </p:spTree>
    <p:extLst>
      <p:ext uri="{BB962C8B-B14F-4D97-AF65-F5344CB8AC3E}">
        <p14:creationId xmlns:p14="http://schemas.microsoft.com/office/powerpoint/2010/main" val="220386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8076D-0B5C-4697-A129-82F3878A058C}" type="slidenum">
              <a:rPr lang="en-US"/>
              <a:pPr>
                <a:defRPr/>
              </a:pPr>
              <a:t>‹#›</a:t>
            </a:fld>
            <a:endParaRPr lang="en-US"/>
          </a:p>
        </p:txBody>
      </p:sp>
    </p:spTree>
    <p:extLst>
      <p:ext uri="{BB962C8B-B14F-4D97-AF65-F5344CB8AC3E}">
        <p14:creationId xmlns:p14="http://schemas.microsoft.com/office/powerpoint/2010/main" val="425420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0D240-7992-4871-9CC0-4D1559E27EBE}" type="slidenum">
              <a:rPr lang="en-US"/>
              <a:pPr>
                <a:defRPr/>
              </a:pPr>
              <a:t>‹#›</a:t>
            </a:fld>
            <a:endParaRPr lang="en-US"/>
          </a:p>
        </p:txBody>
      </p:sp>
    </p:spTree>
    <p:extLst>
      <p:ext uri="{BB962C8B-B14F-4D97-AF65-F5344CB8AC3E}">
        <p14:creationId xmlns:p14="http://schemas.microsoft.com/office/powerpoint/2010/main" val="3815306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D837D-3114-4593-BF31-B4A3A52B8D43}" type="slidenum">
              <a:rPr lang="en-US"/>
              <a:pPr>
                <a:defRPr/>
              </a:pPr>
              <a:t>‹#›</a:t>
            </a:fld>
            <a:endParaRPr lang="en-US"/>
          </a:p>
        </p:txBody>
      </p:sp>
    </p:spTree>
    <p:extLst>
      <p:ext uri="{BB962C8B-B14F-4D97-AF65-F5344CB8AC3E}">
        <p14:creationId xmlns:p14="http://schemas.microsoft.com/office/powerpoint/2010/main" val="253732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569CB3-7A05-4595-9F7F-A72E0DCD9057}" type="slidenum">
              <a:rPr lang="en-US"/>
              <a:pPr>
                <a:defRPr/>
              </a:pPr>
              <a:t>‹#›</a:t>
            </a:fld>
            <a:endParaRPr lang="en-US"/>
          </a:p>
        </p:txBody>
      </p:sp>
    </p:spTree>
    <p:extLst>
      <p:ext uri="{BB962C8B-B14F-4D97-AF65-F5344CB8AC3E}">
        <p14:creationId xmlns:p14="http://schemas.microsoft.com/office/powerpoint/2010/main" val="1722430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875A44-C825-4C9D-8E82-20837C23FF82}" type="slidenum">
              <a:rPr lang="en-US"/>
              <a:pPr>
                <a:defRPr/>
              </a:pPr>
              <a:t>‹#›</a:t>
            </a:fld>
            <a:endParaRPr lang="en-US"/>
          </a:p>
        </p:txBody>
      </p:sp>
    </p:spTree>
    <p:extLst>
      <p:ext uri="{BB962C8B-B14F-4D97-AF65-F5344CB8AC3E}">
        <p14:creationId xmlns:p14="http://schemas.microsoft.com/office/powerpoint/2010/main" val="3324682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280440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32278-4CEB-4D61-93B4-B334C0C672E7}" type="slidenum">
              <a:rPr lang="en-US"/>
              <a:pPr>
                <a:defRPr/>
              </a:pPr>
              <a:t>‹#›</a:t>
            </a:fld>
            <a:endParaRPr lang="en-US"/>
          </a:p>
        </p:txBody>
      </p:sp>
    </p:spTree>
    <p:extLst>
      <p:ext uri="{BB962C8B-B14F-4D97-AF65-F5344CB8AC3E}">
        <p14:creationId xmlns:p14="http://schemas.microsoft.com/office/powerpoint/2010/main" val="3660076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91163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880226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352287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569405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3944867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311870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159075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4028191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1139820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347012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B6A8DD-2D1A-4A9A-9ECB-A60DCF3D3AB9}" type="slidenum">
              <a:rPr lang="en-US"/>
              <a:pPr>
                <a:defRPr/>
              </a:pPr>
              <a:t>‹#›</a:t>
            </a:fld>
            <a:endParaRPr lang="en-US"/>
          </a:p>
        </p:txBody>
      </p:sp>
    </p:spTree>
    <p:extLst>
      <p:ext uri="{BB962C8B-B14F-4D97-AF65-F5344CB8AC3E}">
        <p14:creationId xmlns:p14="http://schemas.microsoft.com/office/powerpoint/2010/main" val="3337774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3090570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330771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DF0EE-A68C-4582-A29E-D5745B6C54A6}" type="slidenum">
              <a:rPr lang="en-US"/>
              <a:pPr>
                <a:defRPr/>
              </a:pPr>
              <a:t>‹#›</a:t>
            </a:fld>
            <a:endParaRPr lang="en-US"/>
          </a:p>
        </p:txBody>
      </p:sp>
    </p:spTree>
    <p:extLst>
      <p:ext uri="{BB962C8B-B14F-4D97-AF65-F5344CB8AC3E}">
        <p14:creationId xmlns:p14="http://schemas.microsoft.com/office/powerpoint/2010/main" val="126387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235D53-624A-466D-A147-FC3D98E2F3F5}" type="slidenum">
              <a:rPr lang="en-US"/>
              <a:pPr>
                <a:defRPr/>
              </a:pPr>
              <a:t>‹#›</a:t>
            </a:fld>
            <a:endParaRPr lang="en-US"/>
          </a:p>
        </p:txBody>
      </p:sp>
    </p:spTree>
    <p:extLst>
      <p:ext uri="{BB962C8B-B14F-4D97-AF65-F5344CB8AC3E}">
        <p14:creationId xmlns:p14="http://schemas.microsoft.com/office/powerpoint/2010/main" val="130814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E685A3-5EA1-46E0-8D1F-A3BAE172A5C9}" type="slidenum">
              <a:rPr lang="en-US"/>
              <a:pPr>
                <a:defRPr/>
              </a:pPr>
              <a:t>‹#›</a:t>
            </a:fld>
            <a:endParaRPr lang="en-US"/>
          </a:p>
        </p:txBody>
      </p:sp>
    </p:spTree>
    <p:extLst>
      <p:ext uri="{BB962C8B-B14F-4D97-AF65-F5344CB8AC3E}">
        <p14:creationId xmlns:p14="http://schemas.microsoft.com/office/powerpoint/2010/main" val="126648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7D3CD3-CCB4-43E4-9BB4-2096A9F07708}" type="slidenum">
              <a:rPr lang="en-US"/>
              <a:pPr>
                <a:defRPr/>
              </a:pPr>
              <a:t>‹#›</a:t>
            </a:fld>
            <a:endParaRPr lang="en-US"/>
          </a:p>
        </p:txBody>
      </p:sp>
    </p:spTree>
    <p:extLst>
      <p:ext uri="{BB962C8B-B14F-4D97-AF65-F5344CB8AC3E}">
        <p14:creationId xmlns:p14="http://schemas.microsoft.com/office/powerpoint/2010/main" val="275337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0EF52A-4941-4387-9C23-F4CAFAF1CD8A}" type="slidenum">
              <a:rPr lang="en-US"/>
              <a:pPr>
                <a:defRPr/>
              </a:pPr>
              <a:t>‹#›</a:t>
            </a:fld>
            <a:endParaRPr lang="en-US"/>
          </a:p>
        </p:txBody>
      </p:sp>
    </p:spTree>
    <p:extLst>
      <p:ext uri="{BB962C8B-B14F-4D97-AF65-F5344CB8AC3E}">
        <p14:creationId xmlns:p14="http://schemas.microsoft.com/office/powerpoint/2010/main" val="182102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66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866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866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63D7EDA-A8D2-4BF9-8E31-8ADB08FDBC2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effectLst/>
                <a:latin typeface="+mn-lt"/>
              </a:defRPr>
            </a:lvl1pPr>
          </a:lstStyle>
          <a:p>
            <a:pPr>
              <a:defRPr/>
            </a:pPr>
            <a:fld id="{958D28FB-DB33-4705-9CE4-A32AAFD0CAD3}" type="slidenum">
              <a:rPr lang="en-US"/>
              <a:pPr>
                <a:defRPr/>
              </a:pPr>
              <a:t>‹#›</a:t>
            </a:fld>
            <a:endParaRPr lang="en-US"/>
          </a:p>
        </p:txBody>
      </p:sp>
    </p:spTree>
    <p:extLst>
      <p:ext uri="{BB962C8B-B14F-4D97-AF65-F5344CB8AC3E}">
        <p14:creationId xmlns:p14="http://schemas.microsoft.com/office/powerpoint/2010/main" val="1365666054"/>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3592557829"/>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2.jpeg"/></Relationships>
</file>

<file path=ppt/slides/_rels/slide10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2.jpe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4.jpe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27.jpeg"/></Relationships>
</file>

<file path=ppt/slides/_rels/slide1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27.jpeg"/></Relationships>
</file>

<file path=ppt/slides/_rels/slide1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27.jpe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0.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14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emf"/><Relationship Id="rId1" Type="http://schemas.openxmlformats.org/officeDocument/2006/relationships/slideLayout" Target="../slideLayouts/slideLayout30.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55.png"/></Relationships>
</file>

<file path=ppt/slides/_rels/slide1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8.emf"/><Relationship Id="rId1" Type="http://schemas.openxmlformats.org/officeDocument/2006/relationships/slideLayout" Target="../slideLayouts/slideLayout30.xml"/><Relationship Id="rId5" Type="http://schemas.openxmlformats.org/officeDocument/2006/relationships/image" Target="../media/image59.png"/><Relationship Id="rId4" Type="http://schemas.openxmlformats.org/officeDocument/2006/relationships/image" Target="../media/image55.png"/></Relationships>
</file>

<file path=ppt/slides/_rels/slide1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Layout" Target="../slideLayouts/slideLayout30.xml"/></Relationships>
</file>

<file path=ppt/slides/_rels/slide149.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4.png"/><Relationship Id="rId7" Type="http://schemas.openxmlformats.org/officeDocument/2006/relationships/image" Target="../media/image63.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1.png"/><Relationship Id="rId1" Type="http://schemas.openxmlformats.org/officeDocument/2006/relationships/slideLayout" Target="../slideLayouts/slideLayout30.xml"/><Relationship Id="rId6" Type="http://schemas.openxmlformats.org/officeDocument/2006/relationships/hyperlink" Target="https://www.instagram.com/ryemurph88/" TargetMode="External"/><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48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5439" y="152400"/>
            <a:ext cx="8639961" cy="129540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algn="l"/>
            <a:r>
              <a:rPr lang="en-US" b="1"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Mitosis </a:t>
            </a:r>
            <a:r>
              <a:rPr lang="en-US"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Review Game</a:t>
            </a:r>
          </a:p>
        </p:txBody>
      </p:sp>
      <p:sp>
        <p:nvSpPr>
          <p:cNvPr id="4" name="Rectangle 3"/>
          <p:cNvSpPr/>
          <p:nvPr/>
        </p:nvSpPr>
        <p:spPr>
          <a:xfrm>
            <a:off x="44351" y="4837837"/>
            <a:ext cx="3605474" cy="1754326"/>
          </a:xfrm>
          <a:prstGeom prst="rect">
            <a:avLst/>
          </a:prstGeom>
          <a:noFill/>
        </p:spPr>
        <p:txBody>
          <a:bodyPr wrap="none" lIns="91440" tIns="45720" rIns="91440" bIns="45720">
            <a:spAutoFit/>
            <a:scene3d>
              <a:camera prst="orthographicFront"/>
              <a:lightRig rig="threePt" dir="t"/>
            </a:scene3d>
            <a:sp3d extrusionH="57150">
              <a:bevelT w="38100" h="38100" prst="convex"/>
            </a:sp3d>
          </a:bodyPr>
          <a:lstStyle/>
          <a:p>
            <a:pPr algn="ctr"/>
            <a:r>
              <a:rPr lang="en-US" sz="5400"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Part</a:t>
            </a:r>
            <a:r>
              <a:rPr lang="en-US" sz="5400" b="1"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 </a:t>
            </a:r>
            <a:r>
              <a:rPr lang="en-US" sz="5400"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2</a:t>
            </a:r>
          </a:p>
          <a:p>
            <a:pPr algn="ctr"/>
            <a:r>
              <a:rPr lang="en-US" sz="5400"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Lesson 5</a:t>
            </a:r>
          </a:p>
        </p:txBody>
      </p:sp>
      <p:pic>
        <p:nvPicPr>
          <p:cNvPr id="5" name="Graphic 4">
            <a:extLst>
              <a:ext uri="{FF2B5EF4-FFF2-40B4-BE49-F238E27FC236}">
                <a16:creationId xmlns:a16="http://schemas.microsoft.com/office/drawing/2014/main" id="{CEB47ACE-2ABA-7537-8F9D-BEF7E6F694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pic>
        <p:nvPicPr>
          <p:cNvPr id="6" name="Picture 5">
            <a:extLst>
              <a:ext uri="{FF2B5EF4-FFF2-40B4-BE49-F238E27FC236}">
                <a16:creationId xmlns:a16="http://schemas.microsoft.com/office/drawing/2014/main" id="{789CF6FD-2FA7-8578-9A89-5E3079DD5D7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7044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7891" name="Rectangle 3"/>
          <p:cNvSpPr>
            <a:spLocks noGrp="1" noChangeArrowheads="1"/>
          </p:cNvSpPr>
          <p:nvPr>
            <p:ph type="body" idx="1"/>
          </p:nvPr>
        </p:nvSpPr>
        <p:spPr>
          <a:xfrm>
            <a:off x="457200" y="304800"/>
            <a:ext cx="8229600" cy="5826125"/>
          </a:xfrm>
        </p:spPr>
        <p:txBody>
          <a:bodyPr/>
          <a:lstStyle/>
          <a:p>
            <a:pPr eaLnBrk="1" hangingPunct="1">
              <a:defRPr/>
            </a:pPr>
            <a:r>
              <a:rPr lang="en-US" dirty="0"/>
              <a:t>Name this phase of Mitosis.</a:t>
            </a:r>
          </a:p>
          <a:p>
            <a:pPr lvl="1" eaLnBrk="1" hangingPunct="1">
              <a:defRPr/>
            </a:pPr>
            <a:r>
              <a:rPr lang="en-US" dirty="0">
                <a:solidFill>
                  <a:srgbClr val="FF99FF"/>
                </a:solidFill>
              </a:rPr>
              <a:t>Most of cell cycle (90%)</a:t>
            </a:r>
          </a:p>
          <a:p>
            <a:pPr lvl="1" eaLnBrk="1" hangingPunct="1">
              <a:defRPr/>
            </a:pPr>
            <a:r>
              <a:rPr lang="en-US" dirty="0">
                <a:solidFill>
                  <a:srgbClr val="FF99FF"/>
                </a:solidFill>
              </a:rPr>
              <a:t>Cell grows and develops (gets bigger)</a:t>
            </a:r>
          </a:p>
          <a:p>
            <a:pPr lvl="1" eaLnBrk="1" hangingPunct="1">
              <a:defRPr/>
            </a:pPr>
            <a:r>
              <a:rPr lang="en-US" dirty="0">
                <a:solidFill>
                  <a:srgbClr val="FF99FF"/>
                </a:solidFill>
              </a:rPr>
              <a:t>Chromosomes not visible</a:t>
            </a:r>
          </a:p>
          <a:p>
            <a:pPr lvl="1" eaLnBrk="1" hangingPunct="1">
              <a:defRPr/>
            </a:pPr>
            <a:r>
              <a:rPr lang="en-US" dirty="0">
                <a:solidFill>
                  <a:srgbClr val="FF99FF"/>
                </a:solidFill>
              </a:rPr>
              <a:t>Nucleus intact</a:t>
            </a:r>
          </a:p>
          <a:p>
            <a:pPr lvl="1" eaLnBrk="1" hangingPunct="1">
              <a:defRPr/>
            </a:pPr>
            <a:r>
              <a:rPr lang="en-US" dirty="0">
                <a:solidFill>
                  <a:srgbClr val="FF99FF"/>
                </a:solidFill>
              </a:rPr>
              <a:t>DNA is copied</a:t>
            </a:r>
          </a:p>
          <a:p>
            <a:pPr lvl="1" eaLnBrk="1" hangingPunct="1">
              <a:defRPr/>
            </a:pPr>
            <a:endParaRPr lang="en-US" dirty="0"/>
          </a:p>
        </p:txBody>
      </p:sp>
      <p:sp>
        <p:nvSpPr>
          <p:cNvPr id="161800" name="Rectangle 8"/>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9600" dirty="0">
              <a:effectLst>
                <a:outerShdw blurRad="38100" dist="38100" dir="2700000" algn="tl">
                  <a:srgbClr val="000000"/>
                </a:outerShdw>
              </a:effectLst>
              <a:latin typeface="Tahoma" pitchFamily="34" charset="0"/>
            </a:endParaRPr>
          </a:p>
        </p:txBody>
      </p:sp>
      <p:pic>
        <p:nvPicPr>
          <p:cNvPr id="1136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733800"/>
            <a:ext cx="8686800" cy="2895600"/>
          </a:xfrm>
          <a:prstGeom prst="rect">
            <a:avLst/>
          </a:prstGeom>
          <a:noFill/>
          <a:ln w="76200"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5"/>
          <p:cNvSpPr/>
          <p:nvPr/>
        </p:nvSpPr>
        <p:spPr bwMode="auto">
          <a:xfrm>
            <a:off x="2741613" y="4840288"/>
            <a:ext cx="406400" cy="268287"/>
          </a:xfrm>
          <a:custGeom>
            <a:avLst/>
            <a:gdLst>
              <a:gd name="connsiteX0" fmla="*/ 406326 w 406326"/>
              <a:gd name="connsiteY0" fmla="*/ 45828 h 269482"/>
              <a:gd name="connsiteX1" fmla="*/ 262634 w 406326"/>
              <a:gd name="connsiteY1" fmla="*/ 32765 h 269482"/>
              <a:gd name="connsiteX2" fmla="*/ 249571 w 406326"/>
              <a:gd name="connsiteY2" fmla="*/ 71953 h 269482"/>
              <a:gd name="connsiteX3" fmla="*/ 275697 w 406326"/>
              <a:gd name="connsiteY3" fmla="*/ 111142 h 269482"/>
              <a:gd name="connsiteX4" fmla="*/ 314886 w 406326"/>
              <a:gd name="connsiteY4" fmla="*/ 137268 h 269482"/>
              <a:gd name="connsiteX5" fmla="*/ 327948 w 406326"/>
              <a:gd name="connsiteY5" fmla="*/ 176456 h 269482"/>
              <a:gd name="connsiteX6" fmla="*/ 158131 w 406326"/>
              <a:gd name="connsiteY6" fmla="*/ 202582 h 269482"/>
              <a:gd name="connsiteX7" fmla="*/ 105880 w 406326"/>
              <a:gd name="connsiteY7" fmla="*/ 124205 h 269482"/>
              <a:gd name="connsiteX8" fmla="*/ 105880 w 406326"/>
              <a:gd name="connsiteY8" fmla="*/ 71953 h 269482"/>
              <a:gd name="connsiteX9" fmla="*/ 66691 w 406326"/>
              <a:gd name="connsiteY9" fmla="*/ 85016 h 269482"/>
              <a:gd name="connsiteX10" fmla="*/ 27503 w 406326"/>
              <a:gd name="connsiteY10" fmla="*/ 111142 h 269482"/>
              <a:gd name="connsiteX11" fmla="*/ 1377 w 406326"/>
              <a:gd name="connsiteY11" fmla="*/ 71953 h 269482"/>
              <a:gd name="connsiteX12" fmla="*/ 14440 w 406326"/>
              <a:gd name="connsiteY12" fmla="*/ 71953 h 26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326" h="269482">
                <a:moveTo>
                  <a:pt x="406326" y="45828"/>
                </a:moveTo>
                <a:cubicBezTo>
                  <a:pt x="371866" y="35982"/>
                  <a:pt x="303591" y="0"/>
                  <a:pt x="262634" y="32765"/>
                </a:cubicBezTo>
                <a:cubicBezTo>
                  <a:pt x="251882" y="41367"/>
                  <a:pt x="253925" y="58890"/>
                  <a:pt x="249571" y="71953"/>
                </a:cubicBezTo>
                <a:cubicBezTo>
                  <a:pt x="258280" y="85016"/>
                  <a:pt x="264596" y="100041"/>
                  <a:pt x="275697" y="111142"/>
                </a:cubicBezTo>
                <a:cubicBezTo>
                  <a:pt x="286798" y="122243"/>
                  <a:pt x="305078" y="125009"/>
                  <a:pt x="314886" y="137268"/>
                </a:cubicBezTo>
                <a:cubicBezTo>
                  <a:pt x="323488" y="148020"/>
                  <a:pt x="323594" y="163393"/>
                  <a:pt x="327948" y="176456"/>
                </a:cubicBezTo>
                <a:cubicBezTo>
                  <a:pt x="302919" y="251550"/>
                  <a:pt x="311045" y="269482"/>
                  <a:pt x="158131" y="202582"/>
                </a:cubicBezTo>
                <a:cubicBezTo>
                  <a:pt x="129364" y="189997"/>
                  <a:pt x="105880" y="124205"/>
                  <a:pt x="105880" y="124205"/>
                </a:cubicBezTo>
                <a:cubicBezTo>
                  <a:pt x="126128" y="117456"/>
                  <a:pt x="203729" y="104570"/>
                  <a:pt x="105880" y="71953"/>
                </a:cubicBezTo>
                <a:lnTo>
                  <a:pt x="66691" y="85016"/>
                </a:lnTo>
                <a:cubicBezTo>
                  <a:pt x="53628" y="93725"/>
                  <a:pt x="42898" y="114221"/>
                  <a:pt x="27503" y="111142"/>
                </a:cubicBezTo>
                <a:cubicBezTo>
                  <a:pt x="12108" y="108063"/>
                  <a:pt x="6342" y="86847"/>
                  <a:pt x="1377" y="71953"/>
                </a:cubicBezTo>
                <a:cubicBezTo>
                  <a:pt x="0" y="67822"/>
                  <a:pt x="10086" y="71953"/>
                  <a:pt x="14440" y="71953"/>
                </a:cubicBezTo>
              </a:path>
            </a:pathLst>
          </a:custGeom>
          <a:noFill/>
          <a:ln w="9525" cap="flat" cmpd="sng" algn="ctr">
            <a:solidFill>
              <a:schemeClr val="accent6">
                <a:lumMod val="95000"/>
                <a:lumOff val="5000"/>
              </a:schemeClr>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7" name="Freeform 6"/>
          <p:cNvSpPr/>
          <p:nvPr/>
        </p:nvSpPr>
        <p:spPr bwMode="auto">
          <a:xfrm>
            <a:off x="2808288" y="4895850"/>
            <a:ext cx="339725" cy="204788"/>
          </a:xfrm>
          <a:custGeom>
            <a:avLst/>
            <a:gdLst>
              <a:gd name="connsiteX0" fmla="*/ 326572 w 339635"/>
              <a:gd name="connsiteY0" fmla="*/ 28589 h 204370"/>
              <a:gd name="connsiteX1" fmla="*/ 274320 w 339635"/>
              <a:gd name="connsiteY1" fmla="*/ 41652 h 204370"/>
              <a:gd name="connsiteX2" fmla="*/ 287383 w 339635"/>
              <a:gd name="connsiteY2" fmla="*/ 93903 h 204370"/>
              <a:gd name="connsiteX3" fmla="*/ 339635 w 339635"/>
              <a:gd name="connsiteY3" fmla="*/ 172281 h 204370"/>
              <a:gd name="connsiteX4" fmla="*/ 104503 w 339635"/>
              <a:gd name="connsiteY4" fmla="*/ 172281 h 204370"/>
              <a:gd name="connsiteX5" fmla="*/ 52252 w 339635"/>
              <a:gd name="connsiteY5" fmla="*/ 2463 h 204370"/>
              <a:gd name="connsiteX6" fmla="*/ 0 w 339635"/>
              <a:gd name="connsiteY6" fmla="*/ 2463 h 20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5" h="204370">
                <a:moveTo>
                  <a:pt x="326572" y="28589"/>
                </a:moveTo>
                <a:cubicBezTo>
                  <a:pt x="309155" y="32943"/>
                  <a:pt x="283557" y="26257"/>
                  <a:pt x="274320" y="41652"/>
                </a:cubicBezTo>
                <a:cubicBezTo>
                  <a:pt x="265083" y="57047"/>
                  <a:pt x="279354" y="77845"/>
                  <a:pt x="287383" y="93903"/>
                </a:cubicBezTo>
                <a:cubicBezTo>
                  <a:pt x="301425" y="121988"/>
                  <a:pt x="339635" y="172281"/>
                  <a:pt x="339635" y="172281"/>
                </a:cubicBezTo>
                <a:cubicBezTo>
                  <a:pt x="314951" y="175024"/>
                  <a:pt x="129187" y="204370"/>
                  <a:pt x="104503" y="172281"/>
                </a:cubicBezTo>
                <a:cubicBezTo>
                  <a:pt x="14676" y="55507"/>
                  <a:pt x="161041" y="18004"/>
                  <a:pt x="52252" y="2463"/>
                </a:cubicBezTo>
                <a:cubicBezTo>
                  <a:pt x="35010" y="0"/>
                  <a:pt x="17417" y="2463"/>
                  <a:pt x="0" y="2463"/>
                </a:cubicBezTo>
              </a:path>
            </a:pathLst>
          </a:custGeom>
          <a:noFill/>
          <a:ln w="9525" cap="flat" cmpd="sng" algn="ctr">
            <a:solidFill>
              <a:schemeClr val="accent6">
                <a:lumMod val="95000"/>
                <a:lumOff val="5000"/>
              </a:schemeClr>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7837350" y="152400"/>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extLst>
      <p:ext uri="{BB962C8B-B14F-4D97-AF65-F5344CB8AC3E}">
        <p14:creationId xmlns:p14="http://schemas.microsoft.com/office/powerpoint/2010/main" val="2550808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Which is DNA, which is Chromatin, and which is a </a:t>
            </a:r>
            <a:r>
              <a:rPr kumimoji="0" lang="en-US" sz="3600" b="0" i="0" u="none" strike="noStrike" kern="1200" cap="none" spc="0" normalizeH="0" baseline="0" noProof="0" dirty="0">
                <a:ln>
                  <a:noFill/>
                </a:ln>
                <a:solidFill>
                  <a:srgbClr val="FF00FF"/>
                </a:solidFill>
                <a:effectLst/>
                <a:uLnTx/>
                <a:uFillTx/>
                <a:latin typeface="Arial" charset="0"/>
                <a:ea typeface="+mn-ea"/>
                <a:cs typeface="+mn-cs"/>
              </a:rPr>
              <a:t>Chromosome</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t>
            </a: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431800">
              <a:srgbClr val="FF00FF">
                <a:alpha val="81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glow rad="228600">
                  <a:srgbClr val="003399">
                    <a:satMod val="175000"/>
                    <a:alpha val="40000"/>
                  </a:srgbClr>
                </a:glow>
              </a:effectLst>
              <a:uLnTx/>
              <a:uFillTx/>
              <a:latin typeface="Verdana" pitchFamily="34" charset="0"/>
              <a:ea typeface="+mn-ea"/>
              <a:cs typeface="+mn-cs"/>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sp>
        <p:nvSpPr>
          <p:cNvPr id="5" name="Rectangle 4">
            <a:extLst>
              <a:ext uri="{FF2B5EF4-FFF2-40B4-BE49-F238E27FC236}">
                <a16:creationId xmlns:a16="http://schemas.microsoft.com/office/drawing/2014/main" id="{2EAFD68C-BCE5-0D57-E1BF-F83C28CCAD44}"/>
              </a:ext>
            </a:extLst>
          </p:cNvPr>
          <p:cNvSpPr/>
          <p:nvPr/>
        </p:nvSpPr>
        <p:spPr>
          <a:xfrm>
            <a:off x="228600" y="1731696"/>
            <a:ext cx="3330112" cy="53340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Chromosome</a:t>
            </a:r>
          </a:p>
        </p:txBody>
      </p:sp>
      <p:pic>
        <p:nvPicPr>
          <p:cNvPr id="2" name="Picture 1">
            <a:extLst>
              <a:ext uri="{FF2B5EF4-FFF2-40B4-BE49-F238E27FC236}">
                <a16:creationId xmlns:a16="http://schemas.microsoft.com/office/drawing/2014/main" id="{815E3D5C-0026-46A0-7274-41E3C67262A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430359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Which is DNA, which is Chromatin, and which is a </a:t>
            </a:r>
            <a:r>
              <a:rPr kumimoji="0" lang="en-US" sz="3600" b="0" i="0" u="none" strike="noStrike" kern="1200" cap="none" spc="0" normalizeH="0" baseline="0" noProof="0" dirty="0">
                <a:ln>
                  <a:noFill/>
                </a:ln>
                <a:solidFill>
                  <a:srgbClr val="FF00FF"/>
                </a:solidFill>
                <a:effectLst/>
                <a:uLnTx/>
                <a:uFillTx/>
                <a:latin typeface="Arial" charset="0"/>
                <a:ea typeface="+mn-ea"/>
                <a:cs typeface="+mn-cs"/>
              </a:rPr>
              <a:t>Chromosome</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t>
            </a: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431800">
              <a:srgbClr val="FF00FF">
                <a:alpha val="81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glow rad="228600">
                  <a:srgbClr val="003399">
                    <a:satMod val="175000"/>
                    <a:alpha val="40000"/>
                  </a:srgbClr>
                </a:glow>
              </a:effectLst>
              <a:uLnTx/>
              <a:uFillTx/>
              <a:latin typeface="Verdana" pitchFamily="34" charset="0"/>
              <a:ea typeface="+mn-ea"/>
              <a:cs typeface="+mn-cs"/>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838200">
              <a:srgbClr val="CC99FF">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sp>
        <p:nvSpPr>
          <p:cNvPr id="5" name="Rectangle 4">
            <a:extLst>
              <a:ext uri="{FF2B5EF4-FFF2-40B4-BE49-F238E27FC236}">
                <a16:creationId xmlns:a16="http://schemas.microsoft.com/office/drawing/2014/main" id="{2EAFD68C-BCE5-0D57-E1BF-F83C28CCAD44}"/>
              </a:ext>
            </a:extLst>
          </p:cNvPr>
          <p:cNvSpPr/>
          <p:nvPr/>
        </p:nvSpPr>
        <p:spPr>
          <a:xfrm>
            <a:off x="228600" y="1731696"/>
            <a:ext cx="3330112" cy="53340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Chromosome</a:t>
            </a:r>
          </a:p>
        </p:txBody>
      </p:sp>
      <p:pic>
        <p:nvPicPr>
          <p:cNvPr id="2" name="Picture 1">
            <a:extLst>
              <a:ext uri="{FF2B5EF4-FFF2-40B4-BE49-F238E27FC236}">
                <a16:creationId xmlns:a16="http://schemas.microsoft.com/office/drawing/2014/main" id="{0891D8AD-D3A7-36CA-222C-2CBEB148EBB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610864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Which is DNA, which is </a:t>
            </a:r>
            <a:r>
              <a:rPr kumimoji="0" lang="en-US" sz="3600" b="0" i="0" u="none" strike="noStrike" kern="1200" cap="none" spc="0" normalizeH="0" baseline="0" noProof="0" dirty="0">
                <a:ln>
                  <a:noFill/>
                </a:ln>
                <a:solidFill>
                  <a:srgbClr val="CC99FF"/>
                </a:solidFill>
                <a:effectLst/>
                <a:uLnTx/>
                <a:uFillTx/>
                <a:latin typeface="Arial" charset="0"/>
                <a:ea typeface="+mn-ea"/>
                <a:cs typeface="+mn-cs"/>
              </a:rPr>
              <a:t>Chromatin, </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and which is a </a:t>
            </a:r>
            <a:r>
              <a:rPr kumimoji="0" lang="en-US" sz="3600" b="0" i="0" u="none" strike="noStrike" kern="1200" cap="none" spc="0" normalizeH="0" baseline="0" noProof="0" dirty="0">
                <a:ln>
                  <a:noFill/>
                </a:ln>
                <a:solidFill>
                  <a:srgbClr val="FF00FF"/>
                </a:solidFill>
                <a:effectLst/>
                <a:uLnTx/>
                <a:uFillTx/>
                <a:latin typeface="Arial" charset="0"/>
                <a:ea typeface="+mn-ea"/>
                <a:cs typeface="+mn-cs"/>
              </a:rPr>
              <a:t>Chromosome</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t>
            </a: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431800">
              <a:srgbClr val="FF00FF">
                <a:alpha val="81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glow rad="228600">
                  <a:srgbClr val="003399">
                    <a:satMod val="175000"/>
                    <a:alpha val="40000"/>
                  </a:srgbClr>
                </a:glow>
              </a:effectLst>
              <a:uLnTx/>
              <a:uFillTx/>
              <a:latin typeface="Verdana" pitchFamily="34" charset="0"/>
              <a:ea typeface="+mn-ea"/>
              <a:cs typeface="+mn-cs"/>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838200">
              <a:srgbClr val="CC99FF">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sp>
        <p:nvSpPr>
          <p:cNvPr id="5" name="Rectangle 4">
            <a:extLst>
              <a:ext uri="{FF2B5EF4-FFF2-40B4-BE49-F238E27FC236}">
                <a16:creationId xmlns:a16="http://schemas.microsoft.com/office/drawing/2014/main" id="{2EAFD68C-BCE5-0D57-E1BF-F83C28CCAD44}"/>
              </a:ext>
            </a:extLst>
          </p:cNvPr>
          <p:cNvSpPr/>
          <p:nvPr/>
        </p:nvSpPr>
        <p:spPr>
          <a:xfrm>
            <a:off x="228600" y="1731696"/>
            <a:ext cx="3330112" cy="53340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Chromosome</a:t>
            </a:r>
          </a:p>
        </p:txBody>
      </p:sp>
      <p:sp>
        <p:nvSpPr>
          <p:cNvPr id="4" name="TextBox 3">
            <a:extLst>
              <a:ext uri="{FF2B5EF4-FFF2-40B4-BE49-F238E27FC236}">
                <a16:creationId xmlns:a16="http://schemas.microsoft.com/office/drawing/2014/main" id="{FB8D79D8-4E00-3DA7-A5CD-89C7325AEFAE}"/>
              </a:ext>
            </a:extLst>
          </p:cNvPr>
          <p:cNvSpPr txBox="1"/>
          <p:nvPr/>
        </p:nvSpPr>
        <p:spPr>
          <a:xfrm>
            <a:off x="2672058" y="2495952"/>
            <a:ext cx="4572000" cy="751062"/>
          </a:xfrm>
          <a:prstGeom prst="rect">
            <a:avLst/>
          </a:prstGeom>
          <a:noFill/>
        </p:spPr>
        <p:txBody>
          <a:bodyPr wrap="square">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99FF"/>
                </a:solidFill>
                <a:effectLst>
                  <a:outerShdw blurRad="12700" dist="38100" dir="2700000" algn="tl" rotWithShape="0">
                    <a:srgbClr val="000000">
                      <a:lumMod val="50000"/>
                    </a:srgbClr>
                  </a:outerShdw>
                </a:effectLst>
                <a:uLnTx/>
                <a:uFillTx/>
                <a:latin typeface="Verdana" pitchFamily="34" charset="0"/>
                <a:ea typeface="+mn-ea"/>
                <a:cs typeface="+mn-cs"/>
              </a:rPr>
              <a:t>Chromatin</a:t>
            </a:r>
          </a:p>
        </p:txBody>
      </p:sp>
      <p:pic>
        <p:nvPicPr>
          <p:cNvPr id="2" name="Picture 1">
            <a:extLst>
              <a:ext uri="{FF2B5EF4-FFF2-40B4-BE49-F238E27FC236}">
                <a16:creationId xmlns:a16="http://schemas.microsoft.com/office/drawing/2014/main" id="{11223370-656F-DF6B-8778-FF5CAD8CD89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429911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Which is DNA, which is </a:t>
            </a:r>
            <a:r>
              <a:rPr kumimoji="0" lang="en-US" sz="3600" b="0" i="0" u="none" strike="noStrike" kern="1200" cap="none" spc="0" normalizeH="0" baseline="0" noProof="0" dirty="0">
                <a:ln>
                  <a:noFill/>
                </a:ln>
                <a:solidFill>
                  <a:srgbClr val="CC99FF"/>
                </a:solidFill>
                <a:effectLst/>
                <a:uLnTx/>
                <a:uFillTx/>
                <a:latin typeface="Arial" charset="0"/>
                <a:ea typeface="+mn-ea"/>
                <a:cs typeface="+mn-cs"/>
              </a:rPr>
              <a:t>Chromatin, </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and which is a </a:t>
            </a:r>
            <a:r>
              <a:rPr kumimoji="0" lang="en-US" sz="3600" b="0" i="0" u="none" strike="noStrike" kern="1200" cap="none" spc="0" normalizeH="0" baseline="0" noProof="0" dirty="0">
                <a:ln>
                  <a:noFill/>
                </a:ln>
                <a:solidFill>
                  <a:srgbClr val="FF00FF"/>
                </a:solidFill>
                <a:effectLst/>
                <a:uLnTx/>
                <a:uFillTx/>
                <a:latin typeface="Arial" charset="0"/>
                <a:ea typeface="+mn-ea"/>
                <a:cs typeface="+mn-cs"/>
              </a:rPr>
              <a:t>Chromosome</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t>
            </a: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431800">
              <a:srgbClr val="FF00FF">
                <a:alpha val="81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glow rad="228600">
                  <a:srgbClr val="003399">
                    <a:satMod val="175000"/>
                    <a:alpha val="40000"/>
                  </a:srgbClr>
                </a:glow>
              </a:effectLst>
              <a:uLnTx/>
              <a:uFillTx/>
              <a:latin typeface="Verdana" pitchFamily="34" charset="0"/>
              <a:ea typeface="+mn-ea"/>
              <a:cs typeface="+mn-cs"/>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838200">
              <a:srgbClr val="CC99FF">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546100">
              <a:srgbClr val="FFFF00">
                <a:alpha val="76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sp>
        <p:nvSpPr>
          <p:cNvPr id="5" name="Rectangle 4">
            <a:extLst>
              <a:ext uri="{FF2B5EF4-FFF2-40B4-BE49-F238E27FC236}">
                <a16:creationId xmlns:a16="http://schemas.microsoft.com/office/drawing/2014/main" id="{2EAFD68C-BCE5-0D57-E1BF-F83C28CCAD44}"/>
              </a:ext>
            </a:extLst>
          </p:cNvPr>
          <p:cNvSpPr/>
          <p:nvPr/>
        </p:nvSpPr>
        <p:spPr>
          <a:xfrm>
            <a:off x="228600" y="1731696"/>
            <a:ext cx="3330112" cy="53340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Chromosome</a:t>
            </a:r>
          </a:p>
        </p:txBody>
      </p:sp>
      <p:sp>
        <p:nvSpPr>
          <p:cNvPr id="4" name="TextBox 3">
            <a:extLst>
              <a:ext uri="{FF2B5EF4-FFF2-40B4-BE49-F238E27FC236}">
                <a16:creationId xmlns:a16="http://schemas.microsoft.com/office/drawing/2014/main" id="{FB8D79D8-4E00-3DA7-A5CD-89C7325AEFAE}"/>
              </a:ext>
            </a:extLst>
          </p:cNvPr>
          <p:cNvSpPr txBox="1"/>
          <p:nvPr/>
        </p:nvSpPr>
        <p:spPr>
          <a:xfrm>
            <a:off x="2672058" y="2495952"/>
            <a:ext cx="4572000" cy="751062"/>
          </a:xfrm>
          <a:prstGeom prst="rect">
            <a:avLst/>
          </a:prstGeom>
          <a:noFill/>
        </p:spPr>
        <p:txBody>
          <a:bodyPr wrap="square">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99FF"/>
                </a:solidFill>
                <a:effectLst>
                  <a:outerShdw blurRad="12700" dist="38100" dir="2700000" algn="tl" rotWithShape="0">
                    <a:srgbClr val="000000">
                      <a:lumMod val="50000"/>
                    </a:srgbClr>
                  </a:outerShdw>
                </a:effectLst>
                <a:uLnTx/>
                <a:uFillTx/>
                <a:latin typeface="Verdana" pitchFamily="34" charset="0"/>
                <a:ea typeface="+mn-ea"/>
                <a:cs typeface="+mn-cs"/>
              </a:rPr>
              <a:t>Chromatin</a:t>
            </a:r>
          </a:p>
        </p:txBody>
      </p:sp>
      <p:pic>
        <p:nvPicPr>
          <p:cNvPr id="2" name="Picture 1">
            <a:extLst>
              <a:ext uri="{FF2B5EF4-FFF2-40B4-BE49-F238E27FC236}">
                <a16:creationId xmlns:a16="http://schemas.microsoft.com/office/drawing/2014/main" id="{D2EA4E63-9670-8E79-C92C-AB55CF23B08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296182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Which is </a:t>
            </a:r>
            <a:r>
              <a:rPr kumimoji="0" lang="en-US" sz="3600" b="0" i="0" u="none" strike="noStrike" kern="1200" cap="none" spc="0" normalizeH="0" baseline="0" noProof="0" dirty="0">
                <a:ln>
                  <a:noFill/>
                </a:ln>
                <a:solidFill>
                  <a:srgbClr val="FFFF00"/>
                </a:solidFill>
                <a:effectLst/>
                <a:uLnTx/>
                <a:uFillTx/>
                <a:latin typeface="Arial" charset="0"/>
                <a:ea typeface="+mn-ea"/>
                <a:cs typeface="+mn-cs"/>
              </a:rPr>
              <a:t>DNA</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 which is </a:t>
            </a:r>
            <a:r>
              <a:rPr kumimoji="0" lang="en-US" sz="3600" b="0" i="0" u="none" strike="noStrike" kern="1200" cap="none" spc="0" normalizeH="0" baseline="0" noProof="0" dirty="0">
                <a:ln>
                  <a:noFill/>
                </a:ln>
                <a:solidFill>
                  <a:srgbClr val="CC99FF"/>
                </a:solidFill>
                <a:effectLst/>
                <a:uLnTx/>
                <a:uFillTx/>
                <a:latin typeface="Arial" charset="0"/>
                <a:ea typeface="+mn-ea"/>
                <a:cs typeface="+mn-cs"/>
              </a:rPr>
              <a:t>Chromatin, </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and which is a </a:t>
            </a:r>
            <a:r>
              <a:rPr kumimoji="0" lang="en-US" sz="3600" b="0" i="0" u="none" strike="noStrike" kern="1200" cap="none" spc="0" normalizeH="0" baseline="0" noProof="0" dirty="0">
                <a:ln>
                  <a:noFill/>
                </a:ln>
                <a:solidFill>
                  <a:srgbClr val="FF00FF"/>
                </a:solidFill>
                <a:effectLst/>
                <a:uLnTx/>
                <a:uFillTx/>
                <a:latin typeface="Arial" charset="0"/>
                <a:ea typeface="+mn-ea"/>
                <a:cs typeface="+mn-cs"/>
              </a:rPr>
              <a:t>Chromosome</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a:t>
            </a: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431800">
              <a:srgbClr val="FF00FF">
                <a:alpha val="81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glow rad="228600">
                  <a:srgbClr val="003399">
                    <a:satMod val="175000"/>
                    <a:alpha val="40000"/>
                  </a:srgbClr>
                </a:glow>
              </a:effectLst>
              <a:uLnTx/>
              <a:uFillTx/>
              <a:latin typeface="Verdana" pitchFamily="34" charset="0"/>
              <a:ea typeface="+mn-ea"/>
              <a:cs typeface="+mn-cs"/>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838200">
              <a:srgbClr val="CC99FF">
                <a:alpha val="78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546100">
              <a:srgbClr val="FFFF00">
                <a:alpha val="76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sp>
        <p:nvSpPr>
          <p:cNvPr id="5" name="Rectangle 4">
            <a:extLst>
              <a:ext uri="{FF2B5EF4-FFF2-40B4-BE49-F238E27FC236}">
                <a16:creationId xmlns:a16="http://schemas.microsoft.com/office/drawing/2014/main" id="{2EAFD68C-BCE5-0D57-E1BF-F83C28CCAD44}"/>
              </a:ext>
            </a:extLst>
          </p:cNvPr>
          <p:cNvSpPr/>
          <p:nvPr/>
        </p:nvSpPr>
        <p:spPr>
          <a:xfrm>
            <a:off x="228600" y="1731696"/>
            <a:ext cx="3330112" cy="53340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Chromosome</a:t>
            </a:r>
          </a:p>
        </p:txBody>
      </p:sp>
      <p:sp>
        <p:nvSpPr>
          <p:cNvPr id="4" name="TextBox 3">
            <a:extLst>
              <a:ext uri="{FF2B5EF4-FFF2-40B4-BE49-F238E27FC236}">
                <a16:creationId xmlns:a16="http://schemas.microsoft.com/office/drawing/2014/main" id="{FB8D79D8-4E00-3DA7-A5CD-89C7325AEFAE}"/>
              </a:ext>
            </a:extLst>
          </p:cNvPr>
          <p:cNvSpPr txBox="1"/>
          <p:nvPr/>
        </p:nvSpPr>
        <p:spPr>
          <a:xfrm>
            <a:off x="2672058" y="2495952"/>
            <a:ext cx="4572000" cy="751062"/>
          </a:xfrm>
          <a:prstGeom prst="rect">
            <a:avLst/>
          </a:prstGeom>
          <a:noFill/>
        </p:spPr>
        <p:txBody>
          <a:bodyPr wrap="square">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99FF"/>
                </a:solidFill>
                <a:effectLst>
                  <a:outerShdw blurRad="12700" dist="38100" dir="2700000" algn="tl" rotWithShape="0">
                    <a:srgbClr val="000000">
                      <a:lumMod val="50000"/>
                    </a:srgbClr>
                  </a:outerShdw>
                </a:effectLst>
                <a:uLnTx/>
                <a:uFillTx/>
                <a:latin typeface="Verdana" pitchFamily="34" charset="0"/>
                <a:ea typeface="+mn-ea"/>
                <a:cs typeface="+mn-cs"/>
              </a:rPr>
              <a:t>Chromatin</a:t>
            </a:r>
          </a:p>
        </p:txBody>
      </p:sp>
      <p:sp>
        <p:nvSpPr>
          <p:cNvPr id="2" name="Rectangle 1">
            <a:extLst>
              <a:ext uri="{FF2B5EF4-FFF2-40B4-BE49-F238E27FC236}">
                <a16:creationId xmlns:a16="http://schemas.microsoft.com/office/drawing/2014/main" id="{130AD4AA-414C-06F4-63B5-DE25E82146B0}"/>
              </a:ext>
            </a:extLst>
          </p:cNvPr>
          <p:cNvSpPr/>
          <p:nvPr/>
        </p:nvSpPr>
        <p:spPr>
          <a:xfrm>
            <a:off x="7183950" y="1385923"/>
            <a:ext cx="1883850" cy="923330"/>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DNA</a:t>
            </a:r>
          </a:p>
        </p:txBody>
      </p:sp>
      <p:pic>
        <p:nvPicPr>
          <p:cNvPr id="14" name="Picture 13">
            <a:extLst>
              <a:ext uri="{FF2B5EF4-FFF2-40B4-BE49-F238E27FC236}">
                <a16:creationId xmlns:a16="http://schemas.microsoft.com/office/drawing/2014/main" id="{5F16B93E-399B-407C-4B5A-FCBC6FC65CA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643195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solidFill>
                  <a:srgbClr val="FFFFCC"/>
                </a:solidFill>
              </a:rPr>
              <a:t>These are </a:t>
            </a:r>
            <a:r>
              <a:rPr lang="en-US" kern="1200" dirty="0">
                <a:solidFill>
                  <a:srgbClr val="FFFFCC"/>
                </a:solidFill>
                <a:latin typeface="Roboto"/>
              </a:rPr>
              <a:t>a </a:t>
            </a:r>
            <a:r>
              <a:rPr kumimoji="0" lang="en-US" sz="3200" b="0" i="0" u="none" strike="noStrike" kern="1200" cap="none" spc="0" normalizeH="0" baseline="0" noProof="0" dirty="0">
                <a:ln>
                  <a:noFill/>
                </a:ln>
                <a:solidFill>
                  <a:srgbClr val="FFFFCC"/>
                </a:solidFill>
                <a:effectLst/>
                <a:uLnTx/>
                <a:uFillTx/>
                <a:latin typeface="Roboto"/>
                <a:ea typeface="+mn-ea"/>
                <a:cs typeface="+mn-cs"/>
              </a:rPr>
              <a:t>minute cylindrical organelle near the nucleus in animal cells, occurring in pairs and involved in the development of spindle fibers in cell division</a:t>
            </a:r>
            <a:r>
              <a:rPr lang="en-US" dirty="0"/>
              <a:t>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sp>
        <p:nvSpPr>
          <p:cNvPr id="12" name="Rectangle 11"/>
          <p:cNvSpPr/>
          <p:nvPr/>
        </p:nvSpPr>
        <p:spPr bwMode="auto">
          <a:xfrm>
            <a:off x="3048000" y="2438400"/>
            <a:ext cx="31242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2" name="Picture 2" descr="What Role Do Centrioles Play in Cell Division and Mitosis?">
            <a:extLst>
              <a:ext uri="{FF2B5EF4-FFF2-40B4-BE49-F238E27FC236}">
                <a16:creationId xmlns:a16="http://schemas.microsoft.com/office/drawing/2014/main" id="{4E985719-8865-6E25-8887-9D55F37222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90189"/>
            <a:ext cx="4480314" cy="44803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Symmetry, Stability, and Reversibility Properties of Idealized Confined  Microtubule Cytoskeletons: Biophysical Journal">
            <a:extLst>
              <a:ext uri="{FF2B5EF4-FFF2-40B4-BE49-F238E27FC236}">
                <a16:creationId xmlns:a16="http://schemas.microsoft.com/office/drawing/2014/main" id="{2B44CD6F-2129-B615-9672-EABDC5F398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36650" y="2054152"/>
            <a:ext cx="4260702" cy="45719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Role Do Centrioles Play in Cell Division and Mitosis?">
            <a:extLst>
              <a:ext uri="{FF2B5EF4-FFF2-40B4-BE49-F238E27FC236}">
                <a16:creationId xmlns:a16="http://schemas.microsoft.com/office/drawing/2014/main" id="{024E5B28-AA33-E9EE-A6EF-F7C31934DC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81792">
            <a:off x="636212" y="4100064"/>
            <a:ext cx="480175" cy="48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What Role Do Centrioles Play in Cell Division and Mitosis?">
            <a:extLst>
              <a:ext uri="{FF2B5EF4-FFF2-40B4-BE49-F238E27FC236}">
                <a16:creationId xmlns:a16="http://schemas.microsoft.com/office/drawing/2014/main" id="{DF0A6DBD-6C4B-5378-6F42-DACFAAC825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542344">
            <a:off x="578287" y="3812128"/>
            <a:ext cx="618267" cy="48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6AC1F5-6701-ABDF-EB7A-8EF8559EF966}"/>
              </a:ext>
            </a:extLst>
          </p:cNvPr>
          <p:cNvSpPr/>
          <p:nvPr/>
        </p:nvSpPr>
        <p:spPr>
          <a:xfrm>
            <a:off x="7441691" y="1748135"/>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14</a:t>
            </a:r>
          </a:p>
        </p:txBody>
      </p:sp>
      <p:pic>
        <p:nvPicPr>
          <p:cNvPr id="7" name="Picture 6">
            <a:extLst>
              <a:ext uri="{FF2B5EF4-FFF2-40B4-BE49-F238E27FC236}">
                <a16:creationId xmlns:a16="http://schemas.microsoft.com/office/drawing/2014/main" id="{E67BA7D6-1D45-C8FD-B68D-640BF1D9918E}"/>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582801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solidFill>
                  <a:srgbClr val="FFFFCC"/>
                </a:solidFill>
              </a:rPr>
              <a:t>These are </a:t>
            </a:r>
            <a:r>
              <a:rPr lang="en-US" kern="1200" dirty="0">
                <a:solidFill>
                  <a:srgbClr val="FFFFCC"/>
                </a:solidFill>
                <a:latin typeface="Roboto"/>
              </a:rPr>
              <a:t>a </a:t>
            </a:r>
            <a:r>
              <a:rPr kumimoji="0" lang="en-US" sz="3200" b="0" i="0" u="none" strike="noStrike" kern="1200" cap="none" spc="0" normalizeH="0" baseline="0" noProof="0" dirty="0">
                <a:ln>
                  <a:noFill/>
                </a:ln>
                <a:solidFill>
                  <a:srgbClr val="FFFFCC"/>
                </a:solidFill>
                <a:effectLst/>
                <a:uLnTx/>
                <a:uFillTx/>
                <a:latin typeface="Roboto"/>
                <a:ea typeface="+mn-ea"/>
                <a:cs typeface="+mn-cs"/>
              </a:rPr>
              <a:t>minute cylindrical organelle near the nucleus in animal cells, occurring in pairs and involved in the development of spindle fibers in cell division</a:t>
            </a:r>
            <a:r>
              <a:rPr lang="en-US" dirty="0"/>
              <a:t>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sp>
        <p:nvSpPr>
          <p:cNvPr id="12" name="Rectangle 11"/>
          <p:cNvSpPr/>
          <p:nvPr/>
        </p:nvSpPr>
        <p:spPr bwMode="auto">
          <a:xfrm>
            <a:off x="3048000" y="2438400"/>
            <a:ext cx="31242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2" name="Picture 2" descr="What Role Do Centrioles Play in Cell Division and Mitosis?">
            <a:extLst>
              <a:ext uri="{FF2B5EF4-FFF2-40B4-BE49-F238E27FC236}">
                <a16:creationId xmlns:a16="http://schemas.microsoft.com/office/drawing/2014/main" id="{4E985719-8865-6E25-8887-9D55F37222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90189"/>
            <a:ext cx="4480314" cy="44803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Symmetry, Stability, and Reversibility Properties of Idealized Confined  Microtubule Cytoskeletons: Biophysical Journal">
            <a:extLst>
              <a:ext uri="{FF2B5EF4-FFF2-40B4-BE49-F238E27FC236}">
                <a16:creationId xmlns:a16="http://schemas.microsoft.com/office/drawing/2014/main" id="{2B44CD6F-2129-B615-9672-EABDC5F398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36650" y="2054152"/>
            <a:ext cx="4260702" cy="45719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Role Do Centrioles Play in Cell Division and Mitosis?">
            <a:extLst>
              <a:ext uri="{FF2B5EF4-FFF2-40B4-BE49-F238E27FC236}">
                <a16:creationId xmlns:a16="http://schemas.microsoft.com/office/drawing/2014/main" id="{024E5B28-AA33-E9EE-A6EF-F7C31934DC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81792">
            <a:off x="636212" y="4100064"/>
            <a:ext cx="480175" cy="48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What Role Do Centrioles Play in Cell Division and Mitosis?">
            <a:extLst>
              <a:ext uri="{FF2B5EF4-FFF2-40B4-BE49-F238E27FC236}">
                <a16:creationId xmlns:a16="http://schemas.microsoft.com/office/drawing/2014/main" id="{DF0A6DBD-6C4B-5378-6F42-DACFAAC825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542344">
            <a:off x="578287" y="3812128"/>
            <a:ext cx="618267" cy="48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6AC1F5-6701-ABDF-EB7A-8EF8559EF966}"/>
              </a:ext>
            </a:extLst>
          </p:cNvPr>
          <p:cNvSpPr/>
          <p:nvPr/>
        </p:nvSpPr>
        <p:spPr>
          <a:xfrm>
            <a:off x="7441691" y="1748135"/>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14</a:t>
            </a:r>
          </a:p>
        </p:txBody>
      </p:sp>
      <p:sp>
        <p:nvSpPr>
          <p:cNvPr id="7" name="Rectangle 6">
            <a:extLst>
              <a:ext uri="{FF2B5EF4-FFF2-40B4-BE49-F238E27FC236}">
                <a16:creationId xmlns:a16="http://schemas.microsoft.com/office/drawing/2014/main" id="{130D3721-5A17-D711-A270-EC18B19E8DA9}"/>
              </a:ext>
            </a:extLst>
          </p:cNvPr>
          <p:cNvSpPr/>
          <p:nvPr/>
        </p:nvSpPr>
        <p:spPr>
          <a:xfrm>
            <a:off x="259619" y="2913519"/>
            <a:ext cx="8503379" cy="2250326"/>
          </a:xfrm>
          <a:prstGeom prst="rect">
            <a:avLst/>
          </a:prstGeom>
          <a:noFill/>
        </p:spPr>
        <p:txBody>
          <a:bodyPr wrap="square" lIns="91440" tIns="45720" rIns="91440" bIns="45720">
            <a:prstTxWarp prst="textWave1">
              <a:avLst/>
            </a:prstTxWarp>
            <a:spAutoFit/>
            <a:scene3d>
              <a:camera prst="orthographicFront"/>
              <a:lightRig rig="threePt" dir="t"/>
            </a:scene3d>
            <a:sp3d extrusionH="57150">
              <a:bevelT w="69850" h="69850" prst="divo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CC"/>
                </a:solidFill>
                <a:effectLst>
                  <a:glow rad="228600">
                    <a:srgbClr val="000000">
                      <a:lumMod val="95000"/>
                      <a:lumOff val="5000"/>
                    </a:srgbClr>
                  </a:glow>
                  <a:outerShdw blurRad="12700" dist="38100" dir="2700000" algn="tl" rotWithShape="0">
                    <a:srgbClr val="000000">
                      <a:lumMod val="50000"/>
                    </a:srgbClr>
                  </a:outerShdw>
                </a:effectLst>
                <a:uLnTx/>
                <a:uFillTx/>
                <a:latin typeface="Verdana" pitchFamily="34" charset="0"/>
                <a:ea typeface="+mn-ea"/>
                <a:cs typeface="+mn-cs"/>
              </a:rPr>
              <a:t>Centrosome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CC"/>
                </a:solidFill>
                <a:effectLst>
                  <a:glow rad="228600">
                    <a:srgbClr val="000000">
                      <a:lumMod val="95000"/>
                      <a:lumOff val="5000"/>
                    </a:srgbClr>
                  </a:glow>
                  <a:outerShdw blurRad="12700" dist="38100" dir="2700000" algn="tl" rotWithShape="0">
                    <a:srgbClr val="000000">
                      <a:lumMod val="50000"/>
                    </a:srgbClr>
                  </a:outerShdw>
                </a:effectLst>
                <a:uLnTx/>
                <a:uFillTx/>
                <a:latin typeface="Verdana" pitchFamily="34" charset="0"/>
                <a:ea typeface="+mn-ea"/>
                <a:cs typeface="+mn-cs"/>
              </a:rPr>
              <a:t>Centrioles</a:t>
            </a:r>
          </a:p>
        </p:txBody>
      </p:sp>
      <p:pic>
        <p:nvPicPr>
          <p:cNvPr id="8" name="Picture 7">
            <a:extLst>
              <a:ext uri="{FF2B5EF4-FFF2-40B4-BE49-F238E27FC236}">
                <a16:creationId xmlns:a16="http://schemas.microsoft.com/office/drawing/2014/main" id="{A1DC35B9-B473-A18E-CCC0-95B2F939B73A}"/>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779734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978525"/>
          </a:xfrm>
        </p:spPr>
        <p:txBody>
          <a:bodyPr/>
          <a:lstStyle/>
          <a:p>
            <a:r>
              <a:rPr lang="en-US" dirty="0">
                <a:solidFill>
                  <a:srgbClr val="99FFCC"/>
                </a:solidFill>
              </a:rPr>
              <a:t>Cytokinesis in Plants</a:t>
            </a:r>
          </a:p>
          <a:p>
            <a:pPr lvl="1"/>
            <a:r>
              <a:rPr lang="en-US" dirty="0">
                <a:solidFill>
                  <a:srgbClr val="99FFCC"/>
                </a:solidFill>
              </a:rPr>
              <a:t>This is the name for the partition formed during cell division in plants and some algae.</a:t>
            </a:r>
          </a:p>
        </p:txBody>
      </p:sp>
      <p:pic>
        <p:nvPicPr>
          <p:cNvPr id="2050" name="Picture 2" descr="http://www.vcbio.science.ru.nl/images/cellcycle/mito_solanum_cell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18469"/>
            <a:ext cx="8686800" cy="4786122"/>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3749865"/>
            <a:ext cx="4743543" cy="923330"/>
          </a:xfrm>
          <a:prstGeom prst="rect">
            <a:avLst/>
          </a:prstGeom>
          <a:noFill/>
        </p:spPr>
        <p:txBody>
          <a:bodyPr wrap="non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New Cell Wall</a:t>
            </a:r>
          </a:p>
        </p:txBody>
      </p:sp>
      <p:sp>
        <p:nvSpPr>
          <p:cNvPr id="4" name="Rectangle 3">
            <a:extLst>
              <a:ext uri="{FF2B5EF4-FFF2-40B4-BE49-F238E27FC236}">
                <a16:creationId xmlns:a16="http://schemas.microsoft.com/office/drawing/2014/main" id="{A8333F77-92EF-500B-B1E9-A73F0A275550}"/>
              </a:ext>
            </a:extLst>
          </p:cNvPr>
          <p:cNvSpPr/>
          <p:nvPr/>
        </p:nvSpPr>
        <p:spPr>
          <a:xfrm>
            <a:off x="7391400" y="1818469"/>
            <a:ext cx="1386918" cy="110799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15</a:t>
            </a:r>
          </a:p>
        </p:txBody>
      </p:sp>
      <p:pic>
        <p:nvPicPr>
          <p:cNvPr id="5" name="Picture 4">
            <a:extLst>
              <a:ext uri="{FF2B5EF4-FFF2-40B4-BE49-F238E27FC236}">
                <a16:creationId xmlns:a16="http://schemas.microsoft.com/office/drawing/2014/main" id="{82281952-6E5C-34B3-10D0-8084EB7BFE6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316013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978525"/>
          </a:xfrm>
        </p:spPr>
        <p:txBody>
          <a:bodyPr/>
          <a:lstStyle/>
          <a:p>
            <a:r>
              <a:rPr lang="en-US" dirty="0">
                <a:solidFill>
                  <a:srgbClr val="99FFCC"/>
                </a:solidFill>
              </a:rPr>
              <a:t>Cytokinesis in Plants</a:t>
            </a:r>
          </a:p>
          <a:p>
            <a:pPr lvl="1"/>
            <a:r>
              <a:rPr lang="en-US" dirty="0">
                <a:solidFill>
                  <a:srgbClr val="99FFCC"/>
                </a:solidFill>
              </a:rPr>
              <a:t>This is the name for the partition formed during cell division in plants and some algae.</a:t>
            </a:r>
          </a:p>
        </p:txBody>
      </p:sp>
      <p:pic>
        <p:nvPicPr>
          <p:cNvPr id="2050" name="Picture 2" descr="http://www.vcbio.science.ru.nl/images/cellcycle/mito_solanum_cell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18469"/>
            <a:ext cx="8686800" cy="4786122"/>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3749865"/>
            <a:ext cx="4743543" cy="923330"/>
          </a:xfrm>
          <a:prstGeom prst="rect">
            <a:avLst/>
          </a:prstGeom>
          <a:noFill/>
        </p:spPr>
        <p:txBody>
          <a:bodyPr wrap="non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New Cell Wall</a:t>
            </a:r>
          </a:p>
        </p:txBody>
      </p:sp>
      <p:sp>
        <p:nvSpPr>
          <p:cNvPr id="4" name="Rectangle 3">
            <a:extLst>
              <a:ext uri="{FF2B5EF4-FFF2-40B4-BE49-F238E27FC236}">
                <a16:creationId xmlns:a16="http://schemas.microsoft.com/office/drawing/2014/main" id="{A8333F77-92EF-500B-B1E9-A73F0A275550}"/>
              </a:ext>
            </a:extLst>
          </p:cNvPr>
          <p:cNvSpPr/>
          <p:nvPr/>
        </p:nvSpPr>
        <p:spPr>
          <a:xfrm>
            <a:off x="7391400" y="1818469"/>
            <a:ext cx="1386918" cy="110799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15</a:t>
            </a:r>
          </a:p>
        </p:txBody>
      </p:sp>
      <p:sp>
        <p:nvSpPr>
          <p:cNvPr id="5" name="Rectangle 4">
            <a:extLst>
              <a:ext uri="{FF2B5EF4-FFF2-40B4-BE49-F238E27FC236}">
                <a16:creationId xmlns:a16="http://schemas.microsoft.com/office/drawing/2014/main" id="{6D7929BC-5DC5-6CE0-3529-7003767A05E6}"/>
              </a:ext>
            </a:extLst>
          </p:cNvPr>
          <p:cNvSpPr/>
          <p:nvPr/>
        </p:nvSpPr>
        <p:spPr>
          <a:xfrm>
            <a:off x="1600200" y="2096135"/>
            <a:ext cx="5274164" cy="1376065"/>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3"/>
                  <a:tile tx="0" ty="0" sx="100000" sy="100000" flip="none" algn="tl"/>
                </a:blipFill>
                <a:effectLst>
                  <a:outerShdw blurRad="12700" dist="38100" dir="2700000" algn="tl" rotWithShape="0">
                    <a:srgbClr val="000000">
                      <a:lumMod val="50000"/>
                    </a:srgbClr>
                  </a:outerShdw>
                </a:effectLst>
                <a:uLnTx/>
                <a:uFillTx/>
                <a:latin typeface="Verdana" pitchFamily="34" charset="0"/>
                <a:ea typeface="+mn-ea"/>
                <a:cs typeface="+mn-cs"/>
              </a:rPr>
              <a:t>Cell Plate</a:t>
            </a:r>
          </a:p>
        </p:txBody>
      </p:sp>
      <p:pic>
        <p:nvPicPr>
          <p:cNvPr id="6" name="Picture 5">
            <a:extLst>
              <a:ext uri="{FF2B5EF4-FFF2-40B4-BE49-F238E27FC236}">
                <a16:creationId xmlns:a16="http://schemas.microsoft.com/office/drawing/2014/main" id="{BEDA170F-C93F-9445-6A9E-B1B7BBEEC14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857218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710F75DE-C17A-E078-2914-1A6424D120F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2576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51971" y="2286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en-US" sz="3600" dirty="0">
                <a:solidFill>
                  <a:srgbClr val="9933FF"/>
                </a:solidFill>
                <a:latin typeface="Times New Roman" pitchFamily="18" charset="0"/>
              </a:rPr>
              <a:t>This phase of mitosis (cellular division) is best represented by the image below?</a:t>
            </a:r>
          </a:p>
        </p:txBody>
      </p:sp>
      <p:pic>
        <p:nvPicPr>
          <p:cNvPr id="716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201"/>
            <a:ext cx="8534400" cy="5002440"/>
          </a:xfrm>
          <a:prstGeom prst="rect">
            <a:avLst/>
          </a:prstGeom>
          <a:noFill/>
          <a:ln w="57150">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4"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71685" name="Text Box 5"/>
          <p:cNvSpPr txBox="1">
            <a:spLocks noChangeArrowheads="1"/>
          </p:cNvSpPr>
          <p:nvPr/>
        </p:nvSpPr>
        <p:spPr bwMode="auto">
          <a:xfrm>
            <a:off x="7391400" y="2514600"/>
            <a:ext cx="1066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7</a:t>
            </a:r>
          </a:p>
        </p:txBody>
      </p:sp>
      <p:sp>
        <p:nvSpPr>
          <p:cNvPr id="2" name="Rectangle 1"/>
          <p:cNvSpPr/>
          <p:nvPr/>
        </p:nvSpPr>
        <p:spPr>
          <a:xfrm>
            <a:off x="7445464" y="1729770"/>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pic>
        <p:nvPicPr>
          <p:cNvPr id="3" name="Picture 2">
            <a:extLst>
              <a:ext uri="{FF2B5EF4-FFF2-40B4-BE49-F238E27FC236}">
                <a16:creationId xmlns:a16="http://schemas.microsoft.com/office/drawing/2014/main" id="{6F16D920-5FF0-B3F0-BA0D-46EA7E126A8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687878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solidFill>
                      <a:schemeClr val="bg2">
                        <a:lumMod val="75000"/>
                      </a:schemeClr>
                    </a:solid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2">
                        <a:lumMod val="7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2">
                        <a:lumMod val="7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2">
                        <a:lumMod val="7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2">
                        <a:lumMod val="7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2">
                        <a:lumMod val="7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ED2A1795-1427-0B2F-1CA8-81504E5F1C9A}"/>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220936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228600" y="228600"/>
            <a:ext cx="8458200" cy="5897563"/>
          </a:xfrm>
        </p:spPr>
        <p:txBody>
          <a:bodyPr/>
          <a:lstStyle/>
          <a:p>
            <a:r>
              <a:rPr lang="en-US" dirty="0">
                <a:solidFill>
                  <a:schemeClr val="accent1">
                    <a:lumMod val="40000"/>
                    <a:lumOff val="60000"/>
                  </a:schemeClr>
                </a:solidFill>
              </a:rPr>
              <a:t>In which part of Interphase does the cell copy the DNA?</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447801"/>
            <a:ext cx="8686800" cy="5181600"/>
          </a:xfrm>
          <a:prstGeom prst="rect">
            <a:avLst/>
          </a:prstGeom>
          <a:noFill/>
          <a:ln w="57150" cap="flat" cmpd="sng" algn="ctr">
            <a:solidFill>
              <a:schemeClr val="accent1">
                <a:lumMod val="40000"/>
                <a:lumOff val="60000"/>
              </a:schemeClr>
            </a:solidFill>
            <a:prstDash val="solid"/>
            <a:miter lim="800000"/>
            <a:headEnd/>
            <a:tailEnd/>
          </a:ln>
        </p:spPr>
      </p:pic>
      <p:pic>
        <p:nvPicPr>
          <p:cNvPr id="11" name="Picture 2" descr="http://www.nysportsjournalism.com/storage/GatoradeG2.png?__SQUARESPACE_CACHEVERSION=1291228743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05" y="3605771"/>
            <a:ext cx="823119" cy="772554"/>
          </a:xfrm>
          <a:prstGeom prst="ellipse">
            <a:avLst/>
          </a:prstGeom>
          <a:ln w="63500" cap="rnd">
            <a:solidFill>
              <a:srgbClr val="FF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http://pilatesnutritionist.com/wp-content/uploads/2012/05/gatorade_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390437"/>
            <a:ext cx="1203220" cy="1203221"/>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007D84-0A55-3D48-E186-3CD397054D53}"/>
              </a:ext>
            </a:extLst>
          </p:cNvPr>
          <p:cNvSpPr/>
          <p:nvPr/>
        </p:nvSpPr>
        <p:spPr>
          <a:xfrm>
            <a:off x="7552964" y="1447801"/>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16</a:t>
            </a:r>
          </a:p>
        </p:txBody>
      </p:sp>
      <p:pic>
        <p:nvPicPr>
          <p:cNvPr id="3" name="Picture 2">
            <a:extLst>
              <a:ext uri="{FF2B5EF4-FFF2-40B4-BE49-F238E27FC236}">
                <a16:creationId xmlns:a16="http://schemas.microsoft.com/office/drawing/2014/main" id="{DB3B483B-41F1-9B3E-9B0A-38F394B6AB57}"/>
              </a:ext>
            </a:extLst>
          </p:cNvPr>
          <p:cNvPicPr>
            <a:picLocks noChangeAspect="1"/>
          </p:cNvPicPr>
          <p:nvPr/>
        </p:nvPicPr>
        <p:blipFill>
          <a:blip r:embed="rId5"/>
          <a:stretch>
            <a:fillRect/>
          </a:stretch>
        </p:blipFill>
        <p:spPr>
          <a:xfrm>
            <a:off x="7418674" y="6787306"/>
            <a:ext cx="1633537" cy="70694"/>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228600" y="228600"/>
            <a:ext cx="8458200" cy="5897563"/>
          </a:xfrm>
        </p:spPr>
        <p:txBody>
          <a:bodyPr/>
          <a:lstStyle/>
          <a:p>
            <a:r>
              <a:rPr lang="en-US" dirty="0">
                <a:solidFill>
                  <a:schemeClr val="accent1">
                    <a:lumMod val="40000"/>
                    <a:lumOff val="60000"/>
                  </a:schemeClr>
                </a:solidFill>
              </a:rPr>
              <a:t>In which part of Interphase does the cell copy the DNA?</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447801"/>
            <a:ext cx="8686800" cy="5181600"/>
          </a:xfrm>
          <a:prstGeom prst="rect">
            <a:avLst/>
          </a:prstGeom>
          <a:noFill/>
          <a:ln w="57150" cap="flat" cmpd="sng" algn="ctr">
            <a:solidFill>
              <a:schemeClr val="accent1">
                <a:lumMod val="40000"/>
                <a:lumOff val="60000"/>
              </a:schemeClr>
            </a:solidFill>
            <a:prstDash val="solid"/>
            <a:miter lim="800000"/>
            <a:headEnd/>
            <a:tailEnd/>
          </a:ln>
        </p:spPr>
      </p:pic>
      <p:pic>
        <p:nvPicPr>
          <p:cNvPr id="11" name="Picture 2" descr="http://www.nysportsjournalism.com/storage/GatoradeG2.png?__SQUARESPACE_CACHEVERSION=1291228743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05" y="3605771"/>
            <a:ext cx="823119" cy="772554"/>
          </a:xfrm>
          <a:prstGeom prst="ellipse">
            <a:avLst/>
          </a:prstGeom>
          <a:ln w="63500" cap="rnd">
            <a:solidFill>
              <a:srgbClr val="FF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http://pilatesnutritionist.com/wp-content/uploads/2012/05/gatorade_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390437"/>
            <a:ext cx="1203220" cy="1203221"/>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007D84-0A55-3D48-E186-3CD397054D53}"/>
              </a:ext>
            </a:extLst>
          </p:cNvPr>
          <p:cNvSpPr/>
          <p:nvPr/>
        </p:nvSpPr>
        <p:spPr>
          <a:xfrm>
            <a:off x="7552964" y="1447801"/>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16</a:t>
            </a:r>
          </a:p>
        </p:txBody>
      </p:sp>
      <p:sp>
        <p:nvSpPr>
          <p:cNvPr id="6" name="TextBox 5">
            <a:extLst>
              <a:ext uri="{FF2B5EF4-FFF2-40B4-BE49-F238E27FC236}">
                <a16:creationId xmlns:a16="http://schemas.microsoft.com/office/drawing/2014/main" id="{B26725B7-4604-55AB-F79D-7D5920779A1B}"/>
              </a:ext>
            </a:extLst>
          </p:cNvPr>
          <p:cNvSpPr txBox="1"/>
          <p:nvPr/>
        </p:nvSpPr>
        <p:spPr>
          <a:xfrm>
            <a:off x="401230" y="4116963"/>
            <a:ext cx="8763000" cy="2308324"/>
          </a:xfrm>
          <a:prstGeom prst="rect">
            <a:avLst/>
          </a:prstGeom>
          <a:noFill/>
          <a:effectLst>
            <a:glow rad="228600">
              <a:schemeClr val="bg1">
                <a:lumMod val="95000"/>
                <a:lumOff val="5000"/>
              </a:schemeClr>
            </a:glo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3399">
                    <a:lumMod val="60000"/>
                    <a:lumOff val="40000"/>
                  </a:srgbClr>
                </a:solidFill>
                <a:effectLst>
                  <a:glow rad="228600">
                    <a:srgbClr val="000000">
                      <a:lumMod val="95000"/>
                      <a:lumOff val="5000"/>
                    </a:srgbClr>
                  </a:glow>
                </a:effectLst>
                <a:uLnTx/>
                <a:uFillTx/>
                <a:latin typeface="Google Sans"/>
                <a:ea typeface="+mn-ea"/>
                <a:cs typeface="+mn-cs"/>
              </a:rPr>
              <a:t>The S phase of a cell cycle occurs during interphase, before mitosis or meiosis, and is responsible for the synthesis or replication of DNA</a:t>
            </a:r>
            <a:endParaRPr kumimoji="0" lang="en-US" sz="3600" b="0" i="0" u="none" strike="noStrike" kern="1200" cap="none" spc="0" normalizeH="0" baseline="0" noProof="0" dirty="0">
              <a:ln>
                <a:noFill/>
              </a:ln>
              <a:solidFill>
                <a:srgbClr val="003399">
                  <a:lumMod val="60000"/>
                  <a:lumOff val="40000"/>
                </a:srgbClr>
              </a:solidFill>
              <a:effectLst>
                <a:glow rad="228600">
                  <a:srgbClr val="000000">
                    <a:lumMod val="95000"/>
                    <a:lumOff val="5000"/>
                  </a:srgbClr>
                </a:glow>
              </a:effectLst>
              <a:uLnTx/>
              <a:uFillTx/>
              <a:latin typeface="Verdana" pitchFamily="34" charset="0"/>
              <a:ea typeface="+mn-ea"/>
              <a:cs typeface="+mn-cs"/>
            </a:endParaRPr>
          </a:p>
        </p:txBody>
      </p:sp>
      <p:sp>
        <p:nvSpPr>
          <p:cNvPr id="9" name="Rectangle 8">
            <a:extLst>
              <a:ext uri="{FF2B5EF4-FFF2-40B4-BE49-F238E27FC236}">
                <a16:creationId xmlns:a16="http://schemas.microsoft.com/office/drawing/2014/main" id="{F3662770-2921-B4FD-A8E1-F8AD8CFA240B}"/>
              </a:ext>
            </a:extLst>
          </p:cNvPr>
          <p:cNvSpPr/>
          <p:nvPr/>
        </p:nvSpPr>
        <p:spPr>
          <a:xfrm>
            <a:off x="2743200" y="1482192"/>
            <a:ext cx="3249609" cy="92333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3399">
                    <a:lumMod val="60000"/>
                    <a:lumOff val="40000"/>
                  </a:srgbClr>
                </a:solidFill>
                <a:effectLst>
                  <a:outerShdw blurRad="12700" dist="38100" dir="2700000" algn="tl" rotWithShape="0">
                    <a:srgbClr val="000000">
                      <a:lumMod val="50000"/>
                    </a:srgbClr>
                  </a:outerShdw>
                </a:effectLst>
                <a:uLnTx/>
                <a:uFillTx/>
                <a:latin typeface="Verdana" pitchFamily="34" charset="0"/>
                <a:ea typeface="+mn-ea"/>
                <a:cs typeface="+mn-cs"/>
              </a:rPr>
              <a:t>S Phase</a:t>
            </a:r>
          </a:p>
        </p:txBody>
      </p:sp>
      <p:pic>
        <p:nvPicPr>
          <p:cNvPr id="3" name="Picture 2">
            <a:extLst>
              <a:ext uri="{FF2B5EF4-FFF2-40B4-BE49-F238E27FC236}">
                <a16:creationId xmlns:a16="http://schemas.microsoft.com/office/drawing/2014/main" id="{D0C430E8-2F53-DE63-E991-30EAFB708D03}"/>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538824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228600" y="228600"/>
            <a:ext cx="8458200" cy="5897563"/>
          </a:xfrm>
        </p:spPr>
        <p:txBody>
          <a:bodyPr/>
          <a:lstStyle/>
          <a:p>
            <a:r>
              <a:rPr lang="en-US" dirty="0">
                <a:solidFill>
                  <a:schemeClr val="accent1">
                    <a:lumMod val="40000"/>
                    <a:lumOff val="60000"/>
                  </a:schemeClr>
                </a:solidFill>
              </a:rPr>
              <a:t>In which part of Interphase does the cell copy the DNA?</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447801"/>
            <a:ext cx="8686800" cy="5181600"/>
          </a:xfrm>
          <a:prstGeom prst="rect">
            <a:avLst/>
          </a:prstGeom>
          <a:noFill/>
          <a:ln w="57150" cap="flat" cmpd="sng" algn="ctr">
            <a:solidFill>
              <a:schemeClr val="accent1">
                <a:lumMod val="40000"/>
                <a:lumOff val="60000"/>
              </a:schemeClr>
            </a:solidFill>
            <a:prstDash val="solid"/>
            <a:miter lim="800000"/>
            <a:headEnd/>
            <a:tailEnd/>
          </a:ln>
        </p:spPr>
      </p:pic>
      <p:pic>
        <p:nvPicPr>
          <p:cNvPr id="11" name="Picture 2" descr="http://www.nysportsjournalism.com/storage/GatoradeG2.png?__SQUARESPACE_CACHEVERSION=1291228743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05" y="3605771"/>
            <a:ext cx="823119" cy="772554"/>
          </a:xfrm>
          <a:prstGeom prst="ellipse">
            <a:avLst/>
          </a:prstGeom>
          <a:ln w="63500" cap="rnd">
            <a:solidFill>
              <a:srgbClr val="FF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http://pilatesnutritionist.com/wp-content/uploads/2012/05/gatorade_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390437"/>
            <a:ext cx="1203220" cy="1203221"/>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007D84-0A55-3D48-E186-3CD397054D53}"/>
              </a:ext>
            </a:extLst>
          </p:cNvPr>
          <p:cNvSpPr/>
          <p:nvPr/>
        </p:nvSpPr>
        <p:spPr>
          <a:xfrm>
            <a:off x="7552964" y="1447801"/>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16</a:t>
            </a:r>
          </a:p>
        </p:txBody>
      </p:sp>
      <p:sp>
        <p:nvSpPr>
          <p:cNvPr id="6" name="TextBox 5">
            <a:extLst>
              <a:ext uri="{FF2B5EF4-FFF2-40B4-BE49-F238E27FC236}">
                <a16:creationId xmlns:a16="http://schemas.microsoft.com/office/drawing/2014/main" id="{B26725B7-4604-55AB-F79D-7D5920779A1B}"/>
              </a:ext>
            </a:extLst>
          </p:cNvPr>
          <p:cNvSpPr txBox="1"/>
          <p:nvPr/>
        </p:nvSpPr>
        <p:spPr>
          <a:xfrm>
            <a:off x="401230" y="4116963"/>
            <a:ext cx="8763000" cy="2308324"/>
          </a:xfrm>
          <a:prstGeom prst="rect">
            <a:avLst/>
          </a:prstGeom>
          <a:noFill/>
          <a:effectLst>
            <a:glow rad="228600">
              <a:schemeClr val="bg1">
                <a:lumMod val="95000"/>
                <a:lumOff val="5000"/>
              </a:schemeClr>
            </a:glo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3399">
                    <a:lumMod val="60000"/>
                    <a:lumOff val="40000"/>
                  </a:srgbClr>
                </a:solidFill>
                <a:effectLst>
                  <a:glow rad="228600">
                    <a:srgbClr val="000000">
                      <a:lumMod val="95000"/>
                      <a:lumOff val="5000"/>
                    </a:srgbClr>
                  </a:glow>
                </a:effectLst>
                <a:uLnTx/>
                <a:uFillTx/>
                <a:latin typeface="Google Sans"/>
                <a:ea typeface="+mn-ea"/>
                <a:cs typeface="+mn-cs"/>
              </a:rPr>
              <a:t>The S phase of a cell cycle occurs during interphase, before mitosis or meiosis, and is responsible for the synthesis or replication of DNA</a:t>
            </a:r>
            <a:endParaRPr kumimoji="0" lang="en-US" sz="3600" b="0" i="0" u="none" strike="noStrike" kern="1200" cap="none" spc="0" normalizeH="0" baseline="0" noProof="0" dirty="0">
              <a:ln>
                <a:noFill/>
              </a:ln>
              <a:solidFill>
                <a:srgbClr val="003399">
                  <a:lumMod val="60000"/>
                  <a:lumOff val="40000"/>
                </a:srgbClr>
              </a:solidFill>
              <a:effectLst>
                <a:glow rad="228600">
                  <a:srgbClr val="000000">
                    <a:lumMod val="95000"/>
                    <a:lumOff val="5000"/>
                  </a:srgbClr>
                </a:glow>
              </a:effectLst>
              <a:uLnTx/>
              <a:uFillTx/>
              <a:latin typeface="Verdana" pitchFamily="34" charset="0"/>
              <a:ea typeface="+mn-ea"/>
              <a:cs typeface="+mn-cs"/>
            </a:endParaRPr>
          </a:p>
        </p:txBody>
      </p:sp>
      <p:sp>
        <p:nvSpPr>
          <p:cNvPr id="9" name="Rectangle 8">
            <a:extLst>
              <a:ext uri="{FF2B5EF4-FFF2-40B4-BE49-F238E27FC236}">
                <a16:creationId xmlns:a16="http://schemas.microsoft.com/office/drawing/2014/main" id="{F3662770-2921-B4FD-A8E1-F8AD8CFA240B}"/>
              </a:ext>
            </a:extLst>
          </p:cNvPr>
          <p:cNvSpPr/>
          <p:nvPr/>
        </p:nvSpPr>
        <p:spPr>
          <a:xfrm>
            <a:off x="2743200" y="1482192"/>
            <a:ext cx="3249609" cy="923330"/>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3399">
                    <a:lumMod val="60000"/>
                    <a:lumOff val="40000"/>
                  </a:srgbClr>
                </a:solidFill>
                <a:effectLst>
                  <a:outerShdw blurRad="12700" dist="38100" dir="2700000" algn="tl" rotWithShape="0">
                    <a:srgbClr val="000000">
                      <a:lumMod val="50000"/>
                    </a:srgbClr>
                  </a:outerShdw>
                </a:effectLst>
                <a:uLnTx/>
                <a:uFillTx/>
                <a:latin typeface="Verdana" pitchFamily="34" charset="0"/>
                <a:ea typeface="+mn-ea"/>
                <a:cs typeface="+mn-cs"/>
              </a:rPr>
              <a:t>S Phase</a:t>
            </a:r>
          </a:p>
        </p:txBody>
      </p:sp>
      <p:pic>
        <p:nvPicPr>
          <p:cNvPr id="3" name="Picture 2">
            <a:extLst>
              <a:ext uri="{FF2B5EF4-FFF2-40B4-BE49-F238E27FC236}">
                <a16:creationId xmlns:a16="http://schemas.microsoft.com/office/drawing/2014/main" id="{D08911F1-84C6-5ACA-4C47-3F681F0FE26C}"/>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448866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4BB3D0-78F5-7571-60E4-A7476BF4BF33}"/>
              </a:ext>
            </a:extLst>
          </p:cNvPr>
          <p:cNvSpPr>
            <a:spLocks noGrp="1"/>
          </p:cNvSpPr>
          <p:nvPr>
            <p:ph idx="1"/>
          </p:nvPr>
        </p:nvSpPr>
        <p:spPr>
          <a:xfrm>
            <a:off x="76200" y="152400"/>
            <a:ext cx="8763000" cy="4525963"/>
          </a:xfrm>
        </p:spPr>
        <p:txBody>
          <a:bodyPr/>
          <a:lstStyle/>
          <a:p>
            <a:r>
              <a:rPr lang="en-US" dirty="0"/>
              <a:t>In which part of the Cell Cycle does growth, preparation, and check occur. This occurs just before cell division. </a:t>
            </a:r>
          </a:p>
        </p:txBody>
      </p:sp>
      <p:pic>
        <p:nvPicPr>
          <p:cNvPr id="11266" name="Picture 2" descr="G2 Phase (Interphase) — Overview &amp; Diagrams - Expii">
            <a:extLst>
              <a:ext uri="{FF2B5EF4-FFF2-40B4-BE49-F238E27FC236}">
                <a16:creationId xmlns:a16="http://schemas.microsoft.com/office/drawing/2014/main" id="{28B5855A-65E4-D5E0-CF92-F6BE119EF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525963"/>
          </a:xfrm>
          <a:prstGeom prst="roundRect">
            <a:avLst>
              <a:gd name="adj" fmla="val 8594"/>
            </a:avLst>
          </a:prstGeom>
          <a:solidFill>
            <a:srgbClr val="FFFFFF">
              <a:shade val="85000"/>
            </a:srgbClr>
          </a:solidFill>
          <a:ln w="38100">
            <a:solidFill>
              <a:srgbClr val="00B0F0"/>
            </a:solid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41160E5D-FFEB-D7B5-BC01-FF9D9BA70040}"/>
              </a:ext>
            </a:extLst>
          </p:cNvPr>
          <p:cNvSpPr/>
          <p:nvPr/>
        </p:nvSpPr>
        <p:spPr bwMode="auto">
          <a:xfrm>
            <a:off x="5257800" y="2133600"/>
            <a:ext cx="3581400" cy="396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a:extLst>
              <a:ext uri="{FF2B5EF4-FFF2-40B4-BE49-F238E27FC236}">
                <a16:creationId xmlns:a16="http://schemas.microsoft.com/office/drawing/2014/main" id="{628E7AD7-FDE5-8C62-D852-BB079164C357}"/>
              </a:ext>
            </a:extLst>
          </p:cNvPr>
          <p:cNvSpPr/>
          <p:nvPr/>
        </p:nvSpPr>
        <p:spPr>
          <a:xfrm>
            <a:off x="7543800" y="1207828"/>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17</a:t>
            </a:r>
          </a:p>
        </p:txBody>
      </p:sp>
      <p:pic>
        <p:nvPicPr>
          <p:cNvPr id="2" name="Picture 1">
            <a:extLst>
              <a:ext uri="{FF2B5EF4-FFF2-40B4-BE49-F238E27FC236}">
                <a16:creationId xmlns:a16="http://schemas.microsoft.com/office/drawing/2014/main" id="{06504D0E-913C-4721-2774-291C15293B4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16474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4BB3D0-78F5-7571-60E4-A7476BF4BF33}"/>
              </a:ext>
            </a:extLst>
          </p:cNvPr>
          <p:cNvSpPr>
            <a:spLocks noGrp="1"/>
          </p:cNvSpPr>
          <p:nvPr>
            <p:ph idx="1"/>
          </p:nvPr>
        </p:nvSpPr>
        <p:spPr>
          <a:xfrm>
            <a:off x="76200" y="152400"/>
            <a:ext cx="8763000" cy="4525963"/>
          </a:xfrm>
        </p:spPr>
        <p:txBody>
          <a:bodyPr/>
          <a:lstStyle/>
          <a:p>
            <a:r>
              <a:rPr lang="en-US" dirty="0"/>
              <a:t>In which part of the Cell Cycle does growth, preparation, and check occur. This occurs just before cell division. </a:t>
            </a:r>
          </a:p>
        </p:txBody>
      </p:sp>
      <p:pic>
        <p:nvPicPr>
          <p:cNvPr id="11266" name="Picture 2" descr="G2 Phase (Interphase) — Overview &amp; Diagrams - Expii">
            <a:extLst>
              <a:ext uri="{FF2B5EF4-FFF2-40B4-BE49-F238E27FC236}">
                <a16:creationId xmlns:a16="http://schemas.microsoft.com/office/drawing/2014/main" id="{28B5855A-65E4-D5E0-CF92-F6BE119EF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525963"/>
          </a:xfrm>
          <a:prstGeom prst="roundRect">
            <a:avLst>
              <a:gd name="adj" fmla="val 8594"/>
            </a:avLst>
          </a:prstGeom>
          <a:solidFill>
            <a:srgbClr val="FFFFFF">
              <a:shade val="85000"/>
            </a:srgbClr>
          </a:solidFill>
          <a:ln w="38100">
            <a:solidFill>
              <a:srgbClr val="00B0F0"/>
            </a:solid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628E7AD7-FDE5-8C62-D852-BB079164C357}"/>
              </a:ext>
            </a:extLst>
          </p:cNvPr>
          <p:cNvSpPr/>
          <p:nvPr/>
        </p:nvSpPr>
        <p:spPr>
          <a:xfrm>
            <a:off x="7543800" y="1207828"/>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17</a:t>
            </a:r>
          </a:p>
        </p:txBody>
      </p:sp>
      <p:pic>
        <p:nvPicPr>
          <p:cNvPr id="18434" name="Picture 2" descr="Gatorade G2 Thirst Quencher, 02 Perform, Tropical Blend | Sports &amp; Energy |  Brooklyn Harvest Markets">
            <a:extLst>
              <a:ext uri="{FF2B5EF4-FFF2-40B4-BE49-F238E27FC236}">
                <a16:creationId xmlns:a16="http://schemas.microsoft.com/office/drawing/2014/main" id="{53BABFF3-42A0-3905-3C40-9E63145667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300" y="1102458"/>
            <a:ext cx="2057400" cy="20574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159CFBC-D664-95D0-2476-2ED451F0CD2B}"/>
              </a:ext>
            </a:extLst>
          </p:cNvPr>
          <p:cNvSpPr/>
          <p:nvPr/>
        </p:nvSpPr>
        <p:spPr bwMode="auto">
          <a:xfrm>
            <a:off x="5334000" y="3505200"/>
            <a:ext cx="3276600" cy="152400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 name="Picture 1">
            <a:extLst>
              <a:ext uri="{FF2B5EF4-FFF2-40B4-BE49-F238E27FC236}">
                <a16:creationId xmlns:a16="http://schemas.microsoft.com/office/drawing/2014/main" id="{574875D5-6DC8-93AF-3A29-D1C402FDFED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84695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534400" cy="5745163"/>
          </a:xfrm>
        </p:spPr>
        <p:txBody>
          <a:bodyPr/>
          <a:lstStyle/>
          <a:p>
            <a:pPr eaLnBrk="1" hangingPunct="1">
              <a:lnSpc>
                <a:spcPct val="90000"/>
              </a:lnSpc>
            </a:pPr>
            <a:r>
              <a:rPr lang="en-US" dirty="0">
                <a:solidFill>
                  <a:srgbClr val="FFFFCC"/>
                </a:solidFill>
              </a:rPr>
              <a:t>True or False? This cell are undergoing cell division. </a:t>
            </a:r>
            <a:endParaRPr lang="en-US" b="1" dirty="0">
              <a:ln w="17780" cmpd="sng">
                <a:solidFill>
                  <a:srgbClr val="FFFFFF"/>
                </a:solidFill>
                <a:prstDash val="solid"/>
                <a:miter lim="800000"/>
              </a:ln>
              <a:solidFill>
                <a:srgbClr val="FFFFCC"/>
              </a:soli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9460" name="Picture 4" descr="5.4: Mitosis - Biology LibreTexts">
            <a:extLst>
              <a:ext uri="{FF2B5EF4-FFF2-40B4-BE49-F238E27FC236}">
                <a16:creationId xmlns:a16="http://schemas.microsoft.com/office/drawing/2014/main" id="{DEBCF55E-7DD2-495E-F5A1-89C75E56B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800600"/>
          </a:xfrm>
          <a:prstGeom prst="roundRect">
            <a:avLst>
              <a:gd name="adj" fmla="val 8594"/>
            </a:avLst>
          </a:prstGeom>
          <a:solidFill>
            <a:srgbClr val="FFFFFF">
              <a:shade val="85000"/>
            </a:srgbClr>
          </a:solidFill>
          <a:ln w="76200">
            <a:solidFill>
              <a:srgbClr val="FFFFCC"/>
            </a:solidFill>
          </a:ln>
          <a:effectLst>
            <a:reflection blurRad="12700" stA="38000" endPos="28000" dist="5000" dir="5400000" sy="-100000" algn="bl" rotWithShape="0"/>
          </a:effectLst>
        </p:spPr>
      </p:pic>
      <p:sp>
        <p:nvSpPr>
          <p:cNvPr id="3" name="Arrow: Left 2">
            <a:extLst>
              <a:ext uri="{FF2B5EF4-FFF2-40B4-BE49-F238E27FC236}">
                <a16:creationId xmlns:a16="http://schemas.microsoft.com/office/drawing/2014/main" id="{1CF0A858-CDAD-428F-4649-A7990EE3ADAB}"/>
              </a:ext>
            </a:extLst>
          </p:cNvPr>
          <p:cNvSpPr/>
          <p:nvPr/>
        </p:nvSpPr>
        <p:spPr bwMode="auto">
          <a:xfrm>
            <a:off x="4267200" y="2590800"/>
            <a:ext cx="3124200" cy="1524000"/>
          </a:xfrm>
          <a:prstGeom prst="leftArrow">
            <a:avLst/>
          </a:prstGeom>
          <a:solidFill>
            <a:srgbClr val="FFFFCC"/>
          </a:solidFill>
          <a:ln w="28575" cap="flat" cmpd="sng" algn="ctr">
            <a:solidFill>
              <a:schemeClr val="bg1"/>
            </a:solidFill>
            <a:prstDash val="solid"/>
            <a:round/>
            <a:headEnd type="none" w="med" len="med"/>
            <a:tailEnd type="none" w="med" len="med"/>
          </a:ln>
          <a:effectLst/>
          <a:scene3d>
            <a:camera prst="orthographicFront"/>
            <a:lightRig rig="threePt" dir="t"/>
          </a:scene3d>
          <a:sp3d>
            <a:bevelT prst="relaxedInset"/>
          </a:sp3d>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 name="Rectangle 3">
            <a:extLst>
              <a:ext uri="{FF2B5EF4-FFF2-40B4-BE49-F238E27FC236}">
                <a16:creationId xmlns:a16="http://schemas.microsoft.com/office/drawing/2014/main" id="{F5B8363A-ED41-E3F8-DD82-B6A4E547D1BD}"/>
              </a:ext>
            </a:extLst>
          </p:cNvPr>
          <p:cNvSpPr/>
          <p:nvPr/>
        </p:nvSpPr>
        <p:spPr>
          <a:xfrm>
            <a:off x="7315200" y="5181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18</a:t>
            </a:r>
          </a:p>
        </p:txBody>
      </p:sp>
      <p:pic>
        <p:nvPicPr>
          <p:cNvPr id="2" name="Picture 1">
            <a:extLst>
              <a:ext uri="{FF2B5EF4-FFF2-40B4-BE49-F238E27FC236}">
                <a16:creationId xmlns:a16="http://schemas.microsoft.com/office/drawing/2014/main" id="{78152936-92F8-A427-EA85-E770B5DA51E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65311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534400" cy="5745163"/>
          </a:xfrm>
        </p:spPr>
        <p:txBody>
          <a:bodyPr/>
          <a:lstStyle/>
          <a:p>
            <a:pPr eaLnBrk="1" hangingPunct="1">
              <a:lnSpc>
                <a:spcPct val="90000"/>
              </a:lnSpc>
            </a:pPr>
            <a:r>
              <a:rPr lang="en-US" dirty="0">
                <a:solidFill>
                  <a:srgbClr val="FFFFCC"/>
                </a:solidFill>
              </a:rPr>
              <a:t>True or False? This cell are undergoing cell division. </a:t>
            </a:r>
            <a:endParaRPr lang="en-US" b="1" dirty="0">
              <a:ln w="17780" cmpd="sng">
                <a:solidFill>
                  <a:srgbClr val="FFFFFF"/>
                </a:solidFill>
                <a:prstDash val="solid"/>
                <a:miter lim="800000"/>
              </a:ln>
              <a:solidFill>
                <a:srgbClr val="FFFFCC"/>
              </a:soli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9460" name="Picture 4" descr="5.4: Mitosis - Biology LibreTexts">
            <a:extLst>
              <a:ext uri="{FF2B5EF4-FFF2-40B4-BE49-F238E27FC236}">
                <a16:creationId xmlns:a16="http://schemas.microsoft.com/office/drawing/2014/main" id="{DEBCF55E-7DD2-495E-F5A1-89C75E56B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800600"/>
          </a:xfrm>
          <a:prstGeom prst="roundRect">
            <a:avLst>
              <a:gd name="adj" fmla="val 8594"/>
            </a:avLst>
          </a:prstGeom>
          <a:solidFill>
            <a:srgbClr val="FFFFFF">
              <a:shade val="85000"/>
            </a:srgbClr>
          </a:solidFill>
          <a:ln w="76200">
            <a:solidFill>
              <a:srgbClr val="FFFFCC"/>
            </a:solidFill>
          </a:ln>
          <a:effectLst>
            <a:reflection blurRad="12700" stA="38000" endPos="28000" dist="5000" dir="5400000" sy="-100000" algn="bl" rotWithShape="0"/>
          </a:effectLst>
        </p:spPr>
      </p:pic>
      <p:sp>
        <p:nvSpPr>
          <p:cNvPr id="3" name="Arrow: Left 2">
            <a:extLst>
              <a:ext uri="{FF2B5EF4-FFF2-40B4-BE49-F238E27FC236}">
                <a16:creationId xmlns:a16="http://schemas.microsoft.com/office/drawing/2014/main" id="{1CF0A858-CDAD-428F-4649-A7990EE3ADAB}"/>
              </a:ext>
            </a:extLst>
          </p:cNvPr>
          <p:cNvSpPr/>
          <p:nvPr/>
        </p:nvSpPr>
        <p:spPr bwMode="auto">
          <a:xfrm>
            <a:off x="4267200" y="2590800"/>
            <a:ext cx="3124200" cy="1524000"/>
          </a:xfrm>
          <a:prstGeom prst="leftArrow">
            <a:avLst/>
          </a:prstGeom>
          <a:solidFill>
            <a:srgbClr val="FFFFCC"/>
          </a:solidFill>
          <a:ln w="28575" cap="flat" cmpd="sng" algn="ctr">
            <a:solidFill>
              <a:schemeClr val="bg1"/>
            </a:solidFill>
            <a:prstDash val="solid"/>
            <a:round/>
            <a:headEnd type="none" w="med" len="med"/>
            <a:tailEnd type="none" w="med" len="med"/>
          </a:ln>
          <a:effectLst/>
          <a:scene3d>
            <a:camera prst="orthographicFront"/>
            <a:lightRig rig="threePt" dir="t"/>
          </a:scene3d>
          <a:sp3d>
            <a:bevelT prst="relaxedInset"/>
          </a:sp3d>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 name="Rectangle 3">
            <a:extLst>
              <a:ext uri="{FF2B5EF4-FFF2-40B4-BE49-F238E27FC236}">
                <a16:creationId xmlns:a16="http://schemas.microsoft.com/office/drawing/2014/main" id="{F5B8363A-ED41-E3F8-DD82-B6A4E547D1BD}"/>
              </a:ext>
            </a:extLst>
          </p:cNvPr>
          <p:cNvSpPr/>
          <p:nvPr/>
        </p:nvSpPr>
        <p:spPr>
          <a:xfrm>
            <a:off x="7315200" y="5181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18</a:t>
            </a:r>
          </a:p>
        </p:txBody>
      </p:sp>
      <p:sp>
        <p:nvSpPr>
          <p:cNvPr id="2" name="Rectangle 1">
            <a:extLst>
              <a:ext uri="{FF2B5EF4-FFF2-40B4-BE49-F238E27FC236}">
                <a16:creationId xmlns:a16="http://schemas.microsoft.com/office/drawing/2014/main" id="{DA3BE892-14A0-7E18-E634-96A4DC4729E8}"/>
              </a:ext>
            </a:extLst>
          </p:cNvPr>
          <p:cNvSpPr/>
          <p:nvPr/>
        </p:nvSpPr>
        <p:spPr>
          <a:xfrm>
            <a:off x="457200" y="1295400"/>
            <a:ext cx="7956024" cy="175432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True, Chromosomes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are starting to form</a:t>
            </a:r>
          </a:p>
        </p:txBody>
      </p:sp>
      <p:pic>
        <p:nvPicPr>
          <p:cNvPr id="25602" name="Picture 2" descr="Chromosome Models -- Karyotyping – Perkins School for the Blind">
            <a:extLst>
              <a:ext uri="{FF2B5EF4-FFF2-40B4-BE49-F238E27FC236}">
                <a16:creationId xmlns:a16="http://schemas.microsoft.com/office/drawing/2014/main" id="{2DF029DA-1742-921E-9AD1-D2A504721F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611513"/>
            <a:ext cx="4572000" cy="25788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9B5155-9E6D-745B-F662-1F62E2BAAFC4}"/>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411397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534400" cy="5745163"/>
          </a:xfrm>
        </p:spPr>
        <p:txBody>
          <a:bodyPr/>
          <a:lstStyle/>
          <a:p>
            <a:pPr eaLnBrk="1" hangingPunct="1">
              <a:lnSpc>
                <a:spcPct val="90000"/>
              </a:lnSpc>
            </a:pPr>
            <a:r>
              <a:rPr lang="en-US" dirty="0">
                <a:solidFill>
                  <a:srgbClr val="CC99FF"/>
                </a:solidFill>
              </a:rPr>
              <a:t>True or False? These cheek cell are undergoing cell division. </a:t>
            </a:r>
            <a:endParaRPr lang="en-US" b="1" dirty="0">
              <a:ln w="17780" cmpd="sng">
                <a:solidFill>
                  <a:srgbClr val="FFFFFF"/>
                </a:solidFill>
                <a:prstDash val="solid"/>
                <a:miter lim="800000"/>
              </a:ln>
              <a:solidFill>
                <a:srgbClr val="CC99FF"/>
              </a:soli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9458" name="Picture 2" descr="Buccal Epithelial Cells | Nikon's MicroscopyU">
            <a:extLst>
              <a:ext uri="{FF2B5EF4-FFF2-40B4-BE49-F238E27FC236}">
                <a16:creationId xmlns:a16="http://schemas.microsoft.com/office/drawing/2014/main" id="{9DC0B82C-2493-CC0E-52E5-41AF0EE8D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5558"/>
            <a:ext cx="8589021" cy="4512564"/>
          </a:xfrm>
          <a:prstGeom prst="roundRect">
            <a:avLst>
              <a:gd name="adj" fmla="val 8594"/>
            </a:avLst>
          </a:prstGeom>
          <a:solidFill>
            <a:srgbClr val="FFFFFF">
              <a:shade val="85000"/>
            </a:srgbClr>
          </a:solidFill>
          <a:ln w="57150">
            <a:solidFill>
              <a:srgbClr val="CC99FF"/>
            </a:solid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1A323144-9E40-53BA-83C6-3F5342A38F1A}"/>
              </a:ext>
            </a:extLst>
          </p:cNvPr>
          <p:cNvSpPr/>
          <p:nvPr/>
        </p:nvSpPr>
        <p:spPr>
          <a:xfrm>
            <a:off x="7315200" y="1366117"/>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99FF"/>
                </a:solidFill>
                <a:effectLst>
                  <a:outerShdw blurRad="12700" dist="38100" dir="2700000" algn="tl" rotWithShape="0">
                    <a:srgbClr val="000000">
                      <a:lumMod val="50000"/>
                    </a:srgbClr>
                  </a:outerShdw>
                </a:effectLst>
                <a:uLnTx/>
                <a:uFillTx/>
                <a:latin typeface="Verdana" pitchFamily="34" charset="0"/>
                <a:ea typeface="+mn-ea"/>
                <a:cs typeface="+mn-cs"/>
              </a:rPr>
              <a:t>19</a:t>
            </a:r>
          </a:p>
        </p:txBody>
      </p:sp>
      <p:pic>
        <p:nvPicPr>
          <p:cNvPr id="3" name="Picture 2">
            <a:extLst>
              <a:ext uri="{FF2B5EF4-FFF2-40B4-BE49-F238E27FC236}">
                <a16:creationId xmlns:a16="http://schemas.microsoft.com/office/drawing/2014/main" id="{13CC71C5-9425-17C3-E097-5A2B486BAAB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506764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534400" cy="5745163"/>
          </a:xfrm>
        </p:spPr>
        <p:txBody>
          <a:bodyPr/>
          <a:lstStyle/>
          <a:p>
            <a:pPr eaLnBrk="1" hangingPunct="1">
              <a:lnSpc>
                <a:spcPct val="90000"/>
              </a:lnSpc>
            </a:pPr>
            <a:r>
              <a:rPr lang="en-US" dirty="0">
                <a:solidFill>
                  <a:srgbClr val="CC99FF"/>
                </a:solidFill>
              </a:rPr>
              <a:t>True or False? These cheek cell are undergoing cell division. </a:t>
            </a:r>
            <a:endParaRPr lang="en-US" b="1" dirty="0">
              <a:ln w="17780" cmpd="sng">
                <a:solidFill>
                  <a:srgbClr val="FFFFFF"/>
                </a:solidFill>
                <a:prstDash val="solid"/>
                <a:miter lim="800000"/>
              </a:ln>
              <a:solidFill>
                <a:srgbClr val="CC99FF"/>
              </a:soli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9458" name="Picture 2" descr="Buccal Epithelial Cells | Nikon's MicroscopyU">
            <a:extLst>
              <a:ext uri="{FF2B5EF4-FFF2-40B4-BE49-F238E27FC236}">
                <a16:creationId xmlns:a16="http://schemas.microsoft.com/office/drawing/2014/main" id="{9DC0B82C-2493-CC0E-52E5-41AF0EE8D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5558"/>
            <a:ext cx="8589021" cy="4512564"/>
          </a:xfrm>
          <a:prstGeom prst="roundRect">
            <a:avLst>
              <a:gd name="adj" fmla="val 8594"/>
            </a:avLst>
          </a:prstGeom>
          <a:solidFill>
            <a:srgbClr val="FFFFFF">
              <a:shade val="85000"/>
            </a:srgbClr>
          </a:solidFill>
          <a:ln w="57150">
            <a:solidFill>
              <a:srgbClr val="CC99FF"/>
            </a:solid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1A323144-9E40-53BA-83C6-3F5342A38F1A}"/>
              </a:ext>
            </a:extLst>
          </p:cNvPr>
          <p:cNvSpPr/>
          <p:nvPr/>
        </p:nvSpPr>
        <p:spPr>
          <a:xfrm>
            <a:off x="7315200" y="1366117"/>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99FF"/>
                </a:solidFill>
                <a:effectLst>
                  <a:outerShdw blurRad="12700" dist="38100" dir="2700000" algn="tl" rotWithShape="0">
                    <a:srgbClr val="000000">
                      <a:lumMod val="50000"/>
                    </a:srgbClr>
                  </a:outerShdw>
                </a:effectLst>
                <a:uLnTx/>
                <a:uFillTx/>
                <a:latin typeface="Verdana" pitchFamily="34" charset="0"/>
                <a:ea typeface="+mn-ea"/>
                <a:cs typeface="+mn-cs"/>
              </a:rPr>
              <a:t>19</a:t>
            </a:r>
          </a:p>
        </p:txBody>
      </p:sp>
      <p:sp>
        <p:nvSpPr>
          <p:cNvPr id="3" name="Rectangle 2">
            <a:extLst>
              <a:ext uri="{FF2B5EF4-FFF2-40B4-BE49-F238E27FC236}">
                <a16:creationId xmlns:a16="http://schemas.microsoft.com/office/drawing/2014/main" id="{DFF7B707-BA81-0DB0-FC80-756FF6147FDA}"/>
              </a:ext>
            </a:extLst>
          </p:cNvPr>
          <p:cNvSpPr/>
          <p:nvPr/>
        </p:nvSpPr>
        <p:spPr>
          <a:xfrm>
            <a:off x="453732" y="2967335"/>
            <a:ext cx="8236549" cy="175432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33FF"/>
                </a:solidFill>
                <a:effectLst>
                  <a:outerShdw blurRad="12700" dist="38100" dir="2700000" algn="tl" rotWithShape="0">
                    <a:srgbClr val="000000">
                      <a:lumMod val="50000"/>
                    </a:srgbClr>
                  </a:outerShdw>
                </a:effectLst>
                <a:uLnTx/>
                <a:uFillTx/>
                <a:latin typeface="Verdana" pitchFamily="34" charset="0"/>
                <a:ea typeface="+mn-ea"/>
                <a:cs typeface="+mn-cs"/>
              </a:rPr>
              <a:t>False! Chromosomes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33FF"/>
                </a:solidFill>
                <a:effectLst>
                  <a:outerShdw blurRad="12700" dist="38100" dir="2700000" algn="tl" rotWithShape="0">
                    <a:srgbClr val="000000">
                      <a:lumMod val="50000"/>
                    </a:srgbClr>
                  </a:outerShdw>
                </a:effectLst>
                <a:uLnTx/>
                <a:uFillTx/>
                <a:latin typeface="Verdana" pitchFamily="34" charset="0"/>
                <a:ea typeface="+mn-ea"/>
                <a:cs typeface="+mn-cs"/>
              </a:rPr>
              <a:t>are not visible</a:t>
            </a:r>
          </a:p>
        </p:txBody>
      </p:sp>
      <p:pic>
        <p:nvPicPr>
          <p:cNvPr id="4" name="Picture 3">
            <a:extLst>
              <a:ext uri="{FF2B5EF4-FFF2-40B4-BE49-F238E27FC236}">
                <a16:creationId xmlns:a16="http://schemas.microsoft.com/office/drawing/2014/main" id="{445FBE22-4448-6FBC-12A5-C41FC20D59F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7473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F994CB0D-FEDF-7B19-001C-8137C5B31D90}"/>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821100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p Tips for Observing Mitosis Lab">
            <a:extLst>
              <a:ext uri="{FF2B5EF4-FFF2-40B4-BE49-F238E27FC236}">
                <a16:creationId xmlns:a16="http://schemas.microsoft.com/office/drawing/2014/main" id="{62127AA8-5517-3F44-2BF5-0DD124C6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763"/>
            <a:ext cx="9144000" cy="68957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30B6CC6-28ED-AC18-185F-5380867E911C}"/>
              </a:ext>
            </a:extLst>
          </p:cNvPr>
          <p:cNvSpPr/>
          <p:nvPr/>
        </p:nvSpPr>
        <p:spPr>
          <a:xfrm>
            <a:off x="37088" y="-37763"/>
            <a:ext cx="3177473"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Name…</a:t>
            </a:r>
          </a:p>
        </p:txBody>
      </p:sp>
      <p:sp>
        <p:nvSpPr>
          <p:cNvPr id="3" name="Rectangle 2">
            <a:extLst>
              <a:ext uri="{FF2B5EF4-FFF2-40B4-BE49-F238E27FC236}">
                <a16:creationId xmlns:a16="http://schemas.microsoft.com/office/drawing/2014/main" id="{4AB0E813-5865-C940-09FC-66D6245891DD}"/>
              </a:ext>
            </a:extLst>
          </p:cNvPr>
          <p:cNvSpPr/>
          <p:nvPr/>
        </p:nvSpPr>
        <p:spPr>
          <a:xfrm>
            <a:off x="533400" y="1828800"/>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4" name="Rectangle 3">
            <a:extLst>
              <a:ext uri="{FF2B5EF4-FFF2-40B4-BE49-F238E27FC236}">
                <a16:creationId xmlns:a16="http://schemas.microsoft.com/office/drawing/2014/main" id="{957B22BC-2AF7-70E8-1FE8-9E8E5BAACFEC}"/>
              </a:ext>
            </a:extLst>
          </p:cNvPr>
          <p:cNvSpPr/>
          <p:nvPr/>
        </p:nvSpPr>
        <p:spPr>
          <a:xfrm>
            <a:off x="2286000" y="1863191"/>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000000">
                    <a:lumMod val="95000"/>
                    <a:lumOff val="5000"/>
                  </a:srgbClr>
                </a:solidFill>
                <a:effectLst>
                  <a:outerShdw dist="38100" dir="2700000" algn="bl" rotWithShape="0">
                    <a:srgbClr val="AAADCA"/>
                  </a:outerShdw>
                </a:effectLst>
                <a:uLnTx/>
                <a:uFillTx/>
                <a:latin typeface="Verdana" pitchFamily="34" charset="0"/>
                <a:ea typeface="+mn-ea"/>
                <a:cs typeface="+mn-cs"/>
              </a:rPr>
              <a:t>B</a:t>
            </a:r>
          </a:p>
        </p:txBody>
      </p:sp>
      <p:sp>
        <p:nvSpPr>
          <p:cNvPr id="5" name="Rectangle 4">
            <a:extLst>
              <a:ext uri="{FF2B5EF4-FFF2-40B4-BE49-F238E27FC236}">
                <a16:creationId xmlns:a16="http://schemas.microsoft.com/office/drawing/2014/main" id="{7DEA5DD8-804F-7D42-42A3-009D788BFA73}"/>
              </a:ext>
            </a:extLst>
          </p:cNvPr>
          <p:cNvSpPr/>
          <p:nvPr/>
        </p:nvSpPr>
        <p:spPr>
          <a:xfrm>
            <a:off x="3966298" y="1897582"/>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6" name="Rectangle 5">
            <a:extLst>
              <a:ext uri="{FF2B5EF4-FFF2-40B4-BE49-F238E27FC236}">
                <a16:creationId xmlns:a16="http://schemas.microsoft.com/office/drawing/2014/main" id="{6DD37973-C264-D22F-93A1-7FE6DC69A30A}"/>
              </a:ext>
            </a:extLst>
          </p:cNvPr>
          <p:cNvSpPr/>
          <p:nvPr/>
        </p:nvSpPr>
        <p:spPr>
          <a:xfrm>
            <a:off x="5620948" y="1828800"/>
            <a:ext cx="76014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D</a:t>
            </a:r>
          </a:p>
        </p:txBody>
      </p:sp>
      <p:sp>
        <p:nvSpPr>
          <p:cNvPr id="7" name="Rectangle 6">
            <a:extLst>
              <a:ext uri="{FF2B5EF4-FFF2-40B4-BE49-F238E27FC236}">
                <a16:creationId xmlns:a16="http://schemas.microsoft.com/office/drawing/2014/main" id="{D4F49672-0B29-9375-EEB7-C0A2ABF75C1A}"/>
              </a:ext>
            </a:extLst>
          </p:cNvPr>
          <p:cNvSpPr/>
          <p:nvPr/>
        </p:nvSpPr>
        <p:spPr>
          <a:xfrm>
            <a:off x="597520" y="3505200"/>
            <a:ext cx="65755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E</a:t>
            </a:r>
          </a:p>
        </p:txBody>
      </p:sp>
      <p:sp>
        <p:nvSpPr>
          <p:cNvPr id="8" name="Rectangle 7">
            <a:extLst>
              <a:ext uri="{FF2B5EF4-FFF2-40B4-BE49-F238E27FC236}">
                <a16:creationId xmlns:a16="http://schemas.microsoft.com/office/drawing/2014/main" id="{FF3A9CE6-58EB-4F54-4F73-F24A774BEF5B}"/>
              </a:ext>
            </a:extLst>
          </p:cNvPr>
          <p:cNvSpPr/>
          <p:nvPr/>
        </p:nvSpPr>
        <p:spPr>
          <a:xfrm>
            <a:off x="7467600" y="57912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20</a:t>
            </a:r>
          </a:p>
        </p:txBody>
      </p:sp>
      <p:pic>
        <p:nvPicPr>
          <p:cNvPr id="9" name="Picture 8">
            <a:extLst>
              <a:ext uri="{FF2B5EF4-FFF2-40B4-BE49-F238E27FC236}">
                <a16:creationId xmlns:a16="http://schemas.microsoft.com/office/drawing/2014/main" id="{0B9E3AB9-9518-2972-75A4-568727C3DD58}"/>
              </a:ext>
            </a:extLst>
          </p:cNvPr>
          <p:cNvPicPr>
            <a:picLocks noChangeAspect="1"/>
          </p:cNvPicPr>
          <p:nvPr/>
        </p:nvPicPr>
        <p:blipFill>
          <a:blip r:embed="rId3"/>
          <a:stretch>
            <a:fillRect/>
          </a:stretch>
        </p:blipFill>
        <p:spPr>
          <a:xfrm>
            <a:off x="8052055" y="2895600"/>
            <a:ext cx="170688" cy="152400"/>
          </a:xfrm>
          <a:prstGeom prst="rect">
            <a:avLst/>
          </a:prstGeom>
        </p:spPr>
      </p:pic>
      <p:sp>
        <p:nvSpPr>
          <p:cNvPr id="10" name="Freeform: Shape 9">
            <a:extLst>
              <a:ext uri="{FF2B5EF4-FFF2-40B4-BE49-F238E27FC236}">
                <a16:creationId xmlns:a16="http://schemas.microsoft.com/office/drawing/2014/main" id="{AA2BD420-54AF-A1A6-9DFD-6946F2F508B9}"/>
              </a:ext>
            </a:extLst>
          </p:cNvPr>
          <p:cNvSpPr/>
          <p:nvPr/>
        </p:nvSpPr>
        <p:spPr bwMode="auto">
          <a:xfrm>
            <a:off x="8022826" y="2783323"/>
            <a:ext cx="234344" cy="309184"/>
          </a:xfrm>
          <a:custGeom>
            <a:avLst/>
            <a:gdLst>
              <a:gd name="connsiteX0" fmla="*/ 119469 w 234344"/>
              <a:gd name="connsiteY0" fmla="*/ 1232 h 309184"/>
              <a:gd name="connsiteX1" fmla="*/ 91900 w 234344"/>
              <a:gd name="connsiteY1" fmla="*/ 15017 h 309184"/>
              <a:gd name="connsiteX2" fmla="*/ 50545 w 234344"/>
              <a:gd name="connsiteY2" fmla="*/ 56371 h 309184"/>
              <a:gd name="connsiteX3" fmla="*/ 36760 w 234344"/>
              <a:gd name="connsiteY3" fmla="*/ 97726 h 309184"/>
              <a:gd name="connsiteX4" fmla="*/ 13785 w 234344"/>
              <a:gd name="connsiteY4" fmla="*/ 125296 h 309184"/>
              <a:gd name="connsiteX5" fmla="*/ 0 w 234344"/>
              <a:gd name="connsiteY5" fmla="*/ 162056 h 309184"/>
              <a:gd name="connsiteX6" fmla="*/ 9190 w 234344"/>
              <a:gd name="connsiteY6" fmla="*/ 253955 h 309184"/>
              <a:gd name="connsiteX7" fmla="*/ 32165 w 234344"/>
              <a:gd name="connsiteY7" fmla="*/ 267740 h 309184"/>
              <a:gd name="connsiteX8" fmla="*/ 41355 w 234344"/>
              <a:gd name="connsiteY8" fmla="*/ 281525 h 309184"/>
              <a:gd name="connsiteX9" fmla="*/ 64330 w 234344"/>
              <a:gd name="connsiteY9" fmla="*/ 286120 h 309184"/>
              <a:gd name="connsiteX10" fmla="*/ 110280 w 234344"/>
              <a:gd name="connsiteY10" fmla="*/ 290715 h 309184"/>
              <a:gd name="connsiteX11" fmla="*/ 133254 w 234344"/>
              <a:gd name="connsiteY11" fmla="*/ 295310 h 309184"/>
              <a:gd name="connsiteX12" fmla="*/ 151634 w 234344"/>
              <a:gd name="connsiteY12" fmla="*/ 309095 h 309184"/>
              <a:gd name="connsiteX13" fmla="*/ 179204 w 234344"/>
              <a:gd name="connsiteY13" fmla="*/ 299905 h 309184"/>
              <a:gd name="connsiteX14" fmla="*/ 188394 w 234344"/>
              <a:gd name="connsiteY14" fmla="*/ 276930 h 309184"/>
              <a:gd name="connsiteX15" fmla="*/ 202179 w 234344"/>
              <a:gd name="connsiteY15" fmla="*/ 267740 h 309184"/>
              <a:gd name="connsiteX16" fmla="*/ 206774 w 234344"/>
              <a:gd name="connsiteY16" fmla="*/ 244765 h 309184"/>
              <a:gd name="connsiteX17" fmla="*/ 211369 w 234344"/>
              <a:gd name="connsiteY17" fmla="*/ 194221 h 309184"/>
              <a:gd name="connsiteX18" fmla="*/ 229749 w 234344"/>
              <a:gd name="connsiteY18" fmla="*/ 148271 h 309184"/>
              <a:gd name="connsiteX19" fmla="*/ 234344 w 234344"/>
              <a:gd name="connsiteY19" fmla="*/ 125296 h 309184"/>
              <a:gd name="connsiteX20" fmla="*/ 197584 w 234344"/>
              <a:gd name="connsiteY20" fmla="*/ 47182 h 309184"/>
              <a:gd name="connsiteX21" fmla="*/ 174609 w 234344"/>
              <a:gd name="connsiteY21" fmla="*/ 28802 h 309184"/>
              <a:gd name="connsiteX22" fmla="*/ 160824 w 234344"/>
              <a:gd name="connsiteY22" fmla="*/ 15017 h 309184"/>
              <a:gd name="connsiteX23" fmla="*/ 119469 w 234344"/>
              <a:gd name="connsiteY23" fmla="*/ 1232 h 30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344" h="309184">
                <a:moveTo>
                  <a:pt x="119469" y="1232"/>
                </a:moveTo>
                <a:cubicBezTo>
                  <a:pt x="107982" y="1232"/>
                  <a:pt x="99923" y="8599"/>
                  <a:pt x="91900" y="15017"/>
                </a:cubicBezTo>
                <a:cubicBezTo>
                  <a:pt x="76677" y="27195"/>
                  <a:pt x="50545" y="56371"/>
                  <a:pt x="50545" y="56371"/>
                </a:cubicBezTo>
                <a:cubicBezTo>
                  <a:pt x="47017" y="74012"/>
                  <a:pt x="47329" y="82929"/>
                  <a:pt x="36760" y="97726"/>
                </a:cubicBezTo>
                <a:cubicBezTo>
                  <a:pt x="19823" y="121438"/>
                  <a:pt x="25940" y="100986"/>
                  <a:pt x="13785" y="125296"/>
                </a:cubicBezTo>
                <a:cubicBezTo>
                  <a:pt x="8291" y="136285"/>
                  <a:pt x="3977" y="150125"/>
                  <a:pt x="0" y="162056"/>
                </a:cubicBezTo>
                <a:cubicBezTo>
                  <a:pt x="3063" y="192689"/>
                  <a:pt x="226" y="224503"/>
                  <a:pt x="9190" y="253955"/>
                </a:cubicBezTo>
                <a:cubicBezTo>
                  <a:pt x="11790" y="262499"/>
                  <a:pt x="25384" y="261928"/>
                  <a:pt x="32165" y="267740"/>
                </a:cubicBezTo>
                <a:cubicBezTo>
                  <a:pt x="36358" y="271334"/>
                  <a:pt x="36560" y="278785"/>
                  <a:pt x="41355" y="281525"/>
                </a:cubicBezTo>
                <a:cubicBezTo>
                  <a:pt x="48136" y="285400"/>
                  <a:pt x="56589" y="285088"/>
                  <a:pt x="64330" y="286120"/>
                </a:cubicBezTo>
                <a:cubicBezTo>
                  <a:pt x="79588" y="288154"/>
                  <a:pt x="94963" y="289183"/>
                  <a:pt x="110280" y="290715"/>
                </a:cubicBezTo>
                <a:cubicBezTo>
                  <a:pt x="117938" y="292247"/>
                  <a:pt x="126117" y="292138"/>
                  <a:pt x="133254" y="295310"/>
                </a:cubicBezTo>
                <a:cubicBezTo>
                  <a:pt x="140252" y="298420"/>
                  <a:pt x="144014" y="308333"/>
                  <a:pt x="151634" y="309095"/>
                </a:cubicBezTo>
                <a:cubicBezTo>
                  <a:pt x="161273" y="310059"/>
                  <a:pt x="170014" y="302968"/>
                  <a:pt x="179204" y="299905"/>
                </a:cubicBezTo>
                <a:cubicBezTo>
                  <a:pt x="182267" y="292247"/>
                  <a:pt x="183600" y="283642"/>
                  <a:pt x="188394" y="276930"/>
                </a:cubicBezTo>
                <a:cubicBezTo>
                  <a:pt x="191604" y="272436"/>
                  <a:pt x="199439" y="272535"/>
                  <a:pt x="202179" y="267740"/>
                </a:cubicBezTo>
                <a:cubicBezTo>
                  <a:pt x="206054" y="260959"/>
                  <a:pt x="205242" y="252423"/>
                  <a:pt x="206774" y="244765"/>
                </a:cubicBezTo>
                <a:cubicBezTo>
                  <a:pt x="208306" y="227917"/>
                  <a:pt x="207451" y="210678"/>
                  <a:pt x="211369" y="194221"/>
                </a:cubicBezTo>
                <a:cubicBezTo>
                  <a:pt x="215190" y="178173"/>
                  <a:pt x="224532" y="163921"/>
                  <a:pt x="229749" y="148271"/>
                </a:cubicBezTo>
                <a:cubicBezTo>
                  <a:pt x="232219" y="140862"/>
                  <a:pt x="232812" y="132954"/>
                  <a:pt x="234344" y="125296"/>
                </a:cubicBezTo>
                <a:cubicBezTo>
                  <a:pt x="206758" y="21849"/>
                  <a:pt x="239376" y="75042"/>
                  <a:pt x="197584" y="47182"/>
                </a:cubicBezTo>
                <a:cubicBezTo>
                  <a:pt x="189424" y="41742"/>
                  <a:pt x="181990" y="35260"/>
                  <a:pt x="174609" y="28802"/>
                </a:cubicBezTo>
                <a:cubicBezTo>
                  <a:pt x="169719" y="24523"/>
                  <a:pt x="166231" y="18622"/>
                  <a:pt x="160824" y="15017"/>
                </a:cubicBezTo>
                <a:cubicBezTo>
                  <a:pt x="129144" y="-6103"/>
                  <a:pt x="130956" y="1232"/>
                  <a:pt x="119469" y="1232"/>
                </a:cubicBezTo>
                <a:close/>
              </a:path>
            </a:pathLst>
          </a:custGeom>
          <a:solidFill>
            <a:srgbClr val="990033">
              <a:alpha val="6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00FF"/>
              </a:solidFill>
              <a:effectLst/>
              <a:uLnTx/>
              <a:uFillTx/>
              <a:latin typeface="Verdana" pitchFamily="34" charset="0"/>
              <a:ea typeface="+mn-ea"/>
              <a:cs typeface="+mn-cs"/>
            </a:endParaRPr>
          </a:p>
        </p:txBody>
      </p:sp>
      <p:pic>
        <p:nvPicPr>
          <p:cNvPr id="11" name="Picture 4" descr="http://www.clker.com/cliparts/9/a/e/e/12154415151126295659lemmling_Cartoon_owl.svg.hi.png">
            <a:extLst>
              <a:ext uri="{FF2B5EF4-FFF2-40B4-BE49-F238E27FC236}">
                <a16:creationId xmlns:a16="http://schemas.microsoft.com/office/drawing/2014/main" id="{EF590335-7990-DD3F-465F-87EDB53D2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5019">
            <a:off x="-861438" y="3762907"/>
            <a:ext cx="4489823" cy="428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63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p Tips for Observing Mitosis Lab">
            <a:extLst>
              <a:ext uri="{FF2B5EF4-FFF2-40B4-BE49-F238E27FC236}">
                <a16:creationId xmlns:a16="http://schemas.microsoft.com/office/drawing/2014/main" id="{62127AA8-5517-3F44-2BF5-0DD124C6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763"/>
            <a:ext cx="9144000" cy="68957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30B6CC6-28ED-AC18-185F-5380867E911C}"/>
              </a:ext>
            </a:extLst>
          </p:cNvPr>
          <p:cNvSpPr/>
          <p:nvPr/>
        </p:nvSpPr>
        <p:spPr>
          <a:xfrm>
            <a:off x="37088" y="-37763"/>
            <a:ext cx="3177473"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Name…</a:t>
            </a:r>
          </a:p>
        </p:txBody>
      </p:sp>
      <p:sp>
        <p:nvSpPr>
          <p:cNvPr id="3" name="Rectangle 2">
            <a:extLst>
              <a:ext uri="{FF2B5EF4-FFF2-40B4-BE49-F238E27FC236}">
                <a16:creationId xmlns:a16="http://schemas.microsoft.com/office/drawing/2014/main" id="{4AB0E813-5865-C940-09FC-66D6245891DD}"/>
              </a:ext>
            </a:extLst>
          </p:cNvPr>
          <p:cNvSpPr/>
          <p:nvPr/>
        </p:nvSpPr>
        <p:spPr>
          <a:xfrm>
            <a:off x="533400" y="1828800"/>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4" name="Rectangle 3">
            <a:extLst>
              <a:ext uri="{FF2B5EF4-FFF2-40B4-BE49-F238E27FC236}">
                <a16:creationId xmlns:a16="http://schemas.microsoft.com/office/drawing/2014/main" id="{957B22BC-2AF7-70E8-1FE8-9E8E5BAACFEC}"/>
              </a:ext>
            </a:extLst>
          </p:cNvPr>
          <p:cNvSpPr/>
          <p:nvPr/>
        </p:nvSpPr>
        <p:spPr>
          <a:xfrm>
            <a:off x="2286000" y="1863191"/>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66FFFF"/>
                </a:solidFill>
                <a:effectLst>
                  <a:outerShdw dist="38100" dir="2700000" algn="bl" rotWithShape="0">
                    <a:srgbClr val="AAADCA"/>
                  </a:outerShdw>
                </a:effectLst>
                <a:uLnTx/>
                <a:uFillTx/>
                <a:latin typeface="Verdana" pitchFamily="34" charset="0"/>
                <a:ea typeface="+mn-ea"/>
                <a:cs typeface="+mn-cs"/>
              </a:rPr>
              <a:t>B</a:t>
            </a:r>
          </a:p>
        </p:txBody>
      </p:sp>
      <p:sp>
        <p:nvSpPr>
          <p:cNvPr id="5" name="Rectangle 4">
            <a:extLst>
              <a:ext uri="{FF2B5EF4-FFF2-40B4-BE49-F238E27FC236}">
                <a16:creationId xmlns:a16="http://schemas.microsoft.com/office/drawing/2014/main" id="{7DEA5DD8-804F-7D42-42A3-009D788BFA73}"/>
              </a:ext>
            </a:extLst>
          </p:cNvPr>
          <p:cNvSpPr/>
          <p:nvPr/>
        </p:nvSpPr>
        <p:spPr>
          <a:xfrm>
            <a:off x="3966298" y="1897582"/>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6" name="Rectangle 5">
            <a:extLst>
              <a:ext uri="{FF2B5EF4-FFF2-40B4-BE49-F238E27FC236}">
                <a16:creationId xmlns:a16="http://schemas.microsoft.com/office/drawing/2014/main" id="{6DD37973-C264-D22F-93A1-7FE6DC69A30A}"/>
              </a:ext>
            </a:extLst>
          </p:cNvPr>
          <p:cNvSpPr/>
          <p:nvPr/>
        </p:nvSpPr>
        <p:spPr>
          <a:xfrm>
            <a:off x="5620948" y="1828800"/>
            <a:ext cx="76014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FF00"/>
                </a:solidFill>
                <a:effectLst>
                  <a:outerShdw blurRad="12700" dist="38100" dir="2700000" algn="tl" rotWithShape="0">
                    <a:srgbClr val="000000">
                      <a:lumMod val="50000"/>
                    </a:srgbClr>
                  </a:outerShdw>
                </a:effectLst>
                <a:uLnTx/>
                <a:uFillTx/>
                <a:latin typeface="Verdana" pitchFamily="34" charset="0"/>
                <a:ea typeface="+mn-ea"/>
                <a:cs typeface="+mn-cs"/>
              </a:rPr>
              <a:t>D</a:t>
            </a:r>
          </a:p>
        </p:txBody>
      </p:sp>
      <p:sp>
        <p:nvSpPr>
          <p:cNvPr id="7" name="Rectangle 6">
            <a:extLst>
              <a:ext uri="{FF2B5EF4-FFF2-40B4-BE49-F238E27FC236}">
                <a16:creationId xmlns:a16="http://schemas.microsoft.com/office/drawing/2014/main" id="{D4F49672-0B29-9375-EEB7-C0A2ABF75C1A}"/>
              </a:ext>
            </a:extLst>
          </p:cNvPr>
          <p:cNvSpPr/>
          <p:nvPr/>
        </p:nvSpPr>
        <p:spPr>
          <a:xfrm>
            <a:off x="597520" y="3505200"/>
            <a:ext cx="65755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E</a:t>
            </a:r>
          </a:p>
        </p:txBody>
      </p:sp>
      <p:sp>
        <p:nvSpPr>
          <p:cNvPr id="8" name="Rectangle 7">
            <a:extLst>
              <a:ext uri="{FF2B5EF4-FFF2-40B4-BE49-F238E27FC236}">
                <a16:creationId xmlns:a16="http://schemas.microsoft.com/office/drawing/2014/main" id="{FF3A9CE6-58EB-4F54-4F73-F24A774BEF5B}"/>
              </a:ext>
            </a:extLst>
          </p:cNvPr>
          <p:cNvSpPr/>
          <p:nvPr/>
        </p:nvSpPr>
        <p:spPr>
          <a:xfrm>
            <a:off x="7467600" y="57912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20</a:t>
            </a:r>
          </a:p>
        </p:txBody>
      </p:sp>
      <p:sp>
        <p:nvSpPr>
          <p:cNvPr id="9" name="Rectangle 8">
            <a:extLst>
              <a:ext uri="{FF2B5EF4-FFF2-40B4-BE49-F238E27FC236}">
                <a16:creationId xmlns:a16="http://schemas.microsoft.com/office/drawing/2014/main" id="{2BA4838B-8090-24E2-3754-CA8DA0184608}"/>
              </a:ext>
            </a:extLst>
          </p:cNvPr>
          <p:cNvSpPr/>
          <p:nvPr/>
        </p:nvSpPr>
        <p:spPr>
          <a:xfrm>
            <a:off x="0" y="1410036"/>
            <a:ext cx="3769107" cy="690265"/>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Cytokinesis</a:t>
            </a:r>
          </a:p>
        </p:txBody>
      </p:sp>
      <p:sp>
        <p:nvSpPr>
          <p:cNvPr id="10" name="Rectangle 9">
            <a:extLst>
              <a:ext uri="{FF2B5EF4-FFF2-40B4-BE49-F238E27FC236}">
                <a16:creationId xmlns:a16="http://schemas.microsoft.com/office/drawing/2014/main" id="{E3CD888B-90C3-E83F-F0F9-6D83EC8F031E}"/>
              </a:ext>
            </a:extLst>
          </p:cNvPr>
          <p:cNvSpPr/>
          <p:nvPr/>
        </p:nvSpPr>
        <p:spPr>
          <a:xfrm>
            <a:off x="1004810" y="3205285"/>
            <a:ext cx="2961488" cy="650989"/>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66FFFF"/>
                </a:solidFill>
                <a:effectLst>
                  <a:outerShdw blurRad="12700" dist="38100" dir="2700000" algn="tl" rotWithShape="0">
                    <a:srgbClr val="000000">
                      <a:lumMod val="50000"/>
                    </a:srgbClr>
                  </a:outerShdw>
                </a:effectLst>
                <a:uLnTx/>
                <a:uFillTx/>
                <a:latin typeface="Verdana" pitchFamily="34" charset="0"/>
                <a:ea typeface="+mn-ea"/>
                <a:cs typeface="+mn-cs"/>
              </a:rPr>
              <a:t>Prophase</a:t>
            </a:r>
          </a:p>
        </p:txBody>
      </p:sp>
      <p:sp>
        <p:nvSpPr>
          <p:cNvPr id="11" name="Rectangle 10">
            <a:extLst>
              <a:ext uri="{FF2B5EF4-FFF2-40B4-BE49-F238E27FC236}">
                <a16:creationId xmlns:a16="http://schemas.microsoft.com/office/drawing/2014/main" id="{45099001-7B9B-1EDB-4696-FAB779D59E3A}"/>
              </a:ext>
            </a:extLst>
          </p:cNvPr>
          <p:cNvSpPr/>
          <p:nvPr/>
        </p:nvSpPr>
        <p:spPr>
          <a:xfrm>
            <a:off x="2642027" y="2868835"/>
            <a:ext cx="3442035" cy="690265"/>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h="25400" prst="softRound"/>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Verdana" pitchFamily="34" charset="0"/>
                <a:ea typeface="+mn-ea"/>
                <a:cs typeface="+mn-cs"/>
              </a:rPr>
              <a:t>Telophase</a:t>
            </a:r>
          </a:p>
        </p:txBody>
      </p:sp>
      <p:sp>
        <p:nvSpPr>
          <p:cNvPr id="12" name="Rectangle 11">
            <a:extLst>
              <a:ext uri="{FF2B5EF4-FFF2-40B4-BE49-F238E27FC236}">
                <a16:creationId xmlns:a16="http://schemas.microsoft.com/office/drawing/2014/main" id="{2A2121A2-6161-3F73-B20D-E2A57CEEE386}"/>
              </a:ext>
            </a:extLst>
          </p:cNvPr>
          <p:cNvSpPr/>
          <p:nvPr/>
        </p:nvSpPr>
        <p:spPr>
          <a:xfrm>
            <a:off x="5077604" y="1069961"/>
            <a:ext cx="3990196" cy="923330"/>
          </a:xfrm>
          <a:prstGeom prst="rect">
            <a:avLst/>
          </a:prstGeom>
          <a:noFill/>
        </p:spPr>
        <p:txBody>
          <a:bodyPr wrap="none" lIns="91440" tIns="45720" rIns="91440" bIns="45720">
            <a:prstTxWarp prst="textCurve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FF00"/>
                </a:solidFill>
                <a:effectLst>
                  <a:outerShdw blurRad="12700" dist="38100" dir="2700000" algn="tl" rotWithShape="0">
                    <a:srgbClr val="000000">
                      <a:lumMod val="50000"/>
                    </a:srgbClr>
                  </a:outerShdw>
                </a:effectLst>
                <a:uLnTx/>
                <a:uFillTx/>
                <a:latin typeface="Verdana" pitchFamily="34" charset="0"/>
                <a:ea typeface="+mn-ea"/>
                <a:cs typeface="+mn-cs"/>
              </a:rPr>
              <a:t>Anaphase</a:t>
            </a:r>
          </a:p>
        </p:txBody>
      </p:sp>
      <p:sp>
        <p:nvSpPr>
          <p:cNvPr id="13" name="Rectangle 12">
            <a:extLst>
              <a:ext uri="{FF2B5EF4-FFF2-40B4-BE49-F238E27FC236}">
                <a16:creationId xmlns:a16="http://schemas.microsoft.com/office/drawing/2014/main" id="{8D53A810-BBE5-6DD9-1B24-9F077A805C1D}"/>
              </a:ext>
            </a:extLst>
          </p:cNvPr>
          <p:cNvSpPr/>
          <p:nvPr/>
        </p:nvSpPr>
        <p:spPr>
          <a:xfrm>
            <a:off x="-76200" y="4184840"/>
            <a:ext cx="4488729" cy="923330"/>
          </a:xfrm>
          <a:prstGeom prst="rect">
            <a:avLst/>
          </a:prstGeom>
          <a:noFill/>
        </p:spPr>
        <p:txBody>
          <a:bodyPr wrap="none" lIns="91440" tIns="45720" rIns="91440" bIns="45720">
            <a:spAutoFit/>
            <a:scene3d>
              <a:camera prst="orthographicFront"/>
              <a:lightRig rig="threePt" dir="t"/>
            </a:scene3d>
            <a:sp3d extrusionH="57150">
              <a:bevelT w="38100" h="38100" prst="convex"/>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Interphase</a:t>
            </a:r>
          </a:p>
        </p:txBody>
      </p:sp>
    </p:spTree>
    <p:extLst>
      <p:ext uri="{BB962C8B-B14F-4D97-AF65-F5344CB8AC3E}">
        <p14:creationId xmlns:p14="http://schemas.microsoft.com/office/powerpoint/2010/main" val="17168993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5E045247-D4FF-D166-C847-825F8520F40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947513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solidFill>
                      <a:schemeClr val="bg2">
                        <a:lumMod val="60000"/>
                        <a:lumOff val="40000"/>
                      </a:schemeClr>
                    </a:solid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2">
                        <a:lumMod val="60000"/>
                        <a:lumOff val="40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2">
                        <a:lumMod val="60000"/>
                        <a:lumOff val="40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2">
                        <a:lumMod val="60000"/>
                        <a:lumOff val="40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2">
                        <a:lumMod val="60000"/>
                        <a:lumOff val="40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2">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8AE5C598-8ADE-6F99-739B-C19780089FD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25198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t>Name this family?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0" name="Picture 2" descr="https://encrypted-tbn0.gstatic.com/images?q=tbn:ANd9GcSfpfCOmoUxAG80nD5pMvUvHggrgnXykutqzue8k_NNMr4CoCtqGQ"/>
          <p:cNvPicPr>
            <a:picLocks noChangeAspect="1" noChangeArrowheads="1"/>
          </p:cNvPicPr>
          <p:nvPr/>
        </p:nvPicPr>
        <p:blipFill>
          <a:blip r:embed="rId2" cstate="print"/>
          <a:srcRect/>
          <a:stretch>
            <a:fillRect/>
          </a:stretch>
        </p:blipFill>
        <p:spPr bwMode="auto">
          <a:xfrm>
            <a:off x="152400" y="762000"/>
            <a:ext cx="8839200" cy="5867400"/>
          </a:xfrm>
          <a:prstGeom prst="rect">
            <a:avLst/>
          </a:prstGeom>
          <a:noFill/>
        </p:spPr>
      </p:pic>
      <p:sp>
        <p:nvSpPr>
          <p:cNvPr id="11" name="Rectangle 10"/>
          <p:cNvSpPr/>
          <p:nvPr/>
        </p:nvSpPr>
        <p:spPr>
          <a:xfrm>
            <a:off x="6333614" y="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*21</a:t>
            </a:r>
          </a:p>
        </p:txBody>
      </p:sp>
      <p:sp>
        <p:nvSpPr>
          <p:cNvPr id="12" name="Rectangle 11"/>
          <p:cNvSpPr/>
          <p:nvPr/>
        </p:nvSpPr>
        <p:spPr bwMode="auto">
          <a:xfrm>
            <a:off x="3048000" y="2438400"/>
            <a:ext cx="31242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t>Name this family?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0" name="Picture 2" descr="https://encrypted-tbn0.gstatic.com/images?q=tbn:ANd9GcSfpfCOmoUxAG80nD5pMvUvHggrgnXykutqzue8k_NNMr4CoCtqGQ"/>
          <p:cNvPicPr>
            <a:picLocks noChangeAspect="1" noChangeArrowheads="1"/>
          </p:cNvPicPr>
          <p:nvPr/>
        </p:nvPicPr>
        <p:blipFill>
          <a:blip r:embed="rId2" cstate="print"/>
          <a:srcRect/>
          <a:stretch>
            <a:fillRect/>
          </a:stretch>
        </p:blipFill>
        <p:spPr bwMode="auto">
          <a:xfrm>
            <a:off x="152400" y="762000"/>
            <a:ext cx="8839200" cy="5867400"/>
          </a:xfrm>
          <a:prstGeom prst="rect">
            <a:avLst/>
          </a:prstGeom>
          <a:noFill/>
        </p:spPr>
      </p:pic>
      <p:sp>
        <p:nvSpPr>
          <p:cNvPr id="11" name="Rectangle 10"/>
          <p:cNvSpPr/>
          <p:nvPr/>
        </p:nvSpPr>
        <p:spPr>
          <a:xfrm>
            <a:off x="6333614" y="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*21</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t>Name this movie?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5" name="Picture 4" descr="https://encrypted-tbn0.gstatic.com/images?q=tbn:ANd9GcSfJ7DBPgnOFy0IASR3MmfmKVF2Bk17_aMNGb8G1Ua5Zn9aDb0VKQ"/>
          <p:cNvPicPr>
            <a:picLocks noChangeAspect="1" noChangeArrowheads="1"/>
          </p:cNvPicPr>
          <p:nvPr/>
        </p:nvPicPr>
        <p:blipFill>
          <a:blip r:embed="rId2" cstate="print"/>
          <a:srcRect/>
          <a:stretch>
            <a:fillRect/>
          </a:stretch>
        </p:blipFill>
        <p:spPr bwMode="auto">
          <a:xfrm>
            <a:off x="228600" y="914400"/>
            <a:ext cx="8610600" cy="5638800"/>
          </a:xfrm>
          <a:prstGeom prst="rect">
            <a:avLst/>
          </a:prstGeom>
          <a:noFill/>
          <a:ln w="57150">
            <a:solidFill>
              <a:schemeClr val="tx1"/>
            </a:solidFill>
          </a:ln>
        </p:spPr>
      </p:pic>
      <p:sp>
        <p:nvSpPr>
          <p:cNvPr id="6" name="Rectangle 5"/>
          <p:cNvSpPr/>
          <p:nvPr/>
        </p:nvSpPr>
        <p:spPr>
          <a:xfrm>
            <a:off x="6333614" y="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t>Name this movie?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5" name="Picture 4" descr="https://encrypted-tbn0.gstatic.com/images?q=tbn:ANd9GcSfJ7DBPgnOFy0IASR3MmfmKVF2Bk17_aMNGb8G1Ua5Zn9aDb0VKQ"/>
          <p:cNvPicPr>
            <a:picLocks noChangeAspect="1" noChangeArrowheads="1"/>
          </p:cNvPicPr>
          <p:nvPr/>
        </p:nvPicPr>
        <p:blipFill>
          <a:blip r:embed="rId2" cstate="print"/>
          <a:srcRect/>
          <a:stretch>
            <a:fillRect/>
          </a:stretch>
        </p:blipFill>
        <p:spPr bwMode="auto">
          <a:xfrm>
            <a:off x="228600" y="914400"/>
            <a:ext cx="8610600" cy="5638800"/>
          </a:xfrm>
          <a:prstGeom prst="rect">
            <a:avLst/>
          </a:prstGeom>
          <a:noFill/>
          <a:ln w="57150">
            <a:solidFill>
              <a:schemeClr val="tx1"/>
            </a:solidFill>
          </a:ln>
        </p:spPr>
      </p:pic>
      <p:sp>
        <p:nvSpPr>
          <p:cNvPr id="6" name="Rectangle 5"/>
          <p:cNvSpPr/>
          <p:nvPr/>
        </p:nvSpPr>
        <p:spPr>
          <a:xfrm>
            <a:off x="7646441" y="0"/>
            <a:ext cx="184731"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endParaRPr>
          </a:p>
        </p:txBody>
      </p:sp>
      <p:pic>
        <p:nvPicPr>
          <p:cNvPr id="295938" name="Picture 2" descr="http://i255.photobucket.com/albums/hh145/oyeyinka/coming-to-america-original_sabatta.jpg"/>
          <p:cNvPicPr>
            <a:picLocks noChangeAspect="1" noChangeArrowheads="1"/>
          </p:cNvPicPr>
          <p:nvPr/>
        </p:nvPicPr>
        <p:blipFill>
          <a:blip r:embed="rId3" cstate="print"/>
          <a:srcRect/>
          <a:stretch>
            <a:fillRect/>
          </a:stretch>
        </p:blipFill>
        <p:spPr bwMode="auto">
          <a:xfrm>
            <a:off x="228600" y="914400"/>
            <a:ext cx="8534400" cy="5638801"/>
          </a:xfrm>
          <a:prstGeom prst="rect">
            <a:avLst/>
          </a:prstGeom>
          <a:noFill/>
        </p:spPr>
      </p:pic>
      <p:sp>
        <p:nvSpPr>
          <p:cNvPr id="7" name="Rectangle 6"/>
          <p:cNvSpPr/>
          <p:nvPr/>
        </p:nvSpPr>
        <p:spPr>
          <a:xfrm>
            <a:off x="6333614" y="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*22</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http://www.moviepdb.net/posters/2011/04/meet-the-robinsons-origin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Oval 4"/>
          <p:cNvSpPr/>
          <p:nvPr/>
        </p:nvSpPr>
        <p:spPr bwMode="auto">
          <a:xfrm>
            <a:off x="990600" y="2667000"/>
            <a:ext cx="7086600" cy="1524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158793" y="2967335"/>
            <a:ext cx="2826415"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Meet…</a:t>
            </a:r>
          </a:p>
        </p:txBody>
      </p:sp>
      <p:sp>
        <p:nvSpPr>
          <p:cNvPr id="7" name="Rectangle 6"/>
          <p:cNvSpPr/>
          <p:nvPr/>
        </p:nvSpPr>
        <p:spPr>
          <a:xfrm>
            <a:off x="6333614" y="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http://www.moviepdb.net/posters/2011/04/meet-the-robinsons-origin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Rectangle 6"/>
          <p:cNvSpPr/>
          <p:nvPr/>
        </p:nvSpPr>
        <p:spPr>
          <a:xfrm>
            <a:off x="6333614" y="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871535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solidFill>
                      <a:schemeClr val="bg1">
                        <a:lumMod val="85000"/>
                        <a:lumOff val="15000"/>
                      </a:schemeClr>
                    </a:solid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85000"/>
                        <a:lumOff val="1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85000"/>
                        <a:lumOff val="1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85000"/>
                        <a:lumOff val="1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85000"/>
                        <a:lumOff val="1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85000"/>
                        <a:lumOff val="1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125AE8CA-6DBB-670E-2ED6-BC5E6C906A9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766631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Freeform 2"/>
          <p:cNvSpPr/>
          <p:nvPr/>
        </p:nvSpPr>
        <p:spPr bwMode="auto">
          <a:xfrm>
            <a:off x="565978" y="391886"/>
            <a:ext cx="3545418" cy="1306285"/>
          </a:xfrm>
          <a:custGeom>
            <a:avLst/>
            <a:gdLst>
              <a:gd name="connsiteX0" fmla="*/ 1349908 w 3545418"/>
              <a:gd name="connsiteY0" fmla="*/ 43543 h 1306285"/>
              <a:gd name="connsiteX1" fmla="*/ 450022 w 3545418"/>
              <a:gd name="connsiteY1" fmla="*/ 58057 h 1306285"/>
              <a:gd name="connsiteX2" fmla="*/ 362936 w 3545418"/>
              <a:gd name="connsiteY2" fmla="*/ 101600 h 1306285"/>
              <a:gd name="connsiteX3" fmla="*/ 319393 w 3545418"/>
              <a:gd name="connsiteY3" fmla="*/ 145143 h 1306285"/>
              <a:gd name="connsiteX4" fmla="*/ 304879 w 3545418"/>
              <a:gd name="connsiteY4" fmla="*/ 188685 h 1306285"/>
              <a:gd name="connsiteX5" fmla="*/ 261336 w 3545418"/>
              <a:gd name="connsiteY5" fmla="*/ 275771 h 1306285"/>
              <a:gd name="connsiteX6" fmla="*/ 275851 w 3545418"/>
              <a:gd name="connsiteY6" fmla="*/ 493485 h 1306285"/>
              <a:gd name="connsiteX7" fmla="*/ 290365 w 3545418"/>
              <a:gd name="connsiteY7" fmla="*/ 551543 h 1306285"/>
              <a:gd name="connsiteX8" fmla="*/ 275851 w 3545418"/>
              <a:gd name="connsiteY8" fmla="*/ 595085 h 1306285"/>
              <a:gd name="connsiteX9" fmla="*/ 246822 w 3545418"/>
              <a:gd name="connsiteY9" fmla="*/ 711200 h 1306285"/>
              <a:gd name="connsiteX10" fmla="*/ 188765 w 3545418"/>
              <a:gd name="connsiteY10" fmla="*/ 841828 h 1306285"/>
              <a:gd name="connsiteX11" fmla="*/ 145222 w 3545418"/>
              <a:gd name="connsiteY11" fmla="*/ 870857 h 1306285"/>
              <a:gd name="connsiteX12" fmla="*/ 87165 w 3545418"/>
              <a:gd name="connsiteY12" fmla="*/ 957943 h 1306285"/>
              <a:gd name="connsiteX13" fmla="*/ 29108 w 3545418"/>
              <a:gd name="connsiteY13" fmla="*/ 1045028 h 1306285"/>
              <a:gd name="connsiteX14" fmla="*/ 29108 w 3545418"/>
              <a:gd name="connsiteY14" fmla="*/ 1219200 h 1306285"/>
              <a:gd name="connsiteX15" fmla="*/ 72651 w 3545418"/>
              <a:gd name="connsiteY15" fmla="*/ 1248228 h 1306285"/>
              <a:gd name="connsiteX16" fmla="*/ 174251 w 3545418"/>
              <a:gd name="connsiteY16" fmla="*/ 1277257 h 1306285"/>
              <a:gd name="connsiteX17" fmla="*/ 246822 w 3545418"/>
              <a:gd name="connsiteY17" fmla="*/ 1291771 h 1306285"/>
              <a:gd name="connsiteX18" fmla="*/ 1074136 w 3545418"/>
              <a:gd name="connsiteY18" fmla="*/ 1306285 h 1306285"/>
              <a:gd name="connsiteX19" fmla="*/ 3338365 w 3545418"/>
              <a:gd name="connsiteY19" fmla="*/ 1291771 h 1306285"/>
              <a:gd name="connsiteX20" fmla="*/ 3381908 w 3545418"/>
              <a:gd name="connsiteY20" fmla="*/ 1262743 h 1306285"/>
              <a:gd name="connsiteX21" fmla="*/ 3425451 w 3545418"/>
              <a:gd name="connsiteY21" fmla="*/ 1219200 h 1306285"/>
              <a:gd name="connsiteX22" fmla="*/ 3425451 w 3545418"/>
              <a:gd name="connsiteY22" fmla="*/ 1074057 h 1306285"/>
              <a:gd name="connsiteX23" fmla="*/ 3367393 w 3545418"/>
              <a:gd name="connsiteY23" fmla="*/ 986971 h 1306285"/>
              <a:gd name="connsiteX24" fmla="*/ 3410936 w 3545418"/>
              <a:gd name="connsiteY24" fmla="*/ 653143 h 1306285"/>
              <a:gd name="connsiteX25" fmla="*/ 3454479 w 3545418"/>
              <a:gd name="connsiteY25" fmla="*/ 624114 h 1306285"/>
              <a:gd name="connsiteX26" fmla="*/ 3483508 w 3545418"/>
              <a:gd name="connsiteY26" fmla="*/ 580571 h 1306285"/>
              <a:gd name="connsiteX27" fmla="*/ 3527051 w 3545418"/>
              <a:gd name="connsiteY27" fmla="*/ 551543 h 1306285"/>
              <a:gd name="connsiteX28" fmla="*/ 3541565 w 3545418"/>
              <a:gd name="connsiteY28" fmla="*/ 508000 h 1306285"/>
              <a:gd name="connsiteX29" fmla="*/ 3527051 w 3545418"/>
              <a:gd name="connsiteY29" fmla="*/ 406400 h 1306285"/>
              <a:gd name="connsiteX30" fmla="*/ 3439965 w 3545418"/>
              <a:gd name="connsiteY30" fmla="*/ 348343 h 1306285"/>
              <a:gd name="connsiteX31" fmla="*/ 3352879 w 3545418"/>
              <a:gd name="connsiteY31" fmla="*/ 275771 h 1306285"/>
              <a:gd name="connsiteX32" fmla="*/ 3222251 w 3545418"/>
              <a:gd name="connsiteY32" fmla="*/ 203200 h 1306285"/>
              <a:gd name="connsiteX33" fmla="*/ 3120651 w 3545418"/>
              <a:gd name="connsiteY33" fmla="*/ 145143 h 1306285"/>
              <a:gd name="connsiteX34" fmla="*/ 2438479 w 3545418"/>
              <a:gd name="connsiteY34" fmla="*/ 101600 h 1306285"/>
              <a:gd name="connsiteX35" fmla="*/ 2336879 w 3545418"/>
              <a:gd name="connsiteY35" fmla="*/ 29028 h 1306285"/>
              <a:gd name="connsiteX36" fmla="*/ 2293336 w 3545418"/>
              <a:gd name="connsiteY36" fmla="*/ 14514 h 1306285"/>
              <a:gd name="connsiteX37" fmla="*/ 2249793 w 3545418"/>
              <a:gd name="connsiteY37" fmla="*/ 0 h 1306285"/>
              <a:gd name="connsiteX38" fmla="*/ 1872422 w 3545418"/>
              <a:gd name="connsiteY38" fmla="*/ 14514 h 1306285"/>
              <a:gd name="connsiteX39" fmla="*/ 1814365 w 3545418"/>
              <a:gd name="connsiteY39" fmla="*/ 29028 h 1306285"/>
              <a:gd name="connsiteX40" fmla="*/ 1349908 w 3545418"/>
              <a:gd name="connsiteY40" fmla="*/ 43543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45418" h="1306285">
                <a:moveTo>
                  <a:pt x="1349908" y="43543"/>
                </a:moveTo>
                <a:lnTo>
                  <a:pt x="450022" y="58057"/>
                </a:lnTo>
                <a:cubicBezTo>
                  <a:pt x="422833" y="58894"/>
                  <a:pt x="381694" y="85969"/>
                  <a:pt x="362936" y="101600"/>
                </a:cubicBezTo>
                <a:cubicBezTo>
                  <a:pt x="347167" y="114741"/>
                  <a:pt x="333907" y="130629"/>
                  <a:pt x="319393" y="145143"/>
                </a:cubicBezTo>
                <a:cubicBezTo>
                  <a:pt x="314555" y="159657"/>
                  <a:pt x="311721" y="175001"/>
                  <a:pt x="304879" y="188685"/>
                </a:cubicBezTo>
                <a:cubicBezTo>
                  <a:pt x="248605" y="301235"/>
                  <a:pt x="297821" y="166321"/>
                  <a:pt x="261336" y="275771"/>
                </a:cubicBezTo>
                <a:cubicBezTo>
                  <a:pt x="266174" y="348342"/>
                  <a:pt x="268237" y="421152"/>
                  <a:pt x="275851" y="493485"/>
                </a:cubicBezTo>
                <a:cubicBezTo>
                  <a:pt x="277939" y="513324"/>
                  <a:pt x="290365" y="531595"/>
                  <a:pt x="290365" y="551543"/>
                </a:cubicBezTo>
                <a:cubicBezTo>
                  <a:pt x="290365" y="566842"/>
                  <a:pt x="279876" y="580325"/>
                  <a:pt x="275851" y="595085"/>
                </a:cubicBezTo>
                <a:cubicBezTo>
                  <a:pt x="265354" y="633575"/>
                  <a:pt x="259439" y="673351"/>
                  <a:pt x="246822" y="711200"/>
                </a:cubicBezTo>
                <a:cubicBezTo>
                  <a:pt x="232451" y="754312"/>
                  <a:pt x="223265" y="807328"/>
                  <a:pt x="188765" y="841828"/>
                </a:cubicBezTo>
                <a:cubicBezTo>
                  <a:pt x="176430" y="854163"/>
                  <a:pt x="159736" y="861181"/>
                  <a:pt x="145222" y="870857"/>
                </a:cubicBezTo>
                <a:cubicBezTo>
                  <a:pt x="117464" y="954131"/>
                  <a:pt x="150586" y="876402"/>
                  <a:pt x="87165" y="957943"/>
                </a:cubicBezTo>
                <a:cubicBezTo>
                  <a:pt x="65746" y="985482"/>
                  <a:pt x="29108" y="1045028"/>
                  <a:pt x="29108" y="1045028"/>
                </a:cubicBezTo>
                <a:cubicBezTo>
                  <a:pt x="22036" y="1094529"/>
                  <a:pt x="0" y="1168262"/>
                  <a:pt x="29108" y="1219200"/>
                </a:cubicBezTo>
                <a:cubicBezTo>
                  <a:pt x="37763" y="1234346"/>
                  <a:pt x="57049" y="1240427"/>
                  <a:pt x="72651" y="1248228"/>
                </a:cubicBezTo>
                <a:cubicBezTo>
                  <a:pt x="92053" y="1257929"/>
                  <a:pt x="157501" y="1273535"/>
                  <a:pt x="174251" y="1277257"/>
                </a:cubicBezTo>
                <a:cubicBezTo>
                  <a:pt x="198333" y="1282608"/>
                  <a:pt x="222165" y="1290976"/>
                  <a:pt x="246822" y="1291771"/>
                </a:cubicBezTo>
                <a:cubicBezTo>
                  <a:pt x="522492" y="1300663"/>
                  <a:pt x="798365" y="1301447"/>
                  <a:pt x="1074136" y="1306285"/>
                </a:cubicBezTo>
                <a:lnTo>
                  <a:pt x="3338365" y="1291771"/>
                </a:lnTo>
                <a:cubicBezTo>
                  <a:pt x="3355806" y="1291442"/>
                  <a:pt x="3368507" y="1273910"/>
                  <a:pt x="3381908" y="1262743"/>
                </a:cubicBezTo>
                <a:cubicBezTo>
                  <a:pt x="3397677" y="1249602"/>
                  <a:pt x="3410937" y="1233714"/>
                  <a:pt x="3425451" y="1219200"/>
                </a:cubicBezTo>
                <a:cubicBezTo>
                  <a:pt x="3444923" y="1160784"/>
                  <a:pt x="3455233" y="1151489"/>
                  <a:pt x="3425451" y="1074057"/>
                </a:cubicBezTo>
                <a:cubicBezTo>
                  <a:pt x="3412927" y="1041494"/>
                  <a:pt x="3367393" y="986971"/>
                  <a:pt x="3367393" y="986971"/>
                </a:cubicBezTo>
                <a:cubicBezTo>
                  <a:pt x="3370681" y="921212"/>
                  <a:pt x="3330345" y="733734"/>
                  <a:pt x="3410936" y="653143"/>
                </a:cubicBezTo>
                <a:cubicBezTo>
                  <a:pt x="3423271" y="640808"/>
                  <a:pt x="3439965" y="633790"/>
                  <a:pt x="3454479" y="624114"/>
                </a:cubicBezTo>
                <a:cubicBezTo>
                  <a:pt x="3464155" y="609600"/>
                  <a:pt x="3471173" y="592906"/>
                  <a:pt x="3483508" y="580571"/>
                </a:cubicBezTo>
                <a:cubicBezTo>
                  <a:pt x="3495843" y="568236"/>
                  <a:pt x="3516154" y="565164"/>
                  <a:pt x="3527051" y="551543"/>
                </a:cubicBezTo>
                <a:cubicBezTo>
                  <a:pt x="3536608" y="539596"/>
                  <a:pt x="3536727" y="522514"/>
                  <a:pt x="3541565" y="508000"/>
                </a:cubicBezTo>
                <a:cubicBezTo>
                  <a:pt x="3536727" y="474133"/>
                  <a:pt x="3545418" y="435262"/>
                  <a:pt x="3527051" y="406400"/>
                </a:cubicBezTo>
                <a:cubicBezTo>
                  <a:pt x="3508320" y="376966"/>
                  <a:pt x="3468994" y="367695"/>
                  <a:pt x="3439965" y="348343"/>
                </a:cubicBezTo>
                <a:cubicBezTo>
                  <a:pt x="3284370" y="244613"/>
                  <a:pt x="3520512" y="406151"/>
                  <a:pt x="3352879" y="275771"/>
                </a:cubicBezTo>
                <a:cubicBezTo>
                  <a:pt x="3278018" y="217546"/>
                  <a:pt x="3287948" y="225099"/>
                  <a:pt x="3222251" y="203200"/>
                </a:cubicBezTo>
                <a:cubicBezTo>
                  <a:pt x="3182973" y="177014"/>
                  <a:pt x="3166691" y="163559"/>
                  <a:pt x="3120651" y="145143"/>
                </a:cubicBezTo>
                <a:cubicBezTo>
                  <a:pt x="2894190" y="54559"/>
                  <a:pt x="2747297" y="109132"/>
                  <a:pt x="2438479" y="101600"/>
                </a:cubicBezTo>
                <a:cubicBezTo>
                  <a:pt x="2414289" y="29028"/>
                  <a:pt x="2438479" y="62895"/>
                  <a:pt x="2336879" y="29028"/>
                </a:cubicBezTo>
                <a:lnTo>
                  <a:pt x="2293336" y="14514"/>
                </a:lnTo>
                <a:lnTo>
                  <a:pt x="2249793" y="0"/>
                </a:lnTo>
                <a:cubicBezTo>
                  <a:pt x="2124003" y="4838"/>
                  <a:pt x="1998027" y="6141"/>
                  <a:pt x="1872422" y="14514"/>
                </a:cubicBezTo>
                <a:cubicBezTo>
                  <a:pt x="1852518" y="15841"/>
                  <a:pt x="1834306" y="28517"/>
                  <a:pt x="1814365" y="29028"/>
                </a:cubicBezTo>
                <a:lnTo>
                  <a:pt x="1349908" y="43543"/>
                </a:lnTo>
                <a:close/>
              </a:path>
            </a:pathLst>
          </a:custGeom>
          <a:solidFill>
            <a:schemeClr val="tx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 name="Freeform 3"/>
          <p:cNvSpPr/>
          <p:nvPr/>
        </p:nvSpPr>
        <p:spPr bwMode="auto">
          <a:xfrm>
            <a:off x="4746171" y="449943"/>
            <a:ext cx="3135086" cy="1313245"/>
          </a:xfrm>
          <a:custGeom>
            <a:avLst/>
            <a:gdLst>
              <a:gd name="connsiteX0" fmla="*/ 362858 w 3135086"/>
              <a:gd name="connsiteY0" fmla="*/ 58057 h 1313245"/>
              <a:gd name="connsiteX1" fmla="*/ 304800 w 3135086"/>
              <a:gd name="connsiteY1" fmla="*/ 72571 h 1313245"/>
              <a:gd name="connsiteX2" fmla="*/ 261258 w 3135086"/>
              <a:gd name="connsiteY2" fmla="*/ 101600 h 1313245"/>
              <a:gd name="connsiteX3" fmla="*/ 217715 w 3135086"/>
              <a:gd name="connsiteY3" fmla="*/ 116114 h 1313245"/>
              <a:gd name="connsiteX4" fmla="*/ 174172 w 3135086"/>
              <a:gd name="connsiteY4" fmla="*/ 159657 h 1313245"/>
              <a:gd name="connsiteX5" fmla="*/ 87086 w 3135086"/>
              <a:gd name="connsiteY5" fmla="*/ 217714 h 1313245"/>
              <a:gd name="connsiteX6" fmla="*/ 72572 w 3135086"/>
              <a:gd name="connsiteY6" fmla="*/ 261257 h 1313245"/>
              <a:gd name="connsiteX7" fmla="*/ 43543 w 3135086"/>
              <a:gd name="connsiteY7" fmla="*/ 304800 h 1313245"/>
              <a:gd name="connsiteX8" fmla="*/ 14515 w 3135086"/>
              <a:gd name="connsiteY8" fmla="*/ 391886 h 1313245"/>
              <a:gd name="connsiteX9" fmla="*/ 0 w 3135086"/>
              <a:gd name="connsiteY9" fmla="*/ 435428 h 1313245"/>
              <a:gd name="connsiteX10" fmla="*/ 14515 w 3135086"/>
              <a:gd name="connsiteY10" fmla="*/ 899886 h 1313245"/>
              <a:gd name="connsiteX11" fmla="*/ 29029 w 3135086"/>
              <a:gd name="connsiteY11" fmla="*/ 986971 h 1313245"/>
              <a:gd name="connsiteX12" fmla="*/ 116115 w 3135086"/>
              <a:gd name="connsiteY12" fmla="*/ 1030514 h 1313245"/>
              <a:gd name="connsiteX13" fmla="*/ 159658 w 3135086"/>
              <a:gd name="connsiteY13" fmla="*/ 1059543 h 1313245"/>
              <a:gd name="connsiteX14" fmla="*/ 290286 w 3135086"/>
              <a:gd name="connsiteY14" fmla="*/ 1088571 h 1313245"/>
              <a:gd name="connsiteX15" fmla="*/ 406400 w 3135086"/>
              <a:gd name="connsiteY15" fmla="*/ 1132114 h 1313245"/>
              <a:gd name="connsiteX16" fmla="*/ 449943 w 3135086"/>
              <a:gd name="connsiteY16" fmla="*/ 1146628 h 1313245"/>
              <a:gd name="connsiteX17" fmla="*/ 1669143 w 3135086"/>
              <a:gd name="connsiteY17" fmla="*/ 1175657 h 1313245"/>
              <a:gd name="connsiteX18" fmla="*/ 1756229 w 3135086"/>
              <a:gd name="connsiteY18" fmla="*/ 1204686 h 1313245"/>
              <a:gd name="connsiteX19" fmla="*/ 1799772 w 3135086"/>
              <a:gd name="connsiteY19" fmla="*/ 1219200 h 1313245"/>
              <a:gd name="connsiteX20" fmla="*/ 1872343 w 3135086"/>
              <a:gd name="connsiteY20" fmla="*/ 1233714 h 1313245"/>
              <a:gd name="connsiteX21" fmla="*/ 1930400 w 3135086"/>
              <a:gd name="connsiteY21" fmla="*/ 1248228 h 1313245"/>
              <a:gd name="connsiteX22" fmla="*/ 2090058 w 3135086"/>
              <a:gd name="connsiteY22" fmla="*/ 1262743 h 1313245"/>
              <a:gd name="connsiteX23" fmla="*/ 2380343 w 3135086"/>
              <a:gd name="connsiteY23" fmla="*/ 1277257 h 1313245"/>
              <a:gd name="connsiteX24" fmla="*/ 2583543 w 3135086"/>
              <a:gd name="connsiteY24" fmla="*/ 1248228 h 1313245"/>
              <a:gd name="connsiteX25" fmla="*/ 2656115 w 3135086"/>
              <a:gd name="connsiteY25" fmla="*/ 1233714 h 1313245"/>
              <a:gd name="connsiteX26" fmla="*/ 2772229 w 3135086"/>
              <a:gd name="connsiteY26" fmla="*/ 1219200 h 1313245"/>
              <a:gd name="connsiteX27" fmla="*/ 2815772 w 3135086"/>
              <a:gd name="connsiteY27" fmla="*/ 1204686 h 1313245"/>
              <a:gd name="connsiteX28" fmla="*/ 2902858 w 3135086"/>
              <a:gd name="connsiteY28" fmla="*/ 1132114 h 1313245"/>
              <a:gd name="connsiteX29" fmla="*/ 2989943 w 3135086"/>
              <a:gd name="connsiteY29" fmla="*/ 986971 h 1313245"/>
              <a:gd name="connsiteX30" fmla="*/ 3018972 w 3135086"/>
              <a:gd name="connsiteY30" fmla="*/ 943428 h 1313245"/>
              <a:gd name="connsiteX31" fmla="*/ 3033486 w 3135086"/>
              <a:gd name="connsiteY31" fmla="*/ 899886 h 1313245"/>
              <a:gd name="connsiteX32" fmla="*/ 3091543 w 3135086"/>
              <a:gd name="connsiteY32" fmla="*/ 812800 h 1313245"/>
              <a:gd name="connsiteX33" fmla="*/ 3106058 w 3135086"/>
              <a:gd name="connsiteY33" fmla="*/ 769257 h 1313245"/>
              <a:gd name="connsiteX34" fmla="*/ 3135086 w 3135086"/>
              <a:gd name="connsiteY34" fmla="*/ 609600 h 1313245"/>
              <a:gd name="connsiteX35" fmla="*/ 3106058 w 3135086"/>
              <a:gd name="connsiteY35" fmla="*/ 333828 h 1313245"/>
              <a:gd name="connsiteX36" fmla="*/ 3077029 w 3135086"/>
              <a:gd name="connsiteY36" fmla="*/ 275771 h 1313245"/>
              <a:gd name="connsiteX37" fmla="*/ 2946400 w 3135086"/>
              <a:gd name="connsiteY37" fmla="*/ 174171 h 1313245"/>
              <a:gd name="connsiteX38" fmla="*/ 2859315 w 3135086"/>
              <a:gd name="connsiteY38" fmla="*/ 116114 h 1313245"/>
              <a:gd name="connsiteX39" fmla="*/ 2583543 w 3135086"/>
              <a:gd name="connsiteY39" fmla="*/ 130628 h 1313245"/>
              <a:gd name="connsiteX40" fmla="*/ 2540000 w 3135086"/>
              <a:gd name="connsiteY40" fmla="*/ 145143 h 1313245"/>
              <a:gd name="connsiteX41" fmla="*/ 2351315 w 3135086"/>
              <a:gd name="connsiteY41" fmla="*/ 130628 h 1313245"/>
              <a:gd name="connsiteX42" fmla="*/ 2264229 w 3135086"/>
              <a:gd name="connsiteY42" fmla="*/ 72571 h 1313245"/>
              <a:gd name="connsiteX43" fmla="*/ 2119086 w 3135086"/>
              <a:gd name="connsiteY43" fmla="*/ 0 h 1313245"/>
              <a:gd name="connsiteX44" fmla="*/ 1204686 w 3135086"/>
              <a:gd name="connsiteY44" fmla="*/ 14514 h 1313245"/>
              <a:gd name="connsiteX45" fmla="*/ 1074058 w 3135086"/>
              <a:gd name="connsiteY45" fmla="*/ 43543 h 1313245"/>
              <a:gd name="connsiteX46" fmla="*/ 1030515 w 3135086"/>
              <a:gd name="connsiteY46" fmla="*/ 58057 h 1313245"/>
              <a:gd name="connsiteX47" fmla="*/ 362858 w 3135086"/>
              <a:gd name="connsiteY47" fmla="*/ 58057 h 131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5086" h="1313245">
                <a:moveTo>
                  <a:pt x="362858" y="58057"/>
                </a:moveTo>
                <a:cubicBezTo>
                  <a:pt x="241906" y="60476"/>
                  <a:pt x="323135" y="64713"/>
                  <a:pt x="304800" y="72571"/>
                </a:cubicBezTo>
                <a:cubicBezTo>
                  <a:pt x="288767" y="79442"/>
                  <a:pt x="276860" y="93799"/>
                  <a:pt x="261258" y="101600"/>
                </a:cubicBezTo>
                <a:cubicBezTo>
                  <a:pt x="247574" y="108442"/>
                  <a:pt x="232229" y="111276"/>
                  <a:pt x="217715" y="116114"/>
                </a:cubicBezTo>
                <a:cubicBezTo>
                  <a:pt x="203201" y="130628"/>
                  <a:pt x="190375" y="147055"/>
                  <a:pt x="174172" y="159657"/>
                </a:cubicBezTo>
                <a:cubicBezTo>
                  <a:pt x="146633" y="181076"/>
                  <a:pt x="87086" y="217714"/>
                  <a:pt x="87086" y="217714"/>
                </a:cubicBezTo>
                <a:cubicBezTo>
                  <a:pt x="82248" y="232228"/>
                  <a:pt x="79414" y="247573"/>
                  <a:pt x="72572" y="261257"/>
                </a:cubicBezTo>
                <a:cubicBezTo>
                  <a:pt x="64771" y="276859"/>
                  <a:pt x="50628" y="288859"/>
                  <a:pt x="43543" y="304800"/>
                </a:cubicBezTo>
                <a:cubicBezTo>
                  <a:pt x="31116" y="332762"/>
                  <a:pt x="24191" y="362857"/>
                  <a:pt x="14515" y="391886"/>
                </a:cubicBezTo>
                <a:lnTo>
                  <a:pt x="0" y="435428"/>
                </a:lnTo>
                <a:cubicBezTo>
                  <a:pt x="4838" y="590247"/>
                  <a:pt x="6374" y="745205"/>
                  <a:pt x="14515" y="899886"/>
                </a:cubicBezTo>
                <a:cubicBezTo>
                  <a:pt x="16062" y="929274"/>
                  <a:pt x="15868" y="960649"/>
                  <a:pt x="29029" y="986971"/>
                </a:cubicBezTo>
                <a:cubicBezTo>
                  <a:pt x="40284" y="1009481"/>
                  <a:pt x="95506" y="1023644"/>
                  <a:pt x="116115" y="1030514"/>
                </a:cubicBezTo>
                <a:cubicBezTo>
                  <a:pt x="130629" y="1040190"/>
                  <a:pt x="143624" y="1052671"/>
                  <a:pt x="159658" y="1059543"/>
                </a:cubicBezTo>
                <a:cubicBezTo>
                  <a:pt x="177592" y="1067229"/>
                  <a:pt x="277371" y="1085988"/>
                  <a:pt x="290286" y="1088571"/>
                </a:cubicBezTo>
                <a:cubicBezTo>
                  <a:pt x="380473" y="1133665"/>
                  <a:pt x="314179" y="1105766"/>
                  <a:pt x="406400" y="1132114"/>
                </a:cubicBezTo>
                <a:cubicBezTo>
                  <a:pt x="421111" y="1136317"/>
                  <a:pt x="435232" y="1142425"/>
                  <a:pt x="449943" y="1146628"/>
                </a:cubicBezTo>
                <a:cubicBezTo>
                  <a:pt x="826858" y="1254319"/>
                  <a:pt x="1587542" y="1174637"/>
                  <a:pt x="1669143" y="1175657"/>
                </a:cubicBezTo>
                <a:lnTo>
                  <a:pt x="1756229" y="1204686"/>
                </a:lnTo>
                <a:cubicBezTo>
                  <a:pt x="1770743" y="1209524"/>
                  <a:pt x="1784770" y="1216200"/>
                  <a:pt x="1799772" y="1219200"/>
                </a:cubicBezTo>
                <a:cubicBezTo>
                  <a:pt x="1823962" y="1224038"/>
                  <a:pt x="1848261" y="1228363"/>
                  <a:pt x="1872343" y="1233714"/>
                </a:cubicBezTo>
                <a:cubicBezTo>
                  <a:pt x="1891816" y="1238041"/>
                  <a:pt x="1910627" y="1245592"/>
                  <a:pt x="1930400" y="1248228"/>
                </a:cubicBezTo>
                <a:cubicBezTo>
                  <a:pt x="1983370" y="1255291"/>
                  <a:pt x="2036839" y="1257905"/>
                  <a:pt x="2090058" y="1262743"/>
                </a:cubicBezTo>
                <a:cubicBezTo>
                  <a:pt x="2241564" y="1313245"/>
                  <a:pt x="2146622" y="1293951"/>
                  <a:pt x="2380343" y="1277257"/>
                </a:cubicBezTo>
                <a:cubicBezTo>
                  <a:pt x="2504910" y="1246116"/>
                  <a:pt x="2371413" y="1276512"/>
                  <a:pt x="2583543" y="1248228"/>
                </a:cubicBezTo>
                <a:cubicBezTo>
                  <a:pt x="2607996" y="1244968"/>
                  <a:pt x="2631732" y="1237465"/>
                  <a:pt x="2656115" y="1233714"/>
                </a:cubicBezTo>
                <a:cubicBezTo>
                  <a:pt x="2694667" y="1227783"/>
                  <a:pt x="2733524" y="1224038"/>
                  <a:pt x="2772229" y="1219200"/>
                </a:cubicBezTo>
                <a:cubicBezTo>
                  <a:pt x="2786743" y="1214362"/>
                  <a:pt x="2802088" y="1211528"/>
                  <a:pt x="2815772" y="1204686"/>
                </a:cubicBezTo>
                <a:cubicBezTo>
                  <a:pt x="2856186" y="1184479"/>
                  <a:pt x="2870759" y="1164213"/>
                  <a:pt x="2902858" y="1132114"/>
                </a:cubicBezTo>
                <a:cubicBezTo>
                  <a:pt x="2947487" y="1042854"/>
                  <a:pt x="2919885" y="1092057"/>
                  <a:pt x="2989943" y="986971"/>
                </a:cubicBezTo>
                <a:lnTo>
                  <a:pt x="3018972" y="943428"/>
                </a:lnTo>
                <a:cubicBezTo>
                  <a:pt x="3023810" y="928914"/>
                  <a:pt x="3026056" y="913260"/>
                  <a:pt x="3033486" y="899886"/>
                </a:cubicBezTo>
                <a:cubicBezTo>
                  <a:pt x="3050429" y="869388"/>
                  <a:pt x="3080510" y="845898"/>
                  <a:pt x="3091543" y="812800"/>
                </a:cubicBezTo>
                <a:cubicBezTo>
                  <a:pt x="3096381" y="798286"/>
                  <a:pt x="3102347" y="784100"/>
                  <a:pt x="3106058" y="769257"/>
                </a:cubicBezTo>
                <a:cubicBezTo>
                  <a:pt x="3116200" y="728688"/>
                  <a:pt x="3128617" y="648418"/>
                  <a:pt x="3135086" y="609600"/>
                </a:cubicBezTo>
                <a:cubicBezTo>
                  <a:pt x="3131920" y="562109"/>
                  <a:pt x="3134735" y="410301"/>
                  <a:pt x="3106058" y="333828"/>
                </a:cubicBezTo>
                <a:cubicBezTo>
                  <a:pt x="3098461" y="313569"/>
                  <a:pt x="3090545" y="292666"/>
                  <a:pt x="3077029" y="275771"/>
                </a:cubicBezTo>
                <a:cubicBezTo>
                  <a:pt x="2943543" y="108916"/>
                  <a:pt x="3042149" y="227366"/>
                  <a:pt x="2946400" y="174171"/>
                </a:cubicBezTo>
                <a:cubicBezTo>
                  <a:pt x="2915903" y="157228"/>
                  <a:pt x="2859315" y="116114"/>
                  <a:pt x="2859315" y="116114"/>
                </a:cubicBezTo>
                <a:cubicBezTo>
                  <a:pt x="2767391" y="120952"/>
                  <a:pt x="2675216" y="122294"/>
                  <a:pt x="2583543" y="130628"/>
                </a:cubicBezTo>
                <a:cubicBezTo>
                  <a:pt x="2568306" y="132013"/>
                  <a:pt x="2555300" y="145143"/>
                  <a:pt x="2540000" y="145143"/>
                </a:cubicBezTo>
                <a:cubicBezTo>
                  <a:pt x="2476919" y="145143"/>
                  <a:pt x="2414210" y="135466"/>
                  <a:pt x="2351315" y="130628"/>
                </a:cubicBezTo>
                <a:cubicBezTo>
                  <a:pt x="2268040" y="102870"/>
                  <a:pt x="2345771" y="135992"/>
                  <a:pt x="2264229" y="72571"/>
                </a:cubicBezTo>
                <a:cubicBezTo>
                  <a:pt x="2182374" y="8906"/>
                  <a:pt x="2198509" y="19855"/>
                  <a:pt x="2119086" y="0"/>
                </a:cubicBezTo>
                <a:lnTo>
                  <a:pt x="1204686" y="14514"/>
                </a:lnTo>
                <a:cubicBezTo>
                  <a:pt x="1187998" y="15005"/>
                  <a:pt x="1095043" y="37547"/>
                  <a:pt x="1074058" y="43543"/>
                </a:cubicBezTo>
                <a:cubicBezTo>
                  <a:pt x="1059347" y="47746"/>
                  <a:pt x="1045811" y="57751"/>
                  <a:pt x="1030515" y="58057"/>
                </a:cubicBezTo>
                <a:cubicBezTo>
                  <a:pt x="803170" y="62604"/>
                  <a:pt x="483810" y="55638"/>
                  <a:pt x="362858" y="58057"/>
                </a:cubicBezTo>
                <a:close/>
              </a:path>
            </a:pathLst>
          </a:custGeom>
          <a:solidFill>
            <a:schemeClr val="tx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*24</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Freeform 2"/>
          <p:cNvSpPr/>
          <p:nvPr/>
        </p:nvSpPr>
        <p:spPr bwMode="auto">
          <a:xfrm>
            <a:off x="565978" y="391886"/>
            <a:ext cx="3545418" cy="1306285"/>
          </a:xfrm>
          <a:custGeom>
            <a:avLst/>
            <a:gdLst>
              <a:gd name="connsiteX0" fmla="*/ 1349908 w 3545418"/>
              <a:gd name="connsiteY0" fmla="*/ 43543 h 1306285"/>
              <a:gd name="connsiteX1" fmla="*/ 450022 w 3545418"/>
              <a:gd name="connsiteY1" fmla="*/ 58057 h 1306285"/>
              <a:gd name="connsiteX2" fmla="*/ 362936 w 3545418"/>
              <a:gd name="connsiteY2" fmla="*/ 101600 h 1306285"/>
              <a:gd name="connsiteX3" fmla="*/ 319393 w 3545418"/>
              <a:gd name="connsiteY3" fmla="*/ 145143 h 1306285"/>
              <a:gd name="connsiteX4" fmla="*/ 304879 w 3545418"/>
              <a:gd name="connsiteY4" fmla="*/ 188685 h 1306285"/>
              <a:gd name="connsiteX5" fmla="*/ 261336 w 3545418"/>
              <a:gd name="connsiteY5" fmla="*/ 275771 h 1306285"/>
              <a:gd name="connsiteX6" fmla="*/ 275851 w 3545418"/>
              <a:gd name="connsiteY6" fmla="*/ 493485 h 1306285"/>
              <a:gd name="connsiteX7" fmla="*/ 290365 w 3545418"/>
              <a:gd name="connsiteY7" fmla="*/ 551543 h 1306285"/>
              <a:gd name="connsiteX8" fmla="*/ 275851 w 3545418"/>
              <a:gd name="connsiteY8" fmla="*/ 595085 h 1306285"/>
              <a:gd name="connsiteX9" fmla="*/ 246822 w 3545418"/>
              <a:gd name="connsiteY9" fmla="*/ 711200 h 1306285"/>
              <a:gd name="connsiteX10" fmla="*/ 188765 w 3545418"/>
              <a:gd name="connsiteY10" fmla="*/ 841828 h 1306285"/>
              <a:gd name="connsiteX11" fmla="*/ 145222 w 3545418"/>
              <a:gd name="connsiteY11" fmla="*/ 870857 h 1306285"/>
              <a:gd name="connsiteX12" fmla="*/ 87165 w 3545418"/>
              <a:gd name="connsiteY12" fmla="*/ 957943 h 1306285"/>
              <a:gd name="connsiteX13" fmla="*/ 29108 w 3545418"/>
              <a:gd name="connsiteY13" fmla="*/ 1045028 h 1306285"/>
              <a:gd name="connsiteX14" fmla="*/ 29108 w 3545418"/>
              <a:gd name="connsiteY14" fmla="*/ 1219200 h 1306285"/>
              <a:gd name="connsiteX15" fmla="*/ 72651 w 3545418"/>
              <a:gd name="connsiteY15" fmla="*/ 1248228 h 1306285"/>
              <a:gd name="connsiteX16" fmla="*/ 174251 w 3545418"/>
              <a:gd name="connsiteY16" fmla="*/ 1277257 h 1306285"/>
              <a:gd name="connsiteX17" fmla="*/ 246822 w 3545418"/>
              <a:gd name="connsiteY17" fmla="*/ 1291771 h 1306285"/>
              <a:gd name="connsiteX18" fmla="*/ 1074136 w 3545418"/>
              <a:gd name="connsiteY18" fmla="*/ 1306285 h 1306285"/>
              <a:gd name="connsiteX19" fmla="*/ 3338365 w 3545418"/>
              <a:gd name="connsiteY19" fmla="*/ 1291771 h 1306285"/>
              <a:gd name="connsiteX20" fmla="*/ 3381908 w 3545418"/>
              <a:gd name="connsiteY20" fmla="*/ 1262743 h 1306285"/>
              <a:gd name="connsiteX21" fmla="*/ 3425451 w 3545418"/>
              <a:gd name="connsiteY21" fmla="*/ 1219200 h 1306285"/>
              <a:gd name="connsiteX22" fmla="*/ 3425451 w 3545418"/>
              <a:gd name="connsiteY22" fmla="*/ 1074057 h 1306285"/>
              <a:gd name="connsiteX23" fmla="*/ 3367393 w 3545418"/>
              <a:gd name="connsiteY23" fmla="*/ 986971 h 1306285"/>
              <a:gd name="connsiteX24" fmla="*/ 3410936 w 3545418"/>
              <a:gd name="connsiteY24" fmla="*/ 653143 h 1306285"/>
              <a:gd name="connsiteX25" fmla="*/ 3454479 w 3545418"/>
              <a:gd name="connsiteY25" fmla="*/ 624114 h 1306285"/>
              <a:gd name="connsiteX26" fmla="*/ 3483508 w 3545418"/>
              <a:gd name="connsiteY26" fmla="*/ 580571 h 1306285"/>
              <a:gd name="connsiteX27" fmla="*/ 3527051 w 3545418"/>
              <a:gd name="connsiteY27" fmla="*/ 551543 h 1306285"/>
              <a:gd name="connsiteX28" fmla="*/ 3541565 w 3545418"/>
              <a:gd name="connsiteY28" fmla="*/ 508000 h 1306285"/>
              <a:gd name="connsiteX29" fmla="*/ 3527051 w 3545418"/>
              <a:gd name="connsiteY29" fmla="*/ 406400 h 1306285"/>
              <a:gd name="connsiteX30" fmla="*/ 3439965 w 3545418"/>
              <a:gd name="connsiteY30" fmla="*/ 348343 h 1306285"/>
              <a:gd name="connsiteX31" fmla="*/ 3352879 w 3545418"/>
              <a:gd name="connsiteY31" fmla="*/ 275771 h 1306285"/>
              <a:gd name="connsiteX32" fmla="*/ 3222251 w 3545418"/>
              <a:gd name="connsiteY32" fmla="*/ 203200 h 1306285"/>
              <a:gd name="connsiteX33" fmla="*/ 3120651 w 3545418"/>
              <a:gd name="connsiteY33" fmla="*/ 145143 h 1306285"/>
              <a:gd name="connsiteX34" fmla="*/ 2438479 w 3545418"/>
              <a:gd name="connsiteY34" fmla="*/ 101600 h 1306285"/>
              <a:gd name="connsiteX35" fmla="*/ 2336879 w 3545418"/>
              <a:gd name="connsiteY35" fmla="*/ 29028 h 1306285"/>
              <a:gd name="connsiteX36" fmla="*/ 2293336 w 3545418"/>
              <a:gd name="connsiteY36" fmla="*/ 14514 h 1306285"/>
              <a:gd name="connsiteX37" fmla="*/ 2249793 w 3545418"/>
              <a:gd name="connsiteY37" fmla="*/ 0 h 1306285"/>
              <a:gd name="connsiteX38" fmla="*/ 1872422 w 3545418"/>
              <a:gd name="connsiteY38" fmla="*/ 14514 h 1306285"/>
              <a:gd name="connsiteX39" fmla="*/ 1814365 w 3545418"/>
              <a:gd name="connsiteY39" fmla="*/ 29028 h 1306285"/>
              <a:gd name="connsiteX40" fmla="*/ 1349908 w 3545418"/>
              <a:gd name="connsiteY40" fmla="*/ 43543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45418" h="1306285">
                <a:moveTo>
                  <a:pt x="1349908" y="43543"/>
                </a:moveTo>
                <a:lnTo>
                  <a:pt x="450022" y="58057"/>
                </a:lnTo>
                <a:cubicBezTo>
                  <a:pt x="422833" y="58894"/>
                  <a:pt x="381694" y="85969"/>
                  <a:pt x="362936" y="101600"/>
                </a:cubicBezTo>
                <a:cubicBezTo>
                  <a:pt x="347167" y="114741"/>
                  <a:pt x="333907" y="130629"/>
                  <a:pt x="319393" y="145143"/>
                </a:cubicBezTo>
                <a:cubicBezTo>
                  <a:pt x="314555" y="159657"/>
                  <a:pt x="311721" y="175001"/>
                  <a:pt x="304879" y="188685"/>
                </a:cubicBezTo>
                <a:cubicBezTo>
                  <a:pt x="248605" y="301235"/>
                  <a:pt x="297821" y="166321"/>
                  <a:pt x="261336" y="275771"/>
                </a:cubicBezTo>
                <a:cubicBezTo>
                  <a:pt x="266174" y="348342"/>
                  <a:pt x="268237" y="421152"/>
                  <a:pt x="275851" y="493485"/>
                </a:cubicBezTo>
                <a:cubicBezTo>
                  <a:pt x="277939" y="513324"/>
                  <a:pt x="290365" y="531595"/>
                  <a:pt x="290365" y="551543"/>
                </a:cubicBezTo>
                <a:cubicBezTo>
                  <a:pt x="290365" y="566842"/>
                  <a:pt x="279876" y="580325"/>
                  <a:pt x="275851" y="595085"/>
                </a:cubicBezTo>
                <a:cubicBezTo>
                  <a:pt x="265354" y="633575"/>
                  <a:pt x="259439" y="673351"/>
                  <a:pt x="246822" y="711200"/>
                </a:cubicBezTo>
                <a:cubicBezTo>
                  <a:pt x="232451" y="754312"/>
                  <a:pt x="223265" y="807328"/>
                  <a:pt x="188765" y="841828"/>
                </a:cubicBezTo>
                <a:cubicBezTo>
                  <a:pt x="176430" y="854163"/>
                  <a:pt x="159736" y="861181"/>
                  <a:pt x="145222" y="870857"/>
                </a:cubicBezTo>
                <a:cubicBezTo>
                  <a:pt x="117464" y="954131"/>
                  <a:pt x="150586" y="876402"/>
                  <a:pt x="87165" y="957943"/>
                </a:cubicBezTo>
                <a:cubicBezTo>
                  <a:pt x="65746" y="985482"/>
                  <a:pt x="29108" y="1045028"/>
                  <a:pt x="29108" y="1045028"/>
                </a:cubicBezTo>
                <a:cubicBezTo>
                  <a:pt x="22036" y="1094529"/>
                  <a:pt x="0" y="1168262"/>
                  <a:pt x="29108" y="1219200"/>
                </a:cubicBezTo>
                <a:cubicBezTo>
                  <a:pt x="37763" y="1234346"/>
                  <a:pt x="57049" y="1240427"/>
                  <a:pt x="72651" y="1248228"/>
                </a:cubicBezTo>
                <a:cubicBezTo>
                  <a:pt x="92053" y="1257929"/>
                  <a:pt x="157501" y="1273535"/>
                  <a:pt x="174251" y="1277257"/>
                </a:cubicBezTo>
                <a:cubicBezTo>
                  <a:pt x="198333" y="1282608"/>
                  <a:pt x="222165" y="1290976"/>
                  <a:pt x="246822" y="1291771"/>
                </a:cubicBezTo>
                <a:cubicBezTo>
                  <a:pt x="522492" y="1300663"/>
                  <a:pt x="798365" y="1301447"/>
                  <a:pt x="1074136" y="1306285"/>
                </a:cubicBezTo>
                <a:lnTo>
                  <a:pt x="3338365" y="1291771"/>
                </a:lnTo>
                <a:cubicBezTo>
                  <a:pt x="3355806" y="1291442"/>
                  <a:pt x="3368507" y="1273910"/>
                  <a:pt x="3381908" y="1262743"/>
                </a:cubicBezTo>
                <a:cubicBezTo>
                  <a:pt x="3397677" y="1249602"/>
                  <a:pt x="3410937" y="1233714"/>
                  <a:pt x="3425451" y="1219200"/>
                </a:cubicBezTo>
                <a:cubicBezTo>
                  <a:pt x="3444923" y="1160784"/>
                  <a:pt x="3455233" y="1151489"/>
                  <a:pt x="3425451" y="1074057"/>
                </a:cubicBezTo>
                <a:cubicBezTo>
                  <a:pt x="3412927" y="1041494"/>
                  <a:pt x="3367393" y="986971"/>
                  <a:pt x="3367393" y="986971"/>
                </a:cubicBezTo>
                <a:cubicBezTo>
                  <a:pt x="3370681" y="921212"/>
                  <a:pt x="3330345" y="733734"/>
                  <a:pt x="3410936" y="653143"/>
                </a:cubicBezTo>
                <a:cubicBezTo>
                  <a:pt x="3423271" y="640808"/>
                  <a:pt x="3439965" y="633790"/>
                  <a:pt x="3454479" y="624114"/>
                </a:cubicBezTo>
                <a:cubicBezTo>
                  <a:pt x="3464155" y="609600"/>
                  <a:pt x="3471173" y="592906"/>
                  <a:pt x="3483508" y="580571"/>
                </a:cubicBezTo>
                <a:cubicBezTo>
                  <a:pt x="3495843" y="568236"/>
                  <a:pt x="3516154" y="565164"/>
                  <a:pt x="3527051" y="551543"/>
                </a:cubicBezTo>
                <a:cubicBezTo>
                  <a:pt x="3536608" y="539596"/>
                  <a:pt x="3536727" y="522514"/>
                  <a:pt x="3541565" y="508000"/>
                </a:cubicBezTo>
                <a:cubicBezTo>
                  <a:pt x="3536727" y="474133"/>
                  <a:pt x="3545418" y="435262"/>
                  <a:pt x="3527051" y="406400"/>
                </a:cubicBezTo>
                <a:cubicBezTo>
                  <a:pt x="3508320" y="376966"/>
                  <a:pt x="3468994" y="367695"/>
                  <a:pt x="3439965" y="348343"/>
                </a:cubicBezTo>
                <a:cubicBezTo>
                  <a:pt x="3284370" y="244613"/>
                  <a:pt x="3520512" y="406151"/>
                  <a:pt x="3352879" y="275771"/>
                </a:cubicBezTo>
                <a:cubicBezTo>
                  <a:pt x="3278018" y="217546"/>
                  <a:pt x="3287948" y="225099"/>
                  <a:pt x="3222251" y="203200"/>
                </a:cubicBezTo>
                <a:cubicBezTo>
                  <a:pt x="3182973" y="177014"/>
                  <a:pt x="3166691" y="163559"/>
                  <a:pt x="3120651" y="145143"/>
                </a:cubicBezTo>
                <a:cubicBezTo>
                  <a:pt x="2894190" y="54559"/>
                  <a:pt x="2747297" y="109132"/>
                  <a:pt x="2438479" y="101600"/>
                </a:cubicBezTo>
                <a:cubicBezTo>
                  <a:pt x="2414289" y="29028"/>
                  <a:pt x="2438479" y="62895"/>
                  <a:pt x="2336879" y="29028"/>
                </a:cubicBezTo>
                <a:lnTo>
                  <a:pt x="2293336" y="14514"/>
                </a:lnTo>
                <a:lnTo>
                  <a:pt x="2249793" y="0"/>
                </a:lnTo>
                <a:cubicBezTo>
                  <a:pt x="2124003" y="4838"/>
                  <a:pt x="1998027" y="6141"/>
                  <a:pt x="1872422" y="14514"/>
                </a:cubicBezTo>
                <a:cubicBezTo>
                  <a:pt x="1852518" y="15841"/>
                  <a:pt x="1834306" y="28517"/>
                  <a:pt x="1814365" y="29028"/>
                </a:cubicBezTo>
                <a:lnTo>
                  <a:pt x="1349908" y="43543"/>
                </a:lnTo>
                <a:close/>
              </a:path>
            </a:pathLst>
          </a:custGeom>
          <a:solidFill>
            <a:schemeClr val="tx1"/>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 name="Freeform 3"/>
          <p:cNvSpPr/>
          <p:nvPr/>
        </p:nvSpPr>
        <p:spPr bwMode="auto">
          <a:xfrm>
            <a:off x="4746171" y="449943"/>
            <a:ext cx="3135086" cy="1313245"/>
          </a:xfrm>
          <a:custGeom>
            <a:avLst/>
            <a:gdLst>
              <a:gd name="connsiteX0" fmla="*/ 362858 w 3135086"/>
              <a:gd name="connsiteY0" fmla="*/ 58057 h 1313245"/>
              <a:gd name="connsiteX1" fmla="*/ 304800 w 3135086"/>
              <a:gd name="connsiteY1" fmla="*/ 72571 h 1313245"/>
              <a:gd name="connsiteX2" fmla="*/ 261258 w 3135086"/>
              <a:gd name="connsiteY2" fmla="*/ 101600 h 1313245"/>
              <a:gd name="connsiteX3" fmla="*/ 217715 w 3135086"/>
              <a:gd name="connsiteY3" fmla="*/ 116114 h 1313245"/>
              <a:gd name="connsiteX4" fmla="*/ 174172 w 3135086"/>
              <a:gd name="connsiteY4" fmla="*/ 159657 h 1313245"/>
              <a:gd name="connsiteX5" fmla="*/ 87086 w 3135086"/>
              <a:gd name="connsiteY5" fmla="*/ 217714 h 1313245"/>
              <a:gd name="connsiteX6" fmla="*/ 72572 w 3135086"/>
              <a:gd name="connsiteY6" fmla="*/ 261257 h 1313245"/>
              <a:gd name="connsiteX7" fmla="*/ 43543 w 3135086"/>
              <a:gd name="connsiteY7" fmla="*/ 304800 h 1313245"/>
              <a:gd name="connsiteX8" fmla="*/ 14515 w 3135086"/>
              <a:gd name="connsiteY8" fmla="*/ 391886 h 1313245"/>
              <a:gd name="connsiteX9" fmla="*/ 0 w 3135086"/>
              <a:gd name="connsiteY9" fmla="*/ 435428 h 1313245"/>
              <a:gd name="connsiteX10" fmla="*/ 14515 w 3135086"/>
              <a:gd name="connsiteY10" fmla="*/ 899886 h 1313245"/>
              <a:gd name="connsiteX11" fmla="*/ 29029 w 3135086"/>
              <a:gd name="connsiteY11" fmla="*/ 986971 h 1313245"/>
              <a:gd name="connsiteX12" fmla="*/ 116115 w 3135086"/>
              <a:gd name="connsiteY12" fmla="*/ 1030514 h 1313245"/>
              <a:gd name="connsiteX13" fmla="*/ 159658 w 3135086"/>
              <a:gd name="connsiteY13" fmla="*/ 1059543 h 1313245"/>
              <a:gd name="connsiteX14" fmla="*/ 290286 w 3135086"/>
              <a:gd name="connsiteY14" fmla="*/ 1088571 h 1313245"/>
              <a:gd name="connsiteX15" fmla="*/ 406400 w 3135086"/>
              <a:gd name="connsiteY15" fmla="*/ 1132114 h 1313245"/>
              <a:gd name="connsiteX16" fmla="*/ 449943 w 3135086"/>
              <a:gd name="connsiteY16" fmla="*/ 1146628 h 1313245"/>
              <a:gd name="connsiteX17" fmla="*/ 1669143 w 3135086"/>
              <a:gd name="connsiteY17" fmla="*/ 1175657 h 1313245"/>
              <a:gd name="connsiteX18" fmla="*/ 1756229 w 3135086"/>
              <a:gd name="connsiteY18" fmla="*/ 1204686 h 1313245"/>
              <a:gd name="connsiteX19" fmla="*/ 1799772 w 3135086"/>
              <a:gd name="connsiteY19" fmla="*/ 1219200 h 1313245"/>
              <a:gd name="connsiteX20" fmla="*/ 1872343 w 3135086"/>
              <a:gd name="connsiteY20" fmla="*/ 1233714 h 1313245"/>
              <a:gd name="connsiteX21" fmla="*/ 1930400 w 3135086"/>
              <a:gd name="connsiteY21" fmla="*/ 1248228 h 1313245"/>
              <a:gd name="connsiteX22" fmla="*/ 2090058 w 3135086"/>
              <a:gd name="connsiteY22" fmla="*/ 1262743 h 1313245"/>
              <a:gd name="connsiteX23" fmla="*/ 2380343 w 3135086"/>
              <a:gd name="connsiteY23" fmla="*/ 1277257 h 1313245"/>
              <a:gd name="connsiteX24" fmla="*/ 2583543 w 3135086"/>
              <a:gd name="connsiteY24" fmla="*/ 1248228 h 1313245"/>
              <a:gd name="connsiteX25" fmla="*/ 2656115 w 3135086"/>
              <a:gd name="connsiteY25" fmla="*/ 1233714 h 1313245"/>
              <a:gd name="connsiteX26" fmla="*/ 2772229 w 3135086"/>
              <a:gd name="connsiteY26" fmla="*/ 1219200 h 1313245"/>
              <a:gd name="connsiteX27" fmla="*/ 2815772 w 3135086"/>
              <a:gd name="connsiteY27" fmla="*/ 1204686 h 1313245"/>
              <a:gd name="connsiteX28" fmla="*/ 2902858 w 3135086"/>
              <a:gd name="connsiteY28" fmla="*/ 1132114 h 1313245"/>
              <a:gd name="connsiteX29" fmla="*/ 2989943 w 3135086"/>
              <a:gd name="connsiteY29" fmla="*/ 986971 h 1313245"/>
              <a:gd name="connsiteX30" fmla="*/ 3018972 w 3135086"/>
              <a:gd name="connsiteY30" fmla="*/ 943428 h 1313245"/>
              <a:gd name="connsiteX31" fmla="*/ 3033486 w 3135086"/>
              <a:gd name="connsiteY31" fmla="*/ 899886 h 1313245"/>
              <a:gd name="connsiteX32" fmla="*/ 3091543 w 3135086"/>
              <a:gd name="connsiteY32" fmla="*/ 812800 h 1313245"/>
              <a:gd name="connsiteX33" fmla="*/ 3106058 w 3135086"/>
              <a:gd name="connsiteY33" fmla="*/ 769257 h 1313245"/>
              <a:gd name="connsiteX34" fmla="*/ 3135086 w 3135086"/>
              <a:gd name="connsiteY34" fmla="*/ 609600 h 1313245"/>
              <a:gd name="connsiteX35" fmla="*/ 3106058 w 3135086"/>
              <a:gd name="connsiteY35" fmla="*/ 333828 h 1313245"/>
              <a:gd name="connsiteX36" fmla="*/ 3077029 w 3135086"/>
              <a:gd name="connsiteY36" fmla="*/ 275771 h 1313245"/>
              <a:gd name="connsiteX37" fmla="*/ 2946400 w 3135086"/>
              <a:gd name="connsiteY37" fmla="*/ 174171 h 1313245"/>
              <a:gd name="connsiteX38" fmla="*/ 2859315 w 3135086"/>
              <a:gd name="connsiteY38" fmla="*/ 116114 h 1313245"/>
              <a:gd name="connsiteX39" fmla="*/ 2583543 w 3135086"/>
              <a:gd name="connsiteY39" fmla="*/ 130628 h 1313245"/>
              <a:gd name="connsiteX40" fmla="*/ 2540000 w 3135086"/>
              <a:gd name="connsiteY40" fmla="*/ 145143 h 1313245"/>
              <a:gd name="connsiteX41" fmla="*/ 2351315 w 3135086"/>
              <a:gd name="connsiteY41" fmla="*/ 130628 h 1313245"/>
              <a:gd name="connsiteX42" fmla="*/ 2264229 w 3135086"/>
              <a:gd name="connsiteY42" fmla="*/ 72571 h 1313245"/>
              <a:gd name="connsiteX43" fmla="*/ 2119086 w 3135086"/>
              <a:gd name="connsiteY43" fmla="*/ 0 h 1313245"/>
              <a:gd name="connsiteX44" fmla="*/ 1204686 w 3135086"/>
              <a:gd name="connsiteY44" fmla="*/ 14514 h 1313245"/>
              <a:gd name="connsiteX45" fmla="*/ 1074058 w 3135086"/>
              <a:gd name="connsiteY45" fmla="*/ 43543 h 1313245"/>
              <a:gd name="connsiteX46" fmla="*/ 1030515 w 3135086"/>
              <a:gd name="connsiteY46" fmla="*/ 58057 h 1313245"/>
              <a:gd name="connsiteX47" fmla="*/ 362858 w 3135086"/>
              <a:gd name="connsiteY47" fmla="*/ 58057 h 131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5086" h="1313245">
                <a:moveTo>
                  <a:pt x="362858" y="58057"/>
                </a:moveTo>
                <a:cubicBezTo>
                  <a:pt x="241906" y="60476"/>
                  <a:pt x="323135" y="64713"/>
                  <a:pt x="304800" y="72571"/>
                </a:cubicBezTo>
                <a:cubicBezTo>
                  <a:pt x="288767" y="79442"/>
                  <a:pt x="276860" y="93799"/>
                  <a:pt x="261258" y="101600"/>
                </a:cubicBezTo>
                <a:cubicBezTo>
                  <a:pt x="247574" y="108442"/>
                  <a:pt x="232229" y="111276"/>
                  <a:pt x="217715" y="116114"/>
                </a:cubicBezTo>
                <a:cubicBezTo>
                  <a:pt x="203201" y="130628"/>
                  <a:pt x="190375" y="147055"/>
                  <a:pt x="174172" y="159657"/>
                </a:cubicBezTo>
                <a:cubicBezTo>
                  <a:pt x="146633" y="181076"/>
                  <a:pt x="87086" y="217714"/>
                  <a:pt x="87086" y="217714"/>
                </a:cubicBezTo>
                <a:cubicBezTo>
                  <a:pt x="82248" y="232228"/>
                  <a:pt x="79414" y="247573"/>
                  <a:pt x="72572" y="261257"/>
                </a:cubicBezTo>
                <a:cubicBezTo>
                  <a:pt x="64771" y="276859"/>
                  <a:pt x="50628" y="288859"/>
                  <a:pt x="43543" y="304800"/>
                </a:cubicBezTo>
                <a:cubicBezTo>
                  <a:pt x="31116" y="332762"/>
                  <a:pt x="24191" y="362857"/>
                  <a:pt x="14515" y="391886"/>
                </a:cubicBezTo>
                <a:lnTo>
                  <a:pt x="0" y="435428"/>
                </a:lnTo>
                <a:cubicBezTo>
                  <a:pt x="4838" y="590247"/>
                  <a:pt x="6374" y="745205"/>
                  <a:pt x="14515" y="899886"/>
                </a:cubicBezTo>
                <a:cubicBezTo>
                  <a:pt x="16062" y="929274"/>
                  <a:pt x="15868" y="960649"/>
                  <a:pt x="29029" y="986971"/>
                </a:cubicBezTo>
                <a:cubicBezTo>
                  <a:pt x="40284" y="1009481"/>
                  <a:pt x="95506" y="1023644"/>
                  <a:pt x="116115" y="1030514"/>
                </a:cubicBezTo>
                <a:cubicBezTo>
                  <a:pt x="130629" y="1040190"/>
                  <a:pt x="143624" y="1052671"/>
                  <a:pt x="159658" y="1059543"/>
                </a:cubicBezTo>
                <a:cubicBezTo>
                  <a:pt x="177592" y="1067229"/>
                  <a:pt x="277371" y="1085988"/>
                  <a:pt x="290286" y="1088571"/>
                </a:cubicBezTo>
                <a:cubicBezTo>
                  <a:pt x="380473" y="1133665"/>
                  <a:pt x="314179" y="1105766"/>
                  <a:pt x="406400" y="1132114"/>
                </a:cubicBezTo>
                <a:cubicBezTo>
                  <a:pt x="421111" y="1136317"/>
                  <a:pt x="435232" y="1142425"/>
                  <a:pt x="449943" y="1146628"/>
                </a:cubicBezTo>
                <a:cubicBezTo>
                  <a:pt x="826858" y="1254319"/>
                  <a:pt x="1587542" y="1174637"/>
                  <a:pt x="1669143" y="1175657"/>
                </a:cubicBezTo>
                <a:lnTo>
                  <a:pt x="1756229" y="1204686"/>
                </a:lnTo>
                <a:cubicBezTo>
                  <a:pt x="1770743" y="1209524"/>
                  <a:pt x="1784770" y="1216200"/>
                  <a:pt x="1799772" y="1219200"/>
                </a:cubicBezTo>
                <a:cubicBezTo>
                  <a:pt x="1823962" y="1224038"/>
                  <a:pt x="1848261" y="1228363"/>
                  <a:pt x="1872343" y="1233714"/>
                </a:cubicBezTo>
                <a:cubicBezTo>
                  <a:pt x="1891816" y="1238041"/>
                  <a:pt x="1910627" y="1245592"/>
                  <a:pt x="1930400" y="1248228"/>
                </a:cubicBezTo>
                <a:cubicBezTo>
                  <a:pt x="1983370" y="1255291"/>
                  <a:pt x="2036839" y="1257905"/>
                  <a:pt x="2090058" y="1262743"/>
                </a:cubicBezTo>
                <a:cubicBezTo>
                  <a:pt x="2241564" y="1313245"/>
                  <a:pt x="2146622" y="1293951"/>
                  <a:pt x="2380343" y="1277257"/>
                </a:cubicBezTo>
                <a:cubicBezTo>
                  <a:pt x="2504910" y="1246116"/>
                  <a:pt x="2371413" y="1276512"/>
                  <a:pt x="2583543" y="1248228"/>
                </a:cubicBezTo>
                <a:cubicBezTo>
                  <a:pt x="2607996" y="1244968"/>
                  <a:pt x="2631732" y="1237465"/>
                  <a:pt x="2656115" y="1233714"/>
                </a:cubicBezTo>
                <a:cubicBezTo>
                  <a:pt x="2694667" y="1227783"/>
                  <a:pt x="2733524" y="1224038"/>
                  <a:pt x="2772229" y="1219200"/>
                </a:cubicBezTo>
                <a:cubicBezTo>
                  <a:pt x="2786743" y="1214362"/>
                  <a:pt x="2802088" y="1211528"/>
                  <a:pt x="2815772" y="1204686"/>
                </a:cubicBezTo>
                <a:cubicBezTo>
                  <a:pt x="2856186" y="1184479"/>
                  <a:pt x="2870759" y="1164213"/>
                  <a:pt x="2902858" y="1132114"/>
                </a:cubicBezTo>
                <a:cubicBezTo>
                  <a:pt x="2947487" y="1042854"/>
                  <a:pt x="2919885" y="1092057"/>
                  <a:pt x="2989943" y="986971"/>
                </a:cubicBezTo>
                <a:lnTo>
                  <a:pt x="3018972" y="943428"/>
                </a:lnTo>
                <a:cubicBezTo>
                  <a:pt x="3023810" y="928914"/>
                  <a:pt x="3026056" y="913260"/>
                  <a:pt x="3033486" y="899886"/>
                </a:cubicBezTo>
                <a:cubicBezTo>
                  <a:pt x="3050429" y="869388"/>
                  <a:pt x="3080510" y="845898"/>
                  <a:pt x="3091543" y="812800"/>
                </a:cubicBezTo>
                <a:cubicBezTo>
                  <a:pt x="3096381" y="798286"/>
                  <a:pt x="3102347" y="784100"/>
                  <a:pt x="3106058" y="769257"/>
                </a:cubicBezTo>
                <a:cubicBezTo>
                  <a:pt x="3116200" y="728688"/>
                  <a:pt x="3128617" y="648418"/>
                  <a:pt x="3135086" y="609600"/>
                </a:cubicBezTo>
                <a:cubicBezTo>
                  <a:pt x="3131920" y="562109"/>
                  <a:pt x="3134735" y="410301"/>
                  <a:pt x="3106058" y="333828"/>
                </a:cubicBezTo>
                <a:cubicBezTo>
                  <a:pt x="3098461" y="313569"/>
                  <a:pt x="3090545" y="292666"/>
                  <a:pt x="3077029" y="275771"/>
                </a:cubicBezTo>
                <a:cubicBezTo>
                  <a:pt x="2943543" y="108916"/>
                  <a:pt x="3042149" y="227366"/>
                  <a:pt x="2946400" y="174171"/>
                </a:cubicBezTo>
                <a:cubicBezTo>
                  <a:pt x="2915903" y="157228"/>
                  <a:pt x="2859315" y="116114"/>
                  <a:pt x="2859315" y="116114"/>
                </a:cubicBezTo>
                <a:cubicBezTo>
                  <a:pt x="2767391" y="120952"/>
                  <a:pt x="2675216" y="122294"/>
                  <a:pt x="2583543" y="130628"/>
                </a:cubicBezTo>
                <a:cubicBezTo>
                  <a:pt x="2568306" y="132013"/>
                  <a:pt x="2555300" y="145143"/>
                  <a:pt x="2540000" y="145143"/>
                </a:cubicBezTo>
                <a:cubicBezTo>
                  <a:pt x="2476919" y="145143"/>
                  <a:pt x="2414210" y="135466"/>
                  <a:pt x="2351315" y="130628"/>
                </a:cubicBezTo>
                <a:cubicBezTo>
                  <a:pt x="2268040" y="102870"/>
                  <a:pt x="2345771" y="135992"/>
                  <a:pt x="2264229" y="72571"/>
                </a:cubicBezTo>
                <a:cubicBezTo>
                  <a:pt x="2182374" y="8906"/>
                  <a:pt x="2198509" y="19855"/>
                  <a:pt x="2119086" y="0"/>
                </a:cubicBezTo>
                <a:lnTo>
                  <a:pt x="1204686" y="14514"/>
                </a:lnTo>
                <a:cubicBezTo>
                  <a:pt x="1187998" y="15005"/>
                  <a:pt x="1095043" y="37547"/>
                  <a:pt x="1074058" y="43543"/>
                </a:cubicBezTo>
                <a:cubicBezTo>
                  <a:pt x="1059347" y="47746"/>
                  <a:pt x="1045811" y="57751"/>
                  <a:pt x="1030515" y="58057"/>
                </a:cubicBezTo>
                <a:cubicBezTo>
                  <a:pt x="803170" y="62604"/>
                  <a:pt x="483810" y="55638"/>
                  <a:pt x="362858" y="58057"/>
                </a:cubicBezTo>
                <a:close/>
              </a:path>
            </a:pathLst>
          </a:custGeom>
          <a:solidFill>
            <a:schemeClr val="tx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*24</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Freeform 3"/>
          <p:cNvSpPr/>
          <p:nvPr/>
        </p:nvSpPr>
        <p:spPr bwMode="auto">
          <a:xfrm>
            <a:off x="4746171" y="449943"/>
            <a:ext cx="3135086" cy="1313245"/>
          </a:xfrm>
          <a:custGeom>
            <a:avLst/>
            <a:gdLst>
              <a:gd name="connsiteX0" fmla="*/ 362858 w 3135086"/>
              <a:gd name="connsiteY0" fmla="*/ 58057 h 1313245"/>
              <a:gd name="connsiteX1" fmla="*/ 304800 w 3135086"/>
              <a:gd name="connsiteY1" fmla="*/ 72571 h 1313245"/>
              <a:gd name="connsiteX2" fmla="*/ 261258 w 3135086"/>
              <a:gd name="connsiteY2" fmla="*/ 101600 h 1313245"/>
              <a:gd name="connsiteX3" fmla="*/ 217715 w 3135086"/>
              <a:gd name="connsiteY3" fmla="*/ 116114 h 1313245"/>
              <a:gd name="connsiteX4" fmla="*/ 174172 w 3135086"/>
              <a:gd name="connsiteY4" fmla="*/ 159657 h 1313245"/>
              <a:gd name="connsiteX5" fmla="*/ 87086 w 3135086"/>
              <a:gd name="connsiteY5" fmla="*/ 217714 h 1313245"/>
              <a:gd name="connsiteX6" fmla="*/ 72572 w 3135086"/>
              <a:gd name="connsiteY6" fmla="*/ 261257 h 1313245"/>
              <a:gd name="connsiteX7" fmla="*/ 43543 w 3135086"/>
              <a:gd name="connsiteY7" fmla="*/ 304800 h 1313245"/>
              <a:gd name="connsiteX8" fmla="*/ 14515 w 3135086"/>
              <a:gd name="connsiteY8" fmla="*/ 391886 h 1313245"/>
              <a:gd name="connsiteX9" fmla="*/ 0 w 3135086"/>
              <a:gd name="connsiteY9" fmla="*/ 435428 h 1313245"/>
              <a:gd name="connsiteX10" fmla="*/ 14515 w 3135086"/>
              <a:gd name="connsiteY10" fmla="*/ 899886 h 1313245"/>
              <a:gd name="connsiteX11" fmla="*/ 29029 w 3135086"/>
              <a:gd name="connsiteY11" fmla="*/ 986971 h 1313245"/>
              <a:gd name="connsiteX12" fmla="*/ 116115 w 3135086"/>
              <a:gd name="connsiteY12" fmla="*/ 1030514 h 1313245"/>
              <a:gd name="connsiteX13" fmla="*/ 159658 w 3135086"/>
              <a:gd name="connsiteY13" fmla="*/ 1059543 h 1313245"/>
              <a:gd name="connsiteX14" fmla="*/ 290286 w 3135086"/>
              <a:gd name="connsiteY14" fmla="*/ 1088571 h 1313245"/>
              <a:gd name="connsiteX15" fmla="*/ 406400 w 3135086"/>
              <a:gd name="connsiteY15" fmla="*/ 1132114 h 1313245"/>
              <a:gd name="connsiteX16" fmla="*/ 449943 w 3135086"/>
              <a:gd name="connsiteY16" fmla="*/ 1146628 h 1313245"/>
              <a:gd name="connsiteX17" fmla="*/ 1669143 w 3135086"/>
              <a:gd name="connsiteY17" fmla="*/ 1175657 h 1313245"/>
              <a:gd name="connsiteX18" fmla="*/ 1756229 w 3135086"/>
              <a:gd name="connsiteY18" fmla="*/ 1204686 h 1313245"/>
              <a:gd name="connsiteX19" fmla="*/ 1799772 w 3135086"/>
              <a:gd name="connsiteY19" fmla="*/ 1219200 h 1313245"/>
              <a:gd name="connsiteX20" fmla="*/ 1872343 w 3135086"/>
              <a:gd name="connsiteY20" fmla="*/ 1233714 h 1313245"/>
              <a:gd name="connsiteX21" fmla="*/ 1930400 w 3135086"/>
              <a:gd name="connsiteY21" fmla="*/ 1248228 h 1313245"/>
              <a:gd name="connsiteX22" fmla="*/ 2090058 w 3135086"/>
              <a:gd name="connsiteY22" fmla="*/ 1262743 h 1313245"/>
              <a:gd name="connsiteX23" fmla="*/ 2380343 w 3135086"/>
              <a:gd name="connsiteY23" fmla="*/ 1277257 h 1313245"/>
              <a:gd name="connsiteX24" fmla="*/ 2583543 w 3135086"/>
              <a:gd name="connsiteY24" fmla="*/ 1248228 h 1313245"/>
              <a:gd name="connsiteX25" fmla="*/ 2656115 w 3135086"/>
              <a:gd name="connsiteY25" fmla="*/ 1233714 h 1313245"/>
              <a:gd name="connsiteX26" fmla="*/ 2772229 w 3135086"/>
              <a:gd name="connsiteY26" fmla="*/ 1219200 h 1313245"/>
              <a:gd name="connsiteX27" fmla="*/ 2815772 w 3135086"/>
              <a:gd name="connsiteY27" fmla="*/ 1204686 h 1313245"/>
              <a:gd name="connsiteX28" fmla="*/ 2902858 w 3135086"/>
              <a:gd name="connsiteY28" fmla="*/ 1132114 h 1313245"/>
              <a:gd name="connsiteX29" fmla="*/ 2989943 w 3135086"/>
              <a:gd name="connsiteY29" fmla="*/ 986971 h 1313245"/>
              <a:gd name="connsiteX30" fmla="*/ 3018972 w 3135086"/>
              <a:gd name="connsiteY30" fmla="*/ 943428 h 1313245"/>
              <a:gd name="connsiteX31" fmla="*/ 3033486 w 3135086"/>
              <a:gd name="connsiteY31" fmla="*/ 899886 h 1313245"/>
              <a:gd name="connsiteX32" fmla="*/ 3091543 w 3135086"/>
              <a:gd name="connsiteY32" fmla="*/ 812800 h 1313245"/>
              <a:gd name="connsiteX33" fmla="*/ 3106058 w 3135086"/>
              <a:gd name="connsiteY33" fmla="*/ 769257 h 1313245"/>
              <a:gd name="connsiteX34" fmla="*/ 3135086 w 3135086"/>
              <a:gd name="connsiteY34" fmla="*/ 609600 h 1313245"/>
              <a:gd name="connsiteX35" fmla="*/ 3106058 w 3135086"/>
              <a:gd name="connsiteY35" fmla="*/ 333828 h 1313245"/>
              <a:gd name="connsiteX36" fmla="*/ 3077029 w 3135086"/>
              <a:gd name="connsiteY36" fmla="*/ 275771 h 1313245"/>
              <a:gd name="connsiteX37" fmla="*/ 2946400 w 3135086"/>
              <a:gd name="connsiteY37" fmla="*/ 174171 h 1313245"/>
              <a:gd name="connsiteX38" fmla="*/ 2859315 w 3135086"/>
              <a:gd name="connsiteY38" fmla="*/ 116114 h 1313245"/>
              <a:gd name="connsiteX39" fmla="*/ 2583543 w 3135086"/>
              <a:gd name="connsiteY39" fmla="*/ 130628 h 1313245"/>
              <a:gd name="connsiteX40" fmla="*/ 2540000 w 3135086"/>
              <a:gd name="connsiteY40" fmla="*/ 145143 h 1313245"/>
              <a:gd name="connsiteX41" fmla="*/ 2351315 w 3135086"/>
              <a:gd name="connsiteY41" fmla="*/ 130628 h 1313245"/>
              <a:gd name="connsiteX42" fmla="*/ 2264229 w 3135086"/>
              <a:gd name="connsiteY42" fmla="*/ 72571 h 1313245"/>
              <a:gd name="connsiteX43" fmla="*/ 2119086 w 3135086"/>
              <a:gd name="connsiteY43" fmla="*/ 0 h 1313245"/>
              <a:gd name="connsiteX44" fmla="*/ 1204686 w 3135086"/>
              <a:gd name="connsiteY44" fmla="*/ 14514 h 1313245"/>
              <a:gd name="connsiteX45" fmla="*/ 1074058 w 3135086"/>
              <a:gd name="connsiteY45" fmla="*/ 43543 h 1313245"/>
              <a:gd name="connsiteX46" fmla="*/ 1030515 w 3135086"/>
              <a:gd name="connsiteY46" fmla="*/ 58057 h 1313245"/>
              <a:gd name="connsiteX47" fmla="*/ 362858 w 3135086"/>
              <a:gd name="connsiteY47" fmla="*/ 58057 h 131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5086" h="1313245">
                <a:moveTo>
                  <a:pt x="362858" y="58057"/>
                </a:moveTo>
                <a:cubicBezTo>
                  <a:pt x="241906" y="60476"/>
                  <a:pt x="323135" y="64713"/>
                  <a:pt x="304800" y="72571"/>
                </a:cubicBezTo>
                <a:cubicBezTo>
                  <a:pt x="288767" y="79442"/>
                  <a:pt x="276860" y="93799"/>
                  <a:pt x="261258" y="101600"/>
                </a:cubicBezTo>
                <a:cubicBezTo>
                  <a:pt x="247574" y="108442"/>
                  <a:pt x="232229" y="111276"/>
                  <a:pt x="217715" y="116114"/>
                </a:cubicBezTo>
                <a:cubicBezTo>
                  <a:pt x="203201" y="130628"/>
                  <a:pt x="190375" y="147055"/>
                  <a:pt x="174172" y="159657"/>
                </a:cubicBezTo>
                <a:cubicBezTo>
                  <a:pt x="146633" y="181076"/>
                  <a:pt x="87086" y="217714"/>
                  <a:pt x="87086" y="217714"/>
                </a:cubicBezTo>
                <a:cubicBezTo>
                  <a:pt x="82248" y="232228"/>
                  <a:pt x="79414" y="247573"/>
                  <a:pt x="72572" y="261257"/>
                </a:cubicBezTo>
                <a:cubicBezTo>
                  <a:pt x="64771" y="276859"/>
                  <a:pt x="50628" y="288859"/>
                  <a:pt x="43543" y="304800"/>
                </a:cubicBezTo>
                <a:cubicBezTo>
                  <a:pt x="31116" y="332762"/>
                  <a:pt x="24191" y="362857"/>
                  <a:pt x="14515" y="391886"/>
                </a:cubicBezTo>
                <a:lnTo>
                  <a:pt x="0" y="435428"/>
                </a:lnTo>
                <a:cubicBezTo>
                  <a:pt x="4838" y="590247"/>
                  <a:pt x="6374" y="745205"/>
                  <a:pt x="14515" y="899886"/>
                </a:cubicBezTo>
                <a:cubicBezTo>
                  <a:pt x="16062" y="929274"/>
                  <a:pt x="15868" y="960649"/>
                  <a:pt x="29029" y="986971"/>
                </a:cubicBezTo>
                <a:cubicBezTo>
                  <a:pt x="40284" y="1009481"/>
                  <a:pt x="95506" y="1023644"/>
                  <a:pt x="116115" y="1030514"/>
                </a:cubicBezTo>
                <a:cubicBezTo>
                  <a:pt x="130629" y="1040190"/>
                  <a:pt x="143624" y="1052671"/>
                  <a:pt x="159658" y="1059543"/>
                </a:cubicBezTo>
                <a:cubicBezTo>
                  <a:pt x="177592" y="1067229"/>
                  <a:pt x="277371" y="1085988"/>
                  <a:pt x="290286" y="1088571"/>
                </a:cubicBezTo>
                <a:cubicBezTo>
                  <a:pt x="380473" y="1133665"/>
                  <a:pt x="314179" y="1105766"/>
                  <a:pt x="406400" y="1132114"/>
                </a:cubicBezTo>
                <a:cubicBezTo>
                  <a:pt x="421111" y="1136317"/>
                  <a:pt x="435232" y="1142425"/>
                  <a:pt x="449943" y="1146628"/>
                </a:cubicBezTo>
                <a:cubicBezTo>
                  <a:pt x="826858" y="1254319"/>
                  <a:pt x="1587542" y="1174637"/>
                  <a:pt x="1669143" y="1175657"/>
                </a:cubicBezTo>
                <a:lnTo>
                  <a:pt x="1756229" y="1204686"/>
                </a:lnTo>
                <a:cubicBezTo>
                  <a:pt x="1770743" y="1209524"/>
                  <a:pt x="1784770" y="1216200"/>
                  <a:pt x="1799772" y="1219200"/>
                </a:cubicBezTo>
                <a:cubicBezTo>
                  <a:pt x="1823962" y="1224038"/>
                  <a:pt x="1848261" y="1228363"/>
                  <a:pt x="1872343" y="1233714"/>
                </a:cubicBezTo>
                <a:cubicBezTo>
                  <a:pt x="1891816" y="1238041"/>
                  <a:pt x="1910627" y="1245592"/>
                  <a:pt x="1930400" y="1248228"/>
                </a:cubicBezTo>
                <a:cubicBezTo>
                  <a:pt x="1983370" y="1255291"/>
                  <a:pt x="2036839" y="1257905"/>
                  <a:pt x="2090058" y="1262743"/>
                </a:cubicBezTo>
                <a:cubicBezTo>
                  <a:pt x="2241564" y="1313245"/>
                  <a:pt x="2146622" y="1293951"/>
                  <a:pt x="2380343" y="1277257"/>
                </a:cubicBezTo>
                <a:cubicBezTo>
                  <a:pt x="2504910" y="1246116"/>
                  <a:pt x="2371413" y="1276512"/>
                  <a:pt x="2583543" y="1248228"/>
                </a:cubicBezTo>
                <a:cubicBezTo>
                  <a:pt x="2607996" y="1244968"/>
                  <a:pt x="2631732" y="1237465"/>
                  <a:pt x="2656115" y="1233714"/>
                </a:cubicBezTo>
                <a:cubicBezTo>
                  <a:pt x="2694667" y="1227783"/>
                  <a:pt x="2733524" y="1224038"/>
                  <a:pt x="2772229" y="1219200"/>
                </a:cubicBezTo>
                <a:cubicBezTo>
                  <a:pt x="2786743" y="1214362"/>
                  <a:pt x="2802088" y="1211528"/>
                  <a:pt x="2815772" y="1204686"/>
                </a:cubicBezTo>
                <a:cubicBezTo>
                  <a:pt x="2856186" y="1184479"/>
                  <a:pt x="2870759" y="1164213"/>
                  <a:pt x="2902858" y="1132114"/>
                </a:cubicBezTo>
                <a:cubicBezTo>
                  <a:pt x="2947487" y="1042854"/>
                  <a:pt x="2919885" y="1092057"/>
                  <a:pt x="2989943" y="986971"/>
                </a:cubicBezTo>
                <a:lnTo>
                  <a:pt x="3018972" y="943428"/>
                </a:lnTo>
                <a:cubicBezTo>
                  <a:pt x="3023810" y="928914"/>
                  <a:pt x="3026056" y="913260"/>
                  <a:pt x="3033486" y="899886"/>
                </a:cubicBezTo>
                <a:cubicBezTo>
                  <a:pt x="3050429" y="869388"/>
                  <a:pt x="3080510" y="845898"/>
                  <a:pt x="3091543" y="812800"/>
                </a:cubicBezTo>
                <a:cubicBezTo>
                  <a:pt x="3096381" y="798286"/>
                  <a:pt x="3102347" y="784100"/>
                  <a:pt x="3106058" y="769257"/>
                </a:cubicBezTo>
                <a:cubicBezTo>
                  <a:pt x="3116200" y="728688"/>
                  <a:pt x="3128617" y="648418"/>
                  <a:pt x="3135086" y="609600"/>
                </a:cubicBezTo>
                <a:cubicBezTo>
                  <a:pt x="3131920" y="562109"/>
                  <a:pt x="3134735" y="410301"/>
                  <a:pt x="3106058" y="333828"/>
                </a:cubicBezTo>
                <a:cubicBezTo>
                  <a:pt x="3098461" y="313569"/>
                  <a:pt x="3090545" y="292666"/>
                  <a:pt x="3077029" y="275771"/>
                </a:cubicBezTo>
                <a:cubicBezTo>
                  <a:pt x="2943543" y="108916"/>
                  <a:pt x="3042149" y="227366"/>
                  <a:pt x="2946400" y="174171"/>
                </a:cubicBezTo>
                <a:cubicBezTo>
                  <a:pt x="2915903" y="157228"/>
                  <a:pt x="2859315" y="116114"/>
                  <a:pt x="2859315" y="116114"/>
                </a:cubicBezTo>
                <a:cubicBezTo>
                  <a:pt x="2767391" y="120952"/>
                  <a:pt x="2675216" y="122294"/>
                  <a:pt x="2583543" y="130628"/>
                </a:cubicBezTo>
                <a:cubicBezTo>
                  <a:pt x="2568306" y="132013"/>
                  <a:pt x="2555300" y="145143"/>
                  <a:pt x="2540000" y="145143"/>
                </a:cubicBezTo>
                <a:cubicBezTo>
                  <a:pt x="2476919" y="145143"/>
                  <a:pt x="2414210" y="135466"/>
                  <a:pt x="2351315" y="130628"/>
                </a:cubicBezTo>
                <a:cubicBezTo>
                  <a:pt x="2268040" y="102870"/>
                  <a:pt x="2345771" y="135992"/>
                  <a:pt x="2264229" y="72571"/>
                </a:cubicBezTo>
                <a:cubicBezTo>
                  <a:pt x="2182374" y="8906"/>
                  <a:pt x="2198509" y="19855"/>
                  <a:pt x="2119086" y="0"/>
                </a:cubicBezTo>
                <a:lnTo>
                  <a:pt x="1204686" y="14514"/>
                </a:lnTo>
                <a:cubicBezTo>
                  <a:pt x="1187998" y="15005"/>
                  <a:pt x="1095043" y="37547"/>
                  <a:pt x="1074058" y="43543"/>
                </a:cubicBezTo>
                <a:cubicBezTo>
                  <a:pt x="1059347" y="47746"/>
                  <a:pt x="1045811" y="57751"/>
                  <a:pt x="1030515" y="58057"/>
                </a:cubicBezTo>
                <a:cubicBezTo>
                  <a:pt x="803170" y="62604"/>
                  <a:pt x="483810" y="55638"/>
                  <a:pt x="362858" y="58057"/>
                </a:cubicBezTo>
                <a:close/>
              </a:path>
            </a:pathLst>
          </a:custGeom>
          <a:solidFill>
            <a:schemeClr val="tx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*24</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Freeform 3"/>
          <p:cNvSpPr/>
          <p:nvPr/>
        </p:nvSpPr>
        <p:spPr bwMode="auto">
          <a:xfrm>
            <a:off x="4746171" y="449943"/>
            <a:ext cx="3135086" cy="1313245"/>
          </a:xfrm>
          <a:custGeom>
            <a:avLst/>
            <a:gdLst>
              <a:gd name="connsiteX0" fmla="*/ 362858 w 3135086"/>
              <a:gd name="connsiteY0" fmla="*/ 58057 h 1313245"/>
              <a:gd name="connsiteX1" fmla="*/ 304800 w 3135086"/>
              <a:gd name="connsiteY1" fmla="*/ 72571 h 1313245"/>
              <a:gd name="connsiteX2" fmla="*/ 261258 w 3135086"/>
              <a:gd name="connsiteY2" fmla="*/ 101600 h 1313245"/>
              <a:gd name="connsiteX3" fmla="*/ 217715 w 3135086"/>
              <a:gd name="connsiteY3" fmla="*/ 116114 h 1313245"/>
              <a:gd name="connsiteX4" fmla="*/ 174172 w 3135086"/>
              <a:gd name="connsiteY4" fmla="*/ 159657 h 1313245"/>
              <a:gd name="connsiteX5" fmla="*/ 87086 w 3135086"/>
              <a:gd name="connsiteY5" fmla="*/ 217714 h 1313245"/>
              <a:gd name="connsiteX6" fmla="*/ 72572 w 3135086"/>
              <a:gd name="connsiteY6" fmla="*/ 261257 h 1313245"/>
              <a:gd name="connsiteX7" fmla="*/ 43543 w 3135086"/>
              <a:gd name="connsiteY7" fmla="*/ 304800 h 1313245"/>
              <a:gd name="connsiteX8" fmla="*/ 14515 w 3135086"/>
              <a:gd name="connsiteY8" fmla="*/ 391886 h 1313245"/>
              <a:gd name="connsiteX9" fmla="*/ 0 w 3135086"/>
              <a:gd name="connsiteY9" fmla="*/ 435428 h 1313245"/>
              <a:gd name="connsiteX10" fmla="*/ 14515 w 3135086"/>
              <a:gd name="connsiteY10" fmla="*/ 899886 h 1313245"/>
              <a:gd name="connsiteX11" fmla="*/ 29029 w 3135086"/>
              <a:gd name="connsiteY11" fmla="*/ 986971 h 1313245"/>
              <a:gd name="connsiteX12" fmla="*/ 116115 w 3135086"/>
              <a:gd name="connsiteY12" fmla="*/ 1030514 h 1313245"/>
              <a:gd name="connsiteX13" fmla="*/ 159658 w 3135086"/>
              <a:gd name="connsiteY13" fmla="*/ 1059543 h 1313245"/>
              <a:gd name="connsiteX14" fmla="*/ 290286 w 3135086"/>
              <a:gd name="connsiteY14" fmla="*/ 1088571 h 1313245"/>
              <a:gd name="connsiteX15" fmla="*/ 406400 w 3135086"/>
              <a:gd name="connsiteY15" fmla="*/ 1132114 h 1313245"/>
              <a:gd name="connsiteX16" fmla="*/ 449943 w 3135086"/>
              <a:gd name="connsiteY16" fmla="*/ 1146628 h 1313245"/>
              <a:gd name="connsiteX17" fmla="*/ 1669143 w 3135086"/>
              <a:gd name="connsiteY17" fmla="*/ 1175657 h 1313245"/>
              <a:gd name="connsiteX18" fmla="*/ 1756229 w 3135086"/>
              <a:gd name="connsiteY18" fmla="*/ 1204686 h 1313245"/>
              <a:gd name="connsiteX19" fmla="*/ 1799772 w 3135086"/>
              <a:gd name="connsiteY19" fmla="*/ 1219200 h 1313245"/>
              <a:gd name="connsiteX20" fmla="*/ 1872343 w 3135086"/>
              <a:gd name="connsiteY20" fmla="*/ 1233714 h 1313245"/>
              <a:gd name="connsiteX21" fmla="*/ 1930400 w 3135086"/>
              <a:gd name="connsiteY21" fmla="*/ 1248228 h 1313245"/>
              <a:gd name="connsiteX22" fmla="*/ 2090058 w 3135086"/>
              <a:gd name="connsiteY22" fmla="*/ 1262743 h 1313245"/>
              <a:gd name="connsiteX23" fmla="*/ 2380343 w 3135086"/>
              <a:gd name="connsiteY23" fmla="*/ 1277257 h 1313245"/>
              <a:gd name="connsiteX24" fmla="*/ 2583543 w 3135086"/>
              <a:gd name="connsiteY24" fmla="*/ 1248228 h 1313245"/>
              <a:gd name="connsiteX25" fmla="*/ 2656115 w 3135086"/>
              <a:gd name="connsiteY25" fmla="*/ 1233714 h 1313245"/>
              <a:gd name="connsiteX26" fmla="*/ 2772229 w 3135086"/>
              <a:gd name="connsiteY26" fmla="*/ 1219200 h 1313245"/>
              <a:gd name="connsiteX27" fmla="*/ 2815772 w 3135086"/>
              <a:gd name="connsiteY27" fmla="*/ 1204686 h 1313245"/>
              <a:gd name="connsiteX28" fmla="*/ 2902858 w 3135086"/>
              <a:gd name="connsiteY28" fmla="*/ 1132114 h 1313245"/>
              <a:gd name="connsiteX29" fmla="*/ 2989943 w 3135086"/>
              <a:gd name="connsiteY29" fmla="*/ 986971 h 1313245"/>
              <a:gd name="connsiteX30" fmla="*/ 3018972 w 3135086"/>
              <a:gd name="connsiteY30" fmla="*/ 943428 h 1313245"/>
              <a:gd name="connsiteX31" fmla="*/ 3033486 w 3135086"/>
              <a:gd name="connsiteY31" fmla="*/ 899886 h 1313245"/>
              <a:gd name="connsiteX32" fmla="*/ 3091543 w 3135086"/>
              <a:gd name="connsiteY32" fmla="*/ 812800 h 1313245"/>
              <a:gd name="connsiteX33" fmla="*/ 3106058 w 3135086"/>
              <a:gd name="connsiteY33" fmla="*/ 769257 h 1313245"/>
              <a:gd name="connsiteX34" fmla="*/ 3135086 w 3135086"/>
              <a:gd name="connsiteY34" fmla="*/ 609600 h 1313245"/>
              <a:gd name="connsiteX35" fmla="*/ 3106058 w 3135086"/>
              <a:gd name="connsiteY35" fmla="*/ 333828 h 1313245"/>
              <a:gd name="connsiteX36" fmla="*/ 3077029 w 3135086"/>
              <a:gd name="connsiteY36" fmla="*/ 275771 h 1313245"/>
              <a:gd name="connsiteX37" fmla="*/ 2946400 w 3135086"/>
              <a:gd name="connsiteY37" fmla="*/ 174171 h 1313245"/>
              <a:gd name="connsiteX38" fmla="*/ 2859315 w 3135086"/>
              <a:gd name="connsiteY38" fmla="*/ 116114 h 1313245"/>
              <a:gd name="connsiteX39" fmla="*/ 2583543 w 3135086"/>
              <a:gd name="connsiteY39" fmla="*/ 130628 h 1313245"/>
              <a:gd name="connsiteX40" fmla="*/ 2540000 w 3135086"/>
              <a:gd name="connsiteY40" fmla="*/ 145143 h 1313245"/>
              <a:gd name="connsiteX41" fmla="*/ 2351315 w 3135086"/>
              <a:gd name="connsiteY41" fmla="*/ 130628 h 1313245"/>
              <a:gd name="connsiteX42" fmla="*/ 2264229 w 3135086"/>
              <a:gd name="connsiteY42" fmla="*/ 72571 h 1313245"/>
              <a:gd name="connsiteX43" fmla="*/ 2119086 w 3135086"/>
              <a:gd name="connsiteY43" fmla="*/ 0 h 1313245"/>
              <a:gd name="connsiteX44" fmla="*/ 1204686 w 3135086"/>
              <a:gd name="connsiteY44" fmla="*/ 14514 h 1313245"/>
              <a:gd name="connsiteX45" fmla="*/ 1074058 w 3135086"/>
              <a:gd name="connsiteY45" fmla="*/ 43543 h 1313245"/>
              <a:gd name="connsiteX46" fmla="*/ 1030515 w 3135086"/>
              <a:gd name="connsiteY46" fmla="*/ 58057 h 1313245"/>
              <a:gd name="connsiteX47" fmla="*/ 362858 w 3135086"/>
              <a:gd name="connsiteY47" fmla="*/ 58057 h 131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5086" h="1313245">
                <a:moveTo>
                  <a:pt x="362858" y="58057"/>
                </a:moveTo>
                <a:cubicBezTo>
                  <a:pt x="241906" y="60476"/>
                  <a:pt x="323135" y="64713"/>
                  <a:pt x="304800" y="72571"/>
                </a:cubicBezTo>
                <a:cubicBezTo>
                  <a:pt x="288767" y="79442"/>
                  <a:pt x="276860" y="93799"/>
                  <a:pt x="261258" y="101600"/>
                </a:cubicBezTo>
                <a:cubicBezTo>
                  <a:pt x="247574" y="108442"/>
                  <a:pt x="232229" y="111276"/>
                  <a:pt x="217715" y="116114"/>
                </a:cubicBezTo>
                <a:cubicBezTo>
                  <a:pt x="203201" y="130628"/>
                  <a:pt x="190375" y="147055"/>
                  <a:pt x="174172" y="159657"/>
                </a:cubicBezTo>
                <a:cubicBezTo>
                  <a:pt x="146633" y="181076"/>
                  <a:pt x="87086" y="217714"/>
                  <a:pt x="87086" y="217714"/>
                </a:cubicBezTo>
                <a:cubicBezTo>
                  <a:pt x="82248" y="232228"/>
                  <a:pt x="79414" y="247573"/>
                  <a:pt x="72572" y="261257"/>
                </a:cubicBezTo>
                <a:cubicBezTo>
                  <a:pt x="64771" y="276859"/>
                  <a:pt x="50628" y="288859"/>
                  <a:pt x="43543" y="304800"/>
                </a:cubicBezTo>
                <a:cubicBezTo>
                  <a:pt x="31116" y="332762"/>
                  <a:pt x="24191" y="362857"/>
                  <a:pt x="14515" y="391886"/>
                </a:cubicBezTo>
                <a:lnTo>
                  <a:pt x="0" y="435428"/>
                </a:lnTo>
                <a:cubicBezTo>
                  <a:pt x="4838" y="590247"/>
                  <a:pt x="6374" y="745205"/>
                  <a:pt x="14515" y="899886"/>
                </a:cubicBezTo>
                <a:cubicBezTo>
                  <a:pt x="16062" y="929274"/>
                  <a:pt x="15868" y="960649"/>
                  <a:pt x="29029" y="986971"/>
                </a:cubicBezTo>
                <a:cubicBezTo>
                  <a:pt x="40284" y="1009481"/>
                  <a:pt x="95506" y="1023644"/>
                  <a:pt x="116115" y="1030514"/>
                </a:cubicBezTo>
                <a:cubicBezTo>
                  <a:pt x="130629" y="1040190"/>
                  <a:pt x="143624" y="1052671"/>
                  <a:pt x="159658" y="1059543"/>
                </a:cubicBezTo>
                <a:cubicBezTo>
                  <a:pt x="177592" y="1067229"/>
                  <a:pt x="277371" y="1085988"/>
                  <a:pt x="290286" y="1088571"/>
                </a:cubicBezTo>
                <a:cubicBezTo>
                  <a:pt x="380473" y="1133665"/>
                  <a:pt x="314179" y="1105766"/>
                  <a:pt x="406400" y="1132114"/>
                </a:cubicBezTo>
                <a:cubicBezTo>
                  <a:pt x="421111" y="1136317"/>
                  <a:pt x="435232" y="1142425"/>
                  <a:pt x="449943" y="1146628"/>
                </a:cubicBezTo>
                <a:cubicBezTo>
                  <a:pt x="826858" y="1254319"/>
                  <a:pt x="1587542" y="1174637"/>
                  <a:pt x="1669143" y="1175657"/>
                </a:cubicBezTo>
                <a:lnTo>
                  <a:pt x="1756229" y="1204686"/>
                </a:lnTo>
                <a:cubicBezTo>
                  <a:pt x="1770743" y="1209524"/>
                  <a:pt x="1784770" y="1216200"/>
                  <a:pt x="1799772" y="1219200"/>
                </a:cubicBezTo>
                <a:cubicBezTo>
                  <a:pt x="1823962" y="1224038"/>
                  <a:pt x="1848261" y="1228363"/>
                  <a:pt x="1872343" y="1233714"/>
                </a:cubicBezTo>
                <a:cubicBezTo>
                  <a:pt x="1891816" y="1238041"/>
                  <a:pt x="1910627" y="1245592"/>
                  <a:pt x="1930400" y="1248228"/>
                </a:cubicBezTo>
                <a:cubicBezTo>
                  <a:pt x="1983370" y="1255291"/>
                  <a:pt x="2036839" y="1257905"/>
                  <a:pt x="2090058" y="1262743"/>
                </a:cubicBezTo>
                <a:cubicBezTo>
                  <a:pt x="2241564" y="1313245"/>
                  <a:pt x="2146622" y="1293951"/>
                  <a:pt x="2380343" y="1277257"/>
                </a:cubicBezTo>
                <a:cubicBezTo>
                  <a:pt x="2504910" y="1246116"/>
                  <a:pt x="2371413" y="1276512"/>
                  <a:pt x="2583543" y="1248228"/>
                </a:cubicBezTo>
                <a:cubicBezTo>
                  <a:pt x="2607996" y="1244968"/>
                  <a:pt x="2631732" y="1237465"/>
                  <a:pt x="2656115" y="1233714"/>
                </a:cubicBezTo>
                <a:cubicBezTo>
                  <a:pt x="2694667" y="1227783"/>
                  <a:pt x="2733524" y="1224038"/>
                  <a:pt x="2772229" y="1219200"/>
                </a:cubicBezTo>
                <a:cubicBezTo>
                  <a:pt x="2786743" y="1214362"/>
                  <a:pt x="2802088" y="1211528"/>
                  <a:pt x="2815772" y="1204686"/>
                </a:cubicBezTo>
                <a:cubicBezTo>
                  <a:pt x="2856186" y="1184479"/>
                  <a:pt x="2870759" y="1164213"/>
                  <a:pt x="2902858" y="1132114"/>
                </a:cubicBezTo>
                <a:cubicBezTo>
                  <a:pt x="2947487" y="1042854"/>
                  <a:pt x="2919885" y="1092057"/>
                  <a:pt x="2989943" y="986971"/>
                </a:cubicBezTo>
                <a:lnTo>
                  <a:pt x="3018972" y="943428"/>
                </a:lnTo>
                <a:cubicBezTo>
                  <a:pt x="3023810" y="928914"/>
                  <a:pt x="3026056" y="913260"/>
                  <a:pt x="3033486" y="899886"/>
                </a:cubicBezTo>
                <a:cubicBezTo>
                  <a:pt x="3050429" y="869388"/>
                  <a:pt x="3080510" y="845898"/>
                  <a:pt x="3091543" y="812800"/>
                </a:cubicBezTo>
                <a:cubicBezTo>
                  <a:pt x="3096381" y="798286"/>
                  <a:pt x="3102347" y="784100"/>
                  <a:pt x="3106058" y="769257"/>
                </a:cubicBezTo>
                <a:cubicBezTo>
                  <a:pt x="3116200" y="728688"/>
                  <a:pt x="3128617" y="648418"/>
                  <a:pt x="3135086" y="609600"/>
                </a:cubicBezTo>
                <a:cubicBezTo>
                  <a:pt x="3131920" y="562109"/>
                  <a:pt x="3134735" y="410301"/>
                  <a:pt x="3106058" y="333828"/>
                </a:cubicBezTo>
                <a:cubicBezTo>
                  <a:pt x="3098461" y="313569"/>
                  <a:pt x="3090545" y="292666"/>
                  <a:pt x="3077029" y="275771"/>
                </a:cubicBezTo>
                <a:cubicBezTo>
                  <a:pt x="2943543" y="108916"/>
                  <a:pt x="3042149" y="227366"/>
                  <a:pt x="2946400" y="174171"/>
                </a:cubicBezTo>
                <a:cubicBezTo>
                  <a:pt x="2915903" y="157228"/>
                  <a:pt x="2859315" y="116114"/>
                  <a:pt x="2859315" y="116114"/>
                </a:cubicBezTo>
                <a:cubicBezTo>
                  <a:pt x="2767391" y="120952"/>
                  <a:pt x="2675216" y="122294"/>
                  <a:pt x="2583543" y="130628"/>
                </a:cubicBezTo>
                <a:cubicBezTo>
                  <a:pt x="2568306" y="132013"/>
                  <a:pt x="2555300" y="145143"/>
                  <a:pt x="2540000" y="145143"/>
                </a:cubicBezTo>
                <a:cubicBezTo>
                  <a:pt x="2476919" y="145143"/>
                  <a:pt x="2414210" y="135466"/>
                  <a:pt x="2351315" y="130628"/>
                </a:cubicBezTo>
                <a:cubicBezTo>
                  <a:pt x="2268040" y="102870"/>
                  <a:pt x="2345771" y="135992"/>
                  <a:pt x="2264229" y="72571"/>
                </a:cubicBezTo>
                <a:cubicBezTo>
                  <a:pt x="2182374" y="8906"/>
                  <a:pt x="2198509" y="19855"/>
                  <a:pt x="2119086" y="0"/>
                </a:cubicBezTo>
                <a:lnTo>
                  <a:pt x="1204686" y="14514"/>
                </a:lnTo>
                <a:cubicBezTo>
                  <a:pt x="1187998" y="15005"/>
                  <a:pt x="1095043" y="37547"/>
                  <a:pt x="1074058" y="43543"/>
                </a:cubicBezTo>
                <a:cubicBezTo>
                  <a:pt x="1059347" y="47746"/>
                  <a:pt x="1045811" y="57751"/>
                  <a:pt x="1030515" y="58057"/>
                </a:cubicBezTo>
                <a:cubicBezTo>
                  <a:pt x="803170" y="62604"/>
                  <a:pt x="483810" y="55638"/>
                  <a:pt x="362858" y="58057"/>
                </a:cubicBezTo>
                <a:close/>
              </a:path>
            </a:pathLst>
          </a:custGeom>
          <a:solidFill>
            <a:schemeClr val="tx1"/>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*24</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*24</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*24</a:t>
            </a:r>
          </a:p>
        </p:txBody>
      </p:sp>
      <p:sp>
        <p:nvSpPr>
          <p:cNvPr id="4" name="Rectangle 3"/>
          <p:cNvSpPr/>
          <p:nvPr/>
        </p:nvSpPr>
        <p:spPr>
          <a:xfrm>
            <a:off x="2590800" y="228600"/>
            <a:ext cx="1869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To</a:t>
            </a:r>
          </a:p>
        </p:txBody>
      </p:sp>
      <p:sp>
        <p:nvSpPr>
          <p:cNvPr id="6" name="Rectangle 5"/>
          <p:cNvSpPr/>
          <p:nvPr/>
        </p:nvSpPr>
        <p:spPr>
          <a:xfrm>
            <a:off x="5867400" y="551765"/>
            <a:ext cx="676788"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S</a:t>
            </a:r>
          </a:p>
        </p:txBody>
      </p:sp>
      <p:sp>
        <p:nvSpPr>
          <p:cNvPr id="7" name="Freeform 6"/>
          <p:cNvSpPr/>
          <p:nvPr/>
        </p:nvSpPr>
        <p:spPr bwMode="auto">
          <a:xfrm>
            <a:off x="4687747" y="462987"/>
            <a:ext cx="1307939" cy="1208136"/>
          </a:xfrm>
          <a:custGeom>
            <a:avLst/>
            <a:gdLst>
              <a:gd name="connsiteX0" fmla="*/ 324091 w 1307939"/>
              <a:gd name="connsiteY0" fmla="*/ 162046 h 1208136"/>
              <a:gd name="connsiteX1" fmla="*/ 266218 w 1307939"/>
              <a:gd name="connsiteY1" fmla="*/ 185195 h 1208136"/>
              <a:gd name="connsiteX2" fmla="*/ 173620 w 1307939"/>
              <a:gd name="connsiteY2" fmla="*/ 277793 h 1208136"/>
              <a:gd name="connsiteX3" fmla="*/ 104172 w 1307939"/>
              <a:gd name="connsiteY3" fmla="*/ 324091 h 1208136"/>
              <a:gd name="connsiteX4" fmla="*/ 81023 w 1307939"/>
              <a:gd name="connsiteY4" fmla="*/ 347241 h 1208136"/>
              <a:gd name="connsiteX5" fmla="*/ 46299 w 1307939"/>
              <a:gd name="connsiteY5" fmla="*/ 358816 h 1208136"/>
              <a:gd name="connsiteX6" fmla="*/ 34724 w 1307939"/>
              <a:gd name="connsiteY6" fmla="*/ 405114 h 1208136"/>
              <a:gd name="connsiteX7" fmla="*/ 11575 w 1307939"/>
              <a:gd name="connsiteY7" fmla="*/ 428264 h 1208136"/>
              <a:gd name="connsiteX8" fmla="*/ 0 w 1307939"/>
              <a:gd name="connsiteY8" fmla="*/ 474562 h 1208136"/>
              <a:gd name="connsiteX9" fmla="*/ 11575 w 1307939"/>
              <a:gd name="connsiteY9" fmla="*/ 682907 h 1208136"/>
              <a:gd name="connsiteX10" fmla="*/ 46299 w 1307939"/>
              <a:gd name="connsiteY10" fmla="*/ 717631 h 1208136"/>
              <a:gd name="connsiteX11" fmla="*/ 57873 w 1307939"/>
              <a:gd name="connsiteY11" fmla="*/ 763929 h 1208136"/>
              <a:gd name="connsiteX12" fmla="*/ 46299 w 1307939"/>
              <a:gd name="connsiteY12" fmla="*/ 902826 h 1208136"/>
              <a:gd name="connsiteX13" fmla="*/ 34724 w 1307939"/>
              <a:gd name="connsiteY13" fmla="*/ 937550 h 1208136"/>
              <a:gd name="connsiteX14" fmla="*/ 46299 w 1307939"/>
              <a:gd name="connsiteY14" fmla="*/ 1041722 h 1208136"/>
              <a:gd name="connsiteX15" fmla="*/ 81023 w 1307939"/>
              <a:gd name="connsiteY15" fmla="*/ 1088021 h 1208136"/>
              <a:gd name="connsiteX16" fmla="*/ 150471 w 1307939"/>
              <a:gd name="connsiteY16" fmla="*/ 1157469 h 1208136"/>
              <a:gd name="connsiteX17" fmla="*/ 266218 w 1307939"/>
              <a:gd name="connsiteY17" fmla="*/ 1180618 h 1208136"/>
              <a:gd name="connsiteX18" fmla="*/ 636607 w 1307939"/>
              <a:gd name="connsiteY18" fmla="*/ 1192193 h 1208136"/>
              <a:gd name="connsiteX19" fmla="*/ 844952 w 1307939"/>
              <a:gd name="connsiteY19" fmla="*/ 1192193 h 1208136"/>
              <a:gd name="connsiteX20" fmla="*/ 925975 w 1307939"/>
              <a:gd name="connsiteY20" fmla="*/ 1145894 h 1208136"/>
              <a:gd name="connsiteX21" fmla="*/ 1088020 w 1307939"/>
              <a:gd name="connsiteY21" fmla="*/ 1134319 h 1208136"/>
              <a:gd name="connsiteX22" fmla="*/ 1122744 w 1307939"/>
              <a:gd name="connsiteY22" fmla="*/ 1111170 h 1208136"/>
              <a:gd name="connsiteX23" fmla="*/ 1157468 w 1307939"/>
              <a:gd name="connsiteY23" fmla="*/ 1099595 h 1208136"/>
              <a:gd name="connsiteX24" fmla="*/ 1180618 w 1307939"/>
              <a:gd name="connsiteY24" fmla="*/ 1076446 h 1208136"/>
              <a:gd name="connsiteX25" fmla="*/ 1192192 w 1307939"/>
              <a:gd name="connsiteY25" fmla="*/ 960699 h 1208136"/>
              <a:gd name="connsiteX26" fmla="*/ 1203767 w 1307939"/>
              <a:gd name="connsiteY26" fmla="*/ 925975 h 1208136"/>
              <a:gd name="connsiteX27" fmla="*/ 1226916 w 1307939"/>
              <a:gd name="connsiteY27" fmla="*/ 810228 h 1208136"/>
              <a:gd name="connsiteX28" fmla="*/ 1284790 w 1307939"/>
              <a:gd name="connsiteY28" fmla="*/ 706056 h 1208136"/>
              <a:gd name="connsiteX29" fmla="*/ 1296364 w 1307939"/>
              <a:gd name="connsiteY29" fmla="*/ 636608 h 1208136"/>
              <a:gd name="connsiteX30" fmla="*/ 1307939 w 1307939"/>
              <a:gd name="connsiteY30" fmla="*/ 601884 h 1208136"/>
              <a:gd name="connsiteX31" fmla="*/ 1296364 w 1307939"/>
              <a:gd name="connsiteY31" fmla="*/ 358816 h 1208136"/>
              <a:gd name="connsiteX32" fmla="*/ 1273215 w 1307939"/>
              <a:gd name="connsiteY32" fmla="*/ 335666 h 1208136"/>
              <a:gd name="connsiteX33" fmla="*/ 1250066 w 1307939"/>
              <a:gd name="connsiteY33" fmla="*/ 289367 h 1208136"/>
              <a:gd name="connsiteX34" fmla="*/ 1226916 w 1307939"/>
              <a:gd name="connsiteY34" fmla="*/ 266218 h 1208136"/>
              <a:gd name="connsiteX35" fmla="*/ 1157468 w 1307939"/>
              <a:gd name="connsiteY35" fmla="*/ 173621 h 1208136"/>
              <a:gd name="connsiteX36" fmla="*/ 1088020 w 1307939"/>
              <a:gd name="connsiteY36" fmla="*/ 104172 h 1208136"/>
              <a:gd name="connsiteX37" fmla="*/ 983848 w 1307939"/>
              <a:gd name="connsiteY37" fmla="*/ 23150 h 1208136"/>
              <a:gd name="connsiteX38" fmla="*/ 879676 w 1307939"/>
              <a:gd name="connsiteY38" fmla="*/ 0 h 1208136"/>
              <a:gd name="connsiteX39" fmla="*/ 601883 w 1307939"/>
              <a:gd name="connsiteY39" fmla="*/ 11575 h 1208136"/>
              <a:gd name="connsiteX40" fmla="*/ 532435 w 1307939"/>
              <a:gd name="connsiteY40" fmla="*/ 34724 h 1208136"/>
              <a:gd name="connsiteX41" fmla="*/ 451412 w 1307939"/>
              <a:gd name="connsiteY41" fmla="*/ 57874 h 1208136"/>
              <a:gd name="connsiteX42" fmla="*/ 370390 w 1307939"/>
              <a:gd name="connsiteY42" fmla="*/ 81023 h 1208136"/>
              <a:gd name="connsiteX43" fmla="*/ 277792 w 1307939"/>
              <a:gd name="connsiteY43" fmla="*/ 115747 h 1208136"/>
              <a:gd name="connsiteX44" fmla="*/ 208344 w 1307939"/>
              <a:gd name="connsiteY44" fmla="*/ 150471 h 1208136"/>
              <a:gd name="connsiteX45" fmla="*/ 162045 w 1307939"/>
              <a:gd name="connsiteY45" fmla="*/ 162046 h 1208136"/>
              <a:gd name="connsiteX46" fmla="*/ 127321 w 1307939"/>
              <a:gd name="connsiteY46" fmla="*/ 254643 h 1208136"/>
              <a:gd name="connsiteX47" fmla="*/ 104172 w 1307939"/>
              <a:gd name="connsiteY47" fmla="*/ 324091 h 1208136"/>
              <a:gd name="connsiteX48" fmla="*/ 92597 w 1307939"/>
              <a:gd name="connsiteY48" fmla="*/ 370390 h 1208136"/>
              <a:gd name="connsiteX49" fmla="*/ 57873 w 1307939"/>
              <a:gd name="connsiteY49" fmla="*/ 393540 h 12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07939" h="1208136">
                <a:moveTo>
                  <a:pt x="324091" y="162046"/>
                </a:moveTo>
                <a:cubicBezTo>
                  <a:pt x="304800" y="169762"/>
                  <a:pt x="282686" y="172527"/>
                  <a:pt x="266218" y="185195"/>
                </a:cubicBezTo>
                <a:cubicBezTo>
                  <a:pt x="231619" y="211810"/>
                  <a:pt x="209940" y="253580"/>
                  <a:pt x="173620" y="277793"/>
                </a:cubicBezTo>
                <a:cubicBezTo>
                  <a:pt x="150471" y="293226"/>
                  <a:pt x="123845" y="304418"/>
                  <a:pt x="104172" y="324091"/>
                </a:cubicBezTo>
                <a:cubicBezTo>
                  <a:pt x="96456" y="331808"/>
                  <a:pt x="90381" y="341626"/>
                  <a:pt x="81023" y="347241"/>
                </a:cubicBezTo>
                <a:cubicBezTo>
                  <a:pt x="70561" y="353518"/>
                  <a:pt x="57874" y="354958"/>
                  <a:pt x="46299" y="358816"/>
                </a:cubicBezTo>
                <a:cubicBezTo>
                  <a:pt x="42441" y="374249"/>
                  <a:pt x="41838" y="390886"/>
                  <a:pt x="34724" y="405114"/>
                </a:cubicBezTo>
                <a:cubicBezTo>
                  <a:pt x="29844" y="414875"/>
                  <a:pt x="16455" y="418503"/>
                  <a:pt x="11575" y="428264"/>
                </a:cubicBezTo>
                <a:cubicBezTo>
                  <a:pt x="4461" y="442492"/>
                  <a:pt x="3858" y="459129"/>
                  <a:pt x="0" y="474562"/>
                </a:cubicBezTo>
                <a:cubicBezTo>
                  <a:pt x="3858" y="544010"/>
                  <a:pt x="-1440" y="614580"/>
                  <a:pt x="11575" y="682907"/>
                </a:cubicBezTo>
                <a:cubicBezTo>
                  <a:pt x="14638" y="698987"/>
                  <a:pt x="38178" y="703419"/>
                  <a:pt x="46299" y="717631"/>
                </a:cubicBezTo>
                <a:cubicBezTo>
                  <a:pt x="54191" y="731443"/>
                  <a:pt x="54015" y="748496"/>
                  <a:pt x="57873" y="763929"/>
                </a:cubicBezTo>
                <a:cubicBezTo>
                  <a:pt x="54015" y="810228"/>
                  <a:pt x="52439" y="856774"/>
                  <a:pt x="46299" y="902826"/>
                </a:cubicBezTo>
                <a:cubicBezTo>
                  <a:pt x="44687" y="914920"/>
                  <a:pt x="34724" y="925349"/>
                  <a:pt x="34724" y="937550"/>
                </a:cubicBezTo>
                <a:cubicBezTo>
                  <a:pt x="34724" y="972488"/>
                  <a:pt x="36024" y="1008329"/>
                  <a:pt x="46299" y="1041722"/>
                </a:cubicBezTo>
                <a:cubicBezTo>
                  <a:pt x="51972" y="1060160"/>
                  <a:pt x="69810" y="1072323"/>
                  <a:pt x="81023" y="1088021"/>
                </a:cubicBezTo>
                <a:cubicBezTo>
                  <a:pt x="107131" y="1124573"/>
                  <a:pt x="103779" y="1134123"/>
                  <a:pt x="150471" y="1157469"/>
                </a:cubicBezTo>
                <a:cubicBezTo>
                  <a:pt x="166230" y="1165348"/>
                  <a:pt x="259725" y="1180276"/>
                  <a:pt x="266218" y="1180618"/>
                </a:cubicBezTo>
                <a:cubicBezTo>
                  <a:pt x="389571" y="1187110"/>
                  <a:pt x="513144" y="1188335"/>
                  <a:pt x="636607" y="1192193"/>
                </a:cubicBezTo>
                <a:cubicBezTo>
                  <a:pt x="719608" y="1208792"/>
                  <a:pt x="736750" y="1217652"/>
                  <a:pt x="844952" y="1192193"/>
                </a:cubicBezTo>
                <a:cubicBezTo>
                  <a:pt x="992578" y="1157458"/>
                  <a:pt x="815035" y="1158946"/>
                  <a:pt x="925975" y="1145894"/>
                </a:cubicBezTo>
                <a:cubicBezTo>
                  <a:pt x="979757" y="1139567"/>
                  <a:pt x="1034005" y="1138177"/>
                  <a:pt x="1088020" y="1134319"/>
                </a:cubicBezTo>
                <a:cubicBezTo>
                  <a:pt x="1099595" y="1126603"/>
                  <a:pt x="1110302" y="1117391"/>
                  <a:pt x="1122744" y="1111170"/>
                </a:cubicBezTo>
                <a:cubicBezTo>
                  <a:pt x="1133657" y="1105714"/>
                  <a:pt x="1147006" y="1105872"/>
                  <a:pt x="1157468" y="1099595"/>
                </a:cubicBezTo>
                <a:cubicBezTo>
                  <a:pt x="1166826" y="1093980"/>
                  <a:pt x="1172901" y="1084162"/>
                  <a:pt x="1180618" y="1076446"/>
                </a:cubicBezTo>
                <a:cubicBezTo>
                  <a:pt x="1184476" y="1037864"/>
                  <a:pt x="1186296" y="999023"/>
                  <a:pt x="1192192" y="960699"/>
                </a:cubicBezTo>
                <a:cubicBezTo>
                  <a:pt x="1194047" y="948640"/>
                  <a:pt x="1201374" y="937939"/>
                  <a:pt x="1203767" y="925975"/>
                </a:cubicBezTo>
                <a:cubicBezTo>
                  <a:pt x="1208438" y="902619"/>
                  <a:pt x="1210574" y="839643"/>
                  <a:pt x="1226916" y="810228"/>
                </a:cubicBezTo>
                <a:cubicBezTo>
                  <a:pt x="1293252" y="690823"/>
                  <a:pt x="1258598" y="784630"/>
                  <a:pt x="1284790" y="706056"/>
                </a:cubicBezTo>
                <a:cubicBezTo>
                  <a:pt x="1288648" y="682907"/>
                  <a:pt x="1291273" y="659518"/>
                  <a:pt x="1296364" y="636608"/>
                </a:cubicBezTo>
                <a:cubicBezTo>
                  <a:pt x="1299011" y="624698"/>
                  <a:pt x="1307939" y="614085"/>
                  <a:pt x="1307939" y="601884"/>
                </a:cubicBezTo>
                <a:cubicBezTo>
                  <a:pt x="1307939" y="520770"/>
                  <a:pt x="1306855" y="439249"/>
                  <a:pt x="1296364" y="358816"/>
                </a:cubicBezTo>
                <a:cubicBezTo>
                  <a:pt x="1294953" y="347995"/>
                  <a:pt x="1279268" y="344746"/>
                  <a:pt x="1273215" y="335666"/>
                </a:cubicBezTo>
                <a:cubicBezTo>
                  <a:pt x="1263644" y="321309"/>
                  <a:pt x="1259637" y="303724"/>
                  <a:pt x="1250066" y="289367"/>
                </a:cubicBezTo>
                <a:cubicBezTo>
                  <a:pt x="1244013" y="280287"/>
                  <a:pt x="1233733" y="274739"/>
                  <a:pt x="1226916" y="266218"/>
                </a:cubicBezTo>
                <a:cubicBezTo>
                  <a:pt x="1159589" y="182061"/>
                  <a:pt x="1266576" y="293641"/>
                  <a:pt x="1157468" y="173621"/>
                </a:cubicBezTo>
                <a:cubicBezTo>
                  <a:pt x="1135446" y="149397"/>
                  <a:pt x="1111169" y="127322"/>
                  <a:pt x="1088020" y="104172"/>
                </a:cubicBezTo>
                <a:cubicBezTo>
                  <a:pt x="1062132" y="78284"/>
                  <a:pt x="1018460" y="30073"/>
                  <a:pt x="983848" y="23150"/>
                </a:cubicBezTo>
                <a:cubicBezTo>
                  <a:pt x="910376" y="8455"/>
                  <a:pt x="945061" y="16347"/>
                  <a:pt x="879676" y="0"/>
                </a:cubicBezTo>
                <a:cubicBezTo>
                  <a:pt x="787078" y="3858"/>
                  <a:pt x="694101" y="2353"/>
                  <a:pt x="601883" y="11575"/>
                </a:cubicBezTo>
                <a:cubicBezTo>
                  <a:pt x="577603" y="14003"/>
                  <a:pt x="555898" y="28020"/>
                  <a:pt x="532435" y="34724"/>
                </a:cubicBezTo>
                <a:lnTo>
                  <a:pt x="451412" y="57874"/>
                </a:lnTo>
                <a:cubicBezTo>
                  <a:pt x="371469" y="79677"/>
                  <a:pt x="436932" y="58842"/>
                  <a:pt x="370390" y="81023"/>
                </a:cubicBezTo>
                <a:cubicBezTo>
                  <a:pt x="327980" y="123431"/>
                  <a:pt x="363734" y="96648"/>
                  <a:pt x="277792" y="115747"/>
                </a:cubicBezTo>
                <a:cubicBezTo>
                  <a:pt x="210262" y="130754"/>
                  <a:pt x="275577" y="121657"/>
                  <a:pt x="208344" y="150471"/>
                </a:cubicBezTo>
                <a:cubicBezTo>
                  <a:pt x="193722" y="156737"/>
                  <a:pt x="177478" y="158188"/>
                  <a:pt x="162045" y="162046"/>
                </a:cubicBezTo>
                <a:cubicBezTo>
                  <a:pt x="121760" y="222474"/>
                  <a:pt x="150425" y="169927"/>
                  <a:pt x="127321" y="254643"/>
                </a:cubicBezTo>
                <a:cubicBezTo>
                  <a:pt x="120901" y="278185"/>
                  <a:pt x="110090" y="300418"/>
                  <a:pt x="104172" y="324091"/>
                </a:cubicBezTo>
                <a:cubicBezTo>
                  <a:pt x="100314" y="339524"/>
                  <a:pt x="101421" y="357154"/>
                  <a:pt x="92597" y="370390"/>
                </a:cubicBezTo>
                <a:cubicBezTo>
                  <a:pt x="84881" y="381965"/>
                  <a:pt x="57873" y="393540"/>
                  <a:pt x="57873" y="393540"/>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11358306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*24</a:t>
            </a:r>
          </a:p>
        </p:txBody>
      </p:sp>
      <p:sp>
        <p:nvSpPr>
          <p:cNvPr id="4" name="Rectangle 3"/>
          <p:cNvSpPr/>
          <p:nvPr/>
        </p:nvSpPr>
        <p:spPr>
          <a:xfrm>
            <a:off x="2590800" y="228600"/>
            <a:ext cx="1869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To</a:t>
            </a:r>
          </a:p>
        </p:txBody>
      </p:sp>
      <p:sp>
        <p:nvSpPr>
          <p:cNvPr id="6" name="Rectangle 5"/>
          <p:cNvSpPr/>
          <p:nvPr/>
        </p:nvSpPr>
        <p:spPr>
          <a:xfrm>
            <a:off x="5867400" y="551765"/>
            <a:ext cx="676788"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S</a:t>
            </a:r>
          </a:p>
        </p:txBody>
      </p:sp>
      <p:sp>
        <p:nvSpPr>
          <p:cNvPr id="7" name="Freeform 6"/>
          <p:cNvSpPr/>
          <p:nvPr/>
        </p:nvSpPr>
        <p:spPr bwMode="auto">
          <a:xfrm>
            <a:off x="4687747" y="462987"/>
            <a:ext cx="1307939" cy="1208136"/>
          </a:xfrm>
          <a:custGeom>
            <a:avLst/>
            <a:gdLst>
              <a:gd name="connsiteX0" fmla="*/ 324091 w 1307939"/>
              <a:gd name="connsiteY0" fmla="*/ 162046 h 1208136"/>
              <a:gd name="connsiteX1" fmla="*/ 266218 w 1307939"/>
              <a:gd name="connsiteY1" fmla="*/ 185195 h 1208136"/>
              <a:gd name="connsiteX2" fmla="*/ 173620 w 1307939"/>
              <a:gd name="connsiteY2" fmla="*/ 277793 h 1208136"/>
              <a:gd name="connsiteX3" fmla="*/ 104172 w 1307939"/>
              <a:gd name="connsiteY3" fmla="*/ 324091 h 1208136"/>
              <a:gd name="connsiteX4" fmla="*/ 81023 w 1307939"/>
              <a:gd name="connsiteY4" fmla="*/ 347241 h 1208136"/>
              <a:gd name="connsiteX5" fmla="*/ 46299 w 1307939"/>
              <a:gd name="connsiteY5" fmla="*/ 358816 h 1208136"/>
              <a:gd name="connsiteX6" fmla="*/ 34724 w 1307939"/>
              <a:gd name="connsiteY6" fmla="*/ 405114 h 1208136"/>
              <a:gd name="connsiteX7" fmla="*/ 11575 w 1307939"/>
              <a:gd name="connsiteY7" fmla="*/ 428264 h 1208136"/>
              <a:gd name="connsiteX8" fmla="*/ 0 w 1307939"/>
              <a:gd name="connsiteY8" fmla="*/ 474562 h 1208136"/>
              <a:gd name="connsiteX9" fmla="*/ 11575 w 1307939"/>
              <a:gd name="connsiteY9" fmla="*/ 682907 h 1208136"/>
              <a:gd name="connsiteX10" fmla="*/ 46299 w 1307939"/>
              <a:gd name="connsiteY10" fmla="*/ 717631 h 1208136"/>
              <a:gd name="connsiteX11" fmla="*/ 57873 w 1307939"/>
              <a:gd name="connsiteY11" fmla="*/ 763929 h 1208136"/>
              <a:gd name="connsiteX12" fmla="*/ 46299 w 1307939"/>
              <a:gd name="connsiteY12" fmla="*/ 902826 h 1208136"/>
              <a:gd name="connsiteX13" fmla="*/ 34724 w 1307939"/>
              <a:gd name="connsiteY13" fmla="*/ 937550 h 1208136"/>
              <a:gd name="connsiteX14" fmla="*/ 46299 w 1307939"/>
              <a:gd name="connsiteY14" fmla="*/ 1041722 h 1208136"/>
              <a:gd name="connsiteX15" fmla="*/ 81023 w 1307939"/>
              <a:gd name="connsiteY15" fmla="*/ 1088021 h 1208136"/>
              <a:gd name="connsiteX16" fmla="*/ 150471 w 1307939"/>
              <a:gd name="connsiteY16" fmla="*/ 1157469 h 1208136"/>
              <a:gd name="connsiteX17" fmla="*/ 266218 w 1307939"/>
              <a:gd name="connsiteY17" fmla="*/ 1180618 h 1208136"/>
              <a:gd name="connsiteX18" fmla="*/ 636607 w 1307939"/>
              <a:gd name="connsiteY18" fmla="*/ 1192193 h 1208136"/>
              <a:gd name="connsiteX19" fmla="*/ 844952 w 1307939"/>
              <a:gd name="connsiteY19" fmla="*/ 1192193 h 1208136"/>
              <a:gd name="connsiteX20" fmla="*/ 925975 w 1307939"/>
              <a:gd name="connsiteY20" fmla="*/ 1145894 h 1208136"/>
              <a:gd name="connsiteX21" fmla="*/ 1088020 w 1307939"/>
              <a:gd name="connsiteY21" fmla="*/ 1134319 h 1208136"/>
              <a:gd name="connsiteX22" fmla="*/ 1122744 w 1307939"/>
              <a:gd name="connsiteY22" fmla="*/ 1111170 h 1208136"/>
              <a:gd name="connsiteX23" fmla="*/ 1157468 w 1307939"/>
              <a:gd name="connsiteY23" fmla="*/ 1099595 h 1208136"/>
              <a:gd name="connsiteX24" fmla="*/ 1180618 w 1307939"/>
              <a:gd name="connsiteY24" fmla="*/ 1076446 h 1208136"/>
              <a:gd name="connsiteX25" fmla="*/ 1192192 w 1307939"/>
              <a:gd name="connsiteY25" fmla="*/ 960699 h 1208136"/>
              <a:gd name="connsiteX26" fmla="*/ 1203767 w 1307939"/>
              <a:gd name="connsiteY26" fmla="*/ 925975 h 1208136"/>
              <a:gd name="connsiteX27" fmla="*/ 1226916 w 1307939"/>
              <a:gd name="connsiteY27" fmla="*/ 810228 h 1208136"/>
              <a:gd name="connsiteX28" fmla="*/ 1284790 w 1307939"/>
              <a:gd name="connsiteY28" fmla="*/ 706056 h 1208136"/>
              <a:gd name="connsiteX29" fmla="*/ 1296364 w 1307939"/>
              <a:gd name="connsiteY29" fmla="*/ 636608 h 1208136"/>
              <a:gd name="connsiteX30" fmla="*/ 1307939 w 1307939"/>
              <a:gd name="connsiteY30" fmla="*/ 601884 h 1208136"/>
              <a:gd name="connsiteX31" fmla="*/ 1296364 w 1307939"/>
              <a:gd name="connsiteY31" fmla="*/ 358816 h 1208136"/>
              <a:gd name="connsiteX32" fmla="*/ 1273215 w 1307939"/>
              <a:gd name="connsiteY32" fmla="*/ 335666 h 1208136"/>
              <a:gd name="connsiteX33" fmla="*/ 1250066 w 1307939"/>
              <a:gd name="connsiteY33" fmla="*/ 289367 h 1208136"/>
              <a:gd name="connsiteX34" fmla="*/ 1226916 w 1307939"/>
              <a:gd name="connsiteY34" fmla="*/ 266218 h 1208136"/>
              <a:gd name="connsiteX35" fmla="*/ 1157468 w 1307939"/>
              <a:gd name="connsiteY35" fmla="*/ 173621 h 1208136"/>
              <a:gd name="connsiteX36" fmla="*/ 1088020 w 1307939"/>
              <a:gd name="connsiteY36" fmla="*/ 104172 h 1208136"/>
              <a:gd name="connsiteX37" fmla="*/ 983848 w 1307939"/>
              <a:gd name="connsiteY37" fmla="*/ 23150 h 1208136"/>
              <a:gd name="connsiteX38" fmla="*/ 879676 w 1307939"/>
              <a:gd name="connsiteY38" fmla="*/ 0 h 1208136"/>
              <a:gd name="connsiteX39" fmla="*/ 601883 w 1307939"/>
              <a:gd name="connsiteY39" fmla="*/ 11575 h 1208136"/>
              <a:gd name="connsiteX40" fmla="*/ 532435 w 1307939"/>
              <a:gd name="connsiteY40" fmla="*/ 34724 h 1208136"/>
              <a:gd name="connsiteX41" fmla="*/ 451412 w 1307939"/>
              <a:gd name="connsiteY41" fmla="*/ 57874 h 1208136"/>
              <a:gd name="connsiteX42" fmla="*/ 370390 w 1307939"/>
              <a:gd name="connsiteY42" fmla="*/ 81023 h 1208136"/>
              <a:gd name="connsiteX43" fmla="*/ 277792 w 1307939"/>
              <a:gd name="connsiteY43" fmla="*/ 115747 h 1208136"/>
              <a:gd name="connsiteX44" fmla="*/ 208344 w 1307939"/>
              <a:gd name="connsiteY44" fmla="*/ 150471 h 1208136"/>
              <a:gd name="connsiteX45" fmla="*/ 162045 w 1307939"/>
              <a:gd name="connsiteY45" fmla="*/ 162046 h 1208136"/>
              <a:gd name="connsiteX46" fmla="*/ 127321 w 1307939"/>
              <a:gd name="connsiteY46" fmla="*/ 254643 h 1208136"/>
              <a:gd name="connsiteX47" fmla="*/ 104172 w 1307939"/>
              <a:gd name="connsiteY47" fmla="*/ 324091 h 1208136"/>
              <a:gd name="connsiteX48" fmla="*/ 92597 w 1307939"/>
              <a:gd name="connsiteY48" fmla="*/ 370390 h 1208136"/>
              <a:gd name="connsiteX49" fmla="*/ 57873 w 1307939"/>
              <a:gd name="connsiteY49" fmla="*/ 393540 h 12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07939" h="1208136">
                <a:moveTo>
                  <a:pt x="324091" y="162046"/>
                </a:moveTo>
                <a:cubicBezTo>
                  <a:pt x="304800" y="169762"/>
                  <a:pt x="282686" y="172527"/>
                  <a:pt x="266218" y="185195"/>
                </a:cubicBezTo>
                <a:cubicBezTo>
                  <a:pt x="231619" y="211810"/>
                  <a:pt x="209940" y="253580"/>
                  <a:pt x="173620" y="277793"/>
                </a:cubicBezTo>
                <a:cubicBezTo>
                  <a:pt x="150471" y="293226"/>
                  <a:pt x="123845" y="304418"/>
                  <a:pt x="104172" y="324091"/>
                </a:cubicBezTo>
                <a:cubicBezTo>
                  <a:pt x="96456" y="331808"/>
                  <a:pt x="90381" y="341626"/>
                  <a:pt x="81023" y="347241"/>
                </a:cubicBezTo>
                <a:cubicBezTo>
                  <a:pt x="70561" y="353518"/>
                  <a:pt x="57874" y="354958"/>
                  <a:pt x="46299" y="358816"/>
                </a:cubicBezTo>
                <a:cubicBezTo>
                  <a:pt x="42441" y="374249"/>
                  <a:pt x="41838" y="390886"/>
                  <a:pt x="34724" y="405114"/>
                </a:cubicBezTo>
                <a:cubicBezTo>
                  <a:pt x="29844" y="414875"/>
                  <a:pt x="16455" y="418503"/>
                  <a:pt x="11575" y="428264"/>
                </a:cubicBezTo>
                <a:cubicBezTo>
                  <a:pt x="4461" y="442492"/>
                  <a:pt x="3858" y="459129"/>
                  <a:pt x="0" y="474562"/>
                </a:cubicBezTo>
                <a:cubicBezTo>
                  <a:pt x="3858" y="544010"/>
                  <a:pt x="-1440" y="614580"/>
                  <a:pt x="11575" y="682907"/>
                </a:cubicBezTo>
                <a:cubicBezTo>
                  <a:pt x="14638" y="698987"/>
                  <a:pt x="38178" y="703419"/>
                  <a:pt x="46299" y="717631"/>
                </a:cubicBezTo>
                <a:cubicBezTo>
                  <a:pt x="54191" y="731443"/>
                  <a:pt x="54015" y="748496"/>
                  <a:pt x="57873" y="763929"/>
                </a:cubicBezTo>
                <a:cubicBezTo>
                  <a:pt x="54015" y="810228"/>
                  <a:pt x="52439" y="856774"/>
                  <a:pt x="46299" y="902826"/>
                </a:cubicBezTo>
                <a:cubicBezTo>
                  <a:pt x="44687" y="914920"/>
                  <a:pt x="34724" y="925349"/>
                  <a:pt x="34724" y="937550"/>
                </a:cubicBezTo>
                <a:cubicBezTo>
                  <a:pt x="34724" y="972488"/>
                  <a:pt x="36024" y="1008329"/>
                  <a:pt x="46299" y="1041722"/>
                </a:cubicBezTo>
                <a:cubicBezTo>
                  <a:pt x="51972" y="1060160"/>
                  <a:pt x="69810" y="1072323"/>
                  <a:pt x="81023" y="1088021"/>
                </a:cubicBezTo>
                <a:cubicBezTo>
                  <a:pt x="107131" y="1124573"/>
                  <a:pt x="103779" y="1134123"/>
                  <a:pt x="150471" y="1157469"/>
                </a:cubicBezTo>
                <a:cubicBezTo>
                  <a:pt x="166230" y="1165348"/>
                  <a:pt x="259725" y="1180276"/>
                  <a:pt x="266218" y="1180618"/>
                </a:cubicBezTo>
                <a:cubicBezTo>
                  <a:pt x="389571" y="1187110"/>
                  <a:pt x="513144" y="1188335"/>
                  <a:pt x="636607" y="1192193"/>
                </a:cubicBezTo>
                <a:cubicBezTo>
                  <a:pt x="719608" y="1208792"/>
                  <a:pt x="736750" y="1217652"/>
                  <a:pt x="844952" y="1192193"/>
                </a:cubicBezTo>
                <a:cubicBezTo>
                  <a:pt x="992578" y="1157458"/>
                  <a:pt x="815035" y="1158946"/>
                  <a:pt x="925975" y="1145894"/>
                </a:cubicBezTo>
                <a:cubicBezTo>
                  <a:pt x="979757" y="1139567"/>
                  <a:pt x="1034005" y="1138177"/>
                  <a:pt x="1088020" y="1134319"/>
                </a:cubicBezTo>
                <a:cubicBezTo>
                  <a:pt x="1099595" y="1126603"/>
                  <a:pt x="1110302" y="1117391"/>
                  <a:pt x="1122744" y="1111170"/>
                </a:cubicBezTo>
                <a:cubicBezTo>
                  <a:pt x="1133657" y="1105714"/>
                  <a:pt x="1147006" y="1105872"/>
                  <a:pt x="1157468" y="1099595"/>
                </a:cubicBezTo>
                <a:cubicBezTo>
                  <a:pt x="1166826" y="1093980"/>
                  <a:pt x="1172901" y="1084162"/>
                  <a:pt x="1180618" y="1076446"/>
                </a:cubicBezTo>
                <a:cubicBezTo>
                  <a:pt x="1184476" y="1037864"/>
                  <a:pt x="1186296" y="999023"/>
                  <a:pt x="1192192" y="960699"/>
                </a:cubicBezTo>
                <a:cubicBezTo>
                  <a:pt x="1194047" y="948640"/>
                  <a:pt x="1201374" y="937939"/>
                  <a:pt x="1203767" y="925975"/>
                </a:cubicBezTo>
                <a:cubicBezTo>
                  <a:pt x="1208438" y="902619"/>
                  <a:pt x="1210574" y="839643"/>
                  <a:pt x="1226916" y="810228"/>
                </a:cubicBezTo>
                <a:cubicBezTo>
                  <a:pt x="1293252" y="690823"/>
                  <a:pt x="1258598" y="784630"/>
                  <a:pt x="1284790" y="706056"/>
                </a:cubicBezTo>
                <a:cubicBezTo>
                  <a:pt x="1288648" y="682907"/>
                  <a:pt x="1291273" y="659518"/>
                  <a:pt x="1296364" y="636608"/>
                </a:cubicBezTo>
                <a:cubicBezTo>
                  <a:pt x="1299011" y="624698"/>
                  <a:pt x="1307939" y="614085"/>
                  <a:pt x="1307939" y="601884"/>
                </a:cubicBezTo>
                <a:cubicBezTo>
                  <a:pt x="1307939" y="520770"/>
                  <a:pt x="1306855" y="439249"/>
                  <a:pt x="1296364" y="358816"/>
                </a:cubicBezTo>
                <a:cubicBezTo>
                  <a:pt x="1294953" y="347995"/>
                  <a:pt x="1279268" y="344746"/>
                  <a:pt x="1273215" y="335666"/>
                </a:cubicBezTo>
                <a:cubicBezTo>
                  <a:pt x="1263644" y="321309"/>
                  <a:pt x="1259637" y="303724"/>
                  <a:pt x="1250066" y="289367"/>
                </a:cubicBezTo>
                <a:cubicBezTo>
                  <a:pt x="1244013" y="280287"/>
                  <a:pt x="1233733" y="274739"/>
                  <a:pt x="1226916" y="266218"/>
                </a:cubicBezTo>
                <a:cubicBezTo>
                  <a:pt x="1159589" y="182061"/>
                  <a:pt x="1266576" y="293641"/>
                  <a:pt x="1157468" y="173621"/>
                </a:cubicBezTo>
                <a:cubicBezTo>
                  <a:pt x="1135446" y="149397"/>
                  <a:pt x="1111169" y="127322"/>
                  <a:pt x="1088020" y="104172"/>
                </a:cubicBezTo>
                <a:cubicBezTo>
                  <a:pt x="1062132" y="78284"/>
                  <a:pt x="1018460" y="30073"/>
                  <a:pt x="983848" y="23150"/>
                </a:cubicBezTo>
                <a:cubicBezTo>
                  <a:pt x="910376" y="8455"/>
                  <a:pt x="945061" y="16347"/>
                  <a:pt x="879676" y="0"/>
                </a:cubicBezTo>
                <a:cubicBezTo>
                  <a:pt x="787078" y="3858"/>
                  <a:pt x="694101" y="2353"/>
                  <a:pt x="601883" y="11575"/>
                </a:cubicBezTo>
                <a:cubicBezTo>
                  <a:pt x="577603" y="14003"/>
                  <a:pt x="555898" y="28020"/>
                  <a:pt x="532435" y="34724"/>
                </a:cubicBezTo>
                <a:lnTo>
                  <a:pt x="451412" y="57874"/>
                </a:lnTo>
                <a:cubicBezTo>
                  <a:pt x="371469" y="79677"/>
                  <a:pt x="436932" y="58842"/>
                  <a:pt x="370390" y="81023"/>
                </a:cubicBezTo>
                <a:cubicBezTo>
                  <a:pt x="327980" y="123431"/>
                  <a:pt x="363734" y="96648"/>
                  <a:pt x="277792" y="115747"/>
                </a:cubicBezTo>
                <a:cubicBezTo>
                  <a:pt x="210262" y="130754"/>
                  <a:pt x="275577" y="121657"/>
                  <a:pt x="208344" y="150471"/>
                </a:cubicBezTo>
                <a:cubicBezTo>
                  <a:pt x="193722" y="156737"/>
                  <a:pt x="177478" y="158188"/>
                  <a:pt x="162045" y="162046"/>
                </a:cubicBezTo>
                <a:cubicBezTo>
                  <a:pt x="121760" y="222474"/>
                  <a:pt x="150425" y="169927"/>
                  <a:pt x="127321" y="254643"/>
                </a:cubicBezTo>
                <a:cubicBezTo>
                  <a:pt x="120901" y="278185"/>
                  <a:pt x="110090" y="300418"/>
                  <a:pt x="104172" y="324091"/>
                </a:cubicBezTo>
                <a:cubicBezTo>
                  <a:pt x="100314" y="339524"/>
                  <a:pt x="101421" y="357154"/>
                  <a:pt x="92597" y="370390"/>
                </a:cubicBezTo>
                <a:cubicBezTo>
                  <a:pt x="84881" y="381965"/>
                  <a:pt x="57873" y="393540"/>
                  <a:pt x="57873" y="393540"/>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 name="Rounded Rectangular Callout 1"/>
          <p:cNvSpPr/>
          <p:nvPr/>
        </p:nvSpPr>
        <p:spPr bwMode="auto">
          <a:xfrm>
            <a:off x="3415041" y="1214697"/>
            <a:ext cx="5161290" cy="1787650"/>
          </a:xfrm>
          <a:prstGeom prst="wedgeRoundRectCallout">
            <a:avLst>
              <a:gd name="adj1" fmla="val -42586"/>
              <a:gd name="adj2" fmla="val 98759"/>
              <a:gd name="adj3" fmla="val 16667"/>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 name="TextBox 2"/>
          <p:cNvSpPr txBox="1"/>
          <p:nvPr/>
        </p:nvSpPr>
        <p:spPr>
          <a:xfrm>
            <a:off x="3719841" y="1323692"/>
            <a:ext cx="4551690"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Verdana" pitchFamily="34" charset="0"/>
                <a:ea typeface="+mn-ea"/>
                <a:cs typeface="+mn-cs"/>
              </a:rPr>
              <a:t>“No…”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Verdana" pitchFamily="34" charset="0"/>
                <a:ea typeface="+mn-ea"/>
                <a:cs typeface="+mn-cs"/>
              </a:rPr>
              <a:t>“It’s </a:t>
            </a:r>
            <a:r>
              <a:rPr kumimoji="0" lang="en-US" sz="4800" b="0" i="0" u="none" strike="noStrike" kern="1200" cap="none" spc="0" normalizeH="0" baseline="0" noProof="0" dirty="0" err="1">
                <a:ln>
                  <a:noFill/>
                </a:ln>
                <a:solidFill>
                  <a:srgbClr val="000000"/>
                </a:solidFill>
                <a:effectLst/>
                <a:uLnTx/>
                <a:uFillTx/>
                <a:latin typeface="Verdana" pitchFamily="34" charset="0"/>
                <a:ea typeface="+mn-ea"/>
                <a:cs typeface="+mn-cs"/>
              </a:rPr>
              <a:t>Meowsis</a:t>
            </a:r>
            <a:r>
              <a:rPr kumimoji="0" lang="en-US" sz="4800" b="0" i="0" u="none" strike="noStrike" kern="1200" cap="none" spc="0" normalizeH="0" baseline="0" noProof="0" dirty="0">
                <a:ln>
                  <a:noFill/>
                </a:ln>
                <a:solidFill>
                  <a:srgbClr val="000000"/>
                </a:solidFill>
                <a:effectLst/>
                <a:uLnTx/>
                <a:uFillTx/>
                <a:latin typeface="Verdana" pitchFamily="34" charset="0"/>
                <a:ea typeface="+mn-ea"/>
                <a:cs typeface="+mn-cs"/>
              </a:rPr>
              <a:t>”</a:t>
            </a:r>
          </a:p>
        </p:txBody>
      </p:sp>
    </p:spTree>
    <p:extLst>
      <p:ext uri="{BB962C8B-B14F-4D97-AF65-F5344CB8AC3E}">
        <p14:creationId xmlns:p14="http://schemas.microsoft.com/office/powerpoint/2010/main" val="6867527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s://encrypted-tbn0.gstatic.com/images?q=tbn:ANd9GcRS4php3MF8VFBSo4TKsVhbApr4qRSCK0RGPYVI2NSZEJR73RjhV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6096000" y="502920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*25</a:t>
            </a:r>
          </a:p>
        </p:txBody>
      </p:sp>
      <p:sp>
        <p:nvSpPr>
          <p:cNvPr id="4" name="Rectangle 3"/>
          <p:cNvSpPr/>
          <p:nvPr/>
        </p:nvSpPr>
        <p:spPr>
          <a:xfrm>
            <a:off x="228600" y="228600"/>
            <a:ext cx="4854214" cy="646331"/>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Name this family?</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s://encrypted-tbn0.gstatic.com/images?q=tbn:ANd9GcRS4php3MF8VFBSo4TKsVhbApr4qRSCK0RGPYVI2NSZEJR73RjhV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6096000" y="5029200"/>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*25</a:t>
            </a:r>
          </a:p>
        </p:txBody>
      </p:sp>
      <p:sp>
        <p:nvSpPr>
          <p:cNvPr id="4" name="Rectangle 3"/>
          <p:cNvSpPr/>
          <p:nvPr/>
        </p:nvSpPr>
        <p:spPr>
          <a:xfrm>
            <a:off x="228600" y="228600"/>
            <a:ext cx="4854214" cy="646331"/>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Name this family?</a:t>
            </a:r>
          </a:p>
        </p:txBody>
      </p:sp>
      <p:sp>
        <p:nvSpPr>
          <p:cNvPr id="5" name="Rectangle 4"/>
          <p:cNvSpPr/>
          <p:nvPr/>
        </p:nvSpPr>
        <p:spPr>
          <a:xfrm>
            <a:off x="1066073" y="2967335"/>
            <a:ext cx="7011856" cy="1569660"/>
          </a:xfrm>
          <a:prstGeom prst="rect">
            <a:avLst/>
          </a:prstGeom>
          <a:noFill/>
        </p:spPr>
        <p:txBody>
          <a:bodyPr wrap="none" lIns="91440" tIns="45720" rIns="91440" bIns="45720">
            <a:prstTxWarp prst="textArchDow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err="1">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Griswolds</a:t>
            </a:r>
            <a:endParaRPr kumimoji="0" lang="en-US" sz="96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5"/>
          <a:ext cx="8382000" cy="502525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788757">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822170">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822170">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822170">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822170">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822170">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sp>
        <p:nvSpPr>
          <p:cNvPr id="4" name="Rectangle 3">
            <a:extLst>
              <a:ext uri="{FF2B5EF4-FFF2-40B4-BE49-F238E27FC236}">
                <a16:creationId xmlns:a16="http://schemas.microsoft.com/office/drawing/2014/main" id="{7F7C2E76-B18B-B33B-A2AE-6420DD999B1A}"/>
              </a:ext>
            </a:extLst>
          </p:cNvPr>
          <p:cNvSpPr/>
          <p:nvPr/>
        </p:nvSpPr>
        <p:spPr>
          <a:xfrm>
            <a:off x="609600" y="5791200"/>
            <a:ext cx="577914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Final Question</a:t>
            </a:r>
          </a:p>
        </p:txBody>
      </p:sp>
    </p:spTree>
    <p:extLst>
      <p:ext uri="{BB962C8B-B14F-4D97-AF65-F5344CB8AC3E}">
        <p14:creationId xmlns:p14="http://schemas.microsoft.com/office/powerpoint/2010/main" val="17959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a:t>
            </a:r>
            <a:r>
              <a:rPr lang="en-US" dirty="0">
                <a:solidFill>
                  <a:schemeClr val="bg1"/>
                </a:solidFill>
              </a:rPr>
              <a:t>DNA</a:t>
            </a:r>
          </a:p>
          <a:p>
            <a:r>
              <a:rPr lang="en-US" dirty="0">
                <a:solidFill>
                  <a:srgbClr val="CC99FF"/>
                </a:solidFill>
              </a:rPr>
              <a:t>B.) </a:t>
            </a:r>
            <a:r>
              <a:rPr lang="en-US" dirty="0">
                <a:solidFill>
                  <a:schemeClr val="bg1"/>
                </a:solidFill>
              </a:rPr>
              <a:t>Cytoplasm</a:t>
            </a:r>
          </a:p>
          <a:p>
            <a:r>
              <a:rPr lang="en-US" dirty="0">
                <a:solidFill>
                  <a:srgbClr val="FFCC99"/>
                </a:solidFill>
              </a:rPr>
              <a:t>C.) </a:t>
            </a:r>
            <a:r>
              <a:rPr lang="en-US" dirty="0">
                <a:solidFill>
                  <a:schemeClr val="bg1"/>
                </a:solidFill>
              </a:rPr>
              <a:t>Spindle Fibers /</a:t>
            </a:r>
          </a:p>
          <a:p>
            <a:pPr marL="0" indent="0">
              <a:buNone/>
            </a:pPr>
            <a:r>
              <a:rPr lang="en-US" dirty="0">
                <a:solidFill>
                  <a:schemeClr val="bg1"/>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0081F0AF-1E6D-57EF-AA2D-19091B0A4F8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1247215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https://encrypted-tbn2.gstatic.com/images?q=tbn:ANd9GcQjmIdn-nsChmtsSQcTH37O6Felywv4-zNeQUgNfT0c9H3LmoPUGw"/>
          <p:cNvPicPr>
            <a:picLocks noChangeAspect="1" noChangeArrowheads="1"/>
          </p:cNvPicPr>
          <p:nvPr/>
        </p:nvPicPr>
        <p:blipFill>
          <a:blip r:embed="rId2" cstate="print"/>
          <a:srcRect/>
          <a:stretch>
            <a:fillRect/>
          </a:stretch>
        </p:blipFill>
        <p:spPr bwMode="auto">
          <a:xfrm>
            <a:off x="-1" y="0"/>
            <a:ext cx="9191211" cy="6858000"/>
          </a:xfrm>
          <a:prstGeom prst="rect">
            <a:avLst/>
          </a:prstGeom>
          <a:noFill/>
        </p:spPr>
      </p:pic>
      <p:sp>
        <p:nvSpPr>
          <p:cNvPr id="4" name="Rectangle 3"/>
          <p:cNvSpPr/>
          <p:nvPr/>
        </p:nvSpPr>
        <p:spPr>
          <a:xfrm>
            <a:off x="0" y="381000"/>
            <a:ext cx="9427582"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5 Point Wager Question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9" name="Rectangle 3"/>
          <p:cNvSpPr>
            <a:spLocks noGrp="1" noChangeArrowheads="1"/>
          </p:cNvSpPr>
          <p:nvPr>
            <p:ph type="body" idx="1"/>
          </p:nvPr>
        </p:nvSpPr>
        <p:spPr>
          <a:xfrm>
            <a:off x="457200" y="381000"/>
            <a:ext cx="8229600" cy="5749925"/>
          </a:xfrm>
        </p:spPr>
        <p:txBody>
          <a:bodyPr/>
          <a:lstStyle/>
          <a:p>
            <a:pPr eaLnBrk="1" hangingPunct="1">
              <a:defRPr/>
            </a:pPr>
            <a:r>
              <a:rPr lang="en-US" dirty="0"/>
              <a:t>Name this phase of Mitosis?</a:t>
            </a:r>
          </a:p>
          <a:p>
            <a:pPr lvl="1" eaLnBrk="1" hangingPunct="1">
              <a:defRPr/>
            </a:pPr>
            <a:r>
              <a:rPr lang="en-US" dirty="0"/>
              <a:t>Chromosomes get split at </a:t>
            </a:r>
            <a:r>
              <a:rPr lang="en-US" dirty="0" err="1"/>
              <a:t>centromere</a:t>
            </a:r>
            <a:endParaRPr lang="en-US" dirty="0"/>
          </a:p>
          <a:p>
            <a:pPr lvl="1" eaLnBrk="1" hangingPunct="1">
              <a:defRPr/>
            </a:pPr>
            <a:r>
              <a:rPr lang="en-US" dirty="0"/>
              <a:t>The two identical copies get pulled apart</a:t>
            </a:r>
          </a:p>
        </p:txBody>
      </p:sp>
      <p:pic>
        <p:nvPicPr>
          <p:cNvPr id="1402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8382000" cy="4343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rot="16200000" flipV="1">
            <a:off x="3162300" y="41529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1" name="Straight Arrow Connector 10"/>
          <p:cNvCxnSpPr/>
          <p:nvPr/>
        </p:nvCxnSpPr>
        <p:spPr bwMode="auto">
          <a:xfrm rot="16200000" flipV="1">
            <a:off x="4533900" y="4076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2" name="Straight Arrow Connector 11"/>
          <p:cNvCxnSpPr/>
          <p:nvPr/>
        </p:nvCxnSpPr>
        <p:spPr bwMode="auto">
          <a:xfrm rot="16200000" flipV="1">
            <a:off x="1790700" y="4457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3" name="Straight Arrow Connector 12"/>
          <p:cNvCxnSpPr/>
          <p:nvPr/>
        </p:nvCxnSpPr>
        <p:spPr bwMode="auto">
          <a:xfrm rot="16200000" flipV="1">
            <a:off x="6210300" y="3848100"/>
            <a:ext cx="990600" cy="609600"/>
          </a:xfrm>
          <a:prstGeom prst="straightConnector1">
            <a:avLst/>
          </a:prstGeom>
          <a:noFill/>
          <a:ln w="76200" cap="flat" cmpd="sng" algn="ctr">
            <a:solidFill>
              <a:schemeClr val="bg1"/>
            </a:solidFill>
            <a:prstDash val="solid"/>
            <a:round/>
            <a:headEnd type="arrow"/>
            <a:tailEnd type="arrow"/>
          </a:ln>
          <a:effectLst/>
        </p:spPr>
      </p:cxnSp>
      <p:sp>
        <p:nvSpPr>
          <p:cNvPr id="182285"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9" name="Rectangle 3"/>
          <p:cNvSpPr>
            <a:spLocks noGrp="1" noChangeArrowheads="1"/>
          </p:cNvSpPr>
          <p:nvPr>
            <p:ph type="body" idx="1"/>
          </p:nvPr>
        </p:nvSpPr>
        <p:spPr>
          <a:xfrm>
            <a:off x="457200" y="381000"/>
            <a:ext cx="8229600" cy="5749925"/>
          </a:xfrm>
        </p:spPr>
        <p:txBody>
          <a:bodyPr/>
          <a:lstStyle/>
          <a:p>
            <a:pPr eaLnBrk="1" hangingPunct="1">
              <a:defRPr/>
            </a:pPr>
            <a:r>
              <a:rPr lang="en-US" dirty="0"/>
              <a:t>Name this phase of Mitosis?</a:t>
            </a:r>
          </a:p>
          <a:p>
            <a:pPr lvl="1" eaLnBrk="1" hangingPunct="1">
              <a:defRPr/>
            </a:pPr>
            <a:r>
              <a:rPr lang="en-US" dirty="0"/>
              <a:t>Chromosomes get split at </a:t>
            </a:r>
            <a:r>
              <a:rPr lang="en-US" dirty="0" err="1"/>
              <a:t>centromere</a:t>
            </a:r>
            <a:endParaRPr lang="en-US" dirty="0"/>
          </a:p>
          <a:p>
            <a:pPr lvl="1" eaLnBrk="1" hangingPunct="1">
              <a:defRPr/>
            </a:pPr>
            <a:r>
              <a:rPr lang="en-US" dirty="0"/>
              <a:t>The two identical copies get pulled apart</a:t>
            </a:r>
          </a:p>
        </p:txBody>
      </p:sp>
      <p:pic>
        <p:nvPicPr>
          <p:cNvPr id="1402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8382000" cy="4343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rot="16200000" flipV="1">
            <a:off x="3162300" y="41529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1" name="Straight Arrow Connector 10"/>
          <p:cNvCxnSpPr/>
          <p:nvPr/>
        </p:nvCxnSpPr>
        <p:spPr bwMode="auto">
          <a:xfrm rot="16200000" flipV="1">
            <a:off x="4533900" y="4076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2" name="Straight Arrow Connector 11"/>
          <p:cNvCxnSpPr/>
          <p:nvPr/>
        </p:nvCxnSpPr>
        <p:spPr bwMode="auto">
          <a:xfrm rot="16200000" flipV="1">
            <a:off x="1790700" y="4457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3" name="Straight Arrow Connector 12"/>
          <p:cNvCxnSpPr/>
          <p:nvPr/>
        </p:nvCxnSpPr>
        <p:spPr bwMode="auto">
          <a:xfrm rot="16200000" flipV="1">
            <a:off x="6210300" y="3848100"/>
            <a:ext cx="990600" cy="609600"/>
          </a:xfrm>
          <a:prstGeom prst="straightConnector1">
            <a:avLst/>
          </a:prstGeom>
          <a:noFill/>
          <a:ln w="76200" cap="flat" cmpd="sng" algn="ctr">
            <a:solidFill>
              <a:schemeClr val="bg1"/>
            </a:solidFill>
            <a:prstDash val="solid"/>
            <a:round/>
            <a:headEnd type="arrow"/>
            <a:tailEnd type="arrow"/>
          </a:ln>
          <a:effectLst/>
        </p:spPr>
      </p:cxnSp>
      <p:sp>
        <p:nvSpPr>
          <p:cNvPr id="182285"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9" name="Rectangle 8"/>
          <p:cNvSpPr/>
          <p:nvPr/>
        </p:nvSpPr>
        <p:spPr>
          <a:xfrm rot="21237115">
            <a:off x="1066800" y="2362200"/>
            <a:ext cx="694773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Anaphase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Questions 1-10 = 10pts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Questions = 5 </a:t>
            </a:r>
            <a:r>
              <a:rPr kumimoji="0" lang="en-US" sz="3600" b="0" i="0" u="none" strike="noStrike" kern="1200" cap="none" spc="0" normalizeH="0" baseline="0" noProof="0" dirty="0" err="1">
                <a:ln>
                  <a:noFill/>
                </a:ln>
                <a:solidFill>
                  <a:srgbClr val="FFFFFF"/>
                </a:solidFill>
                <a:effectLst/>
                <a:uLnTx/>
                <a:uFillTx/>
                <a:latin typeface="Arial" charset="0"/>
                <a:ea typeface="+mn-ea"/>
                <a:cs typeface="+mn-cs"/>
              </a:rPr>
              <a:t>pt</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Find the Owl =      + 1pt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Secretly write “Owl” in the correct box worth 1pt.</a:t>
            </a:r>
          </a:p>
        </p:txBody>
      </p:sp>
      <p:pic>
        <p:nvPicPr>
          <p:cNvPr id="115715"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5927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48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5439" y="152400"/>
            <a:ext cx="7524817" cy="830997"/>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Mitosis Review Game</a:t>
            </a:r>
          </a:p>
        </p:txBody>
      </p:sp>
      <p:sp>
        <p:nvSpPr>
          <p:cNvPr id="4" name="Rectangle 3"/>
          <p:cNvSpPr/>
          <p:nvPr/>
        </p:nvSpPr>
        <p:spPr>
          <a:xfrm>
            <a:off x="152400" y="5023491"/>
            <a:ext cx="3605474" cy="175432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Part 2 </a:t>
            </a:r>
            <a:b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b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Lesson 6</a:t>
            </a:r>
          </a:p>
        </p:txBody>
      </p:sp>
      <p:sp>
        <p:nvSpPr>
          <p:cNvPr id="5" name="Rectangle 4">
            <a:extLst>
              <a:ext uri="{FF2B5EF4-FFF2-40B4-BE49-F238E27FC236}">
                <a16:creationId xmlns:a16="http://schemas.microsoft.com/office/drawing/2014/main" id="{9F33CFF8-57AA-5D37-CA93-C58C5BC8F1CD}"/>
              </a:ext>
            </a:extLst>
          </p:cNvPr>
          <p:cNvSpPr/>
          <p:nvPr/>
        </p:nvSpPr>
        <p:spPr>
          <a:xfrm>
            <a:off x="685800" y="914400"/>
            <a:ext cx="7422225" cy="923330"/>
          </a:xfrm>
          <a:prstGeom prst="rect">
            <a:avLst/>
          </a:prstGeom>
          <a:noFill/>
        </p:spPr>
        <p:txBody>
          <a:bodyPr wrap="none" lIns="91440" tIns="45720" rIns="91440" bIns="45720">
            <a:spAutoFit/>
            <a:scene3d>
              <a:camera prst="orthographicFront"/>
              <a:lightRig rig="threePt" dir="t"/>
            </a:scene3d>
            <a:sp3d extrusionH="57150">
              <a:bevelT w="38100" h="38100" prst="convex"/>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99FF"/>
                </a:solidFill>
                <a:effectLst>
                  <a:outerShdw blurRad="12700" dist="38100" dir="2700000" algn="tl" rotWithShape="0">
                    <a:srgbClr val="000000">
                      <a:lumMod val="50000"/>
                    </a:srgbClr>
                  </a:outerShdw>
                </a:effectLst>
                <a:uLnTx/>
                <a:uFillTx/>
                <a:latin typeface="Verdana" pitchFamily="34" charset="0"/>
                <a:ea typeface="+mn-ea"/>
                <a:cs typeface="+mn-cs"/>
              </a:rPr>
              <a:t>ANSWER VERSION</a:t>
            </a:r>
          </a:p>
        </p:txBody>
      </p:sp>
      <p:pic>
        <p:nvPicPr>
          <p:cNvPr id="6" name="Picture 2" descr="Download Key Transparent HQ PNG Image | FreePNGImg">
            <a:extLst>
              <a:ext uri="{FF2B5EF4-FFF2-40B4-BE49-F238E27FC236}">
                <a16:creationId xmlns:a16="http://schemas.microsoft.com/office/drawing/2014/main" id="{55A619AE-0CA5-7F58-6E3A-EA708D7B3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0578">
            <a:off x="798398" y="-201219"/>
            <a:ext cx="7633371" cy="734977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C6075C4C-E633-A1C9-1EBA-B05C62ABCD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1994" y="4947494"/>
            <a:ext cx="5699410" cy="1610564"/>
          </a:xfrm>
          <a:prstGeom prst="rect">
            <a:avLst/>
          </a:prstGeom>
        </p:spPr>
      </p:pic>
      <p:pic>
        <p:nvPicPr>
          <p:cNvPr id="8" name="Picture 7">
            <a:extLst>
              <a:ext uri="{FF2B5EF4-FFF2-40B4-BE49-F238E27FC236}">
                <a16:creationId xmlns:a16="http://schemas.microsoft.com/office/drawing/2014/main" id="{4709F26A-C997-0C5D-4E94-26ED4218FB53}"/>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847296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a:t>
            </a:r>
            <a:r>
              <a:rPr lang="en-US" dirty="0">
                <a:solidFill>
                  <a:schemeClr val="bg1"/>
                </a:solidFill>
              </a:rPr>
              <a:t>Cytoplasm</a:t>
            </a:r>
          </a:p>
          <a:p>
            <a:r>
              <a:rPr lang="en-US" dirty="0">
                <a:solidFill>
                  <a:srgbClr val="FFCC99"/>
                </a:solidFill>
              </a:rPr>
              <a:t>C.) </a:t>
            </a:r>
            <a:r>
              <a:rPr lang="en-US" dirty="0">
                <a:solidFill>
                  <a:schemeClr val="bg1"/>
                </a:solidFill>
              </a:rPr>
              <a:t>Spindle Fibers /</a:t>
            </a:r>
          </a:p>
          <a:p>
            <a:pPr marL="0" indent="0">
              <a:buNone/>
            </a:pPr>
            <a:r>
              <a:rPr lang="en-US" dirty="0">
                <a:solidFill>
                  <a:schemeClr val="bg1"/>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CF64C365-C313-390C-FBD8-6513444138F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148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a:t>
            </a:r>
            <a:r>
              <a:rPr lang="en-US" dirty="0">
                <a:solidFill>
                  <a:schemeClr val="bg1"/>
                </a:solidFill>
              </a:rPr>
              <a:t>Spindle Fibers /</a:t>
            </a:r>
          </a:p>
          <a:p>
            <a:pPr marL="0" indent="0">
              <a:buNone/>
            </a:pPr>
            <a:r>
              <a:rPr lang="en-US" dirty="0">
                <a:solidFill>
                  <a:schemeClr val="bg1"/>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52B0C663-1345-1C6E-3C1D-A919CB2FDF6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148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9807E925-356B-E03F-3777-80BF10A4450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148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88F030EA-6D8D-4240-33A8-775C87B54A5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148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Membrane</a:t>
            </a:r>
          </a:p>
          <a:p>
            <a:r>
              <a:rPr lang="en-US" dirty="0">
                <a:solidFill>
                  <a:srgbClr val="FF99FF"/>
                </a:solidFill>
              </a:rPr>
              <a:t>E.) None of the </a:t>
            </a:r>
          </a:p>
          <a:p>
            <a:pPr marL="0" indent="0">
              <a:buNone/>
            </a:pPr>
            <a:r>
              <a:rPr lang="en-US" dirty="0">
                <a:solidFill>
                  <a:srgbClr val="FF99FF"/>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DFAE286B-C62E-4EF6-461F-6BAED638D31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8408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7CCBA9B8-B2E7-109B-A1A3-E47FF1E9AB8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9745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457200" y="228600"/>
            <a:ext cx="8458200" cy="5902325"/>
          </a:xfrm>
          <a:noFill/>
          <a:extLst>
            <a:ext uri="{909E8E84-426E-40DD-AFC4-6F175D3DCCD1}">
              <a14:hiddenFill xmlns:a14="http://schemas.microsoft.com/office/drawing/2010/main">
                <a:solidFill>
                  <a:srgbClr val="FFFFFF"/>
                </a:solidFill>
              </a14:hiddenFill>
            </a:ext>
          </a:extLst>
        </p:spPr>
        <p:txBody>
          <a:bodyPr/>
          <a:lstStyle/>
          <a:p>
            <a:r>
              <a:rPr lang="en-US" dirty="0">
                <a:effectLst/>
              </a:rPr>
              <a:t>Name this phase just before metaphase?</a:t>
            </a:r>
          </a:p>
          <a:p>
            <a:pPr lvl="1"/>
            <a:r>
              <a:rPr lang="en-US" dirty="0">
                <a:solidFill>
                  <a:srgbClr val="92D050"/>
                </a:solidFill>
                <a:effectLst/>
              </a:rPr>
              <a:t>Nuclear envelope breaks down.</a:t>
            </a:r>
          </a:p>
          <a:p>
            <a:pPr lvl="1"/>
            <a:r>
              <a:rPr lang="en-US" dirty="0">
                <a:solidFill>
                  <a:srgbClr val="FF5050"/>
                </a:solidFill>
                <a:effectLst/>
              </a:rPr>
              <a:t>Centrosomes are positioned at opposite poles of the cell. </a:t>
            </a:r>
          </a:p>
          <a:p>
            <a:pPr lvl="1"/>
            <a:r>
              <a:rPr lang="en-US" dirty="0">
                <a:solidFill>
                  <a:srgbClr val="6699FF"/>
                </a:solidFill>
                <a:effectLst/>
              </a:rPr>
              <a:t>Spindle fibers attach to chromosome at the kinetochore.</a:t>
            </a:r>
          </a:p>
          <a:p>
            <a:pPr lvl="1"/>
            <a:endParaRPr lang="en-US" dirty="0">
              <a:effectLst/>
            </a:endParaRPr>
          </a:p>
        </p:txBody>
      </p:sp>
      <p:pic>
        <p:nvPicPr>
          <p:cNvPr id="1259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52800"/>
            <a:ext cx="4191000" cy="32004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352800"/>
            <a:ext cx="4038600" cy="3192463"/>
          </a:xfrm>
          <a:prstGeom prst="rect">
            <a:avLst/>
          </a:prstGeom>
          <a:noFill/>
          <a:ln w="571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8600" y="2743200"/>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pic>
        <p:nvPicPr>
          <p:cNvPr id="3" name="Picture 2">
            <a:extLst>
              <a:ext uri="{FF2B5EF4-FFF2-40B4-BE49-F238E27FC236}">
                <a16:creationId xmlns:a16="http://schemas.microsoft.com/office/drawing/2014/main" id="{497D877C-7532-574F-BF47-D7636E527DD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36390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5973763"/>
          </a:xfrm>
        </p:spPr>
        <p:txBody>
          <a:bodyPr/>
          <a:lstStyle/>
          <a:p>
            <a:r>
              <a:rPr lang="en-US" dirty="0"/>
              <a:t>Name this phase of Mitosis?</a:t>
            </a:r>
          </a:p>
          <a:p>
            <a:pPr lvl="1">
              <a:defRPr/>
            </a:pPr>
            <a:r>
              <a:rPr lang="en-US" dirty="0">
                <a:solidFill>
                  <a:srgbClr val="FF99FF"/>
                </a:solidFill>
                <a:effectLst>
                  <a:outerShdw blurRad="38100" dist="38100" dir="2700000" algn="tl">
                    <a:srgbClr val="808080"/>
                  </a:outerShdw>
                </a:effectLst>
              </a:rPr>
              <a:t>Chromosomes reaching poles.</a:t>
            </a:r>
          </a:p>
          <a:p>
            <a:pPr lvl="1">
              <a:defRPr/>
            </a:pPr>
            <a:r>
              <a:rPr lang="en-US" dirty="0">
                <a:solidFill>
                  <a:srgbClr val="FF99FF"/>
                </a:solidFill>
                <a:effectLst>
                  <a:outerShdw blurRad="38100" dist="38100" dir="2700000" algn="tl">
                    <a:srgbClr val="808080"/>
                  </a:outerShdw>
                </a:effectLst>
              </a:rPr>
              <a:t>Nuclear membrane begins to form.</a:t>
            </a:r>
          </a:p>
          <a:p>
            <a:pPr lvl="1">
              <a:defRPr/>
            </a:pPr>
            <a:r>
              <a:rPr lang="en-US" dirty="0">
                <a:solidFill>
                  <a:srgbClr val="FF99FF"/>
                </a:solidFill>
                <a:effectLst>
                  <a:outerShdw blurRad="38100" dist="38100" dir="2700000" algn="tl">
                    <a:srgbClr val="808080"/>
                  </a:outerShdw>
                </a:effectLst>
              </a:rPr>
              <a:t>Cleavage furrow forms pinching cell into two.</a:t>
            </a:r>
          </a:p>
          <a:p>
            <a:pPr lvl="1">
              <a:defRPr/>
            </a:pPr>
            <a:r>
              <a:rPr lang="en-US" dirty="0">
                <a:solidFill>
                  <a:srgbClr val="FF99FF"/>
                </a:solidFill>
                <a:effectLst>
                  <a:outerShdw blurRad="38100" dist="38100" dir="2700000" algn="tl">
                    <a:srgbClr val="808080"/>
                  </a:outerShdw>
                </a:effectLst>
              </a:rPr>
              <a:t>Chromosomes begin to unwrap.</a:t>
            </a:r>
            <a:endParaRPr lang="en-US" dirty="0">
              <a:solidFill>
                <a:srgbClr val="FF99FF"/>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971800"/>
            <a:ext cx="8610600" cy="3581400"/>
          </a:xfrm>
          <a:prstGeom prst="rect">
            <a:avLst/>
          </a:prstGeom>
          <a:noFill/>
          <a:ln w="5715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48236" y="228600"/>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pic>
        <p:nvPicPr>
          <p:cNvPr id="2" name="Picture 1">
            <a:extLst>
              <a:ext uri="{FF2B5EF4-FFF2-40B4-BE49-F238E27FC236}">
                <a16:creationId xmlns:a16="http://schemas.microsoft.com/office/drawing/2014/main" id="{7D2EB12B-F6DE-120C-E597-847333D4B78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5918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4233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4419600"/>
            <a:ext cx="3352800" cy="584200"/>
          </a:xfrm>
          <a:prstGeom prst="rect">
            <a:avLst/>
          </a:prstGeom>
          <a:noFill/>
        </p:spPr>
        <p:txBody>
          <a:bodyPr>
            <a:spAutoFit/>
          </a:bodyPr>
          <a:lstStyle/>
          <a:p>
            <a:pPr eaLnBrk="1" hangingPunct="1">
              <a:buClr>
                <a:schemeClr val="hlink"/>
              </a:buClr>
              <a:buSzPct val="65000"/>
              <a:buFont typeface="Wingdings" pitchFamily="2" charset="2"/>
              <a:buNone/>
              <a:defRPr/>
            </a:pPr>
            <a:r>
              <a:rPr lang="en-US" sz="3200" dirty="0">
                <a:solidFill>
                  <a:schemeClr val="bg1"/>
                </a:solidFill>
                <a:effectLst>
                  <a:outerShdw blurRad="38100" dist="38100" dir="2700000" algn="tl">
                    <a:srgbClr val="000000">
                      <a:alpha val="43137"/>
                    </a:srgbClr>
                  </a:outerShdw>
                </a:effectLst>
                <a:latin typeface="Tahoma" pitchFamily="34" charset="0"/>
              </a:rPr>
              <a:t>Early Anaphase</a:t>
            </a:r>
          </a:p>
        </p:txBody>
      </p:sp>
      <p:sp>
        <p:nvSpPr>
          <p:cNvPr id="6" name="TextBox 5"/>
          <p:cNvSpPr txBox="1"/>
          <p:nvPr/>
        </p:nvSpPr>
        <p:spPr>
          <a:xfrm>
            <a:off x="5410200" y="4343400"/>
            <a:ext cx="2895600" cy="584200"/>
          </a:xfrm>
          <a:prstGeom prst="rect">
            <a:avLst/>
          </a:prstGeom>
          <a:noFill/>
        </p:spPr>
        <p:txBody>
          <a:bodyPr>
            <a:spAutoFit/>
          </a:bodyPr>
          <a:lstStyle/>
          <a:p>
            <a:pPr eaLnBrk="1" hangingPunct="1">
              <a:buClr>
                <a:schemeClr val="hlink"/>
              </a:buClr>
              <a:buSzPct val="65000"/>
              <a:buFont typeface="Wingdings" pitchFamily="2" charset="2"/>
              <a:buNone/>
              <a:defRPr/>
            </a:pPr>
            <a:r>
              <a:rPr lang="en-US" sz="3200" dirty="0">
                <a:solidFill>
                  <a:schemeClr val="bg1"/>
                </a:solidFill>
                <a:effectLst>
                  <a:outerShdw blurRad="38100" dist="38100" dir="2700000" algn="tl">
                    <a:srgbClr val="000000">
                      <a:alpha val="43137"/>
                    </a:srgbClr>
                  </a:outerShdw>
                </a:effectLst>
                <a:latin typeface="Tahoma" pitchFamily="34" charset="0"/>
              </a:rPr>
              <a:t>Late Anaphase</a:t>
            </a:r>
          </a:p>
        </p:txBody>
      </p:sp>
      <p:sp>
        <p:nvSpPr>
          <p:cNvPr id="9" name="Right Arrow 8"/>
          <p:cNvSpPr/>
          <p:nvPr/>
        </p:nvSpPr>
        <p:spPr bwMode="auto">
          <a:xfrm>
            <a:off x="3886200" y="1752600"/>
            <a:ext cx="1371600" cy="8382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marL="342900" indent="-342900" eaLnBrk="1" hangingPunct="1">
              <a:buClr>
                <a:schemeClr val="hlink"/>
              </a:buClr>
              <a:buSzPct val="65000"/>
              <a:buFont typeface="Wingdings" pitchFamily="2" charset="2"/>
              <a:buChar char="n"/>
              <a:defRPr/>
            </a:pPr>
            <a:endParaRPr lang="en-US" sz="9600">
              <a:effectLst>
                <a:outerShdw blurRad="38100" dist="38100" dir="2700000" algn="tl">
                  <a:srgbClr val="000000">
                    <a:alpha val="43137"/>
                  </a:srgbClr>
                </a:outerShdw>
              </a:effectLst>
              <a:latin typeface="Tahoma" pitchFamily="34" charset="0"/>
            </a:endParaRPr>
          </a:p>
        </p:txBody>
      </p:sp>
      <p:sp>
        <p:nvSpPr>
          <p:cNvPr id="3" name="Rounded Rectangle 2"/>
          <p:cNvSpPr/>
          <p:nvPr/>
        </p:nvSpPr>
        <p:spPr bwMode="auto">
          <a:xfrm>
            <a:off x="1828800" y="4419600"/>
            <a:ext cx="2057400" cy="5842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8" name="Rounded Rectangle 7"/>
          <p:cNvSpPr/>
          <p:nvPr/>
        </p:nvSpPr>
        <p:spPr bwMode="auto">
          <a:xfrm>
            <a:off x="6400800" y="4343400"/>
            <a:ext cx="2057400" cy="5842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4" name="Rectangle 3"/>
          <p:cNvSpPr/>
          <p:nvPr/>
        </p:nvSpPr>
        <p:spPr>
          <a:xfrm>
            <a:off x="7696200" y="182940"/>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2675312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5897563"/>
          </a:xfrm>
        </p:spPr>
        <p:txBody>
          <a:bodyPr/>
          <a:lstStyle/>
          <a:p>
            <a:r>
              <a:rPr lang="en-US" dirty="0"/>
              <a:t>This is the term when the cell breaks into two identical cells?</a:t>
            </a:r>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2578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0" y="1371600"/>
            <a:ext cx="1935146"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pic>
        <p:nvPicPr>
          <p:cNvPr id="2" name="Picture 1">
            <a:extLst>
              <a:ext uri="{FF2B5EF4-FFF2-40B4-BE49-F238E27FC236}">
                <a16:creationId xmlns:a16="http://schemas.microsoft.com/office/drawing/2014/main" id="{FEB18DF8-14BE-C508-274A-46BEDFF6D5A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7494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AED915F8-E8B2-8BAF-ED52-F2C9023E9AD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27351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3588065"/>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solidFill>
                      <a:schemeClr val="accent1">
                        <a:lumMod val="75000"/>
                      </a:schemeClr>
                    </a:solid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accent1">
                        <a:lumMod val="7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accent1">
                        <a:lumMod val="7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accent1">
                        <a:lumMod val="7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accent1">
                        <a:lumMod val="7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accent1">
                        <a:lumMod val="7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2DC88B85-54C8-E435-8C37-0ACE84E0E7D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3200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3600" dirty="0">
                <a:solidFill>
                  <a:srgbClr val="66FFFF"/>
                </a:solidFill>
                <a:latin typeface="Arial" charset="0"/>
              </a:rPr>
              <a:t>This is the name for </a:t>
            </a:r>
            <a:r>
              <a:rPr kumimoji="0" lang="en-US" sz="3600" b="0" i="0" u="none" strike="noStrike" kern="1200" cap="none" spc="0" normalizeH="0" baseline="0" noProof="0" dirty="0">
                <a:ln>
                  <a:noFill/>
                </a:ln>
                <a:solidFill>
                  <a:srgbClr val="66FFFF"/>
                </a:solidFill>
                <a:effectLst/>
                <a:uLnTx/>
                <a:uFillTx/>
                <a:latin typeface="Arial" charset="0"/>
                <a:ea typeface="+mn-ea"/>
                <a:cs typeface="+mn-cs"/>
              </a:rPr>
              <a:t>one copy of a duplicated chromosome, which generally is joined to the other copy by a centromere, for the process of cellular division (mitosis).</a:t>
            </a:r>
          </a:p>
        </p:txBody>
      </p:sp>
      <p:pic>
        <p:nvPicPr>
          <p:cNvPr id="2050" name="Picture 2" descr="Chromatid">
            <a:extLst>
              <a:ext uri="{FF2B5EF4-FFF2-40B4-BE49-F238E27FC236}">
                <a16:creationId xmlns:a16="http://schemas.microsoft.com/office/drawing/2014/main" id="{328D71A7-5249-0278-F593-6644AD0B22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555002"/>
            <a:ext cx="7543800" cy="4246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romatid">
            <a:extLst>
              <a:ext uri="{FF2B5EF4-FFF2-40B4-BE49-F238E27FC236}">
                <a16:creationId xmlns:a16="http://schemas.microsoft.com/office/drawing/2014/main" id="{24CF52E7-7EC4-12FA-1912-390F4721E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9449">
            <a:off x="327485" y="1929836"/>
            <a:ext cx="7543800" cy="4246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8801178-3118-8537-96F2-A2023FE294FC}"/>
              </a:ext>
            </a:extLst>
          </p:cNvPr>
          <p:cNvSpPr/>
          <p:nvPr/>
        </p:nvSpPr>
        <p:spPr>
          <a:xfrm>
            <a:off x="6736239" y="5177841"/>
            <a:ext cx="1935146"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11</a:t>
            </a:r>
          </a:p>
        </p:txBody>
      </p:sp>
      <p:pic>
        <p:nvPicPr>
          <p:cNvPr id="2" name="Picture 1">
            <a:extLst>
              <a:ext uri="{FF2B5EF4-FFF2-40B4-BE49-F238E27FC236}">
                <a16:creationId xmlns:a16="http://schemas.microsoft.com/office/drawing/2014/main" id="{811E22B2-AC30-C22D-7983-AF35F4B1029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63165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centromeres and chromatids? - Quora">
            <a:extLst>
              <a:ext uri="{FF2B5EF4-FFF2-40B4-BE49-F238E27FC236}">
                <a16:creationId xmlns:a16="http://schemas.microsoft.com/office/drawing/2014/main" id="{A79FF0BC-030F-186F-0E24-8CF59384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7C0A74F-034C-F18F-018F-27F68AEA81ED}"/>
              </a:ext>
            </a:extLst>
          </p:cNvPr>
          <p:cNvSpPr/>
          <p:nvPr/>
        </p:nvSpPr>
        <p:spPr bwMode="auto">
          <a:xfrm>
            <a:off x="4495800" y="1828800"/>
            <a:ext cx="4419600" cy="990600"/>
          </a:xfrm>
          <a:prstGeom prst="roundRect">
            <a:avLst/>
          </a:prstGeom>
          <a:solidFill>
            <a:schemeClr val="bg2">
              <a:lumMod val="60000"/>
              <a:lumOff val="40000"/>
            </a:schemeClr>
          </a:solidFill>
          <a:ln w="57150" cap="flat" cmpd="sng" algn="ctr">
            <a:solidFill>
              <a:schemeClr val="tx2">
                <a:lumMod val="1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3" name="Rectangle 2">
            <a:extLst>
              <a:ext uri="{FF2B5EF4-FFF2-40B4-BE49-F238E27FC236}">
                <a16:creationId xmlns:a16="http://schemas.microsoft.com/office/drawing/2014/main" id="{C691C506-6592-3590-B8D9-7BE75A9E2339}"/>
              </a:ext>
            </a:extLst>
          </p:cNvPr>
          <p:cNvSpPr/>
          <p:nvPr/>
        </p:nvSpPr>
        <p:spPr>
          <a:xfrm>
            <a:off x="6980255" y="5277805"/>
            <a:ext cx="1935145"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1">
                    <a:lumMod val="40000"/>
                    <a:lumOff val="60000"/>
                  </a:schemeClr>
                </a:solidFill>
                <a:effectLst>
                  <a:outerShdw blurRad="12700" dist="38100" dir="2700000" algn="tl" rotWithShape="0">
                    <a:schemeClr val="bg1">
                      <a:lumMod val="50000"/>
                    </a:schemeClr>
                  </a:outerShdw>
                </a:effectLst>
              </a:rPr>
              <a:t>12</a:t>
            </a:r>
          </a:p>
        </p:txBody>
      </p:sp>
      <p:sp>
        <p:nvSpPr>
          <p:cNvPr id="5" name="TextBox 4">
            <a:extLst>
              <a:ext uri="{FF2B5EF4-FFF2-40B4-BE49-F238E27FC236}">
                <a16:creationId xmlns:a16="http://schemas.microsoft.com/office/drawing/2014/main" id="{9DA99596-76A3-34B5-A50D-22D60EDFE7DA}"/>
              </a:ext>
            </a:extLst>
          </p:cNvPr>
          <p:cNvSpPr txBox="1"/>
          <p:nvPr/>
        </p:nvSpPr>
        <p:spPr>
          <a:xfrm>
            <a:off x="3505200" y="2971800"/>
            <a:ext cx="5821345" cy="2554545"/>
          </a:xfrm>
          <a:prstGeom prst="rect">
            <a:avLst/>
          </a:prstGeom>
          <a:noFill/>
        </p:spPr>
        <p:txBody>
          <a:bodyPr wrap="square">
            <a:spAutoFit/>
          </a:bodyPr>
          <a:lstStyle/>
          <a:p>
            <a:pPr algn="l"/>
            <a:r>
              <a:rPr lang="en-US" sz="3200" b="0" i="0" dirty="0">
                <a:solidFill>
                  <a:schemeClr val="bg1"/>
                </a:solidFill>
                <a:effectLst/>
                <a:latin typeface="Roboto" panose="02000000000000000000" pitchFamily="2" charset="0"/>
              </a:rPr>
              <a:t>The region of a chromosome to which the </a:t>
            </a:r>
            <a:r>
              <a:rPr lang="en-US" sz="3200" dirty="0">
                <a:solidFill>
                  <a:schemeClr val="bg1"/>
                </a:solidFill>
                <a:latin typeface="Roboto" panose="02000000000000000000" pitchFamily="2" charset="0"/>
              </a:rPr>
              <a:t>microtubules</a:t>
            </a:r>
            <a:r>
              <a:rPr lang="en-US" sz="3200" b="0" i="0" dirty="0">
                <a:solidFill>
                  <a:schemeClr val="bg1"/>
                </a:solidFill>
                <a:effectLst/>
                <a:latin typeface="Roboto" panose="02000000000000000000" pitchFamily="2" charset="0"/>
              </a:rPr>
              <a:t> of the spindle attach, via the </a:t>
            </a:r>
            <a:r>
              <a:rPr lang="en-US" sz="3200" dirty="0">
                <a:solidFill>
                  <a:schemeClr val="bg1"/>
                </a:solidFill>
                <a:latin typeface="Roboto" panose="02000000000000000000" pitchFamily="2" charset="0"/>
              </a:rPr>
              <a:t>kinetochore</a:t>
            </a:r>
            <a:r>
              <a:rPr lang="en-US" sz="3200" b="0" i="0" dirty="0">
                <a:solidFill>
                  <a:schemeClr val="bg1"/>
                </a:solidFill>
                <a:effectLst/>
                <a:latin typeface="Roboto" panose="02000000000000000000" pitchFamily="2" charset="0"/>
              </a:rPr>
              <a:t>, during cell division.</a:t>
            </a:r>
          </a:p>
        </p:txBody>
      </p:sp>
    </p:spTree>
    <p:extLst>
      <p:ext uri="{BB962C8B-B14F-4D97-AF65-F5344CB8AC3E}">
        <p14:creationId xmlns:p14="http://schemas.microsoft.com/office/powerpoint/2010/main" val="58305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3600" dirty="0">
                <a:solidFill>
                  <a:srgbClr val="66FFFF"/>
                </a:solidFill>
                <a:latin typeface="Arial" charset="0"/>
              </a:rPr>
              <a:t>Which is DNA, which is Chromatin, and which is a Chromosome?</a:t>
            </a:r>
            <a:endParaRPr kumimoji="0" lang="en-US" sz="3600" b="0" i="0" u="none" strike="noStrike" kern="1200" cap="none" spc="0" normalizeH="0" baseline="0" noProof="0" dirty="0">
              <a:ln>
                <a:noFill/>
              </a:ln>
              <a:solidFill>
                <a:srgbClr val="66FFFF"/>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13</a:t>
            </a:r>
          </a:p>
        </p:txBody>
      </p:sp>
      <p:pic>
        <p:nvPicPr>
          <p:cNvPr id="2" name="Picture 1">
            <a:extLst>
              <a:ext uri="{FF2B5EF4-FFF2-40B4-BE49-F238E27FC236}">
                <a16:creationId xmlns:a16="http://schemas.microsoft.com/office/drawing/2014/main" id="{BFEC30C9-4B80-E1C2-5415-9456AEB51C9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92362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solidFill>
                  <a:srgbClr val="FFFFCC"/>
                </a:solidFill>
              </a:rPr>
              <a:t>These are </a:t>
            </a:r>
            <a:r>
              <a:rPr lang="en-US" kern="1200" dirty="0">
                <a:solidFill>
                  <a:srgbClr val="FFFFCC"/>
                </a:solidFill>
                <a:latin typeface="Roboto"/>
              </a:rPr>
              <a:t>a </a:t>
            </a:r>
            <a:r>
              <a:rPr kumimoji="0" lang="en-US" sz="3200" b="0" i="0" u="none" strike="noStrike" kern="1200" cap="none" spc="0" normalizeH="0" baseline="0" noProof="0" dirty="0">
                <a:ln>
                  <a:noFill/>
                </a:ln>
                <a:solidFill>
                  <a:srgbClr val="FFFFCC"/>
                </a:solidFill>
                <a:effectLst/>
                <a:uLnTx/>
                <a:uFillTx/>
                <a:latin typeface="Roboto"/>
                <a:ea typeface="+mn-ea"/>
                <a:cs typeface="+mn-cs"/>
              </a:rPr>
              <a:t>minute cylindrical organelle near the nucleus in animal cells, occurring in pairs and involved in the development of spindle fibers in cell division</a:t>
            </a:r>
            <a:r>
              <a:rPr lang="en-US" dirty="0"/>
              <a:t>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sp>
        <p:nvSpPr>
          <p:cNvPr id="12" name="Rectangle 11"/>
          <p:cNvSpPr/>
          <p:nvPr/>
        </p:nvSpPr>
        <p:spPr bwMode="auto">
          <a:xfrm>
            <a:off x="3048000" y="2438400"/>
            <a:ext cx="31242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2" name="Picture 2" descr="What Role Do Centrioles Play in Cell Division and Mitosis?">
            <a:extLst>
              <a:ext uri="{FF2B5EF4-FFF2-40B4-BE49-F238E27FC236}">
                <a16:creationId xmlns:a16="http://schemas.microsoft.com/office/drawing/2014/main" id="{4E985719-8865-6E25-8887-9D55F37222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90189"/>
            <a:ext cx="4480314" cy="44803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Symmetry, Stability, and Reversibility Properties of Idealized Confined  Microtubule Cytoskeletons: Biophysical Journal">
            <a:extLst>
              <a:ext uri="{FF2B5EF4-FFF2-40B4-BE49-F238E27FC236}">
                <a16:creationId xmlns:a16="http://schemas.microsoft.com/office/drawing/2014/main" id="{2B44CD6F-2129-B615-9672-EABDC5F398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36650" y="2054152"/>
            <a:ext cx="4260702" cy="45719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Role Do Centrioles Play in Cell Division and Mitosis?">
            <a:extLst>
              <a:ext uri="{FF2B5EF4-FFF2-40B4-BE49-F238E27FC236}">
                <a16:creationId xmlns:a16="http://schemas.microsoft.com/office/drawing/2014/main" id="{024E5B28-AA33-E9EE-A6EF-F7C31934DC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81792">
            <a:off x="636212" y="4100064"/>
            <a:ext cx="480175" cy="48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What Role Do Centrioles Play in Cell Division and Mitosis?">
            <a:extLst>
              <a:ext uri="{FF2B5EF4-FFF2-40B4-BE49-F238E27FC236}">
                <a16:creationId xmlns:a16="http://schemas.microsoft.com/office/drawing/2014/main" id="{DF0A6DBD-6C4B-5378-6F42-DACFAAC825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542344">
            <a:off x="578287" y="3812128"/>
            <a:ext cx="618267" cy="48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6AC1F5-6701-ABDF-EB7A-8EF8559EF966}"/>
              </a:ext>
            </a:extLst>
          </p:cNvPr>
          <p:cNvSpPr/>
          <p:nvPr/>
        </p:nvSpPr>
        <p:spPr>
          <a:xfrm>
            <a:off x="7441691" y="1748135"/>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14</a:t>
            </a:r>
          </a:p>
        </p:txBody>
      </p:sp>
      <p:pic>
        <p:nvPicPr>
          <p:cNvPr id="7" name="Picture 6">
            <a:extLst>
              <a:ext uri="{FF2B5EF4-FFF2-40B4-BE49-F238E27FC236}">
                <a16:creationId xmlns:a16="http://schemas.microsoft.com/office/drawing/2014/main" id="{084C08A1-9879-F745-04F0-A498D2E25C01}"/>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8304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0FDDABF1-B8E4-796D-24CA-455B8702803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35257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978525"/>
          </a:xfrm>
        </p:spPr>
        <p:txBody>
          <a:bodyPr/>
          <a:lstStyle/>
          <a:p>
            <a:r>
              <a:rPr lang="en-US" dirty="0">
                <a:solidFill>
                  <a:srgbClr val="99FFCC"/>
                </a:solidFill>
              </a:rPr>
              <a:t>Cytokinesis in Plants</a:t>
            </a:r>
          </a:p>
          <a:p>
            <a:pPr lvl="1"/>
            <a:r>
              <a:rPr lang="en-US" dirty="0">
                <a:solidFill>
                  <a:srgbClr val="99FFCC"/>
                </a:solidFill>
              </a:rPr>
              <a:t>This is the name for the partition formed during cell division in plants and some algae.</a:t>
            </a:r>
          </a:p>
        </p:txBody>
      </p:sp>
      <p:pic>
        <p:nvPicPr>
          <p:cNvPr id="2050" name="Picture 2" descr="http://www.vcbio.science.ru.nl/images/cellcycle/mito_solanum_cell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18469"/>
            <a:ext cx="8686800" cy="4786122"/>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3749865"/>
            <a:ext cx="4743543" cy="923330"/>
          </a:xfrm>
          <a:prstGeom prst="rect">
            <a:avLst/>
          </a:prstGeom>
          <a:noFill/>
        </p:spPr>
        <p:txBody>
          <a:bodyPr wrap="non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New Cell Wall</a:t>
            </a:r>
          </a:p>
        </p:txBody>
      </p:sp>
      <p:sp>
        <p:nvSpPr>
          <p:cNvPr id="4" name="Rectangle 3">
            <a:extLst>
              <a:ext uri="{FF2B5EF4-FFF2-40B4-BE49-F238E27FC236}">
                <a16:creationId xmlns:a16="http://schemas.microsoft.com/office/drawing/2014/main" id="{A8333F77-92EF-500B-B1E9-A73F0A275550}"/>
              </a:ext>
            </a:extLst>
          </p:cNvPr>
          <p:cNvSpPr/>
          <p:nvPr/>
        </p:nvSpPr>
        <p:spPr>
          <a:xfrm>
            <a:off x="7391400" y="1818469"/>
            <a:ext cx="1386918"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15</a:t>
            </a:r>
          </a:p>
        </p:txBody>
      </p:sp>
      <p:pic>
        <p:nvPicPr>
          <p:cNvPr id="5" name="Picture 4">
            <a:extLst>
              <a:ext uri="{FF2B5EF4-FFF2-40B4-BE49-F238E27FC236}">
                <a16:creationId xmlns:a16="http://schemas.microsoft.com/office/drawing/2014/main" id="{41220F3B-EE71-5076-9D2A-9B4B7E45991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93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spTree>
    <p:extLst>
      <p:ext uri="{BB962C8B-B14F-4D97-AF65-F5344CB8AC3E}">
        <p14:creationId xmlns:p14="http://schemas.microsoft.com/office/powerpoint/2010/main" val="179965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854175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solidFill>
                      <a:schemeClr val="bg2">
                        <a:lumMod val="75000"/>
                      </a:schemeClr>
                    </a:solid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2">
                        <a:lumMod val="7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2">
                        <a:lumMod val="7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2">
                        <a:lumMod val="7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2">
                        <a:lumMod val="7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2">
                        <a:lumMod val="7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spTree>
    <p:extLst>
      <p:ext uri="{BB962C8B-B14F-4D97-AF65-F5344CB8AC3E}">
        <p14:creationId xmlns:p14="http://schemas.microsoft.com/office/powerpoint/2010/main" val="215472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228600" y="228600"/>
            <a:ext cx="8458200" cy="5897563"/>
          </a:xfrm>
        </p:spPr>
        <p:txBody>
          <a:bodyPr/>
          <a:lstStyle/>
          <a:p>
            <a:r>
              <a:rPr lang="en-US" dirty="0">
                <a:solidFill>
                  <a:schemeClr val="accent1">
                    <a:lumMod val="40000"/>
                    <a:lumOff val="60000"/>
                  </a:schemeClr>
                </a:solidFill>
              </a:rPr>
              <a:t>In which part of Interphase does the cell copy the DNA?</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447801"/>
            <a:ext cx="8686800" cy="5181600"/>
          </a:xfrm>
          <a:prstGeom prst="rect">
            <a:avLst/>
          </a:prstGeom>
          <a:noFill/>
          <a:ln w="57150" cap="flat" cmpd="sng" algn="ctr">
            <a:solidFill>
              <a:schemeClr val="accent1">
                <a:lumMod val="40000"/>
                <a:lumOff val="60000"/>
              </a:schemeClr>
            </a:solidFill>
            <a:prstDash val="solid"/>
            <a:miter lim="800000"/>
            <a:headEnd/>
            <a:tailEnd/>
          </a:ln>
        </p:spPr>
      </p:pic>
      <p:pic>
        <p:nvPicPr>
          <p:cNvPr id="11" name="Picture 2" descr="http://www.nysportsjournalism.com/storage/GatoradeG2.png?__SQUARESPACE_CACHEVERSION=1291228743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05" y="3605771"/>
            <a:ext cx="823119" cy="772554"/>
          </a:xfrm>
          <a:prstGeom prst="ellipse">
            <a:avLst/>
          </a:prstGeom>
          <a:ln w="63500" cap="rnd">
            <a:solidFill>
              <a:srgbClr val="FF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http://pilatesnutritionist.com/wp-content/uploads/2012/05/gatorade_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390437"/>
            <a:ext cx="1203220" cy="1203221"/>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007D84-0A55-3D48-E186-3CD397054D53}"/>
              </a:ext>
            </a:extLst>
          </p:cNvPr>
          <p:cNvSpPr/>
          <p:nvPr/>
        </p:nvSpPr>
        <p:spPr>
          <a:xfrm>
            <a:off x="7552964" y="1447801"/>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16</a:t>
            </a:r>
          </a:p>
        </p:txBody>
      </p:sp>
      <p:pic>
        <p:nvPicPr>
          <p:cNvPr id="3" name="Picture 2">
            <a:extLst>
              <a:ext uri="{FF2B5EF4-FFF2-40B4-BE49-F238E27FC236}">
                <a16:creationId xmlns:a16="http://schemas.microsoft.com/office/drawing/2014/main" id="{3B2A0D81-C974-7438-322C-F1FEE826CA78}"/>
              </a:ext>
            </a:extLst>
          </p:cNvPr>
          <p:cNvPicPr>
            <a:picLocks noChangeAspect="1"/>
          </p:cNvPicPr>
          <p:nvPr/>
        </p:nvPicPr>
        <p:blipFill>
          <a:blip r:embed="rId5"/>
          <a:stretch>
            <a:fillRect/>
          </a:stretch>
        </p:blipFill>
        <p:spPr>
          <a:xfrm>
            <a:off x="7418674" y="6787306"/>
            <a:ext cx="1633537" cy="7069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4BB3D0-78F5-7571-60E4-A7476BF4BF33}"/>
              </a:ext>
            </a:extLst>
          </p:cNvPr>
          <p:cNvSpPr>
            <a:spLocks noGrp="1"/>
          </p:cNvSpPr>
          <p:nvPr>
            <p:ph idx="1"/>
          </p:nvPr>
        </p:nvSpPr>
        <p:spPr>
          <a:xfrm>
            <a:off x="76200" y="152400"/>
            <a:ext cx="8763000" cy="4525963"/>
          </a:xfrm>
        </p:spPr>
        <p:txBody>
          <a:bodyPr/>
          <a:lstStyle/>
          <a:p>
            <a:r>
              <a:rPr lang="en-US" dirty="0"/>
              <a:t>In which part of the Cell Cycle does growth, preparation, and check occur. This occurs just before cell division. </a:t>
            </a:r>
          </a:p>
        </p:txBody>
      </p:sp>
      <p:pic>
        <p:nvPicPr>
          <p:cNvPr id="11266" name="Picture 2" descr="G2 Phase (Interphase) — Overview &amp; Diagrams - Expii">
            <a:extLst>
              <a:ext uri="{FF2B5EF4-FFF2-40B4-BE49-F238E27FC236}">
                <a16:creationId xmlns:a16="http://schemas.microsoft.com/office/drawing/2014/main" id="{28B5855A-65E4-D5E0-CF92-F6BE119EF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525963"/>
          </a:xfrm>
          <a:prstGeom prst="roundRect">
            <a:avLst>
              <a:gd name="adj" fmla="val 8594"/>
            </a:avLst>
          </a:prstGeom>
          <a:solidFill>
            <a:srgbClr val="FFFFFF">
              <a:shade val="85000"/>
            </a:srgbClr>
          </a:solidFill>
          <a:ln w="38100">
            <a:solidFill>
              <a:srgbClr val="00B0F0"/>
            </a:solid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41160E5D-FFEB-D7B5-BC01-FF9D9BA70040}"/>
              </a:ext>
            </a:extLst>
          </p:cNvPr>
          <p:cNvSpPr/>
          <p:nvPr/>
        </p:nvSpPr>
        <p:spPr bwMode="auto">
          <a:xfrm>
            <a:off x="5257800" y="2133600"/>
            <a:ext cx="3581400" cy="396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a:extLst>
              <a:ext uri="{FF2B5EF4-FFF2-40B4-BE49-F238E27FC236}">
                <a16:creationId xmlns:a16="http://schemas.microsoft.com/office/drawing/2014/main" id="{628E7AD7-FDE5-8C62-D852-BB079164C357}"/>
              </a:ext>
            </a:extLst>
          </p:cNvPr>
          <p:cNvSpPr/>
          <p:nvPr/>
        </p:nvSpPr>
        <p:spPr>
          <a:xfrm>
            <a:off x="7543800" y="1207828"/>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17</a:t>
            </a:r>
          </a:p>
        </p:txBody>
      </p:sp>
      <p:pic>
        <p:nvPicPr>
          <p:cNvPr id="2" name="Picture 1">
            <a:extLst>
              <a:ext uri="{FF2B5EF4-FFF2-40B4-BE49-F238E27FC236}">
                <a16:creationId xmlns:a16="http://schemas.microsoft.com/office/drawing/2014/main" id="{84E887F2-0C90-744F-E0FC-8824B7F4BA1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20788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534400" cy="5745163"/>
          </a:xfrm>
        </p:spPr>
        <p:txBody>
          <a:bodyPr/>
          <a:lstStyle/>
          <a:p>
            <a:pPr eaLnBrk="1" hangingPunct="1">
              <a:lnSpc>
                <a:spcPct val="90000"/>
              </a:lnSpc>
            </a:pPr>
            <a:r>
              <a:rPr lang="en-US" dirty="0">
                <a:solidFill>
                  <a:srgbClr val="FFFFCC"/>
                </a:solidFill>
              </a:rPr>
              <a:t>True or False? This cell are undergoing cell division. </a:t>
            </a:r>
            <a:endParaRPr lang="en-US" b="1" dirty="0">
              <a:ln w="17780" cmpd="sng">
                <a:solidFill>
                  <a:srgbClr val="FFFFFF"/>
                </a:solidFill>
                <a:prstDash val="solid"/>
                <a:miter lim="800000"/>
              </a:ln>
              <a:solidFill>
                <a:srgbClr val="FFFFCC"/>
              </a:soli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9460" name="Picture 4" descr="5.4: Mitosis - Biology LibreTexts">
            <a:extLst>
              <a:ext uri="{FF2B5EF4-FFF2-40B4-BE49-F238E27FC236}">
                <a16:creationId xmlns:a16="http://schemas.microsoft.com/office/drawing/2014/main" id="{DEBCF55E-7DD2-495E-F5A1-89C75E56B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800600"/>
          </a:xfrm>
          <a:prstGeom prst="roundRect">
            <a:avLst>
              <a:gd name="adj" fmla="val 8594"/>
            </a:avLst>
          </a:prstGeom>
          <a:solidFill>
            <a:srgbClr val="FFFFFF">
              <a:shade val="85000"/>
            </a:srgbClr>
          </a:solidFill>
          <a:ln w="76200">
            <a:solidFill>
              <a:srgbClr val="FFFFCC"/>
            </a:solidFill>
          </a:ln>
          <a:effectLst>
            <a:reflection blurRad="12700" stA="38000" endPos="28000" dist="5000" dir="5400000" sy="-100000" algn="bl" rotWithShape="0"/>
          </a:effectLst>
        </p:spPr>
      </p:pic>
      <p:sp>
        <p:nvSpPr>
          <p:cNvPr id="3" name="Arrow: Left 2">
            <a:extLst>
              <a:ext uri="{FF2B5EF4-FFF2-40B4-BE49-F238E27FC236}">
                <a16:creationId xmlns:a16="http://schemas.microsoft.com/office/drawing/2014/main" id="{1CF0A858-CDAD-428F-4649-A7990EE3ADAB}"/>
              </a:ext>
            </a:extLst>
          </p:cNvPr>
          <p:cNvSpPr/>
          <p:nvPr/>
        </p:nvSpPr>
        <p:spPr bwMode="auto">
          <a:xfrm>
            <a:off x="4267200" y="2590800"/>
            <a:ext cx="3124200" cy="1524000"/>
          </a:xfrm>
          <a:prstGeom prst="leftArrow">
            <a:avLst/>
          </a:prstGeom>
          <a:solidFill>
            <a:srgbClr val="FFFFCC"/>
          </a:solidFill>
          <a:ln w="28575" cap="flat" cmpd="sng" algn="ctr">
            <a:solidFill>
              <a:schemeClr val="bg1"/>
            </a:solidFill>
            <a:prstDash val="solid"/>
            <a:round/>
            <a:headEnd type="none" w="med" len="med"/>
            <a:tailEnd type="none" w="med" len="med"/>
          </a:ln>
          <a:effectLst/>
          <a:scene3d>
            <a:camera prst="orthographicFront"/>
            <a:lightRig rig="threePt" dir="t"/>
          </a:scene3d>
          <a:sp3d>
            <a:bevelT prst="relaxedInse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4" name="Rectangle 3">
            <a:extLst>
              <a:ext uri="{FF2B5EF4-FFF2-40B4-BE49-F238E27FC236}">
                <a16:creationId xmlns:a16="http://schemas.microsoft.com/office/drawing/2014/main" id="{F5B8363A-ED41-E3F8-DD82-B6A4E547D1BD}"/>
              </a:ext>
            </a:extLst>
          </p:cNvPr>
          <p:cNvSpPr/>
          <p:nvPr/>
        </p:nvSpPr>
        <p:spPr>
          <a:xfrm>
            <a:off x="7315200" y="518160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18</a:t>
            </a:r>
          </a:p>
        </p:txBody>
      </p:sp>
      <p:pic>
        <p:nvPicPr>
          <p:cNvPr id="2" name="Picture 1">
            <a:extLst>
              <a:ext uri="{FF2B5EF4-FFF2-40B4-BE49-F238E27FC236}">
                <a16:creationId xmlns:a16="http://schemas.microsoft.com/office/drawing/2014/main" id="{118AFCF6-E692-827F-B595-F154FE99E5D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95740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534400" cy="5745163"/>
          </a:xfrm>
        </p:spPr>
        <p:txBody>
          <a:bodyPr/>
          <a:lstStyle/>
          <a:p>
            <a:pPr eaLnBrk="1" hangingPunct="1">
              <a:lnSpc>
                <a:spcPct val="90000"/>
              </a:lnSpc>
            </a:pPr>
            <a:r>
              <a:rPr lang="en-US" dirty="0">
                <a:solidFill>
                  <a:srgbClr val="CC99FF"/>
                </a:solidFill>
              </a:rPr>
              <a:t>True or False? These cheek cell are undergoing cell division. </a:t>
            </a:r>
            <a:endParaRPr lang="en-US" b="1" dirty="0">
              <a:ln w="17780" cmpd="sng">
                <a:solidFill>
                  <a:srgbClr val="FFFFFF"/>
                </a:solidFill>
                <a:prstDash val="solid"/>
                <a:miter lim="800000"/>
              </a:ln>
              <a:solidFill>
                <a:srgbClr val="CC99FF"/>
              </a:soli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9458" name="Picture 2" descr="Buccal Epithelial Cells | Nikon's MicroscopyU">
            <a:extLst>
              <a:ext uri="{FF2B5EF4-FFF2-40B4-BE49-F238E27FC236}">
                <a16:creationId xmlns:a16="http://schemas.microsoft.com/office/drawing/2014/main" id="{9DC0B82C-2493-CC0E-52E5-41AF0EE8D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5558"/>
            <a:ext cx="8589021" cy="4512564"/>
          </a:xfrm>
          <a:prstGeom prst="roundRect">
            <a:avLst>
              <a:gd name="adj" fmla="val 8594"/>
            </a:avLst>
          </a:prstGeom>
          <a:solidFill>
            <a:srgbClr val="FFFFFF">
              <a:shade val="85000"/>
            </a:srgbClr>
          </a:solidFill>
          <a:ln w="57150">
            <a:solidFill>
              <a:srgbClr val="CC99FF"/>
            </a:solid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1A323144-9E40-53BA-83C6-3F5342A38F1A}"/>
              </a:ext>
            </a:extLst>
          </p:cNvPr>
          <p:cNvSpPr/>
          <p:nvPr/>
        </p:nvSpPr>
        <p:spPr>
          <a:xfrm>
            <a:off x="7315200" y="1366117"/>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CC99FF"/>
                </a:solidFill>
                <a:effectLst>
                  <a:outerShdw blurRad="12700" dist="38100" dir="2700000" algn="tl" rotWithShape="0">
                    <a:schemeClr val="bg1">
                      <a:lumMod val="50000"/>
                    </a:schemeClr>
                  </a:outerShdw>
                </a:effectLst>
              </a:rPr>
              <a:t>19</a:t>
            </a:r>
          </a:p>
        </p:txBody>
      </p:sp>
      <p:pic>
        <p:nvPicPr>
          <p:cNvPr id="3" name="Picture 2">
            <a:extLst>
              <a:ext uri="{FF2B5EF4-FFF2-40B4-BE49-F238E27FC236}">
                <a16:creationId xmlns:a16="http://schemas.microsoft.com/office/drawing/2014/main" id="{C2E9927C-54E3-4441-F945-CD64E95F316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24529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p Tips for Observing Mitosis Lab">
            <a:extLst>
              <a:ext uri="{FF2B5EF4-FFF2-40B4-BE49-F238E27FC236}">
                <a16:creationId xmlns:a16="http://schemas.microsoft.com/office/drawing/2014/main" id="{62127AA8-5517-3F44-2BF5-0DD124C6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763"/>
            <a:ext cx="9144000" cy="68957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30B6CC6-28ED-AC18-185F-5380867E911C}"/>
              </a:ext>
            </a:extLst>
          </p:cNvPr>
          <p:cNvSpPr/>
          <p:nvPr/>
        </p:nvSpPr>
        <p:spPr>
          <a:xfrm>
            <a:off x="37088" y="-37763"/>
            <a:ext cx="3177473"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Name…</a:t>
            </a:r>
          </a:p>
        </p:txBody>
      </p:sp>
      <p:sp>
        <p:nvSpPr>
          <p:cNvPr id="3" name="Rectangle 2">
            <a:extLst>
              <a:ext uri="{FF2B5EF4-FFF2-40B4-BE49-F238E27FC236}">
                <a16:creationId xmlns:a16="http://schemas.microsoft.com/office/drawing/2014/main" id="{4AB0E813-5865-C940-09FC-66D6245891DD}"/>
              </a:ext>
            </a:extLst>
          </p:cNvPr>
          <p:cNvSpPr/>
          <p:nvPr/>
        </p:nvSpPr>
        <p:spPr>
          <a:xfrm>
            <a:off x="533400" y="1828800"/>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4" name="Rectangle 3">
            <a:extLst>
              <a:ext uri="{FF2B5EF4-FFF2-40B4-BE49-F238E27FC236}">
                <a16:creationId xmlns:a16="http://schemas.microsoft.com/office/drawing/2014/main" id="{957B22BC-2AF7-70E8-1FE8-9E8E5BAACFEC}"/>
              </a:ext>
            </a:extLst>
          </p:cNvPr>
          <p:cNvSpPr/>
          <p:nvPr/>
        </p:nvSpPr>
        <p:spPr>
          <a:xfrm>
            <a:off x="2286000" y="1863191"/>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000000">
                    <a:lumMod val="95000"/>
                    <a:lumOff val="5000"/>
                  </a:srgbClr>
                </a:solidFill>
                <a:effectLst>
                  <a:outerShdw dist="38100" dir="2700000" algn="bl" rotWithShape="0">
                    <a:srgbClr val="AAADCA"/>
                  </a:outerShdw>
                </a:effectLst>
                <a:uLnTx/>
                <a:uFillTx/>
                <a:latin typeface="Verdana" pitchFamily="34" charset="0"/>
                <a:ea typeface="+mn-ea"/>
                <a:cs typeface="+mn-cs"/>
              </a:rPr>
              <a:t>B</a:t>
            </a:r>
          </a:p>
        </p:txBody>
      </p:sp>
      <p:sp>
        <p:nvSpPr>
          <p:cNvPr id="5" name="Rectangle 4">
            <a:extLst>
              <a:ext uri="{FF2B5EF4-FFF2-40B4-BE49-F238E27FC236}">
                <a16:creationId xmlns:a16="http://schemas.microsoft.com/office/drawing/2014/main" id="{7DEA5DD8-804F-7D42-42A3-009D788BFA73}"/>
              </a:ext>
            </a:extLst>
          </p:cNvPr>
          <p:cNvSpPr/>
          <p:nvPr/>
        </p:nvSpPr>
        <p:spPr>
          <a:xfrm>
            <a:off x="3966298" y="1897582"/>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6" name="Rectangle 5">
            <a:extLst>
              <a:ext uri="{FF2B5EF4-FFF2-40B4-BE49-F238E27FC236}">
                <a16:creationId xmlns:a16="http://schemas.microsoft.com/office/drawing/2014/main" id="{6DD37973-C264-D22F-93A1-7FE6DC69A30A}"/>
              </a:ext>
            </a:extLst>
          </p:cNvPr>
          <p:cNvSpPr/>
          <p:nvPr/>
        </p:nvSpPr>
        <p:spPr>
          <a:xfrm>
            <a:off x="5620948" y="1828800"/>
            <a:ext cx="76014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D</a:t>
            </a:r>
          </a:p>
        </p:txBody>
      </p:sp>
      <p:sp>
        <p:nvSpPr>
          <p:cNvPr id="7" name="Rectangle 6">
            <a:extLst>
              <a:ext uri="{FF2B5EF4-FFF2-40B4-BE49-F238E27FC236}">
                <a16:creationId xmlns:a16="http://schemas.microsoft.com/office/drawing/2014/main" id="{D4F49672-0B29-9375-EEB7-C0A2ABF75C1A}"/>
              </a:ext>
            </a:extLst>
          </p:cNvPr>
          <p:cNvSpPr/>
          <p:nvPr/>
        </p:nvSpPr>
        <p:spPr>
          <a:xfrm>
            <a:off x="597520" y="3505200"/>
            <a:ext cx="65755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E</a:t>
            </a:r>
          </a:p>
        </p:txBody>
      </p:sp>
      <p:sp>
        <p:nvSpPr>
          <p:cNvPr id="8" name="Rectangle 7">
            <a:extLst>
              <a:ext uri="{FF2B5EF4-FFF2-40B4-BE49-F238E27FC236}">
                <a16:creationId xmlns:a16="http://schemas.microsoft.com/office/drawing/2014/main" id="{FF3A9CE6-58EB-4F54-4F73-F24A774BEF5B}"/>
              </a:ext>
            </a:extLst>
          </p:cNvPr>
          <p:cNvSpPr/>
          <p:nvPr/>
        </p:nvSpPr>
        <p:spPr>
          <a:xfrm>
            <a:off x="7467600" y="57912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0000">
                    <a:lumMod val="95000"/>
                    <a:lumOff val="5000"/>
                  </a:srgbClr>
                </a:solidFill>
                <a:effectLst>
                  <a:outerShdw blurRad="12700" dist="38100" dir="2700000" algn="tl" rotWithShape="0">
                    <a:srgbClr val="000000">
                      <a:lumMod val="50000"/>
                    </a:srgbClr>
                  </a:outerShdw>
                </a:effectLst>
                <a:uLnTx/>
                <a:uFillTx/>
                <a:latin typeface="Verdana" pitchFamily="34" charset="0"/>
                <a:ea typeface="+mn-ea"/>
                <a:cs typeface="+mn-cs"/>
              </a:rPr>
              <a:t>20</a:t>
            </a:r>
          </a:p>
        </p:txBody>
      </p:sp>
      <p:pic>
        <p:nvPicPr>
          <p:cNvPr id="9" name="Picture 8">
            <a:extLst>
              <a:ext uri="{FF2B5EF4-FFF2-40B4-BE49-F238E27FC236}">
                <a16:creationId xmlns:a16="http://schemas.microsoft.com/office/drawing/2014/main" id="{0B9E3AB9-9518-2972-75A4-568727C3DD58}"/>
              </a:ext>
            </a:extLst>
          </p:cNvPr>
          <p:cNvPicPr>
            <a:picLocks noChangeAspect="1"/>
          </p:cNvPicPr>
          <p:nvPr/>
        </p:nvPicPr>
        <p:blipFill>
          <a:blip r:embed="rId3"/>
          <a:stretch>
            <a:fillRect/>
          </a:stretch>
        </p:blipFill>
        <p:spPr>
          <a:xfrm>
            <a:off x="8052055" y="2895600"/>
            <a:ext cx="170688" cy="152400"/>
          </a:xfrm>
          <a:prstGeom prst="rect">
            <a:avLst/>
          </a:prstGeom>
        </p:spPr>
      </p:pic>
      <p:sp>
        <p:nvSpPr>
          <p:cNvPr id="10" name="Freeform: Shape 9">
            <a:extLst>
              <a:ext uri="{FF2B5EF4-FFF2-40B4-BE49-F238E27FC236}">
                <a16:creationId xmlns:a16="http://schemas.microsoft.com/office/drawing/2014/main" id="{AA2BD420-54AF-A1A6-9DFD-6946F2F508B9}"/>
              </a:ext>
            </a:extLst>
          </p:cNvPr>
          <p:cNvSpPr/>
          <p:nvPr/>
        </p:nvSpPr>
        <p:spPr bwMode="auto">
          <a:xfrm>
            <a:off x="8022826" y="2783323"/>
            <a:ext cx="234344" cy="309184"/>
          </a:xfrm>
          <a:custGeom>
            <a:avLst/>
            <a:gdLst>
              <a:gd name="connsiteX0" fmla="*/ 119469 w 234344"/>
              <a:gd name="connsiteY0" fmla="*/ 1232 h 309184"/>
              <a:gd name="connsiteX1" fmla="*/ 91900 w 234344"/>
              <a:gd name="connsiteY1" fmla="*/ 15017 h 309184"/>
              <a:gd name="connsiteX2" fmla="*/ 50545 w 234344"/>
              <a:gd name="connsiteY2" fmla="*/ 56371 h 309184"/>
              <a:gd name="connsiteX3" fmla="*/ 36760 w 234344"/>
              <a:gd name="connsiteY3" fmla="*/ 97726 h 309184"/>
              <a:gd name="connsiteX4" fmla="*/ 13785 w 234344"/>
              <a:gd name="connsiteY4" fmla="*/ 125296 h 309184"/>
              <a:gd name="connsiteX5" fmla="*/ 0 w 234344"/>
              <a:gd name="connsiteY5" fmla="*/ 162056 h 309184"/>
              <a:gd name="connsiteX6" fmla="*/ 9190 w 234344"/>
              <a:gd name="connsiteY6" fmla="*/ 253955 h 309184"/>
              <a:gd name="connsiteX7" fmla="*/ 32165 w 234344"/>
              <a:gd name="connsiteY7" fmla="*/ 267740 h 309184"/>
              <a:gd name="connsiteX8" fmla="*/ 41355 w 234344"/>
              <a:gd name="connsiteY8" fmla="*/ 281525 h 309184"/>
              <a:gd name="connsiteX9" fmla="*/ 64330 w 234344"/>
              <a:gd name="connsiteY9" fmla="*/ 286120 h 309184"/>
              <a:gd name="connsiteX10" fmla="*/ 110280 w 234344"/>
              <a:gd name="connsiteY10" fmla="*/ 290715 h 309184"/>
              <a:gd name="connsiteX11" fmla="*/ 133254 w 234344"/>
              <a:gd name="connsiteY11" fmla="*/ 295310 h 309184"/>
              <a:gd name="connsiteX12" fmla="*/ 151634 w 234344"/>
              <a:gd name="connsiteY12" fmla="*/ 309095 h 309184"/>
              <a:gd name="connsiteX13" fmla="*/ 179204 w 234344"/>
              <a:gd name="connsiteY13" fmla="*/ 299905 h 309184"/>
              <a:gd name="connsiteX14" fmla="*/ 188394 w 234344"/>
              <a:gd name="connsiteY14" fmla="*/ 276930 h 309184"/>
              <a:gd name="connsiteX15" fmla="*/ 202179 w 234344"/>
              <a:gd name="connsiteY15" fmla="*/ 267740 h 309184"/>
              <a:gd name="connsiteX16" fmla="*/ 206774 w 234344"/>
              <a:gd name="connsiteY16" fmla="*/ 244765 h 309184"/>
              <a:gd name="connsiteX17" fmla="*/ 211369 w 234344"/>
              <a:gd name="connsiteY17" fmla="*/ 194221 h 309184"/>
              <a:gd name="connsiteX18" fmla="*/ 229749 w 234344"/>
              <a:gd name="connsiteY18" fmla="*/ 148271 h 309184"/>
              <a:gd name="connsiteX19" fmla="*/ 234344 w 234344"/>
              <a:gd name="connsiteY19" fmla="*/ 125296 h 309184"/>
              <a:gd name="connsiteX20" fmla="*/ 197584 w 234344"/>
              <a:gd name="connsiteY20" fmla="*/ 47182 h 309184"/>
              <a:gd name="connsiteX21" fmla="*/ 174609 w 234344"/>
              <a:gd name="connsiteY21" fmla="*/ 28802 h 309184"/>
              <a:gd name="connsiteX22" fmla="*/ 160824 w 234344"/>
              <a:gd name="connsiteY22" fmla="*/ 15017 h 309184"/>
              <a:gd name="connsiteX23" fmla="*/ 119469 w 234344"/>
              <a:gd name="connsiteY23" fmla="*/ 1232 h 30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344" h="309184">
                <a:moveTo>
                  <a:pt x="119469" y="1232"/>
                </a:moveTo>
                <a:cubicBezTo>
                  <a:pt x="107982" y="1232"/>
                  <a:pt x="99923" y="8599"/>
                  <a:pt x="91900" y="15017"/>
                </a:cubicBezTo>
                <a:cubicBezTo>
                  <a:pt x="76677" y="27195"/>
                  <a:pt x="50545" y="56371"/>
                  <a:pt x="50545" y="56371"/>
                </a:cubicBezTo>
                <a:cubicBezTo>
                  <a:pt x="47017" y="74012"/>
                  <a:pt x="47329" y="82929"/>
                  <a:pt x="36760" y="97726"/>
                </a:cubicBezTo>
                <a:cubicBezTo>
                  <a:pt x="19823" y="121438"/>
                  <a:pt x="25940" y="100986"/>
                  <a:pt x="13785" y="125296"/>
                </a:cubicBezTo>
                <a:cubicBezTo>
                  <a:pt x="8291" y="136285"/>
                  <a:pt x="3977" y="150125"/>
                  <a:pt x="0" y="162056"/>
                </a:cubicBezTo>
                <a:cubicBezTo>
                  <a:pt x="3063" y="192689"/>
                  <a:pt x="226" y="224503"/>
                  <a:pt x="9190" y="253955"/>
                </a:cubicBezTo>
                <a:cubicBezTo>
                  <a:pt x="11790" y="262499"/>
                  <a:pt x="25384" y="261928"/>
                  <a:pt x="32165" y="267740"/>
                </a:cubicBezTo>
                <a:cubicBezTo>
                  <a:pt x="36358" y="271334"/>
                  <a:pt x="36560" y="278785"/>
                  <a:pt x="41355" y="281525"/>
                </a:cubicBezTo>
                <a:cubicBezTo>
                  <a:pt x="48136" y="285400"/>
                  <a:pt x="56589" y="285088"/>
                  <a:pt x="64330" y="286120"/>
                </a:cubicBezTo>
                <a:cubicBezTo>
                  <a:pt x="79588" y="288154"/>
                  <a:pt x="94963" y="289183"/>
                  <a:pt x="110280" y="290715"/>
                </a:cubicBezTo>
                <a:cubicBezTo>
                  <a:pt x="117938" y="292247"/>
                  <a:pt x="126117" y="292138"/>
                  <a:pt x="133254" y="295310"/>
                </a:cubicBezTo>
                <a:cubicBezTo>
                  <a:pt x="140252" y="298420"/>
                  <a:pt x="144014" y="308333"/>
                  <a:pt x="151634" y="309095"/>
                </a:cubicBezTo>
                <a:cubicBezTo>
                  <a:pt x="161273" y="310059"/>
                  <a:pt x="170014" y="302968"/>
                  <a:pt x="179204" y="299905"/>
                </a:cubicBezTo>
                <a:cubicBezTo>
                  <a:pt x="182267" y="292247"/>
                  <a:pt x="183600" y="283642"/>
                  <a:pt x="188394" y="276930"/>
                </a:cubicBezTo>
                <a:cubicBezTo>
                  <a:pt x="191604" y="272436"/>
                  <a:pt x="199439" y="272535"/>
                  <a:pt x="202179" y="267740"/>
                </a:cubicBezTo>
                <a:cubicBezTo>
                  <a:pt x="206054" y="260959"/>
                  <a:pt x="205242" y="252423"/>
                  <a:pt x="206774" y="244765"/>
                </a:cubicBezTo>
                <a:cubicBezTo>
                  <a:pt x="208306" y="227917"/>
                  <a:pt x="207451" y="210678"/>
                  <a:pt x="211369" y="194221"/>
                </a:cubicBezTo>
                <a:cubicBezTo>
                  <a:pt x="215190" y="178173"/>
                  <a:pt x="224532" y="163921"/>
                  <a:pt x="229749" y="148271"/>
                </a:cubicBezTo>
                <a:cubicBezTo>
                  <a:pt x="232219" y="140862"/>
                  <a:pt x="232812" y="132954"/>
                  <a:pt x="234344" y="125296"/>
                </a:cubicBezTo>
                <a:cubicBezTo>
                  <a:pt x="206758" y="21849"/>
                  <a:pt x="239376" y="75042"/>
                  <a:pt x="197584" y="47182"/>
                </a:cubicBezTo>
                <a:cubicBezTo>
                  <a:pt x="189424" y="41742"/>
                  <a:pt x="181990" y="35260"/>
                  <a:pt x="174609" y="28802"/>
                </a:cubicBezTo>
                <a:cubicBezTo>
                  <a:pt x="169719" y="24523"/>
                  <a:pt x="166231" y="18622"/>
                  <a:pt x="160824" y="15017"/>
                </a:cubicBezTo>
                <a:cubicBezTo>
                  <a:pt x="129144" y="-6103"/>
                  <a:pt x="130956" y="1232"/>
                  <a:pt x="119469" y="1232"/>
                </a:cubicBezTo>
                <a:close/>
              </a:path>
            </a:pathLst>
          </a:custGeom>
          <a:solidFill>
            <a:srgbClr val="990033">
              <a:alpha val="6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00FF"/>
              </a:solidFill>
              <a:effectLst/>
              <a:uLnTx/>
              <a:uFillTx/>
              <a:latin typeface="Verdana" pitchFamily="34" charset="0"/>
              <a:ea typeface="+mn-ea"/>
              <a:cs typeface="+mn-cs"/>
            </a:endParaRPr>
          </a:p>
        </p:txBody>
      </p:sp>
    </p:spTree>
    <p:extLst>
      <p:ext uri="{BB962C8B-B14F-4D97-AF65-F5344CB8AC3E}">
        <p14:creationId xmlns:p14="http://schemas.microsoft.com/office/powerpoint/2010/main" val="4114580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CB51898E-9854-486E-89C1-66808C6817C5}"/>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72745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497151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solidFill>
                      <a:schemeClr val="bg2">
                        <a:lumMod val="60000"/>
                        <a:lumOff val="40000"/>
                      </a:schemeClr>
                    </a:solid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2">
                        <a:lumMod val="60000"/>
                        <a:lumOff val="40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2">
                        <a:lumMod val="60000"/>
                        <a:lumOff val="40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2">
                        <a:lumMod val="60000"/>
                        <a:lumOff val="40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2">
                        <a:lumMod val="60000"/>
                        <a:lumOff val="40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2">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3CAE8291-3F09-94C9-EE02-B9FA4C43506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9844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Questions 1-10 = 10pts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Questions = 5 </a:t>
            </a:r>
            <a:r>
              <a:rPr kumimoji="0" lang="en-US" sz="3600" b="0" i="0" u="none" strike="noStrike" kern="1200" cap="none" spc="0" normalizeH="0" baseline="0" noProof="0" dirty="0" err="1">
                <a:ln>
                  <a:noFill/>
                </a:ln>
                <a:solidFill>
                  <a:srgbClr val="FFFFFF"/>
                </a:solidFill>
                <a:effectLst/>
                <a:uLnTx/>
                <a:uFillTx/>
                <a:latin typeface="Arial" charset="0"/>
                <a:ea typeface="+mn-ea"/>
                <a:cs typeface="+mn-cs"/>
              </a:rPr>
              <a:t>pt</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Find the Owl =      + 1pt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Secretly write “Owl” in the correct box worth 1pt.</a:t>
            </a:r>
          </a:p>
        </p:txBody>
      </p:sp>
      <p:pic>
        <p:nvPicPr>
          <p:cNvPr id="115715"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1BA67BA-8D76-C8F4-C4B5-BFF21EF657BE}"/>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3" name="Picture 2">
            <a:extLst>
              <a:ext uri="{FF2B5EF4-FFF2-40B4-BE49-F238E27FC236}">
                <a16:creationId xmlns:a16="http://schemas.microsoft.com/office/drawing/2014/main" id="{EC0A6023-25A1-3DFE-620C-78D4C31ABC16}"/>
              </a:ext>
            </a:extLst>
          </p:cNvPr>
          <p:cNvPicPr>
            <a:picLocks noChangeAspect="1"/>
          </p:cNvPicPr>
          <p:nvPr/>
        </p:nvPicPr>
        <p:blipFill>
          <a:blip r:embed="rId3"/>
          <a:stretch>
            <a:fillRect/>
          </a:stretch>
        </p:blipFill>
        <p:spPr>
          <a:xfrm>
            <a:off x="7571074" y="6939706"/>
            <a:ext cx="1633537" cy="70694"/>
          </a:xfrm>
          <a:prstGeom prst="rect">
            <a:avLst/>
          </a:prstGeom>
        </p:spPr>
      </p:pic>
      <p:pic>
        <p:nvPicPr>
          <p:cNvPr id="4" name="Picture 3">
            <a:extLst>
              <a:ext uri="{FF2B5EF4-FFF2-40B4-BE49-F238E27FC236}">
                <a16:creationId xmlns:a16="http://schemas.microsoft.com/office/drawing/2014/main" id="{63D20A30-8340-13FA-993E-D3D3BF669BDE}"/>
              </a:ext>
            </a:extLst>
          </p:cNvPr>
          <p:cNvPicPr>
            <a:picLocks noChangeAspect="1"/>
          </p:cNvPicPr>
          <p:nvPr/>
        </p:nvPicPr>
        <p:blipFill>
          <a:blip r:embed="rId3"/>
          <a:stretch>
            <a:fillRect/>
          </a:stretch>
        </p:blipFill>
        <p:spPr>
          <a:xfrm>
            <a:off x="7723474" y="7092106"/>
            <a:ext cx="1633537" cy="70694"/>
          </a:xfrm>
          <a:prstGeom prst="rect">
            <a:avLst/>
          </a:prstGeom>
        </p:spPr>
      </p:pic>
    </p:spTree>
    <p:extLst>
      <p:ext uri="{BB962C8B-B14F-4D97-AF65-F5344CB8AC3E}">
        <p14:creationId xmlns:p14="http://schemas.microsoft.com/office/powerpoint/2010/main" val="3347941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t>Name this family?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10" name="Picture 2" descr="https://encrypted-tbn0.gstatic.com/images?q=tbn:ANd9GcSfpfCOmoUxAG80nD5pMvUvHggrgnXykutqzue8k_NNMr4CoCtqGQ"/>
          <p:cNvPicPr>
            <a:picLocks noChangeAspect="1" noChangeArrowheads="1"/>
          </p:cNvPicPr>
          <p:nvPr/>
        </p:nvPicPr>
        <p:blipFill>
          <a:blip r:embed="rId2" cstate="print"/>
          <a:srcRect/>
          <a:stretch>
            <a:fillRect/>
          </a:stretch>
        </p:blipFill>
        <p:spPr bwMode="auto">
          <a:xfrm>
            <a:off x="152400" y="762000"/>
            <a:ext cx="8839200" cy="5867400"/>
          </a:xfrm>
          <a:prstGeom prst="rect">
            <a:avLst/>
          </a:prstGeom>
          <a:noFill/>
        </p:spPr>
      </p:pic>
      <p:sp>
        <p:nvSpPr>
          <p:cNvPr id="11" name="Rectangle 10"/>
          <p:cNvSpPr/>
          <p:nvPr/>
        </p:nvSpPr>
        <p:spPr>
          <a:xfrm>
            <a:off x="6333614" y="0"/>
            <a:ext cx="2810386"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
        <p:nvSpPr>
          <p:cNvPr id="12" name="Rectangle 11"/>
          <p:cNvSpPr/>
          <p:nvPr/>
        </p:nvSpPr>
        <p:spPr bwMode="auto">
          <a:xfrm>
            <a:off x="3048000" y="2438400"/>
            <a:ext cx="31242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228600" y="152400"/>
            <a:ext cx="8229600" cy="5745163"/>
          </a:xfrm>
        </p:spPr>
        <p:txBody>
          <a:bodyPr/>
          <a:lstStyle/>
          <a:p>
            <a:pPr eaLnBrk="1" hangingPunct="1">
              <a:lnSpc>
                <a:spcPct val="90000"/>
              </a:lnSpc>
            </a:pPr>
            <a:r>
              <a:rPr lang="en-US" dirty="0"/>
              <a:t>Name this movie?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eaLnBrk="1" hangingPunct="1">
              <a:lnSpc>
                <a:spcPct val="90000"/>
              </a:lnSpc>
            </a:pPr>
            <a:endParaRPr lang="en-US" dirty="0"/>
          </a:p>
          <a:p>
            <a:pPr eaLnBrk="1" hangingPunct="1">
              <a:lnSpc>
                <a:spcPct val="90000"/>
              </a:lnSpc>
            </a:pPr>
            <a:endParaRPr lang="en-US" sz="2400" dirty="0">
              <a:solidFill>
                <a:srgbClr val="6699FF"/>
              </a:solidFill>
            </a:endParaRPr>
          </a:p>
        </p:txBody>
      </p:sp>
      <p:pic>
        <p:nvPicPr>
          <p:cNvPr id="5" name="Picture 4" descr="https://encrypted-tbn0.gstatic.com/images?q=tbn:ANd9GcSfJ7DBPgnOFy0IASR3MmfmKVF2Bk17_aMNGb8G1Ua5Zn9aDb0VKQ"/>
          <p:cNvPicPr>
            <a:picLocks noChangeAspect="1" noChangeArrowheads="1"/>
          </p:cNvPicPr>
          <p:nvPr/>
        </p:nvPicPr>
        <p:blipFill>
          <a:blip r:embed="rId2" cstate="print"/>
          <a:srcRect/>
          <a:stretch>
            <a:fillRect/>
          </a:stretch>
        </p:blipFill>
        <p:spPr bwMode="auto">
          <a:xfrm>
            <a:off x="228600" y="914400"/>
            <a:ext cx="8610600" cy="5638800"/>
          </a:xfrm>
          <a:prstGeom prst="rect">
            <a:avLst/>
          </a:prstGeom>
          <a:noFill/>
          <a:ln w="57150">
            <a:solidFill>
              <a:schemeClr val="tx1"/>
            </a:solidFill>
          </a:ln>
        </p:spPr>
      </p:pic>
      <p:sp>
        <p:nvSpPr>
          <p:cNvPr id="6" name="Rectangle 5"/>
          <p:cNvSpPr/>
          <p:nvPr/>
        </p:nvSpPr>
        <p:spPr>
          <a:xfrm>
            <a:off x="6333614" y="0"/>
            <a:ext cx="2810386"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http://www.moviepdb.net/posters/2011/04/meet-the-robinsons-origin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Oval 4"/>
          <p:cNvSpPr/>
          <p:nvPr/>
        </p:nvSpPr>
        <p:spPr bwMode="auto">
          <a:xfrm>
            <a:off x="990600" y="2667000"/>
            <a:ext cx="7086600" cy="1524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6" name="Rectangle 5"/>
          <p:cNvSpPr/>
          <p:nvPr/>
        </p:nvSpPr>
        <p:spPr>
          <a:xfrm>
            <a:off x="3158793" y="2967335"/>
            <a:ext cx="2826415"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Meet…</a:t>
            </a:r>
          </a:p>
        </p:txBody>
      </p:sp>
      <p:sp>
        <p:nvSpPr>
          <p:cNvPr id="7" name="Rectangle 6"/>
          <p:cNvSpPr/>
          <p:nvPr/>
        </p:nvSpPr>
        <p:spPr>
          <a:xfrm>
            <a:off x="6333614" y="0"/>
            <a:ext cx="2810386"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images5.fanpop.com/image/photos/30500000/Milo-and-Otis-pics-milo-and-otis-30503389-345-3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Freeform 2"/>
          <p:cNvSpPr/>
          <p:nvPr/>
        </p:nvSpPr>
        <p:spPr bwMode="auto">
          <a:xfrm>
            <a:off x="565978" y="391886"/>
            <a:ext cx="3545418" cy="1306285"/>
          </a:xfrm>
          <a:custGeom>
            <a:avLst/>
            <a:gdLst>
              <a:gd name="connsiteX0" fmla="*/ 1349908 w 3545418"/>
              <a:gd name="connsiteY0" fmla="*/ 43543 h 1306285"/>
              <a:gd name="connsiteX1" fmla="*/ 450022 w 3545418"/>
              <a:gd name="connsiteY1" fmla="*/ 58057 h 1306285"/>
              <a:gd name="connsiteX2" fmla="*/ 362936 w 3545418"/>
              <a:gd name="connsiteY2" fmla="*/ 101600 h 1306285"/>
              <a:gd name="connsiteX3" fmla="*/ 319393 w 3545418"/>
              <a:gd name="connsiteY3" fmla="*/ 145143 h 1306285"/>
              <a:gd name="connsiteX4" fmla="*/ 304879 w 3545418"/>
              <a:gd name="connsiteY4" fmla="*/ 188685 h 1306285"/>
              <a:gd name="connsiteX5" fmla="*/ 261336 w 3545418"/>
              <a:gd name="connsiteY5" fmla="*/ 275771 h 1306285"/>
              <a:gd name="connsiteX6" fmla="*/ 275851 w 3545418"/>
              <a:gd name="connsiteY6" fmla="*/ 493485 h 1306285"/>
              <a:gd name="connsiteX7" fmla="*/ 290365 w 3545418"/>
              <a:gd name="connsiteY7" fmla="*/ 551543 h 1306285"/>
              <a:gd name="connsiteX8" fmla="*/ 275851 w 3545418"/>
              <a:gd name="connsiteY8" fmla="*/ 595085 h 1306285"/>
              <a:gd name="connsiteX9" fmla="*/ 246822 w 3545418"/>
              <a:gd name="connsiteY9" fmla="*/ 711200 h 1306285"/>
              <a:gd name="connsiteX10" fmla="*/ 188765 w 3545418"/>
              <a:gd name="connsiteY10" fmla="*/ 841828 h 1306285"/>
              <a:gd name="connsiteX11" fmla="*/ 145222 w 3545418"/>
              <a:gd name="connsiteY11" fmla="*/ 870857 h 1306285"/>
              <a:gd name="connsiteX12" fmla="*/ 87165 w 3545418"/>
              <a:gd name="connsiteY12" fmla="*/ 957943 h 1306285"/>
              <a:gd name="connsiteX13" fmla="*/ 29108 w 3545418"/>
              <a:gd name="connsiteY13" fmla="*/ 1045028 h 1306285"/>
              <a:gd name="connsiteX14" fmla="*/ 29108 w 3545418"/>
              <a:gd name="connsiteY14" fmla="*/ 1219200 h 1306285"/>
              <a:gd name="connsiteX15" fmla="*/ 72651 w 3545418"/>
              <a:gd name="connsiteY15" fmla="*/ 1248228 h 1306285"/>
              <a:gd name="connsiteX16" fmla="*/ 174251 w 3545418"/>
              <a:gd name="connsiteY16" fmla="*/ 1277257 h 1306285"/>
              <a:gd name="connsiteX17" fmla="*/ 246822 w 3545418"/>
              <a:gd name="connsiteY17" fmla="*/ 1291771 h 1306285"/>
              <a:gd name="connsiteX18" fmla="*/ 1074136 w 3545418"/>
              <a:gd name="connsiteY18" fmla="*/ 1306285 h 1306285"/>
              <a:gd name="connsiteX19" fmla="*/ 3338365 w 3545418"/>
              <a:gd name="connsiteY19" fmla="*/ 1291771 h 1306285"/>
              <a:gd name="connsiteX20" fmla="*/ 3381908 w 3545418"/>
              <a:gd name="connsiteY20" fmla="*/ 1262743 h 1306285"/>
              <a:gd name="connsiteX21" fmla="*/ 3425451 w 3545418"/>
              <a:gd name="connsiteY21" fmla="*/ 1219200 h 1306285"/>
              <a:gd name="connsiteX22" fmla="*/ 3425451 w 3545418"/>
              <a:gd name="connsiteY22" fmla="*/ 1074057 h 1306285"/>
              <a:gd name="connsiteX23" fmla="*/ 3367393 w 3545418"/>
              <a:gd name="connsiteY23" fmla="*/ 986971 h 1306285"/>
              <a:gd name="connsiteX24" fmla="*/ 3410936 w 3545418"/>
              <a:gd name="connsiteY24" fmla="*/ 653143 h 1306285"/>
              <a:gd name="connsiteX25" fmla="*/ 3454479 w 3545418"/>
              <a:gd name="connsiteY25" fmla="*/ 624114 h 1306285"/>
              <a:gd name="connsiteX26" fmla="*/ 3483508 w 3545418"/>
              <a:gd name="connsiteY26" fmla="*/ 580571 h 1306285"/>
              <a:gd name="connsiteX27" fmla="*/ 3527051 w 3545418"/>
              <a:gd name="connsiteY27" fmla="*/ 551543 h 1306285"/>
              <a:gd name="connsiteX28" fmla="*/ 3541565 w 3545418"/>
              <a:gd name="connsiteY28" fmla="*/ 508000 h 1306285"/>
              <a:gd name="connsiteX29" fmla="*/ 3527051 w 3545418"/>
              <a:gd name="connsiteY29" fmla="*/ 406400 h 1306285"/>
              <a:gd name="connsiteX30" fmla="*/ 3439965 w 3545418"/>
              <a:gd name="connsiteY30" fmla="*/ 348343 h 1306285"/>
              <a:gd name="connsiteX31" fmla="*/ 3352879 w 3545418"/>
              <a:gd name="connsiteY31" fmla="*/ 275771 h 1306285"/>
              <a:gd name="connsiteX32" fmla="*/ 3222251 w 3545418"/>
              <a:gd name="connsiteY32" fmla="*/ 203200 h 1306285"/>
              <a:gd name="connsiteX33" fmla="*/ 3120651 w 3545418"/>
              <a:gd name="connsiteY33" fmla="*/ 145143 h 1306285"/>
              <a:gd name="connsiteX34" fmla="*/ 2438479 w 3545418"/>
              <a:gd name="connsiteY34" fmla="*/ 101600 h 1306285"/>
              <a:gd name="connsiteX35" fmla="*/ 2336879 w 3545418"/>
              <a:gd name="connsiteY35" fmla="*/ 29028 h 1306285"/>
              <a:gd name="connsiteX36" fmla="*/ 2293336 w 3545418"/>
              <a:gd name="connsiteY36" fmla="*/ 14514 h 1306285"/>
              <a:gd name="connsiteX37" fmla="*/ 2249793 w 3545418"/>
              <a:gd name="connsiteY37" fmla="*/ 0 h 1306285"/>
              <a:gd name="connsiteX38" fmla="*/ 1872422 w 3545418"/>
              <a:gd name="connsiteY38" fmla="*/ 14514 h 1306285"/>
              <a:gd name="connsiteX39" fmla="*/ 1814365 w 3545418"/>
              <a:gd name="connsiteY39" fmla="*/ 29028 h 1306285"/>
              <a:gd name="connsiteX40" fmla="*/ 1349908 w 3545418"/>
              <a:gd name="connsiteY40" fmla="*/ 43543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45418" h="1306285">
                <a:moveTo>
                  <a:pt x="1349908" y="43543"/>
                </a:moveTo>
                <a:lnTo>
                  <a:pt x="450022" y="58057"/>
                </a:lnTo>
                <a:cubicBezTo>
                  <a:pt x="422833" y="58894"/>
                  <a:pt x="381694" y="85969"/>
                  <a:pt x="362936" y="101600"/>
                </a:cubicBezTo>
                <a:cubicBezTo>
                  <a:pt x="347167" y="114741"/>
                  <a:pt x="333907" y="130629"/>
                  <a:pt x="319393" y="145143"/>
                </a:cubicBezTo>
                <a:cubicBezTo>
                  <a:pt x="314555" y="159657"/>
                  <a:pt x="311721" y="175001"/>
                  <a:pt x="304879" y="188685"/>
                </a:cubicBezTo>
                <a:cubicBezTo>
                  <a:pt x="248605" y="301235"/>
                  <a:pt x="297821" y="166321"/>
                  <a:pt x="261336" y="275771"/>
                </a:cubicBezTo>
                <a:cubicBezTo>
                  <a:pt x="266174" y="348342"/>
                  <a:pt x="268237" y="421152"/>
                  <a:pt x="275851" y="493485"/>
                </a:cubicBezTo>
                <a:cubicBezTo>
                  <a:pt x="277939" y="513324"/>
                  <a:pt x="290365" y="531595"/>
                  <a:pt x="290365" y="551543"/>
                </a:cubicBezTo>
                <a:cubicBezTo>
                  <a:pt x="290365" y="566842"/>
                  <a:pt x="279876" y="580325"/>
                  <a:pt x="275851" y="595085"/>
                </a:cubicBezTo>
                <a:cubicBezTo>
                  <a:pt x="265354" y="633575"/>
                  <a:pt x="259439" y="673351"/>
                  <a:pt x="246822" y="711200"/>
                </a:cubicBezTo>
                <a:cubicBezTo>
                  <a:pt x="232451" y="754312"/>
                  <a:pt x="223265" y="807328"/>
                  <a:pt x="188765" y="841828"/>
                </a:cubicBezTo>
                <a:cubicBezTo>
                  <a:pt x="176430" y="854163"/>
                  <a:pt x="159736" y="861181"/>
                  <a:pt x="145222" y="870857"/>
                </a:cubicBezTo>
                <a:cubicBezTo>
                  <a:pt x="117464" y="954131"/>
                  <a:pt x="150586" y="876402"/>
                  <a:pt x="87165" y="957943"/>
                </a:cubicBezTo>
                <a:cubicBezTo>
                  <a:pt x="65746" y="985482"/>
                  <a:pt x="29108" y="1045028"/>
                  <a:pt x="29108" y="1045028"/>
                </a:cubicBezTo>
                <a:cubicBezTo>
                  <a:pt x="22036" y="1094529"/>
                  <a:pt x="0" y="1168262"/>
                  <a:pt x="29108" y="1219200"/>
                </a:cubicBezTo>
                <a:cubicBezTo>
                  <a:pt x="37763" y="1234346"/>
                  <a:pt x="57049" y="1240427"/>
                  <a:pt x="72651" y="1248228"/>
                </a:cubicBezTo>
                <a:cubicBezTo>
                  <a:pt x="92053" y="1257929"/>
                  <a:pt x="157501" y="1273535"/>
                  <a:pt x="174251" y="1277257"/>
                </a:cubicBezTo>
                <a:cubicBezTo>
                  <a:pt x="198333" y="1282608"/>
                  <a:pt x="222165" y="1290976"/>
                  <a:pt x="246822" y="1291771"/>
                </a:cubicBezTo>
                <a:cubicBezTo>
                  <a:pt x="522492" y="1300663"/>
                  <a:pt x="798365" y="1301447"/>
                  <a:pt x="1074136" y="1306285"/>
                </a:cubicBezTo>
                <a:lnTo>
                  <a:pt x="3338365" y="1291771"/>
                </a:lnTo>
                <a:cubicBezTo>
                  <a:pt x="3355806" y="1291442"/>
                  <a:pt x="3368507" y="1273910"/>
                  <a:pt x="3381908" y="1262743"/>
                </a:cubicBezTo>
                <a:cubicBezTo>
                  <a:pt x="3397677" y="1249602"/>
                  <a:pt x="3410937" y="1233714"/>
                  <a:pt x="3425451" y="1219200"/>
                </a:cubicBezTo>
                <a:cubicBezTo>
                  <a:pt x="3444923" y="1160784"/>
                  <a:pt x="3455233" y="1151489"/>
                  <a:pt x="3425451" y="1074057"/>
                </a:cubicBezTo>
                <a:cubicBezTo>
                  <a:pt x="3412927" y="1041494"/>
                  <a:pt x="3367393" y="986971"/>
                  <a:pt x="3367393" y="986971"/>
                </a:cubicBezTo>
                <a:cubicBezTo>
                  <a:pt x="3370681" y="921212"/>
                  <a:pt x="3330345" y="733734"/>
                  <a:pt x="3410936" y="653143"/>
                </a:cubicBezTo>
                <a:cubicBezTo>
                  <a:pt x="3423271" y="640808"/>
                  <a:pt x="3439965" y="633790"/>
                  <a:pt x="3454479" y="624114"/>
                </a:cubicBezTo>
                <a:cubicBezTo>
                  <a:pt x="3464155" y="609600"/>
                  <a:pt x="3471173" y="592906"/>
                  <a:pt x="3483508" y="580571"/>
                </a:cubicBezTo>
                <a:cubicBezTo>
                  <a:pt x="3495843" y="568236"/>
                  <a:pt x="3516154" y="565164"/>
                  <a:pt x="3527051" y="551543"/>
                </a:cubicBezTo>
                <a:cubicBezTo>
                  <a:pt x="3536608" y="539596"/>
                  <a:pt x="3536727" y="522514"/>
                  <a:pt x="3541565" y="508000"/>
                </a:cubicBezTo>
                <a:cubicBezTo>
                  <a:pt x="3536727" y="474133"/>
                  <a:pt x="3545418" y="435262"/>
                  <a:pt x="3527051" y="406400"/>
                </a:cubicBezTo>
                <a:cubicBezTo>
                  <a:pt x="3508320" y="376966"/>
                  <a:pt x="3468994" y="367695"/>
                  <a:pt x="3439965" y="348343"/>
                </a:cubicBezTo>
                <a:cubicBezTo>
                  <a:pt x="3284370" y="244613"/>
                  <a:pt x="3520512" y="406151"/>
                  <a:pt x="3352879" y="275771"/>
                </a:cubicBezTo>
                <a:cubicBezTo>
                  <a:pt x="3278018" y="217546"/>
                  <a:pt x="3287948" y="225099"/>
                  <a:pt x="3222251" y="203200"/>
                </a:cubicBezTo>
                <a:cubicBezTo>
                  <a:pt x="3182973" y="177014"/>
                  <a:pt x="3166691" y="163559"/>
                  <a:pt x="3120651" y="145143"/>
                </a:cubicBezTo>
                <a:cubicBezTo>
                  <a:pt x="2894190" y="54559"/>
                  <a:pt x="2747297" y="109132"/>
                  <a:pt x="2438479" y="101600"/>
                </a:cubicBezTo>
                <a:cubicBezTo>
                  <a:pt x="2414289" y="29028"/>
                  <a:pt x="2438479" y="62895"/>
                  <a:pt x="2336879" y="29028"/>
                </a:cubicBezTo>
                <a:lnTo>
                  <a:pt x="2293336" y="14514"/>
                </a:lnTo>
                <a:lnTo>
                  <a:pt x="2249793" y="0"/>
                </a:lnTo>
                <a:cubicBezTo>
                  <a:pt x="2124003" y="4838"/>
                  <a:pt x="1998027" y="6141"/>
                  <a:pt x="1872422" y="14514"/>
                </a:cubicBezTo>
                <a:cubicBezTo>
                  <a:pt x="1852518" y="15841"/>
                  <a:pt x="1834306" y="28517"/>
                  <a:pt x="1814365" y="29028"/>
                </a:cubicBezTo>
                <a:lnTo>
                  <a:pt x="1349908" y="43543"/>
                </a:lnTo>
                <a:close/>
              </a:path>
            </a:pathLst>
          </a:custGeom>
          <a:solidFill>
            <a:schemeClr val="tx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4" name="Freeform 3"/>
          <p:cNvSpPr/>
          <p:nvPr/>
        </p:nvSpPr>
        <p:spPr bwMode="auto">
          <a:xfrm>
            <a:off x="4746171" y="449943"/>
            <a:ext cx="3135086" cy="1313245"/>
          </a:xfrm>
          <a:custGeom>
            <a:avLst/>
            <a:gdLst>
              <a:gd name="connsiteX0" fmla="*/ 362858 w 3135086"/>
              <a:gd name="connsiteY0" fmla="*/ 58057 h 1313245"/>
              <a:gd name="connsiteX1" fmla="*/ 304800 w 3135086"/>
              <a:gd name="connsiteY1" fmla="*/ 72571 h 1313245"/>
              <a:gd name="connsiteX2" fmla="*/ 261258 w 3135086"/>
              <a:gd name="connsiteY2" fmla="*/ 101600 h 1313245"/>
              <a:gd name="connsiteX3" fmla="*/ 217715 w 3135086"/>
              <a:gd name="connsiteY3" fmla="*/ 116114 h 1313245"/>
              <a:gd name="connsiteX4" fmla="*/ 174172 w 3135086"/>
              <a:gd name="connsiteY4" fmla="*/ 159657 h 1313245"/>
              <a:gd name="connsiteX5" fmla="*/ 87086 w 3135086"/>
              <a:gd name="connsiteY5" fmla="*/ 217714 h 1313245"/>
              <a:gd name="connsiteX6" fmla="*/ 72572 w 3135086"/>
              <a:gd name="connsiteY6" fmla="*/ 261257 h 1313245"/>
              <a:gd name="connsiteX7" fmla="*/ 43543 w 3135086"/>
              <a:gd name="connsiteY7" fmla="*/ 304800 h 1313245"/>
              <a:gd name="connsiteX8" fmla="*/ 14515 w 3135086"/>
              <a:gd name="connsiteY8" fmla="*/ 391886 h 1313245"/>
              <a:gd name="connsiteX9" fmla="*/ 0 w 3135086"/>
              <a:gd name="connsiteY9" fmla="*/ 435428 h 1313245"/>
              <a:gd name="connsiteX10" fmla="*/ 14515 w 3135086"/>
              <a:gd name="connsiteY10" fmla="*/ 899886 h 1313245"/>
              <a:gd name="connsiteX11" fmla="*/ 29029 w 3135086"/>
              <a:gd name="connsiteY11" fmla="*/ 986971 h 1313245"/>
              <a:gd name="connsiteX12" fmla="*/ 116115 w 3135086"/>
              <a:gd name="connsiteY12" fmla="*/ 1030514 h 1313245"/>
              <a:gd name="connsiteX13" fmla="*/ 159658 w 3135086"/>
              <a:gd name="connsiteY13" fmla="*/ 1059543 h 1313245"/>
              <a:gd name="connsiteX14" fmla="*/ 290286 w 3135086"/>
              <a:gd name="connsiteY14" fmla="*/ 1088571 h 1313245"/>
              <a:gd name="connsiteX15" fmla="*/ 406400 w 3135086"/>
              <a:gd name="connsiteY15" fmla="*/ 1132114 h 1313245"/>
              <a:gd name="connsiteX16" fmla="*/ 449943 w 3135086"/>
              <a:gd name="connsiteY16" fmla="*/ 1146628 h 1313245"/>
              <a:gd name="connsiteX17" fmla="*/ 1669143 w 3135086"/>
              <a:gd name="connsiteY17" fmla="*/ 1175657 h 1313245"/>
              <a:gd name="connsiteX18" fmla="*/ 1756229 w 3135086"/>
              <a:gd name="connsiteY18" fmla="*/ 1204686 h 1313245"/>
              <a:gd name="connsiteX19" fmla="*/ 1799772 w 3135086"/>
              <a:gd name="connsiteY19" fmla="*/ 1219200 h 1313245"/>
              <a:gd name="connsiteX20" fmla="*/ 1872343 w 3135086"/>
              <a:gd name="connsiteY20" fmla="*/ 1233714 h 1313245"/>
              <a:gd name="connsiteX21" fmla="*/ 1930400 w 3135086"/>
              <a:gd name="connsiteY21" fmla="*/ 1248228 h 1313245"/>
              <a:gd name="connsiteX22" fmla="*/ 2090058 w 3135086"/>
              <a:gd name="connsiteY22" fmla="*/ 1262743 h 1313245"/>
              <a:gd name="connsiteX23" fmla="*/ 2380343 w 3135086"/>
              <a:gd name="connsiteY23" fmla="*/ 1277257 h 1313245"/>
              <a:gd name="connsiteX24" fmla="*/ 2583543 w 3135086"/>
              <a:gd name="connsiteY24" fmla="*/ 1248228 h 1313245"/>
              <a:gd name="connsiteX25" fmla="*/ 2656115 w 3135086"/>
              <a:gd name="connsiteY25" fmla="*/ 1233714 h 1313245"/>
              <a:gd name="connsiteX26" fmla="*/ 2772229 w 3135086"/>
              <a:gd name="connsiteY26" fmla="*/ 1219200 h 1313245"/>
              <a:gd name="connsiteX27" fmla="*/ 2815772 w 3135086"/>
              <a:gd name="connsiteY27" fmla="*/ 1204686 h 1313245"/>
              <a:gd name="connsiteX28" fmla="*/ 2902858 w 3135086"/>
              <a:gd name="connsiteY28" fmla="*/ 1132114 h 1313245"/>
              <a:gd name="connsiteX29" fmla="*/ 2989943 w 3135086"/>
              <a:gd name="connsiteY29" fmla="*/ 986971 h 1313245"/>
              <a:gd name="connsiteX30" fmla="*/ 3018972 w 3135086"/>
              <a:gd name="connsiteY30" fmla="*/ 943428 h 1313245"/>
              <a:gd name="connsiteX31" fmla="*/ 3033486 w 3135086"/>
              <a:gd name="connsiteY31" fmla="*/ 899886 h 1313245"/>
              <a:gd name="connsiteX32" fmla="*/ 3091543 w 3135086"/>
              <a:gd name="connsiteY32" fmla="*/ 812800 h 1313245"/>
              <a:gd name="connsiteX33" fmla="*/ 3106058 w 3135086"/>
              <a:gd name="connsiteY33" fmla="*/ 769257 h 1313245"/>
              <a:gd name="connsiteX34" fmla="*/ 3135086 w 3135086"/>
              <a:gd name="connsiteY34" fmla="*/ 609600 h 1313245"/>
              <a:gd name="connsiteX35" fmla="*/ 3106058 w 3135086"/>
              <a:gd name="connsiteY35" fmla="*/ 333828 h 1313245"/>
              <a:gd name="connsiteX36" fmla="*/ 3077029 w 3135086"/>
              <a:gd name="connsiteY36" fmla="*/ 275771 h 1313245"/>
              <a:gd name="connsiteX37" fmla="*/ 2946400 w 3135086"/>
              <a:gd name="connsiteY37" fmla="*/ 174171 h 1313245"/>
              <a:gd name="connsiteX38" fmla="*/ 2859315 w 3135086"/>
              <a:gd name="connsiteY38" fmla="*/ 116114 h 1313245"/>
              <a:gd name="connsiteX39" fmla="*/ 2583543 w 3135086"/>
              <a:gd name="connsiteY39" fmla="*/ 130628 h 1313245"/>
              <a:gd name="connsiteX40" fmla="*/ 2540000 w 3135086"/>
              <a:gd name="connsiteY40" fmla="*/ 145143 h 1313245"/>
              <a:gd name="connsiteX41" fmla="*/ 2351315 w 3135086"/>
              <a:gd name="connsiteY41" fmla="*/ 130628 h 1313245"/>
              <a:gd name="connsiteX42" fmla="*/ 2264229 w 3135086"/>
              <a:gd name="connsiteY42" fmla="*/ 72571 h 1313245"/>
              <a:gd name="connsiteX43" fmla="*/ 2119086 w 3135086"/>
              <a:gd name="connsiteY43" fmla="*/ 0 h 1313245"/>
              <a:gd name="connsiteX44" fmla="*/ 1204686 w 3135086"/>
              <a:gd name="connsiteY44" fmla="*/ 14514 h 1313245"/>
              <a:gd name="connsiteX45" fmla="*/ 1074058 w 3135086"/>
              <a:gd name="connsiteY45" fmla="*/ 43543 h 1313245"/>
              <a:gd name="connsiteX46" fmla="*/ 1030515 w 3135086"/>
              <a:gd name="connsiteY46" fmla="*/ 58057 h 1313245"/>
              <a:gd name="connsiteX47" fmla="*/ 362858 w 3135086"/>
              <a:gd name="connsiteY47" fmla="*/ 58057 h 131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5086" h="1313245">
                <a:moveTo>
                  <a:pt x="362858" y="58057"/>
                </a:moveTo>
                <a:cubicBezTo>
                  <a:pt x="241906" y="60476"/>
                  <a:pt x="323135" y="64713"/>
                  <a:pt x="304800" y="72571"/>
                </a:cubicBezTo>
                <a:cubicBezTo>
                  <a:pt x="288767" y="79442"/>
                  <a:pt x="276860" y="93799"/>
                  <a:pt x="261258" y="101600"/>
                </a:cubicBezTo>
                <a:cubicBezTo>
                  <a:pt x="247574" y="108442"/>
                  <a:pt x="232229" y="111276"/>
                  <a:pt x="217715" y="116114"/>
                </a:cubicBezTo>
                <a:cubicBezTo>
                  <a:pt x="203201" y="130628"/>
                  <a:pt x="190375" y="147055"/>
                  <a:pt x="174172" y="159657"/>
                </a:cubicBezTo>
                <a:cubicBezTo>
                  <a:pt x="146633" y="181076"/>
                  <a:pt x="87086" y="217714"/>
                  <a:pt x="87086" y="217714"/>
                </a:cubicBezTo>
                <a:cubicBezTo>
                  <a:pt x="82248" y="232228"/>
                  <a:pt x="79414" y="247573"/>
                  <a:pt x="72572" y="261257"/>
                </a:cubicBezTo>
                <a:cubicBezTo>
                  <a:pt x="64771" y="276859"/>
                  <a:pt x="50628" y="288859"/>
                  <a:pt x="43543" y="304800"/>
                </a:cubicBezTo>
                <a:cubicBezTo>
                  <a:pt x="31116" y="332762"/>
                  <a:pt x="24191" y="362857"/>
                  <a:pt x="14515" y="391886"/>
                </a:cubicBezTo>
                <a:lnTo>
                  <a:pt x="0" y="435428"/>
                </a:lnTo>
                <a:cubicBezTo>
                  <a:pt x="4838" y="590247"/>
                  <a:pt x="6374" y="745205"/>
                  <a:pt x="14515" y="899886"/>
                </a:cubicBezTo>
                <a:cubicBezTo>
                  <a:pt x="16062" y="929274"/>
                  <a:pt x="15868" y="960649"/>
                  <a:pt x="29029" y="986971"/>
                </a:cubicBezTo>
                <a:cubicBezTo>
                  <a:pt x="40284" y="1009481"/>
                  <a:pt x="95506" y="1023644"/>
                  <a:pt x="116115" y="1030514"/>
                </a:cubicBezTo>
                <a:cubicBezTo>
                  <a:pt x="130629" y="1040190"/>
                  <a:pt x="143624" y="1052671"/>
                  <a:pt x="159658" y="1059543"/>
                </a:cubicBezTo>
                <a:cubicBezTo>
                  <a:pt x="177592" y="1067229"/>
                  <a:pt x="277371" y="1085988"/>
                  <a:pt x="290286" y="1088571"/>
                </a:cubicBezTo>
                <a:cubicBezTo>
                  <a:pt x="380473" y="1133665"/>
                  <a:pt x="314179" y="1105766"/>
                  <a:pt x="406400" y="1132114"/>
                </a:cubicBezTo>
                <a:cubicBezTo>
                  <a:pt x="421111" y="1136317"/>
                  <a:pt x="435232" y="1142425"/>
                  <a:pt x="449943" y="1146628"/>
                </a:cubicBezTo>
                <a:cubicBezTo>
                  <a:pt x="826858" y="1254319"/>
                  <a:pt x="1587542" y="1174637"/>
                  <a:pt x="1669143" y="1175657"/>
                </a:cubicBezTo>
                <a:lnTo>
                  <a:pt x="1756229" y="1204686"/>
                </a:lnTo>
                <a:cubicBezTo>
                  <a:pt x="1770743" y="1209524"/>
                  <a:pt x="1784770" y="1216200"/>
                  <a:pt x="1799772" y="1219200"/>
                </a:cubicBezTo>
                <a:cubicBezTo>
                  <a:pt x="1823962" y="1224038"/>
                  <a:pt x="1848261" y="1228363"/>
                  <a:pt x="1872343" y="1233714"/>
                </a:cubicBezTo>
                <a:cubicBezTo>
                  <a:pt x="1891816" y="1238041"/>
                  <a:pt x="1910627" y="1245592"/>
                  <a:pt x="1930400" y="1248228"/>
                </a:cubicBezTo>
                <a:cubicBezTo>
                  <a:pt x="1983370" y="1255291"/>
                  <a:pt x="2036839" y="1257905"/>
                  <a:pt x="2090058" y="1262743"/>
                </a:cubicBezTo>
                <a:cubicBezTo>
                  <a:pt x="2241564" y="1313245"/>
                  <a:pt x="2146622" y="1293951"/>
                  <a:pt x="2380343" y="1277257"/>
                </a:cubicBezTo>
                <a:cubicBezTo>
                  <a:pt x="2504910" y="1246116"/>
                  <a:pt x="2371413" y="1276512"/>
                  <a:pt x="2583543" y="1248228"/>
                </a:cubicBezTo>
                <a:cubicBezTo>
                  <a:pt x="2607996" y="1244968"/>
                  <a:pt x="2631732" y="1237465"/>
                  <a:pt x="2656115" y="1233714"/>
                </a:cubicBezTo>
                <a:cubicBezTo>
                  <a:pt x="2694667" y="1227783"/>
                  <a:pt x="2733524" y="1224038"/>
                  <a:pt x="2772229" y="1219200"/>
                </a:cubicBezTo>
                <a:cubicBezTo>
                  <a:pt x="2786743" y="1214362"/>
                  <a:pt x="2802088" y="1211528"/>
                  <a:pt x="2815772" y="1204686"/>
                </a:cubicBezTo>
                <a:cubicBezTo>
                  <a:pt x="2856186" y="1184479"/>
                  <a:pt x="2870759" y="1164213"/>
                  <a:pt x="2902858" y="1132114"/>
                </a:cubicBezTo>
                <a:cubicBezTo>
                  <a:pt x="2947487" y="1042854"/>
                  <a:pt x="2919885" y="1092057"/>
                  <a:pt x="2989943" y="986971"/>
                </a:cubicBezTo>
                <a:lnTo>
                  <a:pt x="3018972" y="943428"/>
                </a:lnTo>
                <a:cubicBezTo>
                  <a:pt x="3023810" y="928914"/>
                  <a:pt x="3026056" y="913260"/>
                  <a:pt x="3033486" y="899886"/>
                </a:cubicBezTo>
                <a:cubicBezTo>
                  <a:pt x="3050429" y="869388"/>
                  <a:pt x="3080510" y="845898"/>
                  <a:pt x="3091543" y="812800"/>
                </a:cubicBezTo>
                <a:cubicBezTo>
                  <a:pt x="3096381" y="798286"/>
                  <a:pt x="3102347" y="784100"/>
                  <a:pt x="3106058" y="769257"/>
                </a:cubicBezTo>
                <a:cubicBezTo>
                  <a:pt x="3116200" y="728688"/>
                  <a:pt x="3128617" y="648418"/>
                  <a:pt x="3135086" y="609600"/>
                </a:cubicBezTo>
                <a:cubicBezTo>
                  <a:pt x="3131920" y="562109"/>
                  <a:pt x="3134735" y="410301"/>
                  <a:pt x="3106058" y="333828"/>
                </a:cubicBezTo>
                <a:cubicBezTo>
                  <a:pt x="3098461" y="313569"/>
                  <a:pt x="3090545" y="292666"/>
                  <a:pt x="3077029" y="275771"/>
                </a:cubicBezTo>
                <a:cubicBezTo>
                  <a:pt x="2943543" y="108916"/>
                  <a:pt x="3042149" y="227366"/>
                  <a:pt x="2946400" y="174171"/>
                </a:cubicBezTo>
                <a:cubicBezTo>
                  <a:pt x="2915903" y="157228"/>
                  <a:pt x="2859315" y="116114"/>
                  <a:pt x="2859315" y="116114"/>
                </a:cubicBezTo>
                <a:cubicBezTo>
                  <a:pt x="2767391" y="120952"/>
                  <a:pt x="2675216" y="122294"/>
                  <a:pt x="2583543" y="130628"/>
                </a:cubicBezTo>
                <a:cubicBezTo>
                  <a:pt x="2568306" y="132013"/>
                  <a:pt x="2555300" y="145143"/>
                  <a:pt x="2540000" y="145143"/>
                </a:cubicBezTo>
                <a:cubicBezTo>
                  <a:pt x="2476919" y="145143"/>
                  <a:pt x="2414210" y="135466"/>
                  <a:pt x="2351315" y="130628"/>
                </a:cubicBezTo>
                <a:cubicBezTo>
                  <a:pt x="2268040" y="102870"/>
                  <a:pt x="2345771" y="135992"/>
                  <a:pt x="2264229" y="72571"/>
                </a:cubicBezTo>
                <a:cubicBezTo>
                  <a:pt x="2182374" y="8906"/>
                  <a:pt x="2198509" y="19855"/>
                  <a:pt x="2119086" y="0"/>
                </a:cubicBezTo>
                <a:lnTo>
                  <a:pt x="1204686" y="14514"/>
                </a:lnTo>
                <a:cubicBezTo>
                  <a:pt x="1187998" y="15005"/>
                  <a:pt x="1095043" y="37547"/>
                  <a:pt x="1074058" y="43543"/>
                </a:cubicBezTo>
                <a:cubicBezTo>
                  <a:pt x="1059347" y="47746"/>
                  <a:pt x="1045811" y="57751"/>
                  <a:pt x="1030515" y="58057"/>
                </a:cubicBezTo>
                <a:cubicBezTo>
                  <a:pt x="803170" y="62604"/>
                  <a:pt x="483810" y="55638"/>
                  <a:pt x="362858" y="58057"/>
                </a:cubicBezTo>
                <a:close/>
              </a:path>
            </a:pathLst>
          </a:custGeom>
          <a:solidFill>
            <a:schemeClr val="tx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5" name="Rectangle 4"/>
          <p:cNvSpPr/>
          <p:nvPr/>
        </p:nvSpPr>
        <p:spPr>
          <a:xfrm>
            <a:off x="6333614" y="5288340"/>
            <a:ext cx="2810386"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s://encrypted-tbn0.gstatic.com/images?q=tbn:ANd9GcRS4php3MF8VFBSo4TKsVhbApr4qRSCK0RGPYVI2NSZEJR73RjhV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6096000" y="5029200"/>
            <a:ext cx="2810386"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
        <p:nvSpPr>
          <p:cNvPr id="4" name="Rectangle 3"/>
          <p:cNvSpPr/>
          <p:nvPr/>
        </p:nvSpPr>
        <p:spPr>
          <a:xfrm>
            <a:off x="228600" y="228600"/>
            <a:ext cx="4854214" cy="646331"/>
          </a:xfrm>
          <a:prstGeom prst="rect">
            <a:avLst/>
          </a:prstGeom>
          <a:noFill/>
        </p:spPr>
        <p:txBody>
          <a:bodyPr wrap="none" lIns="91440" tIns="45720" rIns="91440" bIns="45720">
            <a:spAutoFit/>
          </a:bodyPr>
          <a:lstStyle/>
          <a:p>
            <a:pPr algn="ct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this family?</a:t>
            </a:r>
          </a:p>
        </p:txBody>
      </p:sp>
      <p:pic>
        <p:nvPicPr>
          <p:cNvPr id="1026" name="Picture 2" descr="National Lampoon's Christmas Vacation (1989) - IMDb">
            <a:extLst>
              <a:ext uri="{FF2B5EF4-FFF2-40B4-BE49-F238E27FC236}">
                <a16:creationId xmlns:a16="http://schemas.microsoft.com/office/drawing/2014/main" id="{3CAD0C52-988D-8559-4A1B-0C493712F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93" y="912694"/>
            <a:ext cx="5629786" cy="5335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5678436"/>
              </p:ext>
            </p:extLst>
          </p:nvPr>
        </p:nvGraphicFramePr>
        <p:xfrm>
          <a:off x="381000" y="891595"/>
          <a:ext cx="8382000" cy="502525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788757">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822170">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822170">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822170">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822170">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822170">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sp>
        <p:nvSpPr>
          <p:cNvPr id="4" name="Rectangle 3">
            <a:extLst>
              <a:ext uri="{FF2B5EF4-FFF2-40B4-BE49-F238E27FC236}">
                <a16:creationId xmlns:a16="http://schemas.microsoft.com/office/drawing/2014/main" id="{7F7C2E76-B18B-B33B-A2AE-6420DD999B1A}"/>
              </a:ext>
            </a:extLst>
          </p:cNvPr>
          <p:cNvSpPr/>
          <p:nvPr/>
        </p:nvSpPr>
        <p:spPr>
          <a:xfrm>
            <a:off x="609600" y="5791200"/>
            <a:ext cx="577914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FF"/>
                </a:solidFill>
                <a:effectLst>
                  <a:outerShdw blurRad="12700" dist="38100" dir="2700000" algn="tl" rotWithShape="0">
                    <a:schemeClr val="bg1">
                      <a:lumMod val="50000"/>
                    </a:schemeClr>
                  </a:outerShdw>
                </a:effectLst>
              </a:rPr>
              <a:t>Final Question</a:t>
            </a:r>
          </a:p>
        </p:txBody>
      </p:sp>
    </p:spTree>
    <p:extLst>
      <p:ext uri="{BB962C8B-B14F-4D97-AF65-F5344CB8AC3E}">
        <p14:creationId xmlns:p14="http://schemas.microsoft.com/office/powerpoint/2010/main" val="1997328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https://encrypted-tbn2.gstatic.com/images?q=tbn:ANd9GcQjmIdn-nsChmtsSQcTH37O6Felywv4-zNeQUgNfT0c9H3LmoPUGw"/>
          <p:cNvPicPr>
            <a:picLocks noChangeAspect="1" noChangeArrowheads="1"/>
          </p:cNvPicPr>
          <p:nvPr/>
        </p:nvPicPr>
        <p:blipFill>
          <a:blip r:embed="rId2" cstate="print"/>
          <a:srcRect/>
          <a:stretch>
            <a:fillRect/>
          </a:stretch>
        </p:blipFill>
        <p:spPr bwMode="auto">
          <a:xfrm>
            <a:off x="-1" y="0"/>
            <a:ext cx="9191211" cy="6858000"/>
          </a:xfrm>
          <a:prstGeom prst="rect">
            <a:avLst/>
          </a:prstGeom>
          <a:noFill/>
        </p:spPr>
      </p:pic>
      <p:sp>
        <p:nvSpPr>
          <p:cNvPr id="4" name="Rectangle 3"/>
          <p:cNvSpPr/>
          <p:nvPr/>
        </p:nvSpPr>
        <p:spPr>
          <a:xfrm>
            <a:off x="0" y="381000"/>
            <a:ext cx="9427582" cy="923330"/>
          </a:xfrm>
          <a:prstGeom prst="rect">
            <a:avLst/>
          </a:prstGeom>
          <a:noFill/>
        </p:spPr>
        <p:txBody>
          <a:bodyPr wrap="none" lIns="91440" tIns="45720" rIns="91440" bIns="45720">
            <a:prstTxWarp prst="textArchUp">
              <a:avLst/>
            </a:prstTxWarp>
            <a:spAutoFit/>
          </a:bodyPr>
          <a:lstStyle/>
          <a:p>
            <a:pPr algn="ct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9" name="Rectangle 3"/>
          <p:cNvSpPr>
            <a:spLocks noGrp="1" noChangeArrowheads="1"/>
          </p:cNvSpPr>
          <p:nvPr>
            <p:ph type="body" idx="1"/>
          </p:nvPr>
        </p:nvSpPr>
        <p:spPr>
          <a:xfrm>
            <a:off x="457200" y="381000"/>
            <a:ext cx="8229600" cy="5749925"/>
          </a:xfrm>
        </p:spPr>
        <p:txBody>
          <a:bodyPr/>
          <a:lstStyle/>
          <a:p>
            <a:pPr eaLnBrk="1" hangingPunct="1">
              <a:defRPr/>
            </a:pPr>
            <a:r>
              <a:rPr lang="en-US" dirty="0"/>
              <a:t>Name this phase of Mitosis?</a:t>
            </a:r>
          </a:p>
          <a:p>
            <a:pPr lvl="1" eaLnBrk="1" hangingPunct="1">
              <a:defRPr/>
            </a:pPr>
            <a:r>
              <a:rPr lang="en-US" dirty="0"/>
              <a:t>Chromosomes get split at </a:t>
            </a:r>
            <a:r>
              <a:rPr lang="en-US" dirty="0" err="1"/>
              <a:t>centromere</a:t>
            </a:r>
            <a:endParaRPr lang="en-US" dirty="0"/>
          </a:p>
          <a:p>
            <a:pPr lvl="1" eaLnBrk="1" hangingPunct="1">
              <a:defRPr/>
            </a:pPr>
            <a:r>
              <a:rPr lang="en-US" dirty="0"/>
              <a:t>The two identical copies get pulled apart</a:t>
            </a:r>
          </a:p>
        </p:txBody>
      </p:sp>
      <p:pic>
        <p:nvPicPr>
          <p:cNvPr id="1402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8382000" cy="4343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rot="16200000" flipV="1">
            <a:off x="3162300" y="41529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1" name="Straight Arrow Connector 10"/>
          <p:cNvCxnSpPr/>
          <p:nvPr/>
        </p:nvCxnSpPr>
        <p:spPr bwMode="auto">
          <a:xfrm rot="16200000" flipV="1">
            <a:off x="4533900" y="4076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2" name="Straight Arrow Connector 11"/>
          <p:cNvCxnSpPr/>
          <p:nvPr/>
        </p:nvCxnSpPr>
        <p:spPr bwMode="auto">
          <a:xfrm rot="16200000" flipV="1">
            <a:off x="1790700" y="4457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3" name="Straight Arrow Connector 12"/>
          <p:cNvCxnSpPr/>
          <p:nvPr/>
        </p:nvCxnSpPr>
        <p:spPr bwMode="auto">
          <a:xfrm rot="16200000" flipV="1">
            <a:off x="6210300" y="3848100"/>
            <a:ext cx="990600" cy="609600"/>
          </a:xfrm>
          <a:prstGeom prst="straightConnector1">
            <a:avLst/>
          </a:prstGeom>
          <a:noFill/>
          <a:ln w="76200" cap="flat" cmpd="sng" algn="ctr">
            <a:solidFill>
              <a:schemeClr val="bg1"/>
            </a:solidFill>
            <a:prstDash val="solid"/>
            <a:round/>
            <a:headEnd type="arrow"/>
            <a:tailEnd type="arrow"/>
          </a:ln>
          <a:effectLst/>
        </p:spPr>
      </p:cxnSp>
      <p:sp>
        <p:nvSpPr>
          <p:cNvPr id="182285"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9600" dirty="0">
              <a:effectLst>
                <a:outerShdw blurRad="38100" dist="38100" dir="2700000" algn="tl">
                  <a:srgbClr val="000000"/>
                </a:outerShdw>
              </a:effectLst>
              <a:latin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9" name="Rectangle 3"/>
          <p:cNvSpPr>
            <a:spLocks noGrp="1" noChangeArrowheads="1"/>
          </p:cNvSpPr>
          <p:nvPr>
            <p:ph type="body" idx="1"/>
          </p:nvPr>
        </p:nvSpPr>
        <p:spPr>
          <a:xfrm>
            <a:off x="457200" y="381000"/>
            <a:ext cx="8229600" cy="5749925"/>
          </a:xfrm>
        </p:spPr>
        <p:txBody>
          <a:bodyPr/>
          <a:lstStyle/>
          <a:p>
            <a:pPr eaLnBrk="1" hangingPunct="1">
              <a:defRPr/>
            </a:pPr>
            <a:r>
              <a:rPr lang="en-US" dirty="0"/>
              <a:t>Name this phase of Mitosis?</a:t>
            </a:r>
          </a:p>
          <a:p>
            <a:pPr lvl="1" eaLnBrk="1" hangingPunct="1">
              <a:defRPr/>
            </a:pPr>
            <a:r>
              <a:rPr lang="en-US" dirty="0"/>
              <a:t>Chromosomes get split at </a:t>
            </a:r>
            <a:r>
              <a:rPr lang="en-US" dirty="0" err="1"/>
              <a:t>centromere</a:t>
            </a:r>
            <a:endParaRPr lang="en-US" dirty="0"/>
          </a:p>
          <a:p>
            <a:pPr lvl="1" eaLnBrk="1" hangingPunct="1">
              <a:defRPr/>
            </a:pPr>
            <a:r>
              <a:rPr lang="en-US" dirty="0"/>
              <a:t>The two identical copies get pulled apart</a:t>
            </a:r>
          </a:p>
        </p:txBody>
      </p:sp>
      <p:pic>
        <p:nvPicPr>
          <p:cNvPr id="1402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8382000" cy="4343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rot="16200000" flipV="1">
            <a:off x="3162300" y="41529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1" name="Straight Arrow Connector 10"/>
          <p:cNvCxnSpPr/>
          <p:nvPr/>
        </p:nvCxnSpPr>
        <p:spPr bwMode="auto">
          <a:xfrm rot="16200000" flipV="1">
            <a:off x="4533900" y="4076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2" name="Straight Arrow Connector 11"/>
          <p:cNvCxnSpPr/>
          <p:nvPr/>
        </p:nvCxnSpPr>
        <p:spPr bwMode="auto">
          <a:xfrm rot="16200000" flipV="1">
            <a:off x="1790700" y="4457700"/>
            <a:ext cx="990600" cy="609600"/>
          </a:xfrm>
          <a:prstGeom prst="straightConnector1">
            <a:avLst/>
          </a:prstGeom>
          <a:noFill/>
          <a:ln w="76200" cap="flat" cmpd="sng" algn="ctr">
            <a:solidFill>
              <a:schemeClr val="bg1"/>
            </a:solidFill>
            <a:prstDash val="solid"/>
            <a:round/>
            <a:headEnd type="arrow"/>
            <a:tailEnd type="arrow"/>
          </a:ln>
          <a:effectLst/>
        </p:spPr>
      </p:cxnSp>
      <p:cxnSp>
        <p:nvCxnSpPr>
          <p:cNvPr id="13" name="Straight Arrow Connector 12"/>
          <p:cNvCxnSpPr/>
          <p:nvPr/>
        </p:nvCxnSpPr>
        <p:spPr bwMode="auto">
          <a:xfrm rot="16200000" flipV="1">
            <a:off x="6210300" y="3848100"/>
            <a:ext cx="990600" cy="609600"/>
          </a:xfrm>
          <a:prstGeom prst="straightConnector1">
            <a:avLst/>
          </a:prstGeom>
          <a:noFill/>
          <a:ln w="76200" cap="flat" cmpd="sng" algn="ctr">
            <a:solidFill>
              <a:schemeClr val="bg1"/>
            </a:solidFill>
            <a:prstDash val="solid"/>
            <a:round/>
            <a:headEnd type="arrow"/>
            <a:tailEnd type="arrow"/>
          </a:ln>
          <a:effectLst/>
        </p:spPr>
      </p:cxnSp>
      <p:sp>
        <p:nvSpPr>
          <p:cNvPr id="182285" name="Rectangle 13"/>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9600" dirty="0">
              <a:effectLst>
                <a:outerShdw blurRad="38100" dist="38100" dir="2700000" algn="tl">
                  <a:srgbClr val="000000"/>
                </a:outerShdw>
              </a:effectLst>
              <a:latin typeface="Tahoma" pitchFamily="34" charset="0"/>
            </a:endParaRPr>
          </a:p>
        </p:txBody>
      </p:sp>
      <p:sp>
        <p:nvSpPr>
          <p:cNvPr id="9" name="Rectangle 8"/>
          <p:cNvSpPr/>
          <p:nvPr/>
        </p:nvSpPr>
        <p:spPr>
          <a:xfrm rot="21237115">
            <a:off x="1066800" y="2362200"/>
            <a:ext cx="6947736" cy="1569660"/>
          </a:xfrm>
          <a:prstGeom prst="rect">
            <a:avLst/>
          </a:prstGeom>
          <a:noFill/>
        </p:spPr>
        <p:txBody>
          <a:bodyPr wrap="none" lIns="91440" tIns="45720" rIns="91440" bIns="45720">
            <a:spAutoFit/>
          </a:bodyPr>
          <a:lstStyle/>
          <a:p>
            <a:pPr algn="ctr"/>
            <a:r>
              <a:rPr lang="en-US" sz="9600" b="1" cap="none" spc="0" dirty="0">
                <a:ln w="17780" cmpd="sng">
                  <a:solidFill>
                    <a:schemeClr val="bg1"/>
                  </a:solidFill>
                  <a:prstDash val="solid"/>
                  <a:miter lim="800000"/>
                </a:ln>
                <a:solidFill>
                  <a:srgbClr val="9933FF"/>
                </a:solidFill>
                <a:effectLst>
                  <a:outerShdw blurRad="50800" algn="tl" rotWithShape="0">
                    <a:srgbClr val="000000"/>
                  </a:outerShdw>
                </a:effectLst>
              </a:rPr>
              <a:t>Anaphase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t>Questions 1-10 = 10pts Each</a:t>
            </a:r>
          </a:p>
          <a:p>
            <a:pPr algn="ctr" eaLnBrk="1" hangingPunct="1"/>
            <a:r>
              <a:rPr lang="en-US" sz="3600" dirty="0"/>
              <a:t>Final Category (Bonus) = 1pt Each</a:t>
            </a:r>
          </a:p>
          <a:p>
            <a:pPr algn="ctr" eaLnBrk="1" hangingPunct="1"/>
            <a:r>
              <a:rPr lang="en-US" sz="3600" dirty="0"/>
              <a:t>Final Questions = 5 </a:t>
            </a:r>
            <a:r>
              <a:rPr lang="en-US" sz="3600" dirty="0" err="1"/>
              <a:t>pt</a:t>
            </a:r>
            <a:r>
              <a:rPr lang="en-US" sz="3600" dirty="0"/>
              <a:t> wager</a:t>
            </a:r>
          </a:p>
          <a:p>
            <a:pPr algn="ctr" eaLnBrk="1" hangingPunct="1"/>
            <a:r>
              <a:rPr lang="en-US" sz="3600" dirty="0"/>
              <a:t>Find the Owl =      + 1pt</a:t>
            </a:r>
          </a:p>
          <a:p>
            <a:pPr algn="ctr" eaLnBrk="1" hangingPunct="1"/>
            <a:r>
              <a:rPr lang="en-US" sz="3600" dirty="0"/>
              <a:t> Secretly write “Owl” in the correct box worth 1pt.</a:t>
            </a:r>
          </a:p>
        </p:txBody>
      </p:sp>
      <p:pic>
        <p:nvPicPr>
          <p:cNvPr id="115715"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EEB5498-2AAE-EDD7-B31A-44BA619F22D5}"/>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4" name="Graphic 3">
            <a:extLst>
              <a:ext uri="{FF2B5EF4-FFF2-40B4-BE49-F238E27FC236}">
                <a16:creationId xmlns:a16="http://schemas.microsoft.com/office/drawing/2014/main" id="{3DF0649E-934E-FA59-5ECC-C80DD305CA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386" y="3439732"/>
            <a:ext cx="9052210" cy="2233937"/>
          </a:xfrm>
          <a:prstGeom prst="rect">
            <a:avLst/>
          </a:prstGeom>
          <a:effectLst>
            <a:reflection blurRad="6350" stA="50000" endA="300" endPos="90000" dist="50800" dir="5400000" sy="-100000" algn="bl" rotWithShape="0"/>
          </a:effectLst>
        </p:spPr>
      </p:pic>
    </p:spTree>
    <p:extLst>
      <p:ext uri="{BB962C8B-B14F-4D97-AF65-F5344CB8AC3E}">
        <p14:creationId xmlns:p14="http://schemas.microsoft.com/office/powerpoint/2010/main" val="291224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spTree>
    <p:extLst>
      <p:ext uri="{BB962C8B-B14F-4D97-AF65-F5344CB8AC3E}">
        <p14:creationId xmlns:p14="http://schemas.microsoft.com/office/powerpoint/2010/main" val="2788373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48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5439" y="152400"/>
            <a:ext cx="8639961" cy="129540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algn="l"/>
            <a:r>
              <a:rPr lang="en-US" b="1"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Mitosis </a:t>
            </a:r>
            <a:r>
              <a:rPr lang="en-US"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Review Game</a:t>
            </a:r>
          </a:p>
        </p:txBody>
      </p:sp>
      <p:sp>
        <p:nvSpPr>
          <p:cNvPr id="4" name="Rectangle 3"/>
          <p:cNvSpPr/>
          <p:nvPr/>
        </p:nvSpPr>
        <p:spPr>
          <a:xfrm>
            <a:off x="44351" y="4837837"/>
            <a:ext cx="3605474" cy="1754326"/>
          </a:xfrm>
          <a:prstGeom prst="rect">
            <a:avLst/>
          </a:prstGeom>
          <a:noFill/>
        </p:spPr>
        <p:txBody>
          <a:bodyPr wrap="none" lIns="91440" tIns="45720" rIns="91440" bIns="45720">
            <a:spAutoFit/>
            <a:scene3d>
              <a:camera prst="orthographicFront"/>
              <a:lightRig rig="threePt" dir="t"/>
            </a:scene3d>
            <a:sp3d extrusionH="57150">
              <a:bevelT w="38100" h="38100" prst="convex"/>
            </a:sp3d>
          </a:bodyPr>
          <a:lstStyle/>
          <a:p>
            <a:pPr algn="ctr"/>
            <a:r>
              <a:rPr lang="en-US" sz="5400"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Part</a:t>
            </a:r>
            <a:r>
              <a:rPr lang="en-US" sz="5400" b="1"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 </a:t>
            </a:r>
            <a:r>
              <a:rPr lang="en-US" sz="5400"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2</a:t>
            </a:r>
          </a:p>
          <a:p>
            <a:pPr algn="ctr"/>
            <a:r>
              <a:rPr lang="en-US" sz="5400" b="1" cap="none" spc="0" dirty="0">
                <a:ln w="17780" cmpd="sng">
                  <a:solidFill>
                    <a:schemeClr val="accent1">
                      <a:tint val="3000"/>
                    </a:schemeClr>
                  </a:solidFill>
                  <a:prstDash val="solid"/>
                  <a:miter lim="800000"/>
                </a:ln>
                <a:solidFill>
                  <a:srgbClr val="9999FF"/>
                </a:solidFill>
                <a:effectLst>
                  <a:outerShdw blurRad="55000" dist="50800" dir="5400000" algn="tl">
                    <a:srgbClr val="000000">
                      <a:alpha val="33000"/>
                    </a:srgbClr>
                  </a:outerShdw>
                </a:effectLst>
              </a:rPr>
              <a:t>Lesson 5</a:t>
            </a:r>
          </a:p>
        </p:txBody>
      </p:sp>
      <p:pic>
        <p:nvPicPr>
          <p:cNvPr id="5" name="Graphic 4">
            <a:extLst>
              <a:ext uri="{FF2B5EF4-FFF2-40B4-BE49-F238E27FC236}">
                <a16:creationId xmlns:a16="http://schemas.microsoft.com/office/drawing/2014/main" id="{CEB47ACE-2ABA-7537-8F9D-BEF7E6F694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spTree>
    <p:extLst>
      <p:ext uri="{BB962C8B-B14F-4D97-AF65-F5344CB8AC3E}">
        <p14:creationId xmlns:p14="http://schemas.microsoft.com/office/powerpoint/2010/main" val="614485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48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5439" y="152400"/>
            <a:ext cx="7524817" cy="830997"/>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Mitosis Review Game</a:t>
            </a:r>
          </a:p>
        </p:txBody>
      </p:sp>
      <p:sp>
        <p:nvSpPr>
          <p:cNvPr id="4" name="Rectangle 3"/>
          <p:cNvSpPr/>
          <p:nvPr/>
        </p:nvSpPr>
        <p:spPr>
          <a:xfrm>
            <a:off x="152400" y="5023491"/>
            <a:ext cx="3605474" cy="175432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Part 2 </a:t>
            </a:r>
            <a:b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b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Lesson 6</a:t>
            </a:r>
          </a:p>
        </p:txBody>
      </p:sp>
      <p:sp>
        <p:nvSpPr>
          <p:cNvPr id="5" name="Rectangle 4">
            <a:extLst>
              <a:ext uri="{FF2B5EF4-FFF2-40B4-BE49-F238E27FC236}">
                <a16:creationId xmlns:a16="http://schemas.microsoft.com/office/drawing/2014/main" id="{9F33CFF8-57AA-5D37-CA93-C58C5BC8F1CD}"/>
              </a:ext>
            </a:extLst>
          </p:cNvPr>
          <p:cNvSpPr/>
          <p:nvPr/>
        </p:nvSpPr>
        <p:spPr>
          <a:xfrm>
            <a:off x="685800" y="914400"/>
            <a:ext cx="7422225" cy="923330"/>
          </a:xfrm>
          <a:prstGeom prst="rect">
            <a:avLst/>
          </a:prstGeom>
          <a:noFill/>
        </p:spPr>
        <p:txBody>
          <a:bodyPr wrap="none" lIns="91440" tIns="45720" rIns="91440" bIns="45720">
            <a:spAutoFit/>
            <a:scene3d>
              <a:camera prst="orthographicFront"/>
              <a:lightRig rig="threePt" dir="t"/>
            </a:scene3d>
            <a:sp3d extrusionH="57150">
              <a:bevelT w="38100" h="38100" prst="convex"/>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99FF"/>
                </a:solidFill>
                <a:effectLst>
                  <a:outerShdw blurRad="12700" dist="38100" dir="2700000" algn="tl" rotWithShape="0">
                    <a:srgbClr val="000000">
                      <a:lumMod val="50000"/>
                    </a:srgbClr>
                  </a:outerShdw>
                </a:effectLst>
                <a:uLnTx/>
                <a:uFillTx/>
                <a:latin typeface="Verdana" pitchFamily="34" charset="0"/>
                <a:ea typeface="+mn-ea"/>
                <a:cs typeface="+mn-cs"/>
              </a:rPr>
              <a:t>ANSWER VERSION</a:t>
            </a:r>
          </a:p>
        </p:txBody>
      </p:sp>
      <p:pic>
        <p:nvPicPr>
          <p:cNvPr id="6" name="Picture 2" descr="Download Key Transparent HQ PNG Image | FreePNGImg">
            <a:extLst>
              <a:ext uri="{FF2B5EF4-FFF2-40B4-BE49-F238E27FC236}">
                <a16:creationId xmlns:a16="http://schemas.microsoft.com/office/drawing/2014/main" id="{55A619AE-0CA5-7F58-6E3A-EA708D7B3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0578">
            <a:off x="798398" y="-201219"/>
            <a:ext cx="7633371" cy="734977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C6075C4C-E633-A1C9-1EBA-B05C62ABCD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1994" y="4947494"/>
            <a:ext cx="5699410" cy="1610564"/>
          </a:xfrm>
          <a:prstGeom prst="rect">
            <a:avLst/>
          </a:prstGeom>
        </p:spPr>
      </p:pic>
      <p:pic>
        <p:nvPicPr>
          <p:cNvPr id="8" name="Picture 7">
            <a:extLst>
              <a:ext uri="{FF2B5EF4-FFF2-40B4-BE49-F238E27FC236}">
                <a16:creationId xmlns:a16="http://schemas.microsoft.com/office/drawing/2014/main" id="{4709F26A-C997-0C5D-4E94-26ED4218FB53}"/>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18169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1E70E8F5-1340-86EB-4B29-B15077A1A4F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29348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EE711D79-4E8A-B1C6-1296-783FC125C55A}"/>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75473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Questions 1-10 = 10pts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Questions = 5 </a:t>
            </a:r>
            <a:r>
              <a:rPr kumimoji="0" lang="en-US" sz="3600" b="0" i="0" u="none" strike="noStrike" kern="1200" cap="none" spc="0" normalizeH="0" baseline="0" noProof="0" dirty="0" err="1">
                <a:ln>
                  <a:noFill/>
                </a:ln>
                <a:solidFill>
                  <a:srgbClr val="FFFFFF"/>
                </a:solidFill>
                <a:effectLst/>
                <a:uLnTx/>
                <a:uFillTx/>
                <a:latin typeface="Arial" charset="0"/>
                <a:ea typeface="+mn-ea"/>
                <a:cs typeface="+mn-cs"/>
              </a:rPr>
              <a:t>pt</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Find the Owl =      + 1pt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Secretly write “Owl” in the correct box worth 1pt.</a:t>
            </a:r>
          </a:p>
        </p:txBody>
      </p:sp>
      <p:pic>
        <p:nvPicPr>
          <p:cNvPr id="115715"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9BB6131-7795-52E8-8598-AAABA7DFC6B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960970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B9291DEE-7A9F-8611-463E-354107386399}"/>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50748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solidFill>
                      <a:schemeClr val="bg1">
                        <a:lumMod val="85000"/>
                        <a:lumOff val="15000"/>
                      </a:schemeClr>
                    </a:solid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85000"/>
                        <a:lumOff val="1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85000"/>
                        <a:lumOff val="1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85000"/>
                        <a:lumOff val="1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85000"/>
                        <a:lumOff val="1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85000"/>
                        <a:lumOff val="1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01F33F85-D0BA-52C1-99AC-7D3C12347EE5}"/>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37270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148770" y="152400"/>
            <a:ext cx="8690429" cy="5826125"/>
          </a:xfrm>
        </p:spPr>
        <p:txBody>
          <a:bodyPr/>
          <a:lstStyle/>
          <a:p>
            <a:pPr eaLnBrk="1" hangingPunct="1"/>
            <a:r>
              <a:rPr lang="en-US" dirty="0">
                <a:solidFill>
                  <a:srgbClr val="FF9933"/>
                </a:solidFill>
              </a:rPr>
              <a:t>This is the name of the process where one cell divides into two?</a:t>
            </a:r>
          </a:p>
          <a:p>
            <a:pPr lvl="1" eaLnBrk="1" hangingPunct="1"/>
            <a:r>
              <a:rPr lang="en-US" dirty="0">
                <a:solidFill>
                  <a:srgbClr val="FF99FF"/>
                </a:solidFill>
              </a:rPr>
              <a:t>Exact copy is made.</a:t>
            </a:r>
          </a:p>
        </p:txBody>
      </p:sp>
      <p:sp>
        <p:nvSpPr>
          <p:cNvPr id="1402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5" name="Picture 5" descr="images-mesoblast_cell_division_st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81200"/>
            <a:ext cx="86868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9293" y="9144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1</a:t>
            </a:r>
          </a:p>
        </p:txBody>
      </p:sp>
    </p:spTree>
    <p:extLst>
      <p:ext uri="{BB962C8B-B14F-4D97-AF65-F5344CB8AC3E}">
        <p14:creationId xmlns:p14="http://schemas.microsoft.com/office/powerpoint/2010/main" val="1492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148770" y="152400"/>
            <a:ext cx="8690429" cy="5826125"/>
          </a:xfrm>
        </p:spPr>
        <p:txBody>
          <a:bodyPr/>
          <a:lstStyle/>
          <a:p>
            <a:pPr eaLnBrk="1" hangingPunct="1"/>
            <a:r>
              <a:rPr lang="en-US" dirty="0">
                <a:solidFill>
                  <a:srgbClr val="FF9933"/>
                </a:solidFill>
              </a:rPr>
              <a:t>This is the name of the process where one cell divides into two?</a:t>
            </a:r>
          </a:p>
          <a:p>
            <a:pPr lvl="1" eaLnBrk="1" hangingPunct="1"/>
            <a:r>
              <a:rPr lang="en-US" dirty="0">
                <a:solidFill>
                  <a:srgbClr val="FF99FF"/>
                </a:solidFill>
              </a:rPr>
              <a:t>An exact copy is made. (Hopefully)</a:t>
            </a:r>
          </a:p>
        </p:txBody>
      </p:sp>
      <p:sp>
        <p:nvSpPr>
          <p:cNvPr id="1402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5" name="Picture 5" descr="images-mesoblast_cell_division_st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81200"/>
            <a:ext cx="86868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9293" y="9144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1</a:t>
            </a:r>
          </a:p>
        </p:txBody>
      </p:sp>
      <p:sp>
        <p:nvSpPr>
          <p:cNvPr id="3" name="Rectangle 2"/>
          <p:cNvSpPr/>
          <p:nvPr/>
        </p:nvSpPr>
        <p:spPr>
          <a:xfrm>
            <a:off x="478256" y="55626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spTree>
    <p:extLst>
      <p:ext uri="{BB962C8B-B14F-4D97-AF65-F5344CB8AC3E}">
        <p14:creationId xmlns:p14="http://schemas.microsoft.com/office/powerpoint/2010/main" val="1209266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148770" y="152400"/>
            <a:ext cx="8690429" cy="5826125"/>
          </a:xfrm>
        </p:spPr>
        <p:txBody>
          <a:bodyPr/>
          <a:lstStyle/>
          <a:p>
            <a:pPr eaLnBrk="1" hangingPunct="1"/>
            <a:r>
              <a:rPr lang="en-US" dirty="0">
                <a:solidFill>
                  <a:srgbClr val="FF9933"/>
                </a:solidFill>
              </a:rPr>
              <a:t>This is the name of the process where one cell divides into two?</a:t>
            </a:r>
          </a:p>
          <a:p>
            <a:pPr lvl="1" eaLnBrk="1" hangingPunct="1"/>
            <a:r>
              <a:rPr lang="en-US" dirty="0">
                <a:solidFill>
                  <a:srgbClr val="FF99FF"/>
                </a:solidFill>
              </a:rPr>
              <a:t>An exact copy is made. (Hopefully)</a:t>
            </a:r>
          </a:p>
        </p:txBody>
      </p:sp>
      <p:sp>
        <p:nvSpPr>
          <p:cNvPr id="1402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5" name="Picture 5" descr="images-mesoblast_cell_division_st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81200"/>
            <a:ext cx="86868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9293" y="9144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1</a:t>
            </a:r>
          </a:p>
        </p:txBody>
      </p:sp>
      <p:sp>
        <p:nvSpPr>
          <p:cNvPr id="3" name="Rectangle 2"/>
          <p:cNvSpPr/>
          <p:nvPr/>
        </p:nvSpPr>
        <p:spPr>
          <a:xfrm>
            <a:off x="478256" y="55626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sp>
        <p:nvSpPr>
          <p:cNvPr id="4" name="Rectangle 3"/>
          <p:cNvSpPr/>
          <p:nvPr/>
        </p:nvSpPr>
        <p:spPr>
          <a:xfrm>
            <a:off x="2214496" y="3787614"/>
            <a:ext cx="5062604" cy="156966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Mitosis</a:t>
            </a:r>
          </a:p>
        </p:txBody>
      </p:sp>
    </p:spTree>
    <p:extLst>
      <p:ext uri="{BB962C8B-B14F-4D97-AF65-F5344CB8AC3E}">
        <p14:creationId xmlns:p14="http://schemas.microsoft.com/office/powerpoint/2010/main" val="335493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8522305"/>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solidFill>
                      <a:schemeClr val="bg1">
                        <a:lumMod val="85000"/>
                        <a:lumOff val="15000"/>
                      </a:schemeClr>
                    </a:solid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85000"/>
                        <a:lumOff val="1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85000"/>
                        <a:lumOff val="1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85000"/>
                        <a:lumOff val="1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85000"/>
                        <a:lumOff val="1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85000"/>
                        <a:lumOff val="1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spTree>
    <p:extLst>
      <p:ext uri="{BB962C8B-B14F-4D97-AF65-F5344CB8AC3E}">
        <p14:creationId xmlns:p14="http://schemas.microsoft.com/office/powerpoint/2010/main" val="1957809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57629" y="263766"/>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Verdana" pitchFamily="34" charset="0"/>
                <a:ea typeface="+mn-ea"/>
                <a:cs typeface="+mn-cs"/>
              </a:rPr>
              <a:t>This is an organized structure of DNA and protein that is found in cells.</a:t>
            </a:r>
          </a:p>
        </p:txBody>
      </p:sp>
      <p:pic>
        <p:nvPicPr>
          <p:cNvPr id="686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86" y="2018092"/>
            <a:ext cx="9214906" cy="460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 .LLC</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68613" name="Text Box 5"/>
          <p:cNvSpPr txBox="1">
            <a:spLocks noChangeArrowheads="1"/>
          </p:cNvSpPr>
          <p:nvPr/>
        </p:nvSpPr>
        <p:spPr bwMode="auto">
          <a:xfrm>
            <a:off x="7772400" y="1905000"/>
            <a:ext cx="838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2" name="Rectangle 1"/>
          <p:cNvSpPr/>
          <p:nvPr/>
        </p:nvSpPr>
        <p:spPr>
          <a:xfrm>
            <a:off x="7521664" y="1714689"/>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a:t>
            </a:r>
          </a:p>
        </p:txBody>
      </p:sp>
    </p:spTree>
    <p:extLst>
      <p:ext uri="{BB962C8B-B14F-4D97-AF65-F5344CB8AC3E}">
        <p14:creationId xmlns:p14="http://schemas.microsoft.com/office/powerpoint/2010/main" val="3287007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57629" y="263766"/>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Verdana" pitchFamily="34" charset="0"/>
                <a:ea typeface="+mn-ea"/>
                <a:cs typeface="+mn-cs"/>
              </a:rPr>
              <a:t>This is an organized structure of DNA and protein that is found in cells.</a:t>
            </a:r>
          </a:p>
        </p:txBody>
      </p:sp>
      <p:pic>
        <p:nvPicPr>
          <p:cNvPr id="686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86" y="2018092"/>
            <a:ext cx="9214906" cy="460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 .LLC</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68613" name="Text Box 5"/>
          <p:cNvSpPr txBox="1">
            <a:spLocks noChangeArrowheads="1"/>
          </p:cNvSpPr>
          <p:nvPr/>
        </p:nvSpPr>
        <p:spPr bwMode="auto">
          <a:xfrm>
            <a:off x="7772400" y="1905000"/>
            <a:ext cx="838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2" name="Rectangle 1"/>
          <p:cNvSpPr/>
          <p:nvPr/>
        </p:nvSpPr>
        <p:spPr>
          <a:xfrm>
            <a:off x="7521664" y="1714689"/>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a:t>
            </a:r>
          </a:p>
        </p:txBody>
      </p:sp>
      <p:sp>
        <p:nvSpPr>
          <p:cNvPr id="3" name="Rectangle 2"/>
          <p:cNvSpPr/>
          <p:nvPr/>
        </p:nvSpPr>
        <p:spPr>
          <a:xfrm>
            <a:off x="360510" y="55626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and the answer is…</a:t>
            </a:r>
          </a:p>
        </p:txBody>
      </p:sp>
      <p:pic>
        <p:nvPicPr>
          <p:cNvPr id="4" name="Picture 3">
            <a:extLst>
              <a:ext uri="{FF2B5EF4-FFF2-40B4-BE49-F238E27FC236}">
                <a16:creationId xmlns:a16="http://schemas.microsoft.com/office/drawing/2014/main" id="{339838CF-A63B-24AA-EDBB-98CCF7A12B2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64383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57629" y="263766"/>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Verdana" pitchFamily="34" charset="0"/>
                <a:ea typeface="+mn-ea"/>
                <a:cs typeface="+mn-cs"/>
              </a:rPr>
              <a:t>This is an organized structure of DNA and protein that is found in cells.</a:t>
            </a:r>
          </a:p>
        </p:txBody>
      </p:sp>
      <p:pic>
        <p:nvPicPr>
          <p:cNvPr id="686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86" y="2018092"/>
            <a:ext cx="9214906" cy="460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 .LLC</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68613" name="Text Box 5"/>
          <p:cNvSpPr txBox="1">
            <a:spLocks noChangeArrowheads="1"/>
          </p:cNvSpPr>
          <p:nvPr/>
        </p:nvSpPr>
        <p:spPr bwMode="auto">
          <a:xfrm>
            <a:off x="7772400" y="1905000"/>
            <a:ext cx="838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2" name="Rectangle 1"/>
          <p:cNvSpPr/>
          <p:nvPr/>
        </p:nvSpPr>
        <p:spPr>
          <a:xfrm>
            <a:off x="7521664" y="1714689"/>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2</a:t>
            </a:r>
          </a:p>
        </p:txBody>
      </p:sp>
      <p:sp>
        <p:nvSpPr>
          <p:cNvPr id="3" name="Rectangle 2"/>
          <p:cNvSpPr/>
          <p:nvPr/>
        </p:nvSpPr>
        <p:spPr>
          <a:xfrm>
            <a:off x="360510" y="55626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and the answer is…</a:t>
            </a:r>
          </a:p>
        </p:txBody>
      </p:sp>
      <p:sp>
        <p:nvSpPr>
          <p:cNvPr id="4" name="Rectangle 3"/>
          <p:cNvSpPr/>
          <p:nvPr/>
        </p:nvSpPr>
        <p:spPr>
          <a:xfrm>
            <a:off x="1219200" y="2170708"/>
            <a:ext cx="5698996"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Chromosomes</a:t>
            </a:r>
          </a:p>
        </p:txBody>
      </p:sp>
      <p:pic>
        <p:nvPicPr>
          <p:cNvPr id="5" name="Picture 4">
            <a:extLst>
              <a:ext uri="{FF2B5EF4-FFF2-40B4-BE49-F238E27FC236}">
                <a16:creationId xmlns:a16="http://schemas.microsoft.com/office/drawing/2014/main" id="{D2EE429E-0FD2-49F1-1759-2CF8B2AF3A7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75782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8915" name="Rectangle 3"/>
          <p:cNvSpPr>
            <a:spLocks noGrp="1" noChangeArrowheads="1"/>
          </p:cNvSpPr>
          <p:nvPr>
            <p:ph type="body" idx="1"/>
          </p:nvPr>
        </p:nvSpPr>
        <p:spPr>
          <a:xfrm>
            <a:off x="457200" y="228600"/>
            <a:ext cx="8382000" cy="5902325"/>
          </a:xfrm>
        </p:spPr>
        <p:txBody>
          <a:bodyPr/>
          <a:lstStyle/>
          <a:p>
            <a:pPr eaLnBrk="1" hangingPunct="1">
              <a:defRPr/>
            </a:pPr>
            <a:r>
              <a:rPr lang="en-US" dirty="0"/>
              <a:t>Name this phase of Mitosis.</a:t>
            </a:r>
          </a:p>
          <a:p>
            <a:pPr lvl="1" eaLnBrk="1" hangingPunct="1">
              <a:defRPr/>
            </a:pPr>
            <a:r>
              <a:rPr lang="en-US" dirty="0">
                <a:solidFill>
                  <a:srgbClr val="FF00FF"/>
                </a:solidFill>
              </a:rPr>
              <a:t>Chromatin draws together to create chromosomes.</a:t>
            </a:r>
          </a:p>
          <a:p>
            <a:pPr lvl="1" eaLnBrk="1" hangingPunct="1">
              <a:defRPr/>
            </a:pPr>
            <a:r>
              <a:rPr lang="en-US" dirty="0">
                <a:solidFill>
                  <a:srgbClr val="FF5050"/>
                </a:solidFill>
              </a:rPr>
              <a:t>Spindle fibers form.</a:t>
            </a:r>
          </a:p>
          <a:p>
            <a:pPr eaLnBrk="1" hangingPunct="1">
              <a:buFont typeface="Wingdings" pitchFamily="2" charset="2"/>
              <a:buNone/>
              <a:defRPr/>
            </a:pPr>
            <a:endParaRPr lang="en-US" dirty="0"/>
          </a:p>
          <a:p>
            <a:pPr lvl="1" eaLnBrk="1" hangingPunct="1">
              <a:defRPr/>
            </a:pPr>
            <a:endParaRPr lang="en-US" dirty="0"/>
          </a:p>
        </p:txBody>
      </p:sp>
      <p:pic>
        <p:nvPicPr>
          <p:cNvPr id="11776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362200"/>
            <a:ext cx="4114800" cy="4191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66921"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1776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62200"/>
            <a:ext cx="4267200" cy="4191000"/>
          </a:xfrm>
          <a:prstGeom prst="rect">
            <a:avLst/>
          </a:prstGeom>
          <a:noFill/>
          <a:ln w="76200"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67600" y="3810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581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037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8915" name="Rectangle 3"/>
          <p:cNvSpPr>
            <a:spLocks noGrp="1" noChangeArrowheads="1"/>
          </p:cNvSpPr>
          <p:nvPr>
            <p:ph type="body" idx="1"/>
          </p:nvPr>
        </p:nvSpPr>
        <p:spPr>
          <a:xfrm>
            <a:off x="457200" y="228600"/>
            <a:ext cx="8382000" cy="5902325"/>
          </a:xfrm>
        </p:spPr>
        <p:txBody>
          <a:bodyPr/>
          <a:lstStyle/>
          <a:p>
            <a:pPr eaLnBrk="1" hangingPunct="1">
              <a:defRPr/>
            </a:pPr>
            <a:r>
              <a:rPr lang="en-US" dirty="0"/>
              <a:t>Name this phase of Mitosis.</a:t>
            </a:r>
          </a:p>
          <a:p>
            <a:pPr lvl="1" eaLnBrk="1" hangingPunct="1">
              <a:defRPr/>
            </a:pPr>
            <a:r>
              <a:rPr lang="en-US" dirty="0">
                <a:solidFill>
                  <a:srgbClr val="FF00FF"/>
                </a:solidFill>
              </a:rPr>
              <a:t>Chromatin draws together to create chromosomes.</a:t>
            </a:r>
          </a:p>
          <a:p>
            <a:pPr lvl="1" eaLnBrk="1" hangingPunct="1">
              <a:defRPr/>
            </a:pPr>
            <a:r>
              <a:rPr lang="en-US" dirty="0">
                <a:solidFill>
                  <a:srgbClr val="FF5050"/>
                </a:solidFill>
              </a:rPr>
              <a:t>Spindle fibers form.</a:t>
            </a:r>
          </a:p>
          <a:p>
            <a:pPr eaLnBrk="1" hangingPunct="1">
              <a:buFont typeface="Wingdings" pitchFamily="2" charset="2"/>
              <a:buNone/>
              <a:defRPr/>
            </a:pPr>
            <a:endParaRPr lang="en-US" dirty="0"/>
          </a:p>
          <a:p>
            <a:pPr lvl="1" eaLnBrk="1" hangingPunct="1">
              <a:defRPr/>
            </a:pPr>
            <a:endParaRPr lang="en-US" dirty="0"/>
          </a:p>
        </p:txBody>
      </p:sp>
      <p:pic>
        <p:nvPicPr>
          <p:cNvPr id="11776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362200"/>
            <a:ext cx="4114800" cy="4191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66921"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1776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62200"/>
            <a:ext cx="4267200" cy="4191000"/>
          </a:xfrm>
          <a:prstGeom prst="rect">
            <a:avLst/>
          </a:prstGeom>
          <a:noFill/>
          <a:ln w="76200"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67600" y="3810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sp>
        <p:nvSpPr>
          <p:cNvPr id="3" name="Rectangle 2"/>
          <p:cNvSpPr/>
          <p:nvPr/>
        </p:nvSpPr>
        <p:spPr>
          <a:xfrm>
            <a:off x="1669143" y="2667000"/>
            <a:ext cx="6652783" cy="156966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Prophase</a:t>
            </a:r>
          </a:p>
        </p:txBody>
      </p:sp>
    </p:spTree>
    <p:extLst>
      <p:ext uri="{BB962C8B-B14F-4D97-AF65-F5344CB8AC3E}">
        <p14:creationId xmlns:p14="http://schemas.microsoft.com/office/powerpoint/2010/main" val="2343163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7891" name="Rectangle 3"/>
          <p:cNvSpPr>
            <a:spLocks noGrp="1" noChangeArrowheads="1"/>
          </p:cNvSpPr>
          <p:nvPr>
            <p:ph type="body" idx="1"/>
          </p:nvPr>
        </p:nvSpPr>
        <p:spPr>
          <a:xfrm>
            <a:off x="457200" y="304800"/>
            <a:ext cx="8229600" cy="5826125"/>
          </a:xfrm>
        </p:spPr>
        <p:txBody>
          <a:bodyPr/>
          <a:lstStyle/>
          <a:p>
            <a:pPr eaLnBrk="1" hangingPunct="1">
              <a:defRPr/>
            </a:pPr>
            <a:r>
              <a:rPr lang="en-US" dirty="0"/>
              <a:t>Name this phase of Mitosis.</a:t>
            </a:r>
          </a:p>
          <a:p>
            <a:pPr lvl="1" eaLnBrk="1" hangingPunct="1">
              <a:defRPr/>
            </a:pPr>
            <a:r>
              <a:rPr lang="en-US" dirty="0">
                <a:solidFill>
                  <a:srgbClr val="FF99FF"/>
                </a:solidFill>
              </a:rPr>
              <a:t>Most of cell cycle (90%)</a:t>
            </a:r>
          </a:p>
          <a:p>
            <a:pPr lvl="1" eaLnBrk="1" hangingPunct="1">
              <a:defRPr/>
            </a:pPr>
            <a:r>
              <a:rPr lang="en-US" dirty="0">
                <a:solidFill>
                  <a:srgbClr val="FF99FF"/>
                </a:solidFill>
              </a:rPr>
              <a:t>Cell grows and develops (gets bigger)</a:t>
            </a:r>
          </a:p>
          <a:p>
            <a:pPr lvl="1" eaLnBrk="1" hangingPunct="1">
              <a:defRPr/>
            </a:pPr>
            <a:r>
              <a:rPr lang="en-US" dirty="0">
                <a:solidFill>
                  <a:srgbClr val="FF99FF"/>
                </a:solidFill>
              </a:rPr>
              <a:t>Chromosomes not visible</a:t>
            </a:r>
          </a:p>
          <a:p>
            <a:pPr lvl="1" eaLnBrk="1" hangingPunct="1">
              <a:defRPr/>
            </a:pPr>
            <a:r>
              <a:rPr lang="en-US" dirty="0">
                <a:solidFill>
                  <a:srgbClr val="FF99FF"/>
                </a:solidFill>
              </a:rPr>
              <a:t>Nucleus intact</a:t>
            </a:r>
          </a:p>
          <a:p>
            <a:pPr lvl="1" eaLnBrk="1" hangingPunct="1">
              <a:defRPr/>
            </a:pPr>
            <a:r>
              <a:rPr lang="en-US" dirty="0">
                <a:solidFill>
                  <a:srgbClr val="FF99FF"/>
                </a:solidFill>
              </a:rPr>
              <a:t>DNA is copied</a:t>
            </a:r>
          </a:p>
          <a:p>
            <a:pPr lvl="1" eaLnBrk="1" hangingPunct="1">
              <a:defRPr/>
            </a:pPr>
            <a:endParaRPr lang="en-US" dirty="0"/>
          </a:p>
        </p:txBody>
      </p:sp>
      <p:sp>
        <p:nvSpPr>
          <p:cNvPr id="161800" name="Rectangle 8"/>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136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733800"/>
            <a:ext cx="8686800" cy="2895600"/>
          </a:xfrm>
          <a:prstGeom prst="rect">
            <a:avLst/>
          </a:prstGeom>
          <a:noFill/>
          <a:ln w="76200"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5"/>
          <p:cNvSpPr/>
          <p:nvPr/>
        </p:nvSpPr>
        <p:spPr bwMode="auto">
          <a:xfrm>
            <a:off x="2741613" y="4840288"/>
            <a:ext cx="406400" cy="268287"/>
          </a:xfrm>
          <a:custGeom>
            <a:avLst/>
            <a:gdLst>
              <a:gd name="connsiteX0" fmla="*/ 406326 w 406326"/>
              <a:gd name="connsiteY0" fmla="*/ 45828 h 269482"/>
              <a:gd name="connsiteX1" fmla="*/ 262634 w 406326"/>
              <a:gd name="connsiteY1" fmla="*/ 32765 h 269482"/>
              <a:gd name="connsiteX2" fmla="*/ 249571 w 406326"/>
              <a:gd name="connsiteY2" fmla="*/ 71953 h 269482"/>
              <a:gd name="connsiteX3" fmla="*/ 275697 w 406326"/>
              <a:gd name="connsiteY3" fmla="*/ 111142 h 269482"/>
              <a:gd name="connsiteX4" fmla="*/ 314886 w 406326"/>
              <a:gd name="connsiteY4" fmla="*/ 137268 h 269482"/>
              <a:gd name="connsiteX5" fmla="*/ 327948 w 406326"/>
              <a:gd name="connsiteY5" fmla="*/ 176456 h 269482"/>
              <a:gd name="connsiteX6" fmla="*/ 158131 w 406326"/>
              <a:gd name="connsiteY6" fmla="*/ 202582 h 269482"/>
              <a:gd name="connsiteX7" fmla="*/ 105880 w 406326"/>
              <a:gd name="connsiteY7" fmla="*/ 124205 h 269482"/>
              <a:gd name="connsiteX8" fmla="*/ 105880 w 406326"/>
              <a:gd name="connsiteY8" fmla="*/ 71953 h 269482"/>
              <a:gd name="connsiteX9" fmla="*/ 66691 w 406326"/>
              <a:gd name="connsiteY9" fmla="*/ 85016 h 269482"/>
              <a:gd name="connsiteX10" fmla="*/ 27503 w 406326"/>
              <a:gd name="connsiteY10" fmla="*/ 111142 h 269482"/>
              <a:gd name="connsiteX11" fmla="*/ 1377 w 406326"/>
              <a:gd name="connsiteY11" fmla="*/ 71953 h 269482"/>
              <a:gd name="connsiteX12" fmla="*/ 14440 w 406326"/>
              <a:gd name="connsiteY12" fmla="*/ 71953 h 26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326" h="269482">
                <a:moveTo>
                  <a:pt x="406326" y="45828"/>
                </a:moveTo>
                <a:cubicBezTo>
                  <a:pt x="371866" y="35982"/>
                  <a:pt x="303591" y="0"/>
                  <a:pt x="262634" y="32765"/>
                </a:cubicBezTo>
                <a:cubicBezTo>
                  <a:pt x="251882" y="41367"/>
                  <a:pt x="253925" y="58890"/>
                  <a:pt x="249571" y="71953"/>
                </a:cubicBezTo>
                <a:cubicBezTo>
                  <a:pt x="258280" y="85016"/>
                  <a:pt x="264596" y="100041"/>
                  <a:pt x="275697" y="111142"/>
                </a:cubicBezTo>
                <a:cubicBezTo>
                  <a:pt x="286798" y="122243"/>
                  <a:pt x="305078" y="125009"/>
                  <a:pt x="314886" y="137268"/>
                </a:cubicBezTo>
                <a:cubicBezTo>
                  <a:pt x="323488" y="148020"/>
                  <a:pt x="323594" y="163393"/>
                  <a:pt x="327948" y="176456"/>
                </a:cubicBezTo>
                <a:cubicBezTo>
                  <a:pt x="302919" y="251550"/>
                  <a:pt x="311045" y="269482"/>
                  <a:pt x="158131" y="202582"/>
                </a:cubicBezTo>
                <a:cubicBezTo>
                  <a:pt x="129364" y="189997"/>
                  <a:pt x="105880" y="124205"/>
                  <a:pt x="105880" y="124205"/>
                </a:cubicBezTo>
                <a:cubicBezTo>
                  <a:pt x="126128" y="117456"/>
                  <a:pt x="203729" y="104570"/>
                  <a:pt x="105880" y="71953"/>
                </a:cubicBezTo>
                <a:lnTo>
                  <a:pt x="66691" y="85016"/>
                </a:lnTo>
                <a:cubicBezTo>
                  <a:pt x="53628" y="93725"/>
                  <a:pt x="42898" y="114221"/>
                  <a:pt x="27503" y="111142"/>
                </a:cubicBezTo>
                <a:cubicBezTo>
                  <a:pt x="12108" y="108063"/>
                  <a:pt x="6342" y="86847"/>
                  <a:pt x="1377" y="71953"/>
                </a:cubicBezTo>
                <a:cubicBezTo>
                  <a:pt x="0" y="67822"/>
                  <a:pt x="10086" y="71953"/>
                  <a:pt x="14440" y="71953"/>
                </a:cubicBezTo>
              </a:path>
            </a:pathLst>
          </a:custGeom>
          <a:noFill/>
          <a:ln w="9525" cap="flat" cmpd="sng" algn="ctr">
            <a:solidFill>
              <a:schemeClr val="accent6">
                <a:lumMod val="95000"/>
                <a:lumOff val="5000"/>
              </a:schemeClr>
            </a:solidFill>
            <a:prstDash val="solid"/>
            <a:round/>
            <a:headEnd type="none" w="med" len="med"/>
            <a:tailEnd type="none" w="med" len="med"/>
          </a:ln>
          <a:effectLst/>
        </p:spPr>
        <p:txBody>
          <a:bodyPr/>
          <a:lstStyle/>
          <a:p>
            <a:pPr marL="342900" marR="0" lvl="0" indent="-342900" algn="ctr" defTabSz="914400" rtl="0" eaLnBrk="1" fontAlgn="base" latinLnBrk="0" hangingPunct="1">
              <a:lnSpc>
                <a:spcPct val="100000"/>
              </a:lnSpc>
              <a:spcBef>
                <a:spcPct val="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Freeform 6"/>
          <p:cNvSpPr/>
          <p:nvPr/>
        </p:nvSpPr>
        <p:spPr bwMode="auto">
          <a:xfrm>
            <a:off x="2808288" y="4895850"/>
            <a:ext cx="339725" cy="204788"/>
          </a:xfrm>
          <a:custGeom>
            <a:avLst/>
            <a:gdLst>
              <a:gd name="connsiteX0" fmla="*/ 326572 w 339635"/>
              <a:gd name="connsiteY0" fmla="*/ 28589 h 204370"/>
              <a:gd name="connsiteX1" fmla="*/ 274320 w 339635"/>
              <a:gd name="connsiteY1" fmla="*/ 41652 h 204370"/>
              <a:gd name="connsiteX2" fmla="*/ 287383 w 339635"/>
              <a:gd name="connsiteY2" fmla="*/ 93903 h 204370"/>
              <a:gd name="connsiteX3" fmla="*/ 339635 w 339635"/>
              <a:gd name="connsiteY3" fmla="*/ 172281 h 204370"/>
              <a:gd name="connsiteX4" fmla="*/ 104503 w 339635"/>
              <a:gd name="connsiteY4" fmla="*/ 172281 h 204370"/>
              <a:gd name="connsiteX5" fmla="*/ 52252 w 339635"/>
              <a:gd name="connsiteY5" fmla="*/ 2463 h 204370"/>
              <a:gd name="connsiteX6" fmla="*/ 0 w 339635"/>
              <a:gd name="connsiteY6" fmla="*/ 2463 h 20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5" h="204370">
                <a:moveTo>
                  <a:pt x="326572" y="28589"/>
                </a:moveTo>
                <a:cubicBezTo>
                  <a:pt x="309155" y="32943"/>
                  <a:pt x="283557" y="26257"/>
                  <a:pt x="274320" y="41652"/>
                </a:cubicBezTo>
                <a:cubicBezTo>
                  <a:pt x="265083" y="57047"/>
                  <a:pt x="279354" y="77845"/>
                  <a:pt x="287383" y="93903"/>
                </a:cubicBezTo>
                <a:cubicBezTo>
                  <a:pt x="301425" y="121988"/>
                  <a:pt x="339635" y="172281"/>
                  <a:pt x="339635" y="172281"/>
                </a:cubicBezTo>
                <a:cubicBezTo>
                  <a:pt x="314951" y="175024"/>
                  <a:pt x="129187" y="204370"/>
                  <a:pt x="104503" y="172281"/>
                </a:cubicBezTo>
                <a:cubicBezTo>
                  <a:pt x="14676" y="55507"/>
                  <a:pt x="161041" y="18004"/>
                  <a:pt x="52252" y="2463"/>
                </a:cubicBezTo>
                <a:cubicBezTo>
                  <a:pt x="35010" y="0"/>
                  <a:pt x="17417" y="2463"/>
                  <a:pt x="0" y="2463"/>
                </a:cubicBezTo>
              </a:path>
            </a:pathLst>
          </a:custGeom>
          <a:noFill/>
          <a:ln w="9525" cap="flat" cmpd="sng" algn="ctr">
            <a:solidFill>
              <a:schemeClr val="accent6">
                <a:lumMod val="95000"/>
                <a:lumOff val="5000"/>
              </a:schemeClr>
            </a:solidFill>
            <a:prstDash val="solid"/>
            <a:round/>
            <a:headEnd type="none" w="med" len="med"/>
            <a:tailEnd type="none" w="med" len="med"/>
          </a:ln>
          <a:effectLst/>
        </p:spPr>
        <p:txBody>
          <a:bodyPr/>
          <a:lstStyle/>
          <a:p>
            <a:pPr marL="342900" marR="0" lvl="0" indent="-342900" algn="ctr" defTabSz="914400" rtl="0" eaLnBrk="1" fontAlgn="base" latinLnBrk="0" hangingPunct="1">
              <a:lnSpc>
                <a:spcPct val="100000"/>
              </a:lnSpc>
              <a:spcBef>
                <a:spcPct val="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837350" y="1524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4</a:t>
            </a:r>
          </a:p>
        </p:txBody>
      </p:sp>
    </p:spTree>
    <p:extLst>
      <p:ext uri="{BB962C8B-B14F-4D97-AF65-F5344CB8AC3E}">
        <p14:creationId xmlns:p14="http://schemas.microsoft.com/office/powerpoint/2010/main" val="3451878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7891" name="Rectangle 3"/>
          <p:cNvSpPr>
            <a:spLocks noGrp="1" noChangeArrowheads="1"/>
          </p:cNvSpPr>
          <p:nvPr>
            <p:ph type="body" idx="1"/>
          </p:nvPr>
        </p:nvSpPr>
        <p:spPr>
          <a:xfrm>
            <a:off x="457200" y="304800"/>
            <a:ext cx="8229600" cy="5826125"/>
          </a:xfrm>
        </p:spPr>
        <p:txBody>
          <a:bodyPr/>
          <a:lstStyle/>
          <a:p>
            <a:pPr eaLnBrk="1" hangingPunct="1">
              <a:defRPr/>
            </a:pPr>
            <a:r>
              <a:rPr lang="en-US" dirty="0"/>
              <a:t>Name this phase of Mitosis.</a:t>
            </a:r>
          </a:p>
          <a:p>
            <a:pPr lvl="1" eaLnBrk="1" hangingPunct="1">
              <a:defRPr/>
            </a:pPr>
            <a:r>
              <a:rPr lang="en-US" dirty="0">
                <a:solidFill>
                  <a:srgbClr val="FF99FF"/>
                </a:solidFill>
              </a:rPr>
              <a:t>Most of cell cycle (90%)</a:t>
            </a:r>
          </a:p>
          <a:p>
            <a:pPr lvl="1" eaLnBrk="1" hangingPunct="1">
              <a:defRPr/>
            </a:pPr>
            <a:r>
              <a:rPr lang="en-US" dirty="0">
                <a:solidFill>
                  <a:srgbClr val="FF99FF"/>
                </a:solidFill>
              </a:rPr>
              <a:t>Cell grows and develops (gets bigger)</a:t>
            </a:r>
          </a:p>
          <a:p>
            <a:pPr lvl="1" eaLnBrk="1" hangingPunct="1">
              <a:defRPr/>
            </a:pPr>
            <a:r>
              <a:rPr lang="en-US" dirty="0">
                <a:solidFill>
                  <a:srgbClr val="FF99FF"/>
                </a:solidFill>
              </a:rPr>
              <a:t>Chromosomes not visible</a:t>
            </a:r>
          </a:p>
          <a:p>
            <a:pPr lvl="1" eaLnBrk="1" hangingPunct="1">
              <a:defRPr/>
            </a:pPr>
            <a:r>
              <a:rPr lang="en-US" dirty="0">
                <a:solidFill>
                  <a:srgbClr val="FF99FF"/>
                </a:solidFill>
              </a:rPr>
              <a:t>Nucleus intact</a:t>
            </a:r>
          </a:p>
          <a:p>
            <a:pPr lvl="1" eaLnBrk="1" hangingPunct="1">
              <a:defRPr/>
            </a:pPr>
            <a:r>
              <a:rPr lang="en-US" dirty="0">
                <a:solidFill>
                  <a:srgbClr val="FF99FF"/>
                </a:solidFill>
              </a:rPr>
              <a:t>DNA is copied</a:t>
            </a:r>
          </a:p>
          <a:p>
            <a:pPr lvl="1" eaLnBrk="1" hangingPunct="1">
              <a:defRPr/>
            </a:pPr>
            <a:endParaRPr lang="en-US" dirty="0"/>
          </a:p>
        </p:txBody>
      </p:sp>
      <p:sp>
        <p:nvSpPr>
          <p:cNvPr id="161800" name="Rectangle 8"/>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136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733800"/>
            <a:ext cx="8686800" cy="2895600"/>
          </a:xfrm>
          <a:prstGeom prst="rect">
            <a:avLst/>
          </a:prstGeom>
          <a:noFill/>
          <a:ln w="76200"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5"/>
          <p:cNvSpPr/>
          <p:nvPr/>
        </p:nvSpPr>
        <p:spPr bwMode="auto">
          <a:xfrm>
            <a:off x="2741613" y="4840288"/>
            <a:ext cx="406400" cy="268287"/>
          </a:xfrm>
          <a:custGeom>
            <a:avLst/>
            <a:gdLst>
              <a:gd name="connsiteX0" fmla="*/ 406326 w 406326"/>
              <a:gd name="connsiteY0" fmla="*/ 45828 h 269482"/>
              <a:gd name="connsiteX1" fmla="*/ 262634 w 406326"/>
              <a:gd name="connsiteY1" fmla="*/ 32765 h 269482"/>
              <a:gd name="connsiteX2" fmla="*/ 249571 w 406326"/>
              <a:gd name="connsiteY2" fmla="*/ 71953 h 269482"/>
              <a:gd name="connsiteX3" fmla="*/ 275697 w 406326"/>
              <a:gd name="connsiteY3" fmla="*/ 111142 h 269482"/>
              <a:gd name="connsiteX4" fmla="*/ 314886 w 406326"/>
              <a:gd name="connsiteY4" fmla="*/ 137268 h 269482"/>
              <a:gd name="connsiteX5" fmla="*/ 327948 w 406326"/>
              <a:gd name="connsiteY5" fmla="*/ 176456 h 269482"/>
              <a:gd name="connsiteX6" fmla="*/ 158131 w 406326"/>
              <a:gd name="connsiteY6" fmla="*/ 202582 h 269482"/>
              <a:gd name="connsiteX7" fmla="*/ 105880 w 406326"/>
              <a:gd name="connsiteY7" fmla="*/ 124205 h 269482"/>
              <a:gd name="connsiteX8" fmla="*/ 105880 w 406326"/>
              <a:gd name="connsiteY8" fmla="*/ 71953 h 269482"/>
              <a:gd name="connsiteX9" fmla="*/ 66691 w 406326"/>
              <a:gd name="connsiteY9" fmla="*/ 85016 h 269482"/>
              <a:gd name="connsiteX10" fmla="*/ 27503 w 406326"/>
              <a:gd name="connsiteY10" fmla="*/ 111142 h 269482"/>
              <a:gd name="connsiteX11" fmla="*/ 1377 w 406326"/>
              <a:gd name="connsiteY11" fmla="*/ 71953 h 269482"/>
              <a:gd name="connsiteX12" fmla="*/ 14440 w 406326"/>
              <a:gd name="connsiteY12" fmla="*/ 71953 h 26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326" h="269482">
                <a:moveTo>
                  <a:pt x="406326" y="45828"/>
                </a:moveTo>
                <a:cubicBezTo>
                  <a:pt x="371866" y="35982"/>
                  <a:pt x="303591" y="0"/>
                  <a:pt x="262634" y="32765"/>
                </a:cubicBezTo>
                <a:cubicBezTo>
                  <a:pt x="251882" y="41367"/>
                  <a:pt x="253925" y="58890"/>
                  <a:pt x="249571" y="71953"/>
                </a:cubicBezTo>
                <a:cubicBezTo>
                  <a:pt x="258280" y="85016"/>
                  <a:pt x="264596" y="100041"/>
                  <a:pt x="275697" y="111142"/>
                </a:cubicBezTo>
                <a:cubicBezTo>
                  <a:pt x="286798" y="122243"/>
                  <a:pt x="305078" y="125009"/>
                  <a:pt x="314886" y="137268"/>
                </a:cubicBezTo>
                <a:cubicBezTo>
                  <a:pt x="323488" y="148020"/>
                  <a:pt x="323594" y="163393"/>
                  <a:pt x="327948" y="176456"/>
                </a:cubicBezTo>
                <a:cubicBezTo>
                  <a:pt x="302919" y="251550"/>
                  <a:pt x="311045" y="269482"/>
                  <a:pt x="158131" y="202582"/>
                </a:cubicBezTo>
                <a:cubicBezTo>
                  <a:pt x="129364" y="189997"/>
                  <a:pt x="105880" y="124205"/>
                  <a:pt x="105880" y="124205"/>
                </a:cubicBezTo>
                <a:cubicBezTo>
                  <a:pt x="126128" y="117456"/>
                  <a:pt x="203729" y="104570"/>
                  <a:pt x="105880" y="71953"/>
                </a:cubicBezTo>
                <a:lnTo>
                  <a:pt x="66691" y="85016"/>
                </a:lnTo>
                <a:cubicBezTo>
                  <a:pt x="53628" y="93725"/>
                  <a:pt x="42898" y="114221"/>
                  <a:pt x="27503" y="111142"/>
                </a:cubicBezTo>
                <a:cubicBezTo>
                  <a:pt x="12108" y="108063"/>
                  <a:pt x="6342" y="86847"/>
                  <a:pt x="1377" y="71953"/>
                </a:cubicBezTo>
                <a:cubicBezTo>
                  <a:pt x="0" y="67822"/>
                  <a:pt x="10086" y="71953"/>
                  <a:pt x="14440" y="71953"/>
                </a:cubicBezTo>
              </a:path>
            </a:pathLst>
          </a:custGeom>
          <a:noFill/>
          <a:ln w="9525" cap="flat" cmpd="sng" algn="ctr">
            <a:solidFill>
              <a:schemeClr val="accent6">
                <a:lumMod val="95000"/>
                <a:lumOff val="5000"/>
              </a:schemeClr>
            </a:solidFill>
            <a:prstDash val="solid"/>
            <a:round/>
            <a:headEnd type="none" w="med" len="med"/>
            <a:tailEnd type="none" w="med" len="med"/>
          </a:ln>
          <a:effectLst/>
        </p:spPr>
        <p:txBody>
          <a:bodyPr/>
          <a:lstStyle/>
          <a:p>
            <a:pPr marL="342900" marR="0" lvl="0" indent="-342900" algn="ctr" defTabSz="914400" rtl="0" eaLnBrk="1" fontAlgn="base" latinLnBrk="0" hangingPunct="1">
              <a:lnSpc>
                <a:spcPct val="100000"/>
              </a:lnSpc>
              <a:spcBef>
                <a:spcPct val="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Freeform 6"/>
          <p:cNvSpPr/>
          <p:nvPr/>
        </p:nvSpPr>
        <p:spPr bwMode="auto">
          <a:xfrm>
            <a:off x="2808288" y="4895850"/>
            <a:ext cx="339725" cy="204788"/>
          </a:xfrm>
          <a:custGeom>
            <a:avLst/>
            <a:gdLst>
              <a:gd name="connsiteX0" fmla="*/ 326572 w 339635"/>
              <a:gd name="connsiteY0" fmla="*/ 28589 h 204370"/>
              <a:gd name="connsiteX1" fmla="*/ 274320 w 339635"/>
              <a:gd name="connsiteY1" fmla="*/ 41652 h 204370"/>
              <a:gd name="connsiteX2" fmla="*/ 287383 w 339635"/>
              <a:gd name="connsiteY2" fmla="*/ 93903 h 204370"/>
              <a:gd name="connsiteX3" fmla="*/ 339635 w 339635"/>
              <a:gd name="connsiteY3" fmla="*/ 172281 h 204370"/>
              <a:gd name="connsiteX4" fmla="*/ 104503 w 339635"/>
              <a:gd name="connsiteY4" fmla="*/ 172281 h 204370"/>
              <a:gd name="connsiteX5" fmla="*/ 52252 w 339635"/>
              <a:gd name="connsiteY5" fmla="*/ 2463 h 204370"/>
              <a:gd name="connsiteX6" fmla="*/ 0 w 339635"/>
              <a:gd name="connsiteY6" fmla="*/ 2463 h 20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5" h="204370">
                <a:moveTo>
                  <a:pt x="326572" y="28589"/>
                </a:moveTo>
                <a:cubicBezTo>
                  <a:pt x="309155" y="32943"/>
                  <a:pt x="283557" y="26257"/>
                  <a:pt x="274320" y="41652"/>
                </a:cubicBezTo>
                <a:cubicBezTo>
                  <a:pt x="265083" y="57047"/>
                  <a:pt x="279354" y="77845"/>
                  <a:pt x="287383" y="93903"/>
                </a:cubicBezTo>
                <a:cubicBezTo>
                  <a:pt x="301425" y="121988"/>
                  <a:pt x="339635" y="172281"/>
                  <a:pt x="339635" y="172281"/>
                </a:cubicBezTo>
                <a:cubicBezTo>
                  <a:pt x="314951" y="175024"/>
                  <a:pt x="129187" y="204370"/>
                  <a:pt x="104503" y="172281"/>
                </a:cubicBezTo>
                <a:cubicBezTo>
                  <a:pt x="14676" y="55507"/>
                  <a:pt x="161041" y="18004"/>
                  <a:pt x="52252" y="2463"/>
                </a:cubicBezTo>
                <a:cubicBezTo>
                  <a:pt x="35010" y="0"/>
                  <a:pt x="17417" y="2463"/>
                  <a:pt x="0" y="2463"/>
                </a:cubicBezTo>
              </a:path>
            </a:pathLst>
          </a:custGeom>
          <a:noFill/>
          <a:ln w="9525" cap="flat" cmpd="sng" algn="ctr">
            <a:solidFill>
              <a:schemeClr val="accent6">
                <a:lumMod val="95000"/>
                <a:lumOff val="5000"/>
              </a:schemeClr>
            </a:solidFill>
            <a:prstDash val="solid"/>
            <a:round/>
            <a:headEnd type="none" w="med" len="med"/>
            <a:tailEnd type="none" w="med" len="med"/>
          </a:ln>
          <a:effectLst/>
        </p:spPr>
        <p:txBody>
          <a:bodyPr/>
          <a:lstStyle/>
          <a:p>
            <a:pPr marL="342900" marR="0" lvl="0" indent="-342900" algn="ctr" defTabSz="914400" rtl="0" eaLnBrk="1" fontAlgn="base" latinLnBrk="0" hangingPunct="1">
              <a:lnSpc>
                <a:spcPct val="100000"/>
              </a:lnSpc>
              <a:spcBef>
                <a:spcPct val="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837350" y="1524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4</a:t>
            </a:r>
          </a:p>
        </p:txBody>
      </p:sp>
      <p:sp>
        <p:nvSpPr>
          <p:cNvPr id="3" name="Rectangle 2"/>
          <p:cNvSpPr/>
          <p:nvPr/>
        </p:nvSpPr>
        <p:spPr>
          <a:xfrm>
            <a:off x="381000" y="5092544"/>
            <a:ext cx="783259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Interphase</a:t>
            </a:r>
          </a:p>
        </p:txBody>
      </p:sp>
    </p:spTree>
    <p:extLst>
      <p:ext uri="{BB962C8B-B14F-4D97-AF65-F5344CB8AC3E}">
        <p14:creationId xmlns:p14="http://schemas.microsoft.com/office/powerpoint/2010/main" val="1317668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51971" y="2286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933FF"/>
                </a:solidFill>
                <a:effectLst/>
                <a:uLnTx/>
                <a:uFillTx/>
                <a:latin typeface="Times New Roman" pitchFamily="18" charset="0"/>
                <a:ea typeface="+mn-ea"/>
                <a:cs typeface="+mn-cs"/>
              </a:rPr>
              <a:t>This phase of mitosis (cellular division) is best represented by the image below?</a:t>
            </a:r>
          </a:p>
        </p:txBody>
      </p:sp>
      <p:pic>
        <p:nvPicPr>
          <p:cNvPr id="716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201"/>
            <a:ext cx="8534400" cy="5002440"/>
          </a:xfrm>
          <a:prstGeom prst="rect">
            <a:avLst/>
          </a:prstGeom>
          <a:noFill/>
          <a:ln w="57150">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4"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 .LLC</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71685" name="Text Box 5"/>
          <p:cNvSpPr txBox="1">
            <a:spLocks noChangeArrowheads="1"/>
          </p:cNvSpPr>
          <p:nvPr/>
        </p:nvSpPr>
        <p:spPr bwMode="auto">
          <a:xfrm>
            <a:off x="7391400" y="2514600"/>
            <a:ext cx="1066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7</a:t>
            </a:r>
          </a:p>
        </p:txBody>
      </p:sp>
      <p:sp>
        <p:nvSpPr>
          <p:cNvPr id="2" name="Rectangle 1"/>
          <p:cNvSpPr/>
          <p:nvPr/>
        </p:nvSpPr>
        <p:spPr>
          <a:xfrm>
            <a:off x="7445464" y="172977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5</a:t>
            </a:r>
          </a:p>
        </p:txBody>
      </p:sp>
      <p:pic>
        <p:nvPicPr>
          <p:cNvPr id="3" name="Picture 2">
            <a:extLst>
              <a:ext uri="{FF2B5EF4-FFF2-40B4-BE49-F238E27FC236}">
                <a16:creationId xmlns:a16="http://schemas.microsoft.com/office/drawing/2014/main" id="{A96814FC-E9D2-CDEC-2876-A0C3BC285D5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17666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51971" y="2286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933FF"/>
                </a:solidFill>
                <a:effectLst/>
                <a:uLnTx/>
                <a:uFillTx/>
                <a:latin typeface="Times New Roman" pitchFamily="18" charset="0"/>
                <a:ea typeface="+mn-ea"/>
                <a:cs typeface="+mn-cs"/>
              </a:rPr>
              <a:t>This phase of mitosis (cellular division) is best represented by the image below?</a:t>
            </a:r>
          </a:p>
        </p:txBody>
      </p:sp>
      <p:pic>
        <p:nvPicPr>
          <p:cNvPr id="716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201"/>
            <a:ext cx="8534400" cy="5002440"/>
          </a:xfrm>
          <a:prstGeom prst="rect">
            <a:avLst/>
          </a:prstGeom>
          <a:noFill/>
          <a:ln w="57150">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4"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Tahoma" pitchFamily="34" charset="0"/>
                <a:ea typeface="+mn-ea"/>
                <a:cs typeface="+mn-cs"/>
              </a:rPr>
              <a:t> .LLC</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71685" name="Text Box 5"/>
          <p:cNvSpPr txBox="1">
            <a:spLocks noChangeArrowheads="1"/>
          </p:cNvSpPr>
          <p:nvPr/>
        </p:nvSpPr>
        <p:spPr bwMode="auto">
          <a:xfrm>
            <a:off x="7391400" y="2514600"/>
            <a:ext cx="1066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7</a:t>
            </a:r>
          </a:p>
        </p:txBody>
      </p:sp>
      <p:sp>
        <p:nvSpPr>
          <p:cNvPr id="2" name="Rectangle 1"/>
          <p:cNvSpPr/>
          <p:nvPr/>
        </p:nvSpPr>
        <p:spPr>
          <a:xfrm>
            <a:off x="7445464" y="172977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5</a:t>
            </a:r>
          </a:p>
        </p:txBody>
      </p:sp>
      <p:sp>
        <p:nvSpPr>
          <p:cNvPr id="3" name="Rectangle 2"/>
          <p:cNvSpPr/>
          <p:nvPr/>
        </p:nvSpPr>
        <p:spPr>
          <a:xfrm>
            <a:off x="598134" y="4343400"/>
            <a:ext cx="766107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99FF"/>
                </a:solidFill>
                <a:effectLst>
                  <a:outerShdw blurRad="50800" algn="tl" rotWithShape="0">
                    <a:srgbClr val="000000"/>
                  </a:outerShdw>
                </a:effectLst>
                <a:uLnTx/>
                <a:uFillTx/>
                <a:latin typeface="Verdana" pitchFamily="34" charset="0"/>
                <a:ea typeface="+mn-ea"/>
                <a:cs typeface="+mn-cs"/>
              </a:rPr>
              <a:t>Metaphase</a:t>
            </a:r>
          </a:p>
        </p:txBody>
      </p:sp>
      <p:pic>
        <p:nvPicPr>
          <p:cNvPr id="4" name="Picture 3">
            <a:extLst>
              <a:ext uri="{FF2B5EF4-FFF2-40B4-BE49-F238E27FC236}">
                <a16:creationId xmlns:a16="http://schemas.microsoft.com/office/drawing/2014/main" id="{1383A6C9-D902-06B1-E8DA-EE4EC265A90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2022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C0EBCF63-3562-0C93-6DD8-D50DE8F77A3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6089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148770" y="152400"/>
            <a:ext cx="8690429" cy="5826125"/>
          </a:xfrm>
        </p:spPr>
        <p:txBody>
          <a:bodyPr/>
          <a:lstStyle/>
          <a:p>
            <a:pPr eaLnBrk="1" hangingPunct="1"/>
            <a:r>
              <a:rPr lang="en-US" dirty="0">
                <a:solidFill>
                  <a:srgbClr val="FF9933"/>
                </a:solidFill>
              </a:rPr>
              <a:t>This is the name of the process where one cell divides into two?</a:t>
            </a:r>
          </a:p>
          <a:p>
            <a:pPr lvl="1" eaLnBrk="1" hangingPunct="1"/>
            <a:r>
              <a:rPr lang="en-US" dirty="0">
                <a:solidFill>
                  <a:srgbClr val="FF99FF"/>
                </a:solidFill>
              </a:rPr>
              <a:t>Exact copy is made.</a:t>
            </a:r>
          </a:p>
        </p:txBody>
      </p:sp>
      <p:sp>
        <p:nvSpPr>
          <p:cNvPr id="14029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9600" dirty="0">
              <a:effectLst>
                <a:outerShdw blurRad="38100" dist="38100" dir="2700000" algn="tl">
                  <a:srgbClr val="336699"/>
                </a:outerShdw>
              </a:effectLst>
              <a:latin typeface="Tahoma" pitchFamily="34" charset="0"/>
            </a:endParaRPr>
          </a:p>
        </p:txBody>
      </p:sp>
      <p:pic>
        <p:nvPicPr>
          <p:cNvPr id="5" name="Picture 5" descr="images-mesoblast_cell_division_st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81200"/>
            <a:ext cx="86868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9293" y="914400"/>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293786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solidFill>
                      <a:schemeClr val="bg1">
                        <a:lumMod val="85000"/>
                        <a:lumOff val="15000"/>
                      </a:schemeClr>
                    </a:solid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85000"/>
                        <a:lumOff val="1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85000"/>
                        <a:lumOff val="1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85000"/>
                        <a:lumOff val="1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85000"/>
                        <a:lumOff val="1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85000"/>
                        <a:lumOff val="1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70C4B1DF-19FD-EAEF-9D0F-A99BDC83D731}"/>
              </a:ext>
            </a:extLst>
          </p:cNvPr>
          <p:cNvPicPr>
            <a:picLocks noChangeAspect="1"/>
          </p:cNvPicPr>
          <p:nvPr/>
        </p:nvPicPr>
        <p:blipFill>
          <a:blip r:embed="rId2"/>
          <a:stretch>
            <a:fillRect/>
          </a:stretch>
        </p:blipFill>
        <p:spPr>
          <a:xfrm>
            <a:off x="7418674" y="6787306"/>
            <a:ext cx="1633537" cy="70694"/>
          </a:xfrm>
          <a:prstGeom prst="rect">
            <a:avLst/>
          </a:prstGeom>
        </p:spPr>
      </p:pic>
      <p:pic>
        <p:nvPicPr>
          <p:cNvPr id="5" name="Picture 4">
            <a:extLst>
              <a:ext uri="{FF2B5EF4-FFF2-40B4-BE49-F238E27FC236}">
                <a16:creationId xmlns:a16="http://schemas.microsoft.com/office/drawing/2014/main" id="{C6661BD2-2FA4-DA1E-7A91-B0BB00C9E54A}"/>
              </a:ext>
            </a:extLst>
          </p:cNvPr>
          <p:cNvPicPr>
            <a:picLocks noChangeAspect="1"/>
          </p:cNvPicPr>
          <p:nvPr/>
        </p:nvPicPr>
        <p:blipFill>
          <a:blip r:embed="rId2"/>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2633791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a:t>
            </a:r>
            <a:r>
              <a:rPr lang="en-US" dirty="0">
                <a:solidFill>
                  <a:schemeClr val="bg1"/>
                </a:solidFill>
              </a:rPr>
              <a:t>DNA</a:t>
            </a:r>
          </a:p>
          <a:p>
            <a:r>
              <a:rPr lang="en-US" dirty="0">
                <a:solidFill>
                  <a:srgbClr val="CC99FF"/>
                </a:solidFill>
              </a:rPr>
              <a:t>B.) </a:t>
            </a:r>
            <a:r>
              <a:rPr lang="en-US" dirty="0">
                <a:solidFill>
                  <a:schemeClr val="bg1"/>
                </a:solidFill>
              </a:rPr>
              <a:t>Cytoplasm</a:t>
            </a:r>
          </a:p>
          <a:p>
            <a:r>
              <a:rPr lang="en-US" dirty="0">
                <a:solidFill>
                  <a:srgbClr val="FFCC99"/>
                </a:solidFill>
              </a:rPr>
              <a:t>C.) </a:t>
            </a:r>
            <a:r>
              <a:rPr lang="en-US" dirty="0">
                <a:solidFill>
                  <a:schemeClr val="bg1"/>
                </a:solidFill>
              </a:rPr>
              <a:t>Spindle Fibers /</a:t>
            </a:r>
          </a:p>
          <a:p>
            <a:pPr marL="0" indent="0">
              <a:buNone/>
            </a:pPr>
            <a:r>
              <a:rPr lang="en-US" dirty="0">
                <a:solidFill>
                  <a:schemeClr val="bg1"/>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pic>
        <p:nvPicPr>
          <p:cNvPr id="2" name="Picture 1">
            <a:extLst>
              <a:ext uri="{FF2B5EF4-FFF2-40B4-BE49-F238E27FC236}">
                <a16:creationId xmlns:a16="http://schemas.microsoft.com/office/drawing/2014/main" id="{2DA8EE5E-D578-2854-0A1B-98351318C6E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02917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a:t>
            </a:r>
            <a:r>
              <a:rPr lang="en-US" dirty="0">
                <a:solidFill>
                  <a:schemeClr val="bg1"/>
                </a:solidFill>
              </a:rPr>
              <a:t>Cytoplasm</a:t>
            </a:r>
          </a:p>
          <a:p>
            <a:r>
              <a:rPr lang="en-US" dirty="0">
                <a:solidFill>
                  <a:srgbClr val="FFCC99"/>
                </a:solidFill>
              </a:rPr>
              <a:t>C.) </a:t>
            </a:r>
            <a:r>
              <a:rPr lang="en-US" dirty="0">
                <a:solidFill>
                  <a:schemeClr val="bg1"/>
                </a:solidFill>
              </a:rPr>
              <a:t>Spindle Fibers /</a:t>
            </a:r>
          </a:p>
          <a:p>
            <a:pPr marL="0" indent="0">
              <a:buNone/>
            </a:pPr>
            <a:r>
              <a:rPr lang="en-US" dirty="0">
                <a:solidFill>
                  <a:schemeClr val="bg1"/>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pic>
        <p:nvPicPr>
          <p:cNvPr id="2" name="Picture 1">
            <a:extLst>
              <a:ext uri="{FF2B5EF4-FFF2-40B4-BE49-F238E27FC236}">
                <a16:creationId xmlns:a16="http://schemas.microsoft.com/office/drawing/2014/main" id="{BBA20C0F-E36C-ABC1-5C10-FA1E2468863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4372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a:t>
            </a:r>
            <a:r>
              <a:rPr lang="en-US" dirty="0">
                <a:solidFill>
                  <a:schemeClr val="bg1"/>
                </a:solidFill>
              </a:rPr>
              <a:t>Spindle Fibers /</a:t>
            </a:r>
          </a:p>
          <a:p>
            <a:pPr marL="0" indent="0">
              <a:buNone/>
            </a:pPr>
            <a:r>
              <a:rPr lang="en-US" dirty="0">
                <a:solidFill>
                  <a:schemeClr val="bg1"/>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pic>
        <p:nvPicPr>
          <p:cNvPr id="2" name="Picture 1">
            <a:extLst>
              <a:ext uri="{FF2B5EF4-FFF2-40B4-BE49-F238E27FC236}">
                <a16:creationId xmlns:a16="http://schemas.microsoft.com/office/drawing/2014/main" id="{DFFEF657-0FE8-34C1-70B1-AB05A7E6EBB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282673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a:t>
            </a:r>
            <a:r>
              <a:rPr lang="en-US" dirty="0">
                <a:solidFill>
                  <a:schemeClr val="bg1"/>
                </a:solidFill>
              </a:rPr>
              <a:t>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pic>
        <p:nvPicPr>
          <p:cNvPr id="2" name="Picture 1">
            <a:extLst>
              <a:ext uri="{FF2B5EF4-FFF2-40B4-BE49-F238E27FC236}">
                <a16:creationId xmlns:a16="http://schemas.microsoft.com/office/drawing/2014/main" id="{E00589F5-319A-22AC-F90A-F9F2BFAB9AE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1372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Membrane</a:t>
            </a:r>
          </a:p>
          <a:p>
            <a:r>
              <a:rPr lang="en-US" dirty="0">
                <a:solidFill>
                  <a:srgbClr val="FF99FF"/>
                </a:solidFill>
              </a:rPr>
              <a:t>E.) </a:t>
            </a:r>
            <a:r>
              <a:rPr lang="en-US" dirty="0">
                <a:solidFill>
                  <a:schemeClr val="bg1"/>
                </a:solidFill>
              </a:rPr>
              <a:t>None of the </a:t>
            </a:r>
          </a:p>
          <a:p>
            <a:pPr marL="0" indent="0">
              <a:buNone/>
            </a:pPr>
            <a:r>
              <a:rPr lang="en-US" dirty="0">
                <a:solidFill>
                  <a:schemeClr val="bg1"/>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pic>
        <p:nvPicPr>
          <p:cNvPr id="2" name="Picture 1">
            <a:extLst>
              <a:ext uri="{FF2B5EF4-FFF2-40B4-BE49-F238E27FC236}">
                <a16:creationId xmlns:a16="http://schemas.microsoft.com/office/drawing/2014/main" id="{EF780F6A-B5AB-7069-FBB3-5C1A674DD47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25770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Membrane</a:t>
            </a:r>
          </a:p>
          <a:p>
            <a:r>
              <a:rPr lang="en-US" dirty="0">
                <a:solidFill>
                  <a:srgbClr val="FF99FF"/>
                </a:solidFill>
              </a:rPr>
              <a:t>E.) None of the </a:t>
            </a:r>
          </a:p>
          <a:p>
            <a:pPr marL="0" indent="0">
              <a:buNone/>
            </a:pPr>
            <a:r>
              <a:rPr lang="en-US" dirty="0">
                <a:solidFill>
                  <a:srgbClr val="FF99FF"/>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pic>
        <p:nvPicPr>
          <p:cNvPr id="2" name="Picture 1">
            <a:extLst>
              <a:ext uri="{FF2B5EF4-FFF2-40B4-BE49-F238E27FC236}">
                <a16:creationId xmlns:a16="http://schemas.microsoft.com/office/drawing/2014/main" id="{5ED9335E-B914-5274-E71B-8CF952EC398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85151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Membrane</a:t>
            </a:r>
          </a:p>
          <a:p>
            <a:r>
              <a:rPr lang="en-US" dirty="0">
                <a:solidFill>
                  <a:srgbClr val="FF99FF"/>
                </a:solidFill>
              </a:rPr>
              <a:t>E.) None of the </a:t>
            </a:r>
          </a:p>
          <a:p>
            <a:pPr marL="0" indent="0">
              <a:buNone/>
            </a:pPr>
            <a:r>
              <a:rPr lang="en-US" dirty="0">
                <a:solidFill>
                  <a:srgbClr val="FF99FF"/>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sp>
        <p:nvSpPr>
          <p:cNvPr id="2" name="Rectangle 1"/>
          <p:cNvSpPr/>
          <p:nvPr/>
        </p:nvSpPr>
        <p:spPr>
          <a:xfrm>
            <a:off x="732705" y="5636291"/>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pic>
        <p:nvPicPr>
          <p:cNvPr id="5" name="Picture 4">
            <a:extLst>
              <a:ext uri="{FF2B5EF4-FFF2-40B4-BE49-F238E27FC236}">
                <a16:creationId xmlns:a16="http://schemas.microsoft.com/office/drawing/2014/main" id="{86D312ED-B354-CCD3-8824-7016CDCD552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592332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These structures help pull the chromosomes to opposite poles of the cell.</a:t>
            </a:r>
          </a:p>
          <a:p>
            <a:r>
              <a:rPr lang="en-US" dirty="0">
                <a:solidFill>
                  <a:srgbClr val="9933FF"/>
                </a:solidFill>
              </a:rPr>
              <a:t>A.) DNA</a:t>
            </a:r>
          </a:p>
          <a:p>
            <a:r>
              <a:rPr lang="en-US" dirty="0">
                <a:solidFill>
                  <a:srgbClr val="CC99FF"/>
                </a:solidFill>
              </a:rPr>
              <a:t>B.) Cytoplasm</a:t>
            </a:r>
          </a:p>
          <a:p>
            <a:r>
              <a:rPr lang="en-US" dirty="0">
                <a:solidFill>
                  <a:srgbClr val="FFCC99"/>
                </a:solidFill>
              </a:rPr>
              <a:t>C.) Spindle Fibers /</a:t>
            </a:r>
          </a:p>
          <a:p>
            <a:pPr marL="0" indent="0">
              <a:buNone/>
            </a:pPr>
            <a:r>
              <a:rPr lang="en-US" dirty="0">
                <a:solidFill>
                  <a:srgbClr val="FFCC99"/>
                </a:solidFill>
              </a:rPr>
              <a:t>         Microtubules</a:t>
            </a:r>
          </a:p>
          <a:p>
            <a:r>
              <a:rPr lang="en-US" dirty="0">
                <a:solidFill>
                  <a:srgbClr val="6699FF"/>
                </a:solidFill>
              </a:rPr>
              <a:t>D.) Membrane</a:t>
            </a:r>
          </a:p>
          <a:p>
            <a:r>
              <a:rPr lang="en-US" dirty="0">
                <a:solidFill>
                  <a:srgbClr val="FF99FF"/>
                </a:solidFill>
              </a:rPr>
              <a:t>E.) None of the </a:t>
            </a:r>
          </a:p>
          <a:p>
            <a:pPr marL="0" indent="0">
              <a:buNone/>
            </a:pPr>
            <a:r>
              <a:rPr lang="en-US" dirty="0">
                <a:solidFill>
                  <a:srgbClr val="FF99FF"/>
                </a:solidFill>
              </a:rPr>
              <a:t>         above.</a:t>
            </a:r>
          </a:p>
        </p:txBody>
      </p:sp>
      <p:pic>
        <p:nvPicPr>
          <p:cNvPr id="1026" name="Picture 2" descr="https://encrypted-tbn0.gstatic.com/images?q=tbn:ANd9GcSvhpyIeQSj_Mx1DP7LfhsXwzc-nFbYNC32gD1hbTt-8f97Ncvn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ln w="57150">
            <a:solidFill>
              <a:srgbClr val="FF5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543800" y="1497764"/>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6</a:t>
            </a:r>
          </a:p>
        </p:txBody>
      </p:sp>
      <p:sp>
        <p:nvSpPr>
          <p:cNvPr id="2" name="Rectangle 1"/>
          <p:cNvSpPr/>
          <p:nvPr/>
        </p:nvSpPr>
        <p:spPr>
          <a:xfrm>
            <a:off x="732705" y="5636291"/>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sp>
        <p:nvSpPr>
          <p:cNvPr id="5" name="Rounded Rectangle 4"/>
          <p:cNvSpPr/>
          <p:nvPr/>
        </p:nvSpPr>
        <p:spPr bwMode="auto">
          <a:xfrm>
            <a:off x="457200" y="2514600"/>
            <a:ext cx="4191000" cy="1143000"/>
          </a:xfrm>
          <a:prstGeom prst="roundRect">
            <a:avLst/>
          </a:prstGeom>
          <a:solidFill>
            <a:srgbClr val="FFCC99">
              <a:alpha val="21000"/>
            </a:srgbClr>
          </a:solidFill>
          <a:ln w="57150" cap="flat" cmpd="sng" algn="ctr">
            <a:solidFill>
              <a:srgbClr val="FFCC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6" name="Picture 5">
            <a:extLst>
              <a:ext uri="{FF2B5EF4-FFF2-40B4-BE49-F238E27FC236}">
                <a16:creationId xmlns:a16="http://schemas.microsoft.com/office/drawing/2014/main" id="{F63983C3-6D44-B8A0-4182-E91F4CC184F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0922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457200" y="228600"/>
            <a:ext cx="8458200" cy="5902325"/>
          </a:xfrm>
          <a:noFill/>
          <a:extLst>
            <a:ext uri="{909E8E84-426E-40DD-AFC4-6F175D3DCCD1}">
              <a14:hiddenFill xmlns:a14="http://schemas.microsoft.com/office/drawing/2010/main">
                <a:solidFill>
                  <a:srgbClr val="FFFFFF"/>
                </a:solidFill>
              </a14:hiddenFill>
            </a:ext>
          </a:extLst>
        </p:spPr>
        <p:txBody>
          <a:bodyPr/>
          <a:lstStyle/>
          <a:p>
            <a:r>
              <a:rPr lang="en-US" dirty="0">
                <a:effectLst/>
              </a:rPr>
              <a:t>Name this phase just before metaphase?</a:t>
            </a:r>
          </a:p>
          <a:p>
            <a:pPr lvl="1"/>
            <a:r>
              <a:rPr lang="en-US" dirty="0">
                <a:solidFill>
                  <a:srgbClr val="92D050"/>
                </a:solidFill>
                <a:effectLst/>
              </a:rPr>
              <a:t>Nuclear envelope breaks down.</a:t>
            </a:r>
          </a:p>
          <a:p>
            <a:pPr lvl="1"/>
            <a:r>
              <a:rPr lang="en-US" dirty="0">
                <a:solidFill>
                  <a:srgbClr val="FF5050"/>
                </a:solidFill>
                <a:effectLst/>
              </a:rPr>
              <a:t>Centrosomes are positioned at opposite poles of the cell. </a:t>
            </a:r>
          </a:p>
          <a:p>
            <a:pPr lvl="1"/>
            <a:r>
              <a:rPr lang="en-US" dirty="0">
                <a:solidFill>
                  <a:srgbClr val="6699FF"/>
                </a:solidFill>
                <a:effectLst/>
              </a:rPr>
              <a:t>Spindle fibers attach to chromosome at the kinetochore.</a:t>
            </a:r>
          </a:p>
          <a:p>
            <a:pPr lvl="1"/>
            <a:endParaRPr lang="en-US" dirty="0">
              <a:effectLst/>
            </a:endParaRPr>
          </a:p>
        </p:txBody>
      </p:sp>
      <p:pic>
        <p:nvPicPr>
          <p:cNvPr id="1259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52800"/>
            <a:ext cx="4191000" cy="32004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352800"/>
            <a:ext cx="4038600" cy="3192463"/>
          </a:xfrm>
          <a:prstGeom prst="rect">
            <a:avLst/>
          </a:prstGeom>
          <a:noFill/>
          <a:ln w="571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8600" y="27432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7</a:t>
            </a:r>
          </a:p>
        </p:txBody>
      </p:sp>
      <p:pic>
        <p:nvPicPr>
          <p:cNvPr id="3" name="Picture 2">
            <a:extLst>
              <a:ext uri="{FF2B5EF4-FFF2-40B4-BE49-F238E27FC236}">
                <a16:creationId xmlns:a16="http://schemas.microsoft.com/office/drawing/2014/main" id="{70193C1B-C83F-5688-426E-2F3B3F522FB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5137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57629" y="263766"/>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3600" dirty="0">
                <a:effectLst>
                  <a:outerShdw blurRad="38100" dist="38100" dir="2700000" algn="tl">
                    <a:srgbClr val="808080"/>
                  </a:outerShdw>
                </a:effectLst>
              </a:rPr>
              <a:t>This is an organized structure of DNA and protein that is found in cells.</a:t>
            </a:r>
          </a:p>
        </p:txBody>
      </p:sp>
      <p:pic>
        <p:nvPicPr>
          <p:cNvPr id="686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86" y="2018092"/>
            <a:ext cx="9214906" cy="460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Rectangle 4"/>
          <p:cNvSpPr>
            <a:spLocks noChangeArrowheads="1"/>
          </p:cNvSpPr>
          <p:nvPr/>
        </p:nvSpPr>
        <p:spPr bwMode="auto">
          <a:xfrm>
            <a:off x="5638800" y="6643688"/>
            <a:ext cx="3124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p>
        </p:txBody>
      </p:sp>
      <p:sp>
        <p:nvSpPr>
          <p:cNvPr id="68613" name="Text Box 5"/>
          <p:cNvSpPr txBox="1">
            <a:spLocks noChangeArrowheads="1"/>
          </p:cNvSpPr>
          <p:nvPr/>
        </p:nvSpPr>
        <p:spPr bwMode="auto">
          <a:xfrm>
            <a:off x="7772400" y="1905000"/>
            <a:ext cx="838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
        <p:nvSpPr>
          <p:cNvPr id="2" name="Rectangle 1"/>
          <p:cNvSpPr/>
          <p:nvPr/>
        </p:nvSpPr>
        <p:spPr>
          <a:xfrm>
            <a:off x="7521664" y="1714689"/>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pic>
        <p:nvPicPr>
          <p:cNvPr id="3" name="Picture 2">
            <a:extLst>
              <a:ext uri="{FF2B5EF4-FFF2-40B4-BE49-F238E27FC236}">
                <a16:creationId xmlns:a16="http://schemas.microsoft.com/office/drawing/2014/main" id="{1B33B646-7922-5E64-9CDC-7BDCDD53FDE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45444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457200" y="228600"/>
            <a:ext cx="8458200" cy="5902325"/>
          </a:xfrm>
          <a:noFill/>
          <a:extLst>
            <a:ext uri="{909E8E84-426E-40DD-AFC4-6F175D3DCCD1}">
              <a14:hiddenFill xmlns:a14="http://schemas.microsoft.com/office/drawing/2010/main">
                <a:solidFill>
                  <a:srgbClr val="FFFFFF"/>
                </a:solidFill>
              </a14:hiddenFill>
            </a:ext>
          </a:extLst>
        </p:spPr>
        <p:txBody>
          <a:bodyPr/>
          <a:lstStyle/>
          <a:p>
            <a:r>
              <a:rPr lang="en-US" dirty="0">
                <a:effectLst/>
              </a:rPr>
              <a:t>Name this phase just before metaphase?</a:t>
            </a:r>
          </a:p>
          <a:p>
            <a:pPr lvl="1"/>
            <a:r>
              <a:rPr lang="en-US" dirty="0">
                <a:solidFill>
                  <a:srgbClr val="92D050"/>
                </a:solidFill>
                <a:effectLst/>
              </a:rPr>
              <a:t>Nuclear envelope breaks down.</a:t>
            </a:r>
          </a:p>
          <a:p>
            <a:pPr lvl="1"/>
            <a:r>
              <a:rPr lang="en-US" dirty="0">
                <a:solidFill>
                  <a:srgbClr val="FF5050"/>
                </a:solidFill>
                <a:effectLst/>
              </a:rPr>
              <a:t>Centrosomes are positioned at opposite poles of the cell. </a:t>
            </a:r>
          </a:p>
          <a:p>
            <a:pPr lvl="1"/>
            <a:r>
              <a:rPr lang="en-US" dirty="0">
                <a:solidFill>
                  <a:srgbClr val="6699FF"/>
                </a:solidFill>
                <a:effectLst/>
              </a:rPr>
              <a:t>Spindle fibers attach to chromosome at the kinetochore.</a:t>
            </a:r>
          </a:p>
          <a:p>
            <a:pPr lvl="1"/>
            <a:endParaRPr lang="en-US" dirty="0">
              <a:effectLst/>
            </a:endParaRPr>
          </a:p>
        </p:txBody>
      </p:sp>
      <p:pic>
        <p:nvPicPr>
          <p:cNvPr id="1259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52800"/>
            <a:ext cx="4191000" cy="32004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352800"/>
            <a:ext cx="4038600" cy="3192463"/>
          </a:xfrm>
          <a:prstGeom prst="rect">
            <a:avLst/>
          </a:prstGeom>
          <a:noFill/>
          <a:ln w="571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8600" y="27432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7</a:t>
            </a:r>
          </a:p>
        </p:txBody>
      </p:sp>
      <p:sp>
        <p:nvSpPr>
          <p:cNvPr id="3" name="Rectangle 2"/>
          <p:cNvSpPr/>
          <p:nvPr/>
        </p:nvSpPr>
        <p:spPr>
          <a:xfrm>
            <a:off x="671024" y="5621933"/>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pic>
        <p:nvPicPr>
          <p:cNvPr id="4" name="Picture 3">
            <a:extLst>
              <a:ext uri="{FF2B5EF4-FFF2-40B4-BE49-F238E27FC236}">
                <a16:creationId xmlns:a16="http://schemas.microsoft.com/office/drawing/2014/main" id="{5E128613-97C3-E2D5-D1A6-1D8452ACF792}"/>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04071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457200" y="228600"/>
            <a:ext cx="8458200" cy="5902325"/>
          </a:xfrm>
          <a:noFill/>
          <a:extLst>
            <a:ext uri="{909E8E84-426E-40DD-AFC4-6F175D3DCCD1}">
              <a14:hiddenFill xmlns:a14="http://schemas.microsoft.com/office/drawing/2010/main">
                <a:solidFill>
                  <a:srgbClr val="FFFFFF"/>
                </a:solidFill>
              </a14:hiddenFill>
            </a:ext>
          </a:extLst>
        </p:spPr>
        <p:txBody>
          <a:bodyPr/>
          <a:lstStyle/>
          <a:p>
            <a:r>
              <a:rPr lang="en-US" dirty="0">
                <a:effectLst/>
              </a:rPr>
              <a:t>Name this phase just before metaphase?</a:t>
            </a:r>
          </a:p>
          <a:p>
            <a:pPr lvl="1"/>
            <a:r>
              <a:rPr lang="en-US" dirty="0">
                <a:solidFill>
                  <a:srgbClr val="92D050"/>
                </a:solidFill>
                <a:effectLst/>
              </a:rPr>
              <a:t>Nuclear envelope breaks down.</a:t>
            </a:r>
          </a:p>
          <a:p>
            <a:pPr lvl="1"/>
            <a:r>
              <a:rPr lang="en-US" dirty="0">
                <a:solidFill>
                  <a:srgbClr val="FF5050"/>
                </a:solidFill>
                <a:effectLst/>
              </a:rPr>
              <a:t>Centrosomes are positioned at opposite poles of the cell. </a:t>
            </a:r>
          </a:p>
          <a:p>
            <a:pPr lvl="1"/>
            <a:r>
              <a:rPr lang="en-US" dirty="0">
                <a:solidFill>
                  <a:srgbClr val="6699FF"/>
                </a:solidFill>
                <a:effectLst/>
              </a:rPr>
              <a:t>Spindle fibers attach to chromosome at the kinetochore.</a:t>
            </a:r>
          </a:p>
          <a:p>
            <a:pPr lvl="1"/>
            <a:endParaRPr lang="en-US" dirty="0">
              <a:effectLst/>
            </a:endParaRPr>
          </a:p>
        </p:txBody>
      </p:sp>
      <p:pic>
        <p:nvPicPr>
          <p:cNvPr id="1259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52800"/>
            <a:ext cx="4191000" cy="32004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352800"/>
            <a:ext cx="4038600" cy="3192463"/>
          </a:xfrm>
          <a:prstGeom prst="rect">
            <a:avLst/>
          </a:prstGeom>
          <a:noFill/>
          <a:ln w="571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8600" y="27432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7</a:t>
            </a:r>
          </a:p>
        </p:txBody>
      </p:sp>
      <p:sp>
        <p:nvSpPr>
          <p:cNvPr id="3" name="Rectangle 2"/>
          <p:cNvSpPr/>
          <p:nvPr/>
        </p:nvSpPr>
        <p:spPr>
          <a:xfrm>
            <a:off x="671024" y="5621933"/>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sp>
        <p:nvSpPr>
          <p:cNvPr id="4" name="Rectangle 3"/>
          <p:cNvSpPr/>
          <p:nvPr/>
        </p:nvSpPr>
        <p:spPr>
          <a:xfrm>
            <a:off x="638367" y="3520995"/>
            <a:ext cx="7040710" cy="110799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dirty="0" err="1">
                <a:ln w="38100" cmpd="sng">
                  <a:solidFill>
                    <a:sysClr val="windowText" lastClr="000000"/>
                  </a:solidFill>
                  <a:prstDash val="solid"/>
                  <a:miter lim="800000"/>
                </a:ln>
                <a:solidFill>
                  <a:srgbClr val="FFC000"/>
                </a:solidFill>
                <a:effectLst>
                  <a:outerShdw blurRad="50800" algn="tl" rotWithShape="0">
                    <a:srgbClr val="000000"/>
                  </a:outerShdw>
                </a:effectLst>
                <a:uLnTx/>
                <a:uFillTx/>
                <a:latin typeface="Verdana" pitchFamily="34" charset="0"/>
                <a:ea typeface="+mn-ea"/>
                <a:cs typeface="+mn-cs"/>
              </a:rPr>
              <a:t>Prometaphase</a:t>
            </a:r>
            <a:endParaRPr kumimoji="0" lang="en-US" sz="6600" b="1" i="0" u="none" strike="noStrike" kern="1200" cap="none" spc="0" normalizeH="0" baseline="0" noProof="0" dirty="0">
              <a:ln w="38100" cmpd="sng">
                <a:solidFill>
                  <a:sysClr val="windowText" lastClr="000000"/>
                </a:solidFill>
                <a:prstDash val="solid"/>
                <a:miter lim="800000"/>
              </a:ln>
              <a:solidFill>
                <a:srgbClr val="FFC000"/>
              </a:solidFill>
              <a:effectLst>
                <a:outerShdw blurRad="50800" algn="tl" rotWithShape="0">
                  <a:srgbClr val="000000"/>
                </a:outerShdw>
              </a:effectLst>
              <a:uLnTx/>
              <a:uFillTx/>
              <a:latin typeface="Verdana" pitchFamily="34" charset="0"/>
              <a:ea typeface="+mn-ea"/>
              <a:cs typeface="+mn-cs"/>
            </a:endParaRPr>
          </a:p>
        </p:txBody>
      </p:sp>
      <p:pic>
        <p:nvPicPr>
          <p:cNvPr id="5" name="Picture 4">
            <a:extLst>
              <a:ext uri="{FF2B5EF4-FFF2-40B4-BE49-F238E27FC236}">
                <a16:creationId xmlns:a16="http://schemas.microsoft.com/office/drawing/2014/main" id="{2B8607EA-40E8-A751-F64E-2B3FBF92E0E9}"/>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00257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5973763"/>
          </a:xfrm>
        </p:spPr>
        <p:txBody>
          <a:bodyPr/>
          <a:lstStyle/>
          <a:p>
            <a:r>
              <a:rPr lang="en-US" dirty="0"/>
              <a:t>Name this phase of Mitosis?</a:t>
            </a:r>
          </a:p>
          <a:p>
            <a:pPr lvl="1">
              <a:defRPr/>
            </a:pPr>
            <a:r>
              <a:rPr lang="en-US" dirty="0">
                <a:solidFill>
                  <a:srgbClr val="FF99FF"/>
                </a:solidFill>
                <a:effectLst>
                  <a:outerShdw blurRad="38100" dist="38100" dir="2700000" algn="tl">
                    <a:srgbClr val="808080"/>
                  </a:outerShdw>
                </a:effectLst>
              </a:rPr>
              <a:t>Chromosomes reaching poles.</a:t>
            </a:r>
          </a:p>
          <a:p>
            <a:pPr lvl="1">
              <a:defRPr/>
            </a:pPr>
            <a:r>
              <a:rPr lang="en-US" dirty="0">
                <a:solidFill>
                  <a:srgbClr val="FF99FF"/>
                </a:solidFill>
                <a:effectLst>
                  <a:outerShdw blurRad="38100" dist="38100" dir="2700000" algn="tl">
                    <a:srgbClr val="808080"/>
                  </a:outerShdw>
                </a:effectLst>
              </a:rPr>
              <a:t>Nuclear membrane begins to form.</a:t>
            </a:r>
          </a:p>
          <a:p>
            <a:pPr lvl="1">
              <a:defRPr/>
            </a:pPr>
            <a:r>
              <a:rPr lang="en-US" dirty="0">
                <a:solidFill>
                  <a:srgbClr val="FF99FF"/>
                </a:solidFill>
                <a:effectLst>
                  <a:outerShdw blurRad="38100" dist="38100" dir="2700000" algn="tl">
                    <a:srgbClr val="808080"/>
                  </a:outerShdw>
                </a:effectLst>
              </a:rPr>
              <a:t>Cleavage furrow forms pinching cell into two.</a:t>
            </a:r>
          </a:p>
          <a:p>
            <a:pPr lvl="1">
              <a:defRPr/>
            </a:pPr>
            <a:r>
              <a:rPr lang="en-US" dirty="0">
                <a:solidFill>
                  <a:srgbClr val="FF99FF"/>
                </a:solidFill>
                <a:effectLst>
                  <a:outerShdw blurRad="38100" dist="38100" dir="2700000" algn="tl">
                    <a:srgbClr val="808080"/>
                  </a:outerShdw>
                </a:effectLst>
              </a:rPr>
              <a:t>Chromosomes begin to unwrap.</a:t>
            </a:r>
            <a:endParaRPr lang="en-US" dirty="0">
              <a:solidFill>
                <a:srgbClr val="FF99FF"/>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971800"/>
            <a:ext cx="8610600" cy="3581400"/>
          </a:xfrm>
          <a:prstGeom prst="rect">
            <a:avLst/>
          </a:prstGeom>
          <a:noFill/>
          <a:ln w="5715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48236" y="2286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pic>
        <p:nvPicPr>
          <p:cNvPr id="2" name="Picture 1">
            <a:extLst>
              <a:ext uri="{FF2B5EF4-FFF2-40B4-BE49-F238E27FC236}">
                <a16:creationId xmlns:a16="http://schemas.microsoft.com/office/drawing/2014/main" id="{304F872A-7923-4524-700D-F957F436CE2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83409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5973763"/>
          </a:xfrm>
        </p:spPr>
        <p:txBody>
          <a:bodyPr/>
          <a:lstStyle/>
          <a:p>
            <a:r>
              <a:rPr lang="en-US" dirty="0"/>
              <a:t>Name this phase of Mitosis?</a:t>
            </a:r>
          </a:p>
          <a:p>
            <a:pPr lvl="1">
              <a:defRPr/>
            </a:pPr>
            <a:r>
              <a:rPr lang="en-US" dirty="0">
                <a:solidFill>
                  <a:srgbClr val="FF99FF"/>
                </a:solidFill>
                <a:effectLst>
                  <a:outerShdw blurRad="38100" dist="38100" dir="2700000" algn="tl">
                    <a:srgbClr val="808080"/>
                  </a:outerShdw>
                </a:effectLst>
              </a:rPr>
              <a:t>Chromosomes reaching poles.</a:t>
            </a:r>
          </a:p>
          <a:p>
            <a:pPr lvl="1">
              <a:defRPr/>
            </a:pPr>
            <a:r>
              <a:rPr lang="en-US" dirty="0">
                <a:solidFill>
                  <a:srgbClr val="FF99FF"/>
                </a:solidFill>
                <a:effectLst>
                  <a:outerShdw blurRad="38100" dist="38100" dir="2700000" algn="tl">
                    <a:srgbClr val="808080"/>
                  </a:outerShdw>
                </a:effectLst>
              </a:rPr>
              <a:t>Nuclear membrane begins to form.</a:t>
            </a:r>
          </a:p>
          <a:p>
            <a:pPr lvl="1">
              <a:defRPr/>
            </a:pPr>
            <a:r>
              <a:rPr lang="en-US" dirty="0">
                <a:solidFill>
                  <a:srgbClr val="FF99FF"/>
                </a:solidFill>
                <a:effectLst>
                  <a:outerShdw blurRad="38100" dist="38100" dir="2700000" algn="tl">
                    <a:srgbClr val="808080"/>
                  </a:outerShdw>
                </a:effectLst>
              </a:rPr>
              <a:t>Cleavage furrow forms pinching cell into two.</a:t>
            </a:r>
          </a:p>
          <a:p>
            <a:pPr lvl="1">
              <a:defRPr/>
            </a:pPr>
            <a:r>
              <a:rPr lang="en-US" dirty="0">
                <a:solidFill>
                  <a:srgbClr val="FF99FF"/>
                </a:solidFill>
                <a:effectLst>
                  <a:outerShdw blurRad="38100" dist="38100" dir="2700000" algn="tl">
                    <a:srgbClr val="808080"/>
                  </a:outerShdw>
                </a:effectLst>
              </a:rPr>
              <a:t>Chromosomes begin to unwrap.</a:t>
            </a:r>
            <a:endParaRPr lang="en-US" dirty="0">
              <a:solidFill>
                <a:srgbClr val="FF99FF"/>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971800"/>
            <a:ext cx="8610600" cy="3581400"/>
          </a:xfrm>
          <a:prstGeom prst="rect">
            <a:avLst/>
          </a:prstGeom>
          <a:noFill/>
          <a:ln w="5715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48236" y="2286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2" name="Rectangle 1"/>
          <p:cNvSpPr/>
          <p:nvPr/>
        </p:nvSpPr>
        <p:spPr>
          <a:xfrm>
            <a:off x="623853" y="54102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pic>
        <p:nvPicPr>
          <p:cNvPr id="6" name="Picture 5">
            <a:extLst>
              <a:ext uri="{FF2B5EF4-FFF2-40B4-BE49-F238E27FC236}">
                <a16:creationId xmlns:a16="http://schemas.microsoft.com/office/drawing/2014/main" id="{9131D7B5-68EB-6733-C7AC-17CE8BCEBC8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952974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5973763"/>
          </a:xfrm>
        </p:spPr>
        <p:txBody>
          <a:bodyPr/>
          <a:lstStyle/>
          <a:p>
            <a:r>
              <a:rPr lang="en-US" dirty="0"/>
              <a:t>Name this phase of Mitosis?</a:t>
            </a:r>
          </a:p>
          <a:p>
            <a:pPr lvl="1">
              <a:defRPr/>
            </a:pPr>
            <a:r>
              <a:rPr lang="en-US" dirty="0">
                <a:solidFill>
                  <a:srgbClr val="FF99FF"/>
                </a:solidFill>
                <a:effectLst>
                  <a:outerShdw blurRad="38100" dist="38100" dir="2700000" algn="tl">
                    <a:srgbClr val="808080"/>
                  </a:outerShdw>
                </a:effectLst>
              </a:rPr>
              <a:t>Chromosomes reaching poles.</a:t>
            </a:r>
          </a:p>
          <a:p>
            <a:pPr lvl="1">
              <a:defRPr/>
            </a:pPr>
            <a:r>
              <a:rPr lang="en-US" dirty="0">
                <a:solidFill>
                  <a:srgbClr val="FF99FF"/>
                </a:solidFill>
                <a:effectLst>
                  <a:outerShdw blurRad="38100" dist="38100" dir="2700000" algn="tl">
                    <a:srgbClr val="808080"/>
                  </a:outerShdw>
                </a:effectLst>
              </a:rPr>
              <a:t>Nuclear membrane begins to form.</a:t>
            </a:r>
          </a:p>
          <a:p>
            <a:pPr lvl="1">
              <a:defRPr/>
            </a:pPr>
            <a:r>
              <a:rPr lang="en-US" dirty="0">
                <a:solidFill>
                  <a:srgbClr val="FF99FF"/>
                </a:solidFill>
                <a:effectLst>
                  <a:outerShdw blurRad="38100" dist="38100" dir="2700000" algn="tl">
                    <a:srgbClr val="808080"/>
                  </a:outerShdw>
                </a:effectLst>
              </a:rPr>
              <a:t>Cleavage furrow forms pinching cell into two.</a:t>
            </a:r>
          </a:p>
          <a:p>
            <a:pPr lvl="1">
              <a:defRPr/>
            </a:pPr>
            <a:r>
              <a:rPr lang="en-US" dirty="0">
                <a:solidFill>
                  <a:srgbClr val="FF99FF"/>
                </a:solidFill>
                <a:effectLst>
                  <a:outerShdw blurRad="38100" dist="38100" dir="2700000" algn="tl">
                    <a:srgbClr val="808080"/>
                  </a:outerShdw>
                </a:effectLst>
              </a:rPr>
              <a:t>Chromosomes begin to unwrap.</a:t>
            </a:r>
            <a:endParaRPr lang="en-US" dirty="0">
              <a:solidFill>
                <a:srgbClr val="FF99FF"/>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971800"/>
            <a:ext cx="8610600" cy="3581400"/>
          </a:xfrm>
          <a:prstGeom prst="rect">
            <a:avLst/>
          </a:prstGeom>
          <a:noFill/>
          <a:ln w="5715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48236" y="22860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2" name="Rectangle 1"/>
          <p:cNvSpPr/>
          <p:nvPr/>
        </p:nvSpPr>
        <p:spPr>
          <a:xfrm>
            <a:off x="623853" y="54102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sp>
        <p:nvSpPr>
          <p:cNvPr id="6" name="Rectangle 5"/>
          <p:cNvSpPr/>
          <p:nvPr/>
        </p:nvSpPr>
        <p:spPr>
          <a:xfrm>
            <a:off x="762000" y="3977670"/>
            <a:ext cx="7217040"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err="1">
                <a:ln w="17780" cmpd="sng">
                  <a:solidFill>
                    <a:sysClr val="windowText" lastClr="000000"/>
                  </a:solidFill>
                  <a:prstDash val="solid"/>
                  <a:miter lim="800000"/>
                </a:ln>
                <a:solidFill>
                  <a:srgbClr val="CC99FF"/>
                </a:solidFill>
                <a:effectLst>
                  <a:outerShdw blurRad="50800" algn="tl" rotWithShape="0">
                    <a:srgbClr val="000000"/>
                  </a:outerShdw>
                </a:effectLst>
                <a:uLnTx/>
                <a:uFillTx/>
                <a:latin typeface="Verdana" pitchFamily="34" charset="0"/>
                <a:ea typeface="+mn-ea"/>
                <a:cs typeface="+mn-cs"/>
              </a:rPr>
              <a:t>Telophase</a:t>
            </a:r>
            <a:endParaRPr kumimoji="0" lang="en-US" sz="9600" b="1" i="0" u="none" strike="noStrike" kern="1200" cap="none" spc="0" normalizeH="0" baseline="0" noProof="0" dirty="0">
              <a:ln w="17780" cmpd="sng">
                <a:solidFill>
                  <a:sysClr val="windowText" lastClr="000000"/>
                </a:solidFill>
                <a:prstDash val="solid"/>
                <a:miter lim="800000"/>
              </a:ln>
              <a:solidFill>
                <a:srgbClr val="CC99FF"/>
              </a:solidFill>
              <a:effectLst>
                <a:outerShdw blurRad="50800" algn="tl" rotWithShape="0">
                  <a:srgbClr val="000000"/>
                </a:outerShdw>
              </a:effectLst>
              <a:uLnTx/>
              <a:uFillTx/>
              <a:latin typeface="Verdana" pitchFamily="34" charset="0"/>
              <a:ea typeface="+mn-ea"/>
              <a:cs typeface="+mn-cs"/>
            </a:endParaRPr>
          </a:p>
        </p:txBody>
      </p:sp>
      <p:pic>
        <p:nvPicPr>
          <p:cNvPr id="7" name="Picture 6">
            <a:extLst>
              <a:ext uri="{FF2B5EF4-FFF2-40B4-BE49-F238E27FC236}">
                <a16:creationId xmlns:a16="http://schemas.microsoft.com/office/drawing/2014/main" id="{8A12A9DA-1463-6143-F0AB-043C1FA204D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6896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4233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4419600"/>
            <a:ext cx="3352800" cy="5842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Early Anaphase</a:t>
            </a:r>
          </a:p>
        </p:txBody>
      </p:sp>
      <p:sp>
        <p:nvSpPr>
          <p:cNvPr id="6" name="TextBox 5"/>
          <p:cNvSpPr txBox="1"/>
          <p:nvPr/>
        </p:nvSpPr>
        <p:spPr>
          <a:xfrm>
            <a:off x="5410200" y="4343400"/>
            <a:ext cx="2895600" cy="5842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Late Anaphase</a:t>
            </a:r>
          </a:p>
        </p:txBody>
      </p:sp>
      <p:sp>
        <p:nvSpPr>
          <p:cNvPr id="9" name="Right Arrow 8"/>
          <p:cNvSpPr/>
          <p:nvPr/>
        </p:nvSpPr>
        <p:spPr bwMode="auto">
          <a:xfrm>
            <a:off x="3886200" y="1752600"/>
            <a:ext cx="1371600" cy="8382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marL="342900" marR="0" lvl="0" indent="-342900" algn="ctr" defTabSz="914400" rtl="0" eaLnBrk="1" fontAlgn="base" latinLnBrk="0" hangingPunct="1">
              <a:lnSpc>
                <a:spcPct val="100000"/>
              </a:lnSpc>
              <a:spcBef>
                <a:spcPct val="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ounded Rectangle 2"/>
          <p:cNvSpPr/>
          <p:nvPr/>
        </p:nvSpPr>
        <p:spPr bwMode="auto">
          <a:xfrm>
            <a:off x="1828800" y="4419600"/>
            <a:ext cx="2057400" cy="5842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6400800" y="4343400"/>
            <a:ext cx="2057400" cy="5842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 name="Rectangle 3"/>
          <p:cNvSpPr/>
          <p:nvPr/>
        </p:nvSpPr>
        <p:spPr>
          <a:xfrm>
            <a:off x="7696200" y="18294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9</a:t>
            </a:r>
          </a:p>
        </p:txBody>
      </p:sp>
    </p:spTree>
    <p:extLst>
      <p:ext uri="{BB962C8B-B14F-4D97-AF65-F5344CB8AC3E}">
        <p14:creationId xmlns:p14="http://schemas.microsoft.com/office/powerpoint/2010/main" val="5651703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4233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4419600"/>
            <a:ext cx="3352800" cy="5842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Early Anaphase</a:t>
            </a:r>
          </a:p>
        </p:txBody>
      </p:sp>
      <p:sp>
        <p:nvSpPr>
          <p:cNvPr id="6" name="TextBox 5"/>
          <p:cNvSpPr txBox="1"/>
          <p:nvPr/>
        </p:nvSpPr>
        <p:spPr>
          <a:xfrm>
            <a:off x="5410200" y="4343400"/>
            <a:ext cx="2895600" cy="5842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Late Anaphase</a:t>
            </a:r>
          </a:p>
        </p:txBody>
      </p:sp>
      <p:sp>
        <p:nvSpPr>
          <p:cNvPr id="9" name="Right Arrow 8"/>
          <p:cNvSpPr/>
          <p:nvPr/>
        </p:nvSpPr>
        <p:spPr bwMode="auto">
          <a:xfrm>
            <a:off x="3886200" y="1752600"/>
            <a:ext cx="1371600" cy="8382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marL="342900" marR="0" lvl="0" indent="-342900" algn="ctr" defTabSz="914400" rtl="0" eaLnBrk="1" fontAlgn="base" latinLnBrk="0" hangingPunct="1">
              <a:lnSpc>
                <a:spcPct val="100000"/>
              </a:lnSpc>
              <a:spcBef>
                <a:spcPct val="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ounded Rectangle 2"/>
          <p:cNvSpPr/>
          <p:nvPr/>
        </p:nvSpPr>
        <p:spPr bwMode="auto">
          <a:xfrm>
            <a:off x="1828800" y="4419600"/>
            <a:ext cx="2057400" cy="5842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a:glow rad="381000">
              <a:srgbClr val="FF00FF"/>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6400800" y="4343400"/>
            <a:ext cx="2057400" cy="5842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a:glow rad="469900">
              <a:srgbClr val="FF00FF"/>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 name="Rectangle 3"/>
          <p:cNvSpPr/>
          <p:nvPr/>
        </p:nvSpPr>
        <p:spPr>
          <a:xfrm>
            <a:off x="7696200" y="18294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9</a:t>
            </a:r>
          </a:p>
        </p:txBody>
      </p:sp>
    </p:spTree>
    <p:extLst>
      <p:ext uri="{BB962C8B-B14F-4D97-AF65-F5344CB8AC3E}">
        <p14:creationId xmlns:p14="http://schemas.microsoft.com/office/powerpoint/2010/main" val="5802010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4233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4419600"/>
            <a:ext cx="3352800" cy="5842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Early Anaphase</a:t>
            </a:r>
          </a:p>
        </p:txBody>
      </p:sp>
      <p:sp>
        <p:nvSpPr>
          <p:cNvPr id="6" name="TextBox 5"/>
          <p:cNvSpPr txBox="1"/>
          <p:nvPr/>
        </p:nvSpPr>
        <p:spPr>
          <a:xfrm>
            <a:off x="5410200" y="4343400"/>
            <a:ext cx="2895600" cy="5842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Late Anaphase</a:t>
            </a:r>
          </a:p>
        </p:txBody>
      </p:sp>
      <p:sp>
        <p:nvSpPr>
          <p:cNvPr id="9" name="Right Arrow 8"/>
          <p:cNvSpPr/>
          <p:nvPr/>
        </p:nvSpPr>
        <p:spPr bwMode="auto">
          <a:xfrm>
            <a:off x="3886200" y="1752600"/>
            <a:ext cx="1371600" cy="8382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marL="342900" marR="0" lvl="0" indent="-342900" algn="ctr" defTabSz="914400" rtl="0" eaLnBrk="1" fontAlgn="base" latinLnBrk="0" hangingPunct="1">
              <a:lnSpc>
                <a:spcPct val="100000"/>
              </a:lnSpc>
              <a:spcBef>
                <a:spcPct val="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7696200" y="182940"/>
            <a:ext cx="105990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9</a:t>
            </a:r>
          </a:p>
        </p:txBody>
      </p:sp>
    </p:spTree>
    <p:extLst>
      <p:ext uri="{BB962C8B-B14F-4D97-AF65-F5344CB8AC3E}">
        <p14:creationId xmlns:p14="http://schemas.microsoft.com/office/powerpoint/2010/main" val="23851520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5897563"/>
          </a:xfrm>
        </p:spPr>
        <p:txBody>
          <a:bodyPr/>
          <a:lstStyle/>
          <a:p>
            <a:r>
              <a:rPr lang="en-US" dirty="0"/>
              <a:t>This is the term when the cell breaks into two identical cells?</a:t>
            </a:r>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2578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0" y="1371600"/>
            <a:ext cx="193514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10</a:t>
            </a:r>
          </a:p>
        </p:txBody>
      </p:sp>
      <p:pic>
        <p:nvPicPr>
          <p:cNvPr id="2" name="Picture 1">
            <a:extLst>
              <a:ext uri="{FF2B5EF4-FFF2-40B4-BE49-F238E27FC236}">
                <a16:creationId xmlns:a16="http://schemas.microsoft.com/office/drawing/2014/main" id="{F4901680-0A10-F8F9-A0B5-C5AE6879706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748140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5897563"/>
          </a:xfrm>
        </p:spPr>
        <p:txBody>
          <a:bodyPr/>
          <a:lstStyle/>
          <a:p>
            <a:r>
              <a:rPr lang="en-US" dirty="0"/>
              <a:t>This is the term when the cell breaks into two identical cells?</a:t>
            </a:r>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2578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0" y="1371600"/>
            <a:ext cx="193514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10</a:t>
            </a:r>
          </a:p>
        </p:txBody>
      </p:sp>
      <p:sp>
        <p:nvSpPr>
          <p:cNvPr id="6" name="Rectangle 5"/>
          <p:cNvSpPr/>
          <p:nvPr/>
        </p:nvSpPr>
        <p:spPr>
          <a:xfrm>
            <a:off x="762000" y="5562600"/>
            <a:ext cx="792877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pic>
        <p:nvPicPr>
          <p:cNvPr id="2" name="Picture 1">
            <a:extLst>
              <a:ext uri="{FF2B5EF4-FFF2-40B4-BE49-F238E27FC236}">
                <a16:creationId xmlns:a16="http://schemas.microsoft.com/office/drawing/2014/main" id="{390BAFB5-7898-BE2D-0982-D7723429364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2840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8915" name="Rectangle 3"/>
          <p:cNvSpPr>
            <a:spLocks noGrp="1" noChangeArrowheads="1"/>
          </p:cNvSpPr>
          <p:nvPr>
            <p:ph type="body" idx="1"/>
          </p:nvPr>
        </p:nvSpPr>
        <p:spPr>
          <a:xfrm>
            <a:off x="457200" y="228600"/>
            <a:ext cx="8382000" cy="5902325"/>
          </a:xfrm>
        </p:spPr>
        <p:txBody>
          <a:bodyPr/>
          <a:lstStyle/>
          <a:p>
            <a:pPr eaLnBrk="1" hangingPunct="1">
              <a:defRPr/>
            </a:pPr>
            <a:r>
              <a:rPr lang="en-US" dirty="0"/>
              <a:t>Name this phase of Mitosis.</a:t>
            </a:r>
          </a:p>
          <a:p>
            <a:pPr lvl="1" eaLnBrk="1" hangingPunct="1">
              <a:defRPr/>
            </a:pPr>
            <a:r>
              <a:rPr lang="en-US" dirty="0">
                <a:solidFill>
                  <a:srgbClr val="FF00FF"/>
                </a:solidFill>
              </a:rPr>
              <a:t>Chromatin draws together to create chromosomes.</a:t>
            </a:r>
          </a:p>
          <a:p>
            <a:pPr lvl="1" eaLnBrk="1" hangingPunct="1">
              <a:defRPr/>
            </a:pPr>
            <a:r>
              <a:rPr lang="en-US" dirty="0">
                <a:solidFill>
                  <a:srgbClr val="FF5050"/>
                </a:solidFill>
              </a:rPr>
              <a:t>Spindle fibers form.</a:t>
            </a:r>
          </a:p>
          <a:p>
            <a:pPr eaLnBrk="1" hangingPunct="1">
              <a:buFont typeface="Wingdings" pitchFamily="2" charset="2"/>
              <a:buNone/>
              <a:defRPr/>
            </a:pPr>
            <a:endParaRPr lang="en-US" dirty="0"/>
          </a:p>
          <a:p>
            <a:pPr lvl="1" eaLnBrk="1" hangingPunct="1">
              <a:defRPr/>
            </a:pPr>
            <a:endParaRPr lang="en-US" dirty="0"/>
          </a:p>
        </p:txBody>
      </p:sp>
      <p:pic>
        <p:nvPicPr>
          <p:cNvPr id="11776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362200"/>
            <a:ext cx="4114800" cy="4191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66921"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eaLnBrk="1" hangingPunct="1">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9600" dirty="0">
              <a:effectLst>
                <a:outerShdw blurRad="38100" dist="38100" dir="2700000" algn="tl">
                  <a:srgbClr val="000000"/>
                </a:outerShdw>
              </a:effectLst>
              <a:latin typeface="Tahoma" pitchFamily="34" charset="0"/>
            </a:endParaRPr>
          </a:p>
        </p:txBody>
      </p:sp>
      <p:pic>
        <p:nvPicPr>
          <p:cNvPr id="11776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62200"/>
            <a:ext cx="4267200" cy="4191000"/>
          </a:xfrm>
          <a:prstGeom prst="rect">
            <a:avLst/>
          </a:prstGeom>
          <a:noFill/>
          <a:ln w="76200"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467600" y="381000"/>
            <a:ext cx="1059907"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40355657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5897563"/>
          </a:xfrm>
        </p:spPr>
        <p:txBody>
          <a:bodyPr/>
          <a:lstStyle/>
          <a:p>
            <a:r>
              <a:rPr lang="en-US" dirty="0"/>
              <a:t>This is the term when the cell breaks into two identical cells?</a:t>
            </a:r>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86800" cy="52578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0" y="1371600"/>
            <a:ext cx="193514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10</a:t>
            </a:r>
          </a:p>
        </p:txBody>
      </p:sp>
      <p:sp>
        <p:nvSpPr>
          <p:cNvPr id="6" name="Rectangle 5"/>
          <p:cNvSpPr/>
          <p:nvPr/>
        </p:nvSpPr>
        <p:spPr>
          <a:xfrm>
            <a:off x="762000" y="5562600"/>
            <a:ext cx="792877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And the answer is…</a:t>
            </a:r>
          </a:p>
        </p:txBody>
      </p:sp>
      <p:sp>
        <p:nvSpPr>
          <p:cNvPr id="7" name="Rectangle 6"/>
          <p:cNvSpPr/>
          <p:nvPr/>
        </p:nvSpPr>
        <p:spPr>
          <a:xfrm>
            <a:off x="517847" y="2967335"/>
            <a:ext cx="8108310" cy="1569660"/>
          </a:xfrm>
          <a:prstGeom prst="rect">
            <a:avLst/>
          </a:prstGeom>
          <a:noFill/>
        </p:spPr>
        <p:txBody>
          <a:bodyPr wrap="none" lIns="91440" tIns="45720" rIns="91440" bIns="45720">
            <a:prstTxWarp prst="textArchDow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err="1">
                <a:ln w="38100" cmpd="sng">
                  <a:solidFill>
                    <a:sysClr val="windowText" lastClr="000000"/>
                  </a:solidFill>
                  <a:prstDash val="solid"/>
                  <a:miter lim="800000"/>
                </a:ln>
                <a:solidFill>
                  <a:srgbClr val="CC99FF"/>
                </a:solidFill>
                <a:effectLst>
                  <a:outerShdw blurRad="50800" algn="tl" rotWithShape="0">
                    <a:srgbClr val="000000"/>
                  </a:outerShdw>
                </a:effectLst>
                <a:uLnTx/>
                <a:uFillTx/>
                <a:latin typeface="Verdana" pitchFamily="34" charset="0"/>
                <a:ea typeface="+mn-ea"/>
                <a:cs typeface="+mn-cs"/>
              </a:rPr>
              <a:t>Cytokinesis</a:t>
            </a:r>
            <a:endParaRPr kumimoji="0" lang="en-US" sz="9600" b="1" i="0" u="none" strike="noStrike" kern="1200" cap="none" spc="0" normalizeH="0" baseline="0" noProof="0" dirty="0">
              <a:ln w="38100" cmpd="sng">
                <a:solidFill>
                  <a:sysClr val="windowText" lastClr="000000"/>
                </a:solidFill>
                <a:prstDash val="solid"/>
                <a:miter lim="800000"/>
              </a:ln>
              <a:solidFill>
                <a:srgbClr val="CC99FF"/>
              </a:solidFill>
              <a:effectLst>
                <a:outerShdw blurRad="50800" algn="tl" rotWithShape="0">
                  <a:srgbClr val="000000"/>
                </a:outerShdw>
              </a:effectLst>
              <a:uLnTx/>
              <a:uFillTx/>
              <a:latin typeface="Verdana" pitchFamily="34" charset="0"/>
              <a:ea typeface="+mn-ea"/>
              <a:cs typeface="+mn-cs"/>
            </a:endParaRPr>
          </a:p>
        </p:txBody>
      </p:sp>
      <p:pic>
        <p:nvPicPr>
          <p:cNvPr id="2" name="Picture 1">
            <a:extLst>
              <a:ext uri="{FF2B5EF4-FFF2-40B4-BE49-F238E27FC236}">
                <a16:creationId xmlns:a16="http://schemas.microsoft.com/office/drawing/2014/main" id="{000176AC-975A-E7DC-A980-95811CC6D42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214166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no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A0B30C3B-31F1-1334-965B-32568FB65C6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456391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THE</a:t>
                      </a:r>
                      <a:r>
                        <a:rPr lang="en-US" baseline="0" dirty="0"/>
                        <a:t> </a:t>
                      </a:r>
                      <a:br>
                        <a:rPr lang="en-US" baseline="0" dirty="0"/>
                      </a:br>
                      <a:r>
                        <a:rPr lang="en-US" baseline="0" dirty="0"/>
                        <a:t>GREAT </a:t>
                      </a:r>
                      <a:br>
                        <a:rPr lang="en-US" baseline="0" dirty="0"/>
                      </a:br>
                      <a:r>
                        <a:rPr lang="en-US" baseline="0" dirty="0"/>
                        <a:t>DIVIDE</a:t>
                      </a:r>
                      <a:endParaRPr lang="en-US" dirty="0"/>
                    </a:p>
                  </a:txBody>
                  <a:tcPr>
                    <a:noFill/>
                  </a:tcPr>
                </a:tc>
                <a:tc>
                  <a:txBody>
                    <a:bodyPr/>
                    <a:lstStyle/>
                    <a:p>
                      <a:pPr algn="ctr"/>
                      <a:r>
                        <a:rPr lang="en-US" dirty="0"/>
                        <a:t>IT’S JUST</a:t>
                      </a:r>
                      <a:r>
                        <a:rPr lang="en-US" baseline="0" dirty="0"/>
                        <a:t> A</a:t>
                      </a:r>
                      <a:br>
                        <a:rPr lang="en-US" baseline="0" dirty="0"/>
                      </a:br>
                      <a:r>
                        <a:rPr lang="en-US" baseline="0" dirty="0"/>
                        <a:t>PHASE</a:t>
                      </a:r>
                      <a:endParaRPr lang="en-US" dirty="0"/>
                    </a:p>
                  </a:txBody>
                  <a:tcPr>
                    <a:noFill/>
                  </a:tcPr>
                </a:tc>
                <a:tc>
                  <a:txBody>
                    <a:bodyPr/>
                    <a:lstStyle/>
                    <a:p>
                      <a:pPr algn="ctr"/>
                      <a:r>
                        <a:rPr lang="en-US" dirty="0">
                          <a:solidFill>
                            <a:schemeClr val="tx1"/>
                          </a:solidFill>
                        </a:rPr>
                        <a:t>CHROMA-</a:t>
                      </a:r>
                    </a:p>
                    <a:p>
                      <a:pPr algn="ctr"/>
                      <a:r>
                        <a:rPr lang="en-US" dirty="0">
                          <a:solidFill>
                            <a:schemeClr val="tx1"/>
                          </a:solidFill>
                        </a:rPr>
                        <a:t>Something</a:t>
                      </a:r>
                    </a:p>
                  </a:txBody>
                  <a:tcPr>
                    <a:solidFill>
                      <a:schemeClr val="accent1">
                        <a:lumMod val="75000"/>
                      </a:schemeClr>
                    </a:solidFill>
                  </a:tcPr>
                </a:tc>
                <a:tc>
                  <a:txBody>
                    <a:bodyPr/>
                    <a:lstStyle/>
                    <a:p>
                      <a:pPr algn="ctr"/>
                      <a:r>
                        <a:rPr lang="en-US" dirty="0">
                          <a:solidFill>
                            <a:schemeClr val="tx1"/>
                          </a:solidFill>
                        </a:rPr>
                        <a:t>GEE WIZ</a:t>
                      </a:r>
                    </a:p>
                  </a:txBody>
                  <a:tcPr>
                    <a:noFill/>
                  </a:tcPr>
                </a:tc>
                <a:tc>
                  <a:txBody>
                    <a:bodyPr/>
                    <a:lstStyle/>
                    <a:p>
                      <a:pPr algn="ctr"/>
                      <a:r>
                        <a:rPr lang="en-US" dirty="0"/>
                        <a:t>-Bonus-</a:t>
                      </a:r>
                    </a:p>
                    <a:p>
                      <a:pPr algn="ctr"/>
                      <a:r>
                        <a:rPr lang="en-US" dirty="0"/>
                        <a:t>FAMILY</a:t>
                      </a:r>
                      <a:r>
                        <a:rPr lang="en-US" baseline="0" dirty="0"/>
                        <a:t> </a:t>
                      </a:r>
                    </a:p>
                    <a:p>
                      <a:pPr algn="ctr"/>
                      <a:r>
                        <a:rPr lang="en-US" baseline="0" dirty="0"/>
                        <a:t>QUEST</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accent1">
                        <a:lumMod val="7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accent1">
                        <a:lumMod val="7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accent1">
                        <a:lumMod val="7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accent1">
                        <a:lumMod val="7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accent1">
                        <a:lumMod val="7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96118"/>
            <a:ext cx="7768473"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Parts 2 Cell Division (Mitosis) Review Game</a:t>
            </a:r>
          </a:p>
        </p:txBody>
      </p:sp>
      <p:pic>
        <p:nvPicPr>
          <p:cNvPr id="4" name="Picture 3">
            <a:extLst>
              <a:ext uri="{FF2B5EF4-FFF2-40B4-BE49-F238E27FC236}">
                <a16:creationId xmlns:a16="http://schemas.microsoft.com/office/drawing/2014/main" id="{B8D1D09A-ACB3-72E8-513E-C9F22088A31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318838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This is the name for one copy of a duplicated chromosome, which generally is joined to the other copy by a centromere, for the process of cellular division (mitosis).</a:t>
            </a:r>
          </a:p>
        </p:txBody>
      </p:sp>
      <p:pic>
        <p:nvPicPr>
          <p:cNvPr id="2050" name="Picture 2" descr="Chromatid">
            <a:extLst>
              <a:ext uri="{FF2B5EF4-FFF2-40B4-BE49-F238E27FC236}">
                <a16:creationId xmlns:a16="http://schemas.microsoft.com/office/drawing/2014/main" id="{328D71A7-5249-0278-F593-6644AD0B22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555002"/>
            <a:ext cx="7543800" cy="4246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romatid">
            <a:extLst>
              <a:ext uri="{FF2B5EF4-FFF2-40B4-BE49-F238E27FC236}">
                <a16:creationId xmlns:a16="http://schemas.microsoft.com/office/drawing/2014/main" id="{24CF52E7-7EC4-12FA-1912-390F4721E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9449">
            <a:off x="327485" y="1929836"/>
            <a:ext cx="7543800" cy="4246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8801178-3118-8537-96F2-A2023FE294FC}"/>
              </a:ext>
            </a:extLst>
          </p:cNvPr>
          <p:cNvSpPr/>
          <p:nvPr/>
        </p:nvSpPr>
        <p:spPr>
          <a:xfrm>
            <a:off x="6736239" y="5177841"/>
            <a:ext cx="193514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11</a:t>
            </a:r>
          </a:p>
        </p:txBody>
      </p:sp>
      <p:pic>
        <p:nvPicPr>
          <p:cNvPr id="2" name="Picture 1">
            <a:extLst>
              <a:ext uri="{FF2B5EF4-FFF2-40B4-BE49-F238E27FC236}">
                <a16:creationId xmlns:a16="http://schemas.microsoft.com/office/drawing/2014/main" id="{FF58E52D-CF3E-E7FF-C773-FF1E3EAEED1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722342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This is the name for one copy of a duplicated chromosome, which generally is joined to the other copy by a centromere, for the process of cellular division (mitosis).</a:t>
            </a:r>
          </a:p>
        </p:txBody>
      </p:sp>
      <p:pic>
        <p:nvPicPr>
          <p:cNvPr id="2050" name="Picture 2" descr="Chromatid">
            <a:extLst>
              <a:ext uri="{FF2B5EF4-FFF2-40B4-BE49-F238E27FC236}">
                <a16:creationId xmlns:a16="http://schemas.microsoft.com/office/drawing/2014/main" id="{328D71A7-5249-0278-F593-6644AD0B22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555002"/>
            <a:ext cx="7543800" cy="4246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romatid">
            <a:extLst>
              <a:ext uri="{FF2B5EF4-FFF2-40B4-BE49-F238E27FC236}">
                <a16:creationId xmlns:a16="http://schemas.microsoft.com/office/drawing/2014/main" id="{24CF52E7-7EC4-12FA-1912-390F4721E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9449">
            <a:off x="327485" y="1929836"/>
            <a:ext cx="7543800" cy="4246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8801178-3118-8537-96F2-A2023FE294FC}"/>
              </a:ext>
            </a:extLst>
          </p:cNvPr>
          <p:cNvSpPr/>
          <p:nvPr/>
        </p:nvSpPr>
        <p:spPr>
          <a:xfrm>
            <a:off x="6736239" y="5177841"/>
            <a:ext cx="193514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11</a:t>
            </a:r>
          </a:p>
        </p:txBody>
      </p:sp>
      <p:sp>
        <p:nvSpPr>
          <p:cNvPr id="2" name="Rectangle 1">
            <a:extLst>
              <a:ext uri="{FF2B5EF4-FFF2-40B4-BE49-F238E27FC236}">
                <a16:creationId xmlns:a16="http://schemas.microsoft.com/office/drawing/2014/main" id="{557432D4-A8F4-D2D5-8753-B8C6A8EF9B29}"/>
              </a:ext>
            </a:extLst>
          </p:cNvPr>
          <p:cNvSpPr/>
          <p:nvPr/>
        </p:nvSpPr>
        <p:spPr>
          <a:xfrm>
            <a:off x="884636" y="3243321"/>
            <a:ext cx="6612727" cy="2061865"/>
          </a:xfrm>
          <a:prstGeom prst="rect">
            <a:avLst/>
          </a:prstGeom>
          <a:noFill/>
        </p:spPr>
        <p:txBody>
          <a:bodyPr wrap="none" lIns="91440" tIns="45720" rIns="91440" bIns="45720">
            <a:prstTxWarp prst="textWave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Chromatid</a:t>
            </a:r>
          </a:p>
        </p:txBody>
      </p:sp>
      <p:pic>
        <p:nvPicPr>
          <p:cNvPr id="6" name="Picture 5">
            <a:extLst>
              <a:ext uri="{FF2B5EF4-FFF2-40B4-BE49-F238E27FC236}">
                <a16:creationId xmlns:a16="http://schemas.microsoft.com/office/drawing/2014/main" id="{B3C3C2AA-C421-CD49-9504-7EDFEE50C4F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58460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centromeres and chromatids? - Quora">
            <a:extLst>
              <a:ext uri="{FF2B5EF4-FFF2-40B4-BE49-F238E27FC236}">
                <a16:creationId xmlns:a16="http://schemas.microsoft.com/office/drawing/2014/main" id="{A79FF0BC-030F-186F-0E24-8CF59384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7C0A74F-034C-F18F-018F-27F68AEA81ED}"/>
              </a:ext>
            </a:extLst>
          </p:cNvPr>
          <p:cNvSpPr/>
          <p:nvPr/>
        </p:nvSpPr>
        <p:spPr bwMode="auto">
          <a:xfrm>
            <a:off x="4495800" y="1828800"/>
            <a:ext cx="4419600" cy="990600"/>
          </a:xfrm>
          <a:prstGeom prst="roundRect">
            <a:avLst/>
          </a:prstGeom>
          <a:solidFill>
            <a:schemeClr val="bg2">
              <a:lumMod val="60000"/>
              <a:lumOff val="40000"/>
            </a:schemeClr>
          </a:solidFill>
          <a:ln w="57150" cap="flat" cmpd="sng" algn="ctr">
            <a:solidFill>
              <a:schemeClr val="tx2">
                <a:lumMod val="1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 name="Rectangle 2">
            <a:extLst>
              <a:ext uri="{FF2B5EF4-FFF2-40B4-BE49-F238E27FC236}">
                <a16:creationId xmlns:a16="http://schemas.microsoft.com/office/drawing/2014/main" id="{C691C506-6592-3590-B8D9-7BE75A9E2339}"/>
              </a:ext>
            </a:extLst>
          </p:cNvPr>
          <p:cNvSpPr/>
          <p:nvPr/>
        </p:nvSpPr>
        <p:spPr>
          <a:xfrm>
            <a:off x="6980255" y="5277805"/>
            <a:ext cx="1935145"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003399">
                    <a:lumMod val="40000"/>
                    <a:lumOff val="60000"/>
                  </a:srgbClr>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5" name="TextBox 4">
            <a:extLst>
              <a:ext uri="{FF2B5EF4-FFF2-40B4-BE49-F238E27FC236}">
                <a16:creationId xmlns:a16="http://schemas.microsoft.com/office/drawing/2014/main" id="{9DA99596-76A3-34B5-A50D-22D60EDFE7DA}"/>
              </a:ext>
            </a:extLst>
          </p:cNvPr>
          <p:cNvSpPr txBox="1"/>
          <p:nvPr/>
        </p:nvSpPr>
        <p:spPr>
          <a:xfrm>
            <a:off x="3505200" y="2971800"/>
            <a:ext cx="5821345"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The region of a chromosome to which the microtubules of the spindle attach, via the kinetochore, during cell division.</a:t>
            </a:r>
          </a:p>
        </p:txBody>
      </p:sp>
    </p:spTree>
    <p:extLst>
      <p:ext uri="{BB962C8B-B14F-4D97-AF65-F5344CB8AC3E}">
        <p14:creationId xmlns:p14="http://schemas.microsoft.com/office/powerpoint/2010/main" val="40910252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centromeres and chromatids? - Quora">
            <a:extLst>
              <a:ext uri="{FF2B5EF4-FFF2-40B4-BE49-F238E27FC236}">
                <a16:creationId xmlns:a16="http://schemas.microsoft.com/office/drawing/2014/main" id="{A79FF0BC-030F-186F-0E24-8CF59384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7C0A74F-034C-F18F-018F-27F68AEA81ED}"/>
              </a:ext>
            </a:extLst>
          </p:cNvPr>
          <p:cNvSpPr/>
          <p:nvPr/>
        </p:nvSpPr>
        <p:spPr bwMode="auto">
          <a:xfrm>
            <a:off x="4495800" y="1828800"/>
            <a:ext cx="4419600" cy="990600"/>
          </a:xfrm>
          <a:prstGeom prst="roundRect">
            <a:avLst/>
          </a:prstGeom>
          <a:solidFill>
            <a:schemeClr val="bg2">
              <a:lumMod val="60000"/>
              <a:lumOff val="40000"/>
            </a:schemeClr>
          </a:solidFill>
          <a:ln w="57150" cap="flat" cmpd="sng" algn="ctr">
            <a:solidFill>
              <a:schemeClr val="tx2">
                <a:lumMod val="10000"/>
              </a:schemeClr>
            </a:solidFill>
            <a:prstDash val="solid"/>
            <a:round/>
            <a:headEnd type="none" w="med" len="med"/>
            <a:tailEnd type="none" w="med" len="med"/>
          </a:ln>
          <a:effectLst>
            <a:glow rad="711200">
              <a:srgbClr val="FF00FF">
                <a:alpha val="40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 name="Rectangle 2">
            <a:extLst>
              <a:ext uri="{FF2B5EF4-FFF2-40B4-BE49-F238E27FC236}">
                <a16:creationId xmlns:a16="http://schemas.microsoft.com/office/drawing/2014/main" id="{C691C506-6592-3590-B8D9-7BE75A9E2339}"/>
              </a:ext>
            </a:extLst>
          </p:cNvPr>
          <p:cNvSpPr/>
          <p:nvPr/>
        </p:nvSpPr>
        <p:spPr>
          <a:xfrm>
            <a:off x="6980255" y="5277805"/>
            <a:ext cx="1935145"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003399">
                    <a:lumMod val="40000"/>
                    <a:lumOff val="60000"/>
                  </a:srgbClr>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5" name="TextBox 4">
            <a:extLst>
              <a:ext uri="{FF2B5EF4-FFF2-40B4-BE49-F238E27FC236}">
                <a16:creationId xmlns:a16="http://schemas.microsoft.com/office/drawing/2014/main" id="{9DA99596-76A3-34B5-A50D-22D60EDFE7DA}"/>
              </a:ext>
            </a:extLst>
          </p:cNvPr>
          <p:cNvSpPr txBox="1"/>
          <p:nvPr/>
        </p:nvSpPr>
        <p:spPr>
          <a:xfrm>
            <a:off x="3505200" y="2971800"/>
            <a:ext cx="5821345"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The region of a chromosome to which the microtubules of the spindle attach, via the kinetochore, during cell division.</a:t>
            </a:r>
          </a:p>
        </p:txBody>
      </p:sp>
    </p:spTree>
    <p:extLst>
      <p:ext uri="{BB962C8B-B14F-4D97-AF65-F5344CB8AC3E}">
        <p14:creationId xmlns:p14="http://schemas.microsoft.com/office/powerpoint/2010/main" val="3430545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centromeres and chromatids? - Quora">
            <a:extLst>
              <a:ext uri="{FF2B5EF4-FFF2-40B4-BE49-F238E27FC236}">
                <a16:creationId xmlns:a16="http://schemas.microsoft.com/office/drawing/2014/main" id="{A79FF0BC-030F-186F-0E24-8CF59384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91C506-6592-3590-B8D9-7BE75A9E2339}"/>
              </a:ext>
            </a:extLst>
          </p:cNvPr>
          <p:cNvSpPr/>
          <p:nvPr/>
        </p:nvSpPr>
        <p:spPr>
          <a:xfrm>
            <a:off x="6980255" y="5277805"/>
            <a:ext cx="1935145"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003399">
                    <a:lumMod val="40000"/>
                    <a:lumOff val="60000"/>
                  </a:srgbClr>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5" name="TextBox 4">
            <a:extLst>
              <a:ext uri="{FF2B5EF4-FFF2-40B4-BE49-F238E27FC236}">
                <a16:creationId xmlns:a16="http://schemas.microsoft.com/office/drawing/2014/main" id="{9DA99596-76A3-34B5-A50D-22D60EDFE7DA}"/>
              </a:ext>
            </a:extLst>
          </p:cNvPr>
          <p:cNvSpPr txBox="1"/>
          <p:nvPr/>
        </p:nvSpPr>
        <p:spPr>
          <a:xfrm>
            <a:off x="3505200" y="2971800"/>
            <a:ext cx="5821345"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The region of a chromosome to which the microtubules of the spindle attach, via the kinetochore, during cell division.</a:t>
            </a:r>
          </a:p>
        </p:txBody>
      </p:sp>
      <p:sp>
        <p:nvSpPr>
          <p:cNvPr id="4" name="Rectangle 3">
            <a:extLst>
              <a:ext uri="{FF2B5EF4-FFF2-40B4-BE49-F238E27FC236}">
                <a16:creationId xmlns:a16="http://schemas.microsoft.com/office/drawing/2014/main" id="{4DF29539-1698-ACE0-CED3-4DF8C2D331AA}"/>
              </a:ext>
            </a:extLst>
          </p:cNvPr>
          <p:cNvSpPr/>
          <p:nvPr/>
        </p:nvSpPr>
        <p:spPr>
          <a:xfrm>
            <a:off x="762000" y="5277805"/>
            <a:ext cx="5892234" cy="1223665"/>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h="25400" prst="softRound"/>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Centromere</a:t>
            </a:r>
          </a:p>
        </p:txBody>
      </p:sp>
    </p:spTree>
    <p:extLst>
      <p:ext uri="{BB962C8B-B14F-4D97-AF65-F5344CB8AC3E}">
        <p14:creationId xmlns:p14="http://schemas.microsoft.com/office/powerpoint/2010/main" val="557563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Which is DNA, which is Chromatin, and which is a Chromosome?</a:t>
            </a: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pic>
        <p:nvPicPr>
          <p:cNvPr id="2" name="Picture 1">
            <a:extLst>
              <a:ext uri="{FF2B5EF4-FFF2-40B4-BE49-F238E27FC236}">
                <a16:creationId xmlns:a16="http://schemas.microsoft.com/office/drawing/2014/main" id="{E6F3010E-72D0-4205-86D6-5B0130DA4F2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505309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1F0A0-F4A3-1905-19B9-18C98F224A42}"/>
              </a:ext>
            </a:extLst>
          </p:cNvPr>
          <p:cNvSpPr txBox="1"/>
          <p:nvPr/>
        </p:nvSpPr>
        <p:spPr>
          <a:xfrm>
            <a:off x="228600" y="37763"/>
            <a:ext cx="86868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srgbClr val="66FFFF"/>
                </a:solidFill>
                <a:effectLst/>
                <a:uLnTx/>
                <a:uFillTx/>
                <a:latin typeface="Arial" charset="0"/>
                <a:ea typeface="+mn-ea"/>
                <a:cs typeface="+mn-cs"/>
              </a:rPr>
              <a:t>Which is DNA, which is Chromatin, and which is a Chromosome?</a:t>
            </a:r>
          </a:p>
        </p:txBody>
      </p:sp>
      <p:pic>
        <p:nvPicPr>
          <p:cNvPr id="6" name="Picture 5">
            <a:extLst>
              <a:ext uri="{FF2B5EF4-FFF2-40B4-BE49-F238E27FC236}">
                <a16:creationId xmlns:a16="http://schemas.microsoft.com/office/drawing/2014/main" id="{70CE5716-15AC-0A84-21C9-008985AC4C22}"/>
              </a:ext>
            </a:extLst>
          </p:cNvPr>
          <p:cNvPicPr>
            <a:picLocks noChangeAspect="1"/>
          </p:cNvPicPr>
          <p:nvPr/>
        </p:nvPicPr>
        <p:blipFill>
          <a:blip r:embed="rId2"/>
          <a:stretch>
            <a:fillRect/>
          </a:stretch>
        </p:blipFill>
        <p:spPr>
          <a:xfrm>
            <a:off x="76200" y="1295400"/>
            <a:ext cx="8915400" cy="5410200"/>
          </a:xfrm>
          <a:prstGeom prst="rect">
            <a:avLst/>
          </a:prstGeom>
        </p:spPr>
      </p:pic>
      <p:sp>
        <p:nvSpPr>
          <p:cNvPr id="7" name="Rectangle: Rounded Corners 6">
            <a:extLst>
              <a:ext uri="{FF2B5EF4-FFF2-40B4-BE49-F238E27FC236}">
                <a16:creationId xmlns:a16="http://schemas.microsoft.com/office/drawing/2014/main" id="{B53C567E-B286-9A61-D549-C27C15EC48A3}"/>
              </a:ext>
            </a:extLst>
          </p:cNvPr>
          <p:cNvSpPr/>
          <p:nvPr/>
        </p:nvSpPr>
        <p:spPr bwMode="auto">
          <a:xfrm>
            <a:off x="204324" y="1447800"/>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a:glow rad="431800">
              <a:srgbClr val="FF00FF">
                <a:alpha val="81000"/>
              </a:srgb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glow rad="228600">
                  <a:srgbClr val="003399">
                    <a:satMod val="175000"/>
                    <a:alpha val="40000"/>
                  </a:srgbClr>
                </a:glow>
              </a:effectLst>
              <a:uLnTx/>
              <a:uFillTx/>
              <a:latin typeface="Verdana" pitchFamily="34" charset="0"/>
              <a:ea typeface="+mn-ea"/>
              <a:cs typeface="+mn-cs"/>
            </a:endParaRPr>
          </a:p>
        </p:txBody>
      </p:sp>
      <p:sp>
        <p:nvSpPr>
          <p:cNvPr id="8" name="Rectangle: Rounded Corners 7">
            <a:extLst>
              <a:ext uri="{FF2B5EF4-FFF2-40B4-BE49-F238E27FC236}">
                <a16:creationId xmlns:a16="http://schemas.microsoft.com/office/drawing/2014/main" id="{93061BEB-A370-BEE9-BCC3-637A205EB548}"/>
              </a:ext>
            </a:extLst>
          </p:cNvPr>
          <p:cNvSpPr/>
          <p:nvPr/>
        </p:nvSpPr>
        <p:spPr bwMode="auto">
          <a:xfrm>
            <a:off x="4419600" y="1353056"/>
            <a:ext cx="1828800"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ectangle: Rounded Corners 8">
            <a:extLst>
              <a:ext uri="{FF2B5EF4-FFF2-40B4-BE49-F238E27FC236}">
                <a16:creationId xmlns:a16="http://schemas.microsoft.com/office/drawing/2014/main" id="{B30EC1C4-798C-3FD0-795F-6E6C63D2D002}"/>
              </a:ext>
            </a:extLst>
          </p:cNvPr>
          <p:cNvSpPr/>
          <p:nvPr/>
        </p:nvSpPr>
        <p:spPr bwMode="auto">
          <a:xfrm>
            <a:off x="7227874" y="1353056"/>
            <a:ext cx="1729672" cy="533400"/>
          </a:xfrm>
          <a:prstGeom prst="roundRect">
            <a:avLst/>
          </a:prstGeom>
          <a:solidFill>
            <a:schemeClr val="tx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ectangle 9">
            <a:extLst>
              <a:ext uri="{FF2B5EF4-FFF2-40B4-BE49-F238E27FC236}">
                <a16:creationId xmlns:a16="http://schemas.microsoft.com/office/drawing/2014/main" id="{171358A7-D02B-4373-CA5C-6FB3A9123D38}"/>
              </a:ext>
            </a:extLst>
          </p:cNvPr>
          <p:cNvSpPr/>
          <p:nvPr/>
        </p:nvSpPr>
        <p:spPr>
          <a:xfrm>
            <a:off x="1526228" y="1092261"/>
            <a:ext cx="72167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a:t>
            </a:r>
          </a:p>
        </p:txBody>
      </p:sp>
      <p:sp>
        <p:nvSpPr>
          <p:cNvPr id="11" name="Rectangle 10">
            <a:extLst>
              <a:ext uri="{FF2B5EF4-FFF2-40B4-BE49-F238E27FC236}">
                <a16:creationId xmlns:a16="http://schemas.microsoft.com/office/drawing/2014/main" id="{780BB36A-BE60-E023-AA06-662EBABC3080}"/>
              </a:ext>
            </a:extLst>
          </p:cNvPr>
          <p:cNvSpPr/>
          <p:nvPr/>
        </p:nvSpPr>
        <p:spPr>
          <a:xfrm>
            <a:off x="4105696" y="1057870"/>
            <a:ext cx="71205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a:t>
            </a:r>
          </a:p>
        </p:txBody>
      </p:sp>
      <p:sp>
        <p:nvSpPr>
          <p:cNvPr id="12" name="Rectangle 11">
            <a:extLst>
              <a:ext uri="{FF2B5EF4-FFF2-40B4-BE49-F238E27FC236}">
                <a16:creationId xmlns:a16="http://schemas.microsoft.com/office/drawing/2014/main" id="{D6B7544F-6493-A4A4-9ED1-863764D5D0A5}"/>
              </a:ext>
            </a:extLst>
          </p:cNvPr>
          <p:cNvSpPr/>
          <p:nvPr/>
        </p:nvSpPr>
        <p:spPr>
          <a:xfrm>
            <a:off x="7086600" y="736048"/>
            <a:ext cx="68640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C</a:t>
            </a:r>
          </a:p>
        </p:txBody>
      </p:sp>
      <p:sp>
        <p:nvSpPr>
          <p:cNvPr id="13" name="Rectangle 12">
            <a:extLst>
              <a:ext uri="{FF2B5EF4-FFF2-40B4-BE49-F238E27FC236}">
                <a16:creationId xmlns:a16="http://schemas.microsoft.com/office/drawing/2014/main" id="{A0EB0FD1-8F33-2D6A-6042-853A7BC8C1B7}"/>
              </a:ext>
            </a:extLst>
          </p:cNvPr>
          <p:cNvSpPr/>
          <p:nvPr/>
        </p:nvSpPr>
        <p:spPr>
          <a:xfrm>
            <a:off x="182745" y="57822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pic>
        <p:nvPicPr>
          <p:cNvPr id="2" name="Picture 1">
            <a:extLst>
              <a:ext uri="{FF2B5EF4-FFF2-40B4-BE49-F238E27FC236}">
                <a16:creationId xmlns:a16="http://schemas.microsoft.com/office/drawing/2014/main" id="{EB6DF8B9-F31E-A793-3CF8-8F699F44363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98808080"/>
      </p:ext>
    </p:extLst>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4394</Words>
  <Application>Microsoft Office PowerPoint</Application>
  <PresentationFormat>On-screen Show (4:3)</PresentationFormat>
  <Paragraphs>1389</Paragraphs>
  <Slides>149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149</vt:i4>
      </vt:variant>
    </vt:vector>
  </HeadingPairs>
  <TitlesOfParts>
    <vt:vector size="162" baseType="lpstr">
      <vt:lpstr>Aptos</vt:lpstr>
      <vt:lpstr>Arial</vt:lpstr>
      <vt:lpstr>Calibri</vt:lpstr>
      <vt:lpstr>Century Gothic</vt:lpstr>
      <vt:lpstr>Google Sans</vt:lpstr>
      <vt:lpstr>Roboto</vt:lpstr>
      <vt:lpstr>Tahoma</vt:lpstr>
      <vt:lpstr>Times New Roman</vt:lpstr>
      <vt:lpstr>Verdana</vt:lpstr>
      <vt:lpstr>Wingdings</vt:lpstr>
      <vt:lpstr>Default Design</vt:lpstr>
      <vt:lpstr>1_Default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19</cp:revision>
  <dcterms:modified xsi:type="dcterms:W3CDTF">2024-08-16T13:31:30Z</dcterms:modified>
</cp:coreProperties>
</file>