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8"/>
  </p:notesMasterIdLst>
  <p:handoutMasterIdLst>
    <p:handoutMasterId r:id="rId199"/>
  </p:handoutMasterIdLst>
  <p:sldIdLst>
    <p:sldId id="721" r:id="rId3"/>
    <p:sldId id="323" r:id="rId4"/>
    <p:sldId id="719" r:id="rId5"/>
    <p:sldId id="720" r:id="rId6"/>
    <p:sldId id="717" r:id="rId7"/>
    <p:sldId id="718" r:id="rId8"/>
    <p:sldId id="452" r:id="rId9"/>
    <p:sldId id="453" r:id="rId10"/>
    <p:sldId id="449" r:id="rId11"/>
    <p:sldId id="454" r:id="rId12"/>
    <p:sldId id="457" r:id="rId13"/>
    <p:sldId id="459" r:id="rId14"/>
    <p:sldId id="727" r:id="rId15"/>
    <p:sldId id="728" r:id="rId16"/>
    <p:sldId id="469" r:id="rId17"/>
    <p:sldId id="470" r:id="rId18"/>
    <p:sldId id="472" r:id="rId19"/>
    <p:sldId id="474" r:id="rId20"/>
    <p:sldId id="476" r:id="rId21"/>
    <p:sldId id="478" r:id="rId22"/>
    <p:sldId id="480" r:id="rId23"/>
    <p:sldId id="481" r:id="rId24"/>
    <p:sldId id="484" r:id="rId25"/>
    <p:sldId id="708" r:id="rId26"/>
    <p:sldId id="709" r:id="rId27"/>
    <p:sldId id="710" r:id="rId28"/>
    <p:sldId id="711" r:id="rId29"/>
    <p:sldId id="712" r:id="rId30"/>
    <p:sldId id="713" r:id="rId31"/>
    <p:sldId id="714" r:id="rId32"/>
    <p:sldId id="487" r:id="rId33"/>
    <p:sldId id="494" r:id="rId34"/>
    <p:sldId id="496" r:id="rId35"/>
    <p:sldId id="498" r:id="rId36"/>
    <p:sldId id="482" r:id="rId37"/>
    <p:sldId id="499" r:id="rId38"/>
    <p:sldId id="500" r:id="rId39"/>
    <p:sldId id="501" r:id="rId40"/>
    <p:sldId id="502" r:id="rId41"/>
    <p:sldId id="503" r:id="rId42"/>
    <p:sldId id="508" r:id="rId43"/>
    <p:sldId id="511" r:id="rId44"/>
    <p:sldId id="518" r:id="rId45"/>
    <p:sldId id="517" r:id="rId46"/>
    <p:sldId id="516" r:id="rId47"/>
    <p:sldId id="515" r:id="rId48"/>
    <p:sldId id="514" r:id="rId49"/>
    <p:sldId id="527" r:id="rId50"/>
    <p:sldId id="534" r:id="rId51"/>
    <p:sldId id="533" r:id="rId52"/>
    <p:sldId id="535" r:id="rId53"/>
    <p:sldId id="532" r:id="rId54"/>
    <p:sldId id="536" r:id="rId55"/>
    <p:sldId id="531" r:id="rId56"/>
    <p:sldId id="537" r:id="rId57"/>
    <p:sldId id="548" r:id="rId58"/>
    <p:sldId id="549" r:id="rId59"/>
    <p:sldId id="562" r:id="rId60"/>
    <p:sldId id="555" r:id="rId61"/>
    <p:sldId id="559" r:id="rId62"/>
    <p:sldId id="565" r:id="rId63"/>
    <p:sldId id="568" r:id="rId64"/>
    <p:sldId id="569" r:id="rId65"/>
    <p:sldId id="570" r:id="rId66"/>
    <p:sldId id="571" r:id="rId67"/>
    <p:sldId id="729" r:id="rId68"/>
    <p:sldId id="730" r:id="rId69"/>
    <p:sldId id="731" r:id="rId70"/>
    <p:sldId id="732" r:id="rId71"/>
    <p:sldId id="733" r:id="rId72"/>
    <p:sldId id="734" r:id="rId73"/>
    <p:sldId id="735" r:id="rId74"/>
    <p:sldId id="577" r:id="rId75"/>
    <p:sldId id="580" r:id="rId76"/>
    <p:sldId id="581" r:id="rId77"/>
    <p:sldId id="582" r:id="rId78"/>
    <p:sldId id="583" r:id="rId79"/>
    <p:sldId id="584" r:id="rId80"/>
    <p:sldId id="585" r:id="rId81"/>
    <p:sldId id="586" r:id="rId82"/>
    <p:sldId id="587" r:id="rId83"/>
    <p:sldId id="588" r:id="rId84"/>
    <p:sldId id="589" r:id="rId85"/>
    <p:sldId id="590" r:id="rId86"/>
    <p:sldId id="591" r:id="rId87"/>
    <p:sldId id="592" r:id="rId88"/>
    <p:sldId id="593" r:id="rId89"/>
    <p:sldId id="725" r:id="rId90"/>
    <p:sldId id="726" r:id="rId91"/>
    <p:sldId id="601" r:id="rId92"/>
    <p:sldId id="602" r:id="rId93"/>
    <p:sldId id="603" r:id="rId94"/>
    <p:sldId id="604" r:id="rId95"/>
    <p:sldId id="605" r:id="rId96"/>
    <p:sldId id="606" r:id="rId97"/>
    <p:sldId id="695" r:id="rId98"/>
    <p:sldId id="696" r:id="rId99"/>
    <p:sldId id="697" r:id="rId100"/>
    <p:sldId id="698" r:id="rId101"/>
    <p:sldId id="699" r:id="rId102"/>
    <p:sldId id="700" r:id="rId103"/>
    <p:sldId id="703" r:id="rId104"/>
    <p:sldId id="701" r:id="rId105"/>
    <p:sldId id="702" r:id="rId106"/>
    <p:sldId id="609" r:id="rId107"/>
    <p:sldId id="610" r:id="rId108"/>
    <p:sldId id="611" r:id="rId109"/>
    <p:sldId id="612" r:id="rId110"/>
    <p:sldId id="613" r:id="rId111"/>
    <p:sldId id="614" r:id="rId112"/>
    <p:sldId id="615" r:id="rId113"/>
    <p:sldId id="616" r:id="rId114"/>
    <p:sldId id="617" r:id="rId115"/>
    <p:sldId id="618" r:id="rId116"/>
    <p:sldId id="619" r:id="rId117"/>
    <p:sldId id="620" r:id="rId118"/>
    <p:sldId id="705" r:id="rId119"/>
    <p:sldId id="706" r:id="rId120"/>
    <p:sldId id="621" r:id="rId121"/>
    <p:sldId id="704" r:id="rId122"/>
    <p:sldId id="622" r:id="rId123"/>
    <p:sldId id="623" r:id="rId124"/>
    <p:sldId id="624" r:id="rId125"/>
    <p:sldId id="625" r:id="rId126"/>
    <p:sldId id="626" r:id="rId127"/>
    <p:sldId id="627" r:id="rId128"/>
    <p:sldId id="628" r:id="rId129"/>
    <p:sldId id="629" r:id="rId130"/>
    <p:sldId id="707" r:id="rId131"/>
    <p:sldId id="630" r:id="rId132"/>
    <p:sldId id="631" r:id="rId133"/>
    <p:sldId id="632" r:id="rId134"/>
    <p:sldId id="633" r:id="rId135"/>
    <p:sldId id="634" r:id="rId136"/>
    <p:sldId id="635" r:id="rId137"/>
    <p:sldId id="636" r:id="rId138"/>
    <p:sldId id="637" r:id="rId139"/>
    <p:sldId id="638" r:id="rId140"/>
    <p:sldId id="639" r:id="rId141"/>
    <p:sldId id="640" r:id="rId142"/>
    <p:sldId id="641" r:id="rId143"/>
    <p:sldId id="642" r:id="rId144"/>
    <p:sldId id="643" r:id="rId145"/>
    <p:sldId id="644" r:id="rId146"/>
    <p:sldId id="645" r:id="rId147"/>
    <p:sldId id="646" r:id="rId148"/>
    <p:sldId id="647" r:id="rId149"/>
    <p:sldId id="648" r:id="rId150"/>
    <p:sldId id="649" r:id="rId151"/>
    <p:sldId id="650" r:id="rId152"/>
    <p:sldId id="651" r:id="rId153"/>
    <p:sldId id="652" r:id="rId154"/>
    <p:sldId id="653" r:id="rId155"/>
    <p:sldId id="654" r:id="rId156"/>
    <p:sldId id="655" r:id="rId157"/>
    <p:sldId id="656" r:id="rId158"/>
    <p:sldId id="657" r:id="rId159"/>
    <p:sldId id="658" r:id="rId160"/>
    <p:sldId id="659" r:id="rId161"/>
    <p:sldId id="660" r:id="rId162"/>
    <p:sldId id="667" r:id="rId163"/>
    <p:sldId id="723" r:id="rId164"/>
    <p:sldId id="724" r:id="rId165"/>
    <p:sldId id="668" r:id="rId166"/>
    <p:sldId id="669" r:id="rId167"/>
    <p:sldId id="670" r:id="rId168"/>
    <p:sldId id="671" r:id="rId169"/>
    <p:sldId id="672" r:id="rId170"/>
    <p:sldId id="673" r:id="rId171"/>
    <p:sldId id="674" r:id="rId172"/>
    <p:sldId id="675" r:id="rId173"/>
    <p:sldId id="676" r:id="rId174"/>
    <p:sldId id="677" r:id="rId175"/>
    <p:sldId id="678" r:id="rId176"/>
    <p:sldId id="679" r:id="rId177"/>
    <p:sldId id="680" r:id="rId178"/>
    <p:sldId id="681" r:id="rId179"/>
    <p:sldId id="682" r:id="rId180"/>
    <p:sldId id="683" r:id="rId181"/>
    <p:sldId id="684" r:id="rId182"/>
    <p:sldId id="685" r:id="rId183"/>
    <p:sldId id="686" r:id="rId184"/>
    <p:sldId id="687" r:id="rId185"/>
    <p:sldId id="688" r:id="rId186"/>
    <p:sldId id="689" r:id="rId187"/>
    <p:sldId id="690" r:id="rId188"/>
    <p:sldId id="691" r:id="rId189"/>
    <p:sldId id="692" r:id="rId190"/>
    <p:sldId id="694" r:id="rId191"/>
    <p:sldId id="736" r:id="rId192"/>
    <p:sldId id="1542" r:id="rId193"/>
    <p:sldId id="1579" r:id="rId194"/>
    <p:sldId id="1580" r:id="rId195"/>
    <p:sldId id="4682" r:id="rId196"/>
    <p:sldId id="1474" r:id="rId197"/>
  </p:sldIdLst>
  <p:sldSz cx="9144000" cy="6858000" type="screen4x3"/>
  <p:notesSz cx="6858000" cy="9144000"/>
  <p:custDataLst>
    <p:tags r:id="rId20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8080"/>
    <a:srgbClr val="9966FF"/>
    <a:srgbClr val="FFFFCC"/>
    <a:srgbClr val="FFFF00"/>
    <a:srgbClr val="FF9966"/>
    <a:srgbClr val="333333"/>
    <a:srgbClr val="FF00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0303" autoAdjust="0"/>
  </p:normalViewPr>
  <p:slideViewPr>
    <p:cSldViewPr>
      <p:cViewPr varScale="1">
        <p:scale>
          <a:sx n="160" d="100"/>
          <a:sy n="160" d="100"/>
        </p:scale>
        <p:origin x="4338" y="16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slide" Target="slides/slide194.xml"/><Relationship Id="rId200" Type="http://schemas.openxmlformats.org/officeDocument/2006/relationships/tags" Target="tags/tag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1"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notesMaster" Target="notesMasters/notesMaster1.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handoutMaster" Target="handoutMasters/handoutMaster1.xml"/><Relationship Id="rId20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C5ECFF-F683-4CFB-A3C8-FBB48E3A57A8}" type="slidenum">
              <a:rPr lang="en-US" altLang="en-US"/>
              <a:pPr/>
              <a:t>‹#›</a:t>
            </a:fld>
            <a:endParaRPr lang="en-US" altLang="en-US"/>
          </a:p>
        </p:txBody>
      </p:sp>
    </p:spTree>
    <p:extLst>
      <p:ext uri="{BB962C8B-B14F-4D97-AF65-F5344CB8AC3E}">
        <p14:creationId xmlns:p14="http://schemas.microsoft.com/office/powerpoint/2010/main" val="3793867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02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1DE8EB-6916-45EF-A06A-F3C927AF8DD5}" type="slidenum">
              <a:rPr lang="en-US" altLang="en-US"/>
              <a:pPr/>
              <a:t>‹#›</a:t>
            </a:fld>
            <a:endParaRPr lang="en-US" altLang="en-US"/>
          </a:p>
        </p:txBody>
      </p:sp>
    </p:spTree>
    <p:extLst>
      <p:ext uri="{BB962C8B-B14F-4D97-AF65-F5344CB8AC3E}">
        <p14:creationId xmlns:p14="http://schemas.microsoft.com/office/powerpoint/2010/main" val="2085006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402B022-2AA9-42E1-9A0D-5372DA847E4C}" type="slidenum">
              <a:rPr lang="en-US" altLang="en-US"/>
              <a:pPr/>
              <a:t>‹#›</a:t>
            </a:fld>
            <a:endParaRPr lang="en-US" altLang="en-US"/>
          </a:p>
        </p:txBody>
      </p:sp>
    </p:spTree>
    <p:extLst>
      <p:ext uri="{BB962C8B-B14F-4D97-AF65-F5344CB8AC3E}">
        <p14:creationId xmlns:p14="http://schemas.microsoft.com/office/powerpoint/2010/main" val="283642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C80A64-767E-4FA2-B2A2-21CDCB1E095A}" type="slidenum">
              <a:rPr lang="en-US" altLang="en-US"/>
              <a:pPr/>
              <a:t>‹#›</a:t>
            </a:fld>
            <a:endParaRPr lang="en-US" altLang="en-US"/>
          </a:p>
        </p:txBody>
      </p:sp>
    </p:spTree>
    <p:extLst>
      <p:ext uri="{BB962C8B-B14F-4D97-AF65-F5344CB8AC3E}">
        <p14:creationId xmlns:p14="http://schemas.microsoft.com/office/powerpoint/2010/main" val="823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200612-DE4F-4595-97FA-2139D35E4F6B}" type="slidenum">
              <a:rPr lang="en-US" altLang="en-US"/>
              <a:pPr/>
              <a:t>‹#›</a:t>
            </a:fld>
            <a:endParaRPr lang="en-US" altLang="en-US"/>
          </a:p>
        </p:txBody>
      </p:sp>
    </p:spTree>
    <p:extLst>
      <p:ext uri="{BB962C8B-B14F-4D97-AF65-F5344CB8AC3E}">
        <p14:creationId xmlns:p14="http://schemas.microsoft.com/office/powerpoint/2010/main" val="349773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85CE63-003F-45A6-B521-655D9A1EE068}" type="slidenum">
              <a:rPr lang="en-US" altLang="en-US"/>
              <a:pPr/>
              <a:t>‹#›</a:t>
            </a:fld>
            <a:endParaRPr lang="en-US" altLang="en-US"/>
          </a:p>
        </p:txBody>
      </p:sp>
    </p:spTree>
    <p:extLst>
      <p:ext uri="{BB962C8B-B14F-4D97-AF65-F5344CB8AC3E}">
        <p14:creationId xmlns:p14="http://schemas.microsoft.com/office/powerpoint/2010/main" val="294156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897819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412933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3768896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105132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296312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3153051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40818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2F384E-06B6-41E3-AF73-5C58160E1514}" type="slidenum">
              <a:rPr lang="en-US" altLang="en-US"/>
              <a:pPr/>
              <a:t>‹#›</a:t>
            </a:fld>
            <a:endParaRPr lang="en-US" altLang="en-US"/>
          </a:p>
        </p:txBody>
      </p:sp>
    </p:spTree>
    <p:extLst>
      <p:ext uri="{BB962C8B-B14F-4D97-AF65-F5344CB8AC3E}">
        <p14:creationId xmlns:p14="http://schemas.microsoft.com/office/powerpoint/2010/main" val="353775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2450053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65501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649959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184761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273668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381050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139D21B-9552-4EA3-90E3-48E69DE38281}" type="slidenum">
              <a:rPr lang="en-US" altLang="en-US"/>
              <a:pPr/>
              <a:t>‹#›</a:t>
            </a:fld>
            <a:endParaRPr lang="en-US" altLang="en-US"/>
          </a:p>
        </p:txBody>
      </p:sp>
    </p:spTree>
    <p:extLst>
      <p:ext uri="{BB962C8B-B14F-4D97-AF65-F5344CB8AC3E}">
        <p14:creationId xmlns:p14="http://schemas.microsoft.com/office/powerpoint/2010/main" val="233067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9B350B1-4DE5-4A5D-A28F-3503982F067F}" type="slidenum">
              <a:rPr lang="en-US" altLang="en-US"/>
              <a:pPr/>
              <a:t>‹#›</a:t>
            </a:fld>
            <a:endParaRPr lang="en-US" altLang="en-US"/>
          </a:p>
        </p:txBody>
      </p:sp>
    </p:spTree>
    <p:extLst>
      <p:ext uri="{BB962C8B-B14F-4D97-AF65-F5344CB8AC3E}">
        <p14:creationId xmlns:p14="http://schemas.microsoft.com/office/powerpoint/2010/main" val="266303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758BAF5-383B-40FD-87F1-CD1561BCA271}" type="slidenum">
              <a:rPr lang="en-US" altLang="en-US"/>
              <a:pPr/>
              <a:t>‹#›</a:t>
            </a:fld>
            <a:endParaRPr lang="en-US" altLang="en-US"/>
          </a:p>
        </p:txBody>
      </p:sp>
    </p:spTree>
    <p:extLst>
      <p:ext uri="{BB962C8B-B14F-4D97-AF65-F5344CB8AC3E}">
        <p14:creationId xmlns:p14="http://schemas.microsoft.com/office/powerpoint/2010/main" val="159193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ED9C978-E9DE-4340-8B63-7B03103A729E}" type="slidenum">
              <a:rPr lang="en-US" altLang="en-US"/>
              <a:pPr/>
              <a:t>‹#›</a:t>
            </a:fld>
            <a:endParaRPr lang="en-US" altLang="en-US"/>
          </a:p>
        </p:txBody>
      </p:sp>
    </p:spTree>
    <p:extLst>
      <p:ext uri="{BB962C8B-B14F-4D97-AF65-F5344CB8AC3E}">
        <p14:creationId xmlns:p14="http://schemas.microsoft.com/office/powerpoint/2010/main" val="2128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826363A-35F0-4AEE-83BC-8B58F3F40537}" type="slidenum">
              <a:rPr lang="en-US" altLang="en-US"/>
              <a:pPr/>
              <a:t>‹#›</a:t>
            </a:fld>
            <a:endParaRPr lang="en-US" altLang="en-US"/>
          </a:p>
        </p:txBody>
      </p:sp>
    </p:spTree>
    <p:extLst>
      <p:ext uri="{BB962C8B-B14F-4D97-AF65-F5344CB8AC3E}">
        <p14:creationId xmlns:p14="http://schemas.microsoft.com/office/powerpoint/2010/main" val="50108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A6E589-2046-4F8A-A37D-D8DA623F11B1}" type="slidenum">
              <a:rPr lang="en-US" altLang="en-US"/>
              <a:pPr/>
              <a:t>‹#›</a:t>
            </a:fld>
            <a:endParaRPr lang="en-US" altLang="en-US"/>
          </a:p>
        </p:txBody>
      </p:sp>
    </p:spTree>
    <p:extLst>
      <p:ext uri="{BB962C8B-B14F-4D97-AF65-F5344CB8AC3E}">
        <p14:creationId xmlns:p14="http://schemas.microsoft.com/office/powerpoint/2010/main" val="310996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CB57860-35E4-41DF-ABCB-A9029A8FEE91}" type="slidenum">
              <a:rPr lang="en-US" altLang="en-US"/>
              <a:pPr/>
              <a:t>‹#›</a:t>
            </a:fld>
            <a:endParaRPr lang="en-US" altLang="en-US"/>
          </a:p>
        </p:txBody>
      </p:sp>
    </p:spTree>
    <p:extLst>
      <p:ext uri="{BB962C8B-B14F-4D97-AF65-F5344CB8AC3E}">
        <p14:creationId xmlns:p14="http://schemas.microsoft.com/office/powerpoint/2010/main" val="133370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6CEC26-82CB-416C-9657-896391ACC6C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1480159723"/>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21.png"/><Relationship Id="rId4" Type="http://schemas.openxmlformats.org/officeDocument/2006/relationships/image" Target="../media/image74.png"/></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21.png"/><Relationship Id="rId4" Type="http://schemas.openxmlformats.org/officeDocument/2006/relationships/image" Target="../media/image76.png"/></Relationships>
</file>

<file path=ppt/slides/_rels/slide10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78.png"/><Relationship Id="rId4" Type="http://schemas.openxmlformats.org/officeDocument/2006/relationships/image" Target="../media/image77.png"/></Relationships>
</file>

<file path=ppt/slides/_rels/slide10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9.png"/><Relationship Id="rId7" Type="http://schemas.openxmlformats.org/officeDocument/2006/relationships/image" Target="../media/image81.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21.png"/><Relationship Id="rId4" Type="http://schemas.openxmlformats.org/officeDocument/2006/relationships/image" Target="../media/image20.png"/></Relationships>
</file>

<file path=ppt/slides/_rels/slide10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9.png"/><Relationship Id="rId7" Type="http://schemas.openxmlformats.org/officeDocument/2006/relationships/image" Target="../media/image81.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21.png"/><Relationship Id="rId4" Type="http://schemas.openxmlformats.org/officeDocument/2006/relationships/image" Target="../media/image77.png"/></Relationships>
</file>

<file path=ppt/slides/_rels/slide10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83.png"/></Relationships>
</file>

<file path=ppt/slides/_rels/slide1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27.png"/><Relationship Id="rId4" Type="http://schemas.openxmlformats.org/officeDocument/2006/relationships/image" Target="../media/image83.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27.png"/><Relationship Id="rId4" Type="http://schemas.openxmlformats.org/officeDocument/2006/relationships/image" Target="../media/image8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1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92.gif"/></Relationships>
</file>

<file path=ppt/slides/_rels/slide1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5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5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17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17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7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3.svg"/></Relationships>
</file>

<file path=ppt/slides/_rels/slide19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14.xml"/><Relationship Id="rId6" Type="http://schemas.openxmlformats.org/officeDocument/2006/relationships/image" Target="../media/image103.jpeg"/><Relationship Id="rId5" Type="http://schemas.openxmlformats.org/officeDocument/2006/relationships/image" Target="../media/image102.png"/><Relationship Id="rId4" Type="http://schemas.openxmlformats.org/officeDocument/2006/relationships/image" Target="../media/image101.png"/></Relationships>
</file>

<file path=ppt/slides/_rels/slide192.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8.png"/><Relationship Id="rId2" Type="http://schemas.openxmlformats.org/officeDocument/2006/relationships/image" Target="../media/image104.emf"/><Relationship Id="rId1" Type="http://schemas.openxmlformats.org/officeDocument/2006/relationships/slideLayout" Target="../slideLayouts/slideLayout14.xml"/><Relationship Id="rId6" Type="http://schemas.openxmlformats.org/officeDocument/2006/relationships/image" Target="../media/image107.png"/><Relationship Id="rId5" Type="http://schemas.openxmlformats.org/officeDocument/2006/relationships/image" Target="../media/image101.png"/><Relationship Id="rId4" Type="http://schemas.openxmlformats.org/officeDocument/2006/relationships/image" Target="../media/image106.png"/></Relationships>
</file>

<file path=ppt/slides/_rels/slide19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9.emf"/><Relationship Id="rId1" Type="http://schemas.openxmlformats.org/officeDocument/2006/relationships/slideLayout" Target="../slideLayouts/slideLayout14.xml"/><Relationship Id="rId5" Type="http://schemas.openxmlformats.org/officeDocument/2006/relationships/image" Target="../media/image110.png"/><Relationship Id="rId4" Type="http://schemas.openxmlformats.org/officeDocument/2006/relationships/image" Target="../media/image106.png"/></Relationships>
</file>

<file path=ppt/slides/_rels/slide19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1.jpeg"/><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113.png"/><Relationship Id="rId7" Type="http://schemas.openxmlformats.org/officeDocument/2006/relationships/image" Target="../media/image115.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112.png"/><Relationship Id="rId1" Type="http://schemas.openxmlformats.org/officeDocument/2006/relationships/slideLayout" Target="../slideLayouts/slideLayout14.xml"/><Relationship Id="rId6" Type="http://schemas.openxmlformats.org/officeDocument/2006/relationships/hyperlink" Target="https://www.instagram.com/ryemurph88/" TargetMode="External"/><Relationship Id="rId11" Type="http://schemas.openxmlformats.org/officeDocument/2006/relationships/image" Target="../media/image117.png"/><Relationship Id="rId5" Type="http://schemas.openxmlformats.org/officeDocument/2006/relationships/image" Target="../media/image114.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1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5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5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3.sv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21.png"/><Relationship Id="rId4" Type="http://schemas.openxmlformats.org/officeDocument/2006/relationships/image" Target="../media/image20.png"/></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21.png"/><Relationship Id="rId4" Type="http://schemas.openxmlformats.org/officeDocument/2006/relationships/image" Target="../media/image20.png"/></Relationships>
</file>

<file path=ppt/slides/_rels/slide9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lichen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053512" cy="6851650"/>
          </a:xfrm>
          <a:prstGeom prst="rect">
            <a:avLst/>
          </a:prstGeom>
          <a:noFill/>
          <a:ln w="76200">
            <a:solidFill>
              <a:schemeClr val="accent1">
                <a:lumMod val="9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76200"/>
            <a:ext cx="7879080" cy="1754326"/>
          </a:xfrm>
          <a:prstGeom prst="rect">
            <a:avLst/>
          </a:prstGeom>
          <a:noFill/>
        </p:spPr>
        <p:txBody>
          <a:bodyPr wrap="none">
            <a:spAutoFit/>
          </a:bodyPr>
          <a:lstStyle/>
          <a:p>
            <a:pP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rPr>
              <a:t>Ecological Succession </a:t>
            </a:r>
          </a:p>
          <a:p>
            <a:pP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rPr>
              <a:t>Review Game</a:t>
            </a:r>
          </a:p>
        </p:txBody>
      </p:sp>
      <p:pic>
        <p:nvPicPr>
          <p:cNvPr id="2" name="Graphic 1">
            <a:extLst>
              <a:ext uri="{FF2B5EF4-FFF2-40B4-BE49-F238E27FC236}">
                <a16:creationId xmlns:a16="http://schemas.microsoft.com/office/drawing/2014/main" id="{DA412E41-D13A-6DB7-A77B-770F65756C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sp>
        <p:nvSpPr>
          <p:cNvPr id="4" name="Rectangle 3">
            <a:extLst>
              <a:ext uri="{FF2B5EF4-FFF2-40B4-BE49-F238E27FC236}">
                <a16:creationId xmlns:a16="http://schemas.microsoft.com/office/drawing/2014/main" id="{F8CFB359-1324-3249-24D5-8C2363C1C803}"/>
              </a:ext>
            </a:extLst>
          </p:cNvPr>
          <p:cNvSpPr/>
          <p:nvPr/>
        </p:nvSpPr>
        <p:spPr>
          <a:xfrm>
            <a:off x="125998" y="4819973"/>
            <a:ext cx="3185487" cy="1754326"/>
          </a:xfrm>
          <a:prstGeom prst="rect">
            <a:avLst/>
          </a:prstGeom>
          <a:noFill/>
        </p:spPr>
        <p:txBody>
          <a:bodyPr wrap="none" lIns="91440" tIns="45720" rIns="91440" bIns="45720">
            <a:spAutoFit/>
          </a:bodyPr>
          <a:lstStyle/>
          <a:p>
            <a:pPr algn="ctr"/>
            <a:r>
              <a:rPr lang="en-US" sz="5400" b="1" cap="none" spc="0" dirty="0">
                <a:ln w="28575">
                  <a:solidFill>
                    <a:sysClr val="windowText" lastClr="000000"/>
                  </a:solidFill>
                  <a:prstDash val="solid"/>
                </a:ln>
                <a:solidFill>
                  <a:schemeClr val="accent1">
                    <a:lumMod val="90000"/>
                  </a:schemeClr>
                </a:solidFill>
                <a:effectLst>
                  <a:outerShdw blurRad="12700" dist="38100" dir="2700000" algn="tl" rotWithShape="0">
                    <a:schemeClr val="bg1">
                      <a:lumMod val="50000"/>
                    </a:schemeClr>
                  </a:outerShdw>
                </a:effectLst>
              </a:rPr>
              <a:t>Part 6</a:t>
            </a:r>
          </a:p>
          <a:p>
            <a:pPr algn="ctr"/>
            <a:r>
              <a:rPr lang="en-US" sz="5400" b="1" cap="none" spc="0" dirty="0">
                <a:ln w="28575">
                  <a:solidFill>
                    <a:sysClr val="windowText" lastClr="000000"/>
                  </a:solidFill>
                  <a:prstDash val="solid"/>
                </a:ln>
                <a:solidFill>
                  <a:schemeClr val="accent1">
                    <a:lumMod val="90000"/>
                  </a:schemeClr>
                </a:solidFill>
                <a:effectLst>
                  <a:outerShdw blurRad="12700" dist="38100" dir="2700000" algn="tl" rotWithShape="0">
                    <a:schemeClr val="bg1">
                      <a:lumMod val="50000"/>
                    </a:schemeClr>
                  </a:outerShdw>
                </a:effectLst>
              </a:rPr>
              <a:t>Lesson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4371" name="Rectangle 3"/>
          <p:cNvSpPr>
            <a:spLocks noGrp="1" noChangeArrowheads="1"/>
          </p:cNvSpPr>
          <p:nvPr>
            <p:ph type="body" idx="4294967295"/>
          </p:nvPr>
        </p:nvSpPr>
        <p:spPr>
          <a:xfrm>
            <a:off x="152400" y="228600"/>
            <a:ext cx="8991600" cy="5902325"/>
          </a:xfrm>
        </p:spPr>
        <p:txBody>
          <a:bodyPr/>
          <a:lstStyle/>
          <a:p>
            <a:pPr eaLnBrk="1" hangingPunct="1">
              <a:defRPr/>
            </a:pPr>
            <a:r>
              <a:rPr lang="en-US" dirty="0">
                <a:solidFill>
                  <a:schemeClr val="accent6">
                    <a:lumMod val="40000"/>
                    <a:lumOff val="60000"/>
                  </a:schemeClr>
                </a:solidFill>
              </a:rPr>
              <a:t>Chemical weathering weakens rocks which facilitates entry of water and further mechanical weathering.</a:t>
            </a:r>
          </a:p>
        </p:txBody>
      </p:sp>
      <p:pic>
        <p:nvPicPr>
          <p:cNvPr id="11267" name="Picture 5" descr="lichen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724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268" name="Rectangle 8"/>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dirty="0">
                <a:latin typeface="Verdana" panose="020B0604030504040204" pitchFamily="34" charset="0"/>
              </a:rPr>
              <a:t>Copyright © 2024 </a:t>
            </a:r>
            <a:r>
              <a:rPr lang="en-US" altLang="en-US" sz="800" dirty="0" err="1">
                <a:latin typeface="Verdana" panose="020B0604030504040204" pitchFamily="34" charset="0"/>
              </a:rPr>
              <a:t>SlideSpark</a:t>
            </a:r>
            <a:r>
              <a:rPr lang="en-US" altLang="en-US" sz="800" dirty="0">
                <a:latin typeface="Verdana" panose="020B0604030504040204" pitchFamily="34" charset="0"/>
              </a:rPr>
              <a:t> .LLC</a:t>
            </a:r>
            <a:endParaRPr lang="en-US" altLang="en-US" dirty="0"/>
          </a:p>
        </p:txBody>
      </p:sp>
      <p:sp>
        <p:nvSpPr>
          <p:cNvPr id="5" name="Rounded Rectangle 4"/>
          <p:cNvSpPr/>
          <p:nvPr/>
        </p:nvSpPr>
        <p:spPr>
          <a:xfrm>
            <a:off x="2209800" y="304800"/>
            <a:ext cx="1905000" cy="45720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0" name="Rounded 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042988"/>
            <a:ext cx="20066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Rectangl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139700"/>
            <a:ext cx="1597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543800" y="1981200"/>
            <a:ext cx="12192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7"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brown or black organic substance consisting of partially or wholly decayed vegetable or animal matter that provides nutrients for plants and increases the ability to retain water.</a:t>
            </a:r>
          </a:p>
        </p:txBody>
      </p:sp>
      <p:pic>
        <p:nvPicPr>
          <p:cNvPr id="105478"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5479"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736850"/>
            <a:ext cx="33528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2809875"/>
            <a:ext cx="24685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194050"/>
            <a:ext cx="28956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Rectangl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150" y="29622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Rectangl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0900" y="3419475"/>
            <a:ext cx="26098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501"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brown or black organic substance consisting of partially or wholly decayed vegetable or animal matter that provides nutrients for plants and increases the ability to retain water.</a:t>
            </a:r>
          </a:p>
        </p:txBody>
      </p:sp>
      <p:pic>
        <p:nvPicPr>
          <p:cNvPr id="106502"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6503"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736850"/>
            <a:ext cx="25177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2809875"/>
            <a:ext cx="24685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8" y="3194050"/>
            <a:ext cx="24701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Rectangl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638" y="29622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8" name="Rectangl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0900" y="3419475"/>
            <a:ext cx="26098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525"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brown or black organic substance consisting of partially or wholly decayed vegetable or animal matter that provides nutrients for plants and increases the ability to retain water.</a:t>
            </a:r>
          </a:p>
        </p:txBody>
      </p:sp>
      <p:pic>
        <p:nvPicPr>
          <p:cNvPr id="107526"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7527"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3114675"/>
            <a:ext cx="240188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3041650"/>
            <a:ext cx="2468563"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8" y="3194050"/>
            <a:ext cx="24701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1" name="Rectangl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850" y="3114675"/>
            <a:ext cx="24685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2" name="Rectangle 1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3346450"/>
            <a:ext cx="26098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549"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brown or black organic substance consisting of partially or wholly decayed vegetable or animal matter that provides nutrients for plants and increases the ability to retain water.</a:t>
            </a:r>
          </a:p>
        </p:txBody>
      </p:sp>
      <p:pic>
        <p:nvPicPr>
          <p:cNvPr id="108550"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8551"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2736850"/>
            <a:ext cx="240188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2809875"/>
            <a:ext cx="24685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4"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8" y="29622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5" name="Rectangl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0100" y="29622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6" name="Rectangle 1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3114675"/>
            <a:ext cx="26098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3"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brown or black organic substance consisting of partially or wholly decayed vegetable or animal matter that provides nutrients for plants and increases the ability to retain water.</a:t>
            </a:r>
          </a:p>
        </p:txBody>
      </p:sp>
      <p:pic>
        <p:nvPicPr>
          <p:cNvPr id="109574"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9575"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2809875"/>
            <a:ext cx="240188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2809875"/>
            <a:ext cx="24685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8" y="28098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9" name="Rectangl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7238" y="28098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0" name="Rectangle 1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2809875"/>
            <a:ext cx="26098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4294967295"/>
          </p:nvPr>
        </p:nvSpPr>
        <p:spPr>
          <a:xfrm>
            <a:off x="228600" y="381000"/>
            <a:ext cx="8763000" cy="5745163"/>
          </a:xfrm>
        </p:spPr>
        <p:txBody>
          <a:bodyPr/>
          <a:lstStyle/>
          <a:p>
            <a:pPr eaLnBrk="1" hangingPunct="1">
              <a:defRPr/>
            </a:pPr>
            <a:r>
              <a:rPr lang="en-US" dirty="0">
                <a:solidFill>
                  <a:srgbClr val="996633"/>
                </a:solidFill>
              </a:rPr>
              <a:t>The growth, death, and decay of  these help to produce organic matter / soil.</a:t>
            </a:r>
          </a:p>
          <a:p>
            <a:pPr lvl="1" eaLnBrk="1" hangingPunct="1">
              <a:defRPr/>
            </a:pPr>
            <a:r>
              <a:rPr lang="en-US" dirty="0">
                <a:solidFill>
                  <a:schemeClr val="accent1">
                    <a:lumMod val="50000"/>
                  </a:schemeClr>
                </a:solidFill>
              </a:rPr>
              <a:t>They also help to retain soil moisture.</a:t>
            </a:r>
          </a:p>
        </p:txBody>
      </p:sp>
      <p:pic>
        <p:nvPicPr>
          <p:cNvPr id="110595"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534400" cy="4343400"/>
          </a:xfrm>
          <a:prstGeom prst="rect">
            <a:avLst/>
          </a:prstGeom>
          <a:noFill/>
          <a:ln w="762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42803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sp>
        <p:nvSpPr>
          <p:cNvPr id="5" name="Rectangle 4"/>
          <p:cNvSpPr/>
          <p:nvPr/>
        </p:nvSpPr>
        <p:spPr>
          <a:xfrm>
            <a:off x="457201" y="2209800"/>
            <a:ext cx="1371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9</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4294967295"/>
          </p:nvPr>
        </p:nvSpPr>
        <p:spPr>
          <a:xfrm>
            <a:off x="228600" y="381000"/>
            <a:ext cx="8763000" cy="5745163"/>
          </a:xfrm>
        </p:spPr>
        <p:txBody>
          <a:bodyPr/>
          <a:lstStyle/>
          <a:p>
            <a:pPr eaLnBrk="1" hangingPunct="1">
              <a:defRPr/>
            </a:pPr>
            <a:r>
              <a:rPr lang="en-US" dirty="0">
                <a:solidFill>
                  <a:srgbClr val="996633"/>
                </a:solidFill>
              </a:rPr>
              <a:t>The growth, death, and decay of  these help to produce organic matter / soil.</a:t>
            </a:r>
          </a:p>
          <a:p>
            <a:pPr lvl="1" eaLnBrk="1" hangingPunct="1">
              <a:defRPr/>
            </a:pPr>
            <a:r>
              <a:rPr lang="en-US" dirty="0">
                <a:solidFill>
                  <a:schemeClr val="accent1">
                    <a:lumMod val="50000"/>
                  </a:schemeClr>
                </a:solidFill>
              </a:rPr>
              <a:t>They also help to retain soil moisture.</a:t>
            </a:r>
          </a:p>
        </p:txBody>
      </p:sp>
      <p:pic>
        <p:nvPicPr>
          <p:cNvPr id="111619"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534400" cy="4343400"/>
          </a:xfrm>
          <a:prstGeom prst="rect">
            <a:avLst/>
          </a:prstGeom>
          <a:noFill/>
          <a:ln w="762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42803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sp>
        <p:nvSpPr>
          <p:cNvPr id="5" name="Rectangle 4"/>
          <p:cNvSpPr/>
          <p:nvPr/>
        </p:nvSpPr>
        <p:spPr>
          <a:xfrm>
            <a:off x="457201" y="2209800"/>
            <a:ext cx="1371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9</a:t>
            </a:r>
          </a:p>
        </p:txBody>
      </p:sp>
      <p:pic>
        <p:nvPicPr>
          <p:cNvPr id="111622"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2578100"/>
            <a:ext cx="60579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4294967295"/>
          </p:nvPr>
        </p:nvSpPr>
        <p:spPr>
          <a:xfrm>
            <a:off x="228600" y="228600"/>
            <a:ext cx="8382000" cy="5897563"/>
          </a:xfrm>
        </p:spPr>
        <p:txBody>
          <a:bodyPr/>
          <a:lstStyle/>
          <a:p>
            <a:pPr eaLnBrk="1" hangingPunct="1"/>
            <a:r>
              <a:rPr lang="en-US" altLang="en-US">
                <a:solidFill>
                  <a:srgbClr val="FF99FF"/>
                </a:solidFill>
              </a:rPr>
              <a:t>You may find grasses, yearly plants, weeds, and flowers in this stage of ecological succession.</a:t>
            </a:r>
          </a:p>
          <a:p>
            <a:pPr lvl="1" eaLnBrk="1" hangingPunct="1"/>
            <a:endParaRPr lang="en-US" altLang="en-US">
              <a:solidFill>
                <a:srgbClr val="009900"/>
              </a:solidFill>
            </a:endParaRPr>
          </a:p>
        </p:txBody>
      </p:sp>
      <p:pic>
        <p:nvPicPr>
          <p:cNvPr id="1126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12645"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133475"/>
            <a:ext cx="2943226"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74209">
            <a:off x="5257800" y="2743200"/>
            <a:ext cx="1254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4294967295"/>
          </p:nvPr>
        </p:nvSpPr>
        <p:spPr>
          <a:xfrm>
            <a:off x="228600" y="228600"/>
            <a:ext cx="8382000" cy="5897563"/>
          </a:xfrm>
        </p:spPr>
        <p:txBody>
          <a:bodyPr/>
          <a:lstStyle/>
          <a:p>
            <a:pPr eaLnBrk="1" hangingPunct="1"/>
            <a:r>
              <a:rPr lang="en-US" altLang="en-US">
                <a:solidFill>
                  <a:srgbClr val="FF99FF"/>
                </a:solidFill>
              </a:rPr>
              <a:t>You may find grasses, yearly plants, weeds, and flowers in this stage of ecological succession.</a:t>
            </a:r>
          </a:p>
          <a:p>
            <a:pPr lvl="1" eaLnBrk="1" hangingPunct="1"/>
            <a:endParaRPr lang="en-US" altLang="en-US">
              <a:solidFill>
                <a:srgbClr val="009900"/>
              </a:solidFill>
            </a:endParaRPr>
          </a:p>
        </p:txBody>
      </p:sp>
      <p:pic>
        <p:nvPicPr>
          <p:cNvPr id="1136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13669"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133475"/>
            <a:ext cx="2943226"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Rectangl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127375"/>
            <a:ext cx="64135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4" descr="http://www.clker.com/cliparts/9/a/e/e/12154415151126295659lemmling_Cartoon_owl.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74209">
            <a:off x="5257800" y="2743200"/>
            <a:ext cx="1254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4294967295"/>
          </p:nvPr>
        </p:nvSpPr>
        <p:spPr>
          <a:xfrm>
            <a:off x="228600" y="228600"/>
            <a:ext cx="8382000" cy="5897563"/>
          </a:xfrm>
        </p:spPr>
        <p:txBody>
          <a:bodyPr/>
          <a:lstStyle/>
          <a:p>
            <a:pPr eaLnBrk="1" hangingPunct="1"/>
            <a:r>
              <a:rPr lang="en-US" altLang="en-US">
                <a:solidFill>
                  <a:srgbClr val="FF99FF"/>
                </a:solidFill>
              </a:rPr>
              <a:t>You may find grasses, yearly plants, weeds, and flowers in this stage of ecological succession.</a:t>
            </a:r>
          </a:p>
          <a:p>
            <a:pPr lvl="1" eaLnBrk="1" hangingPunct="1"/>
            <a:endParaRPr lang="en-US" altLang="en-US">
              <a:solidFill>
                <a:srgbClr val="009900"/>
              </a:solidFill>
            </a:endParaRPr>
          </a:p>
        </p:txBody>
      </p:sp>
      <p:pic>
        <p:nvPicPr>
          <p:cNvPr id="1146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14693"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133475"/>
            <a:ext cx="2943226"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Rectangl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127375"/>
            <a:ext cx="64135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4" descr="http://www.clker.com/cliparts/9/a/e/e/12154415151126295659lemmling_Cartoon_owl.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74209">
            <a:off x="5257800" y="2743200"/>
            <a:ext cx="1254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4" descr="http://www.clker.com/cliparts/9/a/e/e/12154415151126295659lemmling_Cartoon_owl.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200400"/>
            <a:ext cx="2209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152400" y="228600"/>
            <a:ext cx="8763000" cy="5902325"/>
          </a:xfrm>
        </p:spPr>
        <p:txBody>
          <a:bodyPr/>
          <a:lstStyle/>
          <a:p>
            <a:pPr eaLnBrk="1" hangingPunct="1"/>
            <a:r>
              <a:rPr lang="en-US" altLang="en-US"/>
              <a:t>This is the gradual replacement of one community of living things by another community.</a:t>
            </a:r>
          </a:p>
        </p:txBody>
      </p:sp>
      <p:sp>
        <p:nvSpPr>
          <p:cNvPr id="10475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1229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257800"/>
          </a:xfrm>
          <a:prstGeom prst="rect">
            <a:avLst/>
          </a:prstGeom>
          <a:noFill/>
          <a:ln w="76200">
            <a:solidFill>
              <a:srgbClr val="2D2D8A"/>
            </a:solidFill>
            <a:miter lim="800000"/>
            <a:headEnd/>
            <a:tailEnd/>
          </a:ln>
          <a:extLst>
            <a:ext uri="{909E8E84-426E-40DD-AFC4-6F175D3DCCD1}">
              <a14:hiddenFill xmlns:a14="http://schemas.microsoft.com/office/drawing/2010/main">
                <a:solidFill>
                  <a:srgbClr val="FFFFFF"/>
                </a:solidFill>
              </a14:hiddenFill>
            </a:ext>
          </a:extLst>
        </p:spPr>
      </p:pic>
      <p:sp>
        <p:nvSpPr>
          <p:cNvPr id="12293" name="Freeform 5"/>
          <p:cNvSpPr>
            <a:spLocks/>
          </p:cNvSpPr>
          <p:nvPr/>
        </p:nvSpPr>
        <p:spPr bwMode="auto">
          <a:xfrm>
            <a:off x="7808913" y="4581525"/>
            <a:ext cx="92075" cy="96838"/>
          </a:xfrm>
          <a:custGeom>
            <a:avLst/>
            <a:gdLst>
              <a:gd name="T0" fmla="*/ 20890 w 91318"/>
              <a:gd name="T1" fmla="*/ 4865 h 96501"/>
              <a:gd name="T2" fmla="*/ 5877 w 91318"/>
              <a:gd name="T3" fmla="*/ 48631 h 96501"/>
              <a:gd name="T4" fmla="*/ 95955 w 91318"/>
              <a:gd name="T5" fmla="*/ 63221 h 96501"/>
              <a:gd name="T6" fmla="*/ 65929 w 91318"/>
              <a:gd name="T7" fmla="*/ 19453 h 96501"/>
              <a:gd name="T8" fmla="*/ 20890 w 91318"/>
              <a:gd name="T9" fmla="*/ 4865 h 96501"/>
              <a:gd name="T10" fmla="*/ 0 60000 65536"/>
              <a:gd name="T11" fmla="*/ 0 60000 65536"/>
              <a:gd name="T12" fmla="*/ 0 60000 65536"/>
              <a:gd name="T13" fmla="*/ 0 60000 65536"/>
              <a:gd name="T14" fmla="*/ 0 60000 65536"/>
              <a:gd name="T15" fmla="*/ 0 w 91318"/>
              <a:gd name="T16" fmla="*/ 0 h 96501"/>
              <a:gd name="T17" fmla="*/ 91318 w 91318"/>
              <a:gd name="T18" fmla="*/ 96501 h 96501"/>
            </a:gdLst>
            <a:ahLst/>
            <a:cxnLst>
              <a:cxn ang="T10">
                <a:pos x="T0" y="T1"/>
              </a:cxn>
              <a:cxn ang="T11">
                <a:pos x="T2" y="T3"/>
              </a:cxn>
              <a:cxn ang="T12">
                <a:pos x="T4" y="T5"/>
              </a:cxn>
              <a:cxn ang="T13">
                <a:pos x="T6" y="T7"/>
              </a:cxn>
              <a:cxn ang="T14">
                <a:pos x="T8" y="T9"/>
              </a:cxn>
            </a:cxnLst>
            <a:rect l="T15" t="T16" r="T17" b="T18"/>
            <a:pathLst>
              <a:path w="91318" h="96501">
                <a:moveTo>
                  <a:pt x="19880" y="4763"/>
                </a:moveTo>
                <a:cubicBezTo>
                  <a:pt x="10355" y="9526"/>
                  <a:pt x="0" y="33642"/>
                  <a:pt x="5593" y="47625"/>
                </a:cubicBezTo>
                <a:cubicBezTo>
                  <a:pt x="25144" y="96501"/>
                  <a:pt x="63601" y="71152"/>
                  <a:pt x="91318" y="61913"/>
                </a:cubicBezTo>
                <a:cubicBezTo>
                  <a:pt x="81793" y="47625"/>
                  <a:pt x="76152" y="29777"/>
                  <a:pt x="62743" y="19050"/>
                </a:cubicBezTo>
                <a:cubicBezTo>
                  <a:pt x="41119" y="1751"/>
                  <a:pt x="29405" y="0"/>
                  <a:pt x="19880" y="4763"/>
                </a:cubicBezTo>
                <a:close/>
              </a:path>
            </a:pathLst>
          </a:custGeom>
          <a:solidFill>
            <a:srgbClr val="66FF99"/>
          </a:solidFill>
          <a:ln w="9525" cap="flat" cmpd="sng" algn="ctr">
            <a:solidFill>
              <a:srgbClr val="66FF99"/>
            </a:solidFill>
            <a:prstDash val="solid"/>
            <a:round/>
            <a:headEnd type="none" w="med" len="med"/>
            <a:tailEnd type="none" w="med" len="med"/>
          </a:ln>
        </p:spPr>
        <p:txBody>
          <a:bodyPr/>
          <a:lstStyle/>
          <a:p>
            <a:endParaRPr lang="en-US"/>
          </a:p>
        </p:txBody>
      </p:sp>
      <p:sp>
        <p:nvSpPr>
          <p:cNvPr id="7" name="Freeform 6"/>
          <p:cNvSpPr/>
          <p:nvPr/>
        </p:nvSpPr>
        <p:spPr bwMode="auto">
          <a:xfrm>
            <a:off x="7620000" y="4419600"/>
            <a:ext cx="92075" cy="96838"/>
          </a:xfrm>
          <a:custGeom>
            <a:avLst/>
            <a:gdLst>
              <a:gd name="connsiteX0" fmla="*/ 19880 w 91318"/>
              <a:gd name="connsiteY0" fmla="*/ 4763 h 96501"/>
              <a:gd name="connsiteX1" fmla="*/ 5593 w 91318"/>
              <a:gd name="connsiteY1" fmla="*/ 47625 h 96501"/>
              <a:gd name="connsiteX2" fmla="*/ 91318 w 91318"/>
              <a:gd name="connsiteY2" fmla="*/ 61913 h 96501"/>
              <a:gd name="connsiteX3" fmla="*/ 62743 w 91318"/>
              <a:gd name="connsiteY3" fmla="*/ 19050 h 96501"/>
              <a:gd name="connsiteX4" fmla="*/ 19880 w 91318"/>
              <a:gd name="connsiteY4" fmla="*/ 4763 h 9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8" h="96501">
                <a:moveTo>
                  <a:pt x="19880" y="4763"/>
                </a:moveTo>
                <a:cubicBezTo>
                  <a:pt x="10355" y="9526"/>
                  <a:pt x="0" y="33642"/>
                  <a:pt x="5593" y="47625"/>
                </a:cubicBezTo>
                <a:cubicBezTo>
                  <a:pt x="25144" y="96501"/>
                  <a:pt x="63601" y="71152"/>
                  <a:pt x="91318" y="61913"/>
                </a:cubicBezTo>
                <a:cubicBezTo>
                  <a:pt x="81793" y="47625"/>
                  <a:pt x="76152" y="29777"/>
                  <a:pt x="62743" y="19050"/>
                </a:cubicBezTo>
                <a:cubicBezTo>
                  <a:pt x="41119" y="1751"/>
                  <a:pt x="29405" y="0"/>
                  <a:pt x="19880" y="4763"/>
                </a:cubicBezTo>
                <a:close/>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a:defRPr/>
            </a:pPr>
            <a:endParaRPr lang="en-US"/>
          </a:p>
        </p:txBody>
      </p:sp>
      <p:sp>
        <p:nvSpPr>
          <p:cNvPr id="8" name="Freeform 7"/>
          <p:cNvSpPr/>
          <p:nvPr/>
        </p:nvSpPr>
        <p:spPr bwMode="auto">
          <a:xfrm>
            <a:off x="7696200" y="4648200"/>
            <a:ext cx="92075" cy="96838"/>
          </a:xfrm>
          <a:custGeom>
            <a:avLst/>
            <a:gdLst>
              <a:gd name="connsiteX0" fmla="*/ 19880 w 91318"/>
              <a:gd name="connsiteY0" fmla="*/ 4763 h 96501"/>
              <a:gd name="connsiteX1" fmla="*/ 5593 w 91318"/>
              <a:gd name="connsiteY1" fmla="*/ 47625 h 96501"/>
              <a:gd name="connsiteX2" fmla="*/ 91318 w 91318"/>
              <a:gd name="connsiteY2" fmla="*/ 61913 h 96501"/>
              <a:gd name="connsiteX3" fmla="*/ 62743 w 91318"/>
              <a:gd name="connsiteY3" fmla="*/ 19050 h 96501"/>
              <a:gd name="connsiteX4" fmla="*/ 19880 w 91318"/>
              <a:gd name="connsiteY4" fmla="*/ 4763 h 9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8" h="96501">
                <a:moveTo>
                  <a:pt x="19880" y="4763"/>
                </a:moveTo>
                <a:cubicBezTo>
                  <a:pt x="10355" y="9526"/>
                  <a:pt x="0" y="33642"/>
                  <a:pt x="5593" y="47625"/>
                </a:cubicBezTo>
                <a:cubicBezTo>
                  <a:pt x="25144" y="96501"/>
                  <a:pt x="63601" y="71152"/>
                  <a:pt x="91318" y="61913"/>
                </a:cubicBezTo>
                <a:cubicBezTo>
                  <a:pt x="81793" y="47625"/>
                  <a:pt x="76152" y="29777"/>
                  <a:pt x="62743" y="19050"/>
                </a:cubicBezTo>
                <a:cubicBezTo>
                  <a:pt x="41119" y="1751"/>
                  <a:pt x="29405" y="0"/>
                  <a:pt x="19880" y="4763"/>
                </a:cubicBezTo>
                <a:close/>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a:defRPr/>
            </a:pPr>
            <a:endParaRPr lang="en-US"/>
          </a:p>
        </p:txBody>
      </p:sp>
      <p:sp>
        <p:nvSpPr>
          <p:cNvPr id="9" name="Freeform 8"/>
          <p:cNvSpPr/>
          <p:nvPr/>
        </p:nvSpPr>
        <p:spPr bwMode="auto">
          <a:xfrm>
            <a:off x="7215188" y="4786313"/>
            <a:ext cx="744537" cy="317500"/>
          </a:xfrm>
          <a:custGeom>
            <a:avLst/>
            <a:gdLst>
              <a:gd name="connsiteX0" fmla="*/ 328347 w 744687"/>
              <a:gd name="connsiteY0" fmla="*/ 271462 h 318124"/>
              <a:gd name="connsiteX1" fmla="*/ 271197 w 744687"/>
              <a:gd name="connsiteY1" fmla="*/ 142875 h 318124"/>
              <a:gd name="connsiteX2" fmla="*/ 256910 w 744687"/>
              <a:gd name="connsiteY2" fmla="*/ 100012 h 318124"/>
              <a:gd name="connsiteX3" fmla="*/ 285485 w 744687"/>
              <a:gd name="connsiteY3" fmla="*/ 142875 h 318124"/>
              <a:gd name="connsiteX4" fmla="*/ 314060 w 744687"/>
              <a:gd name="connsiteY4" fmla="*/ 100012 h 318124"/>
              <a:gd name="connsiteX5" fmla="*/ 328347 w 744687"/>
              <a:gd name="connsiteY5" fmla="*/ 142875 h 318124"/>
              <a:gd name="connsiteX6" fmla="*/ 314060 w 744687"/>
              <a:gd name="connsiteY6" fmla="*/ 242887 h 318124"/>
              <a:gd name="connsiteX7" fmla="*/ 271197 w 744687"/>
              <a:gd name="connsiteY7" fmla="*/ 200025 h 318124"/>
              <a:gd name="connsiteX8" fmla="*/ 242622 w 744687"/>
              <a:gd name="connsiteY8" fmla="*/ 142875 h 318124"/>
              <a:gd name="connsiteX9" fmla="*/ 199760 w 744687"/>
              <a:gd name="connsiteY9" fmla="*/ 0 h 318124"/>
              <a:gd name="connsiteX10" fmla="*/ 142610 w 744687"/>
              <a:gd name="connsiteY10" fmla="*/ 128587 h 318124"/>
              <a:gd name="connsiteX11" fmla="*/ 128322 w 744687"/>
              <a:gd name="connsiteY11" fmla="*/ 85725 h 318124"/>
              <a:gd name="connsiteX12" fmla="*/ 85460 w 744687"/>
              <a:gd name="connsiteY12" fmla="*/ 57150 h 318124"/>
              <a:gd name="connsiteX13" fmla="*/ 128322 w 744687"/>
              <a:gd name="connsiteY13" fmla="*/ 242887 h 318124"/>
              <a:gd name="connsiteX14" fmla="*/ 42597 w 744687"/>
              <a:gd name="connsiteY14" fmla="*/ 128587 h 318124"/>
              <a:gd name="connsiteX15" fmla="*/ 99747 w 744687"/>
              <a:gd name="connsiteY15" fmla="*/ 157162 h 318124"/>
              <a:gd name="connsiteX16" fmla="*/ 156897 w 744687"/>
              <a:gd name="connsiteY16" fmla="*/ 200025 h 318124"/>
              <a:gd name="connsiteX17" fmla="*/ 199760 w 744687"/>
              <a:gd name="connsiteY17" fmla="*/ 228600 h 318124"/>
              <a:gd name="connsiteX18" fmla="*/ 242622 w 744687"/>
              <a:gd name="connsiteY18" fmla="*/ 214312 h 318124"/>
              <a:gd name="connsiteX19" fmla="*/ 271197 w 744687"/>
              <a:gd name="connsiteY19" fmla="*/ 242887 h 318124"/>
              <a:gd name="connsiteX20" fmla="*/ 342635 w 744687"/>
              <a:gd name="connsiteY20" fmla="*/ 200025 h 318124"/>
              <a:gd name="connsiteX21" fmla="*/ 371210 w 744687"/>
              <a:gd name="connsiteY21" fmla="*/ 242887 h 318124"/>
              <a:gd name="connsiteX22" fmla="*/ 456935 w 744687"/>
              <a:gd name="connsiteY22" fmla="*/ 200025 h 318124"/>
              <a:gd name="connsiteX23" fmla="*/ 499797 w 744687"/>
              <a:gd name="connsiteY23" fmla="*/ 142875 h 318124"/>
              <a:gd name="connsiteX24" fmla="*/ 485510 w 744687"/>
              <a:gd name="connsiteY24" fmla="*/ 200025 h 318124"/>
              <a:gd name="connsiteX25" fmla="*/ 428360 w 744687"/>
              <a:gd name="connsiteY25" fmla="*/ 114300 h 318124"/>
              <a:gd name="connsiteX26" fmla="*/ 399785 w 744687"/>
              <a:gd name="connsiteY26" fmla="*/ 71437 h 318124"/>
              <a:gd name="connsiteX27" fmla="*/ 428360 w 744687"/>
              <a:gd name="connsiteY27" fmla="*/ 128587 h 318124"/>
              <a:gd name="connsiteX28" fmla="*/ 456935 w 744687"/>
              <a:gd name="connsiteY28" fmla="*/ 214312 h 318124"/>
              <a:gd name="connsiteX29" fmla="*/ 471222 w 744687"/>
              <a:gd name="connsiteY29" fmla="*/ 171450 h 318124"/>
              <a:gd name="connsiteX30" fmla="*/ 485510 w 744687"/>
              <a:gd name="connsiteY30" fmla="*/ 114300 h 318124"/>
              <a:gd name="connsiteX31" fmla="*/ 556947 w 744687"/>
              <a:gd name="connsiteY31" fmla="*/ 200025 h 318124"/>
              <a:gd name="connsiteX32" fmla="*/ 614097 w 744687"/>
              <a:gd name="connsiteY32" fmla="*/ 214312 h 318124"/>
              <a:gd name="connsiteX33" fmla="*/ 628385 w 744687"/>
              <a:gd name="connsiteY33" fmla="*/ 142875 h 318124"/>
              <a:gd name="connsiteX34" fmla="*/ 699822 w 744687"/>
              <a:gd name="connsiteY34" fmla="*/ 200025 h 318124"/>
              <a:gd name="connsiteX35" fmla="*/ 728397 w 744687"/>
              <a:gd name="connsiteY35" fmla="*/ 242887 h 318124"/>
              <a:gd name="connsiteX36" fmla="*/ 614097 w 744687"/>
              <a:gd name="connsiteY36" fmla="*/ 228600 h 318124"/>
              <a:gd name="connsiteX37" fmla="*/ 456935 w 744687"/>
              <a:gd name="connsiteY37" fmla="*/ 228600 h 318124"/>
              <a:gd name="connsiteX38" fmla="*/ 142610 w 744687"/>
              <a:gd name="connsiteY38" fmla="*/ 242887 h 31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687" h="318124">
                <a:moveTo>
                  <a:pt x="328347" y="271462"/>
                </a:moveTo>
                <a:cubicBezTo>
                  <a:pt x="296164" y="174909"/>
                  <a:pt x="337329" y="291672"/>
                  <a:pt x="271197" y="142875"/>
                </a:cubicBezTo>
                <a:cubicBezTo>
                  <a:pt x="265080" y="129113"/>
                  <a:pt x="241850" y="100012"/>
                  <a:pt x="256910" y="100012"/>
                </a:cubicBezTo>
                <a:cubicBezTo>
                  <a:pt x="274082" y="100012"/>
                  <a:pt x="275960" y="128587"/>
                  <a:pt x="285485" y="142875"/>
                </a:cubicBezTo>
                <a:cubicBezTo>
                  <a:pt x="314692" y="318124"/>
                  <a:pt x="284915" y="187446"/>
                  <a:pt x="314060" y="100012"/>
                </a:cubicBezTo>
                <a:lnTo>
                  <a:pt x="328347" y="142875"/>
                </a:lnTo>
                <a:cubicBezTo>
                  <a:pt x="323585" y="176212"/>
                  <a:pt x="337872" y="219075"/>
                  <a:pt x="314060" y="242887"/>
                </a:cubicBezTo>
                <a:cubicBezTo>
                  <a:pt x="299772" y="257175"/>
                  <a:pt x="282941" y="216467"/>
                  <a:pt x="271197" y="200025"/>
                </a:cubicBezTo>
                <a:cubicBezTo>
                  <a:pt x="258817" y="182694"/>
                  <a:pt x="250532" y="162650"/>
                  <a:pt x="242622" y="142875"/>
                </a:cubicBezTo>
                <a:cubicBezTo>
                  <a:pt x="219431" y="84898"/>
                  <a:pt x="213794" y="56138"/>
                  <a:pt x="199760" y="0"/>
                </a:cubicBezTo>
                <a:cubicBezTo>
                  <a:pt x="169984" y="208434"/>
                  <a:pt x="195275" y="269025"/>
                  <a:pt x="142610" y="128587"/>
                </a:cubicBezTo>
                <a:cubicBezTo>
                  <a:pt x="137322" y="114486"/>
                  <a:pt x="137730" y="97485"/>
                  <a:pt x="128322" y="85725"/>
                </a:cubicBezTo>
                <a:cubicBezTo>
                  <a:pt x="117595" y="72317"/>
                  <a:pt x="99747" y="66675"/>
                  <a:pt x="85460" y="57150"/>
                </a:cubicBezTo>
                <a:cubicBezTo>
                  <a:pt x="161290" y="170895"/>
                  <a:pt x="147467" y="108877"/>
                  <a:pt x="128322" y="242887"/>
                </a:cubicBezTo>
                <a:cubicBezTo>
                  <a:pt x="99747" y="204787"/>
                  <a:pt x="0" y="107288"/>
                  <a:pt x="42597" y="128587"/>
                </a:cubicBezTo>
                <a:cubicBezTo>
                  <a:pt x="61647" y="138112"/>
                  <a:pt x="81686" y="145874"/>
                  <a:pt x="99747" y="157162"/>
                </a:cubicBezTo>
                <a:cubicBezTo>
                  <a:pt x="119940" y="169783"/>
                  <a:pt x="137520" y="186184"/>
                  <a:pt x="156897" y="200025"/>
                </a:cubicBezTo>
                <a:cubicBezTo>
                  <a:pt x="170870" y="210006"/>
                  <a:pt x="185472" y="219075"/>
                  <a:pt x="199760" y="228600"/>
                </a:cubicBezTo>
                <a:cubicBezTo>
                  <a:pt x="214047" y="223837"/>
                  <a:pt x="231973" y="224961"/>
                  <a:pt x="242622" y="214312"/>
                </a:cubicBezTo>
                <a:cubicBezTo>
                  <a:pt x="271911" y="185023"/>
                  <a:pt x="242150" y="97650"/>
                  <a:pt x="271197" y="242887"/>
                </a:cubicBezTo>
                <a:cubicBezTo>
                  <a:pt x="301607" y="151656"/>
                  <a:pt x="281529" y="126698"/>
                  <a:pt x="342635" y="200025"/>
                </a:cubicBezTo>
                <a:cubicBezTo>
                  <a:pt x="353628" y="213216"/>
                  <a:pt x="361685" y="228600"/>
                  <a:pt x="371210" y="242887"/>
                </a:cubicBezTo>
                <a:cubicBezTo>
                  <a:pt x="406071" y="231267"/>
                  <a:pt x="429238" y="227722"/>
                  <a:pt x="456935" y="200025"/>
                </a:cubicBezTo>
                <a:cubicBezTo>
                  <a:pt x="473773" y="183187"/>
                  <a:pt x="485510" y="161925"/>
                  <a:pt x="499797" y="142875"/>
                </a:cubicBezTo>
                <a:cubicBezTo>
                  <a:pt x="495035" y="161925"/>
                  <a:pt x="504560" y="195263"/>
                  <a:pt x="485510" y="200025"/>
                </a:cubicBezTo>
                <a:cubicBezTo>
                  <a:pt x="449397" y="209053"/>
                  <a:pt x="436069" y="129717"/>
                  <a:pt x="428360" y="114300"/>
                </a:cubicBezTo>
                <a:cubicBezTo>
                  <a:pt x="420681" y="98941"/>
                  <a:pt x="399785" y="54265"/>
                  <a:pt x="399785" y="71437"/>
                </a:cubicBezTo>
                <a:cubicBezTo>
                  <a:pt x="399785" y="92736"/>
                  <a:pt x="420450" y="108812"/>
                  <a:pt x="428360" y="128587"/>
                </a:cubicBezTo>
                <a:cubicBezTo>
                  <a:pt x="439547" y="156553"/>
                  <a:pt x="456935" y="214312"/>
                  <a:pt x="456935" y="214312"/>
                </a:cubicBezTo>
                <a:cubicBezTo>
                  <a:pt x="461697" y="200025"/>
                  <a:pt x="467085" y="185931"/>
                  <a:pt x="471222" y="171450"/>
                </a:cubicBezTo>
                <a:cubicBezTo>
                  <a:pt x="476617" y="152569"/>
                  <a:pt x="466460" y="119063"/>
                  <a:pt x="485510" y="114300"/>
                </a:cubicBezTo>
                <a:cubicBezTo>
                  <a:pt x="501226" y="110371"/>
                  <a:pt x="550554" y="190435"/>
                  <a:pt x="556947" y="200025"/>
                </a:cubicBezTo>
                <a:cubicBezTo>
                  <a:pt x="597664" y="77876"/>
                  <a:pt x="532317" y="234756"/>
                  <a:pt x="614097" y="214312"/>
                </a:cubicBezTo>
                <a:cubicBezTo>
                  <a:pt x="637656" y="208422"/>
                  <a:pt x="623622" y="166687"/>
                  <a:pt x="628385" y="142875"/>
                </a:cubicBezTo>
                <a:cubicBezTo>
                  <a:pt x="710277" y="265711"/>
                  <a:pt x="601235" y="121155"/>
                  <a:pt x="699822" y="200025"/>
                </a:cubicBezTo>
                <a:cubicBezTo>
                  <a:pt x="713230" y="210752"/>
                  <a:pt x="744687" y="237457"/>
                  <a:pt x="728397" y="242887"/>
                </a:cubicBezTo>
                <a:cubicBezTo>
                  <a:pt x="691971" y="255029"/>
                  <a:pt x="652197" y="233362"/>
                  <a:pt x="614097" y="228600"/>
                </a:cubicBezTo>
                <a:cubicBezTo>
                  <a:pt x="518153" y="204613"/>
                  <a:pt x="586889" y="214161"/>
                  <a:pt x="456935" y="228600"/>
                </a:cubicBezTo>
                <a:cubicBezTo>
                  <a:pt x="285667" y="247630"/>
                  <a:pt x="314465" y="242887"/>
                  <a:pt x="142610" y="242887"/>
                </a:cubicBezTo>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a:defRPr/>
            </a:pPr>
            <a:endParaRPr lang="en-US"/>
          </a:p>
        </p:txBody>
      </p:sp>
      <p:sp>
        <p:nvSpPr>
          <p:cNvPr id="10" name="Freeform 9"/>
          <p:cNvSpPr/>
          <p:nvPr/>
        </p:nvSpPr>
        <p:spPr bwMode="auto">
          <a:xfrm>
            <a:off x="7888288" y="4699000"/>
            <a:ext cx="412750" cy="330200"/>
          </a:xfrm>
          <a:custGeom>
            <a:avLst/>
            <a:gdLst>
              <a:gd name="connsiteX0" fmla="*/ 56117 w 413304"/>
              <a:gd name="connsiteY0" fmla="*/ 315278 h 329565"/>
              <a:gd name="connsiteX1" fmla="*/ 70405 w 413304"/>
              <a:gd name="connsiteY1" fmla="*/ 272415 h 329565"/>
              <a:gd name="connsiteX2" fmla="*/ 84692 w 413304"/>
              <a:gd name="connsiteY2" fmla="*/ 158115 h 329565"/>
              <a:gd name="connsiteX3" fmla="*/ 98980 w 413304"/>
              <a:gd name="connsiteY3" fmla="*/ 58103 h 329565"/>
              <a:gd name="connsiteX4" fmla="*/ 184705 w 413304"/>
              <a:gd name="connsiteY4" fmla="*/ 72390 h 329565"/>
              <a:gd name="connsiteX5" fmla="*/ 241855 w 413304"/>
              <a:gd name="connsiteY5" fmla="*/ 15240 h 329565"/>
              <a:gd name="connsiteX6" fmla="*/ 284717 w 413304"/>
              <a:gd name="connsiteY6" fmla="*/ 58103 h 329565"/>
              <a:gd name="connsiteX7" fmla="*/ 299005 w 413304"/>
              <a:gd name="connsiteY7" fmla="*/ 100965 h 329565"/>
              <a:gd name="connsiteX8" fmla="*/ 356155 w 413304"/>
              <a:gd name="connsiteY8" fmla="*/ 143828 h 329565"/>
              <a:gd name="connsiteX9" fmla="*/ 384730 w 413304"/>
              <a:gd name="connsiteY9" fmla="*/ 186690 h 329565"/>
              <a:gd name="connsiteX10" fmla="*/ 356155 w 413304"/>
              <a:gd name="connsiteY10" fmla="*/ 243840 h 329565"/>
              <a:gd name="connsiteX11" fmla="*/ 299005 w 413304"/>
              <a:gd name="connsiteY11" fmla="*/ 300990 h 329565"/>
              <a:gd name="connsiteX12" fmla="*/ 170417 w 413304"/>
              <a:gd name="connsiteY12" fmla="*/ 329565 h 329565"/>
              <a:gd name="connsiteX13" fmla="*/ 56117 w 413304"/>
              <a:gd name="connsiteY13" fmla="*/ 315278 h 3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304" h="329565">
                <a:moveTo>
                  <a:pt x="56117" y="315278"/>
                </a:moveTo>
                <a:cubicBezTo>
                  <a:pt x="39448" y="305753"/>
                  <a:pt x="71904" y="287401"/>
                  <a:pt x="70405" y="272415"/>
                </a:cubicBezTo>
                <a:cubicBezTo>
                  <a:pt x="58270" y="151063"/>
                  <a:pt x="0" y="186347"/>
                  <a:pt x="84692" y="158115"/>
                </a:cubicBezTo>
                <a:cubicBezTo>
                  <a:pt x="79514" y="137403"/>
                  <a:pt x="47905" y="70872"/>
                  <a:pt x="98980" y="58103"/>
                </a:cubicBezTo>
                <a:cubicBezTo>
                  <a:pt x="127084" y="51077"/>
                  <a:pt x="156130" y="67628"/>
                  <a:pt x="184705" y="72390"/>
                </a:cubicBezTo>
                <a:cubicBezTo>
                  <a:pt x="192325" y="49530"/>
                  <a:pt x="196135" y="0"/>
                  <a:pt x="241855" y="15240"/>
                </a:cubicBezTo>
                <a:cubicBezTo>
                  <a:pt x="261024" y="21630"/>
                  <a:pt x="270430" y="43815"/>
                  <a:pt x="284717" y="58103"/>
                </a:cubicBezTo>
                <a:cubicBezTo>
                  <a:pt x="289480" y="72390"/>
                  <a:pt x="289364" y="89395"/>
                  <a:pt x="299005" y="100965"/>
                </a:cubicBezTo>
                <a:cubicBezTo>
                  <a:pt x="314250" y="119258"/>
                  <a:pt x="339317" y="126990"/>
                  <a:pt x="356155" y="143828"/>
                </a:cubicBezTo>
                <a:cubicBezTo>
                  <a:pt x="368297" y="155970"/>
                  <a:pt x="375205" y="172403"/>
                  <a:pt x="384730" y="186690"/>
                </a:cubicBezTo>
                <a:cubicBezTo>
                  <a:pt x="413304" y="272416"/>
                  <a:pt x="403780" y="196215"/>
                  <a:pt x="356155" y="243840"/>
                </a:cubicBezTo>
                <a:cubicBezTo>
                  <a:pt x="279956" y="320039"/>
                  <a:pt x="413302" y="262892"/>
                  <a:pt x="299005" y="300990"/>
                </a:cubicBezTo>
                <a:cubicBezTo>
                  <a:pt x="158794" y="230885"/>
                  <a:pt x="191708" y="201823"/>
                  <a:pt x="170417" y="329565"/>
                </a:cubicBezTo>
                <a:cubicBezTo>
                  <a:pt x="75297" y="313712"/>
                  <a:pt x="72786" y="324803"/>
                  <a:pt x="56117" y="315278"/>
                </a:cubicBezTo>
                <a:close/>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a:defRPr/>
            </a:pPr>
            <a:endParaRPr lang="en-US"/>
          </a:p>
        </p:txBody>
      </p:sp>
      <p:sp>
        <p:nvSpPr>
          <p:cNvPr id="11" name="Rectangle 10"/>
          <p:cNvSpPr/>
          <p:nvPr/>
        </p:nvSpPr>
        <p:spPr>
          <a:xfrm>
            <a:off x="381001" y="1447800"/>
            <a:ext cx="11430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a:xfrm>
            <a:off x="228600" y="228600"/>
            <a:ext cx="8382000" cy="5897563"/>
          </a:xfrm>
        </p:spPr>
        <p:txBody>
          <a:bodyPr/>
          <a:lstStyle/>
          <a:p>
            <a:pPr eaLnBrk="1" hangingPunct="1"/>
            <a:r>
              <a:rPr lang="en-US" altLang="en-US">
                <a:solidFill>
                  <a:srgbClr val="FF99FF"/>
                </a:solidFill>
              </a:rPr>
              <a:t>You may find grasses, yearly plants, weeds, and flowers in this stage of ecological succession.</a:t>
            </a:r>
          </a:p>
          <a:p>
            <a:pPr lvl="1" eaLnBrk="1" hangingPunct="1"/>
            <a:endParaRPr lang="en-US" altLang="en-US">
              <a:solidFill>
                <a:srgbClr val="009900"/>
              </a:solidFill>
            </a:endParaRPr>
          </a:p>
        </p:txBody>
      </p:sp>
      <p:pic>
        <p:nvPicPr>
          <p:cNvPr id="1157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15717"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133475"/>
            <a:ext cx="2943226"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Rectangl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127375"/>
            <a:ext cx="64135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4" descr="http://www.clker.com/cliparts/9/a/e/e/12154415151126295659lemmling_Cartoon_owl.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74209">
            <a:off x="5257800" y="2743200"/>
            <a:ext cx="1254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4" descr="http://www.clker.com/cliparts/9/a/e/e/12154415151126295659lemmling_Cartoon_owl.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200400"/>
            <a:ext cx="2209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Oval 9"/>
          <p:cNvSpPr>
            <a:spLocks noChangeArrowheads="1"/>
          </p:cNvSpPr>
          <p:nvPr/>
        </p:nvSpPr>
        <p:spPr bwMode="auto">
          <a:xfrm>
            <a:off x="5029200" y="2514600"/>
            <a:ext cx="533400" cy="533400"/>
          </a:xfrm>
          <a:prstGeom prst="ellipse">
            <a:avLst/>
          </a:prstGeom>
          <a:noFill/>
          <a:ln w="571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66FFCC"/>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678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67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678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Ecological Succession Review Game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4294967295"/>
          </p:nvPr>
        </p:nvSpPr>
        <p:spPr>
          <a:xfrm>
            <a:off x="228600" y="228600"/>
            <a:ext cx="8382000" cy="5897563"/>
          </a:xfrm>
        </p:spPr>
        <p:txBody>
          <a:bodyPr/>
          <a:lstStyle/>
          <a:p>
            <a:pPr eaLnBrk="1" hangingPunct="1"/>
            <a:r>
              <a:rPr lang="en-US" altLang="en-US">
                <a:solidFill>
                  <a:srgbClr val="FF9966"/>
                </a:solidFill>
              </a:rPr>
              <a:t>Name this stage of Ecological Succession.</a:t>
            </a:r>
          </a:p>
          <a:p>
            <a:pPr lvl="1" eaLnBrk="1" hangingPunct="1"/>
            <a:endParaRPr lang="en-US" altLang="en-US">
              <a:solidFill>
                <a:srgbClr val="FF9966"/>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177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638800"/>
          </a:xfrm>
          <a:prstGeom prst="rect">
            <a:avLst/>
          </a:prstGeom>
          <a:noFill/>
          <a:ln w="762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1066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11</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4294967295"/>
          </p:nvPr>
        </p:nvSpPr>
        <p:spPr>
          <a:xfrm>
            <a:off x="228600" y="228600"/>
            <a:ext cx="8382000" cy="5897563"/>
          </a:xfrm>
        </p:spPr>
        <p:txBody>
          <a:bodyPr/>
          <a:lstStyle/>
          <a:p>
            <a:pPr eaLnBrk="1" hangingPunct="1"/>
            <a:r>
              <a:rPr lang="en-US" altLang="en-US">
                <a:solidFill>
                  <a:srgbClr val="FF9966"/>
                </a:solidFill>
              </a:rPr>
              <a:t>Name this stage of Ecological Succession.</a:t>
            </a:r>
          </a:p>
          <a:p>
            <a:pPr lvl="1" eaLnBrk="1" hangingPunct="1"/>
            <a:endParaRPr lang="en-US" altLang="en-US">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18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638800"/>
          </a:xfrm>
          <a:prstGeom prst="rect">
            <a:avLst/>
          </a:prstGeom>
          <a:noFill/>
          <a:ln w="762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1066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11</a:t>
            </a:r>
          </a:p>
        </p:txBody>
      </p:sp>
      <p:pic>
        <p:nvPicPr>
          <p:cNvPr id="118790"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2578100"/>
            <a:ext cx="8283575"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chemeClr val="bg1">
                    <a:lumMod val="75000"/>
                  </a:schemeClr>
                </a:solidFill>
              </a:rPr>
              <a:t>This area is transitioning from a __________  community to a ____________ community. </a:t>
            </a: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198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8200" cy="5029200"/>
          </a:xfrm>
          <a:prstGeom prst="rect">
            <a:avLst/>
          </a:prstGeom>
          <a:noFill/>
          <a:ln w="762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1600200"/>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chemeClr val="bg1">
                    <a:lumMod val="75000"/>
                  </a:schemeClr>
                </a:solidFill>
              </a:rPr>
              <a:t>This area is transitioning from </a:t>
            </a:r>
            <a:r>
              <a:rPr lang="en-US" dirty="0">
                <a:solidFill>
                  <a:srgbClr val="FFFFCC"/>
                </a:solidFill>
              </a:rPr>
              <a:t>sun loving trees </a:t>
            </a:r>
            <a:r>
              <a:rPr lang="en-US" dirty="0">
                <a:solidFill>
                  <a:schemeClr val="bg1">
                    <a:lumMod val="75000"/>
                  </a:schemeClr>
                </a:solidFill>
              </a:rPr>
              <a:t>community to a ____________ community. </a:t>
            </a: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208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8200" cy="5029200"/>
          </a:xfrm>
          <a:prstGeom prst="rect">
            <a:avLst/>
          </a:prstGeom>
          <a:noFill/>
          <a:ln w="762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1600200"/>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12</a:t>
            </a:r>
          </a:p>
        </p:txBody>
      </p:sp>
      <p:pic>
        <p:nvPicPr>
          <p:cNvPr id="120838"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2670175"/>
            <a:ext cx="928528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chemeClr val="bg1">
                    <a:lumMod val="75000"/>
                  </a:schemeClr>
                </a:solidFill>
              </a:rPr>
              <a:t>This area is transitioning from </a:t>
            </a:r>
            <a:r>
              <a:rPr lang="en-US" dirty="0">
                <a:solidFill>
                  <a:srgbClr val="FFFFCC"/>
                </a:solidFill>
              </a:rPr>
              <a:t>sun loving trees </a:t>
            </a:r>
            <a:r>
              <a:rPr lang="en-US" dirty="0">
                <a:solidFill>
                  <a:schemeClr val="bg1">
                    <a:lumMod val="75000"/>
                  </a:schemeClr>
                </a:solidFill>
              </a:rPr>
              <a:t>community to a </a:t>
            </a:r>
            <a:r>
              <a:rPr lang="en-US" dirty="0">
                <a:solidFill>
                  <a:srgbClr val="33CC33"/>
                </a:solidFill>
              </a:rPr>
              <a:t>conifer</a:t>
            </a:r>
            <a:r>
              <a:rPr lang="en-US" dirty="0">
                <a:solidFill>
                  <a:schemeClr val="bg1">
                    <a:lumMod val="75000"/>
                  </a:schemeClr>
                </a:solidFill>
              </a:rPr>
              <a:t> community. </a:t>
            </a: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218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8200" cy="5029200"/>
          </a:xfrm>
          <a:prstGeom prst="rect">
            <a:avLst/>
          </a:prstGeom>
          <a:noFill/>
          <a:ln w="762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1600200"/>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12</a:t>
            </a:r>
          </a:p>
        </p:txBody>
      </p:sp>
      <p:pic>
        <p:nvPicPr>
          <p:cNvPr id="121862"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2670175"/>
            <a:ext cx="928528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108450"/>
            <a:ext cx="58578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22883"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122884"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10" name="Rectangle 9"/>
          <p:cNvSpPr/>
          <p:nvPr/>
        </p:nvSpPr>
        <p:spPr>
          <a:xfrm>
            <a:off x="0" y="0"/>
            <a:ext cx="9144000" cy="6858000"/>
          </a:xfrm>
          <a:prstGeom prst="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23907"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123908"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10" name="Rectangle 9"/>
          <p:cNvSpPr/>
          <p:nvPr/>
        </p:nvSpPr>
        <p:spPr>
          <a:xfrm>
            <a:off x="0" y="0"/>
            <a:ext cx="9144000" cy="6858000"/>
          </a:xfrm>
          <a:prstGeom prst="rect">
            <a:avLst/>
          </a:prstGeom>
          <a:solidFill>
            <a:schemeClr val="tx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24931"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124932"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10" name="Rectangle 9"/>
          <p:cNvSpPr/>
          <p:nvPr/>
        </p:nvSpPr>
        <p:spPr>
          <a:xfrm>
            <a:off x="0" y="0"/>
            <a:ext cx="9144000" cy="6858000"/>
          </a:xfrm>
          <a:prstGeom prst="rect">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 y="304800"/>
            <a:ext cx="8534400" cy="5826125"/>
          </a:xfrm>
        </p:spPr>
        <p:txBody>
          <a:bodyPr/>
          <a:lstStyle/>
          <a:p>
            <a:pPr eaLnBrk="1" hangingPunct="1"/>
            <a:r>
              <a:rPr lang="en-US" altLang="en-US">
                <a:solidFill>
                  <a:srgbClr val="FFC000"/>
                </a:solidFill>
              </a:rPr>
              <a:t>Type of succession that occurs in an area that previously colonized life but is now disturbed.</a:t>
            </a: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962400" cy="4981575"/>
          </a:xfrm>
          <a:prstGeom prst="rect">
            <a:avLst/>
          </a:prstGeom>
          <a:noFill/>
          <a:ln w="76200">
            <a:solidFill>
              <a:srgbClr val="40404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191000" cy="4953000"/>
          </a:xfrm>
          <a:prstGeom prst="rect">
            <a:avLst/>
          </a:prstGeom>
          <a:noFill/>
          <a:ln w="76200">
            <a:solidFill>
              <a:srgbClr val="606060"/>
            </a:solidFill>
            <a:miter lim="800000"/>
            <a:headEnd/>
            <a:tailEnd/>
          </a:ln>
          <a:extLst>
            <a:ext uri="{909E8E84-426E-40DD-AFC4-6F175D3DCCD1}">
              <a14:hiddenFill xmlns:a14="http://schemas.microsoft.com/office/drawing/2010/main">
                <a:solidFill>
                  <a:srgbClr val="FFFFFF"/>
                </a:solidFill>
              </a14:hiddenFill>
            </a:ext>
          </a:extLst>
        </p:spPr>
      </p:pic>
      <p:sp>
        <p:nvSpPr>
          <p:cNvPr id="41370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ectangle 5"/>
          <p:cNvSpPr/>
          <p:nvPr/>
        </p:nvSpPr>
        <p:spPr>
          <a:xfrm>
            <a:off x="304801" y="1676400"/>
            <a:ext cx="11430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25955"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125956"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10" name="Rectangle 9"/>
          <p:cNvSpPr/>
          <p:nvPr/>
        </p:nvSpPr>
        <p:spPr>
          <a:xfrm>
            <a:off x="0" y="0"/>
            <a:ext cx="9144000" cy="6858000"/>
          </a:xfrm>
          <a:prstGeom prst="rect">
            <a:avLst/>
          </a:prstGeom>
          <a:solidFill>
            <a:schemeClr val="tx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26979"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126980"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10" name="Rectangle 9"/>
          <p:cNvSpPr/>
          <p:nvPr/>
        </p:nvSpPr>
        <p:spPr>
          <a:xfrm>
            <a:off x="0" y="0"/>
            <a:ext cx="9144000" cy="6858000"/>
          </a:xfrm>
          <a:prstGeom prst="rec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128451"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a:solidFill>
                  <a:schemeClr val="accent6">
                    <a:lumMod val="60000"/>
                    <a:lumOff val="40000"/>
                  </a:schemeClr>
                </a:solidFill>
              </a:rPr>
              <a:t>S  hade   </a:t>
            </a:r>
            <a:r>
              <a:rPr lang="en-US" dirty="0"/>
              <a:t>T  </a:t>
            </a:r>
            <a:r>
              <a:rPr lang="en-US" dirty="0" err="1"/>
              <a:t>olerant</a:t>
            </a:r>
            <a:r>
              <a:rPr lang="en-US" dirty="0"/>
              <a:t>   H  </a:t>
            </a:r>
            <a:r>
              <a:rPr lang="en-US" dirty="0" err="1"/>
              <a:t>ardwoods</a:t>
            </a:r>
            <a:endParaRPr lang="en-US" dirty="0"/>
          </a:p>
          <a:p>
            <a:pPr lvl="1" eaLnBrk="1" hangingPunct="1">
              <a:defRPr/>
            </a:pPr>
            <a:r>
              <a:rPr lang="en-US" dirty="0">
                <a:solidFill>
                  <a:srgbClr val="008000"/>
                </a:solidFill>
              </a:rPr>
              <a:t>Oak, Hickory, Ash.</a:t>
            </a:r>
            <a:endParaRPr lang="en-US" dirty="0">
              <a:solidFill>
                <a:srgbClr val="008000"/>
              </a:solidFill>
              <a:sym typeface="Symbol" pitchFamily="18" charset="2"/>
            </a:endParaRPr>
          </a:p>
          <a:p>
            <a:pPr eaLnBrk="1" hangingPunct="1">
              <a:defRPr/>
            </a:pPr>
            <a:endParaRPr lang="en-US" dirty="0">
              <a:solidFill>
                <a:srgbClr val="008000"/>
              </a:solidFill>
            </a:endParaRPr>
          </a:p>
        </p:txBody>
      </p:sp>
      <p:pic>
        <p:nvPicPr>
          <p:cNvPr id="128004"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10" name="Rectangle 9"/>
          <p:cNvSpPr/>
          <p:nvPr/>
        </p:nvSpPr>
        <p:spPr>
          <a:xfrm>
            <a:off x="0" y="0"/>
            <a:ext cx="9144000" cy="6858000"/>
          </a:xfrm>
          <a:prstGeom prst="rect">
            <a:avLst/>
          </a:prstGeom>
          <a:solidFill>
            <a:schemeClr val="tx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128451"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a:solidFill>
                  <a:schemeClr val="accent6">
                    <a:lumMod val="60000"/>
                    <a:lumOff val="40000"/>
                  </a:schemeClr>
                </a:solidFill>
              </a:rPr>
              <a:t>S  hade   </a:t>
            </a:r>
            <a:r>
              <a:rPr lang="en-US" dirty="0"/>
              <a:t>T  </a:t>
            </a:r>
            <a:r>
              <a:rPr lang="en-US" dirty="0" err="1"/>
              <a:t>olerant</a:t>
            </a:r>
            <a:r>
              <a:rPr lang="en-US" dirty="0"/>
              <a:t>   H  </a:t>
            </a:r>
            <a:r>
              <a:rPr lang="en-US" dirty="0" err="1"/>
              <a:t>ardwoods</a:t>
            </a:r>
            <a:endParaRPr lang="en-US" dirty="0"/>
          </a:p>
          <a:p>
            <a:pPr lvl="1" eaLnBrk="1" hangingPunct="1">
              <a:defRPr/>
            </a:pPr>
            <a:r>
              <a:rPr lang="en-US" dirty="0">
                <a:solidFill>
                  <a:srgbClr val="008000"/>
                </a:solidFill>
              </a:rPr>
              <a:t>Oak, Hickory, Ash.</a:t>
            </a:r>
            <a:endParaRPr lang="en-US" dirty="0">
              <a:solidFill>
                <a:srgbClr val="008000"/>
              </a:solidFill>
              <a:sym typeface="Symbol" pitchFamily="18" charset="2"/>
            </a:endParaRPr>
          </a:p>
          <a:p>
            <a:pPr eaLnBrk="1" hangingPunct="1">
              <a:defRPr/>
            </a:pPr>
            <a:endParaRPr lang="en-US" dirty="0">
              <a:solidFill>
                <a:srgbClr val="008000"/>
              </a:solidFill>
            </a:endParaRPr>
          </a:p>
        </p:txBody>
      </p:sp>
      <p:pic>
        <p:nvPicPr>
          <p:cNvPr id="129028"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10" name="Rectangle 9"/>
          <p:cNvSpPr/>
          <p:nvPr/>
        </p:nvSpPr>
        <p:spPr>
          <a:xfrm>
            <a:off x="0" y="0"/>
            <a:ext cx="9144000" cy="6858000"/>
          </a:xfrm>
          <a:prstGeom prst="rect">
            <a:avLst/>
          </a:prstGeom>
          <a:solidFill>
            <a:schemeClr val="tx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128451"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a:solidFill>
                  <a:schemeClr val="accent6">
                    <a:lumMod val="60000"/>
                    <a:lumOff val="40000"/>
                  </a:schemeClr>
                </a:solidFill>
              </a:rPr>
              <a:t>S  hade   T  </a:t>
            </a:r>
            <a:r>
              <a:rPr lang="en-US" dirty="0" err="1">
                <a:solidFill>
                  <a:schemeClr val="accent6">
                    <a:lumMod val="60000"/>
                    <a:lumOff val="40000"/>
                  </a:schemeClr>
                </a:solidFill>
              </a:rPr>
              <a:t>olerant</a:t>
            </a:r>
            <a:r>
              <a:rPr lang="en-US" dirty="0">
                <a:solidFill>
                  <a:schemeClr val="accent6">
                    <a:lumMod val="60000"/>
                    <a:lumOff val="40000"/>
                  </a:schemeClr>
                </a:solidFill>
              </a:rPr>
              <a:t>   </a:t>
            </a:r>
            <a:r>
              <a:rPr lang="en-US" dirty="0"/>
              <a:t>H  </a:t>
            </a:r>
            <a:r>
              <a:rPr lang="en-US" dirty="0" err="1"/>
              <a:t>ardwoods</a:t>
            </a:r>
            <a:endParaRPr lang="en-US" dirty="0"/>
          </a:p>
          <a:p>
            <a:pPr lvl="1" eaLnBrk="1" hangingPunct="1">
              <a:defRPr/>
            </a:pPr>
            <a:r>
              <a:rPr lang="en-US" dirty="0">
                <a:solidFill>
                  <a:srgbClr val="008000"/>
                </a:solidFill>
              </a:rPr>
              <a:t>Oak, Hickory, Ash.</a:t>
            </a:r>
            <a:endParaRPr lang="en-US" dirty="0">
              <a:solidFill>
                <a:srgbClr val="008000"/>
              </a:solidFill>
              <a:sym typeface="Symbol" pitchFamily="18" charset="2"/>
            </a:endParaRPr>
          </a:p>
          <a:p>
            <a:pPr eaLnBrk="1" hangingPunct="1">
              <a:defRPr/>
            </a:pPr>
            <a:endParaRPr lang="en-US" dirty="0">
              <a:solidFill>
                <a:srgbClr val="008000"/>
              </a:solidFill>
            </a:endParaRPr>
          </a:p>
        </p:txBody>
      </p:sp>
      <p:pic>
        <p:nvPicPr>
          <p:cNvPr id="130052"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10" name="Rectangle 9"/>
          <p:cNvSpPr/>
          <p:nvPr/>
        </p:nvSpPr>
        <p:spPr>
          <a:xfrm>
            <a:off x="0" y="0"/>
            <a:ext cx="9144000" cy="6858000"/>
          </a:xfrm>
          <a:prstGeom prst="rect">
            <a:avLst/>
          </a:prstGeom>
          <a:solidFill>
            <a:schemeClr val="tx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128451"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a:solidFill>
                  <a:schemeClr val="accent6">
                    <a:lumMod val="60000"/>
                    <a:lumOff val="40000"/>
                  </a:schemeClr>
                </a:solidFill>
              </a:rPr>
              <a:t>S  hade   T  </a:t>
            </a:r>
            <a:r>
              <a:rPr lang="en-US" dirty="0" err="1">
                <a:solidFill>
                  <a:schemeClr val="accent6">
                    <a:lumMod val="60000"/>
                    <a:lumOff val="40000"/>
                  </a:schemeClr>
                </a:solidFill>
              </a:rPr>
              <a:t>olerant</a:t>
            </a:r>
            <a:r>
              <a:rPr lang="en-US" dirty="0">
                <a:solidFill>
                  <a:schemeClr val="accent6">
                    <a:lumMod val="60000"/>
                    <a:lumOff val="40000"/>
                  </a:schemeClr>
                </a:solidFill>
              </a:rPr>
              <a:t>   </a:t>
            </a:r>
            <a:r>
              <a:rPr lang="en-US" dirty="0"/>
              <a:t>H  </a:t>
            </a:r>
            <a:r>
              <a:rPr lang="en-US" dirty="0" err="1"/>
              <a:t>ardwoods</a:t>
            </a:r>
            <a:endParaRPr lang="en-US" dirty="0"/>
          </a:p>
          <a:p>
            <a:pPr lvl="1" eaLnBrk="1" hangingPunct="1">
              <a:defRPr/>
            </a:pPr>
            <a:r>
              <a:rPr lang="en-US" dirty="0">
                <a:solidFill>
                  <a:srgbClr val="008000"/>
                </a:solidFill>
              </a:rPr>
              <a:t>Oak, Hickory, Ash.</a:t>
            </a:r>
            <a:endParaRPr lang="en-US" dirty="0">
              <a:solidFill>
                <a:srgbClr val="008000"/>
              </a:solidFill>
              <a:sym typeface="Symbol" pitchFamily="18" charset="2"/>
            </a:endParaRPr>
          </a:p>
          <a:p>
            <a:pPr eaLnBrk="1" hangingPunct="1">
              <a:defRPr/>
            </a:pPr>
            <a:endParaRPr lang="en-US" dirty="0">
              <a:solidFill>
                <a:srgbClr val="008000"/>
              </a:solidFill>
            </a:endParaRPr>
          </a:p>
        </p:txBody>
      </p:sp>
      <p:pic>
        <p:nvPicPr>
          <p:cNvPr id="131076"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11" name="Rectangle 10"/>
          <p:cNvSpPr/>
          <p:nvPr/>
        </p:nvSpPr>
        <p:spPr>
          <a:xfrm>
            <a:off x="0" y="0"/>
            <a:ext cx="9144000" cy="6858000"/>
          </a:xfrm>
          <a:prstGeom prst="rect">
            <a:avLst/>
          </a:prstGeom>
          <a:solidFill>
            <a:schemeClr val="tx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128451" name="Rectangle 3"/>
          <p:cNvSpPr>
            <a:spLocks noGrp="1" noChangeArrowheads="1"/>
          </p:cNvSpPr>
          <p:nvPr>
            <p:ph type="body" idx="4294967295"/>
          </p:nvPr>
        </p:nvSpPr>
        <p:spPr>
          <a:xfrm>
            <a:off x="457200" y="228600"/>
            <a:ext cx="8229600" cy="5902325"/>
          </a:xfrm>
        </p:spPr>
        <p:txBody>
          <a:bodyPr/>
          <a:lstStyle/>
          <a:p>
            <a:pPr eaLnBrk="1" hangingPunct="1">
              <a:defRPr/>
            </a:pPr>
            <a:r>
              <a:rPr lang="en-US" dirty="0">
                <a:solidFill>
                  <a:schemeClr val="accent6">
                    <a:lumMod val="60000"/>
                    <a:lumOff val="40000"/>
                  </a:schemeClr>
                </a:solidFill>
              </a:rPr>
              <a:t>S  hade   T  </a:t>
            </a:r>
            <a:r>
              <a:rPr lang="en-US" dirty="0" err="1">
                <a:solidFill>
                  <a:schemeClr val="accent6">
                    <a:lumMod val="60000"/>
                    <a:lumOff val="40000"/>
                  </a:schemeClr>
                </a:solidFill>
              </a:rPr>
              <a:t>olerant</a:t>
            </a:r>
            <a:r>
              <a:rPr lang="en-US" dirty="0">
                <a:solidFill>
                  <a:schemeClr val="accent6">
                    <a:lumMod val="60000"/>
                    <a:lumOff val="40000"/>
                  </a:schemeClr>
                </a:solidFill>
              </a:rPr>
              <a:t>   H  </a:t>
            </a:r>
            <a:r>
              <a:rPr lang="en-US" dirty="0" err="1">
                <a:solidFill>
                  <a:schemeClr val="accent6">
                    <a:lumMod val="60000"/>
                    <a:lumOff val="40000"/>
                  </a:schemeClr>
                </a:solidFill>
              </a:rPr>
              <a:t>ardwoods</a:t>
            </a:r>
            <a:endParaRPr lang="en-US" dirty="0">
              <a:solidFill>
                <a:schemeClr val="accent6">
                  <a:lumMod val="60000"/>
                  <a:lumOff val="40000"/>
                </a:schemeClr>
              </a:solidFill>
            </a:endParaRPr>
          </a:p>
          <a:p>
            <a:pPr lvl="1" eaLnBrk="1" hangingPunct="1">
              <a:defRPr/>
            </a:pPr>
            <a:r>
              <a:rPr lang="en-US" dirty="0">
                <a:solidFill>
                  <a:srgbClr val="008000"/>
                </a:solidFill>
              </a:rPr>
              <a:t>Oak, Hickory, Ash.</a:t>
            </a:r>
            <a:endParaRPr lang="en-US" dirty="0">
              <a:solidFill>
                <a:srgbClr val="008000"/>
              </a:solidFill>
              <a:sym typeface="Symbol" pitchFamily="18" charset="2"/>
            </a:endParaRPr>
          </a:p>
          <a:p>
            <a:pPr eaLnBrk="1" hangingPunct="1">
              <a:defRPr/>
            </a:pPr>
            <a:endParaRPr lang="en-US" dirty="0">
              <a:solidFill>
                <a:srgbClr val="008000"/>
              </a:solidFill>
            </a:endParaRPr>
          </a:p>
        </p:txBody>
      </p:sp>
      <p:pic>
        <p:nvPicPr>
          <p:cNvPr id="132100"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9" name="Rectangle 8"/>
          <p:cNvSpPr/>
          <p:nvPr/>
        </p:nvSpPr>
        <p:spPr>
          <a:xfrm>
            <a:off x="457200" y="15240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0" y="277813"/>
            <a:ext cx="8229600" cy="1139825"/>
          </a:xfrm>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33123" name="Rectangle 3"/>
          <p:cNvSpPr>
            <a:spLocks noGrp="1" noChangeArrowheads="1"/>
          </p:cNvSpPr>
          <p:nvPr>
            <p:ph type="body" idx="4294967295"/>
          </p:nvPr>
        </p:nvSpPr>
        <p:spPr>
          <a:xfrm>
            <a:off x="228600" y="381000"/>
            <a:ext cx="8001000" cy="5749925"/>
          </a:xfrm>
        </p:spPr>
        <p:txBody>
          <a:bodyPr/>
          <a:lstStyle/>
          <a:p>
            <a:pPr eaLnBrk="1" hangingPunct="1"/>
            <a:r>
              <a:rPr lang="en-US" altLang="en-US"/>
              <a:t>Name this stage of ecological succession.</a:t>
            </a:r>
          </a:p>
          <a:p>
            <a:pPr lvl="1" eaLnBrk="1" hangingPunct="1"/>
            <a:r>
              <a:rPr lang="en-US" altLang="en-US">
                <a:solidFill>
                  <a:srgbClr val="996633"/>
                </a:solidFill>
              </a:rPr>
              <a:t>Soil base now forms.</a:t>
            </a:r>
          </a:p>
          <a:p>
            <a:pPr lvl="1" eaLnBrk="1" hangingPunct="1"/>
            <a:r>
              <a:rPr lang="en-US" altLang="en-US">
                <a:solidFill>
                  <a:srgbClr val="66FF66"/>
                </a:solidFill>
              </a:rPr>
              <a:t>Sumac, Willow, Dogwood, Apple, Blackberries</a:t>
            </a:r>
            <a:endParaRPr lang="en-US" altLang="en-US">
              <a:solidFill>
                <a:srgbClr val="66FF66"/>
              </a:solidFill>
              <a:sym typeface="Symbol" panose="05050102010706020507" pitchFamily="18" charset="2"/>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382000" cy="4457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7277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331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2895600" cy="2171700"/>
          </a:xfrm>
          <a:prstGeom prst="rect">
            <a:avLst/>
          </a:prstGeom>
          <a:noFill/>
          <a:ln w="57150">
            <a:solidFill>
              <a:srgbClr val="6B6BC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705600" y="2209800"/>
            <a:ext cx="19812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14</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0" y="277813"/>
            <a:ext cx="8229600" cy="1139825"/>
          </a:xfrm>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34147" name="Rectangle 3"/>
          <p:cNvSpPr>
            <a:spLocks noGrp="1" noChangeArrowheads="1"/>
          </p:cNvSpPr>
          <p:nvPr>
            <p:ph type="body" idx="4294967295"/>
          </p:nvPr>
        </p:nvSpPr>
        <p:spPr>
          <a:xfrm>
            <a:off x="228600" y="381000"/>
            <a:ext cx="8001000" cy="5749925"/>
          </a:xfrm>
        </p:spPr>
        <p:txBody>
          <a:bodyPr/>
          <a:lstStyle/>
          <a:p>
            <a:pPr eaLnBrk="1" hangingPunct="1"/>
            <a:r>
              <a:rPr lang="en-US" altLang="en-US"/>
              <a:t>Name this stage of ecological succession.</a:t>
            </a:r>
          </a:p>
          <a:p>
            <a:pPr lvl="1" eaLnBrk="1" hangingPunct="1"/>
            <a:r>
              <a:rPr lang="en-US" altLang="en-US">
                <a:solidFill>
                  <a:srgbClr val="996633"/>
                </a:solidFill>
              </a:rPr>
              <a:t>Soil base now forms.</a:t>
            </a:r>
          </a:p>
          <a:p>
            <a:pPr lvl="1" eaLnBrk="1" hangingPunct="1"/>
            <a:r>
              <a:rPr lang="en-US" altLang="en-US">
                <a:solidFill>
                  <a:srgbClr val="66FF66"/>
                </a:solidFill>
              </a:rPr>
              <a:t>Sumac, Willow, Dogwood, Apple, Blackberries</a:t>
            </a:r>
            <a:endParaRPr lang="en-US" altLang="en-US">
              <a:solidFill>
                <a:srgbClr val="66FF66"/>
              </a:solidFill>
              <a:sym typeface="Symbol" panose="05050102010706020507" pitchFamily="18" charset="2"/>
            </a:endParaRPr>
          </a:p>
        </p:txBody>
      </p:sp>
      <p:pic>
        <p:nvPicPr>
          <p:cNvPr id="134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382000" cy="4457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7277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341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2895600" cy="2171700"/>
          </a:xfrm>
          <a:prstGeom prst="rect">
            <a:avLst/>
          </a:prstGeom>
          <a:noFill/>
          <a:ln w="57150">
            <a:solidFill>
              <a:srgbClr val="6B6BC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705600" y="2209800"/>
            <a:ext cx="19812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14</a:t>
            </a:r>
          </a:p>
        </p:txBody>
      </p:sp>
      <p:sp>
        <p:nvSpPr>
          <p:cNvPr id="9" name="Sun 8"/>
          <p:cNvSpPr/>
          <p:nvPr/>
        </p:nvSpPr>
        <p:spPr>
          <a:xfrm>
            <a:off x="3962400" y="1981200"/>
            <a:ext cx="2743200" cy="1981200"/>
          </a:xfrm>
          <a:prstGeom prst="sun">
            <a:avLst/>
          </a:prstGeom>
          <a:solidFill>
            <a:srgbClr val="FFFFCC"/>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277813"/>
            <a:ext cx="8229600" cy="1139825"/>
          </a:xfrm>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35171" name="Rectangle 3"/>
          <p:cNvSpPr>
            <a:spLocks noGrp="1" noChangeArrowheads="1"/>
          </p:cNvSpPr>
          <p:nvPr>
            <p:ph type="body" idx="4294967295"/>
          </p:nvPr>
        </p:nvSpPr>
        <p:spPr>
          <a:xfrm>
            <a:off x="228600" y="381000"/>
            <a:ext cx="8001000" cy="5749925"/>
          </a:xfrm>
        </p:spPr>
        <p:txBody>
          <a:bodyPr/>
          <a:lstStyle/>
          <a:p>
            <a:pPr eaLnBrk="1" hangingPunct="1"/>
            <a:r>
              <a:rPr lang="en-US" altLang="en-US"/>
              <a:t>Name this stage of ecological succession.</a:t>
            </a:r>
          </a:p>
          <a:p>
            <a:pPr lvl="1" eaLnBrk="1" hangingPunct="1"/>
            <a:r>
              <a:rPr lang="en-US" altLang="en-US">
                <a:solidFill>
                  <a:srgbClr val="996633"/>
                </a:solidFill>
              </a:rPr>
              <a:t>Soil base now forms.</a:t>
            </a:r>
          </a:p>
          <a:p>
            <a:pPr lvl="1" eaLnBrk="1" hangingPunct="1"/>
            <a:r>
              <a:rPr lang="en-US" altLang="en-US">
                <a:solidFill>
                  <a:srgbClr val="66FF66"/>
                </a:solidFill>
              </a:rPr>
              <a:t>Sumac, Willow, Dogwood, Apple, Blackberries</a:t>
            </a:r>
            <a:endParaRPr lang="en-US" altLang="en-US">
              <a:solidFill>
                <a:srgbClr val="66FF66"/>
              </a:solidFill>
              <a:sym typeface="Symbol" panose="05050102010706020507" pitchFamily="18" charset="2"/>
            </a:endParaRPr>
          </a:p>
        </p:txBody>
      </p:sp>
      <p:pic>
        <p:nvPicPr>
          <p:cNvPr id="135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382000" cy="4457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7277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351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2895600" cy="2171700"/>
          </a:xfrm>
          <a:prstGeom prst="rect">
            <a:avLst/>
          </a:prstGeom>
          <a:noFill/>
          <a:ln w="57150">
            <a:solidFill>
              <a:srgbClr val="6B6BC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705600" y="2209800"/>
            <a:ext cx="19812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14</a:t>
            </a:r>
          </a:p>
        </p:txBody>
      </p:sp>
      <p:pic>
        <p:nvPicPr>
          <p:cNvPr id="135176"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3213100"/>
            <a:ext cx="82661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n 8"/>
          <p:cNvSpPr/>
          <p:nvPr/>
        </p:nvSpPr>
        <p:spPr>
          <a:xfrm>
            <a:off x="3962400" y="1981200"/>
            <a:ext cx="2743200" cy="1981200"/>
          </a:xfrm>
          <a:prstGeom prst="sun">
            <a:avLst/>
          </a:prstGeom>
          <a:solidFill>
            <a:srgbClr val="FFFFCC"/>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4294967295"/>
          </p:nvPr>
        </p:nvSpPr>
        <p:spPr>
          <a:xfrm>
            <a:off x="152400" y="381000"/>
            <a:ext cx="8763000" cy="5745163"/>
          </a:xfrm>
        </p:spPr>
        <p:txBody>
          <a:bodyPr/>
          <a:lstStyle/>
          <a:p>
            <a:pPr eaLnBrk="1" hangingPunct="1"/>
            <a:r>
              <a:rPr lang="en-US" altLang="en-US" dirty="0"/>
              <a:t>Which of the following is </a:t>
            </a:r>
            <a:r>
              <a:rPr lang="en-US" altLang="en-US" u="sng" dirty="0">
                <a:solidFill>
                  <a:srgbClr val="FF00FF"/>
                </a:solidFill>
              </a:rPr>
              <a:t>not</a:t>
            </a:r>
            <a:r>
              <a:rPr lang="en-US" altLang="en-US" dirty="0"/>
              <a:t> a reason why regrowth is usually faster in secondary succession.</a:t>
            </a:r>
          </a:p>
          <a:p>
            <a:pPr lvl="1" eaLnBrk="1" hangingPunct="1"/>
            <a:r>
              <a:rPr lang="en-US" altLang="en-US" dirty="0">
                <a:solidFill>
                  <a:srgbClr val="FF99FF"/>
                </a:solidFill>
              </a:rPr>
              <a:t>A.) </a:t>
            </a:r>
            <a:r>
              <a:rPr lang="en-US" altLang="en-US" dirty="0">
                <a:solidFill>
                  <a:schemeClr val="tx1"/>
                </a:solidFill>
              </a:rPr>
              <a:t>The area still has a soil base.</a:t>
            </a:r>
          </a:p>
          <a:p>
            <a:pPr lvl="1" eaLnBrk="1" hangingPunct="1"/>
            <a:r>
              <a:rPr lang="en-US" altLang="en-US" dirty="0">
                <a:solidFill>
                  <a:srgbClr val="6B6BCF"/>
                </a:solidFill>
              </a:rPr>
              <a:t>B.) </a:t>
            </a:r>
            <a:r>
              <a:rPr lang="en-US" altLang="en-US" dirty="0">
                <a:solidFill>
                  <a:schemeClr val="tx1"/>
                </a:solidFill>
              </a:rPr>
              <a:t>Seeds can be found in the soil</a:t>
            </a:r>
          </a:p>
          <a:p>
            <a:pPr lvl="1" eaLnBrk="1" hangingPunct="1"/>
            <a:r>
              <a:rPr lang="en-US" altLang="en-US" dirty="0">
                <a:solidFill>
                  <a:srgbClr val="66FFCC"/>
                </a:solidFill>
              </a:rPr>
              <a:t>C.) </a:t>
            </a:r>
            <a:r>
              <a:rPr lang="en-US" altLang="en-US" dirty="0">
                <a:solidFill>
                  <a:schemeClr val="tx1"/>
                </a:solidFill>
              </a:rPr>
              <a:t>Secondary Shrubs create the soil making process.</a:t>
            </a:r>
          </a:p>
          <a:p>
            <a:pPr lvl="1" eaLnBrk="1" hangingPunct="1"/>
            <a:r>
              <a:rPr lang="en-US" altLang="en-US" dirty="0">
                <a:solidFill>
                  <a:srgbClr val="996633"/>
                </a:solidFill>
              </a:rPr>
              <a:t>D.) </a:t>
            </a:r>
            <a:r>
              <a:rPr lang="en-US" altLang="en-US" dirty="0">
                <a:solidFill>
                  <a:schemeClr val="tx1"/>
                </a:solidFill>
              </a:rPr>
              <a:t>Soil Microbes are still present</a:t>
            </a:r>
          </a:p>
          <a:p>
            <a:pPr lvl="1" eaLnBrk="1" hangingPunct="1"/>
            <a:r>
              <a:rPr lang="en-US" altLang="en-US" dirty="0">
                <a:solidFill>
                  <a:srgbClr val="33CC33"/>
                </a:solidFill>
              </a:rPr>
              <a:t>E.) </a:t>
            </a:r>
            <a:r>
              <a:rPr lang="en-US" altLang="en-US" dirty="0">
                <a:solidFill>
                  <a:schemeClr val="tx1"/>
                </a:solidFill>
              </a:rPr>
              <a:t>Stumps and roots and some plants can re-grow.</a:t>
            </a:r>
          </a:p>
          <a:p>
            <a:pPr lvl="1" eaLnBrk="1" hangingPunct="1"/>
            <a:endParaRPr lang="en-US" altLang="en-US" dirty="0"/>
          </a:p>
          <a:p>
            <a:pPr lvl="1" eaLnBrk="1" hangingPunct="1">
              <a:buFontTx/>
              <a:buNone/>
            </a:pPr>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p:txBody>
      </p:sp>
      <p:sp>
        <p:nvSpPr>
          <p:cNvPr id="41472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95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91000"/>
            <a:ext cx="3429000" cy="2419350"/>
          </a:xfrm>
          <a:prstGeom prst="rect">
            <a:avLst/>
          </a:prstGeom>
          <a:noFill/>
          <a:ln w="76200">
            <a:solidFill>
              <a:srgbClr val="606060"/>
            </a:solidFill>
            <a:miter lim="800000"/>
            <a:headEnd/>
            <a:tailEnd/>
          </a:ln>
          <a:extLst>
            <a:ext uri="{909E8E84-426E-40DD-AFC4-6F175D3DCCD1}">
              <a14:hiddenFill xmlns:a14="http://schemas.microsoft.com/office/drawing/2010/main">
                <a:solidFill>
                  <a:srgbClr val="FFFFFF"/>
                </a:solidFill>
              </a14:hiddenFill>
            </a:ext>
          </a:extLst>
        </p:spPr>
      </p:pic>
      <p:pic>
        <p:nvPicPr>
          <p:cNvPr id="95237"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238" y="38036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secondary succession">
            <a:extLst>
              <a:ext uri="{FF2B5EF4-FFF2-40B4-BE49-F238E27FC236}">
                <a16:creationId xmlns:a16="http://schemas.microsoft.com/office/drawing/2014/main" id="{7DA07C84-A8CD-4B1C-9196-2DEBF5D2C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01" y="4046282"/>
            <a:ext cx="4853511" cy="2682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61627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36195" name="Rectangle 3"/>
          <p:cNvSpPr>
            <a:spLocks noGrp="1" noChangeArrowheads="1"/>
          </p:cNvSpPr>
          <p:nvPr>
            <p:ph type="body" idx="4294967295"/>
          </p:nvPr>
        </p:nvSpPr>
        <p:spPr>
          <a:xfrm>
            <a:off x="228600" y="228600"/>
            <a:ext cx="8458200" cy="5902325"/>
          </a:xfrm>
        </p:spPr>
        <p:txBody>
          <a:bodyPr/>
          <a:lstStyle/>
          <a:p>
            <a:pPr eaLnBrk="1" hangingPunct="1"/>
            <a:r>
              <a:rPr lang="en-US" altLang="en-US">
                <a:solidFill>
                  <a:srgbClr val="FFFFCC"/>
                </a:solidFill>
              </a:rPr>
              <a:t>This is the final community that exists.  These trees such as Beech and Maple can survive low light conditions.</a:t>
            </a:r>
            <a:endParaRPr lang="en-US" altLang="en-US">
              <a:solidFill>
                <a:srgbClr val="FFFFCC"/>
              </a:solidFill>
              <a:sym typeface="Symbol" panose="05050102010706020507" pitchFamily="18" charset="2"/>
            </a:endParaRPr>
          </a:p>
        </p:txBody>
      </p:sp>
      <p:pic>
        <p:nvPicPr>
          <p:cNvPr id="136196" name="Picture 5" descr="Beech_forest_M%C3%A1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5720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68199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Rectangle 5"/>
          <p:cNvSpPr/>
          <p:nvPr/>
        </p:nvSpPr>
        <p:spPr>
          <a:xfrm>
            <a:off x="381000" y="1981200"/>
            <a:ext cx="1828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137219" name="Rectangle 3"/>
          <p:cNvSpPr>
            <a:spLocks noGrp="1" noChangeArrowheads="1"/>
          </p:cNvSpPr>
          <p:nvPr>
            <p:ph type="body" idx="4294967295"/>
          </p:nvPr>
        </p:nvSpPr>
        <p:spPr>
          <a:xfrm>
            <a:off x="228600" y="228600"/>
            <a:ext cx="8458200" cy="5902325"/>
          </a:xfrm>
        </p:spPr>
        <p:txBody>
          <a:bodyPr/>
          <a:lstStyle/>
          <a:p>
            <a:pPr eaLnBrk="1" hangingPunct="1"/>
            <a:r>
              <a:rPr lang="en-US" altLang="en-US">
                <a:solidFill>
                  <a:srgbClr val="9966FF"/>
                </a:solidFill>
              </a:rPr>
              <a:t>This is the final community that exists.  These trees such as Beech and Maple can survive low light conditions.</a:t>
            </a:r>
            <a:endParaRPr lang="en-US" altLang="en-US">
              <a:solidFill>
                <a:srgbClr val="9966FF"/>
              </a:solidFill>
              <a:sym typeface="Symbol" panose="05050102010706020507" pitchFamily="18" charset="2"/>
            </a:endParaRPr>
          </a:p>
        </p:txBody>
      </p:sp>
      <p:pic>
        <p:nvPicPr>
          <p:cNvPr id="137220" name="Picture 5" descr="Beech_forest_M%C3%A1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5720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8199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37222"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0675"/>
            <a:ext cx="276701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3" name="Rectangl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3292475"/>
            <a:ext cx="71310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828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828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828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Ecological Succession Review Game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39268"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10600" cy="52482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139269"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40292"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5624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140293"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41316"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610600" cy="38766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141317"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42340"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8610600" cy="34194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142341"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43364"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8610600" cy="28098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143365"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44388"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8610600" cy="22764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144389"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45412"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8610600" cy="22764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145413"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Rectangl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3981450"/>
            <a:ext cx="73628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4294967295"/>
          </p:nvPr>
        </p:nvSpPr>
        <p:spPr>
          <a:xfrm>
            <a:off x="152400" y="381000"/>
            <a:ext cx="8763000" cy="5745163"/>
          </a:xfrm>
        </p:spPr>
        <p:txBody>
          <a:bodyPr/>
          <a:lstStyle/>
          <a:p>
            <a:pPr eaLnBrk="1" hangingPunct="1"/>
            <a:r>
              <a:rPr lang="en-US" altLang="en-US"/>
              <a:t>Which of the following is </a:t>
            </a:r>
            <a:r>
              <a:rPr lang="en-US" altLang="en-US" u="sng">
                <a:solidFill>
                  <a:srgbClr val="FF00FF"/>
                </a:solidFill>
              </a:rPr>
              <a:t>not</a:t>
            </a:r>
            <a:r>
              <a:rPr lang="en-US" altLang="en-US"/>
              <a:t> a reason why regrowth is usually faster in secondary succession.</a:t>
            </a:r>
          </a:p>
          <a:p>
            <a:pPr lvl="1" eaLnBrk="1" hangingPunct="1"/>
            <a:r>
              <a:rPr lang="en-US" altLang="en-US">
                <a:solidFill>
                  <a:srgbClr val="FF99FF"/>
                </a:solidFill>
              </a:rPr>
              <a:t>A.) The area still has a soil base.</a:t>
            </a:r>
          </a:p>
          <a:p>
            <a:pPr lvl="1" eaLnBrk="1" hangingPunct="1"/>
            <a:r>
              <a:rPr lang="en-US" altLang="en-US">
                <a:solidFill>
                  <a:srgbClr val="6B6BCF"/>
                </a:solidFill>
              </a:rPr>
              <a:t>B.) Seeds can be found in the soil</a:t>
            </a:r>
          </a:p>
          <a:p>
            <a:pPr lvl="1" eaLnBrk="1" hangingPunct="1"/>
            <a:r>
              <a:rPr lang="en-US" altLang="en-US">
                <a:solidFill>
                  <a:srgbClr val="66FFCC"/>
                </a:solidFill>
              </a:rPr>
              <a:t>C.) Secondary Shrubs create the soil making process.</a:t>
            </a:r>
          </a:p>
          <a:p>
            <a:pPr lvl="1" eaLnBrk="1" hangingPunct="1"/>
            <a:r>
              <a:rPr lang="en-US" altLang="en-US">
                <a:solidFill>
                  <a:srgbClr val="996633"/>
                </a:solidFill>
              </a:rPr>
              <a:t>D.) Soil Microbes are still present</a:t>
            </a:r>
          </a:p>
          <a:p>
            <a:pPr lvl="1" eaLnBrk="1" hangingPunct="1"/>
            <a:r>
              <a:rPr lang="en-US" altLang="en-US">
                <a:solidFill>
                  <a:srgbClr val="33CC33"/>
                </a:solidFill>
              </a:rPr>
              <a:t>E.) Stumps and roots and some plants can re-grow.</a:t>
            </a:r>
          </a:p>
          <a:p>
            <a:pPr lvl="1" eaLnBrk="1" hangingPunct="1"/>
            <a:endParaRPr lang="en-US" altLang="en-US"/>
          </a:p>
          <a:p>
            <a:pPr lvl="1" eaLnBrk="1" hangingPunct="1">
              <a:buFontTx/>
              <a:buNone/>
            </a:pPr>
            <a:endParaRPr lang="en-US" altLang="en-US"/>
          </a:p>
          <a:p>
            <a:pPr lvl="1" eaLnBrk="1" hangingPunct="1"/>
            <a:endParaRPr lang="en-US" altLang="en-US"/>
          </a:p>
          <a:p>
            <a:pPr lvl="1" eaLnBrk="1" hangingPunct="1"/>
            <a:endParaRPr lang="en-US" altLang="en-US"/>
          </a:p>
          <a:p>
            <a:pPr lvl="1" eaLnBrk="1" hangingPunct="1"/>
            <a:endParaRPr lang="en-US" altLang="en-US"/>
          </a:p>
          <a:p>
            <a:pPr lvl="1" eaLnBrk="1" hangingPunct="1"/>
            <a:endParaRPr lang="en-US" altLang="en-US"/>
          </a:p>
        </p:txBody>
      </p:sp>
      <p:sp>
        <p:nvSpPr>
          <p:cNvPr id="41472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95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91000"/>
            <a:ext cx="3429000" cy="2419350"/>
          </a:xfrm>
          <a:prstGeom prst="rect">
            <a:avLst/>
          </a:prstGeom>
          <a:noFill/>
          <a:ln w="76200">
            <a:solidFill>
              <a:srgbClr val="606060"/>
            </a:solidFill>
            <a:miter lim="800000"/>
            <a:headEnd/>
            <a:tailEnd/>
          </a:ln>
          <a:extLst>
            <a:ext uri="{909E8E84-426E-40DD-AFC4-6F175D3DCCD1}">
              <a14:hiddenFill xmlns:a14="http://schemas.microsoft.com/office/drawing/2010/main">
                <a:solidFill>
                  <a:srgbClr val="FFFFFF"/>
                </a:solidFill>
              </a14:hiddenFill>
            </a:ext>
          </a:extLst>
        </p:spPr>
      </p:pic>
      <p:pic>
        <p:nvPicPr>
          <p:cNvPr id="95237"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238" y="38036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secondary succession">
            <a:extLst>
              <a:ext uri="{FF2B5EF4-FFF2-40B4-BE49-F238E27FC236}">
                <a16:creationId xmlns:a16="http://schemas.microsoft.com/office/drawing/2014/main" id="{7DA07C84-A8CD-4B1C-9196-2DEBF5D2C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01" y="4046282"/>
            <a:ext cx="4853511" cy="2682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13620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46436"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8610600" cy="22764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146437"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304800" y="3657600"/>
            <a:ext cx="4419600" cy="533400"/>
          </a:xfrm>
          <a:prstGeom prst="roundRect">
            <a:avLst/>
          </a:prstGeom>
          <a:solidFill>
            <a:schemeClr val="accent1">
              <a:lumMod val="50000"/>
              <a:alpha val="49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4294967295"/>
          </p:nvPr>
        </p:nvSpPr>
        <p:spPr>
          <a:xfrm>
            <a:off x="457200" y="228600"/>
            <a:ext cx="8458200" cy="5897563"/>
          </a:xfrm>
        </p:spPr>
        <p:txBody>
          <a:bodyPr/>
          <a:lstStyle/>
          <a:p>
            <a:pPr eaLnBrk="1" hangingPunct="1"/>
            <a:r>
              <a:rPr lang="en-US" altLang="en-US">
                <a:solidFill>
                  <a:srgbClr val="FF9900"/>
                </a:solidFill>
              </a:rPr>
              <a:t>Some seeds require this type of event to germinate.</a:t>
            </a:r>
            <a:r>
              <a:rPr lang="en-US" altLang="en-US"/>
              <a:t> </a:t>
            </a:r>
          </a:p>
        </p:txBody>
      </p:sp>
      <p:pic>
        <p:nvPicPr>
          <p:cNvPr id="147459" name="Picture 5" descr="07-Sequoia_pine_cone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2895600" cy="4743450"/>
          </a:xfrm>
          <a:prstGeom prst="rect">
            <a:avLst/>
          </a:prstGeom>
          <a:noFill/>
          <a:ln w="76200">
            <a:solidFill>
              <a:srgbClr val="404040"/>
            </a:solidFill>
            <a:miter lim="800000"/>
            <a:headEnd/>
            <a:tailEnd/>
          </a:ln>
          <a:extLst>
            <a:ext uri="{909E8E84-426E-40DD-AFC4-6F175D3DCCD1}">
              <a14:hiddenFill xmlns:a14="http://schemas.microsoft.com/office/drawing/2010/main">
                <a:solidFill>
                  <a:srgbClr val="FFFFFF"/>
                </a:solidFill>
              </a14:hiddenFill>
            </a:ext>
          </a:extLst>
        </p:spPr>
      </p:pic>
      <p:pic>
        <p:nvPicPr>
          <p:cNvPr id="147460" name="Picture 7" descr="pinecone-734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0"/>
            <a:ext cx="2743200" cy="47339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39425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82279" name="AutoShape 9"/>
          <p:cNvSpPr>
            <a:spLocks noChangeArrowheads="1"/>
          </p:cNvSpPr>
          <p:nvPr/>
        </p:nvSpPr>
        <p:spPr bwMode="auto">
          <a:xfrm>
            <a:off x="2590800" y="3657600"/>
            <a:ext cx="914400" cy="762000"/>
          </a:xfrm>
          <a:prstGeom prst="rightArrow">
            <a:avLst>
              <a:gd name="adj1" fmla="val 50000"/>
              <a:gd name="adj2" fmla="val 30000"/>
            </a:avLst>
          </a:prstGeom>
          <a:solidFill>
            <a:schemeClr val="bg1">
              <a:lumMod val="95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2280" name="AutoShape 10"/>
          <p:cNvSpPr>
            <a:spLocks noChangeArrowheads="1"/>
          </p:cNvSpPr>
          <p:nvPr/>
        </p:nvSpPr>
        <p:spPr bwMode="auto">
          <a:xfrm>
            <a:off x="5867400" y="3581400"/>
            <a:ext cx="914400" cy="762000"/>
          </a:xfrm>
          <a:prstGeom prst="rightArrow">
            <a:avLst>
              <a:gd name="adj1" fmla="val 50000"/>
              <a:gd name="adj2" fmla="val 30000"/>
            </a:avLst>
          </a:prstGeom>
          <a:solidFill>
            <a:schemeClr val="bg1">
              <a:lumMod val="95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7464"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888" y="828675"/>
            <a:ext cx="2944812"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4294967295"/>
          </p:nvPr>
        </p:nvSpPr>
        <p:spPr>
          <a:xfrm>
            <a:off x="457200" y="228600"/>
            <a:ext cx="8458200" cy="5897563"/>
          </a:xfrm>
        </p:spPr>
        <p:txBody>
          <a:bodyPr/>
          <a:lstStyle/>
          <a:p>
            <a:pPr eaLnBrk="1" hangingPunct="1"/>
            <a:r>
              <a:rPr lang="en-US" altLang="en-US">
                <a:solidFill>
                  <a:srgbClr val="FF9900"/>
                </a:solidFill>
              </a:rPr>
              <a:t>Some seeds require this type of event to germinate.</a:t>
            </a:r>
            <a:r>
              <a:rPr lang="en-US" altLang="en-US"/>
              <a:t> </a:t>
            </a:r>
          </a:p>
        </p:txBody>
      </p:sp>
      <p:pic>
        <p:nvPicPr>
          <p:cNvPr id="148483" name="Picture 5" descr="07-Sequoia_pine_cone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2895600" cy="4743450"/>
          </a:xfrm>
          <a:prstGeom prst="rect">
            <a:avLst/>
          </a:prstGeom>
          <a:noFill/>
          <a:ln w="76200">
            <a:solidFill>
              <a:srgbClr val="404040"/>
            </a:solidFill>
            <a:miter lim="800000"/>
            <a:headEnd/>
            <a:tailEnd/>
          </a:ln>
          <a:extLst>
            <a:ext uri="{909E8E84-426E-40DD-AFC4-6F175D3DCCD1}">
              <a14:hiddenFill xmlns:a14="http://schemas.microsoft.com/office/drawing/2010/main">
                <a:solidFill>
                  <a:srgbClr val="FFFFFF"/>
                </a:solidFill>
              </a14:hiddenFill>
            </a:ext>
          </a:extLst>
        </p:spPr>
      </p:pic>
      <p:pic>
        <p:nvPicPr>
          <p:cNvPr id="148484" name="Picture 7" descr="pinecone-734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0"/>
            <a:ext cx="2743200" cy="47339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39425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148486" name="Picture 5" descr="Fire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828800"/>
            <a:ext cx="2514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9" name="AutoShape 9"/>
          <p:cNvSpPr>
            <a:spLocks noChangeArrowheads="1"/>
          </p:cNvSpPr>
          <p:nvPr/>
        </p:nvSpPr>
        <p:spPr bwMode="auto">
          <a:xfrm>
            <a:off x="2590800" y="3657600"/>
            <a:ext cx="914400" cy="762000"/>
          </a:xfrm>
          <a:prstGeom prst="rightArrow">
            <a:avLst>
              <a:gd name="adj1" fmla="val 50000"/>
              <a:gd name="adj2" fmla="val 30000"/>
            </a:avLst>
          </a:prstGeom>
          <a:solidFill>
            <a:schemeClr val="bg1">
              <a:lumMod val="95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2280" name="AutoShape 10"/>
          <p:cNvSpPr>
            <a:spLocks noChangeArrowheads="1"/>
          </p:cNvSpPr>
          <p:nvPr/>
        </p:nvSpPr>
        <p:spPr bwMode="auto">
          <a:xfrm>
            <a:off x="5867400" y="3581400"/>
            <a:ext cx="914400" cy="762000"/>
          </a:xfrm>
          <a:prstGeom prst="rightArrow">
            <a:avLst>
              <a:gd name="adj1" fmla="val 50000"/>
              <a:gd name="adj2" fmla="val 30000"/>
            </a:avLst>
          </a:prstGeom>
          <a:solidFill>
            <a:schemeClr val="bg1">
              <a:lumMod val="95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8489"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3888" y="828675"/>
            <a:ext cx="2944812"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149508"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150532"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151556"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buFontTx/>
              <a:buNone/>
            </a:pPr>
            <a:r>
              <a:rPr lang="en-US" altLang="en-US">
                <a:solidFill>
                  <a:srgbClr val="FFC000"/>
                </a:solidFill>
              </a:rPr>
              <a:t>C.) Fire poses a serious risk to the ecology of a forest and should be put out immediately.</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152580"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buFontTx/>
              <a:buNone/>
            </a:pPr>
            <a:r>
              <a:rPr lang="en-US" altLang="en-US">
                <a:solidFill>
                  <a:srgbClr val="FFC000"/>
                </a:solidFill>
              </a:rPr>
              <a:t>C.) Fire poses a serious risk to the ecology of a forest and should be put out immediately.</a:t>
            </a:r>
          </a:p>
          <a:p>
            <a:pPr lvl="1" eaLnBrk="1" hangingPunct="1">
              <a:buFontTx/>
              <a:buNone/>
            </a:pPr>
            <a:r>
              <a:rPr lang="en-US" altLang="en-US">
                <a:solidFill>
                  <a:srgbClr val="FF9900"/>
                </a:solidFill>
              </a:rPr>
              <a:t>D.) Intense or long-lasting smoke caused by large uncontrolled fire can impact air quality and seriously affect respiratory health. </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153604"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buFontTx/>
              <a:buNone/>
            </a:pPr>
            <a:r>
              <a:rPr lang="en-US" altLang="en-US">
                <a:solidFill>
                  <a:srgbClr val="FFC000"/>
                </a:solidFill>
              </a:rPr>
              <a:t>C.) Fire poses a serious risk to the ecology of a forest and should be put out immediately.</a:t>
            </a:r>
          </a:p>
          <a:p>
            <a:pPr lvl="1" eaLnBrk="1" hangingPunct="1">
              <a:buFontTx/>
              <a:buNone/>
            </a:pPr>
            <a:r>
              <a:rPr lang="en-US" altLang="en-US">
                <a:solidFill>
                  <a:srgbClr val="FF9900"/>
                </a:solidFill>
              </a:rPr>
              <a:t>D.) Intense or long-lasting smoke caused by large uncontrolled fire can impact air quality and seriously affect respiratory health. </a:t>
            </a:r>
          </a:p>
          <a:p>
            <a:pPr lvl="1" eaLnBrk="1" hangingPunct="1">
              <a:buFontTx/>
              <a:buNone/>
            </a:pPr>
            <a:r>
              <a:rPr lang="en-US" altLang="en-US">
                <a:solidFill>
                  <a:srgbClr val="FFFF00"/>
                </a:solidFill>
              </a:rPr>
              <a:t>E.)The costs of controlling larger and more damaging wildland fires have risen dramatically.</a:t>
            </a:r>
            <a:r>
              <a:rPr lang="en-US" altLang="en-US"/>
              <a:t> </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154628"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buFontTx/>
              <a:buNone/>
            </a:pPr>
            <a:r>
              <a:rPr lang="en-US" altLang="en-US">
                <a:solidFill>
                  <a:srgbClr val="FFC000"/>
                </a:solidFill>
              </a:rPr>
              <a:t>C.) Fire poses a serious risk to the ecology of a forest and should be put out immediately.</a:t>
            </a:r>
          </a:p>
          <a:p>
            <a:pPr lvl="1" eaLnBrk="1" hangingPunct="1">
              <a:buFontTx/>
              <a:buNone/>
            </a:pPr>
            <a:r>
              <a:rPr lang="en-US" altLang="en-US">
                <a:solidFill>
                  <a:srgbClr val="FF9900"/>
                </a:solidFill>
              </a:rPr>
              <a:t>D.) Intense or long-lasting smoke caused by large uncontrolled fire can impact air quality and seriously affect respiratory health. </a:t>
            </a:r>
          </a:p>
          <a:p>
            <a:pPr lvl="1" eaLnBrk="1" hangingPunct="1">
              <a:buFontTx/>
              <a:buNone/>
            </a:pPr>
            <a:r>
              <a:rPr lang="en-US" altLang="en-US">
                <a:solidFill>
                  <a:srgbClr val="FFFF00"/>
                </a:solidFill>
              </a:rPr>
              <a:t>E.)The costs of controlling larger and more damaging wildland fires have risen dramatically.</a:t>
            </a:r>
            <a:r>
              <a:rPr lang="en-US" altLang="en-US"/>
              <a:t> </a:t>
            </a:r>
          </a:p>
          <a:p>
            <a:pPr lvl="1" eaLnBrk="1" hangingPunct="1">
              <a:buFontTx/>
              <a:buNone/>
            </a:pPr>
            <a:r>
              <a:rPr lang="en-US" altLang="en-US"/>
              <a:t>And the answer is…</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155652"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chemeClr val="bg1"/>
              </a:solidFill>
              <a:latin typeface="Times New Roman" panose="02020603050405020304" pitchFamily="18" charset="0"/>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33"/>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52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chemeClr val="bg1"/>
              </a:solidFill>
              <a:latin typeface="Times New Roman" panose="02020603050405020304" pitchFamily="18" charset="0"/>
            </a:endParaRPr>
          </a:p>
        </p:txBody>
      </p:sp>
      <p:sp>
        <p:nvSpPr>
          <p:cNvPr id="205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Verdana" panose="020B0604030504040204" pitchFamily="34" charset="0"/>
              </a:rPr>
              <a:t>Copyright © 2024 </a:t>
            </a:r>
            <a:r>
              <a:rPr lang="en-US" altLang="en-US" sz="800" b="1" dirty="0" err="1">
                <a:solidFill>
                  <a:schemeClr val="bg1"/>
                </a:solidFill>
                <a:latin typeface="Verdana" panose="020B0604030504040204" pitchFamily="34" charset="0"/>
              </a:rPr>
              <a:t>SlideSpark</a:t>
            </a:r>
            <a:r>
              <a:rPr lang="en-US" altLang="en-US" sz="800" b="1" dirty="0">
                <a:solidFill>
                  <a:schemeClr val="bg1"/>
                </a:solidFill>
                <a:latin typeface="Verdana" panose="020B0604030504040204" pitchFamily="34" charset="0"/>
              </a:rPr>
              <a:t> .LLC</a:t>
            </a:r>
            <a:endParaRPr lang="en-US" altLang="en-US" dirty="0"/>
          </a:p>
        </p:txBody>
      </p:sp>
      <p:sp>
        <p:nvSpPr>
          <p:cNvPr id="2052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chemeClr val="bg1"/>
                </a:solidFill>
              </a:rPr>
              <a:t>Ecological Succession Review Game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buFontTx/>
              <a:buNone/>
            </a:pPr>
            <a:r>
              <a:rPr lang="en-US" altLang="en-US">
                <a:solidFill>
                  <a:srgbClr val="FFC000"/>
                </a:solidFill>
              </a:rPr>
              <a:t>C.) Fire poses a serious risk to the ecology of a forest and should be put out immediately.</a:t>
            </a:r>
          </a:p>
          <a:p>
            <a:pPr lvl="1" eaLnBrk="1" hangingPunct="1">
              <a:buFontTx/>
              <a:buNone/>
            </a:pPr>
            <a:r>
              <a:rPr lang="en-US" altLang="en-US">
                <a:solidFill>
                  <a:srgbClr val="FF9900"/>
                </a:solidFill>
              </a:rPr>
              <a:t>D.) Intense or long-lasting smoke caused by large uncontrolled fire can impact air quality and seriously affect respiratory health. </a:t>
            </a:r>
          </a:p>
          <a:p>
            <a:pPr lvl="1" eaLnBrk="1" hangingPunct="1">
              <a:buFontTx/>
              <a:buNone/>
            </a:pPr>
            <a:r>
              <a:rPr lang="en-US" altLang="en-US">
                <a:solidFill>
                  <a:srgbClr val="FFFF00"/>
                </a:solidFill>
              </a:rPr>
              <a:t>E.)The costs of controlling larger and more damaging wildland fires have risen dramatically.</a:t>
            </a:r>
            <a:r>
              <a:rPr lang="en-US" altLang="en-US"/>
              <a:t> </a:t>
            </a:r>
          </a:p>
          <a:p>
            <a:pPr lvl="1" eaLnBrk="1" hangingPunct="1">
              <a:buFontTx/>
              <a:buNone/>
            </a:pPr>
            <a:r>
              <a:rPr lang="en-US" altLang="en-US"/>
              <a:t>And the answer is…</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156676"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Rectangle 3"/>
          <p:cNvSpPr>
            <a:spLocks noChangeArrowheads="1"/>
          </p:cNvSpPr>
          <p:nvPr/>
        </p:nvSpPr>
        <p:spPr bwMode="auto">
          <a:xfrm>
            <a:off x="533400" y="2743200"/>
            <a:ext cx="8077200" cy="838200"/>
          </a:xfrm>
          <a:prstGeom prst="rect">
            <a:avLst/>
          </a:prstGeom>
          <a:solidFill>
            <a:srgbClr val="FFC000">
              <a:alpha val="29019"/>
            </a:srgbClr>
          </a:solidFill>
          <a:ln w="57150" algn="ctr">
            <a:solidFill>
              <a:srgbClr val="FFC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buFontTx/>
              <a:buNone/>
            </a:pPr>
            <a:r>
              <a:rPr lang="en-US" altLang="en-US">
                <a:solidFill>
                  <a:srgbClr val="66FFCC"/>
                </a:solidFill>
              </a:rPr>
              <a:t>C.) Fire is a natural part of the forest ecosystem and helps to remove dominating plants for others</a:t>
            </a:r>
            <a:r>
              <a:rPr lang="en-US" altLang="en-US">
                <a:solidFill>
                  <a:srgbClr val="FFC000"/>
                </a:solidFill>
              </a:rPr>
              <a:t>.</a:t>
            </a:r>
          </a:p>
          <a:p>
            <a:pPr lvl="1" eaLnBrk="1" hangingPunct="1">
              <a:buFontTx/>
              <a:buNone/>
            </a:pPr>
            <a:r>
              <a:rPr lang="en-US" altLang="en-US">
                <a:solidFill>
                  <a:srgbClr val="FF9900"/>
                </a:solidFill>
              </a:rPr>
              <a:t>D.) Intense or long-lasting smoke caused by large uncontrolled fire can impact air quality and seriously affect respiratory health. </a:t>
            </a:r>
          </a:p>
          <a:p>
            <a:pPr lvl="1" eaLnBrk="1" hangingPunct="1">
              <a:buFontTx/>
              <a:buNone/>
            </a:pPr>
            <a:r>
              <a:rPr lang="en-US" altLang="en-US">
                <a:solidFill>
                  <a:srgbClr val="FFFF00"/>
                </a:solidFill>
              </a:rPr>
              <a:t>E.)The costs of controlling larger and more damaging wildland fires have risen dramatically.</a:t>
            </a:r>
            <a:r>
              <a:rPr lang="en-US" altLang="en-US"/>
              <a:t> </a:t>
            </a:r>
          </a:p>
          <a:p>
            <a:pPr lvl="1" eaLnBrk="1" hangingPunct="1">
              <a:buFontTx/>
              <a:buNone/>
            </a:pPr>
            <a:r>
              <a:rPr lang="en-US" altLang="en-US"/>
              <a:t>And the answer is…</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157700"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Rectangle 3"/>
          <p:cNvSpPr>
            <a:spLocks noChangeArrowheads="1"/>
          </p:cNvSpPr>
          <p:nvPr/>
        </p:nvSpPr>
        <p:spPr bwMode="auto">
          <a:xfrm>
            <a:off x="533400" y="2743200"/>
            <a:ext cx="8077200" cy="838200"/>
          </a:xfrm>
          <a:prstGeom prst="rect">
            <a:avLst/>
          </a:prstGeom>
          <a:solidFill>
            <a:srgbClr val="FFC000">
              <a:alpha val="29019"/>
            </a:srgbClr>
          </a:solidFill>
          <a:ln w="57150" algn="ctr">
            <a:solidFill>
              <a:srgbClr val="FFC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58724"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58727" name="Rectangle 7"/>
          <p:cNvSpPr>
            <a:spLocks noChangeArrowheads="1"/>
          </p:cNvSpPr>
          <p:nvPr/>
        </p:nvSpPr>
        <p:spPr bwMode="auto">
          <a:xfrm>
            <a:off x="1447800" y="1295400"/>
            <a:ext cx="24384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8728" name="WordArt 8"/>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808080"/>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58729" name="Rectangle 9"/>
          <p:cNvSpPr>
            <a:spLocks noChangeArrowheads="1"/>
          </p:cNvSpPr>
          <p:nvPr/>
        </p:nvSpPr>
        <p:spPr bwMode="auto">
          <a:xfrm>
            <a:off x="4038600" y="1295400"/>
            <a:ext cx="24384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8730" name="WordArt 10"/>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808080"/>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58731" name="Rectangle 11"/>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8732" name="WordArt 12"/>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808080"/>
                </a:soli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sp>
        <p:nvSpPr>
          <p:cNvPr id="158733" name="WordArt 13"/>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59748"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59751" name="Rectangle 7"/>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9752" name="WordArt 8"/>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59753" name="Rectangle 9"/>
          <p:cNvSpPr>
            <a:spLocks noChangeArrowheads="1"/>
          </p:cNvSpPr>
          <p:nvPr/>
        </p:nvSpPr>
        <p:spPr bwMode="auto">
          <a:xfrm>
            <a:off x="4038600" y="1295400"/>
            <a:ext cx="24384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9754" name="WordArt 10"/>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808080"/>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59755" name="Rectangle 11"/>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9756" name="WordArt 12"/>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808080"/>
                </a:soli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sp>
        <p:nvSpPr>
          <p:cNvPr id="159757" name="WordArt 13"/>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60772"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60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9"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0780"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60781" name="Rectangle 13"/>
          <p:cNvSpPr>
            <a:spLocks noChangeArrowheads="1"/>
          </p:cNvSpPr>
          <p:nvPr/>
        </p:nvSpPr>
        <p:spPr bwMode="auto">
          <a:xfrm>
            <a:off x="4038600" y="1295400"/>
            <a:ext cx="24384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0782" name="WordArt 14"/>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808080"/>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60783" name="Rectangle 15"/>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0784" name="WordArt 16"/>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808080"/>
                </a:soli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sp>
        <p:nvSpPr>
          <p:cNvPr id="160785" name="WordArt 17"/>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61796"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617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3"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1804"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61805" name="Rectangle 13"/>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1806" name="WordArt 14"/>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66FFCC"/>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61807" name="Rectangle 15"/>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1808" name="WordArt 16"/>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808080"/>
                </a:soli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sp>
        <p:nvSpPr>
          <p:cNvPr id="161809" name="WordArt 17"/>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62820"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628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7"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2828"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62829" name="Rectangle 13"/>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628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2098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1242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910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257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34" name="WordArt 18"/>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66FFCC"/>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62835" name="Rectangle 19"/>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2836" name="WordArt 20"/>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808080"/>
                </a:soli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sp>
        <p:nvSpPr>
          <p:cNvPr id="162837" name="WordArt 21"/>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63844"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638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1"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52"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63853" name="Rectangle 13"/>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6385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2098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1242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910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257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8" name="WordArt 18"/>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66FFCC"/>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63859" name="Rectangle 19"/>
          <p:cNvSpPr>
            <a:spLocks noChangeArrowheads="1"/>
          </p:cNvSpPr>
          <p:nvPr/>
        </p:nvSpPr>
        <p:spPr bwMode="auto">
          <a:xfrm>
            <a:off x="6629400" y="1295400"/>
            <a:ext cx="2362200" cy="5181600"/>
          </a:xfrm>
          <a:prstGeom prst="rect">
            <a:avLst/>
          </a:prstGeom>
          <a:noFill/>
          <a:ln w="38100">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60" name="WordArt 20"/>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66FF"/>
                </a:soli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sp>
        <p:nvSpPr>
          <p:cNvPr id="163861" name="WordArt 21"/>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64868"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648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5"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876"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64877" name="Rectangle 13"/>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648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2098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1242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910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257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82" name="WordArt 18"/>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66FFCC"/>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64883" name="Rectangle 19"/>
          <p:cNvSpPr>
            <a:spLocks noChangeArrowheads="1"/>
          </p:cNvSpPr>
          <p:nvPr/>
        </p:nvSpPr>
        <p:spPr bwMode="auto">
          <a:xfrm>
            <a:off x="6629400" y="1295400"/>
            <a:ext cx="2362200" cy="5181600"/>
          </a:xfrm>
          <a:prstGeom prst="rect">
            <a:avLst/>
          </a:prstGeom>
          <a:noFill/>
          <a:ln w="38100">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884" name="WordArt 20"/>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66FF"/>
                </a:soli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pic>
        <p:nvPicPr>
          <p:cNvPr id="16488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3434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33528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54102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2209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89" name="WordArt 25"/>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65892"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658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9"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5900"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65901" name="Rectangle 13"/>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6590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2098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0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1242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0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910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05"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257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06" name="WordArt 18"/>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66FFCC"/>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65907" name="Rectangle 19"/>
          <p:cNvSpPr>
            <a:spLocks noChangeArrowheads="1"/>
          </p:cNvSpPr>
          <p:nvPr/>
        </p:nvSpPr>
        <p:spPr bwMode="auto">
          <a:xfrm>
            <a:off x="6629400" y="1295400"/>
            <a:ext cx="2362200" cy="5181600"/>
          </a:xfrm>
          <a:prstGeom prst="rect">
            <a:avLst/>
          </a:prstGeom>
          <a:noFill/>
          <a:ln w="38100">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5908" name="WordArt 20"/>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66FF"/>
                </a:soli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pic>
        <p:nvPicPr>
          <p:cNvPr id="16590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3434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33528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54102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1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2209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13" name="WordArt 25"/>
          <p:cNvSpPr>
            <a:spLocks noChangeArrowheads="1" noChangeShapeType="1" noTextEdit="1"/>
          </p:cNvSpPr>
          <p:nvPr/>
        </p:nvSpPr>
        <p:spPr bwMode="auto">
          <a:xfrm>
            <a:off x="2895600" y="762000"/>
            <a:ext cx="17526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mn-ea"/>
                <a:cs typeface="+mn-cs"/>
              </a:rPr>
              <a:t>answer is...</a:t>
            </a:r>
          </a:p>
        </p:txBody>
      </p:sp>
      <p:sp>
        <p:nvSpPr>
          <p:cNvPr id="165914" name="WordArt 26"/>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228600" y="304800"/>
            <a:ext cx="8458200" cy="5821363"/>
          </a:xfrm>
        </p:spPr>
        <p:txBody>
          <a:bodyPr/>
          <a:lstStyle/>
          <a:p>
            <a:r>
              <a:rPr lang="en-US" altLang="en-US">
                <a:solidFill>
                  <a:srgbClr val="FFFFCC"/>
                </a:solidFill>
              </a:rPr>
              <a:t>This is the general name for the first species to colonize after a disturbance.</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162800" y="1524000"/>
            <a:ext cx="15240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66916"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66919" name="Rectangle 7"/>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669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1242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1910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5257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4" name="WordArt 12"/>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66FFCC"/>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66925" name="WordArt 13"/>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idx="4294967295"/>
          </p:nvPr>
        </p:nvSpPr>
        <p:spPr>
          <a:xfrm>
            <a:off x="228600" y="152400"/>
            <a:ext cx="8458200" cy="5973763"/>
          </a:xfrm>
        </p:spPr>
        <p:txBody>
          <a:bodyPr/>
          <a:lstStyle/>
          <a:p>
            <a:r>
              <a:rPr lang="en-US" altLang="en-US" dirty="0"/>
              <a:t>Which lake is </a:t>
            </a:r>
            <a:r>
              <a:rPr lang="en-US" altLang="en-US" dirty="0" err="1"/>
              <a:t>Olgiotrophic</a:t>
            </a:r>
            <a:r>
              <a:rPr lang="en-US" altLang="en-US" dirty="0"/>
              <a:t>, Mesotrophic, and Eutrophic?</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74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2619375" cy="2743200"/>
          </a:xfrm>
          <a:prstGeom prst="rect">
            <a:avLst/>
          </a:prstGeom>
          <a:noFill/>
          <a:ln w="28575">
            <a:solidFill>
              <a:srgbClr val="339933"/>
            </a:solidFill>
            <a:miter lim="800000"/>
            <a:headEnd/>
            <a:tailEnd/>
          </a:ln>
          <a:extLst>
            <a:ext uri="{909E8E84-426E-40DD-AFC4-6F175D3DCCD1}">
              <a14:hiddenFill xmlns:a14="http://schemas.microsoft.com/office/drawing/2010/main">
                <a:solidFill>
                  <a:srgbClr val="FFFFFF"/>
                </a:solidFill>
              </a14:hiddenFill>
            </a:ext>
          </a:extLst>
        </p:spPr>
      </p:pic>
      <p:pic>
        <p:nvPicPr>
          <p:cNvPr id="174086" name="Picture 6" descr="http://your.kingcounty.gov/dnrp/wlr/water-resources/small-lakes/data/Images/LakeFranc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895600" cy="2743200"/>
          </a:xfrm>
          <a:prstGeom prst="rect">
            <a:avLst/>
          </a:prstGeom>
          <a:noFill/>
          <a:ln w="28575">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174087" name="WordArt 7"/>
          <p:cNvSpPr>
            <a:spLocks noChangeArrowheads="1" noChangeShapeType="1" noTextEdit="1"/>
          </p:cNvSpPr>
          <p:nvPr/>
        </p:nvSpPr>
        <p:spPr bwMode="auto">
          <a:xfrm>
            <a:off x="228600" y="152400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74088" name="WordArt 8"/>
          <p:cNvSpPr>
            <a:spLocks noChangeArrowheads="1" noChangeShapeType="1" noTextEdit="1"/>
          </p:cNvSpPr>
          <p:nvPr/>
        </p:nvSpPr>
        <p:spPr bwMode="auto">
          <a:xfrm>
            <a:off x="1752600" y="1878182"/>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74089" name="WordArt 9"/>
          <p:cNvSpPr>
            <a:spLocks noChangeArrowheads="1" noChangeShapeType="1" noTextEdit="1"/>
          </p:cNvSpPr>
          <p:nvPr/>
        </p:nvSpPr>
        <p:spPr bwMode="auto">
          <a:xfrm>
            <a:off x="6248400" y="1447800"/>
            <a:ext cx="381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sp>
        <p:nvSpPr>
          <p:cNvPr id="174093" name="WordArt 13"/>
          <p:cNvSpPr>
            <a:spLocks noChangeArrowheads="1" noChangeShapeType="1" noTextEdit="1"/>
          </p:cNvSpPr>
          <p:nvPr/>
        </p:nvSpPr>
        <p:spPr bwMode="auto">
          <a:xfrm>
            <a:off x="7848600" y="5715000"/>
            <a:ext cx="9906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20</a:t>
            </a:r>
          </a:p>
        </p:txBody>
      </p:sp>
      <p:pic>
        <p:nvPicPr>
          <p:cNvPr id="14" name="Picture 2" descr="Image result for oligotrophic lake">
            <a:extLst>
              <a:ext uri="{FF2B5EF4-FFF2-40B4-BE49-F238E27FC236}">
                <a16:creationId xmlns:a16="http://schemas.microsoft.com/office/drawing/2014/main" id="{7B8B26FB-36B8-4617-822B-D620D9C4E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460" y="1359802"/>
            <a:ext cx="3019425" cy="275499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A53B358-8229-4F57-B0B5-4C3FB03BD07F}"/>
              </a:ext>
            </a:extLst>
          </p:cNvPr>
          <p:cNvSpPr/>
          <p:nvPr/>
        </p:nvSpPr>
        <p:spPr>
          <a:xfrm>
            <a:off x="2971800" y="1359803"/>
            <a:ext cx="874920"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idx="4294967295"/>
          </p:nvPr>
        </p:nvSpPr>
        <p:spPr>
          <a:xfrm>
            <a:off x="228600" y="152400"/>
            <a:ext cx="8458200" cy="5973763"/>
          </a:xfrm>
        </p:spPr>
        <p:txBody>
          <a:bodyPr/>
          <a:lstStyle/>
          <a:p>
            <a:r>
              <a:rPr lang="en-US" altLang="en-US"/>
              <a:t>Which lake is </a:t>
            </a:r>
            <a:r>
              <a:rPr lang="en-US" altLang="en-US">
                <a:solidFill>
                  <a:srgbClr val="6699FF"/>
                </a:solidFill>
              </a:rPr>
              <a:t>Olgiotrophic</a:t>
            </a:r>
            <a:r>
              <a:rPr lang="en-US" altLang="en-US"/>
              <a:t>, </a:t>
            </a:r>
            <a:r>
              <a:rPr lang="en-US" altLang="en-US">
                <a:solidFill>
                  <a:srgbClr val="008080"/>
                </a:solidFill>
              </a:rPr>
              <a:t>Mesotrophic</a:t>
            </a:r>
            <a:r>
              <a:rPr lang="en-US" altLang="en-US"/>
              <a:t>, and </a:t>
            </a:r>
            <a:r>
              <a:rPr lang="en-US" altLang="en-US">
                <a:solidFill>
                  <a:srgbClr val="339933"/>
                </a:solidFill>
              </a:rPr>
              <a:t>Eutrophic</a:t>
            </a:r>
            <a:r>
              <a:rPr lang="en-US" altLang="en-US"/>
              <a:t>?</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74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2619375" cy="2743200"/>
          </a:xfrm>
          <a:prstGeom prst="rect">
            <a:avLst/>
          </a:prstGeom>
          <a:noFill/>
          <a:ln w="28575">
            <a:solidFill>
              <a:srgbClr val="339933"/>
            </a:solidFill>
            <a:miter lim="800000"/>
            <a:headEnd/>
            <a:tailEnd/>
          </a:ln>
          <a:extLst>
            <a:ext uri="{909E8E84-426E-40DD-AFC4-6F175D3DCCD1}">
              <a14:hiddenFill xmlns:a14="http://schemas.microsoft.com/office/drawing/2010/main">
                <a:solidFill>
                  <a:srgbClr val="FFFFFF"/>
                </a:solidFill>
              </a14:hiddenFill>
            </a:ext>
          </a:extLst>
        </p:spPr>
      </p:pic>
      <p:pic>
        <p:nvPicPr>
          <p:cNvPr id="174086" name="Picture 6" descr="http://your.kingcounty.gov/dnrp/wlr/water-resources/small-lakes/data/Images/LakeFranc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895600" cy="2743200"/>
          </a:xfrm>
          <a:prstGeom prst="rect">
            <a:avLst/>
          </a:prstGeom>
          <a:noFill/>
          <a:ln w="28575">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174087" name="WordArt 7"/>
          <p:cNvSpPr>
            <a:spLocks noChangeArrowheads="1" noChangeShapeType="1" noTextEdit="1"/>
          </p:cNvSpPr>
          <p:nvPr/>
        </p:nvSpPr>
        <p:spPr bwMode="auto">
          <a:xfrm>
            <a:off x="228600" y="152400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74088" name="WordArt 8"/>
          <p:cNvSpPr>
            <a:spLocks noChangeArrowheads="1" noChangeShapeType="1" noTextEdit="1"/>
          </p:cNvSpPr>
          <p:nvPr/>
        </p:nvSpPr>
        <p:spPr bwMode="auto">
          <a:xfrm>
            <a:off x="1752600" y="1878182"/>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74089" name="WordArt 9"/>
          <p:cNvSpPr>
            <a:spLocks noChangeArrowheads="1" noChangeShapeType="1" noTextEdit="1"/>
          </p:cNvSpPr>
          <p:nvPr/>
        </p:nvSpPr>
        <p:spPr bwMode="auto">
          <a:xfrm>
            <a:off x="6248400" y="1447800"/>
            <a:ext cx="381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sp>
        <p:nvSpPr>
          <p:cNvPr id="174090" name="WordArt 10"/>
          <p:cNvSpPr>
            <a:spLocks noChangeArrowheads="1" noChangeShapeType="1" noTextEdit="1"/>
          </p:cNvSpPr>
          <p:nvPr/>
        </p:nvSpPr>
        <p:spPr bwMode="auto">
          <a:xfrm>
            <a:off x="152400" y="4267200"/>
            <a:ext cx="24098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009900"/>
                </a:solidFill>
                <a:effectLst>
                  <a:outerShdw dist="45791" dir="3378596" algn="ctr" rotWithShape="0">
                    <a:srgbClr val="4D4D4D">
                      <a:alpha val="79999"/>
                    </a:srgbClr>
                  </a:outerShdw>
                </a:effectLst>
                <a:uLnTx/>
                <a:uFillTx/>
                <a:latin typeface="Arial Black" panose="020B0A04020102020204" pitchFamily="34" charset="0"/>
                <a:ea typeface="+mn-ea"/>
                <a:cs typeface="+mn-cs"/>
              </a:rPr>
              <a:t>Eutrophic</a:t>
            </a:r>
          </a:p>
        </p:txBody>
      </p:sp>
      <p:sp>
        <p:nvSpPr>
          <p:cNvPr id="174091" name="WordArt 11"/>
          <p:cNvSpPr>
            <a:spLocks noChangeArrowheads="1" noChangeShapeType="1" noTextEdit="1"/>
          </p:cNvSpPr>
          <p:nvPr/>
        </p:nvSpPr>
        <p:spPr bwMode="auto">
          <a:xfrm>
            <a:off x="2971800" y="4267200"/>
            <a:ext cx="2971800"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Olgiotrophic</a:t>
            </a:r>
          </a:p>
        </p:txBody>
      </p:sp>
      <p:sp>
        <p:nvSpPr>
          <p:cNvPr id="174092" name="WordArt 12"/>
          <p:cNvSpPr>
            <a:spLocks noChangeArrowheads="1" noChangeShapeType="1" noTextEdit="1"/>
          </p:cNvSpPr>
          <p:nvPr/>
        </p:nvSpPr>
        <p:spPr bwMode="auto">
          <a:xfrm>
            <a:off x="6172200" y="4343400"/>
            <a:ext cx="28194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808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Mesotrophic</a:t>
            </a:r>
          </a:p>
        </p:txBody>
      </p:sp>
      <p:sp>
        <p:nvSpPr>
          <p:cNvPr id="174093" name="WordArt 13"/>
          <p:cNvSpPr>
            <a:spLocks noChangeArrowheads="1" noChangeShapeType="1" noTextEdit="1"/>
          </p:cNvSpPr>
          <p:nvPr/>
        </p:nvSpPr>
        <p:spPr bwMode="auto">
          <a:xfrm>
            <a:off x="7848600" y="5715000"/>
            <a:ext cx="9906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20</a:t>
            </a:r>
          </a:p>
        </p:txBody>
      </p:sp>
      <p:pic>
        <p:nvPicPr>
          <p:cNvPr id="14" name="Picture 2" descr="Image result for oligotrophic lake">
            <a:extLst>
              <a:ext uri="{FF2B5EF4-FFF2-40B4-BE49-F238E27FC236}">
                <a16:creationId xmlns:a16="http://schemas.microsoft.com/office/drawing/2014/main" id="{7B8B26FB-36B8-4617-822B-D620D9C4E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460" y="1359802"/>
            <a:ext cx="3019425" cy="275499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A53B358-8229-4F57-B0B5-4C3FB03BD07F}"/>
              </a:ext>
            </a:extLst>
          </p:cNvPr>
          <p:cNvSpPr/>
          <p:nvPr/>
        </p:nvSpPr>
        <p:spPr>
          <a:xfrm>
            <a:off x="2971800" y="1359803"/>
            <a:ext cx="874920"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3" name="Arrow: Up 2">
            <a:extLst>
              <a:ext uri="{FF2B5EF4-FFF2-40B4-BE49-F238E27FC236}">
                <a16:creationId xmlns:a16="http://schemas.microsoft.com/office/drawing/2014/main" id="{E2A067F1-0755-415C-BE2E-A14B6962C137}"/>
              </a:ext>
            </a:extLst>
          </p:cNvPr>
          <p:cNvSpPr/>
          <p:nvPr/>
        </p:nvSpPr>
        <p:spPr>
          <a:xfrm>
            <a:off x="914400" y="3200400"/>
            <a:ext cx="533400" cy="1143000"/>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6" name="Arrow: Up 15">
            <a:extLst>
              <a:ext uri="{FF2B5EF4-FFF2-40B4-BE49-F238E27FC236}">
                <a16:creationId xmlns:a16="http://schemas.microsoft.com/office/drawing/2014/main" id="{3AA9E8C9-32F0-46CE-A25D-1836E30E10C7}"/>
              </a:ext>
            </a:extLst>
          </p:cNvPr>
          <p:cNvSpPr/>
          <p:nvPr/>
        </p:nvSpPr>
        <p:spPr>
          <a:xfrm>
            <a:off x="4122660" y="3147990"/>
            <a:ext cx="533400" cy="1143000"/>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7" name="Arrow: Up 16">
            <a:extLst>
              <a:ext uri="{FF2B5EF4-FFF2-40B4-BE49-F238E27FC236}">
                <a16:creationId xmlns:a16="http://schemas.microsoft.com/office/drawing/2014/main" id="{04712A75-5E26-4812-8E49-EA640194B17D}"/>
              </a:ext>
            </a:extLst>
          </p:cNvPr>
          <p:cNvSpPr/>
          <p:nvPr/>
        </p:nvSpPr>
        <p:spPr>
          <a:xfrm>
            <a:off x="7261285" y="3203158"/>
            <a:ext cx="533400" cy="1143000"/>
          </a:xfrm>
          <a:prstGeom prst="upArrow">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4119332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idx="4294967295"/>
          </p:nvPr>
        </p:nvSpPr>
        <p:spPr>
          <a:xfrm>
            <a:off x="228600" y="152400"/>
            <a:ext cx="8458200" cy="5973763"/>
          </a:xfrm>
        </p:spPr>
        <p:txBody>
          <a:bodyPr/>
          <a:lstStyle/>
          <a:p>
            <a:r>
              <a:rPr lang="en-US" altLang="en-US"/>
              <a:t>Which lake is </a:t>
            </a:r>
            <a:r>
              <a:rPr lang="en-US" altLang="en-US">
                <a:solidFill>
                  <a:srgbClr val="6699FF"/>
                </a:solidFill>
              </a:rPr>
              <a:t>Olgiotrophic</a:t>
            </a:r>
            <a:r>
              <a:rPr lang="en-US" altLang="en-US"/>
              <a:t>, </a:t>
            </a:r>
            <a:r>
              <a:rPr lang="en-US" altLang="en-US">
                <a:solidFill>
                  <a:srgbClr val="008080"/>
                </a:solidFill>
              </a:rPr>
              <a:t>Mesotrophic</a:t>
            </a:r>
            <a:r>
              <a:rPr lang="en-US" altLang="en-US"/>
              <a:t>, and </a:t>
            </a:r>
            <a:r>
              <a:rPr lang="en-US" altLang="en-US">
                <a:solidFill>
                  <a:srgbClr val="339933"/>
                </a:solidFill>
              </a:rPr>
              <a:t>Eutrophic</a:t>
            </a:r>
            <a:r>
              <a:rPr lang="en-US" altLang="en-US"/>
              <a:t>?</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74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2619375" cy="2743200"/>
          </a:xfrm>
          <a:prstGeom prst="rect">
            <a:avLst/>
          </a:prstGeom>
          <a:noFill/>
          <a:ln w="28575">
            <a:solidFill>
              <a:srgbClr val="339933"/>
            </a:solidFill>
            <a:miter lim="800000"/>
            <a:headEnd/>
            <a:tailEnd/>
          </a:ln>
          <a:extLst>
            <a:ext uri="{909E8E84-426E-40DD-AFC4-6F175D3DCCD1}">
              <a14:hiddenFill xmlns:a14="http://schemas.microsoft.com/office/drawing/2010/main">
                <a:solidFill>
                  <a:srgbClr val="FFFFFF"/>
                </a:solidFill>
              </a14:hiddenFill>
            </a:ext>
          </a:extLst>
        </p:spPr>
      </p:pic>
      <p:pic>
        <p:nvPicPr>
          <p:cNvPr id="174086" name="Picture 6" descr="http://your.kingcounty.gov/dnrp/wlr/water-resources/small-lakes/data/Images/LakeFranc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895600" cy="2743200"/>
          </a:xfrm>
          <a:prstGeom prst="rect">
            <a:avLst/>
          </a:prstGeom>
          <a:noFill/>
          <a:ln w="28575">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174087" name="WordArt 7"/>
          <p:cNvSpPr>
            <a:spLocks noChangeArrowheads="1" noChangeShapeType="1" noTextEdit="1"/>
          </p:cNvSpPr>
          <p:nvPr/>
        </p:nvSpPr>
        <p:spPr bwMode="auto">
          <a:xfrm>
            <a:off x="228600" y="152400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74088" name="WordArt 8"/>
          <p:cNvSpPr>
            <a:spLocks noChangeArrowheads="1" noChangeShapeType="1" noTextEdit="1"/>
          </p:cNvSpPr>
          <p:nvPr/>
        </p:nvSpPr>
        <p:spPr bwMode="auto">
          <a:xfrm>
            <a:off x="1752600" y="1878182"/>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74089" name="WordArt 9"/>
          <p:cNvSpPr>
            <a:spLocks noChangeArrowheads="1" noChangeShapeType="1" noTextEdit="1"/>
          </p:cNvSpPr>
          <p:nvPr/>
        </p:nvSpPr>
        <p:spPr bwMode="auto">
          <a:xfrm>
            <a:off x="6248400" y="1447800"/>
            <a:ext cx="381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sp>
        <p:nvSpPr>
          <p:cNvPr id="174090" name="WordArt 10"/>
          <p:cNvSpPr>
            <a:spLocks noChangeArrowheads="1" noChangeShapeType="1" noTextEdit="1"/>
          </p:cNvSpPr>
          <p:nvPr/>
        </p:nvSpPr>
        <p:spPr bwMode="auto">
          <a:xfrm>
            <a:off x="152400" y="4267200"/>
            <a:ext cx="24098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009900"/>
                </a:solidFill>
                <a:effectLst>
                  <a:outerShdw dist="45791" dir="3378596" algn="ctr" rotWithShape="0">
                    <a:srgbClr val="4D4D4D">
                      <a:alpha val="79999"/>
                    </a:srgbClr>
                  </a:outerShdw>
                </a:effectLst>
                <a:uLnTx/>
                <a:uFillTx/>
                <a:latin typeface="Arial Black" panose="020B0A04020102020204" pitchFamily="34" charset="0"/>
                <a:ea typeface="+mn-ea"/>
                <a:cs typeface="+mn-cs"/>
              </a:rPr>
              <a:t>Eutrophic</a:t>
            </a:r>
          </a:p>
        </p:txBody>
      </p:sp>
      <p:sp>
        <p:nvSpPr>
          <p:cNvPr id="174091" name="WordArt 11"/>
          <p:cNvSpPr>
            <a:spLocks noChangeArrowheads="1" noChangeShapeType="1" noTextEdit="1"/>
          </p:cNvSpPr>
          <p:nvPr/>
        </p:nvSpPr>
        <p:spPr bwMode="auto">
          <a:xfrm>
            <a:off x="2971800" y="4267200"/>
            <a:ext cx="2971800"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Olgiotrophic</a:t>
            </a:r>
          </a:p>
        </p:txBody>
      </p:sp>
      <p:sp>
        <p:nvSpPr>
          <p:cNvPr id="174092" name="WordArt 12"/>
          <p:cNvSpPr>
            <a:spLocks noChangeArrowheads="1" noChangeShapeType="1" noTextEdit="1"/>
          </p:cNvSpPr>
          <p:nvPr/>
        </p:nvSpPr>
        <p:spPr bwMode="auto">
          <a:xfrm>
            <a:off x="6172200" y="4343400"/>
            <a:ext cx="28194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808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Mesotrophic</a:t>
            </a:r>
          </a:p>
        </p:txBody>
      </p:sp>
      <p:sp>
        <p:nvSpPr>
          <p:cNvPr id="174093" name="WordArt 13"/>
          <p:cNvSpPr>
            <a:spLocks noChangeArrowheads="1" noChangeShapeType="1" noTextEdit="1"/>
          </p:cNvSpPr>
          <p:nvPr/>
        </p:nvSpPr>
        <p:spPr bwMode="auto">
          <a:xfrm>
            <a:off x="7848600" y="5715000"/>
            <a:ext cx="9906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20</a:t>
            </a:r>
          </a:p>
        </p:txBody>
      </p:sp>
      <p:pic>
        <p:nvPicPr>
          <p:cNvPr id="14" name="Picture 2" descr="Image result for oligotrophic lake">
            <a:extLst>
              <a:ext uri="{FF2B5EF4-FFF2-40B4-BE49-F238E27FC236}">
                <a16:creationId xmlns:a16="http://schemas.microsoft.com/office/drawing/2014/main" id="{7B8B26FB-36B8-4617-822B-D620D9C4E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460" y="1359802"/>
            <a:ext cx="3019425" cy="275499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A53B358-8229-4F57-B0B5-4C3FB03BD07F}"/>
              </a:ext>
            </a:extLst>
          </p:cNvPr>
          <p:cNvSpPr/>
          <p:nvPr/>
        </p:nvSpPr>
        <p:spPr>
          <a:xfrm>
            <a:off x="2971800" y="1359803"/>
            <a:ext cx="874920"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3" name="Arrow: Up 2">
            <a:extLst>
              <a:ext uri="{FF2B5EF4-FFF2-40B4-BE49-F238E27FC236}">
                <a16:creationId xmlns:a16="http://schemas.microsoft.com/office/drawing/2014/main" id="{E2A067F1-0755-415C-BE2E-A14B6962C137}"/>
              </a:ext>
            </a:extLst>
          </p:cNvPr>
          <p:cNvSpPr/>
          <p:nvPr/>
        </p:nvSpPr>
        <p:spPr>
          <a:xfrm>
            <a:off x="914400" y="3200400"/>
            <a:ext cx="533400" cy="1143000"/>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6" name="Arrow: Up 15">
            <a:extLst>
              <a:ext uri="{FF2B5EF4-FFF2-40B4-BE49-F238E27FC236}">
                <a16:creationId xmlns:a16="http://schemas.microsoft.com/office/drawing/2014/main" id="{3AA9E8C9-32F0-46CE-A25D-1836E30E10C7}"/>
              </a:ext>
            </a:extLst>
          </p:cNvPr>
          <p:cNvSpPr/>
          <p:nvPr/>
        </p:nvSpPr>
        <p:spPr>
          <a:xfrm>
            <a:off x="4122660" y="3147990"/>
            <a:ext cx="533400" cy="1143000"/>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7" name="Arrow: Up 16">
            <a:extLst>
              <a:ext uri="{FF2B5EF4-FFF2-40B4-BE49-F238E27FC236}">
                <a16:creationId xmlns:a16="http://schemas.microsoft.com/office/drawing/2014/main" id="{04712A75-5E26-4812-8E49-EA640194B17D}"/>
              </a:ext>
            </a:extLst>
          </p:cNvPr>
          <p:cNvSpPr/>
          <p:nvPr/>
        </p:nvSpPr>
        <p:spPr>
          <a:xfrm>
            <a:off x="7261285" y="3203158"/>
            <a:ext cx="533400" cy="1143000"/>
          </a:xfrm>
          <a:prstGeom prst="upArrow">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a:extLst>
              <a:ext uri="{FF2B5EF4-FFF2-40B4-BE49-F238E27FC236}">
                <a16:creationId xmlns:a16="http://schemas.microsoft.com/office/drawing/2014/main" id="{6E3E553E-EB7B-487F-AC06-C4F64CC57FF9}"/>
              </a:ext>
            </a:extLst>
          </p:cNvPr>
          <p:cNvSpPr/>
          <p:nvPr/>
        </p:nvSpPr>
        <p:spPr>
          <a:xfrm>
            <a:off x="204787" y="5156477"/>
            <a:ext cx="3095626" cy="708025"/>
          </a:xfrm>
          <a:prstGeom prst="rect">
            <a:avLst/>
          </a:prstGeom>
          <a:noFill/>
        </p:spPr>
        <p:txBody>
          <a:bodyPr wrap="none" lIns="91440" tIns="45720" rIns="91440" bIns="45720">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ysClr val="windowText" lastClr="000000"/>
                  </a:solidFill>
                  <a:prstDash val="solid"/>
                </a:ln>
                <a:solidFill>
                  <a:srgbClr val="66FF33"/>
                </a:solidFill>
                <a:effectLst>
                  <a:innerShdw blurRad="177800">
                    <a:srgbClr val="FFFFFF">
                      <a:lumMod val="50000"/>
                    </a:srgbClr>
                  </a:innerShdw>
                </a:effectLst>
                <a:uLnTx/>
                <a:uFillTx/>
                <a:latin typeface="Arial" panose="020B0604020202020204" pitchFamily="34" charset="0"/>
                <a:ea typeface="+mn-ea"/>
                <a:cs typeface="+mn-cs"/>
              </a:rPr>
              <a:t>High Productivity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ysClr val="windowText" lastClr="000000"/>
                  </a:solidFill>
                  <a:prstDash val="solid"/>
                </a:ln>
                <a:solidFill>
                  <a:srgbClr val="66FF33"/>
                </a:solidFill>
                <a:effectLst>
                  <a:innerShdw blurRad="177800">
                    <a:srgbClr val="FFFFFF">
                      <a:lumMod val="50000"/>
                    </a:srgbClr>
                  </a:innerShdw>
                </a:effectLst>
                <a:uLnTx/>
                <a:uFillTx/>
                <a:latin typeface="Arial" panose="020B0604020202020204" pitchFamily="34" charset="0"/>
                <a:ea typeface="+mn-ea"/>
                <a:cs typeface="+mn-cs"/>
              </a:rPr>
              <a:t>High Nutrients</a:t>
            </a:r>
          </a:p>
        </p:txBody>
      </p:sp>
      <p:sp>
        <p:nvSpPr>
          <p:cNvPr id="5" name="Rectangle 4">
            <a:extLst>
              <a:ext uri="{FF2B5EF4-FFF2-40B4-BE49-F238E27FC236}">
                <a16:creationId xmlns:a16="http://schemas.microsoft.com/office/drawing/2014/main" id="{266A327F-174C-4A00-9B10-5499161FBA5A}"/>
              </a:ext>
            </a:extLst>
          </p:cNvPr>
          <p:cNvSpPr/>
          <p:nvPr/>
        </p:nvSpPr>
        <p:spPr>
          <a:xfrm>
            <a:off x="655560" y="2093892"/>
            <a:ext cx="7467600"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2700">
                  <a:solidFill>
                    <a:sysClr val="windowText" lastClr="000000"/>
                  </a:solidFill>
                  <a:prstDash val="solid"/>
                </a:ln>
                <a:solidFill>
                  <a:srgbClr val="00B0F0"/>
                </a:solidFill>
                <a:effectLst>
                  <a:glow rad="228600">
                    <a:srgbClr val="000000">
                      <a:satMod val="175000"/>
                    </a:srgbClr>
                  </a:glow>
                  <a:innerShdw blurRad="177800">
                    <a:srgbClr val="FFFFFF">
                      <a:lumMod val="50000"/>
                    </a:srgbClr>
                  </a:innerShdw>
                </a:effectLst>
                <a:uLnTx/>
                <a:uFillTx/>
                <a:latin typeface="Arial" panose="020B0604020202020204" pitchFamily="34" charset="0"/>
                <a:ea typeface="+mn-ea"/>
                <a:cs typeface="+mn-cs"/>
              </a:rPr>
              <a:t>Low Productivity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2700">
                  <a:solidFill>
                    <a:sysClr val="windowText" lastClr="000000"/>
                  </a:solidFill>
                  <a:prstDash val="solid"/>
                </a:ln>
                <a:solidFill>
                  <a:srgbClr val="00B0F0"/>
                </a:solidFill>
                <a:effectLst>
                  <a:glow rad="228600">
                    <a:srgbClr val="000000">
                      <a:satMod val="175000"/>
                    </a:srgbClr>
                  </a:glow>
                  <a:innerShdw blurRad="177800">
                    <a:srgbClr val="FFFFFF">
                      <a:lumMod val="50000"/>
                    </a:srgbClr>
                  </a:innerShdw>
                </a:effectLst>
                <a:uLnTx/>
                <a:uFillTx/>
                <a:latin typeface="Arial" panose="020B0604020202020204" pitchFamily="34" charset="0"/>
                <a:ea typeface="+mn-ea"/>
                <a:cs typeface="+mn-cs"/>
              </a:rPr>
              <a:t>Low Nutrients</a:t>
            </a:r>
          </a:p>
        </p:txBody>
      </p:sp>
      <p:sp>
        <p:nvSpPr>
          <p:cNvPr id="6" name="Rectangle 5">
            <a:extLst>
              <a:ext uri="{FF2B5EF4-FFF2-40B4-BE49-F238E27FC236}">
                <a16:creationId xmlns:a16="http://schemas.microsoft.com/office/drawing/2014/main" id="{7CF0BFAD-AF05-46CF-9CC7-C65C9D91F60C}"/>
              </a:ext>
            </a:extLst>
          </p:cNvPr>
          <p:cNvSpPr/>
          <p:nvPr/>
        </p:nvSpPr>
        <p:spPr>
          <a:xfrm>
            <a:off x="5334000" y="4940793"/>
            <a:ext cx="4572000" cy="830997"/>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2700">
                  <a:solidFill>
                    <a:sysClr val="windowText" lastClr="000000"/>
                  </a:solidFill>
                  <a:prstDash val="solid"/>
                </a:ln>
                <a:solidFill>
                  <a:srgbClr val="008080"/>
                </a:solidFill>
                <a:effectLst>
                  <a:innerShdw blurRad="177800">
                    <a:srgbClr val="FFFFFF">
                      <a:lumMod val="50000"/>
                    </a:srgbClr>
                  </a:innerShdw>
                </a:effectLst>
                <a:uLnTx/>
                <a:uFillTx/>
                <a:latin typeface="Arial" panose="020B0604020202020204" pitchFamily="34" charset="0"/>
                <a:ea typeface="+mn-ea"/>
                <a:cs typeface="+mn-cs"/>
              </a:rPr>
              <a:t>Medium Productivity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2700">
                  <a:solidFill>
                    <a:sysClr val="windowText" lastClr="000000"/>
                  </a:solidFill>
                  <a:prstDash val="solid"/>
                </a:ln>
                <a:solidFill>
                  <a:srgbClr val="008080"/>
                </a:solidFill>
                <a:effectLst>
                  <a:innerShdw blurRad="177800">
                    <a:srgbClr val="FFFFFF">
                      <a:lumMod val="50000"/>
                    </a:srgbClr>
                  </a:innerShdw>
                </a:effectLst>
                <a:uLnTx/>
                <a:uFillTx/>
                <a:latin typeface="Arial" panose="020B0604020202020204" pitchFamily="34" charset="0"/>
                <a:ea typeface="+mn-ea"/>
                <a:cs typeface="+mn-cs"/>
              </a:rPr>
              <a:t>Medium Nutrients</a:t>
            </a:r>
          </a:p>
        </p:txBody>
      </p:sp>
    </p:spTree>
    <p:extLst>
      <p:ext uri="{BB962C8B-B14F-4D97-AF65-F5344CB8AC3E}">
        <p14:creationId xmlns:p14="http://schemas.microsoft.com/office/powerpoint/2010/main" val="3023835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369667" name="Group 3"/>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9966"/>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9966"/>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17515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751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515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Ecological Succession Review Game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457200" y="228600"/>
            <a:ext cx="8229600" cy="5897563"/>
          </a:xfrm>
        </p:spPr>
        <p:txBody>
          <a:bodyPr/>
          <a:lstStyle/>
          <a:p>
            <a:r>
              <a:rPr lang="en-US" altLang="en-US"/>
              <a:t>Name this person then?</a:t>
            </a:r>
          </a:p>
        </p:txBody>
      </p:sp>
      <p:pic>
        <p:nvPicPr>
          <p:cNvPr id="176131" name="Picture 3" descr="http://celebritiesaskids.net/wp-content/uploads/2011/08/young-tom-cru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6132" name="WordArt 4"/>
          <p:cNvSpPr>
            <a:spLocks noChangeArrowheads="1" noChangeShapeType="1" noTextEdit="1"/>
          </p:cNvSpPr>
          <p:nvPr/>
        </p:nvSpPr>
        <p:spPr bwMode="auto">
          <a:xfrm>
            <a:off x="457200" y="1066800"/>
            <a:ext cx="16002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*21</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457200" y="228600"/>
            <a:ext cx="8229600" cy="5897563"/>
          </a:xfrm>
        </p:spPr>
        <p:txBody>
          <a:bodyPr/>
          <a:lstStyle/>
          <a:p>
            <a:r>
              <a:rPr lang="en-US" altLang="en-US"/>
              <a:t>Name this person then?</a:t>
            </a:r>
          </a:p>
        </p:txBody>
      </p:sp>
      <p:pic>
        <p:nvPicPr>
          <p:cNvPr id="177155" name="Picture 3" descr="http://celebritiesaskids.net/wp-content/uploads/2011/08/young-tom-cru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7156" name="WordArt 4"/>
          <p:cNvSpPr>
            <a:spLocks noChangeArrowheads="1" noChangeShapeType="1" noTextEdit="1"/>
          </p:cNvSpPr>
          <p:nvPr/>
        </p:nvSpPr>
        <p:spPr bwMode="auto">
          <a:xfrm>
            <a:off x="457200" y="1066800"/>
            <a:ext cx="16002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*21</a:t>
            </a:r>
          </a:p>
        </p:txBody>
      </p:sp>
      <p:pic>
        <p:nvPicPr>
          <p:cNvPr id="177157" name="Picture 5" descr="http://content7.flixster.com/rtactor/42/17/42177_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2895600" cy="281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457200" y="228600"/>
            <a:ext cx="8229600" cy="5897563"/>
          </a:xfrm>
        </p:spPr>
        <p:txBody>
          <a:bodyPr/>
          <a:lstStyle/>
          <a:p>
            <a:r>
              <a:rPr lang="en-US" altLang="en-US"/>
              <a:t>Name this person then?</a:t>
            </a:r>
          </a:p>
        </p:txBody>
      </p:sp>
      <p:pic>
        <p:nvPicPr>
          <p:cNvPr id="178179" name="Picture 3" descr="http://celebritiesaskids.net/wp-content/uploads/2011/08/young-tom-cru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8180" name="WordArt 4"/>
          <p:cNvSpPr>
            <a:spLocks noChangeArrowheads="1" noChangeShapeType="1" noTextEdit="1"/>
          </p:cNvSpPr>
          <p:nvPr/>
        </p:nvSpPr>
        <p:spPr bwMode="auto">
          <a:xfrm>
            <a:off x="457200" y="1066800"/>
            <a:ext cx="16002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*21</a:t>
            </a:r>
          </a:p>
        </p:txBody>
      </p:sp>
      <p:pic>
        <p:nvPicPr>
          <p:cNvPr id="178181" name="Picture 5" descr="http://content7.flixster.com/rtactor/42/17/42177_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2895600" cy="281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8182" name="WordArt 6"/>
          <p:cNvSpPr>
            <a:spLocks noChangeArrowheads="1" noChangeShapeType="1" noTextEdit="1"/>
          </p:cNvSpPr>
          <p:nvPr/>
        </p:nvSpPr>
        <p:spPr bwMode="auto">
          <a:xfrm>
            <a:off x="1600200" y="4648200"/>
            <a:ext cx="66294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Tom Cruise</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endParaRPr lang="en-US" altLang="en-US"/>
          </a:p>
        </p:txBody>
      </p:sp>
      <p:sp>
        <p:nvSpPr>
          <p:cNvPr id="179203" name="Rectangle 3"/>
          <p:cNvSpPr>
            <a:spLocks noGrp="1" noChangeArrowheads="1"/>
          </p:cNvSpPr>
          <p:nvPr>
            <p:ph type="body" idx="1"/>
          </p:nvPr>
        </p:nvSpPr>
        <p:spPr/>
        <p:txBody>
          <a:bodyPr/>
          <a:lstStyle/>
          <a:p>
            <a:endParaRPr lang="en-US" altLang="en-US"/>
          </a:p>
        </p:txBody>
      </p:sp>
      <p:pic>
        <p:nvPicPr>
          <p:cNvPr id="179204" name="Picture 4" descr="http://iwritethewrongs.files.wordpress.com/2011/01/oprah-winfrey-then-and-now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Oval 5"/>
          <p:cNvSpPr>
            <a:spLocks noChangeArrowheads="1"/>
          </p:cNvSpPr>
          <p:nvPr/>
        </p:nvSpPr>
        <p:spPr bwMode="auto">
          <a:xfrm>
            <a:off x="6096000" y="533400"/>
            <a:ext cx="1600200" cy="2438400"/>
          </a:xfrm>
          <a:prstGeom prst="ellipse">
            <a:avLst/>
          </a:prstGeom>
          <a:solidFill>
            <a:schemeClr val="tx1"/>
          </a:solidFill>
          <a:ln w="38100">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9206" name="WordArt 6"/>
          <p:cNvSpPr>
            <a:spLocks noChangeArrowheads="1" noChangeShapeType="1" noTextEdit="1"/>
          </p:cNvSpPr>
          <p:nvPr/>
        </p:nvSpPr>
        <p:spPr bwMode="auto">
          <a:xfrm>
            <a:off x="6400800" y="990600"/>
            <a:ext cx="9906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79207" name="WordArt 7"/>
          <p:cNvSpPr>
            <a:spLocks noChangeArrowheads="1" noChangeShapeType="1" noTextEdit="1"/>
          </p:cNvSpPr>
          <p:nvPr/>
        </p:nvSpPr>
        <p:spPr bwMode="auto">
          <a:xfrm>
            <a:off x="152400" y="228600"/>
            <a:ext cx="17526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endParaRPr lang="en-US" altLang="en-US"/>
          </a:p>
        </p:txBody>
      </p:sp>
      <p:sp>
        <p:nvSpPr>
          <p:cNvPr id="180227" name="Rectangle 3"/>
          <p:cNvSpPr>
            <a:spLocks noGrp="1" noChangeArrowheads="1"/>
          </p:cNvSpPr>
          <p:nvPr>
            <p:ph type="body" idx="1"/>
          </p:nvPr>
        </p:nvSpPr>
        <p:spPr/>
        <p:txBody>
          <a:bodyPr/>
          <a:lstStyle/>
          <a:p>
            <a:endParaRPr lang="en-US" altLang="en-US"/>
          </a:p>
        </p:txBody>
      </p:sp>
      <p:pic>
        <p:nvPicPr>
          <p:cNvPr id="180228" name="Picture 4" descr="http://iwritethewrongs.files.wordpress.com/2011/01/oprah-winfrey-then-and-now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9" name="WordArt 5"/>
          <p:cNvSpPr>
            <a:spLocks noChangeArrowheads="1" noChangeShapeType="1" noTextEdit="1"/>
          </p:cNvSpPr>
          <p:nvPr/>
        </p:nvSpPr>
        <p:spPr bwMode="auto">
          <a:xfrm>
            <a:off x="152400" y="228600"/>
            <a:ext cx="17526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152400" y="152400"/>
            <a:ext cx="8534400" cy="5978525"/>
          </a:xfrm>
        </p:spPr>
        <p:txBody>
          <a:bodyPr/>
          <a:lstStyle/>
          <a:p>
            <a:pPr eaLnBrk="1" hangingPunct="1"/>
            <a:r>
              <a:rPr lang="en-US" altLang="en-US">
                <a:solidFill>
                  <a:srgbClr val="FFFFCC"/>
                </a:solidFill>
              </a:rPr>
              <a:t>Acids secreted by these attack the rock (chemical weathering) and create soil fragments. </a:t>
            </a:r>
          </a:p>
          <a:p>
            <a:pPr eaLnBrk="1" hangingPunct="1"/>
            <a:endParaRPr lang="en-US" altLang="en-US">
              <a:solidFill>
                <a:srgbClr val="FFFFCC"/>
              </a:solidFill>
            </a:endParaRPr>
          </a:p>
        </p:txBody>
      </p:sp>
      <p:pic>
        <p:nvPicPr>
          <p:cNvPr id="22531" name="Picture 5" descr="lich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10600" cy="525780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70451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5" name="Rectangle 4"/>
          <p:cNvSpPr/>
          <p:nvPr/>
        </p:nvSpPr>
        <p:spPr>
          <a:xfrm>
            <a:off x="381000" y="1295400"/>
            <a:ext cx="990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endParaRPr lang="en-US" altLang="en-US"/>
          </a:p>
        </p:txBody>
      </p:sp>
      <p:sp>
        <p:nvSpPr>
          <p:cNvPr id="181251" name="Rectangle 3"/>
          <p:cNvSpPr>
            <a:spLocks noGrp="1" noChangeArrowheads="1"/>
          </p:cNvSpPr>
          <p:nvPr>
            <p:ph type="body" idx="1"/>
          </p:nvPr>
        </p:nvSpPr>
        <p:spPr/>
        <p:txBody>
          <a:bodyPr/>
          <a:lstStyle/>
          <a:p>
            <a:endParaRPr lang="en-US" altLang="en-US"/>
          </a:p>
        </p:txBody>
      </p:sp>
      <p:pic>
        <p:nvPicPr>
          <p:cNvPr id="181252" name="Picture 4" descr="http://iwritethewrongs.files.wordpress.com/2011/01/oprah-winfrey-then-and-now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WordArt 5"/>
          <p:cNvSpPr>
            <a:spLocks noChangeArrowheads="1" noChangeShapeType="1" noTextEdit="1"/>
          </p:cNvSpPr>
          <p:nvPr/>
        </p:nvSpPr>
        <p:spPr bwMode="auto">
          <a:xfrm>
            <a:off x="152400" y="228600"/>
            <a:ext cx="17526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*22</a:t>
            </a:r>
          </a:p>
        </p:txBody>
      </p:sp>
      <p:sp>
        <p:nvSpPr>
          <p:cNvPr id="181254" name="WordArt 6"/>
          <p:cNvSpPr>
            <a:spLocks noChangeArrowheads="1" noChangeShapeType="1" noTextEdit="1"/>
          </p:cNvSpPr>
          <p:nvPr/>
        </p:nvSpPr>
        <p:spPr bwMode="auto">
          <a:xfrm>
            <a:off x="914400" y="4495800"/>
            <a:ext cx="76200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66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Oprah Winfrey</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endParaRPr lang="en-US" altLang="en-US"/>
          </a:p>
        </p:txBody>
      </p:sp>
      <p:sp>
        <p:nvSpPr>
          <p:cNvPr id="182275" name="Rectangle 3"/>
          <p:cNvSpPr>
            <a:spLocks noGrp="1" noChangeArrowheads="1"/>
          </p:cNvSpPr>
          <p:nvPr>
            <p:ph type="body" idx="1"/>
          </p:nvPr>
        </p:nvSpPr>
        <p:spPr/>
        <p:txBody>
          <a:bodyPr/>
          <a:lstStyle/>
          <a:p>
            <a:endParaRPr lang="en-US" altLang="en-US"/>
          </a:p>
        </p:txBody>
      </p:sp>
      <p:pic>
        <p:nvPicPr>
          <p:cNvPr id="182276" name="Picture 4" descr="http://images.fanpop.com/images/image_uploads/Young-Obama-barack-obama-37291_216_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7" name="WordArt 5"/>
          <p:cNvSpPr>
            <a:spLocks noChangeArrowheads="1" noChangeShapeType="1" noTextEdit="1"/>
          </p:cNvSpPr>
          <p:nvPr/>
        </p:nvSpPr>
        <p:spPr bwMode="auto">
          <a:xfrm>
            <a:off x="304800" y="228600"/>
            <a:ext cx="16764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*23</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endParaRPr lang="en-US" altLang="en-US"/>
          </a:p>
        </p:txBody>
      </p:sp>
      <p:sp>
        <p:nvSpPr>
          <p:cNvPr id="183299" name="Rectangle 3"/>
          <p:cNvSpPr>
            <a:spLocks noGrp="1" noChangeArrowheads="1"/>
          </p:cNvSpPr>
          <p:nvPr>
            <p:ph type="body" idx="1"/>
          </p:nvPr>
        </p:nvSpPr>
        <p:spPr/>
        <p:txBody>
          <a:bodyPr/>
          <a:lstStyle/>
          <a:p>
            <a:endParaRPr lang="en-US" altLang="en-US"/>
          </a:p>
        </p:txBody>
      </p:sp>
      <p:pic>
        <p:nvPicPr>
          <p:cNvPr id="183300" name="Picture 4" descr="http://images.fanpop.com/images/image_uploads/Young-Obama-barack-obama-37291_216_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83301" name="WordArt 5"/>
          <p:cNvSpPr>
            <a:spLocks noChangeArrowheads="1" noChangeShapeType="1" noTextEdit="1"/>
          </p:cNvSpPr>
          <p:nvPr/>
        </p:nvSpPr>
        <p:spPr bwMode="auto">
          <a:xfrm>
            <a:off x="304800" y="228600"/>
            <a:ext cx="16764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*23</a:t>
            </a:r>
          </a:p>
        </p:txBody>
      </p:sp>
      <p:pic>
        <p:nvPicPr>
          <p:cNvPr id="183302" name="Picture 6" descr="http://upload.wikimedia.org/wikipedia/commons/thumb/e/e9/Official_portrait_of_Barack_Obama.jpg/220px-Official_portrait_of_Barack_Ob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2438400" cy="2847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endParaRPr lang="en-US" altLang="en-US"/>
          </a:p>
        </p:txBody>
      </p:sp>
      <p:sp>
        <p:nvSpPr>
          <p:cNvPr id="184323" name="Rectangle 3"/>
          <p:cNvSpPr>
            <a:spLocks noGrp="1" noChangeArrowheads="1"/>
          </p:cNvSpPr>
          <p:nvPr>
            <p:ph type="body" idx="1"/>
          </p:nvPr>
        </p:nvSpPr>
        <p:spPr/>
        <p:txBody>
          <a:bodyPr/>
          <a:lstStyle/>
          <a:p>
            <a:endParaRPr lang="en-US" altLang="en-US"/>
          </a:p>
        </p:txBody>
      </p:sp>
      <p:pic>
        <p:nvPicPr>
          <p:cNvPr id="184324" name="Picture 4" descr="http://images.fanpop.com/images/image_uploads/Young-Obama-barack-obama-37291_216_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84325" name="WordArt 5"/>
          <p:cNvSpPr>
            <a:spLocks noChangeArrowheads="1" noChangeShapeType="1" noTextEdit="1"/>
          </p:cNvSpPr>
          <p:nvPr/>
        </p:nvSpPr>
        <p:spPr bwMode="auto">
          <a:xfrm>
            <a:off x="304800" y="228600"/>
            <a:ext cx="16764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*23</a:t>
            </a:r>
          </a:p>
        </p:txBody>
      </p:sp>
      <p:pic>
        <p:nvPicPr>
          <p:cNvPr id="184326" name="Picture 6" descr="http://upload.wikimedia.org/wikipedia/commons/thumb/e/e9/Official_portrait_of_Barack_Obama.jpg/220px-Official_portrait_of_Barack_Ob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2438400" cy="2847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27" name="WordArt 7"/>
          <p:cNvSpPr>
            <a:spLocks noChangeArrowheads="1" noChangeShapeType="1" noTextEdit="1"/>
          </p:cNvSpPr>
          <p:nvPr/>
        </p:nvSpPr>
        <p:spPr bwMode="auto">
          <a:xfrm>
            <a:off x="2362200" y="457200"/>
            <a:ext cx="62103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FF"/>
                  </a:solidFill>
                  <a:round/>
                  <a:headEnd/>
                  <a:tailEnd/>
                </a:ln>
                <a:solidFill>
                  <a:srgbClr val="3333FF"/>
                </a:solidFill>
                <a:effectLst>
                  <a:outerShdw dist="45791" dir="3378596" algn="ctr" rotWithShape="0">
                    <a:srgbClr val="4D4D4D">
                      <a:alpha val="79999"/>
                    </a:srgbClr>
                  </a:outerShdw>
                </a:effectLst>
                <a:uLnTx/>
                <a:uFillTx/>
                <a:latin typeface="Arial Black" panose="020B0A04020102020204" pitchFamily="34" charset="0"/>
                <a:ea typeface="+mn-ea"/>
                <a:cs typeface="+mn-cs"/>
              </a:rPr>
              <a:t>President Barack Obama</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endParaRPr lang="en-US" altLang="en-US"/>
          </a:p>
        </p:txBody>
      </p:sp>
      <p:sp>
        <p:nvSpPr>
          <p:cNvPr id="185347" name="Rectangle 3"/>
          <p:cNvSpPr>
            <a:spLocks noGrp="1" noChangeArrowheads="1"/>
          </p:cNvSpPr>
          <p:nvPr>
            <p:ph type="body" idx="1"/>
          </p:nvPr>
        </p:nvSpPr>
        <p:spPr/>
        <p:txBody>
          <a:bodyPr/>
          <a:lstStyle/>
          <a:p>
            <a:endParaRPr lang="en-US" altLang="en-US"/>
          </a:p>
        </p:txBody>
      </p:sp>
      <p:pic>
        <p:nvPicPr>
          <p:cNvPr id="185348" name="Picture 4" descr="http://newspaper.li/static/84d7d5f104c1d9d6253d06319684cd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WordArt 5"/>
          <p:cNvSpPr>
            <a:spLocks noChangeArrowheads="1" noChangeShapeType="1" noTextEdit="1"/>
          </p:cNvSpPr>
          <p:nvPr/>
        </p:nvSpPr>
        <p:spPr bwMode="auto">
          <a:xfrm>
            <a:off x="6934200" y="228600"/>
            <a:ext cx="19050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*24</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endParaRPr lang="en-US" altLang="en-US"/>
          </a:p>
        </p:txBody>
      </p:sp>
      <p:sp>
        <p:nvSpPr>
          <p:cNvPr id="186371" name="Rectangle 3"/>
          <p:cNvSpPr>
            <a:spLocks noGrp="1" noChangeArrowheads="1"/>
          </p:cNvSpPr>
          <p:nvPr>
            <p:ph type="body" idx="1"/>
          </p:nvPr>
        </p:nvSpPr>
        <p:spPr/>
        <p:txBody>
          <a:bodyPr/>
          <a:lstStyle/>
          <a:p>
            <a:endParaRPr lang="en-US" altLang="en-US"/>
          </a:p>
        </p:txBody>
      </p:sp>
      <p:pic>
        <p:nvPicPr>
          <p:cNvPr id="186372" name="Picture 4" descr="http://newspaper.li/static/84d7d5f104c1d9d6253d06319684cd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6373" name="Picture 5" descr="http://1.bp.blogspot.com/-annjp_wfX6s/Tv_ytptftZI/AAAAAAAAAGA/vkkwFIatOPU/s1600/johnny-depp-pirates-of-the-caribb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0"/>
            <a:ext cx="3810000" cy="3810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6374" name="Picture 6" descr="http://content6.flixster.com/rtactor/40/35/40356_p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91000"/>
            <a:ext cx="3810000" cy="2381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6375" name="WordArt 7"/>
          <p:cNvSpPr>
            <a:spLocks noChangeArrowheads="1" noChangeShapeType="1" noTextEdit="1"/>
          </p:cNvSpPr>
          <p:nvPr/>
        </p:nvSpPr>
        <p:spPr bwMode="auto">
          <a:xfrm>
            <a:off x="6934200" y="228600"/>
            <a:ext cx="19050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*24</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endParaRPr lang="en-US" altLang="en-US"/>
          </a:p>
        </p:txBody>
      </p:sp>
      <p:sp>
        <p:nvSpPr>
          <p:cNvPr id="187395" name="Rectangle 3"/>
          <p:cNvSpPr>
            <a:spLocks noGrp="1" noChangeArrowheads="1"/>
          </p:cNvSpPr>
          <p:nvPr>
            <p:ph type="body" idx="1"/>
          </p:nvPr>
        </p:nvSpPr>
        <p:spPr/>
        <p:txBody>
          <a:bodyPr/>
          <a:lstStyle/>
          <a:p>
            <a:endParaRPr lang="en-US" altLang="en-US"/>
          </a:p>
        </p:txBody>
      </p:sp>
      <p:pic>
        <p:nvPicPr>
          <p:cNvPr id="187396" name="Picture 4" descr="http://newspaper.li/static/84d7d5f104c1d9d6253d06319684cd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7397" name="Picture 5" descr="http://1.bp.blogspot.com/-annjp_wfX6s/Tv_ytptftZI/AAAAAAAAAGA/vkkwFIatOPU/s1600/johnny-depp-pirates-of-the-caribb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0"/>
            <a:ext cx="3810000" cy="3810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7398" name="Picture 6" descr="http://content6.flixster.com/rtactor/40/35/40356_p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91000"/>
            <a:ext cx="3810000" cy="2381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7399" name="WordArt 7"/>
          <p:cNvSpPr>
            <a:spLocks noChangeArrowheads="1" noChangeShapeType="1" noTextEdit="1"/>
          </p:cNvSpPr>
          <p:nvPr/>
        </p:nvSpPr>
        <p:spPr bwMode="auto">
          <a:xfrm>
            <a:off x="5257800" y="1828800"/>
            <a:ext cx="32194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66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Johnny Depp</a:t>
            </a:r>
          </a:p>
        </p:txBody>
      </p:sp>
      <p:sp>
        <p:nvSpPr>
          <p:cNvPr id="187400" name="WordArt 8"/>
          <p:cNvSpPr>
            <a:spLocks noChangeArrowheads="1" noChangeShapeType="1" noTextEdit="1"/>
          </p:cNvSpPr>
          <p:nvPr/>
        </p:nvSpPr>
        <p:spPr bwMode="auto">
          <a:xfrm>
            <a:off x="6934200" y="228600"/>
            <a:ext cx="19050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*24</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endParaRPr lang="en-US" altLang="en-US"/>
          </a:p>
        </p:txBody>
      </p:sp>
      <p:sp>
        <p:nvSpPr>
          <p:cNvPr id="188419" name="Rectangle 3"/>
          <p:cNvSpPr>
            <a:spLocks noGrp="1" noChangeArrowheads="1"/>
          </p:cNvSpPr>
          <p:nvPr>
            <p:ph type="body" idx="1"/>
          </p:nvPr>
        </p:nvSpPr>
        <p:spPr/>
        <p:txBody>
          <a:bodyPr/>
          <a:lstStyle/>
          <a:p>
            <a:endParaRPr lang="en-US" altLang="en-US"/>
          </a:p>
        </p:txBody>
      </p:sp>
      <p:pic>
        <p:nvPicPr>
          <p:cNvPr id="188420" name="Picture 4" descr="http://rkingkeo.files.wordpress.com/2011/02/albert-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1" name="WordArt 5"/>
          <p:cNvSpPr>
            <a:spLocks noChangeArrowheads="1" noChangeShapeType="1" noTextEdit="1"/>
          </p:cNvSpPr>
          <p:nvPr/>
        </p:nvSpPr>
        <p:spPr bwMode="auto">
          <a:xfrm>
            <a:off x="228600" y="228600"/>
            <a:ext cx="16764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*25</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endParaRPr lang="en-US" altLang="en-US"/>
          </a:p>
        </p:txBody>
      </p:sp>
      <p:sp>
        <p:nvSpPr>
          <p:cNvPr id="189443" name="Rectangle 3"/>
          <p:cNvSpPr>
            <a:spLocks noGrp="1" noChangeArrowheads="1"/>
          </p:cNvSpPr>
          <p:nvPr>
            <p:ph type="body" idx="1"/>
          </p:nvPr>
        </p:nvSpPr>
        <p:spPr/>
        <p:txBody>
          <a:bodyPr/>
          <a:lstStyle/>
          <a:p>
            <a:endParaRPr lang="en-US" altLang="en-US"/>
          </a:p>
        </p:txBody>
      </p:sp>
      <p:pic>
        <p:nvPicPr>
          <p:cNvPr id="189444" name="Picture 4" descr="http://rkingkeo.files.wordpress.com/2011/02/albert-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89445" name="Picture 5" descr="http://www.spaceandmotion.com/Images/albert-einstein-mechanic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2857500" cy="29813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9446" name="Picture 6" descr="http://www.time-loops.net/nostradamus/images/einste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657600"/>
            <a:ext cx="3629025" cy="304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9447" name="WordArt 7"/>
          <p:cNvSpPr>
            <a:spLocks noChangeArrowheads="1" noChangeShapeType="1" noTextEdit="1"/>
          </p:cNvSpPr>
          <p:nvPr/>
        </p:nvSpPr>
        <p:spPr bwMode="auto">
          <a:xfrm>
            <a:off x="228600" y="228600"/>
            <a:ext cx="16764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*25</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endParaRPr lang="en-US" altLang="en-US"/>
          </a:p>
        </p:txBody>
      </p:sp>
      <p:sp>
        <p:nvSpPr>
          <p:cNvPr id="190467" name="Rectangle 3"/>
          <p:cNvSpPr>
            <a:spLocks noGrp="1" noChangeArrowheads="1"/>
          </p:cNvSpPr>
          <p:nvPr>
            <p:ph type="body" idx="1"/>
          </p:nvPr>
        </p:nvSpPr>
        <p:spPr/>
        <p:txBody>
          <a:bodyPr/>
          <a:lstStyle/>
          <a:p>
            <a:endParaRPr lang="en-US" altLang="en-US"/>
          </a:p>
        </p:txBody>
      </p:sp>
      <p:pic>
        <p:nvPicPr>
          <p:cNvPr id="190468" name="Picture 4" descr="http://rkingkeo.files.wordpress.com/2011/02/albert-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90469" name="Picture 5" descr="http://www.spaceandmotion.com/Images/albert-einstein-mechanic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2857500" cy="29813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0470" name="Picture 6" descr="http://www.time-loops.net/nostradamus/images/einste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657600"/>
            <a:ext cx="3629025" cy="304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0471" name="WordArt 7"/>
          <p:cNvSpPr>
            <a:spLocks noChangeArrowheads="1" noChangeShapeType="1" noTextEdit="1"/>
          </p:cNvSpPr>
          <p:nvPr/>
        </p:nvSpPr>
        <p:spPr bwMode="auto">
          <a:xfrm>
            <a:off x="2438400" y="1066800"/>
            <a:ext cx="3695700" cy="2535238"/>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66FF99"/>
                </a:solidFill>
                <a:effectLst/>
                <a:uLnTx/>
                <a:uFillTx/>
                <a:latin typeface="Arial Black" panose="020B0A04020102020204" pitchFamily="34" charset="0"/>
                <a:ea typeface="+mn-ea"/>
                <a:cs typeface="+mn-cs"/>
              </a:rPr>
              <a:t>Albert Einstein</a:t>
            </a:r>
          </a:p>
        </p:txBody>
      </p:sp>
      <p:sp>
        <p:nvSpPr>
          <p:cNvPr id="190472" name="WordArt 8"/>
          <p:cNvSpPr>
            <a:spLocks noChangeArrowheads="1" noChangeShapeType="1" noTextEdit="1"/>
          </p:cNvSpPr>
          <p:nvPr/>
        </p:nvSpPr>
        <p:spPr bwMode="auto">
          <a:xfrm>
            <a:off x="228600" y="228600"/>
            <a:ext cx="16764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a:defRPr/>
            </a:pPr>
            <a:endParaRPr lang="en-US"/>
          </a:p>
        </p:txBody>
      </p:sp>
      <p:sp>
        <p:nvSpPr>
          <p:cNvPr id="23557"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t>A brown or black organic substance consisting of partially or wholly decayed vegetable or animal matter that provides nutrients for plants and increases the ability to retain water.</a:t>
            </a:r>
          </a:p>
        </p:txBody>
      </p:sp>
      <p:pic>
        <p:nvPicPr>
          <p:cNvPr id="23558"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3559"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36850"/>
            <a:ext cx="24003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28098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150" y="3194050"/>
            <a:ext cx="24701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Rectangl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563" y="2962275"/>
            <a:ext cx="2468562"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371600" y="3809999"/>
            <a:ext cx="11430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M</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386051" name="Group 3"/>
          <p:cNvGraphicFramePr>
            <a:graphicFrameLocks noGrp="1"/>
          </p:cNvGraphicFramePr>
          <p:nvPr/>
        </p:nvGraphicFramePr>
        <p:xfrm>
          <a:off x="228600" y="838200"/>
          <a:ext cx="8534400" cy="487045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847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0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9153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9153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153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Ecological Succession Review Game</a:t>
            </a:r>
          </a:p>
        </p:txBody>
      </p:sp>
      <p:sp>
        <p:nvSpPr>
          <p:cNvPr id="191538" name="WordArt 50"/>
          <p:cNvSpPr>
            <a:spLocks noChangeArrowheads="1" noChangeShapeType="1" noTextEdit="1"/>
          </p:cNvSpPr>
          <p:nvPr/>
        </p:nvSpPr>
        <p:spPr bwMode="auto">
          <a:xfrm>
            <a:off x="228600" y="5867400"/>
            <a:ext cx="74104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FF00FF"/>
                </a:solidFill>
                <a:effectLst>
                  <a:outerShdw dist="45791" dir="3378596" algn="ctr" rotWithShape="0">
                    <a:srgbClr val="4D4D4D">
                      <a:alpha val="79999"/>
                    </a:srgbClr>
                  </a:outerShdw>
                </a:effectLst>
                <a:uLnTx/>
                <a:uFillTx/>
                <a:latin typeface="Arial Black" panose="020B0A04020102020204" pitchFamily="34" charset="0"/>
                <a:ea typeface="+mn-ea"/>
                <a:cs typeface="+mn-cs"/>
              </a:rPr>
              <a:t>Final Question:________________</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endParaRPr lang="en-US" altLang="en-US"/>
          </a:p>
        </p:txBody>
      </p:sp>
      <p:sp>
        <p:nvSpPr>
          <p:cNvPr id="192515" name="Rectangle 3"/>
          <p:cNvSpPr>
            <a:spLocks noGrp="1" noChangeArrowheads="1"/>
          </p:cNvSpPr>
          <p:nvPr>
            <p:ph type="body" idx="1"/>
          </p:nvPr>
        </p:nvSpPr>
        <p:spPr/>
        <p:txBody>
          <a:bodyPr/>
          <a:lstStyle/>
          <a:p>
            <a:endParaRPr lang="en-US" altLang="en-US"/>
          </a:p>
        </p:txBody>
      </p:sp>
      <p:pic>
        <p:nvPicPr>
          <p:cNvPr id="192516" name="Picture 4" descr="http://25.media.tumblr.com/tumblr_lgu7pqNcNe1qhq5i6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AutoShape 5"/>
          <p:cNvSpPr>
            <a:spLocks noChangeArrowheads="1"/>
          </p:cNvSpPr>
          <p:nvPr/>
        </p:nvSpPr>
        <p:spPr bwMode="auto">
          <a:xfrm>
            <a:off x="6172200" y="533400"/>
            <a:ext cx="2667000" cy="1676400"/>
          </a:xfrm>
          <a:prstGeom prst="wedgeRoundRectCallout">
            <a:avLst>
              <a:gd name="adj1" fmla="val -71190"/>
              <a:gd name="adj2" fmla="val 73199"/>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“This was a 5 pt wager question.”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endParaRPr lang="en-US" altLang="en-US"/>
          </a:p>
        </p:txBody>
      </p:sp>
      <p:sp>
        <p:nvSpPr>
          <p:cNvPr id="193539" name="Rectangle 3"/>
          <p:cNvSpPr>
            <a:spLocks noGrp="1" noChangeArrowheads="1"/>
          </p:cNvSpPr>
          <p:nvPr>
            <p:ph type="body" idx="1"/>
          </p:nvPr>
        </p:nvSpPr>
        <p:spPr/>
        <p:txBody>
          <a:bodyPr/>
          <a:lstStyle/>
          <a:p>
            <a:endParaRPr lang="en-US" altLang="en-US"/>
          </a:p>
        </p:txBody>
      </p:sp>
      <p:pic>
        <p:nvPicPr>
          <p:cNvPr id="193540" name="Picture 4" descr="http://cdn03.cdn.justjared.com/wp-content/uploads/headlines/2012/05/will-smith-raps-fresh-prince-theme-for-graham-nor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1" name="AutoShape 5"/>
          <p:cNvSpPr>
            <a:spLocks noChangeArrowheads="1"/>
          </p:cNvSpPr>
          <p:nvPr/>
        </p:nvSpPr>
        <p:spPr bwMode="auto">
          <a:xfrm>
            <a:off x="228600" y="228600"/>
            <a:ext cx="2362200" cy="1905000"/>
          </a:xfrm>
          <a:prstGeom prst="wedgeRoundRectCallout">
            <a:avLst>
              <a:gd name="adj1" fmla="val 69222"/>
              <a:gd name="adj2" fmla="val 54167"/>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“Get Your Success ON”</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228600" y="228600"/>
            <a:ext cx="8458200" cy="5897563"/>
          </a:xfrm>
        </p:spPr>
        <p:txBody>
          <a:bodyPr/>
          <a:lstStyle/>
          <a:p>
            <a:r>
              <a:rPr lang="en-US" altLang="en-US">
                <a:solidFill>
                  <a:srgbClr val="66FF99"/>
                </a:solidFill>
              </a:rPr>
              <a:t>Please name this stage / community of ecological succession based on this description.</a:t>
            </a:r>
          </a:p>
          <a:p>
            <a:pPr lvl="1"/>
            <a:r>
              <a:rPr lang="en-US" altLang="en-US">
                <a:solidFill>
                  <a:srgbClr val="FF9966"/>
                </a:solidFill>
              </a:rPr>
              <a:t>A soil base has formed.  No canopy of trees above, many animal and plant species on the ground such as goldenrod and insects.  </a:t>
            </a:r>
          </a:p>
        </p:txBody>
      </p:sp>
      <p:pic>
        <p:nvPicPr>
          <p:cNvPr id="194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458200" cy="3733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4564" name="Rectangle 4"/>
          <p:cNvSpPr>
            <a:spLocks noChangeArrowheads="1"/>
          </p:cNvSpPr>
          <p:nvPr/>
        </p:nvSpPr>
        <p:spPr bwMode="auto">
          <a:xfrm>
            <a:off x="381000" y="2743200"/>
            <a:ext cx="8458200" cy="3733800"/>
          </a:xfrm>
          <a:prstGeom prst="rect">
            <a:avLst/>
          </a:prstGeom>
          <a:gradFill rotWithShape="1">
            <a:gsLst>
              <a:gs pos="0">
                <a:schemeClr val="tx1">
                  <a:alpha val="96999"/>
                </a:schemeClr>
              </a:gs>
              <a:gs pos="100000">
                <a:schemeClr val="tx1"/>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228600" y="228600"/>
            <a:ext cx="8458200" cy="5897563"/>
          </a:xfrm>
        </p:spPr>
        <p:txBody>
          <a:bodyPr/>
          <a:lstStyle/>
          <a:p>
            <a:r>
              <a:rPr lang="en-US" altLang="en-US">
                <a:solidFill>
                  <a:srgbClr val="66FF99"/>
                </a:solidFill>
              </a:rPr>
              <a:t>Please name this stage / community of ecological succession based on this description.</a:t>
            </a:r>
          </a:p>
          <a:p>
            <a:pPr lvl="1"/>
            <a:r>
              <a:rPr lang="en-US" altLang="en-US">
                <a:solidFill>
                  <a:srgbClr val="FF9966"/>
                </a:solidFill>
              </a:rPr>
              <a:t>A soil base has formed.  No canopy of trees above, many animal and plant species on the ground such as goldenrod and insects.  </a:t>
            </a:r>
          </a:p>
        </p:txBody>
      </p:sp>
      <p:pic>
        <p:nvPicPr>
          <p:cNvPr id="1955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458200" cy="3733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5588" name="Rectangle 4"/>
          <p:cNvSpPr>
            <a:spLocks noChangeArrowheads="1"/>
          </p:cNvSpPr>
          <p:nvPr/>
        </p:nvSpPr>
        <p:spPr bwMode="auto">
          <a:xfrm>
            <a:off x="381000" y="2743200"/>
            <a:ext cx="8458200" cy="3733800"/>
          </a:xfrm>
          <a:prstGeom prst="rect">
            <a:avLst/>
          </a:prstGeom>
          <a:gradFill rotWithShape="1">
            <a:gsLst>
              <a:gs pos="0">
                <a:schemeClr val="tx1">
                  <a:alpha val="89998"/>
                </a:schemeClr>
              </a:gs>
              <a:gs pos="100000">
                <a:schemeClr val="tx1">
                  <a:alpha val="92000"/>
                </a:schemeClr>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228600" y="228600"/>
            <a:ext cx="8458200" cy="5897563"/>
          </a:xfrm>
        </p:spPr>
        <p:txBody>
          <a:bodyPr/>
          <a:lstStyle/>
          <a:p>
            <a:r>
              <a:rPr lang="en-US" altLang="en-US">
                <a:solidFill>
                  <a:srgbClr val="66FF99"/>
                </a:solidFill>
              </a:rPr>
              <a:t>Please name this stage / community of ecological succession based on this description.</a:t>
            </a:r>
          </a:p>
          <a:p>
            <a:pPr lvl="1"/>
            <a:r>
              <a:rPr lang="en-US" altLang="en-US">
                <a:solidFill>
                  <a:srgbClr val="FF9966"/>
                </a:solidFill>
              </a:rPr>
              <a:t>A soil base has formed.  No canopy of trees above, many animal and plant species on the ground such as goldenrod and insects.  </a:t>
            </a:r>
          </a:p>
        </p:txBody>
      </p:sp>
      <p:pic>
        <p:nvPicPr>
          <p:cNvPr id="1966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458200" cy="3733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6612" name="Rectangle 4"/>
          <p:cNvSpPr>
            <a:spLocks noChangeArrowheads="1"/>
          </p:cNvSpPr>
          <p:nvPr/>
        </p:nvSpPr>
        <p:spPr bwMode="auto">
          <a:xfrm>
            <a:off x="381000" y="2743200"/>
            <a:ext cx="8458200" cy="3733800"/>
          </a:xfrm>
          <a:prstGeom prst="rect">
            <a:avLst/>
          </a:prstGeom>
          <a:gradFill rotWithShape="1">
            <a:gsLst>
              <a:gs pos="0">
                <a:schemeClr val="tx1">
                  <a:alpha val="78998"/>
                </a:schemeClr>
              </a:gs>
              <a:gs pos="100000">
                <a:schemeClr val="tx1">
                  <a:alpha val="81000"/>
                </a:schemeClr>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228600" y="228600"/>
            <a:ext cx="8458200" cy="5897563"/>
          </a:xfrm>
        </p:spPr>
        <p:txBody>
          <a:bodyPr/>
          <a:lstStyle/>
          <a:p>
            <a:r>
              <a:rPr lang="en-US" altLang="en-US">
                <a:solidFill>
                  <a:srgbClr val="66FF99"/>
                </a:solidFill>
              </a:rPr>
              <a:t>Please name this stage / community of ecological succession based on this description.</a:t>
            </a:r>
          </a:p>
          <a:p>
            <a:pPr lvl="1"/>
            <a:r>
              <a:rPr lang="en-US" altLang="en-US">
                <a:solidFill>
                  <a:srgbClr val="FF9966"/>
                </a:solidFill>
              </a:rPr>
              <a:t>A soil base has formed.  No canopy of trees above, many animal and plant species on the ground such as goldenrod and insects.  </a:t>
            </a:r>
          </a:p>
        </p:txBody>
      </p:sp>
      <p:pic>
        <p:nvPicPr>
          <p:cNvPr id="197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458200" cy="3733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7636" name="Rectangle 4"/>
          <p:cNvSpPr>
            <a:spLocks noChangeArrowheads="1"/>
          </p:cNvSpPr>
          <p:nvPr/>
        </p:nvSpPr>
        <p:spPr bwMode="auto">
          <a:xfrm>
            <a:off x="381000" y="2743200"/>
            <a:ext cx="8458200" cy="3733800"/>
          </a:xfrm>
          <a:prstGeom prst="rect">
            <a:avLst/>
          </a:prstGeom>
          <a:gradFill rotWithShape="1">
            <a:gsLst>
              <a:gs pos="0">
                <a:schemeClr val="tx1">
                  <a:alpha val="39998"/>
                </a:schemeClr>
              </a:gs>
              <a:gs pos="100000">
                <a:schemeClr val="tx1">
                  <a:alpha val="49001"/>
                </a:schemeClr>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228600" y="228600"/>
            <a:ext cx="8458200" cy="5897563"/>
          </a:xfrm>
        </p:spPr>
        <p:txBody>
          <a:bodyPr/>
          <a:lstStyle/>
          <a:p>
            <a:r>
              <a:rPr lang="en-US" altLang="en-US">
                <a:solidFill>
                  <a:srgbClr val="66FF99"/>
                </a:solidFill>
              </a:rPr>
              <a:t>Please name this stage / community of ecological succession based on this description.</a:t>
            </a:r>
          </a:p>
          <a:p>
            <a:pPr lvl="1"/>
            <a:r>
              <a:rPr lang="en-US" altLang="en-US">
                <a:solidFill>
                  <a:srgbClr val="FF9966"/>
                </a:solidFill>
              </a:rPr>
              <a:t>A soil base has formed.  No canopy of trees above, many animal and plant species on the ground such as goldenrod and insects.  </a:t>
            </a:r>
          </a:p>
        </p:txBody>
      </p:sp>
      <p:pic>
        <p:nvPicPr>
          <p:cNvPr id="198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458200" cy="3733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228600" y="228600"/>
            <a:ext cx="8458200" cy="5897563"/>
          </a:xfrm>
        </p:spPr>
        <p:txBody>
          <a:bodyPr/>
          <a:lstStyle/>
          <a:p>
            <a:r>
              <a:rPr lang="en-US" altLang="en-US">
                <a:solidFill>
                  <a:srgbClr val="66FF99"/>
                </a:solidFill>
              </a:rPr>
              <a:t>Please name this stage / community of ecological succession based on this description.</a:t>
            </a:r>
          </a:p>
          <a:p>
            <a:pPr lvl="1"/>
            <a:r>
              <a:rPr lang="en-US" altLang="en-US">
                <a:solidFill>
                  <a:srgbClr val="FF9966"/>
                </a:solidFill>
              </a:rPr>
              <a:t>A soil base has formed.  No canopy of trees above, many animal and plant species on the ground such as goldenrod and insects.  </a:t>
            </a:r>
          </a:p>
        </p:txBody>
      </p:sp>
      <p:pic>
        <p:nvPicPr>
          <p:cNvPr id="1996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458200" cy="3733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9684" name="WordArt 4"/>
          <p:cNvSpPr>
            <a:spLocks noChangeArrowheads="1" noChangeShapeType="1" noTextEdit="1"/>
          </p:cNvSpPr>
          <p:nvPr/>
        </p:nvSpPr>
        <p:spPr bwMode="auto">
          <a:xfrm>
            <a:off x="1371600" y="3048000"/>
            <a:ext cx="6705600" cy="2286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79999"/>
                    </a:srgbClr>
                  </a:outerShdw>
                </a:effectLst>
                <a:uLnTx/>
                <a:uFillTx/>
                <a:latin typeface="Arial Black" panose="020B0A04020102020204" pitchFamily="34" charset="0"/>
                <a:ea typeface="+mn-ea"/>
                <a:cs typeface="+mn-cs"/>
              </a:rPr>
              <a:t>Old-Field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79999"/>
                    </a:srgbClr>
                  </a:outerShdw>
                </a:effectLst>
                <a:uLnTx/>
                <a:uFillTx/>
                <a:latin typeface="Arial Black" panose="020B0A04020102020204" pitchFamily="34" charset="0"/>
                <a:ea typeface="+mn-ea"/>
                <a:cs typeface="+mn-cs"/>
              </a:rPr>
              <a:t>Community</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Secretly write “Owl” in the correct box worth 1pt.</a:t>
            </a:r>
          </a:p>
        </p:txBody>
      </p:sp>
      <p:pic>
        <p:nvPicPr>
          <p:cNvPr id="200707"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1"/>
          </p:nvPr>
        </p:nvSpPr>
        <p:spPr>
          <a:xfrm>
            <a:off x="228600" y="381000"/>
            <a:ext cx="8763000" cy="5745163"/>
          </a:xfrm>
        </p:spPr>
        <p:txBody>
          <a:bodyPr/>
          <a:lstStyle/>
          <a:p>
            <a:pPr eaLnBrk="1" hangingPunct="1">
              <a:defRPr/>
            </a:pPr>
            <a:r>
              <a:rPr lang="en-US" dirty="0">
                <a:solidFill>
                  <a:srgbClr val="996633"/>
                </a:solidFill>
              </a:rPr>
              <a:t>The growth, death, and decay of  these help to produce organic matter / soil.</a:t>
            </a:r>
          </a:p>
          <a:p>
            <a:pPr lvl="1" eaLnBrk="1" hangingPunct="1">
              <a:defRPr/>
            </a:pPr>
            <a:r>
              <a:rPr lang="en-US" dirty="0">
                <a:solidFill>
                  <a:schemeClr val="accent1">
                    <a:lumMod val="50000"/>
                  </a:schemeClr>
                </a:solidFill>
              </a:rPr>
              <a:t>They also help to retain soil moisture.</a:t>
            </a:r>
          </a:p>
        </p:txBody>
      </p:sp>
      <p:pic>
        <p:nvPicPr>
          <p:cNvPr id="24579"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534400" cy="4343400"/>
          </a:xfrm>
          <a:prstGeom prst="rect">
            <a:avLst/>
          </a:prstGeom>
          <a:noFill/>
          <a:ln w="762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42803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endParaRPr>
          </a:p>
        </p:txBody>
      </p:sp>
      <p:sp>
        <p:nvSpPr>
          <p:cNvPr id="5" name="Rectangle 4"/>
          <p:cNvSpPr/>
          <p:nvPr/>
        </p:nvSpPr>
        <p:spPr>
          <a:xfrm>
            <a:off x="457201" y="2209800"/>
            <a:ext cx="1371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lichen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053512" cy="6851650"/>
          </a:xfrm>
          <a:prstGeom prst="rect">
            <a:avLst/>
          </a:prstGeom>
          <a:noFill/>
          <a:ln w="76200">
            <a:solidFill>
              <a:schemeClr val="accent1">
                <a:lumMod val="9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76200"/>
            <a:ext cx="7879080" cy="1754326"/>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Ecological Succession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Review Game</a:t>
            </a:r>
          </a:p>
        </p:txBody>
      </p:sp>
      <p:pic>
        <p:nvPicPr>
          <p:cNvPr id="2" name="Graphic 1">
            <a:extLst>
              <a:ext uri="{FF2B5EF4-FFF2-40B4-BE49-F238E27FC236}">
                <a16:creationId xmlns:a16="http://schemas.microsoft.com/office/drawing/2014/main" id="{DA412E41-D13A-6DB7-A77B-770F65756C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sp>
        <p:nvSpPr>
          <p:cNvPr id="4" name="Rectangle 3">
            <a:extLst>
              <a:ext uri="{FF2B5EF4-FFF2-40B4-BE49-F238E27FC236}">
                <a16:creationId xmlns:a16="http://schemas.microsoft.com/office/drawing/2014/main" id="{F8CFB359-1324-3249-24D5-8C2363C1C803}"/>
              </a:ext>
            </a:extLst>
          </p:cNvPr>
          <p:cNvSpPr/>
          <p:nvPr/>
        </p:nvSpPr>
        <p:spPr>
          <a:xfrm>
            <a:off x="125998" y="4819973"/>
            <a:ext cx="318548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8575">
                  <a:solidFill>
                    <a:sysClr val="windowText" lastClr="000000"/>
                  </a:solidFill>
                  <a:prstDash val="solid"/>
                </a:ln>
                <a:solidFill>
                  <a:srgbClr val="BBE0E3">
                    <a:lumMod val="90000"/>
                  </a:srgbClr>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Part 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8575">
                  <a:solidFill>
                    <a:sysClr val="windowText" lastClr="000000"/>
                  </a:solidFill>
                  <a:prstDash val="solid"/>
                </a:ln>
                <a:solidFill>
                  <a:srgbClr val="BBE0E3">
                    <a:lumMod val="90000"/>
                  </a:srgbClr>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Lesson 8</a:t>
            </a:r>
          </a:p>
        </p:txBody>
      </p:sp>
      <p:sp>
        <p:nvSpPr>
          <p:cNvPr id="6" name="TextBox 5">
            <a:extLst>
              <a:ext uri="{FF2B5EF4-FFF2-40B4-BE49-F238E27FC236}">
                <a16:creationId xmlns:a16="http://schemas.microsoft.com/office/drawing/2014/main" id="{A48E625F-2571-40F4-7B83-35085C511C40}"/>
              </a:ext>
            </a:extLst>
          </p:cNvPr>
          <p:cNvSpPr txBox="1"/>
          <p:nvPr/>
        </p:nvSpPr>
        <p:spPr>
          <a:xfrm>
            <a:off x="762000" y="3241580"/>
            <a:ext cx="7879080" cy="1702782"/>
          </a:xfrm>
          <a:prstGeom prst="rect">
            <a:avLst/>
          </a:prstGeom>
          <a:noFill/>
        </p:spPr>
        <p:txBody>
          <a:bodyPr wrap="square">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2700" cmpd="sng">
                  <a:solidFill>
                    <a:sysClr val="windowText" lastClr="000000"/>
                  </a:solidFill>
                  <a:prstDash val="solid"/>
                </a:ln>
                <a:solidFill>
                  <a:srgbClr val="FFFFCC"/>
                </a:solidFill>
                <a:effectLst/>
                <a:uLnTx/>
                <a:uFillTx/>
                <a:latin typeface="Arial" panose="020B0604020202020204" pitchFamily="34" charset="0"/>
                <a:ea typeface="+mn-ea"/>
                <a:cs typeface="+mn-cs"/>
              </a:rPr>
              <a:t>Answer Key</a:t>
            </a:r>
          </a:p>
        </p:txBody>
      </p:sp>
      <p:pic>
        <p:nvPicPr>
          <p:cNvPr id="7" name="Picture 2" descr="Download Key Transparent HQ PNG Image | FreePNGImg">
            <a:extLst>
              <a:ext uri="{FF2B5EF4-FFF2-40B4-BE49-F238E27FC236}">
                <a16:creationId xmlns:a16="http://schemas.microsoft.com/office/drawing/2014/main" id="{66667A35-E935-57DB-8C0E-0145ED0B6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448086">
            <a:off x="3730501" y="37216"/>
            <a:ext cx="5300595" cy="510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6280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chemeClr val="bg1"/>
              </a:solidFill>
              <a:latin typeface="Times New Roman" panose="02020603050405020304" pitchFamily="18" charset="0"/>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chemeClr val="bg1"/>
              </a:solidFill>
              <a:latin typeface="Times New Roman" panose="02020603050405020304" pitchFamily="18" charset="0"/>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Verdana" panose="020B0604030504040204" pitchFamily="34" charset="0"/>
              </a:rPr>
              <a:t>Copyright © 2024 </a:t>
            </a:r>
            <a:r>
              <a:rPr lang="en-US" altLang="en-US" sz="800" b="1" dirty="0" err="1">
                <a:solidFill>
                  <a:schemeClr val="bg1"/>
                </a:solidFill>
                <a:latin typeface="Verdana" panose="020B0604030504040204" pitchFamily="34" charset="0"/>
              </a:rPr>
              <a:t>SlideSpark</a:t>
            </a:r>
            <a:r>
              <a:rPr lang="en-US" altLang="en-US" sz="800" b="1" dirty="0">
                <a:solidFill>
                  <a:schemeClr val="bg1"/>
                </a:solidFill>
                <a:latin typeface="Verdana" panose="020B0604030504040204" pitchFamily="34" charset="0"/>
              </a:rPr>
              <a:t> .LLC</a:t>
            </a:r>
            <a:endParaRPr lang="en-US" altLang="en-US" dirty="0"/>
          </a:p>
        </p:txBody>
      </p:sp>
      <p:sp>
        <p:nvSpPr>
          <p:cNvPr id="312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chemeClr val="bg1"/>
                </a:solidFill>
              </a:rPr>
              <a:t>Ecological Succession Review Game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228600" y="228600"/>
            <a:ext cx="8382000" cy="5897563"/>
          </a:xfrm>
        </p:spPr>
        <p:txBody>
          <a:bodyPr/>
          <a:lstStyle/>
          <a:p>
            <a:pPr eaLnBrk="1" hangingPunct="1"/>
            <a:r>
              <a:rPr lang="en-US" altLang="en-US">
                <a:solidFill>
                  <a:srgbClr val="FF99FF"/>
                </a:solidFill>
              </a:rPr>
              <a:t>You may find grasses, yearly plants, weeds, and flowers in this stage of ecological succession.</a:t>
            </a:r>
          </a:p>
          <a:p>
            <a:pPr lvl="1" eaLnBrk="1" hangingPunct="1"/>
            <a:endParaRPr lang="en-US" altLang="en-US">
              <a:solidFill>
                <a:srgbClr val="009900"/>
              </a:solidFill>
            </a:endParaRPr>
          </a:p>
        </p:txBody>
      </p:sp>
      <p:pic>
        <p:nvPicPr>
          <p:cNvPr id="2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25605"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133475"/>
            <a:ext cx="2943226"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74209">
            <a:off x="5225415" y="2644224"/>
            <a:ext cx="213878" cy="19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chemeClr val="bg1"/>
              </a:solidFill>
              <a:latin typeface="Times New Roman" panose="02020603050405020304" pitchFamily="18" charset="0"/>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66FFCC"/>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667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chemeClr val="bg1"/>
              </a:solidFill>
              <a:latin typeface="Times New Roman" panose="02020603050405020304" pitchFamily="18" charset="0"/>
            </a:endParaRPr>
          </a:p>
        </p:txBody>
      </p:sp>
      <p:sp>
        <p:nvSpPr>
          <p:cNvPr id="266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Verdana" panose="020B0604030504040204" pitchFamily="34" charset="0"/>
              </a:rPr>
              <a:t>Copyright © 2024 </a:t>
            </a:r>
            <a:r>
              <a:rPr lang="en-US" altLang="en-US" sz="800" b="1" dirty="0" err="1">
                <a:solidFill>
                  <a:schemeClr val="bg1"/>
                </a:solidFill>
                <a:latin typeface="Verdana" panose="020B0604030504040204" pitchFamily="34" charset="0"/>
              </a:rPr>
              <a:t>SlideSpark</a:t>
            </a:r>
            <a:r>
              <a:rPr lang="en-US" altLang="en-US" sz="800" b="1" dirty="0">
                <a:solidFill>
                  <a:schemeClr val="bg1"/>
                </a:solidFill>
                <a:latin typeface="Verdana" panose="020B0604030504040204" pitchFamily="34" charset="0"/>
              </a:rPr>
              <a:t> .LLC</a:t>
            </a:r>
            <a:endParaRPr lang="en-US" altLang="en-US" dirty="0"/>
          </a:p>
        </p:txBody>
      </p:sp>
      <p:sp>
        <p:nvSpPr>
          <p:cNvPr id="2667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chemeClr val="bg1"/>
                </a:solidFill>
              </a:rPr>
              <a:t>Ecological Succession Review Game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228600" y="228600"/>
            <a:ext cx="8382000" cy="5897563"/>
          </a:xfrm>
        </p:spPr>
        <p:txBody>
          <a:bodyPr/>
          <a:lstStyle/>
          <a:p>
            <a:pPr eaLnBrk="1" hangingPunct="1"/>
            <a:r>
              <a:rPr lang="en-US" altLang="en-US">
                <a:solidFill>
                  <a:srgbClr val="FF9966"/>
                </a:solidFill>
              </a:rPr>
              <a:t>Name this stage of Ecological Succession.</a:t>
            </a:r>
          </a:p>
          <a:p>
            <a:pPr lvl="1" eaLnBrk="1" hangingPunct="1"/>
            <a:endParaRPr lang="en-US" altLang="en-US">
              <a:solidFill>
                <a:srgbClr val="FF9966"/>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638800"/>
          </a:xfrm>
          <a:prstGeom prst="rect">
            <a:avLst/>
          </a:prstGeom>
          <a:noFill/>
          <a:ln w="762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10668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chemeClr val="bg1">
                    <a:lumMod val="75000"/>
                  </a:schemeClr>
                </a:solidFill>
              </a:rPr>
              <a:t>This area is transitioning from a __________  community to a ____________ community. </a:t>
            </a: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8200" cy="5029200"/>
          </a:xfrm>
          <a:prstGeom prst="rect">
            <a:avLst/>
          </a:prstGeom>
          <a:noFill/>
          <a:ln w="762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1600200"/>
            <a:ext cx="16764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29699"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29700"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 y="1524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10" name="Rectangle 9"/>
          <p:cNvSpPr/>
          <p:nvPr/>
        </p:nvSpPr>
        <p:spPr>
          <a:xfrm>
            <a:off x="0" y="0"/>
            <a:ext cx="9144000" cy="6858000"/>
          </a:xfrm>
          <a:prstGeom prst="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30723"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30724"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 y="1524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10" name="Rectangle 9"/>
          <p:cNvSpPr/>
          <p:nvPr/>
        </p:nvSpPr>
        <p:spPr>
          <a:xfrm>
            <a:off x="0" y="0"/>
            <a:ext cx="9144000" cy="6858000"/>
          </a:xfrm>
          <a:prstGeom prst="rect">
            <a:avLst/>
          </a:prstGeom>
          <a:solidFill>
            <a:schemeClr val="tx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31747"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31748"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 y="1524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10" name="Rectangle 9"/>
          <p:cNvSpPr/>
          <p:nvPr/>
        </p:nvSpPr>
        <p:spPr>
          <a:xfrm>
            <a:off x="0" y="0"/>
            <a:ext cx="9144000" cy="6858000"/>
          </a:xfrm>
          <a:prstGeom prst="rect">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32771"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32772"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 y="1524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10" name="Rectangle 9"/>
          <p:cNvSpPr/>
          <p:nvPr/>
        </p:nvSpPr>
        <p:spPr>
          <a:xfrm>
            <a:off x="0" y="0"/>
            <a:ext cx="9144000" cy="6858000"/>
          </a:xfrm>
          <a:prstGeom prst="rect">
            <a:avLst/>
          </a:prstGeom>
          <a:solidFill>
            <a:schemeClr val="tx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33795"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33796"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 y="1524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10" name="Rectangle 9"/>
          <p:cNvSpPr/>
          <p:nvPr/>
        </p:nvSpPr>
        <p:spPr>
          <a:xfrm>
            <a:off x="0" y="0"/>
            <a:ext cx="9144000" cy="685800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34819"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34820"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 y="1524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10" name="Rectangle 9"/>
          <p:cNvSpPr/>
          <p:nvPr/>
        </p:nvSpPr>
        <p:spPr>
          <a:xfrm>
            <a:off x="0" y="0"/>
            <a:ext cx="9144000" cy="6858000"/>
          </a:xfrm>
          <a:prstGeom prst="rect">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304800"/>
            <a:ext cx="8229600" cy="5821363"/>
          </a:xfrm>
        </p:spPr>
        <p:txBody>
          <a:bodyPr/>
          <a:lstStyle/>
          <a:p>
            <a:r>
              <a:rPr lang="en-US" altLang="en-US"/>
              <a:t>How to play…</a:t>
            </a:r>
          </a:p>
          <a:p>
            <a:pPr lvl="1"/>
            <a:r>
              <a:rPr lang="en-US" altLang="en-US">
                <a:solidFill>
                  <a:srgbClr val="6699FF"/>
                </a:solidFill>
              </a:rPr>
              <a:t>Don’t play like Jeo_ _ _ _ y.</a:t>
            </a:r>
          </a:p>
          <a:p>
            <a:pPr lvl="1"/>
            <a:r>
              <a:rPr lang="en-US" altLang="en-US">
                <a:solidFill>
                  <a:srgbClr val="FF99FF"/>
                </a:solidFill>
              </a:rPr>
              <a:t>Class should be divided into several small groups.</a:t>
            </a:r>
          </a:p>
          <a:p>
            <a:pPr lvl="1"/>
            <a:r>
              <a:rPr lang="en-US" altLang="en-US">
                <a:solidFill>
                  <a:srgbClr val="FFCC99"/>
                </a:solidFill>
              </a:rPr>
              <a:t>Groups should use science journal (red slide notes), homework, and other available materials to assist you.</a:t>
            </a:r>
          </a:p>
          <a:p>
            <a:pPr lvl="1"/>
            <a:r>
              <a:rPr lang="en-US" altLang="en-US">
                <a:solidFill>
                  <a:srgbClr val="66FFCC"/>
                </a:solidFill>
              </a:rPr>
              <a:t>Groups can communicate </a:t>
            </a:r>
            <a:r>
              <a:rPr lang="en-US" altLang="en-US" b="1" u="sng"/>
              <a:t>quietly</a:t>
            </a:r>
            <a:r>
              <a:rPr lang="en-US" altLang="en-US"/>
              <a:t> </a:t>
            </a:r>
            <a:r>
              <a:rPr lang="en-US" altLang="en-US">
                <a:solidFill>
                  <a:srgbClr val="66FFCC"/>
                </a:solidFill>
              </a:rPr>
              <a:t>with each other but no sharing answers between groups.</a:t>
            </a:r>
          </a:p>
          <a:p>
            <a:pPr lvl="2"/>
            <a:r>
              <a:rPr lang="en-US" altLang="en-US">
                <a:solidFill>
                  <a:srgbClr val="9966FF"/>
                </a:solidFill>
              </a:rPr>
              <a:t>Practice quietly communicating right now?</a:t>
            </a:r>
          </a:p>
          <a:p>
            <a:pPr lvl="2"/>
            <a:r>
              <a:rPr lang="en-US" altLang="en-US">
                <a:solidFill>
                  <a:srgbClr val="9966FF"/>
                </a:solidFill>
              </a:rPr>
              <a:t>Practice Communication Question:</a:t>
            </a:r>
          </a:p>
          <a:p>
            <a:pPr lvl="2"/>
            <a:r>
              <a:rPr lang="en-US" alt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35843"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35844"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 y="1524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10" name="Rectangle 9"/>
          <p:cNvSpPr/>
          <p:nvPr/>
        </p:nvSpPr>
        <p:spPr>
          <a:xfrm>
            <a:off x="0" y="0"/>
            <a:ext cx="9144000" cy="6858000"/>
          </a:xfrm>
          <a:prstGeom prst="rect">
            <a:avLst/>
          </a:prstGeom>
          <a:solidFill>
            <a:schemeClr val="tx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36867" name="Rectangle 3"/>
          <p:cNvSpPr>
            <a:spLocks noGrp="1" noChangeArrowheads="1"/>
          </p:cNvSpPr>
          <p:nvPr>
            <p:ph type="body" idx="4294967295"/>
          </p:nvPr>
        </p:nvSpPr>
        <p:spPr>
          <a:xfrm>
            <a:off x="457200" y="228600"/>
            <a:ext cx="8229600" cy="5902325"/>
          </a:xfrm>
        </p:spPr>
        <p:txBody>
          <a:bodyPr/>
          <a:lstStyle/>
          <a:p>
            <a:pPr eaLnBrk="1" hangingPunct="1"/>
            <a:r>
              <a:rPr lang="en-US" altLang="en-US"/>
              <a:t>S  hade   T  olerant   H  ardwoods</a:t>
            </a:r>
          </a:p>
          <a:p>
            <a:pPr lvl="1" eaLnBrk="1" hangingPunct="1"/>
            <a:r>
              <a:rPr lang="en-US" altLang="en-US">
                <a:solidFill>
                  <a:srgbClr val="008000"/>
                </a:solidFill>
              </a:rPr>
              <a:t>Oak, Hickory, Ash.</a:t>
            </a:r>
            <a:endParaRPr lang="en-US" altLang="en-US">
              <a:solidFill>
                <a:srgbClr val="008000"/>
              </a:solidFill>
              <a:sym typeface="Symbol" panose="05050102010706020507" pitchFamily="18" charset="2"/>
            </a:endParaRPr>
          </a:p>
          <a:p>
            <a:pPr eaLnBrk="1" hangingPunct="1"/>
            <a:endParaRPr lang="en-US" altLang="en-US">
              <a:solidFill>
                <a:srgbClr val="008000"/>
              </a:solidFill>
            </a:endParaRPr>
          </a:p>
        </p:txBody>
      </p:sp>
      <p:pic>
        <p:nvPicPr>
          <p:cNvPr id="36868" name="Picture 6" descr="OakFor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20065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6799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ounded Rectangle 5"/>
          <p:cNvSpPr/>
          <p:nvPr/>
        </p:nvSpPr>
        <p:spPr>
          <a:xfrm>
            <a:off x="1143000" y="228600"/>
            <a:ext cx="11430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667000" y="228600"/>
            <a:ext cx="1447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648200" y="228600"/>
            <a:ext cx="1828800" cy="533400"/>
          </a:xfrm>
          <a:prstGeom prst="roundRect">
            <a:avLst/>
          </a:prstGeom>
          <a:solidFill>
            <a:schemeClr val="bg2">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 y="15240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77813"/>
            <a:ext cx="8229600" cy="1139825"/>
          </a:xfrm>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37891" name="Rectangle 3"/>
          <p:cNvSpPr>
            <a:spLocks noGrp="1" noChangeArrowheads="1"/>
          </p:cNvSpPr>
          <p:nvPr>
            <p:ph type="body" idx="4294967295"/>
          </p:nvPr>
        </p:nvSpPr>
        <p:spPr>
          <a:xfrm>
            <a:off x="228600" y="381000"/>
            <a:ext cx="8001000" cy="5749925"/>
          </a:xfrm>
        </p:spPr>
        <p:txBody>
          <a:bodyPr/>
          <a:lstStyle/>
          <a:p>
            <a:pPr eaLnBrk="1" hangingPunct="1"/>
            <a:r>
              <a:rPr lang="en-US" altLang="en-US"/>
              <a:t>Name this stage of ecological succession.</a:t>
            </a:r>
          </a:p>
          <a:p>
            <a:pPr lvl="1" eaLnBrk="1" hangingPunct="1"/>
            <a:r>
              <a:rPr lang="en-US" altLang="en-US">
                <a:solidFill>
                  <a:srgbClr val="996633"/>
                </a:solidFill>
              </a:rPr>
              <a:t>Soil base now forms.</a:t>
            </a:r>
          </a:p>
          <a:p>
            <a:pPr lvl="1" eaLnBrk="1" hangingPunct="1"/>
            <a:r>
              <a:rPr lang="en-US" altLang="en-US">
                <a:solidFill>
                  <a:srgbClr val="66FF66"/>
                </a:solidFill>
              </a:rPr>
              <a:t>Sumac, Willow, Dogwood, Apple, Blackberries</a:t>
            </a:r>
            <a:endParaRPr lang="en-US" altLang="en-US">
              <a:solidFill>
                <a:srgbClr val="66FF66"/>
              </a:solidFill>
              <a:sym typeface="Symbol" panose="05050102010706020507" pitchFamily="18" charset="2"/>
            </a:endParaRP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382000" cy="4457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7277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2895600" cy="2171700"/>
          </a:xfrm>
          <a:prstGeom prst="rect">
            <a:avLst/>
          </a:prstGeom>
          <a:noFill/>
          <a:ln w="57150">
            <a:solidFill>
              <a:srgbClr val="6B6BC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705600" y="2209800"/>
            <a:ext cx="19812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br>
              <a:rPr lang="en-US" altLang="en-US" sz="3800">
                <a:sym typeface="Symbol" panose="05050102010706020507" pitchFamily="18" charset="2"/>
              </a:rPr>
            </a:br>
            <a:endParaRPr lang="en-US" altLang="en-US" sz="3800">
              <a:sym typeface="Symbol" panose="05050102010706020507" pitchFamily="18" charset="2"/>
            </a:endParaRPr>
          </a:p>
        </p:txBody>
      </p:sp>
      <p:sp>
        <p:nvSpPr>
          <p:cNvPr id="38915" name="Rectangle 3"/>
          <p:cNvSpPr>
            <a:spLocks noGrp="1" noChangeArrowheads="1"/>
          </p:cNvSpPr>
          <p:nvPr>
            <p:ph type="body" idx="4294967295"/>
          </p:nvPr>
        </p:nvSpPr>
        <p:spPr>
          <a:xfrm>
            <a:off x="228600" y="228600"/>
            <a:ext cx="8458200" cy="5902325"/>
          </a:xfrm>
        </p:spPr>
        <p:txBody>
          <a:bodyPr/>
          <a:lstStyle/>
          <a:p>
            <a:pPr eaLnBrk="1" hangingPunct="1"/>
            <a:r>
              <a:rPr lang="en-US" altLang="en-US">
                <a:solidFill>
                  <a:srgbClr val="FFFFCC"/>
                </a:solidFill>
              </a:rPr>
              <a:t>This is the final community that exists.  These trees such as Beech and Maple can survive low light conditions.</a:t>
            </a:r>
            <a:endParaRPr lang="en-US" altLang="en-US">
              <a:solidFill>
                <a:srgbClr val="FFFFCC"/>
              </a:solidFill>
              <a:sym typeface="Symbol" panose="05050102010706020507" pitchFamily="18" charset="2"/>
            </a:endParaRPr>
          </a:p>
        </p:txBody>
      </p:sp>
      <p:pic>
        <p:nvPicPr>
          <p:cNvPr id="38916" name="Picture 5" descr="Beech_forest_M%C3%A1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5720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68199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6" name="Rectangle 5"/>
          <p:cNvSpPr/>
          <p:nvPr/>
        </p:nvSpPr>
        <p:spPr>
          <a:xfrm>
            <a:off x="381000" y="1981200"/>
            <a:ext cx="18288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chemeClr val="bg1"/>
              </a:solidFill>
              <a:latin typeface="Times New Roman" panose="02020603050405020304" pitchFamily="18" charset="0"/>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998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chemeClr val="bg1"/>
              </a:solidFill>
              <a:latin typeface="Times New Roman" panose="02020603050405020304" pitchFamily="18" charset="0"/>
            </a:endParaRPr>
          </a:p>
        </p:txBody>
      </p:sp>
      <p:sp>
        <p:nvSpPr>
          <p:cNvPr id="399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Verdana" panose="020B0604030504040204" pitchFamily="34" charset="0"/>
              </a:rPr>
              <a:t>Copyright © 2024 </a:t>
            </a:r>
            <a:r>
              <a:rPr lang="en-US" altLang="en-US" sz="800" b="1" dirty="0" err="1">
                <a:solidFill>
                  <a:schemeClr val="bg1"/>
                </a:solidFill>
                <a:latin typeface="Verdana" panose="020B0604030504040204" pitchFamily="34" charset="0"/>
              </a:rPr>
              <a:t>SlideSpark</a:t>
            </a:r>
            <a:r>
              <a:rPr lang="en-US" altLang="en-US" sz="800" b="1" dirty="0">
                <a:solidFill>
                  <a:schemeClr val="bg1"/>
                </a:solidFill>
                <a:latin typeface="Verdana" panose="020B0604030504040204" pitchFamily="34" charset="0"/>
              </a:rPr>
              <a:t> .LLC</a:t>
            </a:r>
            <a:endParaRPr lang="en-US" altLang="en-US" dirty="0"/>
          </a:p>
        </p:txBody>
      </p:sp>
      <p:sp>
        <p:nvSpPr>
          <p:cNvPr id="3998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chemeClr val="bg1"/>
                </a:solidFill>
              </a:rPr>
              <a:t>Ecological Succession Review Game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40964"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10600" cy="52482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40965"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41988"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5624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41989"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43012"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610600" cy="38766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43013"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44036"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8610600" cy="34194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44037"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45060"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8610600" cy="28098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45061"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chemeClr val="bg1"/>
                </a:solidFill>
              </a:rPr>
              <a:t>Questions 1-20 = 5pts Each</a:t>
            </a:r>
          </a:p>
          <a:p>
            <a:pPr algn="ctr" eaLnBrk="1" hangingPunct="1"/>
            <a:r>
              <a:rPr lang="en-US" altLang="en-US" sz="3600">
                <a:solidFill>
                  <a:schemeClr val="bg1"/>
                </a:solidFill>
              </a:rPr>
              <a:t>Final Category (Bonus) = 1pt Each</a:t>
            </a:r>
          </a:p>
          <a:p>
            <a:pPr algn="ctr" eaLnBrk="1" hangingPunct="1"/>
            <a:r>
              <a:rPr lang="en-US" altLang="en-US" sz="3600">
                <a:solidFill>
                  <a:schemeClr val="bg1"/>
                </a:solidFill>
              </a:rPr>
              <a:t>Final Questions = 5 pt wager</a:t>
            </a:r>
          </a:p>
          <a:p>
            <a:pPr algn="ctr" eaLnBrk="1" hangingPunct="1"/>
            <a:r>
              <a:rPr lang="en-US" altLang="en-US" sz="2400" i="1">
                <a:solidFill>
                  <a:srgbClr val="9966FF"/>
                </a:solidFill>
              </a:rPr>
              <a:t>If you wager 5 on the last question and get it wrong you lose 5 pts. Wager 5 and get it right you get 5 pts.</a:t>
            </a:r>
          </a:p>
          <a:p>
            <a:pPr algn="ctr" eaLnBrk="1" hangingPunct="1"/>
            <a:endParaRPr lang="en-US" altLang="en-US" sz="3600">
              <a:solidFill>
                <a:schemeClr val="bg1"/>
              </a:solidFill>
            </a:endParaRPr>
          </a:p>
          <a:p>
            <a:pPr algn="ctr" eaLnBrk="1" hangingPunct="1"/>
            <a:r>
              <a:rPr lang="en-US" altLang="en-US" sz="3600">
                <a:solidFill>
                  <a:schemeClr val="bg1"/>
                </a:solidFill>
              </a:rPr>
              <a:t>Find the Owl =</a:t>
            </a:r>
          </a:p>
          <a:p>
            <a:pPr algn="ctr" eaLnBrk="1" hangingPunct="1"/>
            <a:r>
              <a:rPr lang="en-US" altLang="en-US" sz="3600" i="1">
                <a:solidFill>
                  <a:srgbClr val="996633"/>
                </a:solidFill>
              </a:rPr>
              <a:t> Secretly write “Owl” in the correct box worth 1pt.</a:t>
            </a:r>
          </a:p>
        </p:txBody>
      </p:sp>
      <p:pic>
        <p:nvPicPr>
          <p:cNvPr id="5123"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1955" name="Rectangle 3"/>
          <p:cNvSpPr>
            <a:spLocks noGrp="1" noChangeArrowheads="1"/>
          </p:cNvSpPr>
          <p:nvPr>
            <p:ph type="body" idx="4294967295"/>
          </p:nvPr>
        </p:nvSpPr>
        <p:spPr>
          <a:xfrm>
            <a:off x="228600" y="228600"/>
            <a:ext cx="8382000" cy="5897563"/>
          </a:xfrm>
        </p:spPr>
        <p:txBody>
          <a:bodyPr/>
          <a:lstStyle/>
          <a:p>
            <a:pPr eaLnBrk="1" hangingPunct="1">
              <a:defRPr/>
            </a:pPr>
            <a:r>
              <a:rPr lang="en-US" dirty="0">
                <a:solidFill>
                  <a:srgbClr val="66FFCC"/>
                </a:solidFill>
              </a:rPr>
              <a:t>Which of the following is a way to restart succession.</a:t>
            </a:r>
          </a:p>
          <a:p>
            <a:pPr eaLnBrk="1" hangingPunct="1">
              <a:defRPr/>
            </a:pPr>
            <a:r>
              <a:rPr lang="en-US" dirty="0">
                <a:solidFill>
                  <a:srgbClr val="FF6600"/>
                </a:solidFill>
              </a:rPr>
              <a:t>A.) Volcanic Event</a:t>
            </a:r>
          </a:p>
          <a:p>
            <a:pPr eaLnBrk="1" hangingPunct="1">
              <a:defRPr/>
            </a:pPr>
            <a:r>
              <a:rPr lang="en-US" dirty="0">
                <a:solidFill>
                  <a:srgbClr val="FFC000"/>
                </a:solidFill>
              </a:rPr>
              <a:t>B.) Forest Fire</a:t>
            </a:r>
          </a:p>
          <a:p>
            <a:pPr eaLnBrk="1" hangingPunct="1">
              <a:defRPr/>
            </a:pPr>
            <a:r>
              <a:rPr lang="en-US" dirty="0">
                <a:solidFill>
                  <a:schemeClr val="bg2">
                    <a:lumMod val="60000"/>
                    <a:lumOff val="40000"/>
                  </a:schemeClr>
                </a:solidFill>
              </a:rPr>
              <a:t>C.) Erosion</a:t>
            </a:r>
          </a:p>
          <a:p>
            <a:pPr eaLnBrk="1" hangingPunct="1">
              <a:defRPr/>
            </a:pPr>
            <a:r>
              <a:rPr lang="en-US" dirty="0">
                <a:solidFill>
                  <a:srgbClr val="996633"/>
                </a:solidFill>
              </a:rPr>
              <a:t>D.) Logging / Human Impact</a:t>
            </a:r>
          </a:p>
          <a:p>
            <a:pPr eaLnBrk="1" hangingPunct="1">
              <a:defRPr/>
            </a:pPr>
            <a:r>
              <a:rPr lang="en-US" dirty="0">
                <a:solidFill>
                  <a:schemeClr val="accent1">
                    <a:lumMod val="75000"/>
                  </a:schemeClr>
                </a:solidFill>
              </a:rPr>
              <a:t>E.) All of the above.</a:t>
            </a:r>
          </a:p>
          <a:p>
            <a:pPr eaLnBrk="1" hangingPunct="1">
              <a:defRPr/>
            </a:pPr>
            <a:endParaRPr lang="en-US" dirty="0">
              <a:solidFill>
                <a:srgbClr val="FFC000"/>
              </a:solidFill>
            </a:endParaRPr>
          </a:p>
          <a:p>
            <a:pPr lvl="1" eaLnBrk="1" hangingPunct="1">
              <a:defRPr/>
            </a:pPr>
            <a:endParaRPr lang="en-US" dirty="0">
              <a:solidFill>
                <a:srgbClr val="009900"/>
              </a:solidFill>
            </a:endParaRPr>
          </a:p>
        </p:txBody>
      </p:sp>
      <p:sp>
        <p:nvSpPr>
          <p:cNvPr id="66765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pic>
        <p:nvPicPr>
          <p:cNvPr id="46084" name="Picture 5" descr="reset-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8610600" cy="2276475"/>
          </a:xfrm>
          <a:prstGeom prst="rect">
            <a:avLst/>
          </a:prstGeom>
          <a:noFill/>
          <a:ln w="5715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46085"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4486275"/>
            <a:ext cx="2943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457200" y="228600"/>
            <a:ext cx="8458200" cy="5897563"/>
          </a:xfrm>
        </p:spPr>
        <p:txBody>
          <a:bodyPr/>
          <a:lstStyle/>
          <a:p>
            <a:pPr eaLnBrk="1" hangingPunct="1"/>
            <a:r>
              <a:rPr lang="en-US" altLang="en-US">
                <a:solidFill>
                  <a:srgbClr val="FF9900"/>
                </a:solidFill>
              </a:rPr>
              <a:t>Some seeds require this type of event to germinate.</a:t>
            </a:r>
            <a:r>
              <a:rPr lang="en-US" altLang="en-US"/>
              <a:t> </a:t>
            </a:r>
          </a:p>
        </p:txBody>
      </p:sp>
      <p:pic>
        <p:nvPicPr>
          <p:cNvPr id="47107" name="Picture 5" descr="07-Sequoia_pine_cone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2895600" cy="4743450"/>
          </a:xfrm>
          <a:prstGeom prst="rect">
            <a:avLst/>
          </a:prstGeom>
          <a:noFill/>
          <a:ln w="76200">
            <a:solidFill>
              <a:srgbClr val="40404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7" descr="pinecone-734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0"/>
            <a:ext cx="2743200" cy="4733925"/>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394255" name="Rectangle 1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000000"/>
                </a:outerShdw>
              </a:effectLst>
            </a:endParaRPr>
          </a:p>
        </p:txBody>
      </p:sp>
      <p:sp>
        <p:nvSpPr>
          <p:cNvPr id="182279" name="AutoShape 9"/>
          <p:cNvSpPr>
            <a:spLocks noChangeArrowheads="1"/>
          </p:cNvSpPr>
          <p:nvPr/>
        </p:nvSpPr>
        <p:spPr bwMode="auto">
          <a:xfrm>
            <a:off x="2590800" y="3657600"/>
            <a:ext cx="914400" cy="762000"/>
          </a:xfrm>
          <a:prstGeom prst="rightArrow">
            <a:avLst>
              <a:gd name="adj1" fmla="val 50000"/>
              <a:gd name="adj2" fmla="val 30000"/>
            </a:avLst>
          </a:prstGeom>
          <a:solidFill>
            <a:schemeClr val="bg1">
              <a:lumMod val="95000"/>
            </a:schemeClr>
          </a:solidFill>
          <a:ln w="9525">
            <a:solidFill>
              <a:schemeClr val="tx1"/>
            </a:solidFill>
            <a:miter lim="800000"/>
            <a:headEnd/>
            <a:tailEnd/>
          </a:ln>
        </p:spPr>
        <p:txBody>
          <a:bodyPr wrap="none" anchor="ctr"/>
          <a:lstStyle/>
          <a:p>
            <a:pPr>
              <a:defRPr/>
            </a:pPr>
            <a:endParaRPr lang="en-US" sz="2400"/>
          </a:p>
        </p:txBody>
      </p:sp>
      <p:sp>
        <p:nvSpPr>
          <p:cNvPr id="182280" name="AutoShape 10"/>
          <p:cNvSpPr>
            <a:spLocks noChangeArrowheads="1"/>
          </p:cNvSpPr>
          <p:nvPr/>
        </p:nvSpPr>
        <p:spPr bwMode="auto">
          <a:xfrm>
            <a:off x="5867400" y="3581400"/>
            <a:ext cx="914400" cy="762000"/>
          </a:xfrm>
          <a:prstGeom prst="rightArrow">
            <a:avLst>
              <a:gd name="adj1" fmla="val 50000"/>
              <a:gd name="adj2" fmla="val 30000"/>
            </a:avLst>
          </a:prstGeom>
          <a:solidFill>
            <a:schemeClr val="bg1">
              <a:lumMod val="95000"/>
            </a:schemeClr>
          </a:solidFill>
          <a:ln w="9525">
            <a:solidFill>
              <a:schemeClr val="tx1"/>
            </a:solidFill>
            <a:miter lim="800000"/>
            <a:headEnd/>
            <a:tailEnd/>
          </a:ln>
        </p:spPr>
        <p:txBody>
          <a:bodyPr wrap="none" anchor="ctr"/>
          <a:lstStyle/>
          <a:p>
            <a:pPr>
              <a:defRPr/>
            </a:pPr>
            <a:endParaRPr lang="en-US" sz="2400"/>
          </a:p>
        </p:txBody>
      </p:sp>
      <p:pic>
        <p:nvPicPr>
          <p:cNvPr id="47112"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888" y="828675"/>
            <a:ext cx="2944812"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endParaRPr>
          </a:p>
        </p:txBody>
      </p:sp>
      <p:pic>
        <p:nvPicPr>
          <p:cNvPr id="48132"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endParaRPr>
          </a:p>
        </p:txBody>
      </p:sp>
      <p:pic>
        <p:nvPicPr>
          <p:cNvPr id="49156"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endParaRPr>
          </a:p>
        </p:txBody>
      </p:sp>
      <p:pic>
        <p:nvPicPr>
          <p:cNvPr id="50180"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buFontTx/>
              <a:buNone/>
            </a:pPr>
            <a:r>
              <a:rPr lang="en-US" altLang="en-US">
                <a:solidFill>
                  <a:srgbClr val="FFC000"/>
                </a:solidFill>
              </a:rPr>
              <a:t>C.) Fire poses a serious risk to the ecology of a forest and should be put out immediately.</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endParaRPr>
          </a:p>
        </p:txBody>
      </p:sp>
      <p:pic>
        <p:nvPicPr>
          <p:cNvPr id="51204"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buFontTx/>
              <a:buNone/>
            </a:pPr>
            <a:r>
              <a:rPr lang="en-US" altLang="en-US">
                <a:solidFill>
                  <a:srgbClr val="FFC000"/>
                </a:solidFill>
              </a:rPr>
              <a:t>C.) Fire poses a serious risk to the ecology of a forest and should be put out immediately.</a:t>
            </a:r>
          </a:p>
          <a:p>
            <a:pPr lvl="1" eaLnBrk="1" hangingPunct="1">
              <a:buFontTx/>
              <a:buNone/>
            </a:pPr>
            <a:r>
              <a:rPr lang="en-US" altLang="en-US">
                <a:solidFill>
                  <a:srgbClr val="FF9900"/>
                </a:solidFill>
              </a:rPr>
              <a:t>D.) Intense or long-lasting smoke caused by large uncontrolled fire can impact air quality and seriously affect respiratory health. </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endParaRPr>
          </a:p>
        </p:txBody>
      </p:sp>
      <p:pic>
        <p:nvPicPr>
          <p:cNvPr id="52228"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228600" y="228600"/>
            <a:ext cx="8763000" cy="5897563"/>
          </a:xfrm>
        </p:spPr>
        <p:txBody>
          <a:bodyPr/>
          <a:lstStyle/>
          <a:p>
            <a:pPr eaLnBrk="1" hangingPunct="1"/>
            <a:r>
              <a:rPr lang="en-US" altLang="en-US">
                <a:solidFill>
                  <a:srgbClr val="00FF99"/>
                </a:solidFill>
              </a:rPr>
              <a:t>Which is not part of the “Let it Burn Philosophy.”</a:t>
            </a:r>
          </a:p>
          <a:p>
            <a:pPr lvl="1" eaLnBrk="1" hangingPunct="1">
              <a:buFontTx/>
              <a:buNone/>
            </a:pPr>
            <a:r>
              <a:rPr lang="en-US" altLang="en-US">
                <a:solidFill>
                  <a:srgbClr val="FF0000"/>
                </a:solidFill>
              </a:rPr>
              <a:t>A.) Large destructive fires result from fuel accumulations above historic levels. </a:t>
            </a:r>
          </a:p>
          <a:p>
            <a:pPr lvl="1" eaLnBrk="1" hangingPunct="1">
              <a:buFontTx/>
              <a:buNone/>
            </a:pPr>
            <a:r>
              <a:rPr lang="en-US" altLang="en-US">
                <a:solidFill>
                  <a:srgbClr val="FFCC66"/>
                </a:solidFill>
              </a:rPr>
              <a:t>B.) Both firefighters and the public risk loss of life or serious injury.</a:t>
            </a:r>
            <a:r>
              <a:rPr lang="en-US" altLang="en-US"/>
              <a:t> </a:t>
            </a:r>
          </a:p>
          <a:p>
            <a:pPr lvl="1" eaLnBrk="1" hangingPunct="1">
              <a:buFontTx/>
              <a:buNone/>
            </a:pPr>
            <a:r>
              <a:rPr lang="en-US" altLang="en-US">
                <a:solidFill>
                  <a:srgbClr val="FFC000"/>
                </a:solidFill>
              </a:rPr>
              <a:t>C.) Fire poses a serious risk to the ecology of a forest and should be put out immediately.</a:t>
            </a:r>
          </a:p>
          <a:p>
            <a:pPr lvl="1" eaLnBrk="1" hangingPunct="1">
              <a:buFontTx/>
              <a:buNone/>
            </a:pPr>
            <a:r>
              <a:rPr lang="en-US" altLang="en-US">
                <a:solidFill>
                  <a:srgbClr val="FF9900"/>
                </a:solidFill>
              </a:rPr>
              <a:t>D.) Intense or long-lasting smoke caused by large uncontrolled fire can impact air quality and seriously affect respiratory health. </a:t>
            </a:r>
          </a:p>
          <a:p>
            <a:pPr lvl="1" eaLnBrk="1" hangingPunct="1">
              <a:buFontTx/>
              <a:buNone/>
            </a:pPr>
            <a:r>
              <a:rPr lang="en-US" altLang="en-US">
                <a:solidFill>
                  <a:srgbClr val="FFFF00"/>
                </a:solidFill>
              </a:rPr>
              <a:t>E.)The costs of controlling larger and more damaging wildland fires have risen dramatically.</a:t>
            </a:r>
            <a:r>
              <a:rPr lang="en-US" altLang="en-US"/>
              <a:t> </a:t>
            </a:r>
          </a:p>
          <a:p>
            <a:pPr lvl="1" eaLnBrk="1" hangingPunct="1"/>
            <a:endParaRPr lang="en-US" altLang="en-US"/>
          </a:p>
        </p:txBody>
      </p:sp>
      <p:sp>
        <p:nvSpPr>
          <p:cNvPr id="19281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endParaRPr>
          </a:p>
        </p:txBody>
      </p:sp>
      <p:pic>
        <p:nvPicPr>
          <p:cNvPr id="53252"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5" y="628650"/>
            <a:ext cx="1749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pitchFamily="34" charset="0"/>
            </a:endParaRPr>
          </a:p>
        </p:txBody>
      </p:sp>
      <p:pic>
        <p:nvPicPr>
          <p:cNvPr id="54276"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algn="ctr" eaLnBrk="0" hangingPunct="0">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algn="ctr" eaLnBrk="0" hangingPunct="0">
              <a:defRPr/>
            </a:pPr>
            <a:endParaRPr lang="en-US" sz="8800">
              <a:solidFill>
                <a:schemeClr val="lt1"/>
              </a:solidFill>
              <a:latin typeface="+mn-lt"/>
            </a:endParaRPr>
          </a:p>
        </p:txBody>
      </p:sp>
      <p:sp>
        <p:nvSpPr>
          <p:cNvPr id="54279" name="Rectangle 11"/>
          <p:cNvSpPr>
            <a:spLocks noChangeArrowheads="1"/>
          </p:cNvSpPr>
          <p:nvPr/>
        </p:nvSpPr>
        <p:spPr bwMode="auto">
          <a:xfrm>
            <a:off x="1447800" y="1295400"/>
            <a:ext cx="24384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280"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bg2"/>
                </a:solidFill>
                <a:effectLst>
                  <a:outerShdw dist="45791" dir="3378596" algn="ctr" rotWithShape="0">
                    <a:srgbClr val="4D4D4D">
                      <a:alpha val="79999"/>
                    </a:srgbClr>
                  </a:outerShdw>
                </a:effectLst>
                <a:latin typeface="Arial Black" panose="020B0A04020102020204" pitchFamily="34" charset="0"/>
              </a:rPr>
              <a:t>A</a:t>
            </a:r>
          </a:p>
        </p:txBody>
      </p:sp>
      <p:sp>
        <p:nvSpPr>
          <p:cNvPr id="54281" name="Rectangle 13"/>
          <p:cNvSpPr>
            <a:spLocks noChangeArrowheads="1"/>
          </p:cNvSpPr>
          <p:nvPr/>
        </p:nvSpPr>
        <p:spPr bwMode="auto">
          <a:xfrm>
            <a:off x="4038600" y="1295400"/>
            <a:ext cx="24384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282" name="WordArt 18"/>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bg2"/>
                </a:solidFill>
                <a:effectLst>
                  <a:outerShdw dist="45791" dir="3378596" algn="ctr" rotWithShape="0">
                    <a:srgbClr val="4D4D4D">
                      <a:alpha val="79999"/>
                    </a:srgbClr>
                  </a:outerShdw>
                </a:effectLst>
                <a:latin typeface="Arial Black" panose="020B0A04020102020204" pitchFamily="34" charset="0"/>
              </a:rPr>
              <a:t>B</a:t>
            </a:r>
          </a:p>
        </p:txBody>
      </p:sp>
      <p:sp>
        <p:nvSpPr>
          <p:cNvPr id="54283" name="Rectangle 19"/>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284" name="WordArt 20"/>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bg2"/>
                </a:solidFill>
                <a:effectLst>
                  <a:outerShdw dist="45791" dir="3378596" algn="ctr" rotWithShape="0">
                    <a:srgbClr val="4D4D4D">
                      <a:alpha val="79999"/>
                    </a:srgbClr>
                  </a:outerShdw>
                </a:effectLst>
                <a:latin typeface="Arial Black" panose="020B0A04020102020204" pitchFamily="34" charset="0"/>
              </a:rPr>
              <a:t>C</a:t>
            </a:r>
          </a:p>
        </p:txBody>
      </p:sp>
      <p:sp>
        <p:nvSpPr>
          <p:cNvPr id="54285" name="WordArt 26"/>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pitchFamily="34" charset="0"/>
            </a:endParaRPr>
          </a:p>
        </p:txBody>
      </p:sp>
      <p:pic>
        <p:nvPicPr>
          <p:cNvPr id="55300"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algn="ctr" eaLnBrk="0" hangingPunct="0">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algn="ctr" eaLnBrk="0" hangingPunct="0">
              <a:defRPr/>
            </a:pPr>
            <a:endParaRPr lang="en-US" sz="8800">
              <a:solidFill>
                <a:schemeClr val="lt1"/>
              </a:solidFill>
              <a:latin typeface="+mn-lt"/>
            </a:endParaRPr>
          </a:p>
        </p:txBody>
      </p:sp>
      <p:sp>
        <p:nvSpPr>
          <p:cNvPr id="55303" name="Rectangle 7"/>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5304" name="WordArt 8"/>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66"/>
                </a:solidFill>
                <a:effectLst>
                  <a:outerShdw dist="45791" dir="3378596" algn="ctr" rotWithShape="0">
                    <a:srgbClr val="4D4D4D">
                      <a:alpha val="79999"/>
                    </a:srgbClr>
                  </a:outerShdw>
                </a:effectLst>
                <a:latin typeface="Arial Black" panose="020B0A04020102020204" pitchFamily="34" charset="0"/>
              </a:rPr>
              <a:t>A</a:t>
            </a:r>
          </a:p>
        </p:txBody>
      </p:sp>
      <p:sp>
        <p:nvSpPr>
          <p:cNvPr id="55305" name="Rectangle 9"/>
          <p:cNvSpPr>
            <a:spLocks noChangeArrowheads="1"/>
          </p:cNvSpPr>
          <p:nvPr/>
        </p:nvSpPr>
        <p:spPr bwMode="auto">
          <a:xfrm>
            <a:off x="4038600" y="1295400"/>
            <a:ext cx="24384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5306" name="WordArt 10"/>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bg2"/>
                </a:solidFill>
                <a:effectLst>
                  <a:outerShdw dist="45791" dir="3378596" algn="ctr" rotWithShape="0">
                    <a:srgbClr val="4D4D4D">
                      <a:alpha val="79999"/>
                    </a:srgbClr>
                  </a:outerShdw>
                </a:effectLst>
                <a:latin typeface="Arial Black" panose="020B0A04020102020204" pitchFamily="34" charset="0"/>
              </a:rPr>
              <a:t>B</a:t>
            </a:r>
          </a:p>
        </p:txBody>
      </p:sp>
      <p:sp>
        <p:nvSpPr>
          <p:cNvPr id="55307" name="Rectangle 11"/>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5308" name="WordArt 12"/>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bg2"/>
                </a:solidFill>
                <a:effectLst>
                  <a:outerShdw dist="45791" dir="3378596" algn="ctr" rotWithShape="0">
                    <a:srgbClr val="4D4D4D">
                      <a:alpha val="79999"/>
                    </a:srgbClr>
                  </a:outerShdw>
                </a:effectLst>
                <a:latin typeface="Arial Black" panose="020B0A04020102020204" pitchFamily="34" charset="0"/>
              </a:rPr>
              <a:t>C</a:t>
            </a:r>
          </a:p>
        </p:txBody>
      </p:sp>
      <p:sp>
        <p:nvSpPr>
          <p:cNvPr id="55309" name="WordArt 14"/>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ltLang="en-US">
                <a:solidFill>
                  <a:srgbClr val="FF7C80"/>
                </a:solidFill>
              </a:rPr>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Name</a:t>
            </a:r>
          </a:p>
        </p:txBody>
      </p:sp>
      <p:sp>
        <p:nvSpPr>
          <p:cNvPr id="6149"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0"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pitchFamily="34" charset="0"/>
            </a:endParaRPr>
          </a:p>
        </p:txBody>
      </p:sp>
      <p:pic>
        <p:nvPicPr>
          <p:cNvPr id="56324"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algn="ctr" eaLnBrk="0" hangingPunct="0">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algn="ctr" eaLnBrk="0" hangingPunct="0">
              <a:defRPr/>
            </a:pPr>
            <a:endParaRPr lang="en-US" sz="8800">
              <a:solidFill>
                <a:schemeClr val="lt1"/>
              </a:solidFill>
              <a:latin typeface="+mn-lt"/>
            </a:endParaRPr>
          </a:p>
        </p:txBody>
      </p:sp>
      <p:pic>
        <p:nvPicPr>
          <p:cNvPr id="563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332"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66"/>
                </a:solidFill>
                <a:effectLst>
                  <a:outerShdw dist="45791" dir="3378596" algn="ctr" rotWithShape="0">
                    <a:srgbClr val="4D4D4D">
                      <a:alpha val="79999"/>
                    </a:srgbClr>
                  </a:outerShdw>
                </a:effectLst>
                <a:latin typeface="Arial Black" panose="020B0A04020102020204" pitchFamily="34" charset="0"/>
              </a:rPr>
              <a:t>A</a:t>
            </a:r>
          </a:p>
        </p:txBody>
      </p:sp>
      <p:sp>
        <p:nvSpPr>
          <p:cNvPr id="56333" name="Rectangle 13"/>
          <p:cNvSpPr>
            <a:spLocks noChangeArrowheads="1"/>
          </p:cNvSpPr>
          <p:nvPr/>
        </p:nvSpPr>
        <p:spPr bwMode="auto">
          <a:xfrm>
            <a:off x="4038600" y="1295400"/>
            <a:ext cx="24384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334" name="WordArt 18"/>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bg2"/>
                </a:solidFill>
                <a:effectLst>
                  <a:outerShdw dist="45791" dir="3378596" algn="ctr" rotWithShape="0">
                    <a:srgbClr val="4D4D4D">
                      <a:alpha val="79999"/>
                    </a:srgbClr>
                  </a:outerShdw>
                </a:effectLst>
                <a:latin typeface="Arial Black" panose="020B0A04020102020204" pitchFamily="34" charset="0"/>
              </a:rPr>
              <a:t>B</a:t>
            </a:r>
          </a:p>
        </p:txBody>
      </p:sp>
      <p:sp>
        <p:nvSpPr>
          <p:cNvPr id="56335" name="Rectangle 19"/>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336" name="WordArt 20"/>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bg2"/>
                </a:solidFill>
                <a:effectLst>
                  <a:outerShdw dist="45791" dir="3378596" algn="ctr" rotWithShape="0">
                    <a:srgbClr val="4D4D4D">
                      <a:alpha val="79999"/>
                    </a:srgbClr>
                  </a:outerShdw>
                </a:effectLst>
                <a:latin typeface="Arial Black" panose="020B0A04020102020204" pitchFamily="34" charset="0"/>
              </a:rPr>
              <a:t>C</a:t>
            </a:r>
          </a:p>
        </p:txBody>
      </p:sp>
      <p:sp>
        <p:nvSpPr>
          <p:cNvPr id="56337" name="WordArt 26"/>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pitchFamily="34" charset="0"/>
            </a:endParaRPr>
          </a:p>
        </p:txBody>
      </p:sp>
      <p:pic>
        <p:nvPicPr>
          <p:cNvPr id="57348"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algn="ctr" eaLnBrk="0" hangingPunct="0">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algn="ctr" eaLnBrk="0" hangingPunct="0">
              <a:defRPr/>
            </a:pPr>
            <a:endParaRPr lang="en-US" sz="8800">
              <a:solidFill>
                <a:schemeClr val="lt1"/>
              </a:solidFill>
              <a:latin typeface="+mn-lt"/>
            </a:endParaRPr>
          </a:p>
        </p:txBody>
      </p:sp>
      <p:pic>
        <p:nvPicPr>
          <p:cNvPr id="573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356"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66"/>
                </a:solidFill>
                <a:effectLst>
                  <a:outerShdw dist="45791" dir="3378596" algn="ctr" rotWithShape="0">
                    <a:srgbClr val="4D4D4D">
                      <a:alpha val="79999"/>
                    </a:srgbClr>
                  </a:outerShdw>
                </a:effectLst>
                <a:latin typeface="Arial Black" panose="020B0A04020102020204" pitchFamily="34" charset="0"/>
              </a:rPr>
              <a:t>A</a:t>
            </a:r>
          </a:p>
        </p:txBody>
      </p:sp>
      <p:sp>
        <p:nvSpPr>
          <p:cNvPr id="57357" name="Rectangle 13"/>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358" name="WordArt 14"/>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66FFCC"/>
                </a:solidFill>
                <a:effectLst>
                  <a:outerShdw dist="45791" dir="3378596" algn="ctr" rotWithShape="0">
                    <a:srgbClr val="4D4D4D">
                      <a:alpha val="79999"/>
                    </a:srgbClr>
                  </a:outerShdw>
                </a:effectLst>
                <a:latin typeface="Arial Black" panose="020B0A04020102020204" pitchFamily="34" charset="0"/>
              </a:rPr>
              <a:t>B</a:t>
            </a:r>
          </a:p>
        </p:txBody>
      </p:sp>
      <p:sp>
        <p:nvSpPr>
          <p:cNvPr id="57359" name="Rectangle 15"/>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360" name="WordArt 16"/>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bg2"/>
                </a:solidFill>
                <a:effectLst>
                  <a:outerShdw dist="45791" dir="3378596" algn="ctr" rotWithShape="0">
                    <a:srgbClr val="4D4D4D">
                      <a:alpha val="79999"/>
                    </a:srgbClr>
                  </a:outerShdw>
                </a:effectLst>
                <a:latin typeface="Arial Black" panose="020B0A04020102020204" pitchFamily="34" charset="0"/>
              </a:rPr>
              <a:t>C</a:t>
            </a:r>
          </a:p>
        </p:txBody>
      </p:sp>
      <p:sp>
        <p:nvSpPr>
          <p:cNvPr id="57361" name="WordArt 18"/>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pitchFamily="34" charset="0"/>
            </a:endParaRPr>
          </a:p>
        </p:txBody>
      </p:sp>
      <p:pic>
        <p:nvPicPr>
          <p:cNvPr id="58372"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algn="ctr" eaLnBrk="0" hangingPunct="0">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algn="ctr" eaLnBrk="0" hangingPunct="0">
              <a:defRPr/>
            </a:pPr>
            <a:endParaRPr lang="en-US" sz="8800">
              <a:solidFill>
                <a:schemeClr val="lt1"/>
              </a:solidFill>
              <a:latin typeface="+mn-lt"/>
            </a:endParaRPr>
          </a:p>
        </p:txBody>
      </p:sp>
      <p:pic>
        <p:nvPicPr>
          <p:cNvPr id="583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8380"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66"/>
                </a:solidFill>
                <a:effectLst>
                  <a:outerShdw dist="45791" dir="3378596" algn="ctr" rotWithShape="0">
                    <a:srgbClr val="4D4D4D">
                      <a:alpha val="79999"/>
                    </a:srgbClr>
                  </a:outerShdw>
                </a:effectLst>
                <a:latin typeface="Arial Black" panose="020B0A04020102020204" pitchFamily="34" charset="0"/>
              </a:rPr>
              <a:t>A</a:t>
            </a:r>
          </a:p>
        </p:txBody>
      </p:sp>
      <p:sp>
        <p:nvSpPr>
          <p:cNvPr id="58381" name="Rectangle 13"/>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583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2098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1242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910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5"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257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6" name="WordArt 18"/>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66FFCC"/>
                </a:solidFill>
                <a:effectLst>
                  <a:outerShdw dist="45791" dir="3378596" algn="ctr" rotWithShape="0">
                    <a:srgbClr val="4D4D4D">
                      <a:alpha val="79999"/>
                    </a:srgbClr>
                  </a:outerShdw>
                </a:effectLst>
                <a:latin typeface="Arial Black" panose="020B0A04020102020204" pitchFamily="34" charset="0"/>
              </a:rPr>
              <a:t>B</a:t>
            </a:r>
          </a:p>
        </p:txBody>
      </p:sp>
      <p:sp>
        <p:nvSpPr>
          <p:cNvPr id="58387" name="Rectangle 19"/>
          <p:cNvSpPr>
            <a:spLocks noChangeArrowheads="1"/>
          </p:cNvSpPr>
          <p:nvPr/>
        </p:nvSpPr>
        <p:spPr bwMode="auto">
          <a:xfrm>
            <a:off x="6629400" y="1295400"/>
            <a:ext cx="2362200" cy="5181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8388" name="WordArt 20"/>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bg2"/>
                </a:solidFill>
                <a:effectLst>
                  <a:outerShdw dist="45791" dir="3378596" algn="ctr" rotWithShape="0">
                    <a:srgbClr val="4D4D4D">
                      <a:alpha val="79999"/>
                    </a:srgbClr>
                  </a:outerShdw>
                </a:effectLst>
                <a:latin typeface="Arial Black" panose="020B0A04020102020204" pitchFamily="34" charset="0"/>
              </a:rPr>
              <a:t>C</a:t>
            </a:r>
          </a:p>
        </p:txBody>
      </p:sp>
      <p:sp>
        <p:nvSpPr>
          <p:cNvPr id="58389" name="WordArt 26"/>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pitchFamily="34" charset="0"/>
            </a:endParaRPr>
          </a:p>
        </p:txBody>
      </p:sp>
      <p:pic>
        <p:nvPicPr>
          <p:cNvPr id="59396"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algn="ctr" eaLnBrk="0" hangingPunct="0">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algn="ctr" eaLnBrk="0" hangingPunct="0">
              <a:defRPr/>
            </a:pPr>
            <a:endParaRPr lang="en-US" sz="8800">
              <a:solidFill>
                <a:schemeClr val="lt1"/>
              </a:solidFill>
              <a:latin typeface="+mn-lt"/>
            </a:endParaRPr>
          </a:p>
        </p:txBody>
      </p:sp>
      <p:pic>
        <p:nvPicPr>
          <p:cNvPr id="593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404"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66"/>
                </a:solidFill>
                <a:effectLst>
                  <a:outerShdw dist="45791" dir="3378596" algn="ctr" rotWithShape="0">
                    <a:srgbClr val="4D4D4D">
                      <a:alpha val="79999"/>
                    </a:srgbClr>
                  </a:outerShdw>
                </a:effectLst>
                <a:latin typeface="Arial Black" panose="020B0A04020102020204" pitchFamily="34" charset="0"/>
              </a:rPr>
              <a:t>A</a:t>
            </a:r>
          </a:p>
        </p:txBody>
      </p:sp>
      <p:sp>
        <p:nvSpPr>
          <p:cNvPr id="59405" name="Rectangle 13"/>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594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2098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1242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910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257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0" name="WordArt 18"/>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66FFCC"/>
                </a:solidFill>
                <a:effectLst>
                  <a:outerShdw dist="45791" dir="3378596" algn="ctr" rotWithShape="0">
                    <a:srgbClr val="4D4D4D">
                      <a:alpha val="79999"/>
                    </a:srgbClr>
                  </a:outerShdw>
                </a:effectLst>
                <a:latin typeface="Arial Black" panose="020B0A04020102020204" pitchFamily="34" charset="0"/>
              </a:rPr>
              <a:t>B</a:t>
            </a:r>
          </a:p>
        </p:txBody>
      </p:sp>
      <p:sp>
        <p:nvSpPr>
          <p:cNvPr id="59411" name="Rectangle 19"/>
          <p:cNvSpPr>
            <a:spLocks noChangeArrowheads="1"/>
          </p:cNvSpPr>
          <p:nvPr/>
        </p:nvSpPr>
        <p:spPr bwMode="auto">
          <a:xfrm>
            <a:off x="6629400" y="1295400"/>
            <a:ext cx="2362200" cy="5181600"/>
          </a:xfrm>
          <a:prstGeom prst="rect">
            <a:avLst/>
          </a:prstGeom>
          <a:noFill/>
          <a:ln w="38100">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412" name="WordArt 20"/>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66FF"/>
                </a:solidFill>
                <a:effectLst>
                  <a:outerShdw dist="45791" dir="3378596" algn="ctr" rotWithShape="0">
                    <a:srgbClr val="4D4D4D">
                      <a:alpha val="79999"/>
                    </a:srgbClr>
                  </a:outerShdw>
                </a:effectLst>
                <a:latin typeface="Arial Black" panose="020B0A04020102020204" pitchFamily="34" charset="0"/>
              </a:rPr>
              <a:t>C</a:t>
            </a:r>
          </a:p>
        </p:txBody>
      </p:sp>
      <p:sp>
        <p:nvSpPr>
          <p:cNvPr id="59413" name="WordArt 22"/>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4294967295"/>
          </p:nvPr>
        </p:nvSpPr>
        <p:spPr>
          <a:xfrm>
            <a:off x="228600" y="152400"/>
            <a:ext cx="8458200" cy="5973763"/>
          </a:xfrm>
        </p:spPr>
        <p:txBody>
          <a:bodyPr/>
          <a:lstStyle/>
          <a:p>
            <a:r>
              <a:rPr lang="en-US" altLang="en-US"/>
              <a:t>Which letter is the correct order for aquatic succession?</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pitchFamily="34" charset="0"/>
            </a:endParaRPr>
          </a:p>
        </p:txBody>
      </p:sp>
      <p:pic>
        <p:nvPicPr>
          <p:cNvPr id="60420" name="Rectangl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68438"/>
            <a:ext cx="1571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99" y="5677428"/>
            <a:ext cx="1252790" cy="584775"/>
          </a:xfrm>
          <a:prstGeom prst="rect">
            <a:avLst/>
          </a:prstGeom>
          <a:noFill/>
        </p:spPr>
        <p:txBody>
          <a:bodyPr>
            <a:spAutoFit/>
          </a:bodyPr>
          <a:lstStyle/>
          <a:p>
            <a:pPr algn="ctr" eaLnBrk="0" hangingPunct="0">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End</a:t>
            </a:r>
          </a:p>
        </p:txBody>
      </p:sp>
      <p:sp>
        <p:nvSpPr>
          <p:cNvPr id="7" name="Down Arrow 6"/>
          <p:cNvSpPr>
            <a:spLocks noChangeArrowheads="1"/>
          </p:cNvSpPr>
          <p:nvPr/>
        </p:nvSpPr>
        <p:spPr bwMode="auto">
          <a:xfrm>
            <a:off x="228600" y="2286000"/>
            <a:ext cx="914400" cy="3200400"/>
          </a:xfrm>
          <a:prstGeom prst="downArrow">
            <a:avLst>
              <a:gd name="adj1" fmla="val 50000"/>
              <a:gd name="adj2" fmla="val 50005"/>
            </a:avLst>
          </a:prstGeom>
          <a:solidFill>
            <a:srgbClr val="333333"/>
          </a:solidFill>
          <a:ln w="25400" algn="ctr">
            <a:solidFill>
              <a:srgbClr val="385D8A"/>
            </a:solidFill>
            <a:miter lim="800000"/>
            <a:headEnd/>
            <a:tailEnd/>
          </a:ln>
        </p:spPr>
        <p:txBody>
          <a:bodyPr anchor="ctr"/>
          <a:lstStyle/>
          <a:p>
            <a:pPr algn="ctr" eaLnBrk="0" hangingPunct="0">
              <a:defRPr/>
            </a:pPr>
            <a:endParaRPr lang="en-US" sz="8800">
              <a:solidFill>
                <a:schemeClr val="lt1"/>
              </a:solidFill>
              <a:latin typeface="+mn-lt"/>
            </a:endParaRPr>
          </a:p>
        </p:txBody>
      </p:sp>
      <p:pic>
        <p:nvPicPr>
          <p:cNvPr id="604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76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Rectangle 11"/>
          <p:cNvSpPr>
            <a:spLocks noChangeArrowheads="1"/>
          </p:cNvSpPr>
          <p:nvPr/>
        </p:nvSpPr>
        <p:spPr bwMode="auto">
          <a:xfrm>
            <a:off x="1447800" y="1295400"/>
            <a:ext cx="2438400" cy="5181600"/>
          </a:xfrm>
          <a:prstGeom prst="rect">
            <a:avLst/>
          </a:prstGeom>
          <a:noFill/>
          <a:ln w="38100">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0428" name="WordArt 12"/>
          <p:cNvSpPr>
            <a:spLocks noChangeArrowheads="1" noChangeShapeType="1" noTextEdit="1"/>
          </p:cNvSpPr>
          <p:nvPr/>
        </p:nvSpPr>
        <p:spPr bwMode="auto">
          <a:xfrm>
            <a:off x="2209800" y="1447800"/>
            <a:ext cx="685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66"/>
                </a:solidFill>
                <a:effectLst>
                  <a:outerShdw dist="45791" dir="3378596" algn="ctr" rotWithShape="0">
                    <a:srgbClr val="4D4D4D">
                      <a:alpha val="79999"/>
                    </a:srgbClr>
                  </a:outerShdw>
                </a:effectLst>
                <a:latin typeface="Arial Black" panose="020B0A04020102020204" pitchFamily="34" charset="0"/>
              </a:rPr>
              <a:t>A</a:t>
            </a:r>
          </a:p>
        </p:txBody>
      </p:sp>
      <p:sp>
        <p:nvSpPr>
          <p:cNvPr id="60429" name="Rectangle 13"/>
          <p:cNvSpPr>
            <a:spLocks noChangeArrowheads="1"/>
          </p:cNvSpPr>
          <p:nvPr/>
        </p:nvSpPr>
        <p:spPr bwMode="auto">
          <a:xfrm>
            <a:off x="4038600" y="1295400"/>
            <a:ext cx="2438400" cy="5181600"/>
          </a:xfrm>
          <a:prstGeom prst="rect">
            <a:avLst/>
          </a:prstGeom>
          <a:noFill/>
          <a:ln w="38100">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604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2098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1242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1910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257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4" name="WordArt 18"/>
          <p:cNvSpPr>
            <a:spLocks noChangeArrowheads="1" noChangeShapeType="1" noTextEdit="1"/>
          </p:cNvSpPr>
          <p:nvPr/>
        </p:nvSpPr>
        <p:spPr bwMode="auto">
          <a:xfrm>
            <a:off x="4876800" y="14478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66FFCC"/>
                </a:solidFill>
                <a:effectLst>
                  <a:outerShdw dist="45791" dir="3378596" algn="ctr" rotWithShape="0">
                    <a:srgbClr val="4D4D4D">
                      <a:alpha val="79999"/>
                    </a:srgbClr>
                  </a:outerShdw>
                </a:effectLst>
                <a:latin typeface="Arial Black" panose="020B0A04020102020204" pitchFamily="34" charset="0"/>
              </a:rPr>
              <a:t>B</a:t>
            </a:r>
          </a:p>
        </p:txBody>
      </p:sp>
      <p:sp>
        <p:nvSpPr>
          <p:cNvPr id="60435" name="Rectangle 19"/>
          <p:cNvSpPr>
            <a:spLocks noChangeArrowheads="1"/>
          </p:cNvSpPr>
          <p:nvPr/>
        </p:nvSpPr>
        <p:spPr bwMode="auto">
          <a:xfrm>
            <a:off x="6629400" y="1295400"/>
            <a:ext cx="2362200" cy="5181600"/>
          </a:xfrm>
          <a:prstGeom prst="rect">
            <a:avLst/>
          </a:prstGeom>
          <a:noFill/>
          <a:ln w="38100">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0436" name="WordArt 20"/>
          <p:cNvSpPr>
            <a:spLocks noChangeArrowheads="1" noChangeShapeType="1" noTextEdit="1"/>
          </p:cNvSpPr>
          <p:nvPr/>
        </p:nvSpPr>
        <p:spPr bwMode="auto">
          <a:xfrm>
            <a:off x="7543800" y="1447800"/>
            <a:ext cx="5810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66FF"/>
                </a:solidFill>
                <a:effectLst>
                  <a:outerShdw dist="45791" dir="3378596" algn="ctr" rotWithShape="0">
                    <a:srgbClr val="4D4D4D">
                      <a:alpha val="79999"/>
                    </a:srgbClr>
                  </a:outerShdw>
                </a:effectLst>
                <a:latin typeface="Arial Black" panose="020B0A04020102020204" pitchFamily="34" charset="0"/>
              </a:rPr>
              <a:t>C</a:t>
            </a:r>
          </a:p>
        </p:txBody>
      </p:sp>
      <p:pic>
        <p:nvPicPr>
          <p:cNvPr id="6043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343400"/>
            <a:ext cx="2133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33528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5410200"/>
            <a:ext cx="2133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2209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1" name="WordArt 26"/>
          <p:cNvSpPr>
            <a:spLocks noChangeArrowheads="1" noChangeShapeType="1" noTextEdit="1"/>
          </p:cNvSpPr>
          <p:nvPr/>
        </p:nvSpPr>
        <p:spPr bwMode="auto">
          <a:xfrm>
            <a:off x="7848600" y="228600"/>
            <a:ext cx="838200" cy="7620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4294967295"/>
          </p:nvPr>
        </p:nvSpPr>
        <p:spPr>
          <a:xfrm>
            <a:off x="228600" y="152400"/>
            <a:ext cx="8458200" cy="5973763"/>
          </a:xfrm>
        </p:spPr>
        <p:txBody>
          <a:bodyPr/>
          <a:lstStyle/>
          <a:p>
            <a:r>
              <a:rPr lang="en-US" altLang="en-US"/>
              <a:t>Which lake is Olgiotrophic, Mesotrophic, and Eutrophic?</a:t>
            </a:r>
          </a:p>
        </p:txBody>
      </p:sp>
      <p:sp>
        <p:nvSpPr>
          <p:cNvPr id="483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sz="3200" dirty="0">
              <a:effectLst>
                <a:outerShdw blurRad="38100" dist="38100" dir="2700000" algn="tl">
                  <a:srgbClr val="336699"/>
                </a:outerShdw>
              </a:effectLst>
              <a:latin typeface="Tahoma" pitchFamily="34" charset="0"/>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2619375" cy="27432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1446" name="Picture 18" descr="http://your.kingcounty.gov/dnrp/wlr/water-resources/small-lakes/data/Images/LakeFranc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895600" cy="27432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1447" name="WordArt 19"/>
          <p:cNvSpPr>
            <a:spLocks noChangeArrowheads="1" noChangeShapeType="1" noTextEdit="1"/>
          </p:cNvSpPr>
          <p:nvPr/>
        </p:nvSpPr>
        <p:spPr bwMode="auto">
          <a:xfrm>
            <a:off x="228600" y="1524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a:t>
            </a:r>
          </a:p>
        </p:txBody>
      </p:sp>
      <p:sp>
        <p:nvSpPr>
          <p:cNvPr id="61448" name="WordArt 20"/>
          <p:cNvSpPr>
            <a:spLocks noChangeArrowheads="1" noChangeShapeType="1" noTextEdit="1"/>
          </p:cNvSpPr>
          <p:nvPr/>
        </p:nvSpPr>
        <p:spPr bwMode="auto">
          <a:xfrm>
            <a:off x="2314575" y="4862374"/>
            <a:ext cx="457200" cy="647700"/>
          </a:xfrm>
          <a:prstGeom prst="rect">
            <a:avLst/>
          </a:prstGeom>
        </p:spPr>
        <p:txBody>
          <a:bodyPr wrap="none" fromWordArt="1">
            <a:prstTxWarp prst="textPlain">
              <a:avLst>
                <a:gd name="adj" fmla="val 50000"/>
              </a:avLst>
            </a:prstTxWarp>
          </a:bodyPr>
          <a:lstStyle/>
          <a:p>
            <a:pPr algn="ctr"/>
            <a:endPar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sp>
        <p:nvSpPr>
          <p:cNvPr id="61449" name="WordArt 21"/>
          <p:cNvSpPr>
            <a:spLocks noChangeArrowheads="1" noChangeShapeType="1" noTextEdit="1"/>
          </p:cNvSpPr>
          <p:nvPr/>
        </p:nvSpPr>
        <p:spPr bwMode="auto">
          <a:xfrm>
            <a:off x="6248400" y="1447800"/>
            <a:ext cx="3810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C</a:t>
            </a:r>
          </a:p>
        </p:txBody>
      </p:sp>
      <p:sp>
        <p:nvSpPr>
          <p:cNvPr id="61450" name="WordArt 23"/>
          <p:cNvSpPr>
            <a:spLocks noChangeArrowheads="1" noChangeShapeType="1" noTextEdit="1"/>
          </p:cNvSpPr>
          <p:nvPr/>
        </p:nvSpPr>
        <p:spPr bwMode="auto">
          <a:xfrm>
            <a:off x="7848600" y="5715000"/>
            <a:ext cx="990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20</a:t>
            </a:r>
          </a:p>
        </p:txBody>
      </p:sp>
      <p:pic>
        <p:nvPicPr>
          <p:cNvPr id="2050" name="Picture 2" descr="Image result for oligotrophic lake">
            <a:extLst>
              <a:ext uri="{FF2B5EF4-FFF2-40B4-BE49-F238E27FC236}">
                <a16:creationId xmlns:a16="http://schemas.microsoft.com/office/drawing/2014/main" id="{45CFB689-7DED-467C-A853-B1871601E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74" y="1371600"/>
            <a:ext cx="3019425"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5C5B094-75F9-4689-9EE7-942BDDDA2F7F}"/>
              </a:ext>
            </a:extLst>
          </p:cNvPr>
          <p:cNvSpPr/>
          <p:nvPr/>
        </p:nvSpPr>
        <p:spPr>
          <a:xfrm>
            <a:off x="2960438" y="1340018"/>
            <a:ext cx="874920" cy="1015663"/>
          </a:xfrm>
          <a:prstGeom prst="rect">
            <a:avLst/>
          </a:prstGeom>
        </p:spPr>
        <p:txBody>
          <a:bodyPr wrap="none">
            <a:spAutoFit/>
          </a:bodyPr>
          <a:lstStyle/>
          <a:p>
            <a:pPr lvl="0" algn="ctr"/>
            <a:r>
              <a:rPr lang="en-US" sz="6000" kern="10" spc="72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B</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chemeClr val="bg1"/>
              </a:solidFill>
              <a:latin typeface="Times New Roman" panose="02020603050405020304" pitchFamily="18" charset="0"/>
            </a:endParaRPr>
          </a:p>
        </p:txBody>
      </p:sp>
      <p:graphicFrame>
        <p:nvGraphicFramePr>
          <p:cNvPr id="243763" name="Group 51"/>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9966"/>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9966"/>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6251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chemeClr val="bg1"/>
              </a:solidFill>
              <a:latin typeface="Times New Roman" panose="02020603050405020304" pitchFamily="18" charset="0"/>
            </a:endParaRPr>
          </a:p>
        </p:txBody>
      </p:sp>
      <p:sp>
        <p:nvSpPr>
          <p:cNvPr id="6251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Verdana" panose="020B0604030504040204" pitchFamily="34" charset="0"/>
              </a:rPr>
              <a:t>Copyright © 2024 </a:t>
            </a:r>
            <a:r>
              <a:rPr lang="en-US" altLang="en-US" sz="800" b="1" dirty="0" err="1">
                <a:solidFill>
                  <a:schemeClr val="bg1"/>
                </a:solidFill>
                <a:latin typeface="Verdana" panose="020B0604030504040204" pitchFamily="34" charset="0"/>
              </a:rPr>
              <a:t>SlideSpark</a:t>
            </a:r>
            <a:r>
              <a:rPr lang="en-US" altLang="en-US" sz="800" b="1" dirty="0">
                <a:solidFill>
                  <a:schemeClr val="bg1"/>
                </a:solidFill>
                <a:latin typeface="Verdana" panose="020B0604030504040204" pitchFamily="34" charset="0"/>
              </a:rPr>
              <a:t> .LLC</a:t>
            </a:r>
            <a:endParaRPr lang="en-US" altLang="en-US" dirty="0"/>
          </a:p>
        </p:txBody>
      </p:sp>
      <p:sp>
        <p:nvSpPr>
          <p:cNvPr id="6251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chemeClr val="bg1"/>
                </a:solidFill>
              </a:rPr>
              <a:t>Ecological Succession Review Game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228600"/>
            <a:ext cx="8229600" cy="5897563"/>
          </a:xfrm>
        </p:spPr>
        <p:txBody>
          <a:bodyPr/>
          <a:lstStyle/>
          <a:p>
            <a:r>
              <a:rPr lang="en-US" altLang="en-US"/>
              <a:t>Name this person then?</a:t>
            </a:r>
          </a:p>
        </p:txBody>
      </p:sp>
      <p:pic>
        <p:nvPicPr>
          <p:cNvPr id="63491" name="Picture 5" descr="http://celebritiesaskids.net/wp-content/uploads/2011/08/young-tom-cru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3492" name="WordArt 6"/>
          <p:cNvSpPr>
            <a:spLocks noChangeArrowheads="1" noChangeShapeType="1" noTextEdit="1"/>
          </p:cNvSpPr>
          <p:nvPr/>
        </p:nvSpPr>
        <p:spPr bwMode="auto">
          <a:xfrm>
            <a:off x="457200" y="1066800"/>
            <a:ext cx="16002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n-US" altLang="en-US"/>
          </a:p>
        </p:txBody>
      </p:sp>
      <p:sp>
        <p:nvSpPr>
          <p:cNvPr id="64515" name="Rectangle 3"/>
          <p:cNvSpPr>
            <a:spLocks noGrp="1" noChangeArrowheads="1"/>
          </p:cNvSpPr>
          <p:nvPr>
            <p:ph type="body" idx="1"/>
          </p:nvPr>
        </p:nvSpPr>
        <p:spPr/>
        <p:txBody>
          <a:bodyPr/>
          <a:lstStyle/>
          <a:p>
            <a:endParaRPr lang="en-US" altLang="en-US"/>
          </a:p>
        </p:txBody>
      </p:sp>
      <p:pic>
        <p:nvPicPr>
          <p:cNvPr id="64516" name="Picture 4" descr="http://iwritethewrongs.files.wordpress.com/2011/01/oprah-winfrey-then-and-now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Oval 5"/>
          <p:cNvSpPr>
            <a:spLocks noChangeArrowheads="1"/>
          </p:cNvSpPr>
          <p:nvPr/>
        </p:nvSpPr>
        <p:spPr bwMode="auto">
          <a:xfrm>
            <a:off x="6096000" y="533400"/>
            <a:ext cx="1600200" cy="2438400"/>
          </a:xfrm>
          <a:prstGeom prst="ellipse">
            <a:avLst/>
          </a:prstGeom>
          <a:solidFill>
            <a:schemeClr val="tx1"/>
          </a:solidFill>
          <a:ln w="38100">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18" name="WordArt 6"/>
          <p:cNvSpPr>
            <a:spLocks noChangeArrowheads="1" noChangeShapeType="1" noTextEdit="1"/>
          </p:cNvSpPr>
          <p:nvPr/>
        </p:nvSpPr>
        <p:spPr bwMode="auto">
          <a:xfrm>
            <a:off x="6400800" y="990600"/>
            <a:ext cx="9906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t>
            </a:r>
          </a:p>
        </p:txBody>
      </p:sp>
      <p:sp>
        <p:nvSpPr>
          <p:cNvPr id="64519" name="WordArt 7"/>
          <p:cNvSpPr>
            <a:spLocks noChangeArrowheads="1" noChangeShapeType="1" noTextEdit="1"/>
          </p:cNvSpPr>
          <p:nvPr/>
        </p:nvSpPr>
        <p:spPr bwMode="auto">
          <a:xfrm>
            <a:off x="152400" y="228600"/>
            <a:ext cx="17526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ltLang="en-US"/>
          </a:p>
        </p:txBody>
      </p:sp>
      <p:sp>
        <p:nvSpPr>
          <p:cNvPr id="65539" name="Rectangle 3"/>
          <p:cNvSpPr>
            <a:spLocks noGrp="1" noChangeArrowheads="1"/>
          </p:cNvSpPr>
          <p:nvPr>
            <p:ph type="body" idx="1"/>
          </p:nvPr>
        </p:nvSpPr>
        <p:spPr/>
        <p:txBody>
          <a:bodyPr/>
          <a:lstStyle/>
          <a:p>
            <a:endParaRPr lang="en-US" altLang="en-US"/>
          </a:p>
        </p:txBody>
      </p:sp>
      <p:pic>
        <p:nvPicPr>
          <p:cNvPr id="65540" name="Picture 5" descr="http://images.fanpop.com/images/image_uploads/Young-Obama-barack-obama-37291_216_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WordArt 6"/>
          <p:cNvSpPr>
            <a:spLocks noChangeArrowheads="1" noChangeShapeType="1" noTextEdit="1"/>
          </p:cNvSpPr>
          <p:nvPr/>
        </p:nvSpPr>
        <p:spPr bwMode="auto">
          <a:xfrm>
            <a:off x="304800" y="228600"/>
            <a:ext cx="16764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457200" y="228600"/>
            <a:ext cx="8229600" cy="5897563"/>
          </a:xfrm>
        </p:spPr>
        <p:txBody>
          <a:bodyPr/>
          <a:lstStyle/>
          <a:p>
            <a:r>
              <a:rPr lang="en-US" altLang="en-US"/>
              <a:t>Is your name on the review sheet?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4"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5"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6"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7"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on the next slide.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US" altLang="en-US"/>
          </a:p>
        </p:txBody>
      </p:sp>
      <p:sp>
        <p:nvSpPr>
          <p:cNvPr id="66563" name="Rectangle 3"/>
          <p:cNvSpPr>
            <a:spLocks noGrp="1" noChangeArrowheads="1"/>
          </p:cNvSpPr>
          <p:nvPr>
            <p:ph type="body" idx="1"/>
          </p:nvPr>
        </p:nvSpPr>
        <p:spPr/>
        <p:txBody>
          <a:bodyPr/>
          <a:lstStyle/>
          <a:p>
            <a:endParaRPr lang="en-US" altLang="en-US"/>
          </a:p>
        </p:txBody>
      </p:sp>
      <p:pic>
        <p:nvPicPr>
          <p:cNvPr id="66564" name="Picture 4" descr="http://newspaper.li/static/84d7d5f104c1d9d6253d06319684cd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WordArt 6"/>
          <p:cNvSpPr>
            <a:spLocks noChangeArrowheads="1" noChangeShapeType="1" noTextEdit="1"/>
          </p:cNvSpPr>
          <p:nvPr/>
        </p:nvSpPr>
        <p:spPr bwMode="auto">
          <a:xfrm>
            <a:off x="6934200" y="228600"/>
            <a:ext cx="1905000" cy="1219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en-US" altLang="en-US"/>
          </a:p>
        </p:txBody>
      </p:sp>
      <p:sp>
        <p:nvSpPr>
          <p:cNvPr id="67587" name="Rectangle 3"/>
          <p:cNvSpPr>
            <a:spLocks noGrp="1" noChangeArrowheads="1"/>
          </p:cNvSpPr>
          <p:nvPr>
            <p:ph type="body" idx="1"/>
          </p:nvPr>
        </p:nvSpPr>
        <p:spPr/>
        <p:txBody>
          <a:bodyPr/>
          <a:lstStyle/>
          <a:p>
            <a:endParaRPr lang="en-US" altLang="en-US"/>
          </a:p>
        </p:txBody>
      </p:sp>
      <p:pic>
        <p:nvPicPr>
          <p:cNvPr id="67588" name="Picture 5" descr="http://rkingkeo.files.wordpress.com/2011/02/albert-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WordArt 7"/>
          <p:cNvSpPr>
            <a:spLocks noChangeArrowheads="1" noChangeShapeType="1" noTextEdit="1"/>
          </p:cNvSpPr>
          <p:nvPr/>
        </p:nvSpPr>
        <p:spPr bwMode="auto">
          <a:xfrm>
            <a:off x="228600" y="228600"/>
            <a:ext cx="16764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chemeClr val="bg1"/>
              </a:solidFill>
              <a:latin typeface="Times New Roman" panose="02020603050405020304" pitchFamily="18" charset="0"/>
            </a:endParaRPr>
          </a:p>
        </p:txBody>
      </p:sp>
      <p:graphicFrame>
        <p:nvGraphicFramePr>
          <p:cNvPr id="264242" name="Group 50"/>
          <p:cNvGraphicFramePr>
            <a:graphicFrameLocks noGrp="1"/>
          </p:cNvGraphicFramePr>
          <p:nvPr/>
        </p:nvGraphicFramePr>
        <p:xfrm>
          <a:off x="228600" y="838200"/>
          <a:ext cx="8534400" cy="487045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847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0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865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chemeClr val="bg1"/>
              </a:solidFill>
              <a:latin typeface="Times New Roman" panose="02020603050405020304" pitchFamily="18" charset="0"/>
            </a:endParaRPr>
          </a:p>
        </p:txBody>
      </p:sp>
      <p:sp>
        <p:nvSpPr>
          <p:cNvPr id="686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Verdana" panose="020B0604030504040204" pitchFamily="34" charset="0"/>
              </a:rPr>
              <a:t>Copyright © 2024 </a:t>
            </a:r>
            <a:r>
              <a:rPr lang="en-US" altLang="en-US" sz="800" b="1" dirty="0" err="1">
                <a:solidFill>
                  <a:schemeClr val="bg1"/>
                </a:solidFill>
                <a:latin typeface="Verdana" panose="020B0604030504040204" pitchFamily="34" charset="0"/>
              </a:rPr>
              <a:t>SlideSpark</a:t>
            </a:r>
            <a:r>
              <a:rPr lang="en-US" altLang="en-US" sz="800" b="1" dirty="0">
                <a:solidFill>
                  <a:schemeClr val="bg1"/>
                </a:solidFill>
                <a:latin typeface="Verdana" panose="020B0604030504040204" pitchFamily="34" charset="0"/>
              </a:rPr>
              <a:t> .LLC</a:t>
            </a:r>
            <a:endParaRPr lang="en-US" altLang="en-US" dirty="0"/>
          </a:p>
        </p:txBody>
      </p:sp>
      <p:sp>
        <p:nvSpPr>
          <p:cNvPr id="6865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chemeClr val="bg1"/>
                </a:solidFill>
              </a:rPr>
              <a:t>Ecological Succession Review Game</a:t>
            </a:r>
          </a:p>
        </p:txBody>
      </p:sp>
      <p:sp>
        <p:nvSpPr>
          <p:cNvPr id="68658" name="WordArt 51"/>
          <p:cNvSpPr>
            <a:spLocks noChangeArrowheads="1" noChangeShapeType="1" noTextEdit="1"/>
          </p:cNvSpPr>
          <p:nvPr/>
        </p:nvSpPr>
        <p:spPr bwMode="auto">
          <a:xfrm>
            <a:off x="228600" y="5867400"/>
            <a:ext cx="74104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FF00FF"/>
                </a:solidFill>
                <a:effectLst>
                  <a:outerShdw dist="45791" dir="3378596" algn="ctr" rotWithShape="0">
                    <a:srgbClr val="4D4D4D">
                      <a:alpha val="79999"/>
                    </a:srgbClr>
                  </a:outerShdw>
                </a:effectLst>
                <a:latin typeface="Arial Black" panose="020B0A04020102020204" pitchFamily="34" charset="0"/>
              </a:rPr>
              <a:t>Final Question:________________</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altLang="en-US"/>
          </a:p>
        </p:txBody>
      </p:sp>
      <p:sp>
        <p:nvSpPr>
          <p:cNvPr id="69635" name="Rectangle 3"/>
          <p:cNvSpPr>
            <a:spLocks noGrp="1" noChangeArrowheads="1"/>
          </p:cNvSpPr>
          <p:nvPr>
            <p:ph type="body" idx="1"/>
          </p:nvPr>
        </p:nvSpPr>
        <p:spPr/>
        <p:txBody>
          <a:bodyPr/>
          <a:lstStyle/>
          <a:p>
            <a:endParaRPr lang="en-US" altLang="en-US"/>
          </a:p>
        </p:txBody>
      </p:sp>
      <p:pic>
        <p:nvPicPr>
          <p:cNvPr id="69636" name="Picture 5" descr="http://25.media.tumblr.com/tumblr_lgu7pqNcNe1qhq5i6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AutoShape 6"/>
          <p:cNvSpPr>
            <a:spLocks noChangeArrowheads="1"/>
          </p:cNvSpPr>
          <p:nvPr/>
        </p:nvSpPr>
        <p:spPr bwMode="auto">
          <a:xfrm>
            <a:off x="6172200" y="533400"/>
            <a:ext cx="2667000" cy="1676400"/>
          </a:xfrm>
          <a:prstGeom prst="wedgeRoundRectCallout">
            <a:avLst>
              <a:gd name="adj1" fmla="val -71190"/>
              <a:gd name="adj2" fmla="val 73199"/>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t>“This is a 5 pt wager question.”</a:t>
            </a:r>
            <a:r>
              <a:rPr lang="en-US" altLang="en-US"/>
              <a:t> </a:t>
            </a:r>
          </a:p>
          <a:p>
            <a:pPr algn="ctr" eaLnBrk="1" hangingPunct="1"/>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en-US" altLang="en-US"/>
          </a:p>
        </p:txBody>
      </p:sp>
      <p:sp>
        <p:nvSpPr>
          <p:cNvPr id="70659" name="Rectangle 3"/>
          <p:cNvSpPr>
            <a:spLocks noGrp="1" noChangeArrowheads="1"/>
          </p:cNvSpPr>
          <p:nvPr>
            <p:ph type="body" idx="1"/>
          </p:nvPr>
        </p:nvSpPr>
        <p:spPr/>
        <p:txBody>
          <a:bodyPr/>
          <a:lstStyle/>
          <a:p>
            <a:endParaRPr lang="en-US" altLang="en-US"/>
          </a:p>
        </p:txBody>
      </p:sp>
      <p:pic>
        <p:nvPicPr>
          <p:cNvPr id="70660" name="Picture 5" descr="http://cdn03.cdn.justjared.com/wp-content/uploads/headlines/2012/05/will-smith-raps-fresh-prince-theme-for-graham-nor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AutoShape 6"/>
          <p:cNvSpPr>
            <a:spLocks noChangeArrowheads="1"/>
          </p:cNvSpPr>
          <p:nvPr/>
        </p:nvSpPr>
        <p:spPr bwMode="auto">
          <a:xfrm>
            <a:off x="228600" y="228600"/>
            <a:ext cx="2362200" cy="1905000"/>
          </a:xfrm>
          <a:prstGeom prst="wedgeRoundRectCallout">
            <a:avLst>
              <a:gd name="adj1" fmla="val 69222"/>
              <a:gd name="adj2" fmla="val 54167"/>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t>“Please make your wager now.”</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228600" y="228600"/>
            <a:ext cx="8458200" cy="5897563"/>
          </a:xfrm>
        </p:spPr>
        <p:txBody>
          <a:bodyPr/>
          <a:lstStyle/>
          <a:p>
            <a:r>
              <a:rPr lang="en-US" altLang="en-US" dirty="0">
                <a:solidFill>
                  <a:srgbClr val="66FF99"/>
                </a:solidFill>
              </a:rPr>
              <a:t>Please name this stage / community of ecological succession based on this description.</a:t>
            </a:r>
          </a:p>
          <a:p>
            <a:pPr lvl="1"/>
            <a:r>
              <a:rPr lang="en-US" altLang="en-US" dirty="0">
                <a:solidFill>
                  <a:srgbClr val="FF9966"/>
                </a:solidFill>
              </a:rPr>
              <a:t>A soil base has formed.  No canopy of trees above, many animal and plant species on the ground such as goldenrod, milkweed, </a:t>
            </a:r>
            <a:r>
              <a:rPr lang="en-US" altLang="en-US">
                <a:solidFill>
                  <a:srgbClr val="FF9966"/>
                </a:solidFill>
              </a:rPr>
              <a:t>tall grasses, and insects.  </a:t>
            </a:r>
          </a:p>
        </p:txBody>
      </p:sp>
      <p:pic>
        <p:nvPicPr>
          <p:cNvPr id="716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458200" cy="3733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684" name="Rectangle 5"/>
          <p:cNvSpPr>
            <a:spLocks noChangeArrowheads="1"/>
          </p:cNvSpPr>
          <p:nvPr/>
        </p:nvSpPr>
        <p:spPr bwMode="auto">
          <a:xfrm>
            <a:off x="381000" y="2743200"/>
            <a:ext cx="8458200" cy="3733800"/>
          </a:xfrm>
          <a:prstGeom prst="rect">
            <a:avLst/>
          </a:prstGeom>
          <a:gradFill rotWithShape="1">
            <a:gsLst>
              <a:gs pos="0">
                <a:schemeClr val="tx1">
                  <a:alpha val="96999"/>
                </a:schemeClr>
              </a:gs>
              <a:gs pos="100000">
                <a:schemeClr val="tx1"/>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lichen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053512" cy="6851650"/>
          </a:xfrm>
          <a:prstGeom prst="rect">
            <a:avLst/>
          </a:prstGeom>
          <a:noFill/>
          <a:ln w="76200">
            <a:solidFill>
              <a:schemeClr val="accent1">
                <a:lumMod val="9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76200"/>
            <a:ext cx="7879080" cy="1754326"/>
          </a:xfrm>
          <a:prstGeom prst="rect">
            <a:avLst/>
          </a:prstGeom>
          <a:noFill/>
        </p:spPr>
        <p:txBody>
          <a:bodyPr wrap="none">
            <a:spAutoFit/>
          </a:bodyPr>
          <a:lstStyle/>
          <a:p>
            <a:pP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rPr>
              <a:t>Ecological Succession </a:t>
            </a:r>
          </a:p>
          <a:p>
            <a:pP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rPr>
              <a:t>Review Game</a:t>
            </a:r>
          </a:p>
        </p:txBody>
      </p:sp>
      <p:pic>
        <p:nvPicPr>
          <p:cNvPr id="2" name="Graphic 1">
            <a:extLst>
              <a:ext uri="{FF2B5EF4-FFF2-40B4-BE49-F238E27FC236}">
                <a16:creationId xmlns:a16="http://schemas.microsoft.com/office/drawing/2014/main" id="{DA412E41-D13A-6DB7-A77B-770F65756C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sp>
        <p:nvSpPr>
          <p:cNvPr id="4" name="Rectangle 3">
            <a:extLst>
              <a:ext uri="{FF2B5EF4-FFF2-40B4-BE49-F238E27FC236}">
                <a16:creationId xmlns:a16="http://schemas.microsoft.com/office/drawing/2014/main" id="{F8CFB359-1324-3249-24D5-8C2363C1C803}"/>
              </a:ext>
            </a:extLst>
          </p:cNvPr>
          <p:cNvSpPr/>
          <p:nvPr/>
        </p:nvSpPr>
        <p:spPr>
          <a:xfrm>
            <a:off x="125998" y="4819973"/>
            <a:ext cx="3185487" cy="1754326"/>
          </a:xfrm>
          <a:prstGeom prst="rect">
            <a:avLst/>
          </a:prstGeom>
          <a:noFill/>
        </p:spPr>
        <p:txBody>
          <a:bodyPr wrap="none" lIns="91440" tIns="45720" rIns="91440" bIns="45720">
            <a:spAutoFit/>
          </a:bodyPr>
          <a:lstStyle/>
          <a:p>
            <a:pPr algn="ctr"/>
            <a:r>
              <a:rPr lang="en-US" sz="5400" b="1" cap="none" spc="0" dirty="0">
                <a:ln w="28575">
                  <a:solidFill>
                    <a:sysClr val="windowText" lastClr="000000"/>
                  </a:solidFill>
                  <a:prstDash val="solid"/>
                </a:ln>
                <a:solidFill>
                  <a:schemeClr val="accent1">
                    <a:lumMod val="90000"/>
                  </a:schemeClr>
                </a:solidFill>
                <a:effectLst>
                  <a:outerShdw blurRad="12700" dist="38100" dir="2700000" algn="tl" rotWithShape="0">
                    <a:schemeClr val="bg1">
                      <a:lumMod val="50000"/>
                    </a:schemeClr>
                  </a:outerShdw>
                </a:effectLst>
              </a:rPr>
              <a:t>Part 6</a:t>
            </a:r>
          </a:p>
          <a:p>
            <a:pPr algn="ctr"/>
            <a:r>
              <a:rPr lang="en-US" sz="5400" b="1" cap="none" spc="0" dirty="0">
                <a:ln w="28575">
                  <a:solidFill>
                    <a:sysClr val="windowText" lastClr="000000"/>
                  </a:solidFill>
                  <a:prstDash val="solid"/>
                </a:ln>
                <a:solidFill>
                  <a:schemeClr val="accent1">
                    <a:lumMod val="90000"/>
                  </a:schemeClr>
                </a:solidFill>
                <a:effectLst>
                  <a:outerShdw blurRad="12700" dist="38100" dir="2700000" algn="tl" rotWithShape="0">
                    <a:schemeClr val="bg1">
                      <a:lumMod val="50000"/>
                    </a:schemeClr>
                  </a:outerShdw>
                </a:effectLst>
              </a:rPr>
              <a:t>Lesson 7</a:t>
            </a:r>
          </a:p>
        </p:txBody>
      </p:sp>
    </p:spTree>
    <p:extLst>
      <p:ext uri="{BB962C8B-B14F-4D97-AF65-F5344CB8AC3E}">
        <p14:creationId xmlns:p14="http://schemas.microsoft.com/office/powerpoint/2010/main" val="2703822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lichen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053512" cy="6851650"/>
          </a:xfrm>
          <a:prstGeom prst="rect">
            <a:avLst/>
          </a:prstGeom>
          <a:noFill/>
          <a:ln w="76200">
            <a:solidFill>
              <a:schemeClr val="accent1">
                <a:lumMod val="9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76200"/>
            <a:ext cx="7879080" cy="1754326"/>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Ecological Succession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Review Game</a:t>
            </a:r>
          </a:p>
        </p:txBody>
      </p:sp>
      <p:pic>
        <p:nvPicPr>
          <p:cNvPr id="2" name="Graphic 1">
            <a:extLst>
              <a:ext uri="{FF2B5EF4-FFF2-40B4-BE49-F238E27FC236}">
                <a16:creationId xmlns:a16="http://schemas.microsoft.com/office/drawing/2014/main" id="{DA412E41-D13A-6DB7-A77B-770F65756C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sp>
        <p:nvSpPr>
          <p:cNvPr id="4" name="Rectangle 3">
            <a:extLst>
              <a:ext uri="{FF2B5EF4-FFF2-40B4-BE49-F238E27FC236}">
                <a16:creationId xmlns:a16="http://schemas.microsoft.com/office/drawing/2014/main" id="{F8CFB359-1324-3249-24D5-8C2363C1C803}"/>
              </a:ext>
            </a:extLst>
          </p:cNvPr>
          <p:cNvSpPr/>
          <p:nvPr/>
        </p:nvSpPr>
        <p:spPr>
          <a:xfrm>
            <a:off x="125998" y="4819973"/>
            <a:ext cx="318548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8575">
                  <a:solidFill>
                    <a:sysClr val="windowText" lastClr="000000"/>
                  </a:solidFill>
                  <a:prstDash val="solid"/>
                </a:ln>
                <a:solidFill>
                  <a:srgbClr val="BBE0E3">
                    <a:lumMod val="90000"/>
                  </a:srgbClr>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Part 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8575">
                  <a:solidFill>
                    <a:sysClr val="windowText" lastClr="000000"/>
                  </a:solidFill>
                  <a:prstDash val="solid"/>
                </a:ln>
                <a:solidFill>
                  <a:srgbClr val="BBE0E3">
                    <a:lumMod val="90000"/>
                  </a:srgbClr>
                </a:solidFill>
                <a:effectLst>
                  <a:outerShdw blurRad="12700" dist="38100" dir="2700000" algn="tl" rotWithShape="0">
                    <a:srgbClr val="FFFFFF">
                      <a:lumMod val="50000"/>
                    </a:srgbClr>
                  </a:outerShdw>
                </a:effectLst>
                <a:uLnTx/>
                <a:uFillTx/>
                <a:latin typeface="Arial" panose="020B0604020202020204" pitchFamily="34" charset="0"/>
                <a:ea typeface="+mn-ea"/>
                <a:cs typeface="+mn-cs"/>
              </a:rPr>
              <a:t>Lesson 8</a:t>
            </a:r>
          </a:p>
        </p:txBody>
      </p:sp>
      <p:sp>
        <p:nvSpPr>
          <p:cNvPr id="6" name="TextBox 5">
            <a:extLst>
              <a:ext uri="{FF2B5EF4-FFF2-40B4-BE49-F238E27FC236}">
                <a16:creationId xmlns:a16="http://schemas.microsoft.com/office/drawing/2014/main" id="{A48E625F-2571-40F4-7B83-35085C511C40}"/>
              </a:ext>
            </a:extLst>
          </p:cNvPr>
          <p:cNvSpPr txBox="1"/>
          <p:nvPr/>
        </p:nvSpPr>
        <p:spPr>
          <a:xfrm>
            <a:off x="762000" y="3241580"/>
            <a:ext cx="7879080" cy="1702782"/>
          </a:xfrm>
          <a:prstGeom prst="rect">
            <a:avLst/>
          </a:prstGeom>
          <a:noFill/>
        </p:spPr>
        <p:txBody>
          <a:bodyPr wrap="square">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2700" cmpd="sng">
                  <a:solidFill>
                    <a:sysClr val="windowText" lastClr="000000"/>
                  </a:solidFill>
                  <a:prstDash val="solid"/>
                </a:ln>
                <a:solidFill>
                  <a:srgbClr val="FFFFCC"/>
                </a:solidFill>
                <a:effectLst/>
                <a:uLnTx/>
                <a:uFillTx/>
                <a:latin typeface="Arial" panose="020B0604020202020204" pitchFamily="34" charset="0"/>
                <a:ea typeface="+mn-ea"/>
                <a:cs typeface="+mn-cs"/>
              </a:rPr>
              <a:t>Answer Key</a:t>
            </a:r>
          </a:p>
        </p:txBody>
      </p:sp>
      <p:pic>
        <p:nvPicPr>
          <p:cNvPr id="7" name="Picture 2" descr="Download Key Transparent HQ PNG Image | FreePNGImg">
            <a:extLst>
              <a:ext uri="{FF2B5EF4-FFF2-40B4-BE49-F238E27FC236}">
                <a16:creationId xmlns:a16="http://schemas.microsoft.com/office/drawing/2014/main" id="{66667A35-E935-57DB-8C0E-0145ED0B6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448086">
            <a:off x="3730501" y="37216"/>
            <a:ext cx="5300595" cy="51036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2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Ecological Succession Review Game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304800"/>
            <a:ext cx="8229600" cy="5821363"/>
          </a:xfrm>
        </p:spPr>
        <p:txBody>
          <a:bodyPr/>
          <a:lstStyle/>
          <a:p>
            <a:r>
              <a:rPr lang="en-US" altLang="en-US"/>
              <a:t>How to play…</a:t>
            </a:r>
          </a:p>
          <a:p>
            <a:pPr lvl="1"/>
            <a:r>
              <a:rPr lang="en-US" altLang="en-US">
                <a:solidFill>
                  <a:srgbClr val="6699FF"/>
                </a:solidFill>
              </a:rPr>
              <a:t>Don’t play like Jeo_ _ _ _ y.</a:t>
            </a:r>
          </a:p>
          <a:p>
            <a:pPr lvl="1"/>
            <a:r>
              <a:rPr lang="en-US" altLang="en-US">
                <a:solidFill>
                  <a:srgbClr val="FF99FF"/>
                </a:solidFill>
              </a:rPr>
              <a:t>Class should be divided into several small groups.</a:t>
            </a:r>
          </a:p>
          <a:p>
            <a:pPr lvl="1"/>
            <a:r>
              <a:rPr lang="en-US" altLang="en-US">
                <a:solidFill>
                  <a:srgbClr val="FFCC99"/>
                </a:solidFill>
              </a:rPr>
              <a:t>Groups should use science journal (red slide notes), homework, and other available materials to assist you.</a:t>
            </a:r>
          </a:p>
          <a:p>
            <a:pPr lvl="1"/>
            <a:r>
              <a:rPr lang="en-US" altLang="en-US">
                <a:solidFill>
                  <a:srgbClr val="66FFCC"/>
                </a:solidFill>
              </a:rPr>
              <a:t>Groups can communicate </a:t>
            </a:r>
            <a:r>
              <a:rPr lang="en-US" altLang="en-US" b="1" u="sng"/>
              <a:t>quietly</a:t>
            </a:r>
            <a:r>
              <a:rPr lang="en-US" altLang="en-US"/>
              <a:t> </a:t>
            </a:r>
            <a:r>
              <a:rPr lang="en-US" altLang="en-US">
                <a:solidFill>
                  <a:srgbClr val="66FFCC"/>
                </a:solidFill>
              </a:rPr>
              <a:t>with each other but no sharing answers between groups.</a:t>
            </a:r>
          </a:p>
          <a:p>
            <a:pPr lvl="2"/>
            <a:r>
              <a:rPr lang="en-US" altLang="en-US">
                <a:solidFill>
                  <a:srgbClr val="9966FF"/>
                </a:solidFill>
              </a:rPr>
              <a:t>Practice quietly communicating right now?</a:t>
            </a:r>
          </a:p>
          <a:p>
            <a:pPr lvl="2"/>
            <a:r>
              <a:rPr lang="en-US" altLang="en-US">
                <a:solidFill>
                  <a:srgbClr val="9966FF"/>
                </a:solidFill>
              </a:rPr>
              <a:t>Practice Communication Question:</a:t>
            </a:r>
          </a:p>
          <a:p>
            <a:pPr lvl="2"/>
            <a:r>
              <a:rPr lang="en-US" altLang="en-US">
                <a:solidFill>
                  <a:srgbClr val="FFFF66"/>
                </a:solidFill>
              </a:rPr>
              <a:t>Your group gets to order one pizza, and you can have two toppings.  What does your group want?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chemeClr val="bg1"/>
              </a:solidFill>
              <a:latin typeface="Times New Roman" panose="02020603050405020304" pitchFamily="18" charset="0"/>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3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chemeClr val="bg1"/>
              </a:solidFill>
              <a:latin typeface="Times New Roman" panose="02020603050405020304" pitchFamily="18" charset="0"/>
            </a:endParaRPr>
          </a:p>
        </p:txBody>
      </p:sp>
      <p:sp>
        <p:nvSpPr>
          <p:cNvPr id="82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Verdana" panose="020B0604030504040204" pitchFamily="34" charset="0"/>
              </a:rPr>
              <a:t>Copyright © 2024 </a:t>
            </a:r>
            <a:r>
              <a:rPr lang="en-US" altLang="en-US" sz="800" b="1" dirty="0" err="1">
                <a:solidFill>
                  <a:schemeClr val="bg1"/>
                </a:solidFill>
                <a:latin typeface="Verdana" panose="020B0604030504040204" pitchFamily="34" charset="0"/>
              </a:rPr>
              <a:t>SlideSpark</a:t>
            </a:r>
            <a:r>
              <a:rPr lang="en-US" altLang="en-US" sz="800" b="1" dirty="0">
                <a:solidFill>
                  <a:schemeClr val="bg1"/>
                </a:solidFill>
                <a:latin typeface="Verdana" panose="020B0604030504040204" pitchFamily="34" charset="0"/>
              </a:rPr>
              <a:t> .LLC</a:t>
            </a:r>
            <a:endParaRPr lang="en-US" altLang="en-US" dirty="0"/>
          </a:p>
        </p:txBody>
      </p:sp>
      <p:sp>
        <p:nvSpPr>
          <p:cNvPr id="824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chemeClr val="bg1"/>
                </a:solidFill>
              </a:rPr>
              <a:t>Ecological Succession Review Game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9966FF"/>
                </a:solidFill>
                <a:effectLst/>
                <a:uLnTx/>
                <a:uFillTx/>
                <a:latin typeface="Arial" panose="020B0604020202020204" pitchFamily="34" charset="0"/>
                <a:ea typeface="+mn-ea"/>
                <a:cs typeface="+mn-cs"/>
              </a:rPr>
              <a:t>If you wager 5 on the last question and get it wrong you lose 5 pts. Wager 5 and get it right you get 5 pts.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a:ln>
                  <a:noFill/>
                </a:ln>
                <a:solidFill>
                  <a:srgbClr val="996633"/>
                </a:solidFill>
                <a:effectLst/>
                <a:uLnTx/>
                <a:uFillTx/>
                <a:latin typeface="Arial" panose="020B0604020202020204" pitchFamily="34" charset="0"/>
                <a:ea typeface="+mn-ea"/>
                <a:cs typeface="+mn-cs"/>
              </a:rPr>
              <a:t> Secretly write “Owl” in the correct box worth 1pt.</a:t>
            </a:r>
          </a:p>
        </p:txBody>
      </p:sp>
      <p:pic>
        <p:nvPicPr>
          <p:cNvPr id="5123"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“I’ll be about this big.”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ltLang="en-US">
                <a:solidFill>
                  <a:srgbClr val="FF7C80"/>
                </a:solidFill>
              </a:rPr>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5050"/>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Name</a:t>
            </a:r>
          </a:p>
        </p:txBody>
      </p:sp>
      <p:sp>
        <p:nvSpPr>
          <p:cNvPr id="6149"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0"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457200" y="228600"/>
            <a:ext cx="8229600" cy="5897563"/>
          </a:xfrm>
        </p:spPr>
        <p:txBody>
          <a:bodyPr/>
          <a:lstStyle/>
          <a:p>
            <a:r>
              <a:rPr lang="en-US" altLang="en-US"/>
              <a:t>Is your name on the review sheet?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3"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4"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5"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6"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7"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99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Add the categories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99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along the top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99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on the next slide.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ccession">
            <a:extLst>
              <a:ext uri="{FF2B5EF4-FFF2-40B4-BE49-F238E27FC236}">
                <a16:creationId xmlns:a16="http://schemas.microsoft.com/office/drawing/2014/main" id="{EFD1DE8B-2E0C-43CD-BF65-9E42FBF86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39200" cy="4524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94F9EEDD-597B-4E65-8196-78835F99BCF6}"/>
              </a:ext>
            </a:extLst>
          </p:cNvPr>
          <p:cNvSpPr/>
          <p:nvPr/>
        </p:nvSpPr>
        <p:spPr>
          <a:xfrm>
            <a:off x="762000" y="4267200"/>
            <a:ext cx="7941047" cy="2290465"/>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panose="020B0604020202020204" pitchFamily="34" charset="0"/>
                <a:ea typeface="+mn-ea"/>
                <a:cs typeface="+mn-cs"/>
              </a:rPr>
              <a:t>Answer Key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377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377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377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Ecological Succession Review Game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Secretly write “Owl” in the correct box worth 1pt.</a:t>
            </a:r>
          </a:p>
        </p:txBody>
      </p:sp>
      <p:pic>
        <p:nvPicPr>
          <p:cNvPr id="74755"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582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582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582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Ecological Succession Review Game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33CC33"/>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684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684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684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Ecological Succession Review Game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304800" y="1524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66CC"/>
                </a:solidFill>
                <a:effectLst/>
                <a:uLnTx/>
                <a:uFillTx/>
                <a:latin typeface="Times New Roman" panose="02020603050405020304" pitchFamily="18" charset="0"/>
                <a:ea typeface="+mn-ea"/>
                <a:cs typeface="+mn-cs"/>
              </a:rPr>
              <a:t>A nuclear accident at   Chernobyl     required everyone in Pripyat to evacuate.  This is now an example of what happens to a city after humans.</a:t>
            </a:r>
          </a:p>
        </p:txBody>
      </p:sp>
      <p:sp>
        <p:nvSpPr>
          <p:cNvPr id="77827" name="Rectangle 10"/>
          <p:cNvSpPr>
            <a:spLocks noChangeArrowheads="1"/>
          </p:cNvSpPr>
          <p:nvPr/>
        </p:nvSpPr>
        <p:spPr bwMode="auto">
          <a:xfrm>
            <a:off x="4403725" y="51816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333FF"/>
              </a:solidFill>
              <a:effectLst/>
              <a:uLnTx/>
              <a:uFillTx/>
              <a:latin typeface="Arial" panose="020B0604020202020204" pitchFamily="34" charset="0"/>
              <a:ea typeface="+mn-ea"/>
              <a:cs typeface="+mn-cs"/>
            </a:endParaRPr>
          </a:p>
        </p:txBody>
      </p:sp>
      <p:sp>
        <p:nvSpPr>
          <p:cNvPr id="77828"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7829" name="TextBox 10"/>
          <p:cNvSpPr txBox="1">
            <a:spLocks noChangeArrowheads="1"/>
          </p:cNvSpPr>
          <p:nvPr/>
        </p:nvSpPr>
        <p:spPr bwMode="auto">
          <a:xfrm>
            <a:off x="7543800" y="2209800"/>
            <a:ext cx="99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pic>
        <p:nvPicPr>
          <p:cNvPr id="778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34400" cy="4495800"/>
          </a:xfrm>
          <a:prstGeom prst="rect">
            <a:avLst/>
          </a:prstGeom>
          <a:noFill/>
          <a:ln w="381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3886200" y="228600"/>
            <a:ext cx="2362200" cy="45720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Rectangle 12"/>
          <p:cNvSpPr/>
          <p:nvPr/>
        </p:nvSpPr>
        <p:spPr>
          <a:xfrm>
            <a:off x="6858000" y="1981200"/>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04800" y="1524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66CC"/>
                </a:solidFill>
                <a:effectLst/>
                <a:uLnTx/>
                <a:uFillTx/>
                <a:latin typeface="Times New Roman" panose="02020603050405020304" pitchFamily="18" charset="0"/>
                <a:ea typeface="+mn-ea"/>
                <a:cs typeface="+mn-cs"/>
              </a:rPr>
              <a:t>A nuclear accident at   Chernobyl     required everyone in Pripyat to evacuate.  This is now an example of what happens to a city after humans.</a:t>
            </a:r>
          </a:p>
        </p:txBody>
      </p:sp>
      <p:sp>
        <p:nvSpPr>
          <p:cNvPr id="78851" name="Rectangle 10"/>
          <p:cNvSpPr>
            <a:spLocks noChangeArrowheads="1"/>
          </p:cNvSpPr>
          <p:nvPr/>
        </p:nvSpPr>
        <p:spPr bwMode="auto">
          <a:xfrm>
            <a:off x="4403725" y="51816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333FF"/>
              </a:solidFill>
              <a:effectLst/>
              <a:uLnTx/>
              <a:uFillTx/>
              <a:latin typeface="Arial" panose="020B0604020202020204" pitchFamily="34" charset="0"/>
              <a:ea typeface="+mn-ea"/>
              <a:cs typeface="+mn-cs"/>
            </a:endParaRPr>
          </a:p>
        </p:txBody>
      </p:sp>
      <p:sp>
        <p:nvSpPr>
          <p:cNvPr id="78852"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8853" name="TextBox 10"/>
          <p:cNvSpPr txBox="1">
            <a:spLocks noChangeArrowheads="1"/>
          </p:cNvSpPr>
          <p:nvPr/>
        </p:nvSpPr>
        <p:spPr bwMode="auto">
          <a:xfrm>
            <a:off x="7543800" y="2209800"/>
            <a:ext cx="99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pic>
        <p:nvPicPr>
          <p:cNvPr id="788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34400" cy="4495800"/>
          </a:xfrm>
          <a:prstGeom prst="rect">
            <a:avLst/>
          </a:prstGeom>
          <a:noFill/>
          <a:ln w="381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3886200" y="228600"/>
            <a:ext cx="2362200" cy="457200"/>
          </a:xfrm>
          <a:prstGeom prst="roundRect">
            <a:avLst/>
          </a:prstGeom>
          <a:solidFill>
            <a:schemeClr val="tx1">
              <a:lumMod val="75000"/>
              <a:lumOff val="25000"/>
            </a:schemeClr>
          </a:solidFill>
          <a:ln w="76200">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Rectangle 12"/>
          <p:cNvSpPr/>
          <p:nvPr/>
        </p:nvSpPr>
        <p:spPr>
          <a:xfrm>
            <a:off x="6858000" y="1981200"/>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800" b="1">
              <a:solidFill>
                <a:schemeClr val="bg1"/>
              </a:solidFill>
              <a:latin typeface="Times New Roman" panose="02020603050405020304" pitchFamily="18" charset="0"/>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33CC33"/>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2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chemeClr val="bg1"/>
              </a:solidFill>
              <a:latin typeface="Times New Roman" panose="02020603050405020304" pitchFamily="18" charset="0"/>
            </a:endParaRPr>
          </a:p>
        </p:txBody>
      </p:sp>
      <p:sp>
        <p:nvSpPr>
          <p:cNvPr id="92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Verdana" panose="020B0604030504040204" pitchFamily="34" charset="0"/>
              </a:rPr>
              <a:t>Copyright © 2024 </a:t>
            </a:r>
            <a:r>
              <a:rPr lang="en-US" altLang="en-US" sz="800" b="1" dirty="0" err="1">
                <a:solidFill>
                  <a:schemeClr val="bg1"/>
                </a:solidFill>
                <a:latin typeface="Verdana" panose="020B0604030504040204" pitchFamily="34" charset="0"/>
              </a:rPr>
              <a:t>SlideSpark</a:t>
            </a:r>
            <a:r>
              <a:rPr lang="en-US" altLang="en-US" sz="800" b="1" dirty="0">
                <a:solidFill>
                  <a:schemeClr val="bg1"/>
                </a:solidFill>
                <a:latin typeface="Verdana" panose="020B0604030504040204" pitchFamily="34" charset="0"/>
              </a:rPr>
              <a:t> .LLC</a:t>
            </a:r>
            <a:endParaRPr lang="en-US" altLang="en-US" dirty="0"/>
          </a:p>
        </p:txBody>
      </p:sp>
      <p:sp>
        <p:nvSpPr>
          <p:cNvPr id="926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chemeClr val="bg1"/>
                </a:solidFill>
              </a:rPr>
              <a:t>Ecological Succession Review Game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304800" y="1524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66CC"/>
                </a:solidFill>
                <a:effectLst/>
                <a:uLnTx/>
                <a:uFillTx/>
                <a:latin typeface="Times New Roman" panose="02020603050405020304" pitchFamily="18" charset="0"/>
                <a:ea typeface="+mn-ea"/>
                <a:cs typeface="+mn-cs"/>
              </a:rPr>
              <a:t>A nuclear accident at   </a:t>
            </a:r>
            <a:r>
              <a:rPr kumimoji="0" lang="en-US" altLang="en-US" sz="3200" b="0" i="0" u="none" strike="noStrike" kern="1200" cap="none" spc="0" normalizeH="0" baseline="0" noProof="0">
                <a:ln>
                  <a:noFill/>
                </a:ln>
                <a:solidFill>
                  <a:srgbClr val="66FFCC"/>
                </a:solidFill>
                <a:effectLst/>
                <a:uLnTx/>
                <a:uFillTx/>
                <a:latin typeface="Times New Roman" panose="02020603050405020304" pitchFamily="18" charset="0"/>
                <a:ea typeface="+mn-ea"/>
                <a:cs typeface="+mn-cs"/>
              </a:rPr>
              <a:t>Chernobyl</a:t>
            </a:r>
            <a:r>
              <a:rPr kumimoji="0" lang="en-US" altLang="en-US" sz="3200" b="0" i="0" u="none" strike="noStrike" kern="1200" cap="none" spc="0" normalizeH="0" baseline="0" noProof="0">
                <a:ln>
                  <a:noFill/>
                </a:ln>
                <a:solidFill>
                  <a:srgbClr val="FF66CC"/>
                </a:solidFill>
                <a:effectLst/>
                <a:uLnTx/>
                <a:uFillTx/>
                <a:latin typeface="Times New Roman" panose="02020603050405020304" pitchFamily="18" charset="0"/>
                <a:ea typeface="+mn-ea"/>
                <a:cs typeface="+mn-cs"/>
              </a:rPr>
              <a:t>     required everyone in Pripyat to evacuate.  This is now an example of what happens to a city after humans.</a:t>
            </a:r>
          </a:p>
        </p:txBody>
      </p:sp>
      <p:sp>
        <p:nvSpPr>
          <p:cNvPr id="79875" name="Rectangle 10"/>
          <p:cNvSpPr>
            <a:spLocks noChangeArrowheads="1"/>
          </p:cNvSpPr>
          <p:nvPr/>
        </p:nvSpPr>
        <p:spPr bwMode="auto">
          <a:xfrm>
            <a:off x="4403725" y="51816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333FF"/>
              </a:solidFill>
              <a:effectLst/>
              <a:uLnTx/>
              <a:uFillTx/>
              <a:latin typeface="Arial" panose="020B0604020202020204" pitchFamily="34" charset="0"/>
              <a:ea typeface="+mn-ea"/>
              <a:cs typeface="+mn-cs"/>
            </a:endParaRPr>
          </a:p>
        </p:txBody>
      </p:sp>
      <p:sp>
        <p:nvSpPr>
          <p:cNvPr id="79876"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9877" name="TextBox 10"/>
          <p:cNvSpPr txBox="1">
            <a:spLocks noChangeArrowheads="1"/>
          </p:cNvSpPr>
          <p:nvPr/>
        </p:nvSpPr>
        <p:spPr bwMode="auto">
          <a:xfrm>
            <a:off x="7543800" y="2209800"/>
            <a:ext cx="99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pic>
        <p:nvPicPr>
          <p:cNvPr id="798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34400" cy="4495800"/>
          </a:xfrm>
          <a:prstGeom prst="rect">
            <a:avLst/>
          </a:prstGeom>
          <a:noFill/>
          <a:ln w="381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6858000" y="1981200"/>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a:t>
            </a:r>
          </a:p>
        </p:txBody>
      </p:sp>
      <p:pic>
        <p:nvPicPr>
          <p:cNvPr id="7170" name="Picture 2" descr="Image result for chernobyl">
            <a:extLst>
              <a:ext uri="{FF2B5EF4-FFF2-40B4-BE49-F238E27FC236}">
                <a16:creationId xmlns:a16="http://schemas.microsoft.com/office/drawing/2014/main" id="{032AE7A3-E8CF-40F5-A8A6-2D14BB556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42" y="1895656"/>
            <a:ext cx="5327715" cy="4748032"/>
          </a:xfrm>
          <a:prstGeom prst="ellipse">
            <a:avLst/>
          </a:prstGeom>
          <a:ln w="63500" cap="rnd">
            <a:solidFill>
              <a:srgbClr val="66FF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2" name="Picture 4" descr="Image result for radioactive">
            <a:extLst>
              <a:ext uri="{FF2B5EF4-FFF2-40B4-BE49-F238E27FC236}">
                <a16:creationId xmlns:a16="http://schemas.microsoft.com/office/drawing/2014/main" id="{75542D90-4C68-41E4-BC2F-6359DEB836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638" y="3623132"/>
            <a:ext cx="2849562" cy="2849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4371" name="Rectangle 3"/>
          <p:cNvSpPr>
            <a:spLocks noGrp="1" noChangeArrowheads="1"/>
          </p:cNvSpPr>
          <p:nvPr>
            <p:ph type="body" idx="4294967295"/>
          </p:nvPr>
        </p:nvSpPr>
        <p:spPr>
          <a:xfrm>
            <a:off x="152400" y="228600"/>
            <a:ext cx="8991600" cy="5902325"/>
          </a:xfrm>
        </p:spPr>
        <p:txBody>
          <a:bodyPr/>
          <a:lstStyle/>
          <a:p>
            <a:pPr eaLnBrk="1" hangingPunct="1">
              <a:defRPr/>
            </a:pPr>
            <a:r>
              <a:rPr lang="en-US" dirty="0">
                <a:solidFill>
                  <a:schemeClr val="accent6">
                    <a:lumMod val="40000"/>
                    <a:lumOff val="60000"/>
                  </a:schemeClr>
                </a:solidFill>
              </a:rPr>
              <a:t>Chemical weathering weakens rocks which facilitates entry of water and further mechanical weathering.</a:t>
            </a:r>
          </a:p>
        </p:txBody>
      </p:sp>
      <p:pic>
        <p:nvPicPr>
          <p:cNvPr id="80899" name="Picture 5" descr="lichen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724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900" name="Rectangle 8"/>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Rounded Rectangle 4"/>
          <p:cNvSpPr/>
          <p:nvPr/>
        </p:nvSpPr>
        <p:spPr>
          <a:xfrm>
            <a:off x="2209800" y="304800"/>
            <a:ext cx="1905000" cy="45720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80902" name="Rounded 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042988"/>
            <a:ext cx="20066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Rectangl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139700"/>
            <a:ext cx="1597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543800" y="1981200"/>
            <a:ext cx="12192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4371" name="Rectangle 3"/>
          <p:cNvSpPr>
            <a:spLocks noGrp="1" noChangeArrowheads="1"/>
          </p:cNvSpPr>
          <p:nvPr>
            <p:ph type="body" idx="4294967295"/>
          </p:nvPr>
        </p:nvSpPr>
        <p:spPr>
          <a:xfrm>
            <a:off x="152400" y="228600"/>
            <a:ext cx="8991600" cy="5902325"/>
          </a:xfrm>
        </p:spPr>
        <p:txBody>
          <a:bodyPr/>
          <a:lstStyle/>
          <a:p>
            <a:pPr eaLnBrk="1" hangingPunct="1">
              <a:defRPr/>
            </a:pPr>
            <a:r>
              <a:rPr lang="en-US" dirty="0">
                <a:solidFill>
                  <a:schemeClr val="accent6">
                    <a:lumMod val="40000"/>
                    <a:lumOff val="60000"/>
                  </a:schemeClr>
                </a:solidFill>
              </a:rPr>
              <a:t>Chemical weathering weakens rocks which facilitates entry of water and further mechanical weathering.</a:t>
            </a:r>
          </a:p>
        </p:txBody>
      </p:sp>
      <p:pic>
        <p:nvPicPr>
          <p:cNvPr id="81923" name="Picture 5" descr="lichen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724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8"/>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Rounded Rectangle 4"/>
          <p:cNvSpPr/>
          <p:nvPr/>
        </p:nvSpPr>
        <p:spPr>
          <a:xfrm>
            <a:off x="2209800" y="304800"/>
            <a:ext cx="1905000" cy="457200"/>
          </a:xfrm>
          <a:prstGeom prst="roundRect">
            <a:avLst/>
          </a:prstGeom>
          <a:solidFill>
            <a:schemeClr val="tx1">
              <a:lumMod val="75000"/>
              <a:lumOff val="25000"/>
            </a:schemeClr>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81926" name="Rounded 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042988"/>
            <a:ext cx="20066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Rectangl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139700"/>
            <a:ext cx="1597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543800" y="1981200"/>
            <a:ext cx="12192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4371" name="Rectangle 3"/>
          <p:cNvSpPr>
            <a:spLocks noGrp="1" noChangeArrowheads="1"/>
          </p:cNvSpPr>
          <p:nvPr>
            <p:ph type="body" idx="4294967295"/>
          </p:nvPr>
        </p:nvSpPr>
        <p:spPr>
          <a:xfrm>
            <a:off x="152400" y="228600"/>
            <a:ext cx="8991600" cy="5902325"/>
          </a:xfrm>
        </p:spPr>
        <p:txBody>
          <a:bodyPr/>
          <a:lstStyle/>
          <a:p>
            <a:pPr eaLnBrk="1" hangingPunct="1">
              <a:defRPr/>
            </a:pPr>
            <a:r>
              <a:rPr lang="en-US" dirty="0">
                <a:solidFill>
                  <a:schemeClr val="accent6">
                    <a:lumMod val="40000"/>
                    <a:lumOff val="60000"/>
                  </a:schemeClr>
                </a:solidFill>
              </a:rPr>
              <a:t>Chemical </a:t>
            </a:r>
            <a:r>
              <a:rPr lang="en-US" dirty="0">
                <a:solidFill>
                  <a:srgbClr val="FFC000"/>
                </a:solidFill>
              </a:rPr>
              <a:t>weathering</a:t>
            </a:r>
            <a:r>
              <a:rPr lang="en-US" dirty="0">
                <a:solidFill>
                  <a:schemeClr val="accent6">
                    <a:lumMod val="40000"/>
                    <a:lumOff val="60000"/>
                  </a:schemeClr>
                </a:solidFill>
              </a:rPr>
              <a:t> weakens rocks which facilitates entry of water and further mechanical </a:t>
            </a:r>
            <a:r>
              <a:rPr lang="en-US" dirty="0">
                <a:solidFill>
                  <a:srgbClr val="FFC000"/>
                </a:solidFill>
              </a:rPr>
              <a:t>weathering.</a:t>
            </a:r>
          </a:p>
        </p:txBody>
      </p:sp>
      <p:pic>
        <p:nvPicPr>
          <p:cNvPr id="82947" name="Picture 5" descr="lichen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724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2948" name="Rectangle 8"/>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Rectangle 7"/>
          <p:cNvSpPr/>
          <p:nvPr/>
        </p:nvSpPr>
        <p:spPr>
          <a:xfrm>
            <a:off x="7543800" y="1981200"/>
            <a:ext cx="12192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4294967295"/>
          </p:nvPr>
        </p:nvSpPr>
        <p:spPr>
          <a:xfrm>
            <a:off x="152400" y="228600"/>
            <a:ext cx="8763000" cy="5902325"/>
          </a:xfrm>
        </p:spPr>
        <p:txBody>
          <a:bodyPr/>
          <a:lstStyle/>
          <a:p>
            <a:pPr eaLnBrk="1" hangingPunct="1"/>
            <a:r>
              <a:rPr lang="en-US" altLang="en-US"/>
              <a:t>This is the gradual replacement of one community of living things by another community.</a:t>
            </a:r>
          </a:p>
        </p:txBody>
      </p:sp>
      <p:sp>
        <p:nvSpPr>
          <p:cNvPr id="10475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8397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257800"/>
          </a:xfrm>
          <a:prstGeom prst="rect">
            <a:avLst/>
          </a:prstGeom>
          <a:noFill/>
          <a:ln w="76200">
            <a:solidFill>
              <a:srgbClr val="2D2D8A"/>
            </a:solidFill>
            <a:miter lim="800000"/>
            <a:headEnd/>
            <a:tailEnd/>
          </a:ln>
          <a:extLst>
            <a:ext uri="{909E8E84-426E-40DD-AFC4-6F175D3DCCD1}">
              <a14:hiddenFill xmlns:a14="http://schemas.microsoft.com/office/drawing/2010/main">
                <a:solidFill>
                  <a:srgbClr val="FFFFFF"/>
                </a:solidFill>
              </a14:hiddenFill>
            </a:ext>
          </a:extLst>
        </p:spPr>
      </p:pic>
      <p:sp>
        <p:nvSpPr>
          <p:cNvPr id="83973" name="Freeform 5"/>
          <p:cNvSpPr>
            <a:spLocks/>
          </p:cNvSpPr>
          <p:nvPr/>
        </p:nvSpPr>
        <p:spPr bwMode="auto">
          <a:xfrm>
            <a:off x="7808913" y="4581525"/>
            <a:ext cx="92075" cy="96838"/>
          </a:xfrm>
          <a:custGeom>
            <a:avLst/>
            <a:gdLst>
              <a:gd name="T0" fmla="*/ 20890 w 91318"/>
              <a:gd name="T1" fmla="*/ 4865 h 96501"/>
              <a:gd name="T2" fmla="*/ 5877 w 91318"/>
              <a:gd name="T3" fmla="*/ 48631 h 96501"/>
              <a:gd name="T4" fmla="*/ 95955 w 91318"/>
              <a:gd name="T5" fmla="*/ 63221 h 96501"/>
              <a:gd name="T6" fmla="*/ 65929 w 91318"/>
              <a:gd name="T7" fmla="*/ 19453 h 96501"/>
              <a:gd name="T8" fmla="*/ 20890 w 91318"/>
              <a:gd name="T9" fmla="*/ 4865 h 96501"/>
              <a:gd name="T10" fmla="*/ 0 60000 65536"/>
              <a:gd name="T11" fmla="*/ 0 60000 65536"/>
              <a:gd name="T12" fmla="*/ 0 60000 65536"/>
              <a:gd name="T13" fmla="*/ 0 60000 65536"/>
              <a:gd name="T14" fmla="*/ 0 60000 65536"/>
              <a:gd name="T15" fmla="*/ 0 w 91318"/>
              <a:gd name="T16" fmla="*/ 0 h 96501"/>
              <a:gd name="T17" fmla="*/ 91318 w 91318"/>
              <a:gd name="T18" fmla="*/ 96501 h 96501"/>
            </a:gdLst>
            <a:ahLst/>
            <a:cxnLst>
              <a:cxn ang="T10">
                <a:pos x="T0" y="T1"/>
              </a:cxn>
              <a:cxn ang="T11">
                <a:pos x="T2" y="T3"/>
              </a:cxn>
              <a:cxn ang="T12">
                <a:pos x="T4" y="T5"/>
              </a:cxn>
              <a:cxn ang="T13">
                <a:pos x="T6" y="T7"/>
              </a:cxn>
              <a:cxn ang="T14">
                <a:pos x="T8" y="T9"/>
              </a:cxn>
            </a:cxnLst>
            <a:rect l="T15" t="T16" r="T17" b="T18"/>
            <a:pathLst>
              <a:path w="91318" h="96501">
                <a:moveTo>
                  <a:pt x="19880" y="4763"/>
                </a:moveTo>
                <a:cubicBezTo>
                  <a:pt x="10355" y="9526"/>
                  <a:pt x="0" y="33642"/>
                  <a:pt x="5593" y="47625"/>
                </a:cubicBezTo>
                <a:cubicBezTo>
                  <a:pt x="25144" y="96501"/>
                  <a:pt x="63601" y="71152"/>
                  <a:pt x="91318" y="61913"/>
                </a:cubicBezTo>
                <a:cubicBezTo>
                  <a:pt x="81793" y="47625"/>
                  <a:pt x="76152" y="29777"/>
                  <a:pt x="62743" y="19050"/>
                </a:cubicBezTo>
                <a:cubicBezTo>
                  <a:pt x="41119" y="1751"/>
                  <a:pt x="29405" y="0"/>
                  <a:pt x="19880" y="4763"/>
                </a:cubicBezTo>
                <a:close/>
              </a:path>
            </a:pathLst>
          </a:custGeom>
          <a:solidFill>
            <a:srgbClr val="66FF99"/>
          </a:solidFill>
          <a:ln w="9525" cap="flat" cmpd="sng" algn="ctr">
            <a:solidFill>
              <a:srgbClr val="66FF99"/>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Freeform 6"/>
          <p:cNvSpPr/>
          <p:nvPr/>
        </p:nvSpPr>
        <p:spPr bwMode="auto">
          <a:xfrm>
            <a:off x="7620000" y="4419600"/>
            <a:ext cx="92075" cy="96838"/>
          </a:xfrm>
          <a:custGeom>
            <a:avLst/>
            <a:gdLst>
              <a:gd name="connsiteX0" fmla="*/ 19880 w 91318"/>
              <a:gd name="connsiteY0" fmla="*/ 4763 h 96501"/>
              <a:gd name="connsiteX1" fmla="*/ 5593 w 91318"/>
              <a:gd name="connsiteY1" fmla="*/ 47625 h 96501"/>
              <a:gd name="connsiteX2" fmla="*/ 91318 w 91318"/>
              <a:gd name="connsiteY2" fmla="*/ 61913 h 96501"/>
              <a:gd name="connsiteX3" fmla="*/ 62743 w 91318"/>
              <a:gd name="connsiteY3" fmla="*/ 19050 h 96501"/>
              <a:gd name="connsiteX4" fmla="*/ 19880 w 91318"/>
              <a:gd name="connsiteY4" fmla="*/ 4763 h 9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8" h="96501">
                <a:moveTo>
                  <a:pt x="19880" y="4763"/>
                </a:moveTo>
                <a:cubicBezTo>
                  <a:pt x="10355" y="9526"/>
                  <a:pt x="0" y="33642"/>
                  <a:pt x="5593" y="47625"/>
                </a:cubicBezTo>
                <a:cubicBezTo>
                  <a:pt x="25144" y="96501"/>
                  <a:pt x="63601" y="71152"/>
                  <a:pt x="91318" y="61913"/>
                </a:cubicBezTo>
                <a:cubicBezTo>
                  <a:pt x="81793" y="47625"/>
                  <a:pt x="76152" y="29777"/>
                  <a:pt x="62743" y="19050"/>
                </a:cubicBezTo>
                <a:cubicBezTo>
                  <a:pt x="41119" y="1751"/>
                  <a:pt x="29405" y="0"/>
                  <a:pt x="19880" y="4763"/>
                </a:cubicBezTo>
                <a:close/>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reeform 7"/>
          <p:cNvSpPr/>
          <p:nvPr/>
        </p:nvSpPr>
        <p:spPr bwMode="auto">
          <a:xfrm>
            <a:off x="7696200" y="4648200"/>
            <a:ext cx="92075" cy="96838"/>
          </a:xfrm>
          <a:custGeom>
            <a:avLst/>
            <a:gdLst>
              <a:gd name="connsiteX0" fmla="*/ 19880 w 91318"/>
              <a:gd name="connsiteY0" fmla="*/ 4763 h 96501"/>
              <a:gd name="connsiteX1" fmla="*/ 5593 w 91318"/>
              <a:gd name="connsiteY1" fmla="*/ 47625 h 96501"/>
              <a:gd name="connsiteX2" fmla="*/ 91318 w 91318"/>
              <a:gd name="connsiteY2" fmla="*/ 61913 h 96501"/>
              <a:gd name="connsiteX3" fmla="*/ 62743 w 91318"/>
              <a:gd name="connsiteY3" fmla="*/ 19050 h 96501"/>
              <a:gd name="connsiteX4" fmla="*/ 19880 w 91318"/>
              <a:gd name="connsiteY4" fmla="*/ 4763 h 9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8" h="96501">
                <a:moveTo>
                  <a:pt x="19880" y="4763"/>
                </a:moveTo>
                <a:cubicBezTo>
                  <a:pt x="10355" y="9526"/>
                  <a:pt x="0" y="33642"/>
                  <a:pt x="5593" y="47625"/>
                </a:cubicBezTo>
                <a:cubicBezTo>
                  <a:pt x="25144" y="96501"/>
                  <a:pt x="63601" y="71152"/>
                  <a:pt x="91318" y="61913"/>
                </a:cubicBezTo>
                <a:cubicBezTo>
                  <a:pt x="81793" y="47625"/>
                  <a:pt x="76152" y="29777"/>
                  <a:pt x="62743" y="19050"/>
                </a:cubicBezTo>
                <a:cubicBezTo>
                  <a:pt x="41119" y="1751"/>
                  <a:pt x="29405" y="0"/>
                  <a:pt x="19880" y="4763"/>
                </a:cubicBezTo>
                <a:close/>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Freeform 8"/>
          <p:cNvSpPr/>
          <p:nvPr/>
        </p:nvSpPr>
        <p:spPr bwMode="auto">
          <a:xfrm>
            <a:off x="7215188" y="4786313"/>
            <a:ext cx="744537" cy="317500"/>
          </a:xfrm>
          <a:custGeom>
            <a:avLst/>
            <a:gdLst>
              <a:gd name="connsiteX0" fmla="*/ 328347 w 744687"/>
              <a:gd name="connsiteY0" fmla="*/ 271462 h 318124"/>
              <a:gd name="connsiteX1" fmla="*/ 271197 w 744687"/>
              <a:gd name="connsiteY1" fmla="*/ 142875 h 318124"/>
              <a:gd name="connsiteX2" fmla="*/ 256910 w 744687"/>
              <a:gd name="connsiteY2" fmla="*/ 100012 h 318124"/>
              <a:gd name="connsiteX3" fmla="*/ 285485 w 744687"/>
              <a:gd name="connsiteY3" fmla="*/ 142875 h 318124"/>
              <a:gd name="connsiteX4" fmla="*/ 314060 w 744687"/>
              <a:gd name="connsiteY4" fmla="*/ 100012 h 318124"/>
              <a:gd name="connsiteX5" fmla="*/ 328347 w 744687"/>
              <a:gd name="connsiteY5" fmla="*/ 142875 h 318124"/>
              <a:gd name="connsiteX6" fmla="*/ 314060 w 744687"/>
              <a:gd name="connsiteY6" fmla="*/ 242887 h 318124"/>
              <a:gd name="connsiteX7" fmla="*/ 271197 w 744687"/>
              <a:gd name="connsiteY7" fmla="*/ 200025 h 318124"/>
              <a:gd name="connsiteX8" fmla="*/ 242622 w 744687"/>
              <a:gd name="connsiteY8" fmla="*/ 142875 h 318124"/>
              <a:gd name="connsiteX9" fmla="*/ 199760 w 744687"/>
              <a:gd name="connsiteY9" fmla="*/ 0 h 318124"/>
              <a:gd name="connsiteX10" fmla="*/ 142610 w 744687"/>
              <a:gd name="connsiteY10" fmla="*/ 128587 h 318124"/>
              <a:gd name="connsiteX11" fmla="*/ 128322 w 744687"/>
              <a:gd name="connsiteY11" fmla="*/ 85725 h 318124"/>
              <a:gd name="connsiteX12" fmla="*/ 85460 w 744687"/>
              <a:gd name="connsiteY12" fmla="*/ 57150 h 318124"/>
              <a:gd name="connsiteX13" fmla="*/ 128322 w 744687"/>
              <a:gd name="connsiteY13" fmla="*/ 242887 h 318124"/>
              <a:gd name="connsiteX14" fmla="*/ 42597 w 744687"/>
              <a:gd name="connsiteY14" fmla="*/ 128587 h 318124"/>
              <a:gd name="connsiteX15" fmla="*/ 99747 w 744687"/>
              <a:gd name="connsiteY15" fmla="*/ 157162 h 318124"/>
              <a:gd name="connsiteX16" fmla="*/ 156897 w 744687"/>
              <a:gd name="connsiteY16" fmla="*/ 200025 h 318124"/>
              <a:gd name="connsiteX17" fmla="*/ 199760 w 744687"/>
              <a:gd name="connsiteY17" fmla="*/ 228600 h 318124"/>
              <a:gd name="connsiteX18" fmla="*/ 242622 w 744687"/>
              <a:gd name="connsiteY18" fmla="*/ 214312 h 318124"/>
              <a:gd name="connsiteX19" fmla="*/ 271197 w 744687"/>
              <a:gd name="connsiteY19" fmla="*/ 242887 h 318124"/>
              <a:gd name="connsiteX20" fmla="*/ 342635 w 744687"/>
              <a:gd name="connsiteY20" fmla="*/ 200025 h 318124"/>
              <a:gd name="connsiteX21" fmla="*/ 371210 w 744687"/>
              <a:gd name="connsiteY21" fmla="*/ 242887 h 318124"/>
              <a:gd name="connsiteX22" fmla="*/ 456935 w 744687"/>
              <a:gd name="connsiteY22" fmla="*/ 200025 h 318124"/>
              <a:gd name="connsiteX23" fmla="*/ 499797 w 744687"/>
              <a:gd name="connsiteY23" fmla="*/ 142875 h 318124"/>
              <a:gd name="connsiteX24" fmla="*/ 485510 w 744687"/>
              <a:gd name="connsiteY24" fmla="*/ 200025 h 318124"/>
              <a:gd name="connsiteX25" fmla="*/ 428360 w 744687"/>
              <a:gd name="connsiteY25" fmla="*/ 114300 h 318124"/>
              <a:gd name="connsiteX26" fmla="*/ 399785 w 744687"/>
              <a:gd name="connsiteY26" fmla="*/ 71437 h 318124"/>
              <a:gd name="connsiteX27" fmla="*/ 428360 w 744687"/>
              <a:gd name="connsiteY27" fmla="*/ 128587 h 318124"/>
              <a:gd name="connsiteX28" fmla="*/ 456935 w 744687"/>
              <a:gd name="connsiteY28" fmla="*/ 214312 h 318124"/>
              <a:gd name="connsiteX29" fmla="*/ 471222 w 744687"/>
              <a:gd name="connsiteY29" fmla="*/ 171450 h 318124"/>
              <a:gd name="connsiteX30" fmla="*/ 485510 w 744687"/>
              <a:gd name="connsiteY30" fmla="*/ 114300 h 318124"/>
              <a:gd name="connsiteX31" fmla="*/ 556947 w 744687"/>
              <a:gd name="connsiteY31" fmla="*/ 200025 h 318124"/>
              <a:gd name="connsiteX32" fmla="*/ 614097 w 744687"/>
              <a:gd name="connsiteY32" fmla="*/ 214312 h 318124"/>
              <a:gd name="connsiteX33" fmla="*/ 628385 w 744687"/>
              <a:gd name="connsiteY33" fmla="*/ 142875 h 318124"/>
              <a:gd name="connsiteX34" fmla="*/ 699822 w 744687"/>
              <a:gd name="connsiteY34" fmla="*/ 200025 h 318124"/>
              <a:gd name="connsiteX35" fmla="*/ 728397 w 744687"/>
              <a:gd name="connsiteY35" fmla="*/ 242887 h 318124"/>
              <a:gd name="connsiteX36" fmla="*/ 614097 w 744687"/>
              <a:gd name="connsiteY36" fmla="*/ 228600 h 318124"/>
              <a:gd name="connsiteX37" fmla="*/ 456935 w 744687"/>
              <a:gd name="connsiteY37" fmla="*/ 228600 h 318124"/>
              <a:gd name="connsiteX38" fmla="*/ 142610 w 744687"/>
              <a:gd name="connsiteY38" fmla="*/ 242887 h 31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687" h="318124">
                <a:moveTo>
                  <a:pt x="328347" y="271462"/>
                </a:moveTo>
                <a:cubicBezTo>
                  <a:pt x="296164" y="174909"/>
                  <a:pt x="337329" y="291672"/>
                  <a:pt x="271197" y="142875"/>
                </a:cubicBezTo>
                <a:cubicBezTo>
                  <a:pt x="265080" y="129113"/>
                  <a:pt x="241850" y="100012"/>
                  <a:pt x="256910" y="100012"/>
                </a:cubicBezTo>
                <a:cubicBezTo>
                  <a:pt x="274082" y="100012"/>
                  <a:pt x="275960" y="128587"/>
                  <a:pt x="285485" y="142875"/>
                </a:cubicBezTo>
                <a:cubicBezTo>
                  <a:pt x="314692" y="318124"/>
                  <a:pt x="284915" y="187446"/>
                  <a:pt x="314060" y="100012"/>
                </a:cubicBezTo>
                <a:lnTo>
                  <a:pt x="328347" y="142875"/>
                </a:lnTo>
                <a:cubicBezTo>
                  <a:pt x="323585" y="176212"/>
                  <a:pt x="337872" y="219075"/>
                  <a:pt x="314060" y="242887"/>
                </a:cubicBezTo>
                <a:cubicBezTo>
                  <a:pt x="299772" y="257175"/>
                  <a:pt x="282941" y="216467"/>
                  <a:pt x="271197" y="200025"/>
                </a:cubicBezTo>
                <a:cubicBezTo>
                  <a:pt x="258817" y="182694"/>
                  <a:pt x="250532" y="162650"/>
                  <a:pt x="242622" y="142875"/>
                </a:cubicBezTo>
                <a:cubicBezTo>
                  <a:pt x="219431" y="84898"/>
                  <a:pt x="213794" y="56138"/>
                  <a:pt x="199760" y="0"/>
                </a:cubicBezTo>
                <a:cubicBezTo>
                  <a:pt x="169984" y="208434"/>
                  <a:pt x="195275" y="269025"/>
                  <a:pt x="142610" y="128587"/>
                </a:cubicBezTo>
                <a:cubicBezTo>
                  <a:pt x="137322" y="114486"/>
                  <a:pt x="137730" y="97485"/>
                  <a:pt x="128322" y="85725"/>
                </a:cubicBezTo>
                <a:cubicBezTo>
                  <a:pt x="117595" y="72317"/>
                  <a:pt x="99747" y="66675"/>
                  <a:pt x="85460" y="57150"/>
                </a:cubicBezTo>
                <a:cubicBezTo>
                  <a:pt x="161290" y="170895"/>
                  <a:pt x="147467" y="108877"/>
                  <a:pt x="128322" y="242887"/>
                </a:cubicBezTo>
                <a:cubicBezTo>
                  <a:pt x="99747" y="204787"/>
                  <a:pt x="0" y="107288"/>
                  <a:pt x="42597" y="128587"/>
                </a:cubicBezTo>
                <a:cubicBezTo>
                  <a:pt x="61647" y="138112"/>
                  <a:pt x="81686" y="145874"/>
                  <a:pt x="99747" y="157162"/>
                </a:cubicBezTo>
                <a:cubicBezTo>
                  <a:pt x="119940" y="169783"/>
                  <a:pt x="137520" y="186184"/>
                  <a:pt x="156897" y="200025"/>
                </a:cubicBezTo>
                <a:cubicBezTo>
                  <a:pt x="170870" y="210006"/>
                  <a:pt x="185472" y="219075"/>
                  <a:pt x="199760" y="228600"/>
                </a:cubicBezTo>
                <a:cubicBezTo>
                  <a:pt x="214047" y="223837"/>
                  <a:pt x="231973" y="224961"/>
                  <a:pt x="242622" y="214312"/>
                </a:cubicBezTo>
                <a:cubicBezTo>
                  <a:pt x="271911" y="185023"/>
                  <a:pt x="242150" y="97650"/>
                  <a:pt x="271197" y="242887"/>
                </a:cubicBezTo>
                <a:cubicBezTo>
                  <a:pt x="301607" y="151656"/>
                  <a:pt x="281529" y="126698"/>
                  <a:pt x="342635" y="200025"/>
                </a:cubicBezTo>
                <a:cubicBezTo>
                  <a:pt x="353628" y="213216"/>
                  <a:pt x="361685" y="228600"/>
                  <a:pt x="371210" y="242887"/>
                </a:cubicBezTo>
                <a:cubicBezTo>
                  <a:pt x="406071" y="231267"/>
                  <a:pt x="429238" y="227722"/>
                  <a:pt x="456935" y="200025"/>
                </a:cubicBezTo>
                <a:cubicBezTo>
                  <a:pt x="473773" y="183187"/>
                  <a:pt x="485510" y="161925"/>
                  <a:pt x="499797" y="142875"/>
                </a:cubicBezTo>
                <a:cubicBezTo>
                  <a:pt x="495035" y="161925"/>
                  <a:pt x="504560" y="195263"/>
                  <a:pt x="485510" y="200025"/>
                </a:cubicBezTo>
                <a:cubicBezTo>
                  <a:pt x="449397" y="209053"/>
                  <a:pt x="436069" y="129717"/>
                  <a:pt x="428360" y="114300"/>
                </a:cubicBezTo>
                <a:cubicBezTo>
                  <a:pt x="420681" y="98941"/>
                  <a:pt x="399785" y="54265"/>
                  <a:pt x="399785" y="71437"/>
                </a:cubicBezTo>
                <a:cubicBezTo>
                  <a:pt x="399785" y="92736"/>
                  <a:pt x="420450" y="108812"/>
                  <a:pt x="428360" y="128587"/>
                </a:cubicBezTo>
                <a:cubicBezTo>
                  <a:pt x="439547" y="156553"/>
                  <a:pt x="456935" y="214312"/>
                  <a:pt x="456935" y="214312"/>
                </a:cubicBezTo>
                <a:cubicBezTo>
                  <a:pt x="461697" y="200025"/>
                  <a:pt x="467085" y="185931"/>
                  <a:pt x="471222" y="171450"/>
                </a:cubicBezTo>
                <a:cubicBezTo>
                  <a:pt x="476617" y="152569"/>
                  <a:pt x="466460" y="119063"/>
                  <a:pt x="485510" y="114300"/>
                </a:cubicBezTo>
                <a:cubicBezTo>
                  <a:pt x="501226" y="110371"/>
                  <a:pt x="550554" y="190435"/>
                  <a:pt x="556947" y="200025"/>
                </a:cubicBezTo>
                <a:cubicBezTo>
                  <a:pt x="597664" y="77876"/>
                  <a:pt x="532317" y="234756"/>
                  <a:pt x="614097" y="214312"/>
                </a:cubicBezTo>
                <a:cubicBezTo>
                  <a:pt x="637656" y="208422"/>
                  <a:pt x="623622" y="166687"/>
                  <a:pt x="628385" y="142875"/>
                </a:cubicBezTo>
                <a:cubicBezTo>
                  <a:pt x="710277" y="265711"/>
                  <a:pt x="601235" y="121155"/>
                  <a:pt x="699822" y="200025"/>
                </a:cubicBezTo>
                <a:cubicBezTo>
                  <a:pt x="713230" y="210752"/>
                  <a:pt x="744687" y="237457"/>
                  <a:pt x="728397" y="242887"/>
                </a:cubicBezTo>
                <a:cubicBezTo>
                  <a:pt x="691971" y="255029"/>
                  <a:pt x="652197" y="233362"/>
                  <a:pt x="614097" y="228600"/>
                </a:cubicBezTo>
                <a:cubicBezTo>
                  <a:pt x="518153" y="204613"/>
                  <a:pt x="586889" y="214161"/>
                  <a:pt x="456935" y="228600"/>
                </a:cubicBezTo>
                <a:cubicBezTo>
                  <a:pt x="285667" y="247630"/>
                  <a:pt x="314465" y="242887"/>
                  <a:pt x="142610" y="242887"/>
                </a:cubicBezTo>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Freeform 9"/>
          <p:cNvSpPr/>
          <p:nvPr/>
        </p:nvSpPr>
        <p:spPr bwMode="auto">
          <a:xfrm>
            <a:off x="7888288" y="4699000"/>
            <a:ext cx="412750" cy="330200"/>
          </a:xfrm>
          <a:custGeom>
            <a:avLst/>
            <a:gdLst>
              <a:gd name="connsiteX0" fmla="*/ 56117 w 413304"/>
              <a:gd name="connsiteY0" fmla="*/ 315278 h 329565"/>
              <a:gd name="connsiteX1" fmla="*/ 70405 w 413304"/>
              <a:gd name="connsiteY1" fmla="*/ 272415 h 329565"/>
              <a:gd name="connsiteX2" fmla="*/ 84692 w 413304"/>
              <a:gd name="connsiteY2" fmla="*/ 158115 h 329565"/>
              <a:gd name="connsiteX3" fmla="*/ 98980 w 413304"/>
              <a:gd name="connsiteY3" fmla="*/ 58103 h 329565"/>
              <a:gd name="connsiteX4" fmla="*/ 184705 w 413304"/>
              <a:gd name="connsiteY4" fmla="*/ 72390 h 329565"/>
              <a:gd name="connsiteX5" fmla="*/ 241855 w 413304"/>
              <a:gd name="connsiteY5" fmla="*/ 15240 h 329565"/>
              <a:gd name="connsiteX6" fmla="*/ 284717 w 413304"/>
              <a:gd name="connsiteY6" fmla="*/ 58103 h 329565"/>
              <a:gd name="connsiteX7" fmla="*/ 299005 w 413304"/>
              <a:gd name="connsiteY7" fmla="*/ 100965 h 329565"/>
              <a:gd name="connsiteX8" fmla="*/ 356155 w 413304"/>
              <a:gd name="connsiteY8" fmla="*/ 143828 h 329565"/>
              <a:gd name="connsiteX9" fmla="*/ 384730 w 413304"/>
              <a:gd name="connsiteY9" fmla="*/ 186690 h 329565"/>
              <a:gd name="connsiteX10" fmla="*/ 356155 w 413304"/>
              <a:gd name="connsiteY10" fmla="*/ 243840 h 329565"/>
              <a:gd name="connsiteX11" fmla="*/ 299005 w 413304"/>
              <a:gd name="connsiteY11" fmla="*/ 300990 h 329565"/>
              <a:gd name="connsiteX12" fmla="*/ 170417 w 413304"/>
              <a:gd name="connsiteY12" fmla="*/ 329565 h 329565"/>
              <a:gd name="connsiteX13" fmla="*/ 56117 w 413304"/>
              <a:gd name="connsiteY13" fmla="*/ 315278 h 3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304" h="329565">
                <a:moveTo>
                  <a:pt x="56117" y="315278"/>
                </a:moveTo>
                <a:cubicBezTo>
                  <a:pt x="39448" y="305753"/>
                  <a:pt x="71904" y="287401"/>
                  <a:pt x="70405" y="272415"/>
                </a:cubicBezTo>
                <a:cubicBezTo>
                  <a:pt x="58270" y="151063"/>
                  <a:pt x="0" y="186347"/>
                  <a:pt x="84692" y="158115"/>
                </a:cubicBezTo>
                <a:cubicBezTo>
                  <a:pt x="79514" y="137403"/>
                  <a:pt x="47905" y="70872"/>
                  <a:pt x="98980" y="58103"/>
                </a:cubicBezTo>
                <a:cubicBezTo>
                  <a:pt x="127084" y="51077"/>
                  <a:pt x="156130" y="67628"/>
                  <a:pt x="184705" y="72390"/>
                </a:cubicBezTo>
                <a:cubicBezTo>
                  <a:pt x="192325" y="49530"/>
                  <a:pt x="196135" y="0"/>
                  <a:pt x="241855" y="15240"/>
                </a:cubicBezTo>
                <a:cubicBezTo>
                  <a:pt x="261024" y="21630"/>
                  <a:pt x="270430" y="43815"/>
                  <a:pt x="284717" y="58103"/>
                </a:cubicBezTo>
                <a:cubicBezTo>
                  <a:pt x="289480" y="72390"/>
                  <a:pt x="289364" y="89395"/>
                  <a:pt x="299005" y="100965"/>
                </a:cubicBezTo>
                <a:cubicBezTo>
                  <a:pt x="314250" y="119258"/>
                  <a:pt x="339317" y="126990"/>
                  <a:pt x="356155" y="143828"/>
                </a:cubicBezTo>
                <a:cubicBezTo>
                  <a:pt x="368297" y="155970"/>
                  <a:pt x="375205" y="172403"/>
                  <a:pt x="384730" y="186690"/>
                </a:cubicBezTo>
                <a:cubicBezTo>
                  <a:pt x="413304" y="272416"/>
                  <a:pt x="403780" y="196215"/>
                  <a:pt x="356155" y="243840"/>
                </a:cubicBezTo>
                <a:cubicBezTo>
                  <a:pt x="279956" y="320039"/>
                  <a:pt x="413302" y="262892"/>
                  <a:pt x="299005" y="300990"/>
                </a:cubicBezTo>
                <a:cubicBezTo>
                  <a:pt x="158794" y="230885"/>
                  <a:pt x="191708" y="201823"/>
                  <a:pt x="170417" y="329565"/>
                </a:cubicBezTo>
                <a:cubicBezTo>
                  <a:pt x="75297" y="313712"/>
                  <a:pt x="72786" y="324803"/>
                  <a:pt x="56117" y="315278"/>
                </a:cubicBezTo>
                <a:close/>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381001" y="1447800"/>
            <a:ext cx="1143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4294967295"/>
          </p:nvPr>
        </p:nvSpPr>
        <p:spPr>
          <a:xfrm>
            <a:off x="152400" y="228600"/>
            <a:ext cx="8763000" cy="5902325"/>
          </a:xfrm>
        </p:spPr>
        <p:txBody>
          <a:bodyPr/>
          <a:lstStyle/>
          <a:p>
            <a:pPr eaLnBrk="1" hangingPunct="1"/>
            <a:r>
              <a:rPr lang="en-US" altLang="en-US"/>
              <a:t>This is the gradual replacement of one community of living things by another community.</a:t>
            </a:r>
          </a:p>
        </p:txBody>
      </p:sp>
      <p:sp>
        <p:nvSpPr>
          <p:cNvPr id="10475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8499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257800"/>
          </a:xfrm>
          <a:prstGeom prst="rect">
            <a:avLst/>
          </a:prstGeom>
          <a:noFill/>
          <a:ln w="76200">
            <a:solidFill>
              <a:srgbClr val="2D2D8A"/>
            </a:solidFill>
            <a:miter lim="800000"/>
            <a:headEnd/>
            <a:tailEnd/>
          </a:ln>
          <a:extLst>
            <a:ext uri="{909E8E84-426E-40DD-AFC4-6F175D3DCCD1}">
              <a14:hiddenFill xmlns:a14="http://schemas.microsoft.com/office/drawing/2010/main">
                <a:solidFill>
                  <a:srgbClr val="FFFFFF"/>
                </a:solidFill>
              </a14:hiddenFill>
            </a:ext>
          </a:extLst>
        </p:spPr>
      </p:pic>
      <p:sp>
        <p:nvSpPr>
          <p:cNvPr id="84997" name="Freeform 5"/>
          <p:cNvSpPr>
            <a:spLocks/>
          </p:cNvSpPr>
          <p:nvPr/>
        </p:nvSpPr>
        <p:spPr bwMode="auto">
          <a:xfrm>
            <a:off x="7808913" y="4581525"/>
            <a:ext cx="92075" cy="96838"/>
          </a:xfrm>
          <a:custGeom>
            <a:avLst/>
            <a:gdLst>
              <a:gd name="T0" fmla="*/ 20890 w 91318"/>
              <a:gd name="T1" fmla="*/ 4865 h 96501"/>
              <a:gd name="T2" fmla="*/ 5877 w 91318"/>
              <a:gd name="T3" fmla="*/ 48631 h 96501"/>
              <a:gd name="T4" fmla="*/ 95955 w 91318"/>
              <a:gd name="T5" fmla="*/ 63221 h 96501"/>
              <a:gd name="T6" fmla="*/ 65929 w 91318"/>
              <a:gd name="T7" fmla="*/ 19453 h 96501"/>
              <a:gd name="T8" fmla="*/ 20890 w 91318"/>
              <a:gd name="T9" fmla="*/ 4865 h 96501"/>
              <a:gd name="T10" fmla="*/ 0 60000 65536"/>
              <a:gd name="T11" fmla="*/ 0 60000 65536"/>
              <a:gd name="T12" fmla="*/ 0 60000 65536"/>
              <a:gd name="T13" fmla="*/ 0 60000 65536"/>
              <a:gd name="T14" fmla="*/ 0 60000 65536"/>
              <a:gd name="T15" fmla="*/ 0 w 91318"/>
              <a:gd name="T16" fmla="*/ 0 h 96501"/>
              <a:gd name="T17" fmla="*/ 91318 w 91318"/>
              <a:gd name="T18" fmla="*/ 96501 h 96501"/>
            </a:gdLst>
            <a:ahLst/>
            <a:cxnLst>
              <a:cxn ang="T10">
                <a:pos x="T0" y="T1"/>
              </a:cxn>
              <a:cxn ang="T11">
                <a:pos x="T2" y="T3"/>
              </a:cxn>
              <a:cxn ang="T12">
                <a:pos x="T4" y="T5"/>
              </a:cxn>
              <a:cxn ang="T13">
                <a:pos x="T6" y="T7"/>
              </a:cxn>
              <a:cxn ang="T14">
                <a:pos x="T8" y="T9"/>
              </a:cxn>
            </a:cxnLst>
            <a:rect l="T15" t="T16" r="T17" b="T18"/>
            <a:pathLst>
              <a:path w="91318" h="96501">
                <a:moveTo>
                  <a:pt x="19880" y="4763"/>
                </a:moveTo>
                <a:cubicBezTo>
                  <a:pt x="10355" y="9526"/>
                  <a:pt x="0" y="33642"/>
                  <a:pt x="5593" y="47625"/>
                </a:cubicBezTo>
                <a:cubicBezTo>
                  <a:pt x="25144" y="96501"/>
                  <a:pt x="63601" y="71152"/>
                  <a:pt x="91318" y="61913"/>
                </a:cubicBezTo>
                <a:cubicBezTo>
                  <a:pt x="81793" y="47625"/>
                  <a:pt x="76152" y="29777"/>
                  <a:pt x="62743" y="19050"/>
                </a:cubicBezTo>
                <a:cubicBezTo>
                  <a:pt x="41119" y="1751"/>
                  <a:pt x="29405" y="0"/>
                  <a:pt x="19880" y="4763"/>
                </a:cubicBezTo>
                <a:close/>
              </a:path>
            </a:pathLst>
          </a:custGeom>
          <a:solidFill>
            <a:srgbClr val="66FF99"/>
          </a:solidFill>
          <a:ln w="9525" cap="flat" cmpd="sng" algn="ctr">
            <a:solidFill>
              <a:srgbClr val="66FF99"/>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Freeform 6"/>
          <p:cNvSpPr/>
          <p:nvPr/>
        </p:nvSpPr>
        <p:spPr bwMode="auto">
          <a:xfrm>
            <a:off x="7620000" y="4419600"/>
            <a:ext cx="92075" cy="96838"/>
          </a:xfrm>
          <a:custGeom>
            <a:avLst/>
            <a:gdLst>
              <a:gd name="connsiteX0" fmla="*/ 19880 w 91318"/>
              <a:gd name="connsiteY0" fmla="*/ 4763 h 96501"/>
              <a:gd name="connsiteX1" fmla="*/ 5593 w 91318"/>
              <a:gd name="connsiteY1" fmla="*/ 47625 h 96501"/>
              <a:gd name="connsiteX2" fmla="*/ 91318 w 91318"/>
              <a:gd name="connsiteY2" fmla="*/ 61913 h 96501"/>
              <a:gd name="connsiteX3" fmla="*/ 62743 w 91318"/>
              <a:gd name="connsiteY3" fmla="*/ 19050 h 96501"/>
              <a:gd name="connsiteX4" fmla="*/ 19880 w 91318"/>
              <a:gd name="connsiteY4" fmla="*/ 4763 h 9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8" h="96501">
                <a:moveTo>
                  <a:pt x="19880" y="4763"/>
                </a:moveTo>
                <a:cubicBezTo>
                  <a:pt x="10355" y="9526"/>
                  <a:pt x="0" y="33642"/>
                  <a:pt x="5593" y="47625"/>
                </a:cubicBezTo>
                <a:cubicBezTo>
                  <a:pt x="25144" y="96501"/>
                  <a:pt x="63601" y="71152"/>
                  <a:pt x="91318" y="61913"/>
                </a:cubicBezTo>
                <a:cubicBezTo>
                  <a:pt x="81793" y="47625"/>
                  <a:pt x="76152" y="29777"/>
                  <a:pt x="62743" y="19050"/>
                </a:cubicBezTo>
                <a:cubicBezTo>
                  <a:pt x="41119" y="1751"/>
                  <a:pt x="29405" y="0"/>
                  <a:pt x="19880" y="4763"/>
                </a:cubicBezTo>
                <a:close/>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reeform 7"/>
          <p:cNvSpPr/>
          <p:nvPr/>
        </p:nvSpPr>
        <p:spPr bwMode="auto">
          <a:xfrm>
            <a:off x="7696200" y="4648200"/>
            <a:ext cx="92075" cy="96838"/>
          </a:xfrm>
          <a:custGeom>
            <a:avLst/>
            <a:gdLst>
              <a:gd name="connsiteX0" fmla="*/ 19880 w 91318"/>
              <a:gd name="connsiteY0" fmla="*/ 4763 h 96501"/>
              <a:gd name="connsiteX1" fmla="*/ 5593 w 91318"/>
              <a:gd name="connsiteY1" fmla="*/ 47625 h 96501"/>
              <a:gd name="connsiteX2" fmla="*/ 91318 w 91318"/>
              <a:gd name="connsiteY2" fmla="*/ 61913 h 96501"/>
              <a:gd name="connsiteX3" fmla="*/ 62743 w 91318"/>
              <a:gd name="connsiteY3" fmla="*/ 19050 h 96501"/>
              <a:gd name="connsiteX4" fmla="*/ 19880 w 91318"/>
              <a:gd name="connsiteY4" fmla="*/ 4763 h 9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8" h="96501">
                <a:moveTo>
                  <a:pt x="19880" y="4763"/>
                </a:moveTo>
                <a:cubicBezTo>
                  <a:pt x="10355" y="9526"/>
                  <a:pt x="0" y="33642"/>
                  <a:pt x="5593" y="47625"/>
                </a:cubicBezTo>
                <a:cubicBezTo>
                  <a:pt x="25144" y="96501"/>
                  <a:pt x="63601" y="71152"/>
                  <a:pt x="91318" y="61913"/>
                </a:cubicBezTo>
                <a:cubicBezTo>
                  <a:pt x="81793" y="47625"/>
                  <a:pt x="76152" y="29777"/>
                  <a:pt x="62743" y="19050"/>
                </a:cubicBezTo>
                <a:cubicBezTo>
                  <a:pt x="41119" y="1751"/>
                  <a:pt x="29405" y="0"/>
                  <a:pt x="19880" y="4763"/>
                </a:cubicBezTo>
                <a:close/>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Freeform 8"/>
          <p:cNvSpPr/>
          <p:nvPr/>
        </p:nvSpPr>
        <p:spPr bwMode="auto">
          <a:xfrm>
            <a:off x="7215188" y="4786313"/>
            <a:ext cx="744537" cy="317500"/>
          </a:xfrm>
          <a:custGeom>
            <a:avLst/>
            <a:gdLst>
              <a:gd name="connsiteX0" fmla="*/ 328347 w 744687"/>
              <a:gd name="connsiteY0" fmla="*/ 271462 h 318124"/>
              <a:gd name="connsiteX1" fmla="*/ 271197 w 744687"/>
              <a:gd name="connsiteY1" fmla="*/ 142875 h 318124"/>
              <a:gd name="connsiteX2" fmla="*/ 256910 w 744687"/>
              <a:gd name="connsiteY2" fmla="*/ 100012 h 318124"/>
              <a:gd name="connsiteX3" fmla="*/ 285485 w 744687"/>
              <a:gd name="connsiteY3" fmla="*/ 142875 h 318124"/>
              <a:gd name="connsiteX4" fmla="*/ 314060 w 744687"/>
              <a:gd name="connsiteY4" fmla="*/ 100012 h 318124"/>
              <a:gd name="connsiteX5" fmla="*/ 328347 w 744687"/>
              <a:gd name="connsiteY5" fmla="*/ 142875 h 318124"/>
              <a:gd name="connsiteX6" fmla="*/ 314060 w 744687"/>
              <a:gd name="connsiteY6" fmla="*/ 242887 h 318124"/>
              <a:gd name="connsiteX7" fmla="*/ 271197 w 744687"/>
              <a:gd name="connsiteY7" fmla="*/ 200025 h 318124"/>
              <a:gd name="connsiteX8" fmla="*/ 242622 w 744687"/>
              <a:gd name="connsiteY8" fmla="*/ 142875 h 318124"/>
              <a:gd name="connsiteX9" fmla="*/ 199760 w 744687"/>
              <a:gd name="connsiteY9" fmla="*/ 0 h 318124"/>
              <a:gd name="connsiteX10" fmla="*/ 142610 w 744687"/>
              <a:gd name="connsiteY10" fmla="*/ 128587 h 318124"/>
              <a:gd name="connsiteX11" fmla="*/ 128322 w 744687"/>
              <a:gd name="connsiteY11" fmla="*/ 85725 h 318124"/>
              <a:gd name="connsiteX12" fmla="*/ 85460 w 744687"/>
              <a:gd name="connsiteY12" fmla="*/ 57150 h 318124"/>
              <a:gd name="connsiteX13" fmla="*/ 128322 w 744687"/>
              <a:gd name="connsiteY13" fmla="*/ 242887 h 318124"/>
              <a:gd name="connsiteX14" fmla="*/ 42597 w 744687"/>
              <a:gd name="connsiteY14" fmla="*/ 128587 h 318124"/>
              <a:gd name="connsiteX15" fmla="*/ 99747 w 744687"/>
              <a:gd name="connsiteY15" fmla="*/ 157162 h 318124"/>
              <a:gd name="connsiteX16" fmla="*/ 156897 w 744687"/>
              <a:gd name="connsiteY16" fmla="*/ 200025 h 318124"/>
              <a:gd name="connsiteX17" fmla="*/ 199760 w 744687"/>
              <a:gd name="connsiteY17" fmla="*/ 228600 h 318124"/>
              <a:gd name="connsiteX18" fmla="*/ 242622 w 744687"/>
              <a:gd name="connsiteY18" fmla="*/ 214312 h 318124"/>
              <a:gd name="connsiteX19" fmla="*/ 271197 w 744687"/>
              <a:gd name="connsiteY19" fmla="*/ 242887 h 318124"/>
              <a:gd name="connsiteX20" fmla="*/ 342635 w 744687"/>
              <a:gd name="connsiteY20" fmla="*/ 200025 h 318124"/>
              <a:gd name="connsiteX21" fmla="*/ 371210 w 744687"/>
              <a:gd name="connsiteY21" fmla="*/ 242887 h 318124"/>
              <a:gd name="connsiteX22" fmla="*/ 456935 w 744687"/>
              <a:gd name="connsiteY22" fmla="*/ 200025 h 318124"/>
              <a:gd name="connsiteX23" fmla="*/ 499797 w 744687"/>
              <a:gd name="connsiteY23" fmla="*/ 142875 h 318124"/>
              <a:gd name="connsiteX24" fmla="*/ 485510 w 744687"/>
              <a:gd name="connsiteY24" fmla="*/ 200025 h 318124"/>
              <a:gd name="connsiteX25" fmla="*/ 428360 w 744687"/>
              <a:gd name="connsiteY25" fmla="*/ 114300 h 318124"/>
              <a:gd name="connsiteX26" fmla="*/ 399785 w 744687"/>
              <a:gd name="connsiteY26" fmla="*/ 71437 h 318124"/>
              <a:gd name="connsiteX27" fmla="*/ 428360 w 744687"/>
              <a:gd name="connsiteY27" fmla="*/ 128587 h 318124"/>
              <a:gd name="connsiteX28" fmla="*/ 456935 w 744687"/>
              <a:gd name="connsiteY28" fmla="*/ 214312 h 318124"/>
              <a:gd name="connsiteX29" fmla="*/ 471222 w 744687"/>
              <a:gd name="connsiteY29" fmla="*/ 171450 h 318124"/>
              <a:gd name="connsiteX30" fmla="*/ 485510 w 744687"/>
              <a:gd name="connsiteY30" fmla="*/ 114300 h 318124"/>
              <a:gd name="connsiteX31" fmla="*/ 556947 w 744687"/>
              <a:gd name="connsiteY31" fmla="*/ 200025 h 318124"/>
              <a:gd name="connsiteX32" fmla="*/ 614097 w 744687"/>
              <a:gd name="connsiteY32" fmla="*/ 214312 h 318124"/>
              <a:gd name="connsiteX33" fmla="*/ 628385 w 744687"/>
              <a:gd name="connsiteY33" fmla="*/ 142875 h 318124"/>
              <a:gd name="connsiteX34" fmla="*/ 699822 w 744687"/>
              <a:gd name="connsiteY34" fmla="*/ 200025 h 318124"/>
              <a:gd name="connsiteX35" fmla="*/ 728397 w 744687"/>
              <a:gd name="connsiteY35" fmla="*/ 242887 h 318124"/>
              <a:gd name="connsiteX36" fmla="*/ 614097 w 744687"/>
              <a:gd name="connsiteY36" fmla="*/ 228600 h 318124"/>
              <a:gd name="connsiteX37" fmla="*/ 456935 w 744687"/>
              <a:gd name="connsiteY37" fmla="*/ 228600 h 318124"/>
              <a:gd name="connsiteX38" fmla="*/ 142610 w 744687"/>
              <a:gd name="connsiteY38" fmla="*/ 242887 h 31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687" h="318124">
                <a:moveTo>
                  <a:pt x="328347" y="271462"/>
                </a:moveTo>
                <a:cubicBezTo>
                  <a:pt x="296164" y="174909"/>
                  <a:pt x="337329" y="291672"/>
                  <a:pt x="271197" y="142875"/>
                </a:cubicBezTo>
                <a:cubicBezTo>
                  <a:pt x="265080" y="129113"/>
                  <a:pt x="241850" y="100012"/>
                  <a:pt x="256910" y="100012"/>
                </a:cubicBezTo>
                <a:cubicBezTo>
                  <a:pt x="274082" y="100012"/>
                  <a:pt x="275960" y="128587"/>
                  <a:pt x="285485" y="142875"/>
                </a:cubicBezTo>
                <a:cubicBezTo>
                  <a:pt x="314692" y="318124"/>
                  <a:pt x="284915" y="187446"/>
                  <a:pt x="314060" y="100012"/>
                </a:cubicBezTo>
                <a:lnTo>
                  <a:pt x="328347" y="142875"/>
                </a:lnTo>
                <a:cubicBezTo>
                  <a:pt x="323585" y="176212"/>
                  <a:pt x="337872" y="219075"/>
                  <a:pt x="314060" y="242887"/>
                </a:cubicBezTo>
                <a:cubicBezTo>
                  <a:pt x="299772" y="257175"/>
                  <a:pt x="282941" y="216467"/>
                  <a:pt x="271197" y="200025"/>
                </a:cubicBezTo>
                <a:cubicBezTo>
                  <a:pt x="258817" y="182694"/>
                  <a:pt x="250532" y="162650"/>
                  <a:pt x="242622" y="142875"/>
                </a:cubicBezTo>
                <a:cubicBezTo>
                  <a:pt x="219431" y="84898"/>
                  <a:pt x="213794" y="56138"/>
                  <a:pt x="199760" y="0"/>
                </a:cubicBezTo>
                <a:cubicBezTo>
                  <a:pt x="169984" y="208434"/>
                  <a:pt x="195275" y="269025"/>
                  <a:pt x="142610" y="128587"/>
                </a:cubicBezTo>
                <a:cubicBezTo>
                  <a:pt x="137322" y="114486"/>
                  <a:pt x="137730" y="97485"/>
                  <a:pt x="128322" y="85725"/>
                </a:cubicBezTo>
                <a:cubicBezTo>
                  <a:pt x="117595" y="72317"/>
                  <a:pt x="99747" y="66675"/>
                  <a:pt x="85460" y="57150"/>
                </a:cubicBezTo>
                <a:cubicBezTo>
                  <a:pt x="161290" y="170895"/>
                  <a:pt x="147467" y="108877"/>
                  <a:pt x="128322" y="242887"/>
                </a:cubicBezTo>
                <a:cubicBezTo>
                  <a:pt x="99747" y="204787"/>
                  <a:pt x="0" y="107288"/>
                  <a:pt x="42597" y="128587"/>
                </a:cubicBezTo>
                <a:cubicBezTo>
                  <a:pt x="61647" y="138112"/>
                  <a:pt x="81686" y="145874"/>
                  <a:pt x="99747" y="157162"/>
                </a:cubicBezTo>
                <a:cubicBezTo>
                  <a:pt x="119940" y="169783"/>
                  <a:pt x="137520" y="186184"/>
                  <a:pt x="156897" y="200025"/>
                </a:cubicBezTo>
                <a:cubicBezTo>
                  <a:pt x="170870" y="210006"/>
                  <a:pt x="185472" y="219075"/>
                  <a:pt x="199760" y="228600"/>
                </a:cubicBezTo>
                <a:cubicBezTo>
                  <a:pt x="214047" y="223837"/>
                  <a:pt x="231973" y="224961"/>
                  <a:pt x="242622" y="214312"/>
                </a:cubicBezTo>
                <a:cubicBezTo>
                  <a:pt x="271911" y="185023"/>
                  <a:pt x="242150" y="97650"/>
                  <a:pt x="271197" y="242887"/>
                </a:cubicBezTo>
                <a:cubicBezTo>
                  <a:pt x="301607" y="151656"/>
                  <a:pt x="281529" y="126698"/>
                  <a:pt x="342635" y="200025"/>
                </a:cubicBezTo>
                <a:cubicBezTo>
                  <a:pt x="353628" y="213216"/>
                  <a:pt x="361685" y="228600"/>
                  <a:pt x="371210" y="242887"/>
                </a:cubicBezTo>
                <a:cubicBezTo>
                  <a:pt x="406071" y="231267"/>
                  <a:pt x="429238" y="227722"/>
                  <a:pt x="456935" y="200025"/>
                </a:cubicBezTo>
                <a:cubicBezTo>
                  <a:pt x="473773" y="183187"/>
                  <a:pt x="485510" y="161925"/>
                  <a:pt x="499797" y="142875"/>
                </a:cubicBezTo>
                <a:cubicBezTo>
                  <a:pt x="495035" y="161925"/>
                  <a:pt x="504560" y="195263"/>
                  <a:pt x="485510" y="200025"/>
                </a:cubicBezTo>
                <a:cubicBezTo>
                  <a:pt x="449397" y="209053"/>
                  <a:pt x="436069" y="129717"/>
                  <a:pt x="428360" y="114300"/>
                </a:cubicBezTo>
                <a:cubicBezTo>
                  <a:pt x="420681" y="98941"/>
                  <a:pt x="399785" y="54265"/>
                  <a:pt x="399785" y="71437"/>
                </a:cubicBezTo>
                <a:cubicBezTo>
                  <a:pt x="399785" y="92736"/>
                  <a:pt x="420450" y="108812"/>
                  <a:pt x="428360" y="128587"/>
                </a:cubicBezTo>
                <a:cubicBezTo>
                  <a:pt x="439547" y="156553"/>
                  <a:pt x="456935" y="214312"/>
                  <a:pt x="456935" y="214312"/>
                </a:cubicBezTo>
                <a:cubicBezTo>
                  <a:pt x="461697" y="200025"/>
                  <a:pt x="467085" y="185931"/>
                  <a:pt x="471222" y="171450"/>
                </a:cubicBezTo>
                <a:cubicBezTo>
                  <a:pt x="476617" y="152569"/>
                  <a:pt x="466460" y="119063"/>
                  <a:pt x="485510" y="114300"/>
                </a:cubicBezTo>
                <a:cubicBezTo>
                  <a:pt x="501226" y="110371"/>
                  <a:pt x="550554" y="190435"/>
                  <a:pt x="556947" y="200025"/>
                </a:cubicBezTo>
                <a:cubicBezTo>
                  <a:pt x="597664" y="77876"/>
                  <a:pt x="532317" y="234756"/>
                  <a:pt x="614097" y="214312"/>
                </a:cubicBezTo>
                <a:cubicBezTo>
                  <a:pt x="637656" y="208422"/>
                  <a:pt x="623622" y="166687"/>
                  <a:pt x="628385" y="142875"/>
                </a:cubicBezTo>
                <a:cubicBezTo>
                  <a:pt x="710277" y="265711"/>
                  <a:pt x="601235" y="121155"/>
                  <a:pt x="699822" y="200025"/>
                </a:cubicBezTo>
                <a:cubicBezTo>
                  <a:pt x="713230" y="210752"/>
                  <a:pt x="744687" y="237457"/>
                  <a:pt x="728397" y="242887"/>
                </a:cubicBezTo>
                <a:cubicBezTo>
                  <a:pt x="691971" y="255029"/>
                  <a:pt x="652197" y="233362"/>
                  <a:pt x="614097" y="228600"/>
                </a:cubicBezTo>
                <a:cubicBezTo>
                  <a:pt x="518153" y="204613"/>
                  <a:pt x="586889" y="214161"/>
                  <a:pt x="456935" y="228600"/>
                </a:cubicBezTo>
                <a:cubicBezTo>
                  <a:pt x="285667" y="247630"/>
                  <a:pt x="314465" y="242887"/>
                  <a:pt x="142610" y="242887"/>
                </a:cubicBezTo>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Freeform 9"/>
          <p:cNvSpPr/>
          <p:nvPr/>
        </p:nvSpPr>
        <p:spPr bwMode="auto">
          <a:xfrm>
            <a:off x="7888288" y="4699000"/>
            <a:ext cx="412750" cy="330200"/>
          </a:xfrm>
          <a:custGeom>
            <a:avLst/>
            <a:gdLst>
              <a:gd name="connsiteX0" fmla="*/ 56117 w 413304"/>
              <a:gd name="connsiteY0" fmla="*/ 315278 h 329565"/>
              <a:gd name="connsiteX1" fmla="*/ 70405 w 413304"/>
              <a:gd name="connsiteY1" fmla="*/ 272415 h 329565"/>
              <a:gd name="connsiteX2" fmla="*/ 84692 w 413304"/>
              <a:gd name="connsiteY2" fmla="*/ 158115 h 329565"/>
              <a:gd name="connsiteX3" fmla="*/ 98980 w 413304"/>
              <a:gd name="connsiteY3" fmla="*/ 58103 h 329565"/>
              <a:gd name="connsiteX4" fmla="*/ 184705 w 413304"/>
              <a:gd name="connsiteY4" fmla="*/ 72390 h 329565"/>
              <a:gd name="connsiteX5" fmla="*/ 241855 w 413304"/>
              <a:gd name="connsiteY5" fmla="*/ 15240 h 329565"/>
              <a:gd name="connsiteX6" fmla="*/ 284717 w 413304"/>
              <a:gd name="connsiteY6" fmla="*/ 58103 h 329565"/>
              <a:gd name="connsiteX7" fmla="*/ 299005 w 413304"/>
              <a:gd name="connsiteY7" fmla="*/ 100965 h 329565"/>
              <a:gd name="connsiteX8" fmla="*/ 356155 w 413304"/>
              <a:gd name="connsiteY8" fmla="*/ 143828 h 329565"/>
              <a:gd name="connsiteX9" fmla="*/ 384730 w 413304"/>
              <a:gd name="connsiteY9" fmla="*/ 186690 h 329565"/>
              <a:gd name="connsiteX10" fmla="*/ 356155 w 413304"/>
              <a:gd name="connsiteY10" fmla="*/ 243840 h 329565"/>
              <a:gd name="connsiteX11" fmla="*/ 299005 w 413304"/>
              <a:gd name="connsiteY11" fmla="*/ 300990 h 329565"/>
              <a:gd name="connsiteX12" fmla="*/ 170417 w 413304"/>
              <a:gd name="connsiteY12" fmla="*/ 329565 h 329565"/>
              <a:gd name="connsiteX13" fmla="*/ 56117 w 413304"/>
              <a:gd name="connsiteY13" fmla="*/ 315278 h 3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304" h="329565">
                <a:moveTo>
                  <a:pt x="56117" y="315278"/>
                </a:moveTo>
                <a:cubicBezTo>
                  <a:pt x="39448" y="305753"/>
                  <a:pt x="71904" y="287401"/>
                  <a:pt x="70405" y="272415"/>
                </a:cubicBezTo>
                <a:cubicBezTo>
                  <a:pt x="58270" y="151063"/>
                  <a:pt x="0" y="186347"/>
                  <a:pt x="84692" y="158115"/>
                </a:cubicBezTo>
                <a:cubicBezTo>
                  <a:pt x="79514" y="137403"/>
                  <a:pt x="47905" y="70872"/>
                  <a:pt x="98980" y="58103"/>
                </a:cubicBezTo>
                <a:cubicBezTo>
                  <a:pt x="127084" y="51077"/>
                  <a:pt x="156130" y="67628"/>
                  <a:pt x="184705" y="72390"/>
                </a:cubicBezTo>
                <a:cubicBezTo>
                  <a:pt x="192325" y="49530"/>
                  <a:pt x="196135" y="0"/>
                  <a:pt x="241855" y="15240"/>
                </a:cubicBezTo>
                <a:cubicBezTo>
                  <a:pt x="261024" y="21630"/>
                  <a:pt x="270430" y="43815"/>
                  <a:pt x="284717" y="58103"/>
                </a:cubicBezTo>
                <a:cubicBezTo>
                  <a:pt x="289480" y="72390"/>
                  <a:pt x="289364" y="89395"/>
                  <a:pt x="299005" y="100965"/>
                </a:cubicBezTo>
                <a:cubicBezTo>
                  <a:pt x="314250" y="119258"/>
                  <a:pt x="339317" y="126990"/>
                  <a:pt x="356155" y="143828"/>
                </a:cubicBezTo>
                <a:cubicBezTo>
                  <a:pt x="368297" y="155970"/>
                  <a:pt x="375205" y="172403"/>
                  <a:pt x="384730" y="186690"/>
                </a:cubicBezTo>
                <a:cubicBezTo>
                  <a:pt x="413304" y="272416"/>
                  <a:pt x="403780" y="196215"/>
                  <a:pt x="356155" y="243840"/>
                </a:cubicBezTo>
                <a:cubicBezTo>
                  <a:pt x="279956" y="320039"/>
                  <a:pt x="413302" y="262892"/>
                  <a:pt x="299005" y="300990"/>
                </a:cubicBezTo>
                <a:cubicBezTo>
                  <a:pt x="158794" y="230885"/>
                  <a:pt x="191708" y="201823"/>
                  <a:pt x="170417" y="329565"/>
                </a:cubicBezTo>
                <a:cubicBezTo>
                  <a:pt x="75297" y="313712"/>
                  <a:pt x="72786" y="324803"/>
                  <a:pt x="56117" y="315278"/>
                </a:cubicBezTo>
                <a:close/>
              </a:path>
            </a:pathLst>
          </a:custGeom>
          <a:solidFill>
            <a:srgbClr val="339933"/>
          </a:solidFill>
          <a:ln w="9525" cap="flat" cmpd="sng" algn="ctr">
            <a:solidFill>
              <a:schemeClr val="accent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381001" y="1447800"/>
            <a:ext cx="1143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3</a:t>
            </a:r>
          </a:p>
        </p:txBody>
      </p:sp>
      <p:pic>
        <p:nvPicPr>
          <p:cNvPr id="85003" name="Rectangl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1347788"/>
            <a:ext cx="4986338"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rved Left Arrow 12"/>
          <p:cNvSpPr>
            <a:spLocks noChangeArrowheads="1"/>
          </p:cNvSpPr>
          <p:nvPr/>
        </p:nvSpPr>
        <p:spPr bwMode="auto">
          <a:xfrm rot="16200000">
            <a:off x="1181100" y="3314700"/>
            <a:ext cx="990600" cy="1676400"/>
          </a:xfrm>
          <a:prstGeom prst="curvedLeftArrow">
            <a:avLst>
              <a:gd name="adj1" fmla="val 24993"/>
              <a:gd name="adj2" fmla="val 50001"/>
              <a:gd name="adj3" fmla="val 25000"/>
            </a:avLst>
          </a:prstGeom>
          <a:solidFill>
            <a:schemeClr val="bg2">
              <a:lumMod val="50000"/>
            </a:schemeClr>
          </a:solidFill>
          <a:ln w="9525" algn="ctr">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Curved Left Arrow 13"/>
          <p:cNvSpPr>
            <a:spLocks noChangeArrowheads="1"/>
          </p:cNvSpPr>
          <p:nvPr/>
        </p:nvSpPr>
        <p:spPr bwMode="auto">
          <a:xfrm rot="16200000">
            <a:off x="2933700" y="2933700"/>
            <a:ext cx="990600" cy="1676400"/>
          </a:xfrm>
          <a:prstGeom prst="curvedLeftArrow">
            <a:avLst>
              <a:gd name="adj1" fmla="val 24993"/>
              <a:gd name="adj2" fmla="val 50001"/>
              <a:gd name="adj3" fmla="val 25000"/>
            </a:avLst>
          </a:prstGeom>
          <a:solidFill>
            <a:schemeClr val="bg2">
              <a:lumMod val="50000"/>
            </a:schemeClr>
          </a:solidFill>
          <a:ln w="9525" algn="ctr">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 name="Curved Left Arrow 14"/>
          <p:cNvSpPr>
            <a:spLocks noChangeArrowheads="1"/>
          </p:cNvSpPr>
          <p:nvPr/>
        </p:nvSpPr>
        <p:spPr bwMode="auto">
          <a:xfrm rot="16200000">
            <a:off x="4686300" y="2628900"/>
            <a:ext cx="990600" cy="1676400"/>
          </a:xfrm>
          <a:prstGeom prst="curvedLeftArrow">
            <a:avLst>
              <a:gd name="adj1" fmla="val 24993"/>
              <a:gd name="adj2" fmla="val 50001"/>
              <a:gd name="adj3" fmla="val 25000"/>
            </a:avLst>
          </a:prstGeom>
          <a:solidFill>
            <a:schemeClr val="bg2">
              <a:lumMod val="50000"/>
            </a:schemeClr>
          </a:solidFill>
          <a:ln w="9525" algn="ctr">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Curved Left Arrow 15"/>
          <p:cNvSpPr>
            <a:spLocks noChangeArrowheads="1"/>
          </p:cNvSpPr>
          <p:nvPr/>
        </p:nvSpPr>
        <p:spPr bwMode="auto">
          <a:xfrm rot="16200000">
            <a:off x="6438900" y="2171700"/>
            <a:ext cx="990600" cy="1676400"/>
          </a:xfrm>
          <a:prstGeom prst="curvedLeftArrow">
            <a:avLst>
              <a:gd name="adj1" fmla="val 24993"/>
              <a:gd name="adj2" fmla="val 50001"/>
              <a:gd name="adj3" fmla="val 25000"/>
            </a:avLst>
          </a:prstGeom>
          <a:solidFill>
            <a:schemeClr val="bg2">
              <a:lumMod val="50000"/>
            </a:schemeClr>
          </a:solidFill>
          <a:ln w="9525" algn="ctr">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4294967295"/>
          </p:nvPr>
        </p:nvSpPr>
        <p:spPr>
          <a:xfrm>
            <a:off x="152400" y="304800"/>
            <a:ext cx="8534400" cy="5826125"/>
          </a:xfrm>
        </p:spPr>
        <p:txBody>
          <a:bodyPr/>
          <a:lstStyle/>
          <a:p>
            <a:pPr eaLnBrk="1" hangingPunct="1"/>
            <a:r>
              <a:rPr lang="en-US" altLang="en-US">
                <a:solidFill>
                  <a:srgbClr val="FFC000"/>
                </a:solidFill>
              </a:rPr>
              <a:t>Type of succession that occurs in an area that previously colonized life but is now disturbed.</a:t>
            </a:r>
          </a:p>
        </p:txBody>
      </p:sp>
      <p:pic>
        <p:nvPicPr>
          <p:cNvPr id="860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962400" cy="4981575"/>
          </a:xfrm>
          <a:prstGeom prst="rect">
            <a:avLst/>
          </a:prstGeom>
          <a:noFill/>
          <a:ln w="76200">
            <a:solidFill>
              <a:srgbClr val="404040"/>
            </a:solidFill>
            <a:miter lim="800000"/>
            <a:headEnd/>
            <a:tailEnd/>
          </a:ln>
          <a:extLst>
            <a:ext uri="{909E8E84-426E-40DD-AFC4-6F175D3DCCD1}">
              <a14:hiddenFill xmlns:a14="http://schemas.microsoft.com/office/drawing/2010/main">
                <a:solidFill>
                  <a:srgbClr val="FFFFFF"/>
                </a:solidFill>
              </a14:hiddenFill>
            </a:ext>
          </a:extLst>
        </p:spPr>
      </p:pic>
      <p:pic>
        <p:nvPicPr>
          <p:cNvPr id="860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191000" cy="4953000"/>
          </a:xfrm>
          <a:prstGeom prst="rect">
            <a:avLst/>
          </a:prstGeom>
          <a:noFill/>
          <a:ln w="76200">
            <a:solidFill>
              <a:srgbClr val="606060"/>
            </a:solidFill>
            <a:miter lim="800000"/>
            <a:headEnd/>
            <a:tailEnd/>
          </a:ln>
          <a:extLst>
            <a:ext uri="{909E8E84-426E-40DD-AFC4-6F175D3DCCD1}">
              <a14:hiddenFill xmlns:a14="http://schemas.microsoft.com/office/drawing/2010/main">
                <a:solidFill>
                  <a:srgbClr val="FFFFFF"/>
                </a:solidFill>
              </a14:hiddenFill>
            </a:ext>
          </a:extLst>
        </p:spPr>
      </p:pic>
      <p:sp>
        <p:nvSpPr>
          <p:cNvPr id="41370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Rectangle 5"/>
          <p:cNvSpPr/>
          <p:nvPr/>
        </p:nvSpPr>
        <p:spPr>
          <a:xfrm>
            <a:off x="304801" y="1676400"/>
            <a:ext cx="1143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4294967295"/>
          </p:nvPr>
        </p:nvSpPr>
        <p:spPr>
          <a:xfrm>
            <a:off x="152400" y="304800"/>
            <a:ext cx="8534400" cy="5826125"/>
          </a:xfrm>
        </p:spPr>
        <p:txBody>
          <a:bodyPr/>
          <a:lstStyle/>
          <a:p>
            <a:pPr eaLnBrk="1" hangingPunct="1"/>
            <a:r>
              <a:rPr lang="en-US" altLang="en-US">
                <a:solidFill>
                  <a:srgbClr val="FFC000"/>
                </a:solidFill>
              </a:rPr>
              <a:t>Type of succession that occurs in an area that previously colonized life but is now disturbed.</a:t>
            </a:r>
          </a:p>
        </p:txBody>
      </p:sp>
      <p:pic>
        <p:nvPicPr>
          <p:cNvPr id="870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962400" cy="4981575"/>
          </a:xfrm>
          <a:prstGeom prst="rect">
            <a:avLst/>
          </a:prstGeom>
          <a:noFill/>
          <a:ln w="76200">
            <a:solidFill>
              <a:srgbClr val="404040"/>
            </a:solidFill>
            <a:miter lim="800000"/>
            <a:headEnd/>
            <a:tailEnd/>
          </a:ln>
          <a:extLst>
            <a:ext uri="{909E8E84-426E-40DD-AFC4-6F175D3DCCD1}">
              <a14:hiddenFill xmlns:a14="http://schemas.microsoft.com/office/drawing/2010/main">
                <a:solidFill>
                  <a:srgbClr val="FFFFFF"/>
                </a:solidFill>
              </a14:hiddenFill>
            </a:ext>
          </a:extLst>
        </p:spPr>
      </p:pic>
      <p:pic>
        <p:nvPicPr>
          <p:cNvPr id="870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191000" cy="4953000"/>
          </a:xfrm>
          <a:prstGeom prst="rect">
            <a:avLst/>
          </a:prstGeom>
          <a:noFill/>
          <a:ln w="76200">
            <a:solidFill>
              <a:srgbClr val="606060"/>
            </a:solidFill>
            <a:miter lim="800000"/>
            <a:headEnd/>
            <a:tailEnd/>
          </a:ln>
          <a:extLst>
            <a:ext uri="{909E8E84-426E-40DD-AFC4-6F175D3DCCD1}">
              <a14:hiddenFill xmlns:a14="http://schemas.microsoft.com/office/drawing/2010/main">
                <a:solidFill>
                  <a:srgbClr val="FFFFFF"/>
                </a:solidFill>
              </a14:hiddenFill>
            </a:ext>
          </a:extLst>
        </p:spPr>
      </p:pic>
      <p:sp>
        <p:nvSpPr>
          <p:cNvPr id="41370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Rectangle 5"/>
          <p:cNvSpPr/>
          <p:nvPr/>
        </p:nvSpPr>
        <p:spPr>
          <a:xfrm>
            <a:off x="304801" y="1676400"/>
            <a:ext cx="1143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4</a:t>
            </a:r>
          </a:p>
        </p:txBody>
      </p:sp>
      <p:pic>
        <p:nvPicPr>
          <p:cNvPr id="87047" name="Rectangl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2773363"/>
            <a:ext cx="8607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4294967295"/>
          </p:nvPr>
        </p:nvSpPr>
        <p:spPr>
          <a:xfrm>
            <a:off x="152400" y="381000"/>
            <a:ext cx="8763000" cy="5745163"/>
          </a:xfrm>
        </p:spPr>
        <p:txBody>
          <a:bodyPr/>
          <a:lstStyle/>
          <a:p>
            <a:pPr eaLnBrk="1" hangingPunct="1"/>
            <a:r>
              <a:rPr lang="en-US" altLang="en-US" dirty="0"/>
              <a:t>Which of the following is </a:t>
            </a:r>
            <a:r>
              <a:rPr lang="en-US" altLang="en-US" u="sng" dirty="0">
                <a:solidFill>
                  <a:srgbClr val="FF00FF"/>
                </a:solidFill>
              </a:rPr>
              <a:t>not</a:t>
            </a:r>
            <a:r>
              <a:rPr lang="en-US" altLang="en-US" dirty="0"/>
              <a:t> a reason why regrowth is usually faster in secondary succession.</a:t>
            </a:r>
          </a:p>
          <a:p>
            <a:pPr lvl="1" eaLnBrk="1" hangingPunct="1"/>
            <a:r>
              <a:rPr lang="en-US" altLang="en-US" dirty="0">
                <a:solidFill>
                  <a:srgbClr val="FF99FF"/>
                </a:solidFill>
              </a:rPr>
              <a:t>A.) </a:t>
            </a:r>
            <a:r>
              <a:rPr lang="en-US" altLang="en-US" dirty="0">
                <a:solidFill>
                  <a:schemeClr val="tx1"/>
                </a:solidFill>
              </a:rPr>
              <a:t>The area still has a soil base.</a:t>
            </a:r>
          </a:p>
          <a:p>
            <a:pPr lvl="1" eaLnBrk="1" hangingPunct="1"/>
            <a:r>
              <a:rPr lang="en-US" altLang="en-US" dirty="0">
                <a:solidFill>
                  <a:srgbClr val="6B6BCF"/>
                </a:solidFill>
              </a:rPr>
              <a:t>B.) </a:t>
            </a:r>
            <a:r>
              <a:rPr lang="en-US" altLang="en-US" dirty="0">
                <a:solidFill>
                  <a:schemeClr val="tx1"/>
                </a:solidFill>
              </a:rPr>
              <a:t>Seeds can be found in the soil</a:t>
            </a:r>
          </a:p>
          <a:p>
            <a:pPr lvl="1" eaLnBrk="1" hangingPunct="1"/>
            <a:r>
              <a:rPr lang="en-US" altLang="en-US" dirty="0">
                <a:solidFill>
                  <a:srgbClr val="66FFCC"/>
                </a:solidFill>
              </a:rPr>
              <a:t>C.) </a:t>
            </a:r>
            <a:r>
              <a:rPr lang="en-US" altLang="en-US" dirty="0">
                <a:solidFill>
                  <a:schemeClr val="tx1"/>
                </a:solidFill>
              </a:rPr>
              <a:t>Secondary Shrubs create the soil making process.</a:t>
            </a:r>
          </a:p>
          <a:p>
            <a:pPr lvl="1" eaLnBrk="1" hangingPunct="1"/>
            <a:r>
              <a:rPr lang="en-US" altLang="en-US" dirty="0">
                <a:solidFill>
                  <a:srgbClr val="996633"/>
                </a:solidFill>
              </a:rPr>
              <a:t>D.) </a:t>
            </a:r>
            <a:r>
              <a:rPr lang="en-US" altLang="en-US" dirty="0">
                <a:solidFill>
                  <a:schemeClr val="tx1"/>
                </a:solidFill>
              </a:rPr>
              <a:t>Soil Microbes are still present</a:t>
            </a:r>
          </a:p>
          <a:p>
            <a:pPr lvl="1" eaLnBrk="1" hangingPunct="1"/>
            <a:r>
              <a:rPr lang="en-US" altLang="en-US" dirty="0">
                <a:solidFill>
                  <a:srgbClr val="33CC33"/>
                </a:solidFill>
              </a:rPr>
              <a:t>E.) </a:t>
            </a:r>
            <a:r>
              <a:rPr lang="en-US" altLang="en-US" dirty="0">
                <a:solidFill>
                  <a:schemeClr val="tx1"/>
                </a:solidFill>
              </a:rPr>
              <a:t>Stumps and roots and some plants can re-grow.</a:t>
            </a:r>
          </a:p>
          <a:p>
            <a:pPr lvl="1" eaLnBrk="1" hangingPunct="1"/>
            <a:endParaRPr lang="en-US" altLang="en-US" dirty="0"/>
          </a:p>
          <a:p>
            <a:pPr lvl="1" eaLnBrk="1" hangingPunct="1">
              <a:buFontTx/>
              <a:buNone/>
            </a:pPr>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p:txBody>
      </p:sp>
      <p:sp>
        <p:nvSpPr>
          <p:cNvPr id="41472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95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91000"/>
            <a:ext cx="3429000" cy="2419350"/>
          </a:xfrm>
          <a:prstGeom prst="rect">
            <a:avLst/>
          </a:prstGeom>
          <a:noFill/>
          <a:ln w="76200">
            <a:solidFill>
              <a:srgbClr val="606060"/>
            </a:solidFill>
            <a:miter lim="800000"/>
            <a:headEnd/>
            <a:tailEnd/>
          </a:ln>
          <a:extLst>
            <a:ext uri="{909E8E84-426E-40DD-AFC4-6F175D3DCCD1}">
              <a14:hiddenFill xmlns:a14="http://schemas.microsoft.com/office/drawing/2010/main">
                <a:solidFill>
                  <a:srgbClr val="FFFFFF"/>
                </a:solidFill>
              </a14:hiddenFill>
            </a:ext>
          </a:extLst>
        </p:spPr>
      </p:pic>
      <p:pic>
        <p:nvPicPr>
          <p:cNvPr id="95237"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238" y="38036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secondary succession">
            <a:extLst>
              <a:ext uri="{FF2B5EF4-FFF2-40B4-BE49-F238E27FC236}">
                <a16:creationId xmlns:a16="http://schemas.microsoft.com/office/drawing/2014/main" id="{7DA07C84-A8CD-4B1C-9196-2DEBF5D2C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01" y="4046282"/>
            <a:ext cx="4853511" cy="2682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80067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4294967295"/>
          </p:nvPr>
        </p:nvSpPr>
        <p:spPr>
          <a:xfrm>
            <a:off x="152400" y="381000"/>
            <a:ext cx="8763000" cy="5745163"/>
          </a:xfrm>
        </p:spPr>
        <p:txBody>
          <a:bodyPr/>
          <a:lstStyle/>
          <a:p>
            <a:pPr eaLnBrk="1" hangingPunct="1"/>
            <a:r>
              <a:rPr lang="en-US" altLang="en-US"/>
              <a:t>Which of the following is </a:t>
            </a:r>
            <a:r>
              <a:rPr lang="en-US" altLang="en-US" u="sng">
                <a:solidFill>
                  <a:srgbClr val="FF00FF"/>
                </a:solidFill>
              </a:rPr>
              <a:t>not</a:t>
            </a:r>
            <a:r>
              <a:rPr lang="en-US" altLang="en-US"/>
              <a:t> a reason why regrowth is usually faster in secondary succession.</a:t>
            </a:r>
          </a:p>
          <a:p>
            <a:pPr lvl="1" eaLnBrk="1" hangingPunct="1"/>
            <a:r>
              <a:rPr lang="en-US" altLang="en-US">
                <a:solidFill>
                  <a:srgbClr val="FF99FF"/>
                </a:solidFill>
              </a:rPr>
              <a:t>A.) The area still has a soil base.</a:t>
            </a:r>
          </a:p>
          <a:p>
            <a:pPr lvl="1" eaLnBrk="1" hangingPunct="1"/>
            <a:r>
              <a:rPr lang="en-US" altLang="en-US">
                <a:solidFill>
                  <a:srgbClr val="6B6BCF"/>
                </a:solidFill>
              </a:rPr>
              <a:t>B.) Seeds can be found in the soil</a:t>
            </a:r>
          </a:p>
          <a:p>
            <a:pPr lvl="1" eaLnBrk="1" hangingPunct="1"/>
            <a:r>
              <a:rPr lang="en-US" altLang="en-US">
                <a:solidFill>
                  <a:srgbClr val="66FFCC"/>
                </a:solidFill>
              </a:rPr>
              <a:t>C.) Secondary Shrubs create the soil making process.</a:t>
            </a:r>
          </a:p>
          <a:p>
            <a:pPr lvl="1" eaLnBrk="1" hangingPunct="1"/>
            <a:r>
              <a:rPr lang="en-US" altLang="en-US">
                <a:solidFill>
                  <a:srgbClr val="996633"/>
                </a:solidFill>
              </a:rPr>
              <a:t>D.) Soil Microbes are still present</a:t>
            </a:r>
          </a:p>
          <a:p>
            <a:pPr lvl="1" eaLnBrk="1" hangingPunct="1"/>
            <a:r>
              <a:rPr lang="en-US" altLang="en-US">
                <a:solidFill>
                  <a:srgbClr val="33CC33"/>
                </a:solidFill>
              </a:rPr>
              <a:t>E.) Stumps and roots and some plants can re-grow.</a:t>
            </a:r>
          </a:p>
          <a:p>
            <a:pPr lvl="1" eaLnBrk="1" hangingPunct="1"/>
            <a:endParaRPr lang="en-US" altLang="en-US"/>
          </a:p>
          <a:p>
            <a:pPr lvl="1" eaLnBrk="1" hangingPunct="1">
              <a:buFontTx/>
              <a:buNone/>
            </a:pPr>
            <a:endParaRPr lang="en-US" altLang="en-US"/>
          </a:p>
          <a:p>
            <a:pPr lvl="1" eaLnBrk="1" hangingPunct="1"/>
            <a:endParaRPr lang="en-US" altLang="en-US"/>
          </a:p>
          <a:p>
            <a:pPr lvl="1" eaLnBrk="1" hangingPunct="1"/>
            <a:endParaRPr lang="en-US" altLang="en-US"/>
          </a:p>
          <a:p>
            <a:pPr lvl="1" eaLnBrk="1" hangingPunct="1"/>
            <a:endParaRPr lang="en-US" altLang="en-US"/>
          </a:p>
          <a:p>
            <a:pPr lvl="1" eaLnBrk="1" hangingPunct="1"/>
            <a:endParaRPr lang="en-US" altLang="en-US"/>
          </a:p>
        </p:txBody>
      </p:sp>
      <p:sp>
        <p:nvSpPr>
          <p:cNvPr id="41472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95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91000"/>
            <a:ext cx="3429000" cy="2419350"/>
          </a:xfrm>
          <a:prstGeom prst="rect">
            <a:avLst/>
          </a:prstGeom>
          <a:noFill/>
          <a:ln w="76200">
            <a:solidFill>
              <a:srgbClr val="606060"/>
            </a:solidFill>
            <a:miter lim="800000"/>
            <a:headEnd/>
            <a:tailEnd/>
          </a:ln>
          <a:extLst>
            <a:ext uri="{909E8E84-426E-40DD-AFC4-6F175D3DCCD1}">
              <a14:hiddenFill xmlns:a14="http://schemas.microsoft.com/office/drawing/2010/main">
                <a:solidFill>
                  <a:srgbClr val="FFFFFF"/>
                </a:solidFill>
              </a14:hiddenFill>
            </a:ext>
          </a:extLst>
        </p:spPr>
      </p:pic>
      <p:pic>
        <p:nvPicPr>
          <p:cNvPr id="95237"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238" y="38036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secondary succession">
            <a:extLst>
              <a:ext uri="{FF2B5EF4-FFF2-40B4-BE49-F238E27FC236}">
                <a16:creationId xmlns:a16="http://schemas.microsoft.com/office/drawing/2014/main" id="{7DA07C84-A8CD-4B1C-9196-2DEBF5D2C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01" y="4046282"/>
            <a:ext cx="4853511" cy="2682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39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04800" y="1524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66CC"/>
                </a:solidFill>
                <a:latin typeface="Times New Roman" panose="02020603050405020304" pitchFamily="18" charset="0"/>
              </a:rPr>
              <a:t>A nuclear accident at   Chernobyl     required everyone in Pripyat to evacuate.  This is now an example of what happens to a city after humans.</a:t>
            </a:r>
          </a:p>
        </p:txBody>
      </p:sp>
      <p:sp>
        <p:nvSpPr>
          <p:cNvPr id="10243" name="Rectangle 10"/>
          <p:cNvSpPr>
            <a:spLocks noChangeArrowheads="1"/>
          </p:cNvSpPr>
          <p:nvPr/>
        </p:nvSpPr>
        <p:spPr bwMode="auto">
          <a:xfrm>
            <a:off x="4403725" y="51816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3333FF"/>
              </a:solidFill>
            </a:endParaRPr>
          </a:p>
        </p:txBody>
      </p:sp>
      <p:sp>
        <p:nvSpPr>
          <p:cNvPr id="10244"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b="1" dirty="0">
                <a:solidFill>
                  <a:schemeClr val="bg1"/>
                </a:solidFill>
                <a:latin typeface="Tahoma" panose="020B0604030504040204" pitchFamily="34" charset="0"/>
              </a:rPr>
              <a:t>Copyright © 2024 </a:t>
            </a:r>
            <a:r>
              <a:rPr lang="en-US" altLang="en-US" sz="800" b="1" dirty="0" err="1">
                <a:solidFill>
                  <a:schemeClr val="bg1"/>
                </a:solidFill>
                <a:latin typeface="Tahoma" panose="020B0604030504040204" pitchFamily="34" charset="0"/>
              </a:rPr>
              <a:t>SlideSpark</a:t>
            </a:r>
            <a:r>
              <a:rPr lang="en-US" altLang="en-US" sz="800" b="1" dirty="0">
                <a:solidFill>
                  <a:schemeClr val="bg1"/>
                </a:solidFill>
                <a:latin typeface="Tahoma" panose="020B0604030504040204" pitchFamily="34" charset="0"/>
              </a:rPr>
              <a:t> .LLC</a:t>
            </a:r>
            <a:endParaRPr lang="en-US" altLang="en-US" dirty="0"/>
          </a:p>
        </p:txBody>
      </p:sp>
      <p:sp>
        <p:nvSpPr>
          <p:cNvPr id="10245" name="TextBox 10"/>
          <p:cNvSpPr txBox="1">
            <a:spLocks noChangeArrowheads="1"/>
          </p:cNvSpPr>
          <p:nvPr/>
        </p:nvSpPr>
        <p:spPr bwMode="auto">
          <a:xfrm>
            <a:off x="7543800" y="2209800"/>
            <a:ext cx="99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600"/>
              <a:t>3</a:t>
            </a:r>
          </a:p>
        </p:txBody>
      </p:sp>
      <p:pic>
        <p:nvPicPr>
          <p:cNvPr id="1024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34400" cy="4495800"/>
          </a:xfrm>
          <a:prstGeom prst="rect">
            <a:avLst/>
          </a:prstGeom>
          <a:noFill/>
          <a:ln w="3810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3886200" y="228600"/>
            <a:ext cx="2362200" cy="45720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858000" y="1981200"/>
            <a:ext cx="16764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4294967295"/>
          </p:nvPr>
        </p:nvSpPr>
        <p:spPr>
          <a:xfrm>
            <a:off x="152400" y="381000"/>
            <a:ext cx="8763000" cy="5745163"/>
          </a:xfrm>
        </p:spPr>
        <p:txBody>
          <a:bodyPr/>
          <a:lstStyle/>
          <a:p>
            <a:pPr eaLnBrk="1" hangingPunct="1"/>
            <a:r>
              <a:rPr lang="en-US" altLang="en-US"/>
              <a:t>Which of the following is </a:t>
            </a:r>
            <a:r>
              <a:rPr lang="en-US" altLang="en-US" u="sng">
                <a:solidFill>
                  <a:srgbClr val="FF00FF"/>
                </a:solidFill>
              </a:rPr>
              <a:t>not</a:t>
            </a:r>
            <a:r>
              <a:rPr lang="en-US" altLang="en-US"/>
              <a:t> a reason why regrowth is usually faster in secondary succession.</a:t>
            </a:r>
          </a:p>
          <a:p>
            <a:pPr lvl="1" eaLnBrk="1" hangingPunct="1"/>
            <a:r>
              <a:rPr lang="en-US" altLang="en-US">
                <a:solidFill>
                  <a:srgbClr val="FF99FF"/>
                </a:solidFill>
              </a:rPr>
              <a:t>A.) The area still has a soil base.</a:t>
            </a:r>
          </a:p>
          <a:p>
            <a:pPr lvl="1" eaLnBrk="1" hangingPunct="1"/>
            <a:r>
              <a:rPr lang="en-US" altLang="en-US">
                <a:solidFill>
                  <a:srgbClr val="6B6BCF"/>
                </a:solidFill>
              </a:rPr>
              <a:t>B.) Seeds can be found in the soil</a:t>
            </a:r>
          </a:p>
          <a:p>
            <a:pPr lvl="1" eaLnBrk="1" hangingPunct="1"/>
            <a:r>
              <a:rPr lang="en-US" altLang="en-US">
                <a:solidFill>
                  <a:srgbClr val="66FFCC"/>
                </a:solidFill>
              </a:rPr>
              <a:t>C.) Secondary Shrubs create the soil making process.</a:t>
            </a:r>
          </a:p>
          <a:p>
            <a:pPr lvl="1" eaLnBrk="1" hangingPunct="1"/>
            <a:r>
              <a:rPr lang="en-US" altLang="en-US">
                <a:solidFill>
                  <a:srgbClr val="996633"/>
                </a:solidFill>
              </a:rPr>
              <a:t>D.) Soil Microbes are still present</a:t>
            </a:r>
          </a:p>
          <a:p>
            <a:pPr lvl="1" eaLnBrk="1" hangingPunct="1"/>
            <a:r>
              <a:rPr lang="en-US" altLang="en-US">
                <a:solidFill>
                  <a:srgbClr val="33CC33"/>
                </a:solidFill>
              </a:rPr>
              <a:t>E.) Stumps and roots and some plants can re-grow.</a:t>
            </a:r>
          </a:p>
          <a:p>
            <a:pPr lvl="1" eaLnBrk="1" hangingPunct="1"/>
            <a:endParaRPr lang="en-US" altLang="en-US"/>
          </a:p>
          <a:p>
            <a:pPr lvl="1" eaLnBrk="1" hangingPunct="1">
              <a:buFontTx/>
              <a:buNone/>
            </a:pPr>
            <a:endParaRPr lang="en-US" altLang="en-US"/>
          </a:p>
          <a:p>
            <a:pPr lvl="1" eaLnBrk="1" hangingPunct="1"/>
            <a:endParaRPr lang="en-US" altLang="en-US"/>
          </a:p>
          <a:p>
            <a:pPr lvl="1" eaLnBrk="1" hangingPunct="1"/>
            <a:endParaRPr lang="en-US" altLang="en-US"/>
          </a:p>
          <a:p>
            <a:pPr lvl="1" eaLnBrk="1" hangingPunct="1"/>
            <a:endParaRPr lang="en-US" altLang="en-US"/>
          </a:p>
          <a:p>
            <a:pPr lvl="1" eaLnBrk="1" hangingPunct="1"/>
            <a:endParaRPr lang="en-US" altLang="en-US"/>
          </a:p>
        </p:txBody>
      </p:sp>
      <p:sp>
        <p:nvSpPr>
          <p:cNvPr id="41472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panose="020B0604020202020204" pitchFamily="34" charset="0"/>
              <a:ea typeface="+mn-ea"/>
              <a:cs typeface="+mn-cs"/>
            </a:endParaRPr>
          </a:p>
        </p:txBody>
      </p:sp>
      <p:pic>
        <p:nvPicPr>
          <p:cNvPr id="95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91000"/>
            <a:ext cx="3429000" cy="2419350"/>
          </a:xfrm>
          <a:prstGeom prst="rect">
            <a:avLst/>
          </a:prstGeom>
          <a:noFill/>
          <a:ln w="76200">
            <a:solidFill>
              <a:srgbClr val="606060"/>
            </a:solidFill>
            <a:miter lim="800000"/>
            <a:headEnd/>
            <a:tailEnd/>
          </a:ln>
          <a:extLst>
            <a:ext uri="{909E8E84-426E-40DD-AFC4-6F175D3DCCD1}">
              <a14:hiddenFill xmlns:a14="http://schemas.microsoft.com/office/drawing/2010/main">
                <a:solidFill>
                  <a:srgbClr val="FFFFFF"/>
                </a:solidFill>
              </a14:hiddenFill>
            </a:ext>
          </a:extLst>
        </p:spPr>
      </p:pic>
      <p:pic>
        <p:nvPicPr>
          <p:cNvPr id="95237"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238" y="38036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33400" y="2514600"/>
            <a:ext cx="8229600" cy="457200"/>
          </a:xfrm>
          <a:prstGeom prst="roundRect">
            <a:avLst/>
          </a:prstGeom>
          <a:solidFill>
            <a:srgbClr val="66FFCC">
              <a:alpha val="35000"/>
            </a:srgbClr>
          </a:solidFill>
          <a:ln w="76200">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3074" name="Picture 2" descr="Image result for secondary succession">
            <a:extLst>
              <a:ext uri="{FF2B5EF4-FFF2-40B4-BE49-F238E27FC236}">
                <a16:creationId xmlns:a16="http://schemas.microsoft.com/office/drawing/2014/main" id="{7DA07C84-A8CD-4B1C-9196-2DEBF5D2C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01" y="4046282"/>
            <a:ext cx="4853511" cy="2682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6135" name="Group 55"/>
          <p:cNvGraphicFramePr>
            <a:graphicFrameLocks noGrp="1"/>
          </p:cNvGraphicFramePr>
          <p:nvPr/>
        </p:nvGraphicFramePr>
        <p:xfrm>
          <a:off x="228600" y="838200"/>
          <a:ext cx="8534400" cy="56800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8717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TIMES HAVE CHANGED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33"/>
                          </a:solidFill>
                          <a:effectLst/>
                          <a:latin typeface="Times New Roman" pitchFamily="18" charset="0"/>
                        </a:rPr>
                        <a:t>PRIME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ON STAGE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GET YOUR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SUCCESS ON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THEN AND NOW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630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630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630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Ecological Succession Review Game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idx="4294967295"/>
          </p:nvPr>
        </p:nvSpPr>
        <p:spPr>
          <a:xfrm>
            <a:off x="228600" y="304800"/>
            <a:ext cx="8458200" cy="5821363"/>
          </a:xfrm>
        </p:spPr>
        <p:txBody>
          <a:bodyPr/>
          <a:lstStyle/>
          <a:p>
            <a:r>
              <a:rPr lang="en-US" altLang="en-US">
                <a:solidFill>
                  <a:srgbClr val="FFFFCC"/>
                </a:solidFill>
              </a:rPr>
              <a:t>This is the general name for the first species to colonize after a disturbance.</a:t>
            </a:r>
          </a:p>
        </p:txBody>
      </p:sp>
      <p:pic>
        <p:nvPicPr>
          <p:cNvPr id="972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162800" y="1524000"/>
            <a:ext cx="1524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6</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4294967295"/>
          </p:nvPr>
        </p:nvSpPr>
        <p:spPr>
          <a:xfrm>
            <a:off x="228600" y="304800"/>
            <a:ext cx="8458200" cy="5821363"/>
          </a:xfrm>
        </p:spPr>
        <p:txBody>
          <a:bodyPr/>
          <a:lstStyle/>
          <a:p>
            <a:r>
              <a:rPr lang="en-US" altLang="en-US">
                <a:solidFill>
                  <a:srgbClr val="FFFFCC"/>
                </a:solidFill>
              </a:rPr>
              <a:t>This is the general name for the first species to colonize after a disturbance.</a:t>
            </a:r>
          </a:p>
        </p:txBody>
      </p:sp>
      <p:pic>
        <p:nvPicPr>
          <p:cNvPr id="983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98308" name="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238250"/>
            <a:ext cx="65532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162800" y="1524000"/>
            <a:ext cx="1524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6</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4294967295"/>
          </p:nvPr>
        </p:nvSpPr>
        <p:spPr>
          <a:xfrm>
            <a:off x="152400" y="152400"/>
            <a:ext cx="8534400" cy="5978525"/>
          </a:xfrm>
        </p:spPr>
        <p:txBody>
          <a:bodyPr/>
          <a:lstStyle/>
          <a:p>
            <a:pPr eaLnBrk="1" hangingPunct="1"/>
            <a:r>
              <a:rPr lang="en-US" altLang="en-US">
                <a:solidFill>
                  <a:srgbClr val="FFFFCC"/>
                </a:solidFill>
              </a:rPr>
              <a:t>Acids secreted by these attack the rock (chemical weathering) and create soil fragments. </a:t>
            </a:r>
          </a:p>
          <a:p>
            <a:pPr eaLnBrk="1" hangingPunct="1"/>
            <a:endParaRPr lang="en-US" altLang="en-US">
              <a:solidFill>
                <a:srgbClr val="FFFFCC"/>
              </a:solidFill>
            </a:endParaRPr>
          </a:p>
        </p:txBody>
      </p:sp>
      <p:pic>
        <p:nvPicPr>
          <p:cNvPr id="99331" name="Picture 5" descr="lich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10600" cy="525780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70451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Rectangle 4"/>
          <p:cNvSpPr/>
          <p:nvPr/>
        </p:nvSpPr>
        <p:spPr>
          <a:xfrm>
            <a:off x="381000" y="1295400"/>
            <a:ext cx="990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4294967295"/>
          </p:nvPr>
        </p:nvSpPr>
        <p:spPr>
          <a:xfrm>
            <a:off x="152400" y="152400"/>
            <a:ext cx="8534400" cy="5978525"/>
          </a:xfrm>
        </p:spPr>
        <p:txBody>
          <a:bodyPr/>
          <a:lstStyle/>
          <a:p>
            <a:pPr eaLnBrk="1" hangingPunct="1"/>
            <a:r>
              <a:rPr lang="en-US" altLang="en-US">
                <a:solidFill>
                  <a:srgbClr val="FFFFCC"/>
                </a:solidFill>
              </a:rPr>
              <a:t>Acids secreted by these attack the rock (chemical weathering) and create soil fragments. </a:t>
            </a:r>
          </a:p>
          <a:p>
            <a:pPr eaLnBrk="1" hangingPunct="1"/>
            <a:endParaRPr lang="en-US" altLang="en-US">
              <a:solidFill>
                <a:srgbClr val="FFFFCC"/>
              </a:solidFill>
            </a:endParaRPr>
          </a:p>
        </p:txBody>
      </p:sp>
      <p:pic>
        <p:nvPicPr>
          <p:cNvPr id="100355" name="Picture 5" descr="lich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10600" cy="525780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70451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Rectangle 4"/>
          <p:cNvSpPr/>
          <p:nvPr/>
        </p:nvSpPr>
        <p:spPr>
          <a:xfrm>
            <a:off x="381000" y="1295400"/>
            <a:ext cx="990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7</a:t>
            </a:r>
          </a:p>
        </p:txBody>
      </p:sp>
      <p:pic>
        <p:nvPicPr>
          <p:cNvPr id="100358"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09788"/>
            <a:ext cx="64801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1"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brown or black organic substance consisting of partially or wholly decayed vegetable or animal matter that provides nutrients for plants and increases the ability to retain water.</a:t>
            </a:r>
          </a:p>
        </p:txBody>
      </p:sp>
      <p:pic>
        <p:nvPicPr>
          <p:cNvPr id="101382"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1383"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36850"/>
            <a:ext cx="24003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28098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6"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150" y="3194050"/>
            <a:ext cx="24701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7" name="Rectangl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563" y="2962275"/>
            <a:ext cx="2468562"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371600" y="3809999"/>
            <a:ext cx="1143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M</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05"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brown or black organic substance consisting of partially or wholly decayed vegetable or animal matter that provides nutrients for plants and increases the ability to retain water.</a:t>
            </a:r>
          </a:p>
        </p:txBody>
      </p:sp>
      <p:pic>
        <p:nvPicPr>
          <p:cNvPr id="102406"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2407"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736850"/>
            <a:ext cx="24003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809875"/>
            <a:ext cx="24685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013" y="3194050"/>
            <a:ext cx="24701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Rectangl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563" y="2962275"/>
            <a:ext cx="2468562"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Rectangle 1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588" y="3419475"/>
            <a:ext cx="26098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429"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brown or black organic substance consisting of partially or wholly decayed vegetable or animal matter that provides nutrients for plants and increases the ability to retain water.</a:t>
            </a:r>
          </a:p>
        </p:txBody>
      </p:sp>
      <p:pic>
        <p:nvPicPr>
          <p:cNvPr id="103430"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3431"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736850"/>
            <a:ext cx="24003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809875"/>
            <a:ext cx="24685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4"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194050"/>
            <a:ext cx="35845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5" name="Rectangl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29622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209800" y="3809999"/>
            <a:ext cx="6858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M</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4294967295"/>
          </p:nvPr>
        </p:nvSpPr>
        <p:spPr>
          <a:xfrm>
            <a:off x="457200" y="152400"/>
            <a:ext cx="8229600" cy="5978525"/>
          </a:xfrm>
        </p:spPr>
        <p:txBody>
          <a:bodyPr/>
          <a:lstStyle/>
          <a:p>
            <a:pPr eaLnBrk="1" hangingPunct="1"/>
            <a:r>
              <a:rPr lang="en-US" altLang="en-US"/>
              <a:t>Name the material below.</a:t>
            </a:r>
            <a:endParaRPr lang="en-US" altLang="en-US">
              <a:solidFill>
                <a:srgbClr val="996633"/>
              </a:solidFill>
            </a:endParaRPr>
          </a:p>
        </p:txBody>
      </p:sp>
      <p:sp>
        <p:nvSpPr>
          <p:cNvPr id="70554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21861" name="Rectangle 5"/>
          <p:cNvSpPr>
            <a:spLocks noChangeArrowheads="1"/>
          </p:cNvSpPr>
          <p:nvPr/>
        </p:nvSpPr>
        <p:spPr bwMode="auto">
          <a:xfrm>
            <a:off x="304800" y="838200"/>
            <a:ext cx="8458200" cy="2057400"/>
          </a:xfrm>
          <a:prstGeom prst="rect">
            <a:avLst/>
          </a:prstGeom>
          <a:solidFill>
            <a:srgbClr val="996633"/>
          </a:solidFill>
          <a:ln w="762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453" name="Text Box 6"/>
          <p:cNvSpPr txBox="1">
            <a:spLocks noChangeArrowheads="1"/>
          </p:cNvSpPr>
          <p:nvPr/>
        </p:nvSpPr>
        <p:spPr bwMode="auto">
          <a:xfrm>
            <a:off x="3810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brown or black organic substance consisting of partially or wholly decayed vegetable or animal matter that provides nutrients for plants and increases the ability to retain water.</a:t>
            </a:r>
          </a:p>
        </p:txBody>
      </p:sp>
      <p:pic>
        <p:nvPicPr>
          <p:cNvPr id="104454" name="Picture 8" descr="http://morganlandscapes.com/images/hu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05800" cy="3352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4455"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2889250"/>
            <a:ext cx="2266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736850"/>
            <a:ext cx="24003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2809875"/>
            <a:ext cx="29686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8"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194050"/>
            <a:ext cx="43465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9" name="Rectangl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4150" y="2962275"/>
            <a:ext cx="24701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Rectangle 1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3419475"/>
            <a:ext cx="26098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38aed64cc49bcd48d6d7ac1cff39f68ecbf6945"/>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6329</Words>
  <Application>Microsoft Office PowerPoint</Application>
  <PresentationFormat>On-screen Show (4:3)</PresentationFormat>
  <Paragraphs>1367</Paragraphs>
  <Slides>195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195</vt:i4>
      </vt:variant>
    </vt:vector>
  </HeadingPairs>
  <TitlesOfParts>
    <vt:vector size="208" baseType="lpstr">
      <vt:lpstr>Aptos</vt:lpstr>
      <vt:lpstr>Arial</vt:lpstr>
      <vt:lpstr>Arial Black</vt:lpstr>
      <vt:lpstr>Calibri</vt:lpstr>
      <vt:lpstr>Century Gothic</vt:lpstr>
      <vt:lpstr>Impact</vt:lpstr>
      <vt:lpstr>Symbol</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8</cp:revision>
  <dcterms:modified xsi:type="dcterms:W3CDTF">2024-08-16T15:27:53Z</dcterms:modified>
</cp:coreProperties>
</file>