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1" r:id="rId2"/>
    <p:sldMasterId id="2147485333" r:id="rId3"/>
    <p:sldMasterId id="2147485348" r:id="rId4"/>
    <p:sldMasterId id="2147485360" r:id="rId5"/>
    <p:sldMasterId id="2147485374" r:id="rId6"/>
  </p:sldMasterIdLst>
  <p:notesMasterIdLst>
    <p:notesMasterId r:id="rId129"/>
  </p:notesMasterIdLst>
  <p:sldIdLst>
    <p:sldId id="6364" r:id="rId7"/>
    <p:sldId id="6302" r:id="rId8"/>
    <p:sldId id="6363" r:id="rId9"/>
    <p:sldId id="6362" r:id="rId10"/>
    <p:sldId id="5098" r:id="rId11"/>
    <p:sldId id="6237" r:id="rId12"/>
    <p:sldId id="4327" r:id="rId13"/>
    <p:sldId id="6379" r:id="rId14"/>
    <p:sldId id="6369" r:id="rId15"/>
    <p:sldId id="3765" r:id="rId16"/>
    <p:sldId id="5119" r:id="rId17"/>
    <p:sldId id="4334" r:id="rId18"/>
    <p:sldId id="5122" r:id="rId19"/>
    <p:sldId id="5121" r:id="rId20"/>
    <p:sldId id="5120" r:id="rId21"/>
    <p:sldId id="5124" r:id="rId22"/>
    <p:sldId id="5123" r:id="rId23"/>
    <p:sldId id="5125" r:id="rId24"/>
    <p:sldId id="5126" r:id="rId25"/>
    <p:sldId id="5127" r:id="rId26"/>
    <p:sldId id="5939" r:id="rId27"/>
    <p:sldId id="5940" r:id="rId28"/>
    <p:sldId id="5941" r:id="rId29"/>
    <p:sldId id="5943" r:id="rId30"/>
    <p:sldId id="6038" r:id="rId31"/>
    <p:sldId id="6329" r:id="rId32"/>
    <p:sldId id="6366" r:id="rId33"/>
    <p:sldId id="6239" r:id="rId34"/>
    <p:sldId id="6241" r:id="rId35"/>
    <p:sldId id="6242" r:id="rId36"/>
    <p:sldId id="6251" r:id="rId37"/>
    <p:sldId id="6252" r:id="rId38"/>
    <p:sldId id="6253" r:id="rId39"/>
    <p:sldId id="6235" r:id="rId40"/>
    <p:sldId id="6238" r:id="rId41"/>
    <p:sldId id="6380" r:id="rId42"/>
    <p:sldId id="6384" r:id="rId43"/>
    <p:sldId id="6383" r:id="rId44"/>
    <p:sldId id="6382" r:id="rId45"/>
    <p:sldId id="6381" r:id="rId46"/>
    <p:sldId id="3759" r:id="rId47"/>
    <p:sldId id="5937" r:id="rId48"/>
    <p:sldId id="5944" r:id="rId49"/>
    <p:sldId id="5945" r:id="rId50"/>
    <p:sldId id="5936" r:id="rId51"/>
    <p:sldId id="5938" r:id="rId52"/>
    <p:sldId id="5946" r:id="rId53"/>
    <p:sldId id="5948" r:id="rId54"/>
    <p:sldId id="5947" r:id="rId55"/>
    <p:sldId id="5949" r:id="rId56"/>
    <p:sldId id="3760" r:id="rId57"/>
    <p:sldId id="5540" r:id="rId58"/>
    <p:sldId id="4228" r:id="rId59"/>
    <p:sldId id="5138" r:id="rId60"/>
    <p:sldId id="5137" r:id="rId61"/>
    <p:sldId id="5136" r:id="rId62"/>
    <p:sldId id="5135" r:id="rId63"/>
    <p:sldId id="5134" r:id="rId64"/>
    <p:sldId id="5139" r:id="rId65"/>
    <p:sldId id="5133" r:id="rId66"/>
    <p:sldId id="5132" r:id="rId67"/>
    <p:sldId id="5131" r:id="rId68"/>
    <p:sldId id="5130" r:id="rId69"/>
    <p:sldId id="5950" r:id="rId70"/>
    <p:sldId id="5952" r:id="rId71"/>
    <p:sldId id="5960" r:id="rId72"/>
    <p:sldId id="5961" r:id="rId73"/>
    <p:sldId id="5953" r:id="rId74"/>
    <p:sldId id="5957" r:id="rId75"/>
    <p:sldId id="5958" r:id="rId76"/>
    <p:sldId id="5962" r:id="rId77"/>
    <p:sldId id="5963" r:id="rId78"/>
    <p:sldId id="5964" r:id="rId79"/>
    <p:sldId id="5966" r:id="rId80"/>
    <p:sldId id="5967" r:id="rId81"/>
    <p:sldId id="5968" r:id="rId82"/>
    <p:sldId id="5969" r:id="rId83"/>
    <p:sldId id="6039" r:id="rId84"/>
    <p:sldId id="5970" r:id="rId85"/>
    <p:sldId id="6367" r:id="rId86"/>
    <p:sldId id="6370" r:id="rId87"/>
    <p:sldId id="6373" r:id="rId88"/>
    <p:sldId id="6375" r:id="rId89"/>
    <p:sldId id="6377" r:id="rId90"/>
    <p:sldId id="6378" r:id="rId91"/>
    <p:sldId id="6385" r:id="rId92"/>
    <p:sldId id="5977" r:id="rId93"/>
    <p:sldId id="5976" r:id="rId94"/>
    <p:sldId id="5978" r:id="rId95"/>
    <p:sldId id="5979" r:id="rId96"/>
    <p:sldId id="5980" r:id="rId97"/>
    <p:sldId id="5981" r:id="rId98"/>
    <p:sldId id="5982" r:id="rId99"/>
    <p:sldId id="5983" r:id="rId100"/>
    <p:sldId id="5984" r:id="rId101"/>
    <p:sldId id="5985" r:id="rId102"/>
    <p:sldId id="5986" r:id="rId103"/>
    <p:sldId id="5987" r:id="rId104"/>
    <p:sldId id="5988" r:id="rId105"/>
    <p:sldId id="6219" r:id="rId106"/>
    <p:sldId id="5989" r:id="rId107"/>
    <p:sldId id="5990" r:id="rId108"/>
    <p:sldId id="5991" r:id="rId109"/>
    <p:sldId id="5992" r:id="rId110"/>
    <p:sldId id="5993" r:id="rId111"/>
    <p:sldId id="5994" r:id="rId112"/>
    <p:sldId id="5995" r:id="rId113"/>
    <p:sldId id="6011" r:id="rId114"/>
    <p:sldId id="6012" r:id="rId115"/>
    <p:sldId id="6013" r:id="rId116"/>
    <p:sldId id="6014" r:id="rId117"/>
    <p:sldId id="6330" r:id="rId118"/>
    <p:sldId id="6331" r:id="rId119"/>
    <p:sldId id="6006" r:id="rId120"/>
    <p:sldId id="6371" r:id="rId121"/>
    <p:sldId id="6372" r:id="rId122"/>
    <p:sldId id="6386" r:id="rId123"/>
    <p:sldId id="1542" r:id="rId124"/>
    <p:sldId id="1579" r:id="rId125"/>
    <p:sldId id="1580" r:id="rId126"/>
    <p:sldId id="4682" r:id="rId127"/>
    <p:sldId id="1474" r:id="rId128"/>
  </p:sldIdLst>
  <p:sldSz cx="9144000" cy="6858000" type="screen4x3"/>
  <p:notesSz cx="6858000" cy="9144000"/>
  <p:custDataLst>
    <p:tags r:id="rId130"/>
  </p:custDataLst>
  <p:defaultTextStyle>
    <a:defPPr>
      <a:defRPr lang="en-US"/>
    </a:defPPr>
    <a:lvl1pPr algn="l" rtl="0" eaLnBrk="0" fontAlgn="base" hangingPunct="0">
      <a:spcBef>
        <a:spcPct val="0"/>
      </a:spcBef>
      <a:spcAft>
        <a:spcPct val="0"/>
      </a:spcAft>
      <a:defRPr sz="88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88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88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88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8800" kern="1200">
        <a:solidFill>
          <a:schemeClr val="tx1"/>
        </a:solidFill>
        <a:latin typeface="Tahoma" pitchFamily="34" charset="0"/>
        <a:ea typeface="+mn-ea"/>
        <a:cs typeface="+mn-cs"/>
      </a:defRPr>
    </a:lvl5pPr>
    <a:lvl6pPr marL="2286000" algn="l" defTabSz="914400" rtl="0" eaLnBrk="1" latinLnBrk="0" hangingPunct="1">
      <a:defRPr sz="8800" kern="1200">
        <a:solidFill>
          <a:schemeClr val="tx1"/>
        </a:solidFill>
        <a:latin typeface="Tahoma" pitchFamily="34" charset="0"/>
        <a:ea typeface="+mn-ea"/>
        <a:cs typeface="+mn-cs"/>
      </a:defRPr>
    </a:lvl6pPr>
    <a:lvl7pPr marL="2743200" algn="l" defTabSz="914400" rtl="0" eaLnBrk="1" latinLnBrk="0" hangingPunct="1">
      <a:defRPr sz="8800" kern="1200">
        <a:solidFill>
          <a:schemeClr val="tx1"/>
        </a:solidFill>
        <a:latin typeface="Tahoma" pitchFamily="34" charset="0"/>
        <a:ea typeface="+mn-ea"/>
        <a:cs typeface="+mn-cs"/>
      </a:defRPr>
    </a:lvl7pPr>
    <a:lvl8pPr marL="3200400" algn="l" defTabSz="914400" rtl="0" eaLnBrk="1" latinLnBrk="0" hangingPunct="1">
      <a:defRPr sz="8800" kern="1200">
        <a:solidFill>
          <a:schemeClr val="tx1"/>
        </a:solidFill>
        <a:latin typeface="Tahoma" pitchFamily="34" charset="0"/>
        <a:ea typeface="+mn-ea"/>
        <a:cs typeface="+mn-cs"/>
      </a:defRPr>
    </a:lvl8pPr>
    <a:lvl9pPr marL="3657600" algn="l" defTabSz="914400" rtl="0" eaLnBrk="1" latinLnBrk="0" hangingPunct="1">
      <a:defRPr sz="88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CCFF"/>
    <a:srgbClr val="FF00FF"/>
    <a:srgbClr val="FFFFCC"/>
    <a:srgbClr val="66FF99"/>
    <a:srgbClr val="9966FF"/>
    <a:srgbClr val="996600"/>
    <a:srgbClr val="FF0066"/>
    <a:srgbClr val="FF505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5652" autoAdjust="0"/>
  </p:normalViewPr>
  <p:slideViewPr>
    <p:cSldViewPr>
      <p:cViewPr varScale="1">
        <p:scale>
          <a:sx n="160" d="100"/>
          <a:sy n="160" d="100"/>
        </p:scale>
        <p:origin x="4338"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13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F72658D-C7A4-4BBA-9AFE-D2DF37BD9298}" type="datetimeFigureOut">
              <a:rPr lang="en-US"/>
              <a:pPr>
                <a:defRPr/>
              </a:pPr>
              <a:t>8/14/2024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E1264AF-3BA8-41F4-9503-BF9DAB6B5B6D}" type="slidenum">
              <a:rPr lang="en-US"/>
              <a:pPr>
                <a:defRPr/>
              </a:pPr>
              <a:t>‹#›</a:t>
            </a:fld>
            <a:endParaRPr lang="en-US"/>
          </a:p>
        </p:txBody>
      </p:sp>
    </p:spTree>
    <p:extLst>
      <p:ext uri="{BB962C8B-B14F-4D97-AF65-F5344CB8AC3E}">
        <p14:creationId xmlns:p14="http://schemas.microsoft.com/office/powerpoint/2010/main" val="16292854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713752" name="Rectangle 24"/>
          <p:cNvSpPr>
            <a:spLocks noGrp="1" noChangeArrowheads="1"/>
          </p:cNvSpPr>
          <p:nvPr>
            <p:ph type="ctrTitle" sz="quarter"/>
          </p:nvPr>
        </p:nvSpPr>
        <p:spPr>
          <a:xfrm>
            <a:off x="685800" y="1600200"/>
            <a:ext cx="7772400" cy="1828800"/>
          </a:xfrm>
        </p:spPr>
        <p:txBody>
          <a:bodyPr/>
          <a:lstStyle>
            <a:lvl1pPr>
              <a:defRPr/>
            </a:lvl1pPr>
          </a:lstStyle>
          <a:p>
            <a:r>
              <a:rPr lang="en-US"/>
              <a:t>Click to edit Master title style</a:t>
            </a:r>
          </a:p>
        </p:txBody>
      </p:sp>
      <p:sp>
        <p:nvSpPr>
          <p:cNvPr id="7137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38A9469D-BF0B-486F-92D7-C8CDEE41B575}" type="slidenum">
              <a:rPr lang="en-US"/>
              <a:pPr>
                <a:defRPr/>
              </a:pPr>
              <a:t>‹#›</a:t>
            </a:fld>
            <a:endParaRPr lang="en-US"/>
          </a:p>
        </p:txBody>
      </p:sp>
    </p:spTree>
    <p:extLst>
      <p:ext uri="{BB962C8B-B14F-4D97-AF65-F5344CB8AC3E}">
        <p14:creationId xmlns:p14="http://schemas.microsoft.com/office/powerpoint/2010/main" val="3114535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AF45F44-CBC5-4E2F-A5A0-10D1639793BB}"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95574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B8E670B-2C54-4C75-9E2D-E0BF0E570467}"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8477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274FE7-6013-4048-AA08-C85E171CDA42}" type="slidenum">
              <a:rPr lang="en-US"/>
              <a:pPr>
                <a:defRPr/>
              </a:pPr>
              <a:t>‹#›</a:t>
            </a:fld>
            <a:endParaRPr lang="en-US"/>
          </a:p>
        </p:txBody>
      </p:sp>
    </p:spTree>
    <p:extLst>
      <p:ext uri="{BB962C8B-B14F-4D97-AF65-F5344CB8AC3E}">
        <p14:creationId xmlns:p14="http://schemas.microsoft.com/office/powerpoint/2010/main" val="2991962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D57D92-BDC6-441C-B11A-12027B9D9C2E}" type="slidenum">
              <a:rPr lang="en-US"/>
              <a:pPr>
                <a:defRPr/>
              </a:pPr>
              <a:t>‹#›</a:t>
            </a:fld>
            <a:endParaRPr lang="en-US"/>
          </a:p>
        </p:txBody>
      </p:sp>
    </p:spTree>
    <p:extLst>
      <p:ext uri="{BB962C8B-B14F-4D97-AF65-F5344CB8AC3E}">
        <p14:creationId xmlns:p14="http://schemas.microsoft.com/office/powerpoint/2010/main" val="587250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953A5-FE14-40E0-B066-1A1C1F78575C}" type="slidenum">
              <a:rPr lang="en-US"/>
              <a:pPr>
                <a:defRPr/>
              </a:pPr>
              <a:t>‹#›</a:t>
            </a:fld>
            <a:endParaRPr lang="en-US"/>
          </a:p>
        </p:txBody>
      </p:sp>
    </p:spTree>
    <p:extLst>
      <p:ext uri="{BB962C8B-B14F-4D97-AF65-F5344CB8AC3E}">
        <p14:creationId xmlns:p14="http://schemas.microsoft.com/office/powerpoint/2010/main" val="799317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7274C-6E3C-438D-80C6-504138C8BF6C}" type="slidenum">
              <a:rPr lang="en-US"/>
              <a:pPr>
                <a:defRPr/>
              </a:pPr>
              <a:t>‹#›</a:t>
            </a:fld>
            <a:endParaRPr lang="en-US"/>
          </a:p>
        </p:txBody>
      </p:sp>
    </p:spTree>
    <p:extLst>
      <p:ext uri="{BB962C8B-B14F-4D97-AF65-F5344CB8AC3E}">
        <p14:creationId xmlns:p14="http://schemas.microsoft.com/office/powerpoint/2010/main" val="3051549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7A2E2E-60CC-4DCF-AB28-472C43216DA0}" type="slidenum">
              <a:rPr lang="en-US"/>
              <a:pPr>
                <a:defRPr/>
              </a:pPr>
              <a:t>‹#›</a:t>
            </a:fld>
            <a:endParaRPr lang="en-US"/>
          </a:p>
        </p:txBody>
      </p:sp>
    </p:spTree>
    <p:extLst>
      <p:ext uri="{BB962C8B-B14F-4D97-AF65-F5344CB8AC3E}">
        <p14:creationId xmlns:p14="http://schemas.microsoft.com/office/powerpoint/2010/main" val="2388921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A0734B4-89E9-4C4C-8C5B-4ECDAC2EA783}" type="slidenum">
              <a:rPr lang="en-US"/>
              <a:pPr>
                <a:defRPr/>
              </a:pPr>
              <a:t>‹#›</a:t>
            </a:fld>
            <a:endParaRPr lang="en-US"/>
          </a:p>
        </p:txBody>
      </p:sp>
    </p:spTree>
    <p:extLst>
      <p:ext uri="{BB962C8B-B14F-4D97-AF65-F5344CB8AC3E}">
        <p14:creationId xmlns:p14="http://schemas.microsoft.com/office/powerpoint/2010/main" val="1361895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B92DF6-2C75-4176-AE3A-F26C5BD5CAFA}" type="slidenum">
              <a:rPr lang="en-US"/>
              <a:pPr>
                <a:defRPr/>
              </a:pPr>
              <a:t>‹#›</a:t>
            </a:fld>
            <a:endParaRPr lang="en-US"/>
          </a:p>
        </p:txBody>
      </p:sp>
    </p:spTree>
    <p:extLst>
      <p:ext uri="{BB962C8B-B14F-4D97-AF65-F5344CB8AC3E}">
        <p14:creationId xmlns:p14="http://schemas.microsoft.com/office/powerpoint/2010/main" val="3349630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474D5-DC6E-4D00-AA88-9488CD36AD32}" type="slidenum">
              <a:rPr lang="en-US"/>
              <a:pPr>
                <a:defRPr/>
              </a:pPr>
              <a:t>‹#›</a:t>
            </a:fld>
            <a:endParaRPr lang="en-US"/>
          </a:p>
        </p:txBody>
      </p:sp>
    </p:spTree>
    <p:extLst>
      <p:ext uri="{BB962C8B-B14F-4D97-AF65-F5344CB8AC3E}">
        <p14:creationId xmlns:p14="http://schemas.microsoft.com/office/powerpoint/2010/main" val="404250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F29322A-27E1-4081-8908-B503387BEF1B}"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56996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EC48EE-B0E6-4F78-95D5-15E074961F73}" type="slidenum">
              <a:rPr lang="en-US"/>
              <a:pPr>
                <a:defRPr/>
              </a:pPr>
              <a:t>‹#›</a:t>
            </a:fld>
            <a:endParaRPr lang="en-US"/>
          </a:p>
        </p:txBody>
      </p:sp>
    </p:spTree>
    <p:extLst>
      <p:ext uri="{BB962C8B-B14F-4D97-AF65-F5344CB8AC3E}">
        <p14:creationId xmlns:p14="http://schemas.microsoft.com/office/powerpoint/2010/main" val="3477248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7DC046-B9E3-44CE-80E5-271395372AE3}" type="slidenum">
              <a:rPr lang="en-US"/>
              <a:pPr>
                <a:defRPr/>
              </a:pPr>
              <a:t>‹#›</a:t>
            </a:fld>
            <a:endParaRPr lang="en-US"/>
          </a:p>
        </p:txBody>
      </p:sp>
    </p:spTree>
    <p:extLst>
      <p:ext uri="{BB962C8B-B14F-4D97-AF65-F5344CB8AC3E}">
        <p14:creationId xmlns:p14="http://schemas.microsoft.com/office/powerpoint/2010/main" val="3090855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003DA7-B2FE-4B6C-BA9C-995EA4EDDAF0}" type="slidenum">
              <a:rPr lang="en-US"/>
              <a:pPr>
                <a:defRPr/>
              </a:pPr>
              <a:t>‹#›</a:t>
            </a:fld>
            <a:endParaRPr lang="en-US"/>
          </a:p>
        </p:txBody>
      </p:sp>
    </p:spTree>
    <p:extLst>
      <p:ext uri="{BB962C8B-B14F-4D97-AF65-F5344CB8AC3E}">
        <p14:creationId xmlns:p14="http://schemas.microsoft.com/office/powerpoint/2010/main" val="18493544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2A172-1796-48B3-8CD8-2044C22B18D8}" type="slidenum">
              <a:rPr lang="en-US"/>
              <a:pPr>
                <a:defRPr/>
              </a:pPr>
              <a:t>‹#›</a:t>
            </a:fld>
            <a:endParaRPr lang="en-US"/>
          </a:p>
        </p:txBody>
      </p:sp>
    </p:spTree>
    <p:extLst>
      <p:ext uri="{BB962C8B-B14F-4D97-AF65-F5344CB8AC3E}">
        <p14:creationId xmlns:p14="http://schemas.microsoft.com/office/powerpoint/2010/main" val="1558185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5962D2-769E-4540-A9BE-C38FE483B7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3481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B9C91F-850B-4ED8-B82A-9D4403E041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7674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202025-7AAC-48C2-A00D-7DE6EA00A6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253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71BF99-8B6C-42AC-9063-C07A44157B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6310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F6BD8D-3BC9-4095-89F1-80A8DA2F8C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1992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BD0086-BCEB-4AE9-B3EF-8F80F7256F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6219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BEFDD64-FDCF-4B51-AD64-CF4225CF1644}"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4626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D700CB-E322-416D-8868-E2944C6CDA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0375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AF987-24FA-496D-A216-86EE7B3E29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8885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621B23-785A-4A4F-8D81-0B9E01DF03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1031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D8A7FF-DD2E-4A10-8A2E-1194026988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6275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20EB6-396C-46B8-9337-881EBE4BD7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7726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15081-D800-435B-A3F6-DED50CFBA2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50224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85A83AC-FE88-491F-ABE0-A84144A2FF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987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4AE6644-28FC-4239-B21A-CD7A85042D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5031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AC84C-DA9E-4EA3-A345-6CB4A1EC969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1915629-C947-47A9-8777-EEBDC8B6799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7A7C153-8012-47D2-8D54-6EAB51BB641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188C005-1818-4D19-92EF-BC6B3B681CA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AD6C9666-1146-40A1-838F-49C293DAAC3D}"/>
              </a:ext>
            </a:extLst>
          </p:cNvPr>
          <p:cNvSpPr>
            <a:spLocks noGrp="1"/>
          </p:cNvSpPr>
          <p:nvPr>
            <p:ph type="sldNum" sz="quarter" idx="12"/>
          </p:nvPr>
        </p:nvSpPr>
        <p:spPr/>
        <p:txBody>
          <a:bodyPr/>
          <a:lstStyle/>
          <a:p>
            <a:pPr>
              <a:defRPr/>
            </a:pPr>
            <a:fld id="{4C274FE7-6013-4048-AA08-C85E171CDA42}" type="slidenum">
              <a:rPr lang="en-US" smtClean="0"/>
              <a:pPr>
                <a:defRPr/>
              </a:pPr>
              <a:t>‹#›</a:t>
            </a:fld>
            <a:endParaRPr lang="en-US"/>
          </a:p>
        </p:txBody>
      </p:sp>
    </p:spTree>
    <p:extLst>
      <p:ext uri="{BB962C8B-B14F-4D97-AF65-F5344CB8AC3E}">
        <p14:creationId xmlns:p14="http://schemas.microsoft.com/office/powerpoint/2010/main" val="3364669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3D4E-ED5F-47A6-B68F-B4826F1BF3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5C1CE4-538C-49B2-8F89-164EE5B1C0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139E9-AD7D-4B9D-A67E-7903FBBB719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AF80DA68-63B6-4BAC-B506-F7769869AF6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EA594F3-4A47-43C9-9714-EE44ACFC73C8}"/>
              </a:ext>
            </a:extLst>
          </p:cNvPr>
          <p:cNvSpPr>
            <a:spLocks noGrp="1"/>
          </p:cNvSpPr>
          <p:nvPr>
            <p:ph type="sldNum" sz="quarter" idx="12"/>
          </p:nvPr>
        </p:nvSpPr>
        <p:spPr/>
        <p:txBody>
          <a:bodyPr/>
          <a:lstStyle/>
          <a:p>
            <a:pPr>
              <a:defRPr/>
            </a:pPr>
            <a:fld id="{65D57D92-BDC6-441C-B11A-12027B9D9C2E}" type="slidenum">
              <a:rPr lang="en-US" smtClean="0"/>
              <a:pPr>
                <a:defRPr/>
              </a:pPr>
              <a:t>‹#›</a:t>
            </a:fld>
            <a:endParaRPr lang="en-US"/>
          </a:p>
        </p:txBody>
      </p:sp>
    </p:spTree>
    <p:extLst>
      <p:ext uri="{BB962C8B-B14F-4D97-AF65-F5344CB8AC3E}">
        <p14:creationId xmlns:p14="http://schemas.microsoft.com/office/powerpoint/2010/main" val="186214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7F6CB80-B985-4B86-8485-5A2F012C84BC}"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9701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866A6-7FCA-4A34-A06B-657CDE9C6C5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973D71-CA6A-4868-A1BC-720D7338B08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CC219C-527D-47AF-AB79-ECF7AFEE4D8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DD51872-6B43-4944-B6EC-3C16FFD00BC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CB47E22-176F-4EDC-AD35-BA08B20D776E}"/>
              </a:ext>
            </a:extLst>
          </p:cNvPr>
          <p:cNvSpPr>
            <a:spLocks noGrp="1"/>
          </p:cNvSpPr>
          <p:nvPr>
            <p:ph type="sldNum" sz="quarter" idx="12"/>
          </p:nvPr>
        </p:nvSpPr>
        <p:spPr/>
        <p:txBody>
          <a:bodyPr/>
          <a:lstStyle/>
          <a:p>
            <a:pPr>
              <a:defRPr/>
            </a:pPr>
            <a:fld id="{E46953A5-FE14-40E0-B066-1A1C1F78575C}" type="slidenum">
              <a:rPr lang="en-US" smtClean="0"/>
              <a:pPr>
                <a:defRPr/>
              </a:pPr>
              <a:t>‹#›</a:t>
            </a:fld>
            <a:endParaRPr lang="en-US"/>
          </a:p>
        </p:txBody>
      </p:sp>
    </p:spTree>
    <p:extLst>
      <p:ext uri="{BB962C8B-B14F-4D97-AF65-F5344CB8AC3E}">
        <p14:creationId xmlns:p14="http://schemas.microsoft.com/office/powerpoint/2010/main" val="126360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0B7D6-C8CA-42E9-8FB4-C4AE0F1286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60C66E-6197-4384-96E3-C5324DF24AD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5FAC44-8C12-4D5C-81E7-0AE66B8D284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A38B42-B555-4B80-AA6B-02B54EBF70D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1BC196AC-0248-437C-A619-399D2CE279B6}"/>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F8890F5-ABB3-49D6-B3D8-846E79DE2B7B}"/>
              </a:ext>
            </a:extLst>
          </p:cNvPr>
          <p:cNvSpPr>
            <a:spLocks noGrp="1"/>
          </p:cNvSpPr>
          <p:nvPr>
            <p:ph type="sldNum" sz="quarter" idx="12"/>
          </p:nvPr>
        </p:nvSpPr>
        <p:spPr/>
        <p:txBody>
          <a:bodyPr/>
          <a:lstStyle/>
          <a:p>
            <a:pPr>
              <a:defRPr/>
            </a:pPr>
            <a:fld id="{6417274C-6E3C-438D-80C6-504138C8BF6C}" type="slidenum">
              <a:rPr lang="en-US" smtClean="0"/>
              <a:pPr>
                <a:defRPr/>
              </a:pPr>
              <a:t>‹#›</a:t>
            </a:fld>
            <a:endParaRPr lang="en-US"/>
          </a:p>
        </p:txBody>
      </p:sp>
    </p:spTree>
    <p:extLst>
      <p:ext uri="{BB962C8B-B14F-4D97-AF65-F5344CB8AC3E}">
        <p14:creationId xmlns:p14="http://schemas.microsoft.com/office/powerpoint/2010/main" val="2409781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BCA2-ED68-4584-9988-AAB52305956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90D919-F12B-46D9-956C-16DC4F3B0B9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A88E2E5-4965-4ED4-9E1E-5522755EBB8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880A5F-8D9A-428C-802A-9E5495FEC19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A7793F-69C5-437D-B7C3-313B5F19DBE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986B38-1940-4046-89BB-0464F0E3AB43}"/>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42C70AD6-9E7F-4B31-87F2-6CC50E7B3987}"/>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4C6DE6D0-35AE-4427-A417-7DC61E6230E0}"/>
              </a:ext>
            </a:extLst>
          </p:cNvPr>
          <p:cNvSpPr>
            <a:spLocks noGrp="1"/>
          </p:cNvSpPr>
          <p:nvPr>
            <p:ph type="sldNum" sz="quarter" idx="12"/>
          </p:nvPr>
        </p:nvSpPr>
        <p:spPr/>
        <p:txBody>
          <a:bodyPr/>
          <a:lstStyle/>
          <a:p>
            <a:pPr>
              <a:defRPr/>
            </a:pPr>
            <a:fld id="{3E7A2E2E-60CC-4DCF-AB28-472C43216DA0}" type="slidenum">
              <a:rPr lang="en-US" smtClean="0"/>
              <a:pPr>
                <a:defRPr/>
              </a:pPr>
              <a:t>‹#›</a:t>
            </a:fld>
            <a:endParaRPr lang="en-US"/>
          </a:p>
        </p:txBody>
      </p:sp>
    </p:spTree>
    <p:extLst>
      <p:ext uri="{BB962C8B-B14F-4D97-AF65-F5344CB8AC3E}">
        <p14:creationId xmlns:p14="http://schemas.microsoft.com/office/powerpoint/2010/main" val="1829509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D6B5-DB79-4FBD-B2E5-9995869A9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A67DEF-66BC-446D-8F7C-46CEB44BD663}"/>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2A3CF415-DCB2-4B39-B157-BE24EBE1417A}"/>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856A8859-2E87-4FD8-AB19-B2E94F90ED3B}"/>
              </a:ext>
            </a:extLst>
          </p:cNvPr>
          <p:cNvSpPr>
            <a:spLocks noGrp="1"/>
          </p:cNvSpPr>
          <p:nvPr>
            <p:ph type="sldNum" sz="quarter" idx="12"/>
          </p:nvPr>
        </p:nvSpPr>
        <p:spPr/>
        <p:txBody>
          <a:bodyPr/>
          <a:lstStyle/>
          <a:p>
            <a:pPr>
              <a:defRPr/>
            </a:pPr>
            <a:fld id="{EA0734B4-89E9-4C4C-8C5B-4ECDAC2EA783}" type="slidenum">
              <a:rPr lang="en-US" smtClean="0"/>
              <a:pPr>
                <a:defRPr/>
              </a:pPr>
              <a:t>‹#›</a:t>
            </a:fld>
            <a:endParaRPr lang="en-US"/>
          </a:p>
        </p:txBody>
      </p:sp>
    </p:spTree>
    <p:extLst>
      <p:ext uri="{BB962C8B-B14F-4D97-AF65-F5344CB8AC3E}">
        <p14:creationId xmlns:p14="http://schemas.microsoft.com/office/powerpoint/2010/main" val="2683062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8B897C-AC26-4147-8015-8E2B01E11DBA}"/>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81846795-1D6F-4397-9436-B2ADB54A7C73}"/>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B186B9B1-0540-4BD6-990C-4717C2359148}"/>
              </a:ext>
            </a:extLst>
          </p:cNvPr>
          <p:cNvSpPr>
            <a:spLocks noGrp="1"/>
          </p:cNvSpPr>
          <p:nvPr>
            <p:ph type="sldNum" sz="quarter" idx="12"/>
          </p:nvPr>
        </p:nvSpPr>
        <p:spPr/>
        <p:txBody>
          <a:bodyPr/>
          <a:lstStyle/>
          <a:p>
            <a:pPr>
              <a:defRPr/>
            </a:pPr>
            <a:fld id="{90B92DF6-2C75-4176-AE3A-F26C5BD5CAFA}" type="slidenum">
              <a:rPr lang="en-US" smtClean="0"/>
              <a:pPr>
                <a:defRPr/>
              </a:pPr>
              <a:t>‹#›</a:t>
            </a:fld>
            <a:endParaRPr lang="en-US"/>
          </a:p>
        </p:txBody>
      </p:sp>
    </p:spTree>
    <p:extLst>
      <p:ext uri="{BB962C8B-B14F-4D97-AF65-F5344CB8AC3E}">
        <p14:creationId xmlns:p14="http://schemas.microsoft.com/office/powerpoint/2010/main" val="1362313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6700C-AED3-42BC-85AA-3828AE0D373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AA0DB5F-1B3F-45D5-B806-814F8CB3BA5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290ECB-AFD0-496E-9A0F-F842CA17DC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D71F68-9746-4DF4-B6F4-69C236CA78D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3DBC1CFA-A53F-484A-AC2B-34501EF5088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49999EC-0260-4946-807C-7DD80FC9F3C1}"/>
              </a:ext>
            </a:extLst>
          </p:cNvPr>
          <p:cNvSpPr>
            <a:spLocks noGrp="1"/>
          </p:cNvSpPr>
          <p:nvPr>
            <p:ph type="sldNum" sz="quarter" idx="12"/>
          </p:nvPr>
        </p:nvSpPr>
        <p:spPr/>
        <p:txBody>
          <a:bodyPr/>
          <a:lstStyle/>
          <a:p>
            <a:pPr>
              <a:defRPr/>
            </a:pPr>
            <a:fld id="{1A0474D5-DC6E-4D00-AA88-9488CD36AD32}" type="slidenum">
              <a:rPr lang="en-US" smtClean="0"/>
              <a:pPr>
                <a:defRPr/>
              </a:pPr>
              <a:t>‹#›</a:t>
            </a:fld>
            <a:endParaRPr lang="en-US"/>
          </a:p>
        </p:txBody>
      </p:sp>
    </p:spTree>
    <p:extLst>
      <p:ext uri="{BB962C8B-B14F-4D97-AF65-F5344CB8AC3E}">
        <p14:creationId xmlns:p14="http://schemas.microsoft.com/office/powerpoint/2010/main" val="3084616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E464-4957-4E52-B329-E3EB3FF21CF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B21F118-6363-4A2D-8ED2-2091783F67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A0C98CF-7CD4-4103-8159-FF5588AB73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E615DF-DF33-4681-81A6-BDCE08E2F7A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796F5E6E-946F-4179-877A-86406264A99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F873DF10-D336-432B-A9DD-A0F5C779A3FF}"/>
              </a:ext>
            </a:extLst>
          </p:cNvPr>
          <p:cNvSpPr>
            <a:spLocks noGrp="1"/>
          </p:cNvSpPr>
          <p:nvPr>
            <p:ph type="sldNum" sz="quarter" idx="12"/>
          </p:nvPr>
        </p:nvSpPr>
        <p:spPr/>
        <p:txBody>
          <a:bodyPr/>
          <a:lstStyle/>
          <a:p>
            <a:pPr>
              <a:defRPr/>
            </a:pPr>
            <a:fld id="{DBEC48EE-B0E6-4F78-95D5-15E074961F73}" type="slidenum">
              <a:rPr lang="en-US" smtClean="0"/>
              <a:pPr>
                <a:defRPr/>
              </a:pPr>
              <a:t>‹#›</a:t>
            </a:fld>
            <a:endParaRPr lang="en-US"/>
          </a:p>
        </p:txBody>
      </p:sp>
    </p:spTree>
    <p:extLst>
      <p:ext uri="{BB962C8B-B14F-4D97-AF65-F5344CB8AC3E}">
        <p14:creationId xmlns:p14="http://schemas.microsoft.com/office/powerpoint/2010/main" val="760865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81CB-FA86-40FC-B7ED-D8A7A8075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9D3963-FACD-452F-989C-F62D4F5D66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02E83-5C50-434A-843A-44785DCFCF1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8D19D27-07E3-47DB-9031-BED5468A210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9D2A1BB-D715-4B96-9015-E510A31364EF}"/>
              </a:ext>
            </a:extLst>
          </p:cNvPr>
          <p:cNvSpPr>
            <a:spLocks noGrp="1"/>
          </p:cNvSpPr>
          <p:nvPr>
            <p:ph type="sldNum" sz="quarter" idx="12"/>
          </p:nvPr>
        </p:nvSpPr>
        <p:spPr/>
        <p:txBody>
          <a:bodyPr/>
          <a:lstStyle/>
          <a:p>
            <a:pPr>
              <a:defRPr/>
            </a:pPr>
            <a:fld id="{B47DC046-B9E3-44CE-80E5-271395372AE3}" type="slidenum">
              <a:rPr lang="en-US" smtClean="0"/>
              <a:pPr>
                <a:defRPr/>
              </a:pPr>
              <a:t>‹#›</a:t>
            </a:fld>
            <a:endParaRPr lang="en-US"/>
          </a:p>
        </p:txBody>
      </p:sp>
    </p:spTree>
    <p:extLst>
      <p:ext uri="{BB962C8B-B14F-4D97-AF65-F5344CB8AC3E}">
        <p14:creationId xmlns:p14="http://schemas.microsoft.com/office/powerpoint/2010/main" val="565100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CDDCAD-D029-485D-8498-5F034917CF4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D009F1-94B3-4688-BE83-DFEAC6E39F2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4BE776-76E5-4B13-8D9A-0EDC95E66C1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E9896DE-F278-430A-B48A-51862263878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0AB4309-01AF-462A-B374-29756D37D5F0}"/>
              </a:ext>
            </a:extLst>
          </p:cNvPr>
          <p:cNvSpPr>
            <a:spLocks noGrp="1"/>
          </p:cNvSpPr>
          <p:nvPr>
            <p:ph type="sldNum" sz="quarter" idx="12"/>
          </p:nvPr>
        </p:nvSpPr>
        <p:spPr/>
        <p:txBody>
          <a:bodyPr/>
          <a:lstStyle/>
          <a:p>
            <a:pPr>
              <a:defRPr/>
            </a:pPr>
            <a:fld id="{44003DA7-B2FE-4B6C-BA9C-995EA4EDDAF0}" type="slidenum">
              <a:rPr lang="en-US" smtClean="0"/>
              <a:pPr>
                <a:defRPr/>
              </a:pPr>
              <a:t>‹#›</a:t>
            </a:fld>
            <a:endParaRPr lang="en-US"/>
          </a:p>
        </p:txBody>
      </p:sp>
    </p:spTree>
    <p:extLst>
      <p:ext uri="{BB962C8B-B14F-4D97-AF65-F5344CB8AC3E}">
        <p14:creationId xmlns:p14="http://schemas.microsoft.com/office/powerpoint/2010/main" val="1492504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49DB55E-98ED-41E2-A1AC-6BF9EDAF52BA}" type="slidenum">
              <a:rPr lang="en-US"/>
              <a:pPr>
                <a:defRPr/>
              </a:pPr>
              <a:t>‹#›</a:t>
            </a:fld>
            <a:endParaRPr lang="en-US" dirty="0"/>
          </a:p>
        </p:txBody>
      </p:sp>
    </p:spTree>
    <p:extLst>
      <p:ext uri="{BB962C8B-B14F-4D97-AF65-F5344CB8AC3E}">
        <p14:creationId xmlns:p14="http://schemas.microsoft.com/office/powerpoint/2010/main" val="227283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BB4EDDD4-B151-4CED-AC85-62B267123B81}"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8164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CD969EE-DD17-406A-9A20-D118E591467B}" type="slidenum">
              <a:rPr lang="en-US"/>
              <a:pPr>
                <a:defRPr/>
              </a:pPr>
              <a:t>‹#›</a:t>
            </a:fld>
            <a:endParaRPr lang="en-US" dirty="0"/>
          </a:p>
        </p:txBody>
      </p:sp>
    </p:spTree>
    <p:extLst>
      <p:ext uri="{BB962C8B-B14F-4D97-AF65-F5344CB8AC3E}">
        <p14:creationId xmlns:p14="http://schemas.microsoft.com/office/powerpoint/2010/main" val="3128385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3BCEE3B-AE8F-45A3-BF68-E0F8CD5ABD5E}" type="slidenum">
              <a:rPr lang="en-US"/>
              <a:pPr>
                <a:defRPr/>
              </a:pPr>
              <a:t>‹#›</a:t>
            </a:fld>
            <a:endParaRPr lang="en-US" dirty="0"/>
          </a:p>
        </p:txBody>
      </p:sp>
    </p:spTree>
    <p:extLst>
      <p:ext uri="{BB962C8B-B14F-4D97-AF65-F5344CB8AC3E}">
        <p14:creationId xmlns:p14="http://schemas.microsoft.com/office/powerpoint/2010/main" val="1328455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9A96E87-C8E5-40BA-9467-F992427FFA4C}" type="slidenum">
              <a:rPr lang="en-US"/>
              <a:pPr>
                <a:defRPr/>
              </a:pPr>
              <a:t>‹#›</a:t>
            </a:fld>
            <a:endParaRPr lang="en-US" dirty="0"/>
          </a:p>
        </p:txBody>
      </p:sp>
    </p:spTree>
    <p:extLst>
      <p:ext uri="{BB962C8B-B14F-4D97-AF65-F5344CB8AC3E}">
        <p14:creationId xmlns:p14="http://schemas.microsoft.com/office/powerpoint/2010/main" val="630263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7A4B939-E12A-4E0D-9972-D95FA92B6654}" type="slidenum">
              <a:rPr lang="en-US"/>
              <a:pPr>
                <a:defRPr/>
              </a:pPr>
              <a:t>‹#›</a:t>
            </a:fld>
            <a:endParaRPr lang="en-US" dirty="0"/>
          </a:p>
        </p:txBody>
      </p:sp>
    </p:spTree>
    <p:extLst>
      <p:ext uri="{BB962C8B-B14F-4D97-AF65-F5344CB8AC3E}">
        <p14:creationId xmlns:p14="http://schemas.microsoft.com/office/powerpoint/2010/main" val="11952669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BCD7558-C8BC-4F87-8297-68EDA3021F01}" type="slidenum">
              <a:rPr lang="en-US"/>
              <a:pPr>
                <a:defRPr/>
              </a:pPr>
              <a:t>‹#›</a:t>
            </a:fld>
            <a:endParaRPr lang="en-US" dirty="0"/>
          </a:p>
        </p:txBody>
      </p:sp>
    </p:spTree>
    <p:extLst>
      <p:ext uri="{BB962C8B-B14F-4D97-AF65-F5344CB8AC3E}">
        <p14:creationId xmlns:p14="http://schemas.microsoft.com/office/powerpoint/2010/main" val="1300600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69CFF0C4-D782-4352-9F0E-DDF57658F110}" type="slidenum">
              <a:rPr lang="en-US"/>
              <a:pPr>
                <a:defRPr/>
              </a:pPr>
              <a:t>‹#›</a:t>
            </a:fld>
            <a:endParaRPr lang="en-US" dirty="0"/>
          </a:p>
        </p:txBody>
      </p:sp>
    </p:spTree>
    <p:extLst>
      <p:ext uri="{BB962C8B-B14F-4D97-AF65-F5344CB8AC3E}">
        <p14:creationId xmlns:p14="http://schemas.microsoft.com/office/powerpoint/2010/main" val="360098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01FF4C8-0196-4B22-8DC0-FA5300038B29}" type="slidenum">
              <a:rPr lang="en-US"/>
              <a:pPr>
                <a:defRPr/>
              </a:pPr>
              <a:t>‹#›</a:t>
            </a:fld>
            <a:endParaRPr lang="en-US" dirty="0"/>
          </a:p>
        </p:txBody>
      </p:sp>
    </p:spTree>
    <p:extLst>
      <p:ext uri="{BB962C8B-B14F-4D97-AF65-F5344CB8AC3E}">
        <p14:creationId xmlns:p14="http://schemas.microsoft.com/office/powerpoint/2010/main" val="1115084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BC8E7E1-D863-4AAB-8310-ECB60B15AAF5}" type="slidenum">
              <a:rPr lang="en-US"/>
              <a:pPr>
                <a:defRPr/>
              </a:pPr>
              <a:t>‹#›</a:t>
            </a:fld>
            <a:endParaRPr lang="en-US" dirty="0"/>
          </a:p>
        </p:txBody>
      </p:sp>
    </p:spTree>
    <p:extLst>
      <p:ext uri="{BB962C8B-B14F-4D97-AF65-F5344CB8AC3E}">
        <p14:creationId xmlns:p14="http://schemas.microsoft.com/office/powerpoint/2010/main" val="433634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0F79B24-08A0-4ED9-A9B3-B61A0EBA0C0B}" type="slidenum">
              <a:rPr lang="en-US"/>
              <a:pPr>
                <a:defRPr/>
              </a:pPr>
              <a:t>‹#›</a:t>
            </a:fld>
            <a:endParaRPr lang="en-US" dirty="0"/>
          </a:p>
        </p:txBody>
      </p:sp>
    </p:spTree>
    <p:extLst>
      <p:ext uri="{BB962C8B-B14F-4D97-AF65-F5344CB8AC3E}">
        <p14:creationId xmlns:p14="http://schemas.microsoft.com/office/powerpoint/2010/main" val="779992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980A43-869A-48AC-8605-1ADC70F035BA}" type="slidenum">
              <a:rPr lang="en-US"/>
              <a:pPr>
                <a:defRPr/>
              </a:pPr>
              <a:t>‹#›</a:t>
            </a:fld>
            <a:endParaRPr lang="en-US" dirty="0"/>
          </a:p>
        </p:txBody>
      </p:sp>
    </p:spTree>
    <p:extLst>
      <p:ext uri="{BB962C8B-B14F-4D97-AF65-F5344CB8AC3E}">
        <p14:creationId xmlns:p14="http://schemas.microsoft.com/office/powerpoint/2010/main" val="1148494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EB438C6-681C-43A4-8213-F41ADBD04F5C}"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9711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D6091D9-E829-4AED-88B3-710AE5384A85}" type="slidenum">
              <a:rPr lang="en-US"/>
              <a:pPr>
                <a:defRPr/>
              </a:pPr>
              <a:t>‹#›</a:t>
            </a:fld>
            <a:endParaRPr lang="en-US" dirty="0"/>
          </a:p>
        </p:txBody>
      </p:sp>
    </p:spTree>
    <p:extLst>
      <p:ext uri="{BB962C8B-B14F-4D97-AF65-F5344CB8AC3E}">
        <p14:creationId xmlns:p14="http://schemas.microsoft.com/office/powerpoint/2010/main" val="4232010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2DF3227-3921-40D7-A7C8-EB574A4C63F1}" type="slidenum">
              <a:rPr lang="en-US"/>
              <a:pPr>
                <a:defRPr/>
              </a:pPr>
              <a:t>‹#›</a:t>
            </a:fld>
            <a:endParaRPr lang="en-US" dirty="0"/>
          </a:p>
        </p:txBody>
      </p:sp>
    </p:spTree>
    <p:extLst>
      <p:ext uri="{BB962C8B-B14F-4D97-AF65-F5344CB8AC3E}">
        <p14:creationId xmlns:p14="http://schemas.microsoft.com/office/powerpoint/2010/main" val="10997326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FE80-27FC-FD55-6536-FF424AE1FF7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156A970-1EBF-6637-2935-E7165F85A3B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D4E3B8F-8275-13D0-5C11-8B8B2FECF340}"/>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4FC02AD0-7D52-0565-984C-5AF554786DE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E882C9DF-03B7-5008-5BD9-EB390B047555}"/>
              </a:ext>
            </a:extLst>
          </p:cNvPr>
          <p:cNvSpPr>
            <a:spLocks noGrp="1"/>
          </p:cNvSpPr>
          <p:nvPr>
            <p:ph type="sldNum" sz="quarter" idx="12"/>
          </p:nvPr>
        </p:nvSpPr>
        <p:spPr/>
        <p:txBody>
          <a:bodyPr/>
          <a:lstStyle/>
          <a:p>
            <a:pPr>
              <a:defRPr/>
            </a:pPr>
            <a:fld id="{149DB55E-98ED-41E2-A1AC-6BF9EDAF52BA}" type="slidenum">
              <a:rPr lang="en-US" smtClean="0"/>
              <a:pPr>
                <a:defRPr/>
              </a:pPr>
              <a:t>‹#›</a:t>
            </a:fld>
            <a:endParaRPr lang="en-US" dirty="0"/>
          </a:p>
        </p:txBody>
      </p:sp>
    </p:spTree>
    <p:extLst>
      <p:ext uri="{BB962C8B-B14F-4D97-AF65-F5344CB8AC3E}">
        <p14:creationId xmlns:p14="http://schemas.microsoft.com/office/powerpoint/2010/main" val="1086218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3A32-FFEA-3756-3C51-FD135AD16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3AEE9-7D5A-2855-581A-2C27C8F0AD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DDFC7-E45C-8A4D-8D1D-5D820181EE53}"/>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CE91F3DB-0290-309E-F5F5-3354B452B1B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A0D3DF07-B7C3-0986-BB56-7DD8F22C507A}"/>
              </a:ext>
            </a:extLst>
          </p:cNvPr>
          <p:cNvSpPr>
            <a:spLocks noGrp="1"/>
          </p:cNvSpPr>
          <p:nvPr>
            <p:ph type="sldNum" sz="quarter" idx="12"/>
          </p:nvPr>
        </p:nvSpPr>
        <p:spPr/>
        <p:txBody>
          <a:bodyPr/>
          <a:lstStyle/>
          <a:p>
            <a:pPr>
              <a:defRPr/>
            </a:pPr>
            <a:fld id="{FCD969EE-DD17-406A-9A20-D118E591467B}" type="slidenum">
              <a:rPr lang="en-US" smtClean="0"/>
              <a:pPr>
                <a:defRPr/>
              </a:pPr>
              <a:t>‹#›</a:t>
            </a:fld>
            <a:endParaRPr lang="en-US" dirty="0"/>
          </a:p>
        </p:txBody>
      </p:sp>
    </p:spTree>
    <p:extLst>
      <p:ext uri="{BB962C8B-B14F-4D97-AF65-F5344CB8AC3E}">
        <p14:creationId xmlns:p14="http://schemas.microsoft.com/office/powerpoint/2010/main" val="42392252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CF35-DCF6-47F0-F634-A84303C1CBA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382461-005F-D053-1D3E-31B87A3FA1CF}"/>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E3CD9-DD6F-8FE9-F2D6-F0BE68DFC93C}"/>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B62DB5B5-2579-77DC-571A-8284A2963D65}"/>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5277A268-D5BD-36E4-C27A-942FCFAA78F1}"/>
              </a:ext>
            </a:extLst>
          </p:cNvPr>
          <p:cNvSpPr>
            <a:spLocks noGrp="1"/>
          </p:cNvSpPr>
          <p:nvPr>
            <p:ph type="sldNum" sz="quarter" idx="12"/>
          </p:nvPr>
        </p:nvSpPr>
        <p:spPr/>
        <p:txBody>
          <a:bodyPr/>
          <a:lstStyle/>
          <a:p>
            <a:pPr>
              <a:defRPr/>
            </a:pPr>
            <a:fld id="{13BCEE3B-AE8F-45A3-BF68-E0F8CD5ABD5E}" type="slidenum">
              <a:rPr lang="en-US" smtClean="0"/>
              <a:pPr>
                <a:defRPr/>
              </a:pPr>
              <a:t>‹#›</a:t>
            </a:fld>
            <a:endParaRPr lang="en-US" dirty="0"/>
          </a:p>
        </p:txBody>
      </p:sp>
    </p:spTree>
    <p:extLst>
      <p:ext uri="{BB962C8B-B14F-4D97-AF65-F5344CB8AC3E}">
        <p14:creationId xmlns:p14="http://schemas.microsoft.com/office/powerpoint/2010/main" val="6898225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7C615-E0EF-254A-5ECF-1C5F65563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19959B-7094-8744-6746-1D33358D39F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60572-103A-AE8E-D3EB-7203D0B9083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D7E0D9-FFA4-BF92-FF7C-380ED7087672}"/>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46F399E9-3B60-AD13-5871-8E4CFA751013}"/>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4689A46C-9695-6DB6-234E-B78941EC75A5}"/>
              </a:ext>
            </a:extLst>
          </p:cNvPr>
          <p:cNvSpPr>
            <a:spLocks noGrp="1"/>
          </p:cNvSpPr>
          <p:nvPr>
            <p:ph type="sldNum" sz="quarter" idx="12"/>
          </p:nvPr>
        </p:nvSpPr>
        <p:spPr/>
        <p:txBody>
          <a:bodyPr/>
          <a:lstStyle/>
          <a:p>
            <a:pPr>
              <a:defRPr/>
            </a:pPr>
            <a:fld id="{79A96E87-C8E5-40BA-9467-F992427FFA4C}" type="slidenum">
              <a:rPr lang="en-US" smtClean="0"/>
              <a:pPr>
                <a:defRPr/>
              </a:pPr>
              <a:t>‹#›</a:t>
            </a:fld>
            <a:endParaRPr lang="en-US" dirty="0"/>
          </a:p>
        </p:txBody>
      </p:sp>
    </p:spTree>
    <p:extLst>
      <p:ext uri="{BB962C8B-B14F-4D97-AF65-F5344CB8AC3E}">
        <p14:creationId xmlns:p14="http://schemas.microsoft.com/office/powerpoint/2010/main" val="11602074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E4DE-EC92-EB69-1C5C-422C13C0E74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D5DCE4-4501-ABE1-4B71-A47BEF28BFE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EFC39-456B-59F4-8870-0EB7133F302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334BB6-CE26-027A-D747-926B5A8D198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FD9ACBE-5303-282D-F3A6-FCEC103DB8F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2EFABE-9C54-FF02-D6EE-30EDA7939B5F}"/>
              </a:ext>
            </a:extLst>
          </p:cNvPr>
          <p:cNvSpPr>
            <a:spLocks noGrp="1"/>
          </p:cNvSpPr>
          <p:nvPr>
            <p:ph type="dt" sz="half" idx="10"/>
          </p:nvPr>
        </p:nvSpPr>
        <p:spPr/>
        <p:txBody>
          <a:bodyPr/>
          <a:lstStyle/>
          <a:p>
            <a:pPr>
              <a:defRPr/>
            </a:pPr>
            <a:endParaRPr lang="en-US" dirty="0"/>
          </a:p>
        </p:txBody>
      </p:sp>
      <p:sp>
        <p:nvSpPr>
          <p:cNvPr id="8" name="Footer Placeholder 7">
            <a:extLst>
              <a:ext uri="{FF2B5EF4-FFF2-40B4-BE49-F238E27FC236}">
                <a16:creationId xmlns:a16="http://schemas.microsoft.com/office/drawing/2014/main" id="{12FBB6C0-D39F-6574-BC22-D5DD6D2D84E0}"/>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77D402D0-1FCD-F95D-33B7-AC37E8EFC3E2}"/>
              </a:ext>
            </a:extLst>
          </p:cNvPr>
          <p:cNvSpPr>
            <a:spLocks noGrp="1"/>
          </p:cNvSpPr>
          <p:nvPr>
            <p:ph type="sldNum" sz="quarter" idx="12"/>
          </p:nvPr>
        </p:nvSpPr>
        <p:spPr/>
        <p:txBody>
          <a:bodyPr/>
          <a:lstStyle/>
          <a:p>
            <a:pPr>
              <a:defRPr/>
            </a:pPr>
            <a:fld id="{A7A4B939-E12A-4E0D-9972-D95FA92B6654}" type="slidenum">
              <a:rPr lang="en-US" smtClean="0"/>
              <a:pPr>
                <a:defRPr/>
              </a:pPr>
              <a:t>‹#›</a:t>
            </a:fld>
            <a:endParaRPr lang="en-US" dirty="0"/>
          </a:p>
        </p:txBody>
      </p:sp>
    </p:spTree>
    <p:extLst>
      <p:ext uri="{BB962C8B-B14F-4D97-AF65-F5344CB8AC3E}">
        <p14:creationId xmlns:p14="http://schemas.microsoft.com/office/powerpoint/2010/main" val="2122722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C671-2A16-F07B-58AB-7A34C1F205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A41147-C459-3A14-C99B-2ED5C3B9E266}"/>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84B7EF8C-2B72-C7D6-B8A5-AA3CA1D81B5A}"/>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79D7FBAA-D374-EB59-7B3B-DBF1454A1974}"/>
              </a:ext>
            </a:extLst>
          </p:cNvPr>
          <p:cNvSpPr>
            <a:spLocks noGrp="1"/>
          </p:cNvSpPr>
          <p:nvPr>
            <p:ph type="sldNum" sz="quarter" idx="12"/>
          </p:nvPr>
        </p:nvSpPr>
        <p:spPr/>
        <p:txBody>
          <a:bodyPr/>
          <a:lstStyle/>
          <a:p>
            <a:pPr>
              <a:defRPr/>
            </a:pPr>
            <a:fld id="{ABCD7558-C8BC-4F87-8297-68EDA3021F01}" type="slidenum">
              <a:rPr lang="en-US" smtClean="0"/>
              <a:pPr>
                <a:defRPr/>
              </a:pPr>
              <a:t>‹#›</a:t>
            </a:fld>
            <a:endParaRPr lang="en-US" dirty="0"/>
          </a:p>
        </p:txBody>
      </p:sp>
    </p:spTree>
    <p:extLst>
      <p:ext uri="{BB962C8B-B14F-4D97-AF65-F5344CB8AC3E}">
        <p14:creationId xmlns:p14="http://schemas.microsoft.com/office/powerpoint/2010/main" val="18058242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8CFEC6-397D-F7BC-3732-5FA64F6CD734}"/>
              </a:ext>
            </a:extLst>
          </p:cNvPr>
          <p:cNvSpPr>
            <a:spLocks noGrp="1"/>
          </p:cNvSpPr>
          <p:nvPr>
            <p:ph type="dt" sz="half" idx="10"/>
          </p:nvPr>
        </p:nvSpPr>
        <p:spPr/>
        <p:txBody>
          <a:bodyPr/>
          <a:lstStyle/>
          <a:p>
            <a:pPr>
              <a:defRPr/>
            </a:pPr>
            <a:endParaRPr lang="en-US" dirty="0"/>
          </a:p>
        </p:txBody>
      </p:sp>
      <p:sp>
        <p:nvSpPr>
          <p:cNvPr id="3" name="Footer Placeholder 2">
            <a:extLst>
              <a:ext uri="{FF2B5EF4-FFF2-40B4-BE49-F238E27FC236}">
                <a16:creationId xmlns:a16="http://schemas.microsoft.com/office/drawing/2014/main" id="{57CF0E7D-185C-ED28-10F2-D0E6F7E7A2C2}"/>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33B60A88-22A5-6F45-C8CE-EC55202E10EA}"/>
              </a:ext>
            </a:extLst>
          </p:cNvPr>
          <p:cNvSpPr>
            <a:spLocks noGrp="1"/>
          </p:cNvSpPr>
          <p:nvPr>
            <p:ph type="sldNum" sz="quarter" idx="12"/>
          </p:nvPr>
        </p:nvSpPr>
        <p:spPr/>
        <p:txBody>
          <a:bodyPr/>
          <a:lstStyle/>
          <a:p>
            <a:pPr>
              <a:defRPr/>
            </a:pPr>
            <a:fld id="{69CFF0C4-D782-4352-9F0E-DDF57658F110}" type="slidenum">
              <a:rPr lang="en-US" smtClean="0"/>
              <a:pPr>
                <a:defRPr/>
              </a:pPr>
              <a:t>‹#›</a:t>
            </a:fld>
            <a:endParaRPr lang="en-US" dirty="0"/>
          </a:p>
        </p:txBody>
      </p:sp>
    </p:spTree>
    <p:extLst>
      <p:ext uri="{BB962C8B-B14F-4D97-AF65-F5344CB8AC3E}">
        <p14:creationId xmlns:p14="http://schemas.microsoft.com/office/powerpoint/2010/main" val="12995589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4977-B2C9-4C22-B210-39806B85576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433021F-A50F-4364-32BD-845E392552F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F4FEF-7D7D-8351-A450-C9CA01A4FD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D0ABE4-A039-9694-F80C-E7A585BFD25E}"/>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EC6BF988-F9CE-7536-62F9-3B1F7BD1E29D}"/>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C53CCFFD-0F57-1BC8-1C66-4E45247EEC55}"/>
              </a:ext>
            </a:extLst>
          </p:cNvPr>
          <p:cNvSpPr>
            <a:spLocks noGrp="1"/>
          </p:cNvSpPr>
          <p:nvPr>
            <p:ph type="sldNum" sz="quarter" idx="12"/>
          </p:nvPr>
        </p:nvSpPr>
        <p:spPr/>
        <p:txBody>
          <a:bodyPr/>
          <a:lstStyle/>
          <a:p>
            <a:pPr>
              <a:defRPr/>
            </a:pPr>
            <a:fld id="{001FF4C8-0196-4B22-8DC0-FA5300038B29}" type="slidenum">
              <a:rPr lang="en-US" smtClean="0"/>
              <a:pPr>
                <a:defRPr/>
              </a:pPr>
              <a:t>‹#›</a:t>
            </a:fld>
            <a:endParaRPr lang="en-US" dirty="0"/>
          </a:p>
        </p:txBody>
      </p:sp>
    </p:spTree>
    <p:extLst>
      <p:ext uri="{BB962C8B-B14F-4D97-AF65-F5344CB8AC3E}">
        <p14:creationId xmlns:p14="http://schemas.microsoft.com/office/powerpoint/2010/main" val="3087091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68D9923E-0E34-413C-A00C-AC9A6524A6A7}"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92721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986E-8B31-8E53-E557-7AEFB0C2BB2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C3A6111-1E9C-013F-F5EA-EAFB254169B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9D6F30B5-623B-5B7B-8FCC-ED77CD7CB6C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7018E43-38B2-A52B-9B21-D8429E363384}"/>
              </a:ext>
            </a:extLst>
          </p:cNvPr>
          <p:cNvSpPr>
            <a:spLocks noGrp="1"/>
          </p:cNvSpPr>
          <p:nvPr>
            <p:ph type="dt" sz="half" idx="10"/>
          </p:nvPr>
        </p:nvSpPr>
        <p:spPr/>
        <p:txBody>
          <a:bodyPr/>
          <a:lstStyle/>
          <a:p>
            <a:pPr>
              <a:defRPr/>
            </a:pPr>
            <a:endParaRPr lang="en-US" dirty="0"/>
          </a:p>
        </p:txBody>
      </p:sp>
      <p:sp>
        <p:nvSpPr>
          <p:cNvPr id="6" name="Footer Placeholder 5">
            <a:extLst>
              <a:ext uri="{FF2B5EF4-FFF2-40B4-BE49-F238E27FC236}">
                <a16:creationId xmlns:a16="http://schemas.microsoft.com/office/drawing/2014/main" id="{1B00A2D6-9659-CEF9-F7B9-FB2BF391F54F}"/>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4C16D0CF-9C18-F819-89EA-DE31BCFA6597}"/>
              </a:ext>
            </a:extLst>
          </p:cNvPr>
          <p:cNvSpPr>
            <a:spLocks noGrp="1"/>
          </p:cNvSpPr>
          <p:nvPr>
            <p:ph type="sldNum" sz="quarter" idx="12"/>
          </p:nvPr>
        </p:nvSpPr>
        <p:spPr/>
        <p:txBody>
          <a:bodyPr/>
          <a:lstStyle/>
          <a:p>
            <a:pPr>
              <a:defRPr/>
            </a:pPr>
            <a:fld id="{FBC8E7E1-D863-4AAB-8310-ECB60B15AAF5}" type="slidenum">
              <a:rPr lang="en-US" smtClean="0"/>
              <a:pPr>
                <a:defRPr/>
              </a:pPr>
              <a:t>‹#›</a:t>
            </a:fld>
            <a:endParaRPr lang="en-US" dirty="0"/>
          </a:p>
        </p:txBody>
      </p:sp>
    </p:spTree>
    <p:extLst>
      <p:ext uri="{BB962C8B-B14F-4D97-AF65-F5344CB8AC3E}">
        <p14:creationId xmlns:p14="http://schemas.microsoft.com/office/powerpoint/2010/main" val="27726533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E004-2D40-8EFA-D130-3932F69E48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68821D-0659-160E-5076-0E420BB63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EBF0C-256B-2B2A-D03A-E62A179D25A9}"/>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B05F9295-A723-A941-F542-8660ED2FFEB0}"/>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4739C589-E7B8-E14D-4385-F3F52EC9BBCF}"/>
              </a:ext>
            </a:extLst>
          </p:cNvPr>
          <p:cNvSpPr>
            <a:spLocks noGrp="1"/>
          </p:cNvSpPr>
          <p:nvPr>
            <p:ph type="sldNum" sz="quarter" idx="12"/>
          </p:nvPr>
        </p:nvSpPr>
        <p:spPr/>
        <p:txBody>
          <a:bodyPr/>
          <a:lstStyle/>
          <a:p>
            <a:pPr>
              <a:defRPr/>
            </a:pPr>
            <a:fld id="{90F79B24-08A0-4ED9-A9B3-B61A0EBA0C0B}" type="slidenum">
              <a:rPr lang="en-US" smtClean="0"/>
              <a:pPr>
                <a:defRPr/>
              </a:pPr>
              <a:t>‹#›</a:t>
            </a:fld>
            <a:endParaRPr lang="en-US" dirty="0"/>
          </a:p>
        </p:txBody>
      </p:sp>
    </p:spTree>
    <p:extLst>
      <p:ext uri="{BB962C8B-B14F-4D97-AF65-F5344CB8AC3E}">
        <p14:creationId xmlns:p14="http://schemas.microsoft.com/office/powerpoint/2010/main" val="3850620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EDDFA2-7746-333C-AD2E-EA856C8C3FE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112AC-7CA0-B90D-7A04-F6993F14D00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9C89A-4274-027E-5ED6-0B1D11BE4A6F}"/>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57BB5D12-142D-20E9-C7E2-7C72C2A08A91}"/>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61B74BC8-EB0E-7C25-8F7D-719A176382B6}"/>
              </a:ext>
            </a:extLst>
          </p:cNvPr>
          <p:cNvSpPr>
            <a:spLocks noGrp="1"/>
          </p:cNvSpPr>
          <p:nvPr>
            <p:ph type="sldNum" sz="quarter" idx="12"/>
          </p:nvPr>
        </p:nvSpPr>
        <p:spPr/>
        <p:txBody>
          <a:bodyPr/>
          <a:lstStyle/>
          <a:p>
            <a:pPr>
              <a:defRPr/>
            </a:pPr>
            <a:fld id="{CF980A43-869A-48AC-8605-1ADC70F035BA}" type="slidenum">
              <a:rPr lang="en-US" smtClean="0"/>
              <a:pPr>
                <a:defRPr/>
              </a:pPr>
              <a:t>‹#›</a:t>
            </a:fld>
            <a:endParaRPr lang="en-US" dirty="0"/>
          </a:p>
        </p:txBody>
      </p:sp>
    </p:spTree>
    <p:extLst>
      <p:ext uri="{BB962C8B-B14F-4D97-AF65-F5344CB8AC3E}">
        <p14:creationId xmlns:p14="http://schemas.microsoft.com/office/powerpoint/2010/main" val="205250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68511997-7F80-4BF9-9C6F-3E1FE0DA9DFA}"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8576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F1822CF6-6E9A-4A72-9838-25B68046EA6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173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7127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103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7127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04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127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04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7127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712728"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12729"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27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pitchFamily="34" charset="0"/>
              </a:defRPr>
            </a:lvl1pPr>
          </a:lstStyle>
          <a:p>
            <a:pPr>
              <a:defRPr/>
            </a:pPr>
            <a:endParaRPr lang="en-US"/>
          </a:p>
        </p:txBody>
      </p:sp>
      <p:sp>
        <p:nvSpPr>
          <p:cNvPr id="7127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pitchFamily="34" charset="0"/>
              </a:defRPr>
            </a:lvl1pPr>
          </a:lstStyle>
          <a:p>
            <a:pPr>
              <a:defRPr/>
            </a:pPr>
            <a:fld id="{D1A9B1E4-2A04-4FB9-B1D0-985211BA4418}" type="slidenum">
              <a:rPr lang="en-US"/>
              <a:pPr>
                <a:defRPr/>
              </a:pPr>
              <a:t>‹#›</a:t>
            </a:fld>
            <a:endParaRPr lang="en-US"/>
          </a:p>
        </p:txBody>
      </p:sp>
      <p:sp>
        <p:nvSpPr>
          <p:cNvPr id="712732"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Tahoma" pitchFamily="34"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332"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24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52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524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36531443-422C-4A56-BF82-B4586EB4B96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0867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solidFill>
                <a:srgbClr val="FFFFFF"/>
              </a:solidFill>
            </a:endParaRPr>
          </a:p>
        </p:txBody>
      </p:sp>
      <p:sp>
        <p:nvSpPr>
          <p:cNvPr id="770867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a:defRPr/>
            </a:pPr>
            <a:endParaRPr lang="en-US">
              <a:solidFill>
                <a:srgbClr val="FFFFFF"/>
              </a:solidFill>
            </a:endParaRPr>
          </a:p>
        </p:txBody>
      </p:sp>
      <p:sp>
        <p:nvSpPr>
          <p:cNvPr id="770867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B0B3AE2E-0CC4-4F66-B60E-D5FBE63ADA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6370983"/>
      </p:ext>
    </p:extLst>
  </p:cSld>
  <p:clrMap bg1="dk2" tx1="lt1" bg2="dk1" tx2="lt2" accent1="accent1" accent2="accent2" accent3="accent3" accent4="accent4" accent5="accent5" accent6="accent6" hlink="hlink" folHlink="folHlink"/>
  <p:sldLayoutIdLst>
    <p:sldLayoutId id="2147485334" r:id="rId1"/>
    <p:sldLayoutId id="2147485335" r:id="rId2"/>
    <p:sldLayoutId id="2147485336" r:id="rId3"/>
    <p:sldLayoutId id="2147485337" r:id="rId4"/>
    <p:sldLayoutId id="2147485338" r:id="rId5"/>
    <p:sldLayoutId id="2147485339" r:id="rId6"/>
    <p:sldLayoutId id="2147485340" r:id="rId7"/>
    <p:sldLayoutId id="2147485341" r:id="rId8"/>
    <p:sldLayoutId id="2147485342" r:id="rId9"/>
    <p:sldLayoutId id="2147485343" r:id="rId10"/>
    <p:sldLayoutId id="2147485344" r:id="rId11"/>
    <p:sldLayoutId id="2147485345" r:id="rId12"/>
    <p:sldLayoutId id="2147485346" r:id="rId13"/>
    <p:sldLayoutId id="214748534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B0673-B301-4B6F-B265-F089F8E6C23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DB7E9B-8067-4ECF-AC06-29521898A2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F5ACC-8751-41D4-8A59-47DFF71BB31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E42C9479-8464-4081-827A-E321302A8A6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F2EC84DF-A4E6-4E5A-87B2-9F06963F211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1A9B1E4-2A04-4FB9-B1D0-985211BA4418}" type="slidenum">
              <a:rPr lang="en-US" smtClean="0"/>
              <a:pPr>
                <a:defRPr/>
              </a:pPr>
              <a:t>‹#›</a:t>
            </a:fld>
            <a:endParaRPr lang="en-US"/>
          </a:p>
        </p:txBody>
      </p:sp>
    </p:spTree>
    <p:extLst>
      <p:ext uri="{BB962C8B-B14F-4D97-AF65-F5344CB8AC3E}">
        <p14:creationId xmlns:p14="http://schemas.microsoft.com/office/powerpoint/2010/main" val="2405344300"/>
      </p:ext>
    </p:extLst>
  </p:cSld>
  <p:clrMap bg1="lt1" tx1="dk1" bg2="lt2" tx2="dk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 id="21474853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348FD62-7C67-4C85-A3DA-9DEC93259FCE}" type="slidenum">
              <a:rPr lang="en-US"/>
              <a:pPr>
                <a:defRPr/>
              </a:pPr>
              <a:t>‹#›</a:t>
            </a:fld>
            <a:endParaRPr lang="en-US" dirty="0"/>
          </a:p>
        </p:txBody>
      </p:sp>
    </p:spTree>
    <p:extLst>
      <p:ext uri="{BB962C8B-B14F-4D97-AF65-F5344CB8AC3E}">
        <p14:creationId xmlns:p14="http://schemas.microsoft.com/office/powerpoint/2010/main" val="3925164183"/>
      </p:ext>
    </p:extLst>
  </p:cSld>
  <p:clrMap bg1="dk2" tx1="lt1" bg2="dk1" tx2="lt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 id="2147485372" r:id="rId12"/>
    <p:sldLayoutId id="21474853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BBCC83-8CDF-5D0B-B701-D9B60766BAD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B5E0C9-0914-B8AC-7063-6F1BCE0774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C09B0-F1B6-FE9D-F9FA-5F2876D7C79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C140445A-3FB5-EFD5-F80A-4A8D935CE8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31B4CB6B-918E-D481-5531-FCCAD1510BF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a:defRPr/>
            </a:pPr>
            <a:fld id="{D348FD62-7C67-4C85-A3DA-9DEC93259FCE}" type="slidenum">
              <a:rPr lang="en-US" smtClean="0"/>
              <a:pPr>
                <a:defRPr/>
              </a:pPr>
              <a:t>‹#›</a:t>
            </a:fld>
            <a:endParaRPr lang="en-US" dirty="0"/>
          </a:p>
        </p:txBody>
      </p:sp>
    </p:spTree>
    <p:extLst>
      <p:ext uri="{BB962C8B-B14F-4D97-AF65-F5344CB8AC3E}">
        <p14:creationId xmlns:p14="http://schemas.microsoft.com/office/powerpoint/2010/main" val="2294314188"/>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 id="2147485384" r:id="rId10"/>
    <p:sldLayoutId id="214748538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9.jpeg"/><Relationship Id="rId4" Type="http://schemas.openxmlformats.org/officeDocument/2006/relationships/image" Target="../media/image58.jpeg"/></Relationships>
</file>

<file path=ppt/slides/_rels/slide10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60.jpeg"/></Relationships>
</file>

<file path=ppt/slides/_rels/slide1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61.jpeg"/><Relationship Id="rId4" Type="http://schemas.openxmlformats.org/officeDocument/2006/relationships/image" Target="../media/image60.jpeg"/></Relationships>
</file>

<file path=ppt/slides/_rels/slide10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61.jpeg"/><Relationship Id="rId4" Type="http://schemas.openxmlformats.org/officeDocument/2006/relationships/image" Target="../media/image60.jpeg"/></Relationships>
</file>

<file path=ppt/slides/_rels/slide10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61.jpeg"/><Relationship Id="rId4" Type="http://schemas.openxmlformats.org/officeDocument/2006/relationships/image" Target="../media/image60.jpeg"/></Relationships>
</file>

<file path=ppt/slides/_rels/slide10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0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61.jpeg"/><Relationship Id="rId4" Type="http://schemas.openxmlformats.org/officeDocument/2006/relationships/image" Target="../media/image60.jpeg"/></Relationships>
</file>

<file path=ppt/slides/_rels/slide10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1.jpeg"/><Relationship Id="rId4" Type="http://schemas.openxmlformats.org/officeDocument/2006/relationships/image" Target="../media/image60.jpeg"/></Relationships>
</file>

<file path=ppt/slides/_rels/slide10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1.jpeg"/><Relationship Id="rId4" Type="http://schemas.openxmlformats.org/officeDocument/2006/relationships/image" Target="../media/image60.jpeg"/></Relationships>
</file>

<file path=ppt/slides/_rels/slide10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1.jpeg"/><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4.jpeg"/><Relationship Id="rId7" Type="http://schemas.openxmlformats.org/officeDocument/2006/relationships/image" Target="../media/image64.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1.jpeg"/><Relationship Id="rId4" Type="http://schemas.openxmlformats.org/officeDocument/2006/relationships/image" Target="../media/image60.jpeg"/></Relationships>
</file>

<file path=ppt/slides/_rels/slide1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4.jpeg"/><Relationship Id="rId7" Type="http://schemas.openxmlformats.org/officeDocument/2006/relationships/image" Target="../media/image65.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63.jpeg"/><Relationship Id="rId5" Type="http://schemas.openxmlformats.org/officeDocument/2006/relationships/image" Target="../media/image61.jpeg"/><Relationship Id="rId4" Type="http://schemas.openxmlformats.org/officeDocument/2006/relationships/image" Target="../media/image60.jpe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youtube.com/watch?v=vplUH8A_wEI" TargetMode="Externa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svg"/></Relationships>
</file>

<file path=ppt/slides/_rels/slide1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50.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emf"/><Relationship Id="rId1" Type="http://schemas.openxmlformats.org/officeDocument/2006/relationships/slideLayout" Target="../slideLayouts/slideLayout50.xml"/><Relationship Id="rId6" Type="http://schemas.openxmlformats.org/officeDocument/2006/relationships/image" Target="../media/image76.png"/><Relationship Id="rId5" Type="http://schemas.openxmlformats.org/officeDocument/2006/relationships/image" Target="../media/image70.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8.emf"/><Relationship Id="rId1" Type="http://schemas.openxmlformats.org/officeDocument/2006/relationships/slideLayout" Target="../slideLayouts/slideLayout50.xml"/><Relationship Id="rId5" Type="http://schemas.openxmlformats.org/officeDocument/2006/relationships/image" Target="../media/image79.png"/><Relationship Id="rId4" Type="http://schemas.openxmlformats.org/officeDocument/2006/relationships/image" Target="../media/image75.png"/></Relationships>
</file>

<file path=ppt/slides/_rels/slide1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jpeg"/><Relationship Id="rId1" Type="http://schemas.openxmlformats.org/officeDocument/2006/relationships/slideLayout" Target="../slideLayouts/slideLayout63.xml"/></Relationships>
</file>

<file path=ppt/slides/_rels/slide122.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4.png"/><Relationship Id="rId7" Type="http://schemas.openxmlformats.org/officeDocument/2006/relationships/image" Target="../media/image83.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81.png"/><Relationship Id="rId1" Type="http://schemas.openxmlformats.org/officeDocument/2006/relationships/slideLayout" Target="../slideLayouts/slideLayout50.xml"/><Relationship Id="rId6" Type="http://schemas.openxmlformats.org/officeDocument/2006/relationships/hyperlink" Target="https://www.instagram.com/ryemurph88/" TargetMode="External"/><Relationship Id="rId11"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jpe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0.jpe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4.png"/><Relationship Id="rId4" Type="http://schemas.openxmlformats.org/officeDocument/2006/relationships/image" Target="../media/image20.jpe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jpeg"/><Relationship Id="rId7" Type="http://schemas.openxmlformats.org/officeDocument/2006/relationships/image" Target="../media/image25.jpe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gif"/><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 Id="rId4" Type="http://schemas.openxmlformats.org/officeDocument/2006/relationships/image" Target="../media/image29.gif"/></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npr.org/blogs/krulwich/2012/02/24/147367644/six-legged-giant-finds-secret-hideaway-hides-for-80-years" TargetMode="Externa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0XNyDfoFp-4&amp;ab_channel=AtlasObscura" TargetMode="External"/><Relationship Id="rId2" Type="http://schemas.openxmlformats.org/officeDocument/2006/relationships/hyperlink" Target="https://www.youtube.com/watch?v=zRx-UtW1FLk"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GK_vRtHJZu4"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GK_vRtHJZu4" TargetMode="Externa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jpeg"/><Relationship Id="rId1" Type="http://schemas.openxmlformats.org/officeDocument/2006/relationships/slideLayout" Target="../slideLayouts/slideLayout18.xml"/><Relationship Id="rId4" Type="http://schemas.openxmlformats.org/officeDocument/2006/relationships/hyperlink" Target="http://www.globalissues.org/article/170/why-is-biodiversity-important-who-care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55.jpeg"/></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9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55.jpeg"/></Relationships>
</file>

<file path=ppt/slides/_rels/slide9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9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56.jpeg"/></Relationships>
</file>

<file path=ppt/slides/_rels/slide9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7.jpeg"/><Relationship Id="rId4" Type="http://schemas.openxmlformats.org/officeDocument/2006/relationships/image" Target="../media/image56.jpeg"/></Relationships>
</file>

<file path=ppt/slides/_rels/slide9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59.jpeg"/><Relationship Id="rId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9" y="762000"/>
            <a:ext cx="9165139"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B5B0332-EF70-4D7D-937A-1B0F5EF8289C}"/>
              </a:ext>
            </a:extLst>
          </p:cNvPr>
          <p:cNvSpPr/>
          <p:nvPr/>
        </p:nvSpPr>
        <p:spPr>
          <a:xfrm>
            <a:off x="228600" y="76200"/>
            <a:ext cx="4304384" cy="92333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r>
              <a:rPr lang="en-US" sz="5400" b="1" cap="none" spc="0" dirty="0">
                <a:ln w="9525">
                  <a:solidFill>
                    <a:schemeClr val="accent2">
                      <a:lumMod val="75000"/>
                    </a:schemeClr>
                  </a:solidFill>
                  <a:prstDash val="solid"/>
                </a:ln>
                <a:solidFill>
                  <a:srgbClr val="FFCC99"/>
                </a:solidFill>
                <a:effectLst>
                  <a:outerShdw blurRad="12700" dist="38100" dir="2700000" algn="tl" rotWithShape="0">
                    <a:schemeClr val="bg1">
                      <a:lumMod val="50000"/>
                    </a:schemeClr>
                  </a:outerShdw>
                </a:effectLst>
              </a:rPr>
              <a:t>Biodiversity</a:t>
            </a:r>
          </a:p>
        </p:txBody>
      </p:sp>
      <p:sp>
        <p:nvSpPr>
          <p:cNvPr id="3" name="Rectangle 2">
            <a:extLst>
              <a:ext uri="{FF2B5EF4-FFF2-40B4-BE49-F238E27FC236}">
                <a16:creationId xmlns:a16="http://schemas.microsoft.com/office/drawing/2014/main" id="{21C7E20C-5C5C-491C-BC68-26573A61EC50}"/>
              </a:ext>
            </a:extLst>
          </p:cNvPr>
          <p:cNvSpPr/>
          <p:nvPr/>
        </p:nvSpPr>
        <p:spPr>
          <a:xfrm>
            <a:off x="304800" y="5027474"/>
            <a:ext cx="3220753"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r>
              <a:rPr lang="en-US" sz="5400" b="1" cap="none" spc="0" dirty="0">
                <a:ln w="9525">
                  <a:solidFill>
                    <a:schemeClr val="bg1"/>
                  </a:solidFill>
                  <a:prstDash val="solid"/>
                </a:ln>
                <a:solidFill>
                  <a:srgbClr val="FFFFCC"/>
                </a:solidFill>
                <a:effectLst>
                  <a:outerShdw blurRad="12700" dist="38100" dir="2700000" algn="tl" rotWithShape="0">
                    <a:schemeClr val="bg1">
                      <a:lumMod val="50000"/>
                    </a:schemeClr>
                  </a:outerShdw>
                </a:effectLst>
              </a:rPr>
              <a:t>Part 2 </a:t>
            </a:r>
          </a:p>
          <a:p>
            <a:pPr algn="ctr"/>
            <a:r>
              <a:rPr lang="en-US" sz="5400" b="1" cap="none" spc="0" dirty="0">
                <a:ln w="9525">
                  <a:solidFill>
                    <a:schemeClr val="bg1"/>
                  </a:solidFill>
                  <a:prstDash val="solid"/>
                </a:ln>
                <a:solidFill>
                  <a:srgbClr val="FFFFCC"/>
                </a:solidFill>
                <a:effectLst>
                  <a:outerShdw blurRad="12700" dist="38100" dir="2700000" algn="tl" rotWithShape="0">
                    <a:schemeClr val="bg1">
                      <a:lumMod val="50000"/>
                    </a:schemeClr>
                  </a:outerShdw>
                </a:effectLst>
              </a:rPr>
              <a:t>Lesson 2</a:t>
            </a:r>
          </a:p>
        </p:txBody>
      </p:sp>
      <p:pic>
        <p:nvPicPr>
          <p:cNvPr id="4" name="Graphic 3">
            <a:extLst>
              <a:ext uri="{FF2B5EF4-FFF2-40B4-BE49-F238E27FC236}">
                <a16:creationId xmlns:a16="http://schemas.microsoft.com/office/drawing/2014/main" id="{DE8024F7-F119-43F5-3A83-D886223713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4925976"/>
            <a:ext cx="5715000" cy="1860143"/>
          </a:xfrm>
          <a:prstGeom prst="rect">
            <a:avLst/>
          </a:prstGeom>
        </p:spPr>
      </p:pic>
      <p:pic>
        <p:nvPicPr>
          <p:cNvPr id="5" name="Picture 4">
            <a:extLst>
              <a:ext uri="{FF2B5EF4-FFF2-40B4-BE49-F238E27FC236}">
                <a16:creationId xmlns:a16="http://schemas.microsoft.com/office/drawing/2014/main" id="{9E020C49-0DBF-A493-39FD-C34E8E09E45D}"/>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4783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idx="1"/>
          </p:nvPr>
        </p:nvSpPr>
        <p:spPr>
          <a:xfrm>
            <a:off x="228600" y="304800"/>
            <a:ext cx="8686800" cy="5821363"/>
          </a:xfrm>
        </p:spPr>
        <p:txBody>
          <a:bodyPr/>
          <a:lstStyle/>
          <a:p>
            <a:pPr eaLnBrk="1" hangingPunct="1"/>
            <a:r>
              <a:rPr lang="en-US" dirty="0"/>
              <a:t>We know of about 1.75 of the estimated 6-14 million species on this planet.  </a:t>
            </a:r>
          </a:p>
        </p:txBody>
      </p:sp>
      <p:pic>
        <p:nvPicPr>
          <p:cNvPr id="121859" name="Picture 5" descr="butterfly-868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686800" cy="422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67" name="Rectangle 7"/>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8434" name="Picture 2" descr="http://1.bp.blogspot.com/-9zQ50iYvdPE/T3KuKNnUDwI/AAAAAAAABgA/lmA0NbnUbSE/s1600/urban-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1"/>
            <a:ext cx="8686800" cy="5734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upload.wikimedia.org/wikipedia/commons/f/ff/Cimarron_grasslan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914400"/>
            <a:ext cx="8686800" cy="57325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CB30E93-BA0E-6897-7A8E-1D2F1F1B3238}"/>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5752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9D3ABE3-8398-700F-39A9-A5DF109449F6}"/>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1745680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eiu.com/graphics/assets/images/public/Megalopolis_Report_2012/Megalopolis_Report_2012_landing_page_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3" y="914400"/>
            <a:ext cx="8697685" cy="57373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B66B20-0646-BB64-8A6A-E47A7521D56B}"/>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714587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eiu.com/graphics/assets/images/public/Megalopolis_Report_2012/Megalopolis_Report_2012_landing_page_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3" y="914400"/>
            <a:ext cx="8697685" cy="5737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990600"/>
            <a:ext cx="529343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Not like this….</a:t>
            </a:r>
          </a:p>
        </p:txBody>
      </p:sp>
      <p:pic>
        <p:nvPicPr>
          <p:cNvPr id="9" name="Picture 8">
            <a:extLst>
              <a:ext uri="{FF2B5EF4-FFF2-40B4-BE49-F238E27FC236}">
                <a16:creationId xmlns:a16="http://schemas.microsoft.com/office/drawing/2014/main" id="{AEE121F5-72D6-E0D6-C2F9-3AA937D3065C}"/>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675967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eiu.com/graphics/assets/images/public/Megalopolis_Report_2012/Megalopolis_Report_2012_landing_page_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3" y="914400"/>
            <a:ext cx="8697685" cy="5737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990600"/>
            <a:ext cx="529343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Not like this….</a:t>
            </a:r>
          </a:p>
        </p:txBody>
      </p:sp>
      <p:sp>
        <p:nvSpPr>
          <p:cNvPr id="9" name="Rectangle 8"/>
          <p:cNvSpPr/>
          <p:nvPr/>
        </p:nvSpPr>
        <p:spPr bwMode="auto">
          <a:xfrm>
            <a:off x="3562492" y="6324600"/>
            <a:ext cx="189654" cy="1524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10" name="Rectangle 9"/>
          <p:cNvSpPr/>
          <p:nvPr/>
        </p:nvSpPr>
        <p:spPr>
          <a:xfrm>
            <a:off x="4225522" y="3694683"/>
            <a:ext cx="3491661"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FF00"/>
                </a:solidFill>
                <a:effectLst>
                  <a:outerShdw blurRad="50800" algn="tl" rotWithShape="0">
                    <a:srgbClr val="000000"/>
                  </a:outerShdw>
                </a:effectLst>
              </a:rPr>
              <a:t>A Species</a:t>
            </a:r>
          </a:p>
        </p:txBody>
      </p:sp>
      <p:sp>
        <p:nvSpPr>
          <p:cNvPr id="12" name="Left Arrow 11"/>
          <p:cNvSpPr/>
          <p:nvPr/>
        </p:nvSpPr>
        <p:spPr bwMode="auto">
          <a:xfrm rot="19175513">
            <a:off x="3481196" y="5423484"/>
            <a:ext cx="2561587" cy="207707"/>
          </a:xfrm>
          <a:prstGeom prst="left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13" name="Picture 12">
            <a:extLst>
              <a:ext uri="{FF2B5EF4-FFF2-40B4-BE49-F238E27FC236}">
                <a16:creationId xmlns:a16="http://schemas.microsoft.com/office/drawing/2014/main" id="{F93EC224-28DC-2271-B47A-4DFBA5E3C28C}"/>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493912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eiu.com/graphics/assets/images/public/Megalopolis_Report_2012/Megalopolis_Report_2012_landing_page_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3" y="914400"/>
            <a:ext cx="8697685" cy="5737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990600"/>
            <a:ext cx="529343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Not like this….</a:t>
            </a:r>
          </a:p>
        </p:txBody>
      </p:sp>
      <p:sp>
        <p:nvSpPr>
          <p:cNvPr id="9" name="Rectangle 8"/>
          <p:cNvSpPr/>
          <p:nvPr/>
        </p:nvSpPr>
        <p:spPr bwMode="auto">
          <a:xfrm>
            <a:off x="3562492" y="6324600"/>
            <a:ext cx="189654" cy="1524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21506" name="Picture 2" descr="http://1.bp.blogspot.com/__PDzUshU0LI/S62WpIq1ThI/AAAAAAAAArk/-TlNDs7lHt0/s1600/DSC08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13" y="914401"/>
            <a:ext cx="8697685" cy="57381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644584-9E12-15EC-F7E7-DC21949C5D85}"/>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663884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eiu.com/graphics/assets/images/public/Megalopolis_Report_2012/Megalopolis_Report_2012_landing_page_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3" y="914400"/>
            <a:ext cx="8697685" cy="5737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990600"/>
            <a:ext cx="529343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Not like this….</a:t>
            </a:r>
          </a:p>
        </p:txBody>
      </p:sp>
      <p:sp>
        <p:nvSpPr>
          <p:cNvPr id="9" name="Rectangle 8"/>
          <p:cNvSpPr/>
          <p:nvPr/>
        </p:nvSpPr>
        <p:spPr bwMode="auto">
          <a:xfrm>
            <a:off x="838200" y="6248400"/>
            <a:ext cx="189654" cy="1524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10" name="Rectangle 9"/>
          <p:cNvSpPr/>
          <p:nvPr/>
        </p:nvSpPr>
        <p:spPr>
          <a:xfrm>
            <a:off x="587829" y="3241830"/>
            <a:ext cx="5808001" cy="923330"/>
          </a:xfrm>
          <a:prstGeom prst="rect">
            <a:avLst/>
          </a:prstGeom>
          <a:noFill/>
        </p:spPr>
        <p:txBody>
          <a:bodyPr wrap="none" lIns="91440" tIns="45720" rIns="91440" bIns="45720">
            <a:spAutoFit/>
          </a:bodyPr>
          <a:lstStyle/>
          <a:p>
            <a:pPr algn="ctr"/>
            <a:r>
              <a:rPr lang="en-US" sz="5400" b="1" cap="none" spc="0" dirty="0">
                <a:ln w="17780" cmpd="sng">
                  <a:solidFill>
                    <a:sysClr val="windowText" lastClr="000000"/>
                  </a:solidFill>
                  <a:prstDash val="solid"/>
                  <a:miter lim="800000"/>
                </a:ln>
                <a:solidFill>
                  <a:srgbClr val="FFFF00"/>
                </a:solidFill>
                <a:effectLst>
                  <a:outerShdw blurRad="50800" algn="tl" rotWithShape="0">
                    <a:srgbClr val="000000"/>
                  </a:outerShdw>
                </a:effectLst>
              </a:rPr>
              <a:t>Another Species</a:t>
            </a:r>
          </a:p>
        </p:txBody>
      </p:sp>
      <p:sp>
        <p:nvSpPr>
          <p:cNvPr id="12" name="Left Arrow 11"/>
          <p:cNvSpPr/>
          <p:nvPr/>
        </p:nvSpPr>
        <p:spPr bwMode="auto">
          <a:xfrm rot="16960249" flipV="1">
            <a:off x="97727" y="5098908"/>
            <a:ext cx="2119746" cy="189330"/>
          </a:xfrm>
          <a:prstGeom prst="left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13" name="Picture 12">
            <a:extLst>
              <a:ext uri="{FF2B5EF4-FFF2-40B4-BE49-F238E27FC236}">
                <a16:creationId xmlns:a16="http://schemas.microsoft.com/office/drawing/2014/main" id="{97321449-0F4D-B545-098C-7E41DC44B992}"/>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267626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eiu.com/graphics/assets/images/public/Megalopolis_Report_2012/Megalopolis_Report_2012_landing_page_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3" y="914400"/>
            <a:ext cx="8697685" cy="5737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990600"/>
            <a:ext cx="529343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Not like this….</a:t>
            </a:r>
          </a:p>
        </p:txBody>
      </p:sp>
      <p:sp>
        <p:nvSpPr>
          <p:cNvPr id="9" name="Rectangle 8"/>
          <p:cNvSpPr/>
          <p:nvPr/>
        </p:nvSpPr>
        <p:spPr bwMode="auto">
          <a:xfrm>
            <a:off x="3562492" y="6324600"/>
            <a:ext cx="189654" cy="1524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24578" name="Picture 2" descr="http://assets.nydailynews.com/polopoly_fs/1.967825%21/img/httpImage/image.jpg_gen/derivatives/landscape_635/alg-rat-eating-jp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13" y="914400"/>
            <a:ext cx="869768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872E13C-1934-04CA-FCF8-31FFD78E6D80}"/>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517793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eiu.com/graphics/assets/images/public/Megalopolis_Report_2012/Megalopolis_Report_2012_landing_page_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3" y="914400"/>
            <a:ext cx="8697685" cy="5737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990600"/>
            <a:ext cx="529343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Not like this….</a:t>
            </a:r>
          </a:p>
        </p:txBody>
      </p:sp>
      <p:sp>
        <p:nvSpPr>
          <p:cNvPr id="9" name="Rectangle 8"/>
          <p:cNvSpPr/>
          <p:nvPr/>
        </p:nvSpPr>
        <p:spPr bwMode="auto">
          <a:xfrm>
            <a:off x="3562492" y="6324600"/>
            <a:ext cx="189654" cy="1524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24578" name="Picture 2" descr="http://assets.nydailynews.com/polopoly_fs/1.967825%21/img/httpImage/image.jpg_gen/derivatives/landscape_635/alg-rat-eating-jp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13" y="914400"/>
            <a:ext cx="8697685" cy="5734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63112" y="2193667"/>
            <a:ext cx="7617791" cy="1754326"/>
          </a:xfrm>
          <a:prstGeom prst="rect">
            <a:avLst/>
          </a:prstGeom>
          <a:noFill/>
        </p:spPr>
        <p:txBody>
          <a:bodyPr wrap="none" lIns="91440" tIns="45720" rIns="91440" bIns="45720">
            <a:prstTxWarp prst="textArchUp">
              <a:avLst/>
            </a:prstTxWarp>
            <a:spAutoFit/>
          </a:bodyPr>
          <a:lstStyle/>
          <a:p>
            <a:pPr algn="ctr"/>
            <a:r>
              <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Some species thrive </a:t>
            </a:r>
          </a:p>
          <a:p>
            <a:pPr algn="ctr"/>
            <a:r>
              <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in metropolitan </a:t>
            </a:r>
            <a:r>
              <a:rPr lang="en-US" sz="5400" b="1"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areas</a:t>
            </a:r>
            <a:endPar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12" name="Picture 11">
            <a:extLst>
              <a:ext uri="{FF2B5EF4-FFF2-40B4-BE49-F238E27FC236}">
                <a16:creationId xmlns:a16="http://schemas.microsoft.com/office/drawing/2014/main" id="{5905CD60-B681-6B9F-C3D7-2660FF5C500F}"/>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408356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eiu.com/graphics/assets/images/public/Megalopolis_Report_2012/Megalopolis_Report_2012_landing_page_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3" y="914400"/>
            <a:ext cx="8697685" cy="5737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990600"/>
            <a:ext cx="529343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Not like this….</a:t>
            </a:r>
          </a:p>
        </p:txBody>
      </p:sp>
      <p:sp>
        <p:nvSpPr>
          <p:cNvPr id="9" name="Rectangle 8"/>
          <p:cNvSpPr/>
          <p:nvPr/>
        </p:nvSpPr>
        <p:spPr bwMode="auto">
          <a:xfrm>
            <a:off x="3562492" y="6324600"/>
            <a:ext cx="189654" cy="1524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24578" name="Picture 2" descr="http://assets.nydailynews.com/polopoly_fs/1.967825%21/img/httpImage/image.jpg_gen/derivatives/landscape_635/alg-rat-eating-jp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13" y="914400"/>
            <a:ext cx="8697685" cy="5734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63112" y="2193667"/>
            <a:ext cx="7617791" cy="1754326"/>
          </a:xfrm>
          <a:prstGeom prst="rect">
            <a:avLst/>
          </a:prstGeom>
          <a:noFill/>
        </p:spPr>
        <p:txBody>
          <a:bodyPr wrap="none" lIns="91440" tIns="45720" rIns="91440" bIns="45720">
            <a:prstTxWarp prst="textArchUp">
              <a:avLst/>
            </a:prstTxWarp>
            <a:spAutoFit/>
          </a:bodyPr>
          <a:lstStyle/>
          <a:p>
            <a:pPr algn="ctr"/>
            <a:r>
              <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Some species thrive </a:t>
            </a:r>
          </a:p>
          <a:p>
            <a:pPr algn="ctr"/>
            <a:r>
              <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in metropolitan </a:t>
            </a:r>
            <a:r>
              <a:rPr lang="en-US" sz="5400" b="1"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areas</a:t>
            </a:r>
            <a:endPar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2" name="Rectangle 11"/>
          <p:cNvSpPr/>
          <p:nvPr/>
        </p:nvSpPr>
        <p:spPr>
          <a:xfrm>
            <a:off x="844268" y="4717196"/>
            <a:ext cx="7178568" cy="1754326"/>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Usually species we</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don’t like that much</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 name="Picture 12">
            <a:extLst>
              <a:ext uri="{FF2B5EF4-FFF2-40B4-BE49-F238E27FC236}">
                <a16:creationId xmlns:a16="http://schemas.microsoft.com/office/drawing/2014/main" id="{2AECA5CA-1E80-E917-F2E3-D6B20A2C6DE0}"/>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72917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Grp="1" noChangeArrowheads="1"/>
          </p:cNvSpPr>
          <p:nvPr>
            <p:ph idx="4294967295"/>
          </p:nvPr>
        </p:nvSpPr>
        <p:spPr>
          <a:xfrm>
            <a:off x="228600" y="304800"/>
            <a:ext cx="8686800" cy="5821363"/>
          </a:xfrm>
        </p:spPr>
        <p:txBody>
          <a:bodyPr/>
          <a:lstStyle/>
          <a:p>
            <a:pPr eaLnBrk="1" hangingPunct="1"/>
            <a:r>
              <a:rPr lang="en-US"/>
              <a:t>We know of about 1.75 of the estimated 6-14 million species on this planet.  </a:t>
            </a:r>
          </a:p>
          <a:p>
            <a:pPr lvl="1" eaLnBrk="1" hangingPunct="1"/>
            <a:r>
              <a:rPr lang="en-US">
                <a:solidFill>
                  <a:srgbClr val="66FF99"/>
                </a:solidFill>
              </a:rPr>
              <a:t>Most of these species are going extinct without ever knowing about them.</a:t>
            </a:r>
          </a:p>
        </p:txBody>
      </p:sp>
      <p:pic>
        <p:nvPicPr>
          <p:cNvPr id="122883" name="Picture 5" descr="butterfly-868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8686800" cy="422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67" name="Rectangle 7"/>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eiu.com/graphics/assets/images/public/Megalopolis_Report_2012/Megalopolis_Report_2012_landing_page_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3" y="914400"/>
            <a:ext cx="8697685" cy="5737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990600"/>
            <a:ext cx="529343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Not like this….</a:t>
            </a:r>
          </a:p>
        </p:txBody>
      </p:sp>
      <p:sp>
        <p:nvSpPr>
          <p:cNvPr id="9" name="Rectangle 8"/>
          <p:cNvSpPr/>
          <p:nvPr/>
        </p:nvSpPr>
        <p:spPr bwMode="auto">
          <a:xfrm>
            <a:off x="3562492" y="6324600"/>
            <a:ext cx="189654" cy="1524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24578" name="Picture 2" descr="http://assets.nydailynews.com/polopoly_fs/1.967825%21/img/httpImage/image.jpg_gen/derivatives/landscape_635/alg-rat-eating-jp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13" y="914400"/>
            <a:ext cx="8697685" cy="5734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63112" y="2193667"/>
            <a:ext cx="7617791" cy="1754326"/>
          </a:xfrm>
          <a:prstGeom prst="rect">
            <a:avLst/>
          </a:prstGeom>
          <a:noFill/>
        </p:spPr>
        <p:txBody>
          <a:bodyPr wrap="none" lIns="91440" tIns="45720" rIns="91440" bIns="45720">
            <a:prstTxWarp prst="textArchUp">
              <a:avLst/>
            </a:prstTxWarp>
            <a:spAutoFit/>
          </a:bodyPr>
          <a:lstStyle/>
          <a:p>
            <a:pPr algn="ctr"/>
            <a:r>
              <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Some species thrive </a:t>
            </a:r>
          </a:p>
          <a:p>
            <a:pPr algn="ctr"/>
            <a:r>
              <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in metropolitan </a:t>
            </a:r>
            <a:r>
              <a:rPr lang="en-US" sz="5400" b="1"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areas</a:t>
            </a:r>
            <a:endPar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2" name="Rectangle 11"/>
          <p:cNvSpPr/>
          <p:nvPr/>
        </p:nvSpPr>
        <p:spPr>
          <a:xfrm>
            <a:off x="844268" y="4717196"/>
            <a:ext cx="7178568" cy="1754326"/>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Usually species we</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don’t like that much</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3" name="Picture 2" descr="http://www.thesmokingjacket.com/wp-content/uploads/2010/07/bird_poo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944" y="914400"/>
            <a:ext cx="8668454" cy="57373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DDA7D4D-A591-9AAA-1CC2-6B0A94520F6C}"/>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955050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9458" name="Picture 2" descr="https://upload.wikimedia.org/wikipedia/commons/7/73/Toronto_urban_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44" y="914400"/>
            <a:ext cx="8668455" cy="573470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ttps://www.eiu.com/graphics/assets/images/public/Megalopolis_Report_2012/Megalopolis_Report_2012_landing_page_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13" y="914400"/>
            <a:ext cx="8697685" cy="57373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990600"/>
            <a:ext cx="5293437"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Not like this….</a:t>
            </a:r>
          </a:p>
        </p:txBody>
      </p:sp>
      <p:sp>
        <p:nvSpPr>
          <p:cNvPr id="9" name="Rectangle 8"/>
          <p:cNvSpPr/>
          <p:nvPr/>
        </p:nvSpPr>
        <p:spPr bwMode="auto">
          <a:xfrm>
            <a:off x="3562492" y="6324600"/>
            <a:ext cx="189654" cy="1524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pic>
        <p:nvPicPr>
          <p:cNvPr id="24578" name="Picture 2" descr="http://assets.nydailynews.com/polopoly_fs/1.967825%21/img/httpImage/image.jpg_gen/derivatives/landscape_635/alg-rat-eating-jp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13" y="914400"/>
            <a:ext cx="8697685" cy="57347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63112" y="2193667"/>
            <a:ext cx="7617791" cy="1754326"/>
          </a:xfrm>
          <a:prstGeom prst="rect">
            <a:avLst/>
          </a:prstGeom>
          <a:noFill/>
        </p:spPr>
        <p:txBody>
          <a:bodyPr wrap="none" lIns="91440" tIns="45720" rIns="91440" bIns="45720">
            <a:prstTxWarp prst="textArchUp">
              <a:avLst/>
            </a:prstTxWarp>
            <a:spAutoFit/>
          </a:bodyPr>
          <a:lstStyle/>
          <a:p>
            <a:pPr algn="ctr"/>
            <a:r>
              <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Some species thrive </a:t>
            </a:r>
          </a:p>
          <a:p>
            <a:pPr algn="ctr"/>
            <a:r>
              <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in metropolitan </a:t>
            </a:r>
            <a:r>
              <a:rPr lang="en-US" sz="5400" b="1"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areas</a:t>
            </a:r>
            <a:endParaRPr lang="en-US" sz="5400" b="1" cap="none" spc="0" dirty="0">
              <a:ln w="28575"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2" name="Rectangle 11"/>
          <p:cNvSpPr/>
          <p:nvPr/>
        </p:nvSpPr>
        <p:spPr>
          <a:xfrm>
            <a:off x="844268" y="4717196"/>
            <a:ext cx="7178568" cy="1754326"/>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Usually species we</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don’t like that much</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4" name="AutoShape 2" descr="data:image/jpeg;base64,/9j/4AAQSkZJRgABAQAAAQABAAD/2wCEAAkGBhQSERUUExMWFBUWGBsaGRgYGRwcHRsbGxsXGR0gHhogHCYgHRojHBwgIS8gIygpLC0sHB4yNTAqNSYrLCkBCQoKDgwOFw8PFykcHxwpKSkpKSkpKSkpKSkpKSkpKSkpLCkpKSkpKSwpKSkpKSkpLCwpKSkpKSkpLCkpKSkpKf/AABEIAMABAAMBIgACEQEDEQH/xAAbAAACAwEBAQAAAAAAAAAAAAAEBQIDBgEAB//EAD0QAAIBAgUCBQIDCAEDBAMBAAECEQMhAAQSMUEFUQYTImFxMoFCkaEUI1KxwdHh8GIHM/EVcoKiJGOSFv/EABcBAQEBAQAAAAAAAAAAAAAAAAEAAgP/xAAdEQEBAQADAQEBAQAAAAAAAAAAARECITESQVFx/9oADAMBAAIRAxEAPwCpcyYx45g4XpmAQIPGBep5vSkTdrfbnG2ey3q3UDUcmTGy4sRPLSP9k4GyVHU88L/Pj/fbB2coA0ixdRBjT+I+8RsO5+04B2op2pE8uSf6DFmSy4Z4aotNQLsZIAHYC5J4wZS6PUqUxpQlUUE7D3MSR798KMz1GVNOnKgxqg7xtPxv98Q89U55wjETquYI5jne3xizpWcp6i1WWggKgkTJuSeAB8m4tucCpktfeJi3PycOst4ees/ooyYFyNC2AAiYG28DvivXqkt8arpv/UMIlNE8nLqFYM4psx1XgL6xcCLki5vaMYipU2JtN57zz/v9MXMPK10zTVWJhgVBI0ng7ifbcRjlDLBw0si6Fn1GJ/4gcmTsPfFFbVmY0QiqH8z8eqNybARxEXPfbDXLeCWNMs76YBIt9+eMKKWZZTqEgjkTN7bzb/xhv1DrFUU0olzOgFzydVwCd7LH3OGDGdoAk6QJJIj3JsL/AG29z3xdUrMVCsfokBSIKybzYSZ+4jE6i6YIseI3BHxGN50WplTlUqCn5jiEqAJqctHpX7xMm0b4Vj59Tf1hje4Jnnk78nH1BfFtCmisisSaTVQCCBpGpbmbSRFpxfk/BOXRWLUlZyJiJCk30gcxMD2H5DZLouTqNXatU006INALOnSFMH3MuWiBf0i+HyHHzeq7VKrOwlnZiQL3JMwB77Ri/J0WLaRMX3tYX97227xjhfS58slRJg7NpkgbclTJHzhr0zIEzKtDrAj7NubQQCftjFMhqKrfs9OJj1AEKobQFplJUH6vrHucFGiNKxJYrcnbvuYvfb45OKqxGkBlKlbgCIBXuOR8f+HuT8PzQDs7CQBC39jafbvxjUJNnqjVKaiCdB/mBefkR8RiXh/py1HJqAaACIa1osQREkcmPfnBnT8iq1mRyGaPT+Ux7GOOCMX5upR/aBqANkQFT6dUlST/ABWNzeLjD5Mhl27SrqdemIpoTUgAKxt+s/wwCeSBimhmyCIJkMP/AHSLW97xiKtpJkepZAv9LC07ENHb/RB6LU2/eKVeZKmVtY8Dm+0RjXGdMcr21mYos6MkGCpBA3mzLufpJGmN7jCugDTAZGDBhvAt3tJi1v6dysv1V6tNlDHWyQCIk2Ow+Zv2PsML+lVBBRrAwdpgxcx8ccj4xmbN1vllzCvr/TGYecikqtyFFgwibTMEAEm0fzp6XndSD1AmNpuPYj9Z7fGNRXLrKGB6b7SwIiQTbVGx5tvjF9RTyawgaEMHeRfdgNwDvBMjabYdQ7qGUWsml53BBBuCOx/T74zPUukmkASysCYFjPN+wtjVCqCPqH6/GEHX31VEWbAfzN/0GCxbpK+17f7uTxgGrsO4OG71jThhuf8AY+IwB1RBqYqIB0sAOJAP6TGM8VY05rNqA0L5dpJa+14GBPEflAqKTFmAhzPpDHhbDa9+84rHUyBAINrxYXsBM74rpVVdkAWNAubX/wA98ZX4YdK6MzaadMa2IDNwAT3J7bYE6v09qdU0nK6lj6TIuARfv3w/brn7NQ8qkums41O5iVHAA7xx798ZzqXUw9NaYprqBLNVks7TtPb7b4p2OWQT1rrzugo010KBpeDOojeSJtzAt84beD/+nn7QBXzFRaVDkki8cAmw/pjK9MqqlVGqQUUyygTqiYX/AORgHtvjSr4hOaoM2ZcA0WX92i6VKadp/CWY7gzAbbc6vTMOvHOcy1Gn+z5chtQBkAQAb78zAjm5OBj4p8vLBEVXWmKaySbsylj9lAg9z2xlBmWqO1UuEZlLE3hj/CLfbTtaJxZk1ZxoUagst/xXgsYG1hc/1xjlxnL1vjzs8XPWq5yvqYguYHAECFAA/T+eHr+Bh5eoOZP3EixHffDLwf0aJdv1EbW24F9t+TwMabNqKdPYmBMDf+guf543mMvlFHp7eetFgVl1BEzaZO0TAvMYIpdOqZrMMKamXZmuDAEk3PxGNLkulCvmNb1fXpYmkqt+7B9AAY2LXJ2HBnG4yGR0U1p2CLCj/wCJAk+5jfBv8Mk/XzPpPS3y+Zh9CtpcIWCFS0Wu1heL73AAvjuZ8Z1KFFqNNKdN2di2gWp3ACiZ9YMzvE88XeLs865gW0qkwZkkWLQeJFviZ5wtznh+pmOoZilTHq86oxNtIDMSNr8/4xpn/FviDqZp1ctVpVSzaRVI9QhnqO8EzeVhePSI5jF+fphcxnqaAD91tcklWou5k8zMn2N5wd4p8DBKD1hVJalTRdJAClVUKdJ72JBkze1sL+u50efmkOksSqiFvfy6jnV2J2Hv8nAiOnLEC7H6RubWAA/sMfSPCHh7zECsQFBGpV1AgG5kNsZH64+f5SmGI/CREbwd5JPFu3bjGv8ADPUn1aabgEI5pq2zuQohgN5EwvfFhlanr3RqdCkzUzoIYRI1SbWHPM4WNnnoI4pkfSrhSJCrpQGxt6i3PC4IzNao7VUqv+KiyoIOkvYgHYAifvExN/Zfo5qrWh9LkaYIEE2iDv6YA+4wwkGTDFg/quWYNG7AE2+DgasGKhTdVkgWsTA7SZj9eMOemdHrNTZ1TYeXp9oIYxeWtHyZ4wFUpBAVZVJcAgg3XsQZj2I+dsa0YpzNUVGErpBB1EXJJMk8XI373wLnq+qpeoagWwY8j7374MSqVUn93DMBcLIIj8MiARvNve+KqyB5QeWhn1PxYWEiRB9gJMXONQY5l67K2sASkG8R/v8Au+HZyi1DIIUzPyLQV2M7yOGB72RZSkSCfqgC82/Udv8AbYdPmqL0gApViCFj+NQCBv8Ainc+/OM8oeKrOVi0TdlEezLJv8j9QZ4MgZ/oxrUZklVbgiRyx0nmJ5E98OjmYUErOqFM7hogE22Iv9m7Y7k000r04cwjAbmTG3e8jb++frJjfzN1jUr0wqooYsuoNqsDB9LC5iRxsIETvhfXyRd2eygAC5vMcDDHr3RamUqK8SjH7GDMMBzYGPj3iNevrYBKemQSQJvz8kbG+2HOkXZnolNgC1RgDsFCzaN/UY+Tjz+HaLwA9XYCYUiwgdr4KzMQBABG574L6S9jqmDPsJEG5++3vxjczPGbLKyNGiVpDebn8977QLSPfDro+QNKiKzD6p0Tyw3Mbwu/aSuActUclac9iBO28x2tc/Aw6K1aiCisQQImAAs7z+EdzzAxwNIsxmZJkzqmSQDvvvzHOIdOyIqOykkEg6YK7nbUxIAWCSfjbtCpLMSxknk2mLWt2xqn8ALTy9Ks9dQXBcLFtIiIO5kHkWJjDrEml/U/C+XoUqcZsVa9QrK01lEU7kvO+362xrfCXhTLVcvrKl+ZNvVALn2EsBMbRHcoeqdJyZ8unRdhWLgPrDROw/4xPPyBvI1WR6acuQlJw1ZV0gEaQsySSQDJJ9RiSBA5OCtyM51bwvTy+mopYJTYaiNLR6hHpbeDIj4EYD8P0Wq5ix9OsNcKZg6hI22mT2tfG26nklFA/tADneAPqfsBMf1G+F3gnpKqdehlZvTcyNUlrEfhgXkSLie9x3O1yk3ppqPTfLpRMSBzBkzaTzx+WPZvpzCncPAgMdJJIA/Xcj8sPquYor6Ggsq6jbtG/Yk4W9X60ASjSAi6nYTMmAEUDcmSO8DFLvixDoXQV11Hqn94wXtCqoIUyVENDGeOOJxKtmAgqB2UBGJDE7qQCCfeZH2nAvScvULH0tUKItP1uYBgM0gEy0mJIOwAx878bdWNTNMgI8qmxVNIFyQNV7kkkRN9sZl5a1ZJHvF3VkzNUJT+iY1x9RPpkA3Cj+++2Gxz7Zerm8zTVWZ801NVbnSQo241BmO30xaZxnMpRFCotSrcowcUbBm0kMNV4QW2Mn/icH9LNbMkqrGnT1FyUJks0gkuZYk3mCtibQcdP1zEeN85m6tRqbDy6KVX0RqGogsoJuST2Gw4wH4p6VVWqr1BbyqKluS2hJY2BMmd742tLw/T8qipgikLTwxYm14GEnjnq2vM/s6BPQF1Etyqg6Ta0T8kxHbDgZWkvmOBSpMxF2Cam1QdwsErbi+/2w1o500UYBUmpqUhr1EAkXFoJBtPscR8L+JmyobQgLPEsSfpUG0dyTJPsR7gnqnScwrtWqrHmSSQR+IzpOm4FtsURw+YDV3mQMzTV5BEBo8025gqUB35k4IrddqLTJBCtVMqYExLam7A2AHuWjAOUy5eplPUqny0uwsfWwAj3sPvgGuQzkgQq+lVPCiyg8z35mcakWth0HqhOWCgAuhbSSDYxI+SdXttiuj0qiaQ1aZZZ1EiZubGd/thf0DMIWKhSBIOkGb6XWx/9xU/l2wVnWpUvLKAuhZ20hpJBFyOwHqseS18cucu5HXhZJtJ6+SVYL6iCROmAN7/AHIFj84DzmRQ1Yok+WRyZIjeedIPfbfB/UPUurRo0kATuVIBWT3AifkHnA1CroqhkDFdl1QATEEEyBF9u2OnDZO2Odm9D+ldDqMdKhhK+sbdjpJ2M2Pxiyp4cdIZSro/qFMyCQuqDP4WiYg8kYHyub/eL6mUlhrKmAb7aY4uJm49sanO1rGWskGAOTtM237RGDlbDx4ys5mepAENAb+IPYNFwdyQxifnvODOoMCtOFcF9LAiLi0X5I1R8nCnqrUjTDISDMFTJgwTvPcYq6d1AnQHJbyhIUcpu6kckRqE8D2GL52H6vG4adTzK1qZp1FDLIIJkSbg/Df57XyyZo5fMRcqICkmSALbm/pPHb7zov2kNrVJKuPTK77GfYmD/pxl+v5YBhUQEbBh2n6TPMi09xfBJnZ+te6msOTA9QvyJkgkHvadufzWVMzAsYvv7bG/9PnBGaeaMjcc+0/zH9D2wjrEt8dsa1m39POndIek5euun0kgEiWJj2Mtzhn/AP5epVVdBlCh1eorJEwNo0AwfkWOLsllamd/fVnWmirYSLCRZQDM8knfHuoZp6S+QlcHUrCoqrPq1AKszYtb8p7Y4zcauFeRy1K71FNSZBQAiWA+kudluJjgC+2CuqZCr5jMKhIpixI9IIFgo4UH6ZmIBnnGh6BkpSDp8uPTvJMXJO5Bb9ANtsP6fQaLkK9QayCdOr8Pf78GP7Y0z0yHhvw8zzmXXzDAUJcy24NQndVAnSIFh741SKKAVQPMrObybyxuWaCQNh9gLXhq+ZWnShH0IDoBIERYE3ItxJMmYAwkz3iCjT1ViJOj0wLsBKgk7b2HE2HbDAh4k0inpdhoFyzDVyALCxmCf8DF3S82KSIChQIpJgCZIWQB7De+8jkTmPEPUnEF5NSdoBWm4AkKOWEwTeIA3JILz1UpWKAEplqZL6vxMinQGJMka4JizMSf4cIaal15Fao7ggEsXWJICrraf+QlbX+pffC3I9To57Mk6tApqW1GBIkEjT8GNzF/tmuuZw0qIp6w1SooLGZJWp+9qE/+9tA+KZNgb2eElZAxKf8AcNNaRYgBjqKxBEkXkkbAHuIx8z1v6NurdWqU3GXp1mDsxckqFBFRtajfUfQLj3M7RgLrj5WhTSqpWpmHgyINxBcDSRoXgEQQIjk4k3XKj5uvmKaUiKQIVmBGlAStiDMte57j2wB43z9SoyDywlFYKQp9RKIzGYuBqA+Tzh+RrNZt9bs+lRJkhRYf22+/fG18NRQotqu4UuQBJUBSVB9yFJA7DgDGXoAaTUEag6ou+7AyRc3UAQeJmJjDjMzozwphgfOpoANyNdUEbyRAi/ECIxuMmdTxrFFWKAVGnSl4ADMCxP8ADH53+RlMxWD+YX1PWZwdYIj/AJbbntE84v69lSKy0gt0p06cc6goLf8A3Jx7IdJ1uVc6IBJFptxewiLz774tSzovhqvXvSpmP4vTA+SbdsMusZGpScU8wSSFGn1aoBtY8C219tr4bZTxectl6YpKHLtUZmqG4IYLssWIggkzcThP1fOPWrFnYtFpPpkDsIgCZjf3xcd0XMGIfVlXkwESbbaarz8WE98DdQUrWqatw7SPfU3H3wUyj9zSYRG/eGqMN/g/pijqhLVam5Yu8gDc6jx88b2xuei+LOhVP36EXloPYXBBn7Txtzj2YzYNYtSYwI0EzIEWmb6oNyeZxzpDBBWDNo0I2oqQ0kwihbbgtvN54x7odAVKi0zsTJ+AL/mBH5Yrnv8ADP4py2XLtoQgFpEEwLXv3vsPjFV+fsP0n3+ecOut9PWjWlLosTJn1fw/PMfOLs7mqNbLAqpDqST7QBAns39D2wfczYfi+J9Py9D9nDVBJIaSJ1ahwAOApkmLDfFnSabUqhFRg6aSwNiBCkzEzEEjbtgbpKVKDqz02FNv0mwO8iwiDvPPFVSoRW8s/SrBSb2UkDfsAYGOd3enTjmdu9Z0hmRTFOsFccAPf9Cwg9rnjCPK1GSqpYRpImQbQe39MNuo9LaELDQICkn+PYT87D4HfBa5amaYDMH1TJbcOLMOCDI3vzzjrLkc7NqvOZ6npJQjVTYRHAadQJ2KT27xhd1Pp0FNRHl1PTMzZoYfcbjuRiPTcsSzlYKLZgTupkfqbT3g4h1fKOoUBi1MGQPjmO4uPYz3wSNM9VyzJqpuIIsf6fbscLXp40ucOpwzeoAFSTIBgSJMHkm/t74SVKPpVo+r+Ysfv7Yyae9Nz+UopJPmsBKqFIRJHAN2bY6jcm9sQyWfywBqOQGkxTXV6V2FoEsJNyeR74k+TohAEphzClgeO+puAJgKIn3xa3hSlqVQSrRJaZWS23/G1gdoH2xwvLenT5/TbKeJ6RUsrBKY9JZj6pIBFpk3m+220mKMl40y9PW+l3qNYn02FtKiTMbkwN4+1PiTJ0KeT0Bp+nTpkywMFiSP+O1zH6YJ1ItFv99ucdJrnfW66h4nXNaA9UUkEDQoaLxckj1EXI432mDfXy1J6lNkaaZebmwSkrMkg9zEjt95+fhRpktfsAd9u0f6O+JHNPtMiPxdh2v9rdsMFjUdNirm0JOpfOW52b1AsfYkgmO8e+D8xXGYBIhRmcyqEz+FWDHePU2tbf8AAdxjFZfqzIwdZBWYIMxYibg3i0++Lsr1bQaelTNIt5YIB0s9yQB+OYImbqOwxM40PiRQM0WuNZBK+klQSQAF2skQPa++DfEOZSjUKU9IdV8sQZ0KASTMWdyzW/Cscm2b6PTQ10qFKj6GBIMwSpH1He5BkYnmuiszsfNJ1sWZihtckkwSedlGM3nJcbnDlZq3K0dbgalQH8TGwHP+/HbB3iFlD0ELFlp0Vm+kkFndRN4Yoy9/yGM5VyShmUVkYX9Q1BTF4Fp+0b4uzuYesQ7tSaFFMARMKABI5MQNR7e2Nazh11/PA6KVNQiooYeqfU6qb/Age/5QfXqFBXMmmauZQqZgwjVSzDsBqG/fGQrLVc62bUbCZ2CiBHaAIxwUHJ9ZJ/8Al/PDqxoOq5oHNVqiuB++Yhg14LNDA9hbbjA2Wz6K0kiwYAjc6gwn9d/7YW0+lsQXUSF73/S078bYHbIH/RhisOm66vouR5YhSCO5aRJ7m9gNrYhX68CxY7nf5+IwoOQ98eGSjnD2Gm/9dR/KkDSgCeiNRAKkkg3NjA98F5nrdAo7KKjVajsSNMKAxLe978Rxtzk0yisRIf4Ak/y747TyiGfS09oP9t8XZxr+m9Syy0XDVSHcbGizaSJiTcXPbaxmRhTl+qkMtilwZ9Q9xsDhcvSWaNNNiCYXiSYsL74M6b4Vr1tXl0GbQYa62I4ub/bDqwz6j1sM7hY0SNJIOwAAInaQBOI0+uP5ZojRDOGJCy0jjf8AT9cBdQ6MyXNHywYAkzJETczff2txgD9lHYD7n+mCRr9auj4mJQIzmSpHmGxUkyGIEixi4gi++AKObU1PMqNAJ1QD3JJmIjm0X9t8KE6aGgKW1G0AzJ4gTztHfE63RKqQW81RMXHIm1xYiMUmK1us/wCMqNRDKgyt6bc3BBJEj3A784y2czlPzFeiNA5Q3AufzDA3+WwFT6YywW16TEy0WPvsPmMMMzlKKyFkMLQTq/UEj8sEnwd+llH0VC6sWXSGsbiYOlpiwuDxt3xZnOpEqoEkAyCYvYT7flgqhkjSpM4pagQCrmRYkA7bj55E4ozlRHSQDqHH5atj7bjvjUsozC+gpN5giYge3McfPbBKUlRWRk1U6hkNyrXn2B+wNvbF56U2kFWmFkfBv3tY4PDZc0tNQmm6i4iGLbg+/wDUYOr4cv6D69k0qmj+zsimNP7qdYBiHdU9AA2gnUZ9sF9N8HrVZGSrWFLVcVN6rIYllkaAZMG5IY7c057rNMJTTLrWohWA0oqpqaJBLadf0m8fmd8dpeI6qV6QqkUqbHU2pW0hQDqW/wBTe4gAkb744d/jfX6Z9Z8NU5MI+ZqblTUIG0CWOwifgTHbGMreF62vSwWmg9UOQutQQDomTJEw0G0W4w16n45DytMaFgy0+onYHYgRa0XgwRgbqPiigKQWhR0sQoNR1BdhJBJadm+/8zjXkYL6PhSt5bVP2eV0k/8AcCXKmAAbso32losRckL9kCUQ7pLPMAMVGmw9yb9oG+9sPc/4pavRHmsQqsAwVREQYUSdRZuRYWJvGFNSqWfXWEKNPpj0yBKqFmyKojvHaZxqAd4e6FRrFfMBpkgDVqspCyWYQAvxvY73xoqXgGm9TVTFWqwbUajOFBMzKwO9x9u2M10/rNdW8xVLwDrmmCgDadAVuGMXsDc9zgTpVBqtVFSu0vqNW+i0kka2YLsTvbbcm2OfG39a43PxovEHSqOSAXzHWq0saahHMHYkxKzeLHk+xV9XNVAGNN6FOoD5YeTwLlgASb7aQLj7h9fFN8xUNAu9OwDO2qWiGaYgyVMbzPbbTdJ8DvmWVq9cGkmmfU7SCpOldWlxpse3zFs5x4zs/VpX4Q8Lrm6hFWuiBBtPqYEWImwHtNr2O5r8b+GaOXcfs1Za2uZWFbSLTGkQT7WP2vhv1j/pfUSWy760myxDRPzpaBsQAfbnGOzYVW0Cm1MqulwWklwSCbgQRsBx37742XxmwBVyqLqhtRtDCVHvIiZ/LF9Ok6wZG5j1AzBjvG+02PuJwyo10pqEND96HktUNoH4TTi35ncGMeXICtTeopIIa1NQGOmJEAMGgE6fpgDnjG9APLGsyuqElbFx+EAGJM8XF8VUyS3qLRzF/wAriO2LnyYEB7EgNcHYiQRbaD/tsSd10qBoET6gGBYH+Ikcf+ZwF9Q6f4d6WaCjzE1MgDEVGkmd9JabNIE/zGPnviHw++VqFSD5bSyHUDqQGxMWm/8A9sG5zI5XyUNKuGq+kNTggajYtJ/oSO0Y0OX/AOnNXyigzK+syVGrQYmLje52KnYCxE4zbn6s0u6R4mqpTIoUwGQDVU1gKRYWpmBMcSfcYq6J4a/aKjjzqagfin6if4QQJvEx7bSMLc1kGylU0mdGaBq0yZETpm1uCObYIymdAqljNMMCISQAGFxydJHE8nHXj2zehNVPJzAVaoqCm4ggejVAkhZKxf2mMOOleMdGtdBBaTKKmoNfUdMBb7AR8zgXI5fLa5FQhQpk6V0kkFYmoBeJ2HG84EbN/seYVstVD6VEGARcXUxYniR/TDiHeIOtLVpqilyT6281RJMiI0iBO54ge5OFg6RqUEWJBMSLmCRFhHFpOHPV/FxzeWKtSpIygHUWubifLUifm+FeS6mfKaaWvRADaiNJaQJA3P8AnDx8VDZCslJlYyTzAut47iTFxccYZNX/AGippSsyprD+uxL7SBqY2BA3P6YRmsSAGNhtPY4p+ca+WdOc9RqUC1J2lQVVyAORIEkFo/Ke2Ksxkk0F0dQAbKWGo37b/c4X0OTDaR9RXgE94gT74u1KdIgiDeNyO87Tvx/PEt1pcn48qLSFOpTFQAad4kRzY4VUj5ijSKdJ1BIYyC1pAnaffHc/0gz+6p1CkiGbgHaRaBzJA++JVDWo0ShIambQfUFJ7TsfcfnjNyNdl2a6hU80t/2zyqyBPNvff74hXzpd9bXNrxvFpI7nnFdVrA2kHnnj8tsVA9/939xhkxndHdG6q9BE8kLUeoLtW9OkXmCWEWtqJ2tHdX1HqtWqPOqetRU0BjETyFU7AC8ARe5nFXVKgVVpBhoj64EmNjyb9vidsCZc62CJq1NabG8nVHCgzJ7X3nHDtutTQ69klSaeUaq0EkMqkDcm4JJT34EzGMy9UEuQAqn1MBKzJJsLwi9pvAvxjc9B8LZXyGq5myITqYMQCNhF92jbvjJdRr0YWoaSBTA0UnI0JP0uxRoqNwZ4NjgnHDboFilg8lYNw3qDyW3uAT+L474M6b1108xUFHVU2ZwCyrtCxYFp2i5Hxhbm6SavTYz6VW4AIBmeRwDMkiTiGVUQSzDSWho+oWJvJErtefz2xplqMvmc8aPlURWRYncqCwudyCsg6jySQTpwuoinTOp9LAiy3OqJAgk3HM/8Twb1TWFAnzYpu0adZkxDGaOr6eNUR6YwMmZGkIVVdInUEGswJA1E/Tbj3NzbETno+bJJCawRBLF2UD1AAwoA03+lhf8AQ7TLePQtOCFrFBd5OkkHTAkyTJWTtv2nGCodVZcuaQSn5ZJDGFLahAJXTf0gmCZHqMScS6H0hmqoCGpKdngBZ2H1sqkEzN+TE4x8y+tSvo+e6j1A5dnBo5eFnVDHYST5hYoATYWMHaRc/LKmbLVB5jz6papp9RBOoki0mTMG+3FsN+sZChllVRVFc6pKqSAsRsw1Kw5sAbgyNitbMGjoZZ+osocalIBlbz6+xEafnjU8Bn4mfJ6aaZPzWYz5jMI1Awwtb1AiRAgXwR4R64ckWbyxUZ/SQEYuFAJkEQpUncTJ0zxhflKT5vMq7LUfU01GpoAQBYleBC8/f4L6xXopWDZepXFFhoeT6xJYECSNSkLtsIvxiUOnpfta1aKoCTpcVESmurUBpiVHlrIuNR5En6sNanggDIlHcAqJLqikzuB/Ewm0zPwMY3o3WqeXYFabVFBYlahgQSNB9GzC5O4uLTfF2b65msxULq9ifoUzo3IAVpI+n6ha4E8Yzl1roN0Twy2ZqmkrqjCSdSmLXNufjsPtj6Hm6LdNyRNJxVKkCGEfUQDAEEmQTE4+aGu9OovocVEY1GOkq5gzMW0KBPA3JJ7S/wDXq5plTUZhqk7tqaQV1kyGFrD5GGz6EuLs91c1q1So1NGdwIgMNEexPqPBn5xStzfYRJEbSOLT+mC+u9WavSouzU5Gv92ivqG3qOqRBjYGP1wvpS35fyB/l/THXh10xy7MslkkNZUZmEkCdP0yYuD+e+Ndmf8ApukSldwp3LAERe9iJECZ9/ywtUKGAQzbdhFxP0jtsL/4G36V1vMJRKmokoNQBRmJ+4NhHe1/bDZfwQhb/wDDqNSqLq/5IwGoNEGYYaYO3vhaD5tQ6RpLNYA7f+N8X9XrO9YtVfWWG4APsBFgBaP77Yhm+oOwpqyKCgsSt2HuDY/ljXYUrOuPSxkiSZF7T8cziee6bUpNpcXiY9omdpj3xpfDvh4ZvL6qtQIiEhLKDMS0tuQPfCrrfTRQrlEr6/SIZTJEyCpIIi3a0RilVhTl62ngEcg/nwcGUMs9RhpRiziRYjkzpv6l4n+UYtHSirAgduARMdoMz/X8p5ro2Yor5mlwoBufTAPsTMyeP1wqTGi6R1+prKvSIZRELAJ5sWmT9+DgfP5FazyVZAwsogBTb8Isbzf++EOQztQtKqarkRyNPO4/nMYIXr7GJBDhYubfJWPq3/THHlOVrrxsgHqmQNJipMjcN3H973wNrLJqLiVhdJ3IG1o47zi7qOcLSzkmxiP8nb3wDRps5AVSxI2FzjpPO3O+lXU6nmEKTLaLG0Rqi42AA5vse+OrU0BCgNN5nWGJaDtPC7GAO98QzdBtahYLlQugCWULB7RLbiDwZx3KdLrVlbToCojMxZlWwgbn6jtYd8ciMzPVKtYl3qalm0wSNNxAj0ju0CTF+w+R6j+zVFPl020TZiKisb3JBAheADv33wDSKlWOsAiIUSC4MSAYIAEEknuIB4vykO3llxRR3G59KmDpZiRMLP2vvxLRPWfEdTNvqrMGNgu8KokjkgmSZJk3iwvgXLZJ2cUwCWOogDcACSQOP9nF/XMnQpsiUKq1YF6i6lBa4JIbYD/jaJOB8sE8xZ1hZPqAuTwRNieTPGIL8tQOlfVGs6LEgSNNv4dtJ+qTb2krpeWpMtRmDmnSRWmEVtTGACGeSpM3AJsCReMafpOb6ZQoKzEVnjU+pGLFrTAaBc2kHmTO+M2HUKao0JSrsR5YfU1NA2o+gEFiOC1uwviaNPCfRaOYzFNFNWJkhkRfWoUxOv6Z432sZMbjxN4dZ00M59OkuBTZaTRJl3B1KLk+kwIx8uq5xNZajH7sSGqKBNxsO/8AxsBHPNhzdSvVpipU3hZcg73iJPpBaf8AOIqK7UxqAUahZdDAqd5km5J4NoEdsH16dJ6KM1d3rfSaWnZI9J8wkxFvTFriBGNZm/A2UoUH11yr6JB1iDaVlRuGPaYGF3gvwqmYR3eqUWlq/wC2QHIYQQQRIWJ+ZI4wW5NUh/4FyeVFFnu5DKTJM0yJg6VtAuQ9xOrbbA3iPwdTd9dPXqcFmO6zY7H1SwIO9tu2G9HwrSowco5pVSI9TBgwsSCp/i7AGN8UdU695QGjJoKgBNQPXjSARJUBpKHcG02tgll7N6ZBfAlYNGtDG4BGqLiQpI7HciYONL4S6nXaiBSy9ALTYoWLNqZoEXVSbnckH7RhBW8W1yquv7OjIdKx/wBwhhckfTABu0C4+2M0c4yk+W7gRpkMVLd9jsTeDNsNmidNP1PxCleuxzwYCnqRUoNs0rOolgSCPfjbHa3iSh5HlUsvJ0FSDo0zBUPqjWWEzx9hjM5fqb0Qyo0AzKsoMNtIBFiBF/ywyzAoVKQOXUUmUKGFR11PrgQouGE3JMRO3ZnS0fmfBeZFBazC7GXJZYCkjS3cb34GAs/lvLCAqVYrJJKlTBgFI4tz9px3OdezTUlpu7BAghRpUMpIHAGsSPfb2nC0PtH+7/78Y1xHIWaJ0h4gEkc/P3+3Y4Y5XxTWpLpUqRAEuikgDgEzb+w2wubNuyKhdiqyQpuAfaOI/riSI5SwJVSTqAsCQAZMfHNr46MuZrMPUYszFmO8/HbtiFOmYMz7QP57YddM8NmqiuGBU9/SQdja4/W99sG1ujadmWoPaQbEgytiMIZoKwIWDc2HBO0xiaNBEjnb4n741lTwrWNF2dIUKTLEL9O0Sf7YyFWnpmSptYqwO4BHefj24xSxY0XTPEppVg5ohk2VCSsDj1NPPfscPPEmbqZmgKoWkaKy2ktO1iC0jS41fSN4MW3+fHOMBEyDBIPJH88F9P6yyekOyo0alB9JHxt34xm8dM5HHTvERy2qmU1pOymACRspvad/0jCHN581KhqMLsSTG1/bDY5Wm90Zbk/iE3ExpNzsb3wu6v01qTmQdBPpbg82OGSTtU1yPU6Jp6KlNf8A3hQd/wCKe3t/5FzvRUPl+QykEwfUIBtzxe0HmMJ6FWDfb73/ACwb0PptR6zaY0yAxNwNUxte8G+MXjl2Gct6IfE3UqleudlCSqqJ2sSSdyZuSTxxhcrMQ0AlQBeJgyBcjYfzx3OoWquZgB2vBN9UfbbnFoztVKbUgSoMM0NCkAAKSBYkH8U/qMZZD7t67Cb6ZsNoAmODA+cQ1SpnY9rm0kEjgEHe+J06WplVALmBJC3km5JgGw3OO0B6gDbkxHa25AuYvxeN8SW61W7AR8kz6Qb87QPyBtjr5ov2mABCwRHfebcx/fHFyFR0NSwXUFUkRqI302+lfxcCV74O6r0aplliqwVmj03BsZ2IEi++1vviOlyVCzTMSd7SLyIPe3cfrh74byFKrX0VSNCq7sVIFlBteLEx9Im1vYTpCrWqojGAzCAAZJ2HpHNpPNzjZ9R6dk6FKa3lhoBKSGfVYm31XPtxwMWFi+rrRas75ZXFIEASCfabm0nYEzY4r6f081q2iVX3qMEEASb8H+/O+I0y7AsrqqqQRf1KJBHvC+17++LM3qrVPMZnd6g1M7KRqImY3lRYT+mJLlQMy0F0El41mIudI9dpXmTtJw1z2WbJsAjprRLvTaDLEiLMfWRGxsBYC5wn6d016r+WqQ7bzICBQSdVvp/TD5cocug1ZJXJV1BZ2uyFlL6TYxtFh8Tgw6uyfj6uKTU6rvUlCqHzNME8t6ZeCe4iDgHO+G8w1WAq1SQGJpspUTsGaYFuPnFY6c6jzKQFVGQmoqgkIBurORY7yRBGNJ4f8T5VKBWv5gP/AOtVYaeCwJPqt77e4xJl850HM0lJekwUiZsbAj8QJgyB+WKBWLssEUvUNI1MqKxAl5JJFwCT7jtGNf1jxrS8lqWXpu2sNBqBAqqRDERctvM2+YGMJcTI4/Q/7viTuaqnW5ZtbEn1FpkyQW1bnbfHqOkuNR0qSAWgnSLSY3MdsTzWXFNypIcWupMcSR7xb1Ypp07FjaBbsf8AZxAbm6dMVtNF2an6Qrt6Z7mOFnjjBXUen+U+hai1W0gsRsGvYEEzG8iLn2wqyeWeo4VFZ2P0hQSYHx2xeEf6ipiSpMfiH1D5AIn5wxNL4W6K1Z5DFWUSoXczI/8A5jci17745mlrUKlTLqyjVOolVBAi9yPSCO2Ksp1dVQOab6lsHV9EHbcCfyPOFlfMFiWYySTuST+Z3++OjLXeHs9Rp0ylSqFv2Mkb8DYdz9gcPshWy1R1RawqOUb0hTABSYM7n/j84+Y+W17MbTsf9iMd8/16hvMj5mf9jCtE5LqlSmbMdLCHUn0kc6htadziHU+nPRqFXUrIkcgrwQdj9sNM0gzWWNYQK9E/vIga0JsxAF2HMcAntgVM7UzFAZf6mpkskm+mIKid43A+e2GApLY9PH+/7/nEg2kj+IHYj+E7Ec33B7e5xGtX1MWIAJM+kBQPgCwHxhZXVFiJIMibGe8A9jbbBK5vWoSoW9M6WuYJ4YTt7i/zheDginVDaQYBFpt9p/W/aO2IxPM5UoYbefkcQQw9JB9jx8YlkuoPSqB0NwIM3BHYibi2LadLj6hxx+U8YEz2V0sVPYET+mLNh87JBrZtQUkyb7C/IIsTPO+KUIVjp4nYahAEGJ733/PfDTO+JBqUUqdNAg0yZYVCo+oqbAtvEcgYTU62kh4VvVI1ARq912ieOw98cCNydLS1M+YBqM3GoCDbUBJvvp7RO+GOa6UrUHzLVEdyxlUX0rLelmsAAYMAe4iRhXmOsNVcmEQv6bWAkgxAso4taPicS6rkvLJU1Ecgj6GDICZJAM3A4iRffAtV08vV0FxDU1YLqm0kSANjMfhHbEM3VJPrLFwLljJkbATcADj5OJdKybVayqp0lmVNRMBdR5Jt3/LDrxV0CnlF0l2NYEDSzBrDmBMDsPc741EV5XO1aFRHR2pVFClWA4M35sR+mHWaqUxnvMzNQ5wFQWZIlmMAABo1Rb02tGFqZ9KK0ny+pKrB1qOWU3MBiircLHpWd9TdsQ6ZXoKrmsrFhGhg4EdvRBZjbcMBMXG+ArM9W/aa5WjSjU0JTUCTYCDFtRji0/OBa2ZZCupmJSQq6/ovqEXMAE8RO+Bi+phpSCQBuTJ7374Kz2YapDVGkqAkQNgBEkASBcXM29sSE0eokF6mt2qOrAOKhVpO5PLAj3Eye12rVq2Uk1KIQ119JMStIn1BVIIBIIhtx7ycJ/8A0WqMuMwUPlEkBu99P87YgM0wvJsum97EEQJEAado2vGJD891EMjUqb1fKD6qdNtOkAzJMbvttb6rzuV1nq1KqlOnRpkKiqNThdUgHUAVtpMze/xgb9oSoKFI6KGhGL1YnUTJH0gmYIWDz2x3LdNHkVKrvpX6VCwdTi8FZ1Bf+QBxFo/CHhanmqBfTqZWOuGA0jcReZsTJtv9tbmq+WaiukZf9nACs5KC+7CJDaoHuZNu+Pk+XbUNFNW1kgek/hCkEFR7mZv8WnBeU6aPLrmq6UWpqHCPOtz6hCDm/wA8bYu1r2Q6eKq1fLqCnoUswcgahIhRf1GBMbz82VmqbTAgC3+OZx6vn2K6G2DO8QAJaJ2AP2ki4gDln4Q6SuaqNTYsARYixXa/vH8Nt5m0YsGlmXzz0n102ZGH4lJBEyDBF8ep15mSSTcmbk9yZvj6DW8FpQOqoBUIJMtF9XIG2kRtt6rYXeJOk0VoCsqotRWusAo0mAIH33xv5RdQzYFEJU83QwLKFZdBI9KmCO4M4FFRZX0qIgFbwTBBJmYP+xhhTyVdMiFajTKFiy1I/eC0kSDcX5mMKFIg/p/m36W4wwGeU8RZmmNK1nAiIJ1C8cGew/LC4nHDjmrGmdHdG6s2WrLVSGizKdmU2Kn2I54t2wX4io0VqJVy7AU6y+YqAjVSYG6kA2g7YS6ttj7YiDixGueqnMnzEpgOqfvAv4o3cDi24GFjIf8AffbFrKabMJhhIMHvuJBggg4pwh2Ptjs4jiQP54kLydU3BIjcgxe/vt9sH5vIBzqVizG5nY/H9rxbCYNhr0brooVNZpJU40kkD32/0Ym4wlQDtzBnaY/n8Yky6RcCRzY977+2w7TzhnmOjtTopVrgIrp+7VI1PuAx3ETud4gWmcKlUmYBKni14nT8kTx+lscEuR2UOqMdLgBoj1QdQEbwCJtzjlPMkI6aVAbTJ03tMmd43ldiYnYYHp1dJBU3BFj7TMjkcfnibBzO4MEsTaxg8/bEBfT6tMB5UOzAaCWgKZv6R9XtJG04Z9DpKtSarrTDKxBqcyCpEC4kMbRhNlq5lfLA1rq9R0wRBMwRGoCTcniIgTLLdTZKZpiACymdMkEbXifcLsTeJGKEX1uuhIWlGldRkCJssm4mIXn+8jCohu2p31iZMAqB33DHaYMC+O+W1TU5Wo87tJIJm5Yx+d7XxW7S0IAvuCRYxbf3HucKSysFwCQJ3vYSdve8cxiVFwVb1XMQAoIINjcxpAH3ntgVa2n8+/b/AD/4wZls49Jta6QxUxGliA4IO5JB027ieJxIw/8AW2/ZRlQg0+YXmWLTEDmBHsBgGmp2iWnbk/A+2+BkqnYlRJAk23O89o5jY4sUMW9O4FyDYCI3/DI4MHFiGZhtKoulSTDakMmGEhTcgEDixEmcefNl1pqFI8sHV6iQZMzeyWtb3wIayoxOrUdRjSSEvNydzc8AfOLxUbMmjRpUVFS49M6qk3HpmLAQIxI88KeJKWVranpCopDL6JJncEE20yYMXMfYj9Y6zmDXpZisqibrTsP3YmJWLKbwSBMFgMQ8KZijSqMK7BIaNRUkAjewv77fMxirxV1elWqej1wSTVuCwMW0m+95naLCMOFsx0GnnaCVPLakpZoDkMRspBYIsQeCLSPtnepZKp02vTdCII1ANtYAEFRvwex7Y54e/wCoj5SmaRy9KsAZBqAkgncAzcc/+bJ+s9efMuWfSLmERYVJmwG/+98SaPqH/UmuayVKarTQKg0qqX/jJGmCTJi1re+F/V/E2YzrDznEKTpVQFUWF9I9rXP9sJlyYJIP4diARPYkHYEXveMH0MrpkEAsDGoX2JBj2wI8TxW60/KCIViA9RQzi3q0kQBeYMT74XVKZSVIWRuQQdwORaB7dziPl46TjUCpj2x5mxbWZTEDTYA3n1cmY2PbFDjGmXQBz/v+/wBcejEAccnCndWOtUNpJtYTxz/PERiBwhKcTRv0xAd7WP8Af+2JC+JRZqmePbtj044mLJwNsujg2YkKTsO3947487qSQBA1GLySCQAC0RYcx3McYpdwYi3f39/9j4x2pWn1R6pBG3HcRe8X+ZBnHILa6ARpJI0yZEfl3B3mBjqVyRMKAoIFrtNo9zeZ3He4wMVjeZ+Lbf7f4x1paIk+1/j8+cSFZWvpIKkhlYFWH1Tf6T+X5WxPJVlVhqJVTIaCWsTa0cb+9tuaMsx1bhZsTEwNyREmbcX4ti39nQt6SwQMJIBYqpIEna4F+JNhfEX0DPeMstTy4FLzPMi1OpT0hbROqYMbjSDj52zCQASJ3Pb3AHbeL7Y5VKlmIZioLBSQLjdZ9VpEki8e+JZgqAoCFWAOpi31TEWAAXtF/wBcIRJAU72PtcbH3mwttb84irFrcb/ngyr0Wr5CV4HlMQiMSF1H8UCZIHJwFl6WuwBmD9ImyySfYAX+xxBOTAJuJJHb8htJ7dj2xe2cLfUDpP4Et72F4kgcTxgbKZpqZYqoaUZfWuoAMIJANgwBseN9xiKVOD+vA3tAsZnAUi3qlREzpE3Ebd+fvPODqGcFMCJkkan22gsqkXWxgt78DdfWoFI1AyYMexGDqTChW/f0VYgQUaw9SDSdKmbb+/3xYdBsyhyNQYSBK7EW2Bg/Y4JTNqDBDQ2nzPUJbSdUAxAB4kcDfFBpwwJB0n1C0E/7Ed+cEZypSfVVSKRLwKI1GFN5Dk7A97yZ2whV5030we45MAf5t3xboOtSQosu2wkC5Hc7nAjvIFrCbW7zvuT7n+WCEWIYgsth8kAW+1sShp0+pqbk9pvAi0nvhotOMBZWko9RGi8QZse18HJUmdh994+MGtokY8+1gRAvzefi2J4862j9caVDFseZhHM2jtz+v+cSWkSwAGon8I3P+fjHK+UdHKOpRhuGEEfIONMPJmmCMkjSSDEAkkG0GJFv5YpnHcdYX22wpCMejFjgSYBA4BM/rAn8sRKYtWKguLU9seAx4C+JSLaQxN1xyiuLynvzjNbk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s://encrypted-tbn3.gstatic.com/images?q=tbn:ANd9GcQUxE5wlz66NZVlsapd2FqSYpR-TAKnORbpb91NAPO9x9nVr2F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494" y="912682"/>
            <a:ext cx="8676903" cy="57390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9087070-1D96-7E21-21A3-FD36B1E6C85E}"/>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032314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otebook paper">
            <a:extLst>
              <a:ext uri="{FF2B5EF4-FFF2-40B4-BE49-F238E27FC236}">
                <a16:creationId xmlns:a16="http://schemas.microsoft.com/office/drawing/2014/main" id="{AF248515-7435-444F-A083-2D8C9BAD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839200" cy="6535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E18A85-6932-4995-B7F7-BAAC9C0C4E90}"/>
              </a:ext>
            </a:extLst>
          </p:cNvPr>
          <p:cNvSpPr txBox="1"/>
          <p:nvPr/>
        </p:nvSpPr>
        <p:spPr>
          <a:xfrm>
            <a:off x="1219200" y="914527"/>
            <a:ext cx="4191000" cy="461665"/>
          </a:xfrm>
          <a:prstGeom prst="rect">
            <a:avLst/>
          </a:prstGeom>
          <a:noFill/>
        </p:spPr>
        <p:txBody>
          <a:bodyPr wrap="square" rtlCol="0">
            <a:spAutoFit/>
          </a:bodyPr>
          <a:lstStyle/>
          <a:p>
            <a:r>
              <a:rPr lang="en-US" sz="2400" dirty="0">
                <a:solidFill>
                  <a:schemeClr val="bg1"/>
                </a:solidFill>
                <a:latin typeface="Segoe Script" panose="020B0504020000000003" pitchFamily="34" charset="0"/>
              </a:rPr>
              <a:t>Plantation Forestry vs. </a:t>
            </a:r>
          </a:p>
        </p:txBody>
      </p:sp>
      <p:sp>
        <p:nvSpPr>
          <p:cNvPr id="5" name="TextBox 4">
            <a:extLst>
              <a:ext uri="{FF2B5EF4-FFF2-40B4-BE49-F238E27FC236}">
                <a16:creationId xmlns:a16="http://schemas.microsoft.com/office/drawing/2014/main" id="{67A192DF-2D72-4E77-90CB-4F98004A1A5C}"/>
              </a:ext>
            </a:extLst>
          </p:cNvPr>
          <p:cNvSpPr txBox="1"/>
          <p:nvPr/>
        </p:nvSpPr>
        <p:spPr>
          <a:xfrm>
            <a:off x="5142390" y="905649"/>
            <a:ext cx="3925410" cy="769441"/>
          </a:xfrm>
          <a:prstGeom prst="rect">
            <a:avLst/>
          </a:prstGeom>
          <a:noFill/>
        </p:spPr>
        <p:txBody>
          <a:bodyPr wrap="square" rtlCol="0">
            <a:spAutoFit/>
          </a:bodyPr>
          <a:lstStyle/>
          <a:p>
            <a:r>
              <a:rPr lang="en-US" sz="2400" dirty="0">
                <a:solidFill>
                  <a:schemeClr val="bg1"/>
                </a:solidFill>
                <a:latin typeface="Segoe Script" panose="020B0504020000000003" pitchFamily="34" charset="0"/>
              </a:rPr>
              <a:t>Regeneration Forestry</a:t>
            </a:r>
          </a:p>
          <a:p>
            <a:endParaRPr lang="en-US" sz="2000" dirty="0"/>
          </a:p>
        </p:txBody>
      </p:sp>
      <p:cxnSp>
        <p:nvCxnSpPr>
          <p:cNvPr id="7" name="Straight Connector 6">
            <a:extLst>
              <a:ext uri="{FF2B5EF4-FFF2-40B4-BE49-F238E27FC236}">
                <a16:creationId xmlns:a16="http://schemas.microsoft.com/office/drawing/2014/main" id="{21DBEAF3-8A39-4FA5-84A2-D3776476238A}"/>
              </a:ext>
            </a:extLst>
          </p:cNvPr>
          <p:cNvCxnSpPr>
            <a:cxnSpLocks/>
          </p:cNvCxnSpPr>
          <p:nvPr/>
        </p:nvCxnSpPr>
        <p:spPr bwMode="auto">
          <a:xfrm>
            <a:off x="4800600" y="1376192"/>
            <a:ext cx="0" cy="4796008"/>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6CC019F2-B840-4A55-B444-CBB90355442D}"/>
              </a:ext>
            </a:extLst>
          </p:cNvPr>
          <p:cNvSpPr/>
          <p:nvPr/>
        </p:nvSpPr>
        <p:spPr>
          <a:xfrm>
            <a:off x="1065448" y="1237243"/>
            <a:ext cx="752129"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id="{D3D3B77F-EB2F-496C-B671-531C5B4D5227}"/>
              </a:ext>
            </a:extLst>
          </p:cNvPr>
          <p:cNvSpPr/>
          <p:nvPr/>
        </p:nvSpPr>
        <p:spPr>
          <a:xfrm>
            <a:off x="5002080" y="1290369"/>
            <a:ext cx="752129" cy="923330"/>
          </a:xfrm>
          <a:prstGeom prst="rect">
            <a:avLst/>
          </a:prstGeom>
        </p:spPr>
        <p:txBody>
          <a:bodyPr wrap="none">
            <a:spAutoFit/>
          </a:bodyPr>
          <a:lstStyle/>
          <a:p>
            <a:pPr lvl="0"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a:t>
            </a:r>
          </a:p>
        </p:txBody>
      </p:sp>
      <p:sp>
        <p:nvSpPr>
          <p:cNvPr id="11" name="Rectangle 10">
            <a:extLst>
              <a:ext uri="{FF2B5EF4-FFF2-40B4-BE49-F238E27FC236}">
                <a16:creationId xmlns:a16="http://schemas.microsoft.com/office/drawing/2014/main" id="{1E9DB5D7-5FE4-4C7D-8D79-5A15527854E6}"/>
              </a:ext>
            </a:extLst>
          </p:cNvPr>
          <p:cNvSpPr/>
          <p:nvPr/>
        </p:nvSpPr>
        <p:spPr>
          <a:xfrm>
            <a:off x="1231243" y="3767301"/>
            <a:ext cx="482824" cy="923330"/>
          </a:xfrm>
          <a:prstGeom prst="rect">
            <a:avLst/>
          </a:prstGeom>
        </p:spPr>
        <p:txBody>
          <a:bodyPr wrap="none">
            <a:spAutoFit/>
          </a:bodyPr>
          <a:lstStyle/>
          <a:p>
            <a:pPr lvl="0"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a:t>
            </a:r>
          </a:p>
        </p:txBody>
      </p:sp>
      <p:sp>
        <p:nvSpPr>
          <p:cNvPr id="12" name="Rectangle 11">
            <a:extLst>
              <a:ext uri="{FF2B5EF4-FFF2-40B4-BE49-F238E27FC236}">
                <a16:creationId xmlns:a16="http://schemas.microsoft.com/office/drawing/2014/main" id="{4E92928B-AC8B-46E4-9D71-49C58D467DA3}"/>
              </a:ext>
            </a:extLst>
          </p:cNvPr>
          <p:cNvSpPr/>
          <p:nvPr/>
        </p:nvSpPr>
        <p:spPr>
          <a:xfrm>
            <a:off x="4811697" y="3729819"/>
            <a:ext cx="482824" cy="923330"/>
          </a:xfrm>
          <a:prstGeom prst="rect">
            <a:avLst/>
          </a:prstGeom>
        </p:spPr>
        <p:txBody>
          <a:bodyPr wrap="none">
            <a:spAutoFit/>
          </a:bodyPr>
          <a:lstStyle/>
          <a:p>
            <a:pPr lvl="0" algn="ctr"/>
            <a:r>
              <a:rPr lang="en-US" sz="5400" b="1" dirty="0">
                <a:ln w="9525">
                  <a:solidFill>
                    <a:srgbClr val="000000"/>
                  </a:solidFill>
                  <a:prstDash val="solid"/>
                </a:ln>
                <a:solidFill>
                  <a:srgbClr val="FFFFFF"/>
                </a:solidFill>
                <a:effectLst>
                  <a:outerShdw blurRad="12700" dist="38100" dir="2700000" algn="tl" rotWithShape="0">
                    <a:srgbClr val="000000">
                      <a:lumMod val="50000"/>
                    </a:srgbClr>
                  </a:outerShdw>
                </a:effectLst>
              </a:rPr>
              <a:t>-</a:t>
            </a:r>
          </a:p>
        </p:txBody>
      </p:sp>
      <p:sp>
        <p:nvSpPr>
          <p:cNvPr id="13" name="Rectangle 12">
            <a:extLst>
              <a:ext uri="{FF2B5EF4-FFF2-40B4-BE49-F238E27FC236}">
                <a16:creationId xmlns:a16="http://schemas.microsoft.com/office/drawing/2014/main" id="{C91A5B34-CBBE-44FE-869E-615A319EF9A7}"/>
              </a:ext>
            </a:extLst>
          </p:cNvPr>
          <p:cNvSpPr/>
          <p:nvPr/>
        </p:nvSpPr>
        <p:spPr>
          <a:xfrm>
            <a:off x="1696355" y="1521201"/>
            <a:ext cx="1601721" cy="461665"/>
          </a:xfrm>
          <a:prstGeom prst="rect">
            <a:avLst/>
          </a:prstGeom>
        </p:spPr>
        <p:txBody>
          <a:bodyPr wrap="none">
            <a:spAutoFit/>
          </a:bodyPr>
          <a:lstStyle/>
          <a:p>
            <a:r>
              <a:rPr lang="en-US" sz="2400" dirty="0">
                <a:solidFill>
                  <a:srgbClr val="000000"/>
                </a:solidFill>
                <a:latin typeface="Segoe Script" panose="020B0504020000000003" pitchFamily="34" charset="0"/>
              </a:rPr>
              <a:t>Positives</a:t>
            </a:r>
            <a:endParaRPr lang="en-US" dirty="0"/>
          </a:p>
        </p:txBody>
      </p:sp>
      <p:sp>
        <p:nvSpPr>
          <p:cNvPr id="14" name="Rectangle 13">
            <a:extLst>
              <a:ext uri="{FF2B5EF4-FFF2-40B4-BE49-F238E27FC236}">
                <a16:creationId xmlns:a16="http://schemas.microsoft.com/office/drawing/2014/main" id="{0133AB8E-DAA8-4877-8167-321BFF7F7550}"/>
              </a:ext>
            </a:extLst>
          </p:cNvPr>
          <p:cNvSpPr/>
          <p:nvPr/>
        </p:nvSpPr>
        <p:spPr>
          <a:xfrm>
            <a:off x="5664916" y="1525640"/>
            <a:ext cx="1601721" cy="461665"/>
          </a:xfrm>
          <a:prstGeom prst="rect">
            <a:avLst/>
          </a:prstGeom>
        </p:spPr>
        <p:txBody>
          <a:bodyPr wrap="none">
            <a:spAutoFit/>
          </a:bodyPr>
          <a:lstStyle/>
          <a:p>
            <a:pPr lvl="0"/>
            <a:r>
              <a:rPr lang="en-US" sz="2400" dirty="0">
                <a:solidFill>
                  <a:srgbClr val="000000"/>
                </a:solidFill>
                <a:latin typeface="Segoe Script" panose="020B0504020000000003" pitchFamily="34" charset="0"/>
              </a:rPr>
              <a:t>Positives</a:t>
            </a:r>
            <a:endParaRPr lang="en-US" dirty="0">
              <a:solidFill>
                <a:srgbClr val="FFFFFF"/>
              </a:solidFill>
            </a:endParaRPr>
          </a:p>
        </p:txBody>
      </p:sp>
      <p:sp>
        <p:nvSpPr>
          <p:cNvPr id="15" name="Rectangle 14">
            <a:extLst>
              <a:ext uri="{FF2B5EF4-FFF2-40B4-BE49-F238E27FC236}">
                <a16:creationId xmlns:a16="http://schemas.microsoft.com/office/drawing/2014/main" id="{81D54104-F64F-490D-8F05-1B085B84D8E6}"/>
              </a:ext>
            </a:extLst>
          </p:cNvPr>
          <p:cNvSpPr/>
          <p:nvPr/>
        </p:nvSpPr>
        <p:spPr>
          <a:xfrm>
            <a:off x="1674134" y="3998134"/>
            <a:ext cx="1685077" cy="461665"/>
          </a:xfrm>
          <a:prstGeom prst="rect">
            <a:avLst/>
          </a:prstGeom>
        </p:spPr>
        <p:txBody>
          <a:bodyPr wrap="none">
            <a:spAutoFit/>
          </a:bodyPr>
          <a:lstStyle/>
          <a:p>
            <a:pPr lvl="0"/>
            <a:r>
              <a:rPr lang="en-US" sz="2400" dirty="0">
                <a:solidFill>
                  <a:srgbClr val="000000"/>
                </a:solidFill>
                <a:latin typeface="Segoe Script" panose="020B0504020000000003" pitchFamily="34" charset="0"/>
              </a:rPr>
              <a:t>Negatives</a:t>
            </a:r>
            <a:endParaRPr lang="en-US" dirty="0">
              <a:solidFill>
                <a:srgbClr val="FFFFFF"/>
              </a:solidFill>
            </a:endParaRPr>
          </a:p>
        </p:txBody>
      </p:sp>
      <p:sp>
        <p:nvSpPr>
          <p:cNvPr id="16" name="Rectangle 15">
            <a:extLst>
              <a:ext uri="{FF2B5EF4-FFF2-40B4-BE49-F238E27FC236}">
                <a16:creationId xmlns:a16="http://schemas.microsoft.com/office/drawing/2014/main" id="{85399F84-77DD-4A6D-A9E6-4F739B67BA19}"/>
              </a:ext>
            </a:extLst>
          </p:cNvPr>
          <p:cNvSpPr/>
          <p:nvPr/>
        </p:nvSpPr>
        <p:spPr>
          <a:xfrm>
            <a:off x="5294521" y="4032844"/>
            <a:ext cx="1685077" cy="461665"/>
          </a:xfrm>
          <a:prstGeom prst="rect">
            <a:avLst/>
          </a:prstGeom>
        </p:spPr>
        <p:txBody>
          <a:bodyPr wrap="none">
            <a:spAutoFit/>
          </a:bodyPr>
          <a:lstStyle/>
          <a:p>
            <a:pPr lvl="0"/>
            <a:r>
              <a:rPr lang="en-US" sz="2400" dirty="0">
                <a:solidFill>
                  <a:srgbClr val="000000"/>
                </a:solidFill>
                <a:latin typeface="Segoe Script" panose="020B0504020000000003" pitchFamily="34" charset="0"/>
              </a:rPr>
              <a:t>Negatives</a:t>
            </a:r>
            <a:endParaRPr lang="en-US" dirty="0">
              <a:solidFill>
                <a:srgbClr val="FFFFFF"/>
              </a:solidFill>
            </a:endParaRPr>
          </a:p>
        </p:txBody>
      </p:sp>
      <p:sp>
        <p:nvSpPr>
          <p:cNvPr id="17" name="Rectangle 16">
            <a:extLst>
              <a:ext uri="{FF2B5EF4-FFF2-40B4-BE49-F238E27FC236}">
                <a16:creationId xmlns:a16="http://schemas.microsoft.com/office/drawing/2014/main" id="{6C2B5F0F-35BA-4179-9E61-4804032AA270}"/>
              </a:ext>
            </a:extLst>
          </p:cNvPr>
          <p:cNvSpPr/>
          <p:nvPr/>
        </p:nvSpPr>
        <p:spPr>
          <a:xfrm>
            <a:off x="1629470" y="2556051"/>
            <a:ext cx="573266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00FF"/>
                </a:solidFill>
                <a:effectLst>
                  <a:outerShdw blurRad="12700" dist="38100" dir="2700000" algn="tl" rotWithShape="0">
                    <a:schemeClr val="bg1">
                      <a:lumMod val="50000"/>
                    </a:schemeClr>
                  </a:outerShdw>
                </a:effectLst>
              </a:rPr>
              <a:t>Write this down</a:t>
            </a:r>
          </a:p>
        </p:txBody>
      </p:sp>
      <p:pic>
        <p:nvPicPr>
          <p:cNvPr id="3" name="Picture 2">
            <a:extLst>
              <a:ext uri="{FF2B5EF4-FFF2-40B4-BE49-F238E27FC236}">
                <a16:creationId xmlns:a16="http://schemas.microsoft.com/office/drawing/2014/main" id="{8831F672-7340-6687-7867-A42C81DBD88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7136749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otebook paper">
            <a:extLst>
              <a:ext uri="{FF2B5EF4-FFF2-40B4-BE49-F238E27FC236}">
                <a16:creationId xmlns:a16="http://schemas.microsoft.com/office/drawing/2014/main" id="{AF248515-7435-444F-A083-2D8C9BAD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839200" cy="6535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E18A85-6932-4995-B7F7-BAAC9C0C4E90}"/>
              </a:ext>
            </a:extLst>
          </p:cNvPr>
          <p:cNvSpPr txBox="1"/>
          <p:nvPr/>
        </p:nvSpPr>
        <p:spPr>
          <a:xfrm>
            <a:off x="1219200" y="914527"/>
            <a:ext cx="4191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Plantation Forestry vs. </a:t>
            </a:r>
          </a:p>
        </p:txBody>
      </p:sp>
      <p:sp>
        <p:nvSpPr>
          <p:cNvPr id="5" name="TextBox 4">
            <a:extLst>
              <a:ext uri="{FF2B5EF4-FFF2-40B4-BE49-F238E27FC236}">
                <a16:creationId xmlns:a16="http://schemas.microsoft.com/office/drawing/2014/main" id="{67A192DF-2D72-4E77-90CB-4F98004A1A5C}"/>
              </a:ext>
            </a:extLst>
          </p:cNvPr>
          <p:cNvSpPr txBox="1"/>
          <p:nvPr/>
        </p:nvSpPr>
        <p:spPr>
          <a:xfrm>
            <a:off x="5142390" y="905649"/>
            <a:ext cx="3925410"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Regeneration Forestry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cxnSp>
        <p:nvCxnSpPr>
          <p:cNvPr id="7" name="Straight Connector 6">
            <a:extLst>
              <a:ext uri="{FF2B5EF4-FFF2-40B4-BE49-F238E27FC236}">
                <a16:creationId xmlns:a16="http://schemas.microsoft.com/office/drawing/2014/main" id="{21DBEAF3-8A39-4FA5-84A2-D3776476238A}"/>
              </a:ext>
            </a:extLst>
          </p:cNvPr>
          <p:cNvCxnSpPr>
            <a:cxnSpLocks/>
          </p:cNvCxnSpPr>
          <p:nvPr/>
        </p:nvCxnSpPr>
        <p:spPr bwMode="auto">
          <a:xfrm>
            <a:off x="4800600" y="1376192"/>
            <a:ext cx="0" cy="4796008"/>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6CC019F2-B840-4A55-B444-CBB90355442D}"/>
              </a:ext>
            </a:extLst>
          </p:cNvPr>
          <p:cNvSpPr/>
          <p:nvPr/>
        </p:nvSpPr>
        <p:spPr>
          <a:xfrm>
            <a:off x="1065448" y="1237243"/>
            <a:ext cx="75212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0" name="Rectangle 9">
            <a:extLst>
              <a:ext uri="{FF2B5EF4-FFF2-40B4-BE49-F238E27FC236}">
                <a16:creationId xmlns:a16="http://schemas.microsoft.com/office/drawing/2014/main" id="{D3D3B77F-EB2F-496C-B671-531C5B4D5227}"/>
              </a:ext>
            </a:extLst>
          </p:cNvPr>
          <p:cNvSpPr/>
          <p:nvPr/>
        </p:nvSpPr>
        <p:spPr>
          <a:xfrm>
            <a:off x="5002080" y="1290369"/>
            <a:ext cx="752129"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1" name="Rectangle 10">
            <a:extLst>
              <a:ext uri="{FF2B5EF4-FFF2-40B4-BE49-F238E27FC236}">
                <a16:creationId xmlns:a16="http://schemas.microsoft.com/office/drawing/2014/main" id="{1E9DB5D7-5FE4-4C7D-8D79-5A15527854E6}"/>
              </a:ext>
            </a:extLst>
          </p:cNvPr>
          <p:cNvSpPr/>
          <p:nvPr/>
        </p:nvSpPr>
        <p:spPr>
          <a:xfrm>
            <a:off x="1231243" y="3767301"/>
            <a:ext cx="482824"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2" name="Rectangle 11">
            <a:extLst>
              <a:ext uri="{FF2B5EF4-FFF2-40B4-BE49-F238E27FC236}">
                <a16:creationId xmlns:a16="http://schemas.microsoft.com/office/drawing/2014/main" id="{4E92928B-AC8B-46E4-9D71-49C58D467DA3}"/>
              </a:ext>
            </a:extLst>
          </p:cNvPr>
          <p:cNvSpPr/>
          <p:nvPr/>
        </p:nvSpPr>
        <p:spPr>
          <a:xfrm>
            <a:off x="4811697" y="3729819"/>
            <a:ext cx="482824"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3" name="Rectangle 12">
            <a:extLst>
              <a:ext uri="{FF2B5EF4-FFF2-40B4-BE49-F238E27FC236}">
                <a16:creationId xmlns:a16="http://schemas.microsoft.com/office/drawing/2014/main" id="{C91A5B34-CBBE-44FE-869E-615A319EF9A7}"/>
              </a:ext>
            </a:extLst>
          </p:cNvPr>
          <p:cNvSpPr/>
          <p:nvPr/>
        </p:nvSpPr>
        <p:spPr>
          <a:xfrm>
            <a:off x="1696355" y="1521201"/>
            <a:ext cx="160172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Positives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14" name="Rectangle 13">
            <a:extLst>
              <a:ext uri="{FF2B5EF4-FFF2-40B4-BE49-F238E27FC236}">
                <a16:creationId xmlns:a16="http://schemas.microsoft.com/office/drawing/2014/main" id="{0133AB8E-DAA8-4877-8167-321BFF7F7550}"/>
              </a:ext>
            </a:extLst>
          </p:cNvPr>
          <p:cNvSpPr/>
          <p:nvPr/>
        </p:nvSpPr>
        <p:spPr>
          <a:xfrm>
            <a:off x="5664916" y="1525640"/>
            <a:ext cx="160172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Positives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15" name="Rectangle 14">
            <a:extLst>
              <a:ext uri="{FF2B5EF4-FFF2-40B4-BE49-F238E27FC236}">
                <a16:creationId xmlns:a16="http://schemas.microsoft.com/office/drawing/2014/main" id="{81D54104-F64F-490D-8F05-1B085B84D8E6}"/>
              </a:ext>
            </a:extLst>
          </p:cNvPr>
          <p:cNvSpPr/>
          <p:nvPr/>
        </p:nvSpPr>
        <p:spPr>
          <a:xfrm>
            <a:off x="1674134" y="3998134"/>
            <a:ext cx="168507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Negatives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16" name="Rectangle 15">
            <a:extLst>
              <a:ext uri="{FF2B5EF4-FFF2-40B4-BE49-F238E27FC236}">
                <a16:creationId xmlns:a16="http://schemas.microsoft.com/office/drawing/2014/main" id="{85399F84-77DD-4A6D-A9E6-4F739B67BA19}"/>
              </a:ext>
            </a:extLst>
          </p:cNvPr>
          <p:cNvSpPr/>
          <p:nvPr/>
        </p:nvSpPr>
        <p:spPr>
          <a:xfrm>
            <a:off x="5294521" y="4032844"/>
            <a:ext cx="168507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Negatives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3" name="Picture 2">
            <a:extLst>
              <a:ext uri="{FF2B5EF4-FFF2-40B4-BE49-F238E27FC236}">
                <a16:creationId xmlns:a16="http://schemas.microsoft.com/office/drawing/2014/main" id="{9166AC02-E1AD-9BB4-FFA7-F1650629138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075030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2657"/>
            <a:ext cx="8915400" cy="5897563"/>
          </a:xfrm>
        </p:spPr>
        <p:txBody>
          <a:bodyPr/>
          <a:lstStyle/>
          <a:p>
            <a:r>
              <a:rPr lang="en-US" dirty="0">
                <a:solidFill>
                  <a:srgbClr val="FFC000"/>
                </a:solidFill>
              </a:rPr>
              <a:t>Video Link! (Optional) Plantation Forestry vs. Native Regeneration Forestry (Tasmania)</a:t>
            </a:r>
          </a:p>
          <a:p>
            <a:pPr lvl="1"/>
            <a:r>
              <a:rPr lang="en-US" dirty="0"/>
              <a:t>Pay attention each side of the story.</a:t>
            </a:r>
          </a:p>
          <a:p>
            <a:pPr lvl="1"/>
            <a:r>
              <a:rPr lang="en-US" dirty="0"/>
              <a:t>Which is better to maintain biodiversity?</a:t>
            </a:r>
          </a:p>
          <a:p>
            <a:pPr lvl="1"/>
            <a:r>
              <a:rPr lang="en-US" dirty="0">
                <a:hlinkClick r:id="rId2"/>
              </a:rPr>
              <a:t>http://www.youtube.com/watch?v=vplUH8A_wE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3200"/>
            <a:ext cx="8610600"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52832591-D732-65B5-045C-BAAD74D2FDA8}"/>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375362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otebook paper">
            <a:extLst>
              <a:ext uri="{FF2B5EF4-FFF2-40B4-BE49-F238E27FC236}">
                <a16:creationId xmlns:a16="http://schemas.microsoft.com/office/drawing/2014/main" id="{AF248515-7435-444F-A083-2D8C9BAD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839200" cy="6535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E18A85-6932-4995-B7F7-BAAC9C0C4E90}"/>
              </a:ext>
            </a:extLst>
          </p:cNvPr>
          <p:cNvSpPr txBox="1"/>
          <p:nvPr/>
        </p:nvSpPr>
        <p:spPr>
          <a:xfrm>
            <a:off x="1219200" y="914527"/>
            <a:ext cx="4191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Plantation Forestry vs. </a:t>
            </a:r>
          </a:p>
        </p:txBody>
      </p:sp>
      <p:sp>
        <p:nvSpPr>
          <p:cNvPr id="5" name="TextBox 4">
            <a:extLst>
              <a:ext uri="{FF2B5EF4-FFF2-40B4-BE49-F238E27FC236}">
                <a16:creationId xmlns:a16="http://schemas.microsoft.com/office/drawing/2014/main" id="{67A192DF-2D72-4E77-90CB-4F98004A1A5C}"/>
              </a:ext>
            </a:extLst>
          </p:cNvPr>
          <p:cNvSpPr txBox="1"/>
          <p:nvPr/>
        </p:nvSpPr>
        <p:spPr>
          <a:xfrm>
            <a:off x="5142390" y="905649"/>
            <a:ext cx="3925410"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Regeneration Forestry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cxnSp>
        <p:nvCxnSpPr>
          <p:cNvPr id="7" name="Straight Connector 6">
            <a:extLst>
              <a:ext uri="{FF2B5EF4-FFF2-40B4-BE49-F238E27FC236}">
                <a16:creationId xmlns:a16="http://schemas.microsoft.com/office/drawing/2014/main" id="{21DBEAF3-8A39-4FA5-84A2-D3776476238A}"/>
              </a:ext>
            </a:extLst>
          </p:cNvPr>
          <p:cNvCxnSpPr>
            <a:cxnSpLocks/>
          </p:cNvCxnSpPr>
          <p:nvPr/>
        </p:nvCxnSpPr>
        <p:spPr bwMode="auto">
          <a:xfrm>
            <a:off x="4800600" y="1376192"/>
            <a:ext cx="0" cy="4796008"/>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6CC019F2-B840-4A55-B444-CBB90355442D}"/>
              </a:ext>
            </a:extLst>
          </p:cNvPr>
          <p:cNvSpPr/>
          <p:nvPr/>
        </p:nvSpPr>
        <p:spPr>
          <a:xfrm>
            <a:off x="1065448" y="1237243"/>
            <a:ext cx="75212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0" name="Rectangle 9">
            <a:extLst>
              <a:ext uri="{FF2B5EF4-FFF2-40B4-BE49-F238E27FC236}">
                <a16:creationId xmlns:a16="http://schemas.microsoft.com/office/drawing/2014/main" id="{D3D3B77F-EB2F-496C-B671-531C5B4D5227}"/>
              </a:ext>
            </a:extLst>
          </p:cNvPr>
          <p:cNvSpPr/>
          <p:nvPr/>
        </p:nvSpPr>
        <p:spPr>
          <a:xfrm>
            <a:off x="5002080" y="1290369"/>
            <a:ext cx="752129"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1" name="Rectangle 10">
            <a:extLst>
              <a:ext uri="{FF2B5EF4-FFF2-40B4-BE49-F238E27FC236}">
                <a16:creationId xmlns:a16="http://schemas.microsoft.com/office/drawing/2014/main" id="{1E9DB5D7-5FE4-4C7D-8D79-5A15527854E6}"/>
              </a:ext>
            </a:extLst>
          </p:cNvPr>
          <p:cNvSpPr/>
          <p:nvPr/>
        </p:nvSpPr>
        <p:spPr>
          <a:xfrm>
            <a:off x="1231243" y="3767301"/>
            <a:ext cx="482824"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2" name="Rectangle 11">
            <a:extLst>
              <a:ext uri="{FF2B5EF4-FFF2-40B4-BE49-F238E27FC236}">
                <a16:creationId xmlns:a16="http://schemas.microsoft.com/office/drawing/2014/main" id="{4E92928B-AC8B-46E4-9D71-49C58D467DA3}"/>
              </a:ext>
            </a:extLst>
          </p:cNvPr>
          <p:cNvSpPr/>
          <p:nvPr/>
        </p:nvSpPr>
        <p:spPr>
          <a:xfrm>
            <a:off x="4811697" y="3729819"/>
            <a:ext cx="482824"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3" name="Rectangle 12">
            <a:extLst>
              <a:ext uri="{FF2B5EF4-FFF2-40B4-BE49-F238E27FC236}">
                <a16:creationId xmlns:a16="http://schemas.microsoft.com/office/drawing/2014/main" id="{C91A5B34-CBBE-44FE-869E-615A319EF9A7}"/>
              </a:ext>
            </a:extLst>
          </p:cNvPr>
          <p:cNvSpPr/>
          <p:nvPr/>
        </p:nvSpPr>
        <p:spPr>
          <a:xfrm>
            <a:off x="1696355" y="1521201"/>
            <a:ext cx="160172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Positives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14" name="Rectangle 13">
            <a:extLst>
              <a:ext uri="{FF2B5EF4-FFF2-40B4-BE49-F238E27FC236}">
                <a16:creationId xmlns:a16="http://schemas.microsoft.com/office/drawing/2014/main" id="{0133AB8E-DAA8-4877-8167-321BFF7F7550}"/>
              </a:ext>
            </a:extLst>
          </p:cNvPr>
          <p:cNvSpPr/>
          <p:nvPr/>
        </p:nvSpPr>
        <p:spPr>
          <a:xfrm>
            <a:off x="5664916" y="1525640"/>
            <a:ext cx="160172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Positives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15" name="Rectangle 14">
            <a:extLst>
              <a:ext uri="{FF2B5EF4-FFF2-40B4-BE49-F238E27FC236}">
                <a16:creationId xmlns:a16="http://schemas.microsoft.com/office/drawing/2014/main" id="{81D54104-F64F-490D-8F05-1B085B84D8E6}"/>
              </a:ext>
            </a:extLst>
          </p:cNvPr>
          <p:cNvSpPr/>
          <p:nvPr/>
        </p:nvSpPr>
        <p:spPr>
          <a:xfrm>
            <a:off x="1674134" y="3998134"/>
            <a:ext cx="168507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Negatives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16" name="Rectangle 15">
            <a:extLst>
              <a:ext uri="{FF2B5EF4-FFF2-40B4-BE49-F238E27FC236}">
                <a16:creationId xmlns:a16="http://schemas.microsoft.com/office/drawing/2014/main" id="{85399F84-77DD-4A6D-A9E6-4F739B67BA19}"/>
              </a:ext>
            </a:extLst>
          </p:cNvPr>
          <p:cNvSpPr/>
          <p:nvPr/>
        </p:nvSpPr>
        <p:spPr>
          <a:xfrm>
            <a:off x="5294521" y="4032844"/>
            <a:ext cx="168507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Negatives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3" name="TextBox 2">
            <a:extLst>
              <a:ext uri="{FF2B5EF4-FFF2-40B4-BE49-F238E27FC236}">
                <a16:creationId xmlns:a16="http://schemas.microsoft.com/office/drawing/2014/main" id="{74FF1B1A-2AED-43F8-8760-F34D0BBE3B52}"/>
              </a:ext>
            </a:extLst>
          </p:cNvPr>
          <p:cNvSpPr txBox="1"/>
          <p:nvPr/>
        </p:nvSpPr>
        <p:spPr>
          <a:xfrm>
            <a:off x="379471" y="2039260"/>
            <a:ext cx="4621071" cy="1938992"/>
          </a:xfrm>
          <a:prstGeom prst="rect">
            <a:avLst/>
          </a:prstGeom>
          <a:noFill/>
        </p:spPr>
        <p:txBody>
          <a:bodyPr wrap="square" rtlCol="0">
            <a:spAutoFit/>
          </a:bodyPr>
          <a:lstStyle/>
          <a:p>
            <a:r>
              <a:rPr lang="en-US" sz="2400" dirty="0">
                <a:solidFill>
                  <a:schemeClr val="bg1"/>
                </a:solidFill>
              </a:rPr>
              <a:t>-Grow 4 to 5 times faster than native regenerative forest. $</a:t>
            </a:r>
          </a:p>
          <a:p>
            <a:r>
              <a:rPr lang="en-US" sz="2400" dirty="0">
                <a:solidFill>
                  <a:schemeClr val="bg1"/>
                </a:solidFill>
              </a:rPr>
              <a:t>-More biodiversity than farmland.</a:t>
            </a:r>
          </a:p>
          <a:p>
            <a:r>
              <a:rPr lang="en-US" sz="2400" dirty="0">
                <a:solidFill>
                  <a:schemeClr val="bg1"/>
                </a:solidFill>
              </a:rPr>
              <a:t>-All the wood is useable.</a:t>
            </a:r>
          </a:p>
        </p:txBody>
      </p:sp>
      <p:sp>
        <p:nvSpPr>
          <p:cNvPr id="8" name="Rectangle 7">
            <a:extLst>
              <a:ext uri="{FF2B5EF4-FFF2-40B4-BE49-F238E27FC236}">
                <a16:creationId xmlns:a16="http://schemas.microsoft.com/office/drawing/2014/main" id="{17B1BD24-7FC4-4305-A810-9BF9DFE2DA80}"/>
              </a:ext>
            </a:extLst>
          </p:cNvPr>
          <p:cNvSpPr/>
          <p:nvPr/>
        </p:nvSpPr>
        <p:spPr>
          <a:xfrm>
            <a:off x="4849704" y="2028813"/>
            <a:ext cx="4190994" cy="1938992"/>
          </a:xfrm>
          <a:prstGeom prst="rect">
            <a:avLst/>
          </a:prstGeom>
        </p:spPr>
        <p:txBody>
          <a:bodyPr wrap="square">
            <a:spAutoFit/>
          </a:bodyPr>
          <a:lstStyle/>
          <a:p>
            <a:pPr lvl="0"/>
            <a:r>
              <a:rPr lang="en-US" sz="2000" dirty="0">
                <a:solidFill>
                  <a:srgbClr val="000000"/>
                </a:solidFill>
              </a:rPr>
              <a:t>-Species are not displaced</a:t>
            </a:r>
          </a:p>
          <a:p>
            <a:pPr lvl="0"/>
            <a:r>
              <a:rPr lang="en-US" sz="2000" dirty="0">
                <a:solidFill>
                  <a:srgbClr val="000000"/>
                </a:solidFill>
              </a:rPr>
              <a:t>-More biodiversity</a:t>
            </a:r>
          </a:p>
          <a:p>
            <a:pPr lvl="0"/>
            <a:r>
              <a:rPr lang="en-US" sz="2000" dirty="0">
                <a:solidFill>
                  <a:srgbClr val="000000"/>
                </a:solidFill>
              </a:rPr>
              <a:t>-Premium wood, better wood and larger in size.</a:t>
            </a:r>
          </a:p>
          <a:p>
            <a:pPr lvl="0"/>
            <a:r>
              <a:rPr lang="en-US" sz="2000" dirty="0">
                <a:solidFill>
                  <a:srgbClr val="000000"/>
                </a:solidFill>
              </a:rPr>
              <a:t>-Stores more carbon, ecologically friendly</a:t>
            </a:r>
          </a:p>
        </p:txBody>
      </p:sp>
      <p:pic>
        <p:nvPicPr>
          <p:cNvPr id="6" name="Picture 5">
            <a:extLst>
              <a:ext uri="{FF2B5EF4-FFF2-40B4-BE49-F238E27FC236}">
                <a16:creationId xmlns:a16="http://schemas.microsoft.com/office/drawing/2014/main" id="{F96D3F3B-4C4B-42F5-413B-3D8BA7C460B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290607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otebook paper">
            <a:extLst>
              <a:ext uri="{FF2B5EF4-FFF2-40B4-BE49-F238E27FC236}">
                <a16:creationId xmlns:a16="http://schemas.microsoft.com/office/drawing/2014/main" id="{AF248515-7435-444F-A083-2D8C9BAD4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839200" cy="6535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E18A85-6932-4995-B7F7-BAAC9C0C4E90}"/>
              </a:ext>
            </a:extLst>
          </p:cNvPr>
          <p:cNvSpPr txBox="1"/>
          <p:nvPr/>
        </p:nvSpPr>
        <p:spPr>
          <a:xfrm>
            <a:off x="1219200" y="914527"/>
            <a:ext cx="41910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Plantation Forestry vs. </a:t>
            </a:r>
          </a:p>
        </p:txBody>
      </p:sp>
      <p:sp>
        <p:nvSpPr>
          <p:cNvPr id="5" name="TextBox 4">
            <a:extLst>
              <a:ext uri="{FF2B5EF4-FFF2-40B4-BE49-F238E27FC236}">
                <a16:creationId xmlns:a16="http://schemas.microsoft.com/office/drawing/2014/main" id="{67A192DF-2D72-4E77-90CB-4F98004A1A5C}"/>
              </a:ext>
            </a:extLst>
          </p:cNvPr>
          <p:cNvSpPr txBox="1"/>
          <p:nvPr/>
        </p:nvSpPr>
        <p:spPr>
          <a:xfrm>
            <a:off x="5142390" y="905649"/>
            <a:ext cx="3925410"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Regeneration Forestry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cxnSp>
        <p:nvCxnSpPr>
          <p:cNvPr id="7" name="Straight Connector 6">
            <a:extLst>
              <a:ext uri="{FF2B5EF4-FFF2-40B4-BE49-F238E27FC236}">
                <a16:creationId xmlns:a16="http://schemas.microsoft.com/office/drawing/2014/main" id="{21DBEAF3-8A39-4FA5-84A2-D3776476238A}"/>
              </a:ext>
            </a:extLst>
          </p:cNvPr>
          <p:cNvCxnSpPr>
            <a:cxnSpLocks/>
          </p:cNvCxnSpPr>
          <p:nvPr/>
        </p:nvCxnSpPr>
        <p:spPr bwMode="auto">
          <a:xfrm>
            <a:off x="4800600" y="1376192"/>
            <a:ext cx="0" cy="4796008"/>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6CC019F2-B840-4A55-B444-CBB90355442D}"/>
              </a:ext>
            </a:extLst>
          </p:cNvPr>
          <p:cNvSpPr/>
          <p:nvPr/>
        </p:nvSpPr>
        <p:spPr>
          <a:xfrm>
            <a:off x="1065448" y="1237243"/>
            <a:ext cx="75212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0" name="Rectangle 9">
            <a:extLst>
              <a:ext uri="{FF2B5EF4-FFF2-40B4-BE49-F238E27FC236}">
                <a16:creationId xmlns:a16="http://schemas.microsoft.com/office/drawing/2014/main" id="{D3D3B77F-EB2F-496C-B671-531C5B4D5227}"/>
              </a:ext>
            </a:extLst>
          </p:cNvPr>
          <p:cNvSpPr/>
          <p:nvPr/>
        </p:nvSpPr>
        <p:spPr>
          <a:xfrm>
            <a:off x="5002080" y="1290369"/>
            <a:ext cx="752129"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1" name="Rectangle 10">
            <a:extLst>
              <a:ext uri="{FF2B5EF4-FFF2-40B4-BE49-F238E27FC236}">
                <a16:creationId xmlns:a16="http://schemas.microsoft.com/office/drawing/2014/main" id="{1E9DB5D7-5FE4-4C7D-8D79-5A15527854E6}"/>
              </a:ext>
            </a:extLst>
          </p:cNvPr>
          <p:cNvSpPr/>
          <p:nvPr/>
        </p:nvSpPr>
        <p:spPr>
          <a:xfrm>
            <a:off x="1231243" y="3767301"/>
            <a:ext cx="482824"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2" name="Rectangle 11">
            <a:extLst>
              <a:ext uri="{FF2B5EF4-FFF2-40B4-BE49-F238E27FC236}">
                <a16:creationId xmlns:a16="http://schemas.microsoft.com/office/drawing/2014/main" id="{4E92928B-AC8B-46E4-9D71-49C58D467DA3}"/>
              </a:ext>
            </a:extLst>
          </p:cNvPr>
          <p:cNvSpPr/>
          <p:nvPr/>
        </p:nvSpPr>
        <p:spPr>
          <a:xfrm>
            <a:off x="4811697" y="3729819"/>
            <a:ext cx="482824"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Tahoma" pitchFamily="34" charset="0"/>
                <a:ea typeface="+mn-ea"/>
                <a:cs typeface="+mn-cs"/>
              </a:rPr>
              <a:t>-</a:t>
            </a:r>
          </a:p>
        </p:txBody>
      </p:sp>
      <p:sp>
        <p:nvSpPr>
          <p:cNvPr id="13" name="Rectangle 12">
            <a:extLst>
              <a:ext uri="{FF2B5EF4-FFF2-40B4-BE49-F238E27FC236}">
                <a16:creationId xmlns:a16="http://schemas.microsoft.com/office/drawing/2014/main" id="{C91A5B34-CBBE-44FE-869E-615A319EF9A7}"/>
              </a:ext>
            </a:extLst>
          </p:cNvPr>
          <p:cNvSpPr/>
          <p:nvPr/>
        </p:nvSpPr>
        <p:spPr>
          <a:xfrm>
            <a:off x="1696355" y="1521201"/>
            <a:ext cx="160172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Positives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14" name="Rectangle 13">
            <a:extLst>
              <a:ext uri="{FF2B5EF4-FFF2-40B4-BE49-F238E27FC236}">
                <a16:creationId xmlns:a16="http://schemas.microsoft.com/office/drawing/2014/main" id="{0133AB8E-DAA8-4877-8167-321BFF7F7550}"/>
              </a:ext>
            </a:extLst>
          </p:cNvPr>
          <p:cNvSpPr/>
          <p:nvPr/>
        </p:nvSpPr>
        <p:spPr>
          <a:xfrm>
            <a:off x="5664916" y="1525640"/>
            <a:ext cx="160172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Positives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15" name="Rectangle 14">
            <a:extLst>
              <a:ext uri="{FF2B5EF4-FFF2-40B4-BE49-F238E27FC236}">
                <a16:creationId xmlns:a16="http://schemas.microsoft.com/office/drawing/2014/main" id="{81D54104-F64F-490D-8F05-1B085B84D8E6}"/>
              </a:ext>
            </a:extLst>
          </p:cNvPr>
          <p:cNvSpPr/>
          <p:nvPr/>
        </p:nvSpPr>
        <p:spPr>
          <a:xfrm>
            <a:off x="1674134" y="3998134"/>
            <a:ext cx="168507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Negatives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16" name="Rectangle 15">
            <a:extLst>
              <a:ext uri="{FF2B5EF4-FFF2-40B4-BE49-F238E27FC236}">
                <a16:creationId xmlns:a16="http://schemas.microsoft.com/office/drawing/2014/main" id="{85399F84-77DD-4A6D-A9E6-4F739B67BA19}"/>
              </a:ext>
            </a:extLst>
          </p:cNvPr>
          <p:cNvSpPr/>
          <p:nvPr/>
        </p:nvSpPr>
        <p:spPr>
          <a:xfrm>
            <a:off x="5294521" y="4032844"/>
            <a:ext cx="1685077"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Script" panose="020B0504020000000003" pitchFamily="34" charset="0"/>
                <a:ea typeface="+mn-ea"/>
                <a:cs typeface="+mn-cs"/>
              </a:rPr>
              <a:t>Negatives</a:t>
            </a:r>
            <a:endParaRPr kumimoji="0" lang="en-US" sz="8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3" name="TextBox 2">
            <a:extLst>
              <a:ext uri="{FF2B5EF4-FFF2-40B4-BE49-F238E27FC236}">
                <a16:creationId xmlns:a16="http://schemas.microsoft.com/office/drawing/2014/main" id="{74FF1B1A-2AED-43F8-8760-F34D0BBE3B52}"/>
              </a:ext>
            </a:extLst>
          </p:cNvPr>
          <p:cNvSpPr txBox="1"/>
          <p:nvPr/>
        </p:nvSpPr>
        <p:spPr>
          <a:xfrm>
            <a:off x="379471" y="2039260"/>
            <a:ext cx="4621071"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chemeClr val="accent2">
                      <a:satMod val="175000"/>
                      <a:alpha val="40000"/>
                    </a:schemeClr>
                  </a:glow>
                </a:effectLst>
                <a:uLnTx/>
                <a:uFillTx/>
                <a:latin typeface="Tahoma" pitchFamily="34" charset="0"/>
                <a:ea typeface="+mn-ea"/>
                <a:cs typeface="+mn-cs"/>
              </a:rPr>
              <a:t>-Grow 4 to 5 times faster than native regenerative forest.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chemeClr val="accent2">
                      <a:satMod val="175000"/>
                      <a:alpha val="40000"/>
                    </a:schemeClr>
                  </a:glow>
                </a:effectLst>
                <a:uLnTx/>
                <a:uFillTx/>
                <a:latin typeface="Tahoma" pitchFamily="34" charset="0"/>
                <a:ea typeface="+mn-ea"/>
                <a:cs typeface="+mn-cs"/>
              </a:rPr>
              <a:t>-More biodiversity than farmland.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chemeClr val="accent2">
                      <a:satMod val="175000"/>
                      <a:alpha val="40000"/>
                    </a:schemeClr>
                  </a:glow>
                </a:effectLst>
                <a:uLnTx/>
                <a:uFillTx/>
                <a:latin typeface="Tahoma" pitchFamily="34" charset="0"/>
                <a:ea typeface="+mn-ea"/>
                <a:cs typeface="+mn-cs"/>
              </a:rPr>
              <a:t>-All the wood is useable.</a:t>
            </a:r>
          </a:p>
        </p:txBody>
      </p:sp>
      <p:sp>
        <p:nvSpPr>
          <p:cNvPr id="6" name="Rectangle 5">
            <a:extLst>
              <a:ext uri="{FF2B5EF4-FFF2-40B4-BE49-F238E27FC236}">
                <a16:creationId xmlns:a16="http://schemas.microsoft.com/office/drawing/2014/main" id="{58D4D4C9-A86D-4C8A-91F4-E928D0279144}"/>
              </a:ext>
            </a:extLst>
          </p:cNvPr>
          <p:cNvSpPr/>
          <p:nvPr/>
        </p:nvSpPr>
        <p:spPr>
          <a:xfrm>
            <a:off x="560503" y="4633744"/>
            <a:ext cx="4572000" cy="156966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FFFF00">
                      <a:alpha val="40000"/>
                    </a:srgbClr>
                  </a:glow>
                </a:effectLst>
                <a:uLnTx/>
                <a:uFillTx/>
                <a:latin typeface="Tahoma" pitchFamily="34" charset="0"/>
                <a:ea typeface="+mn-ea"/>
                <a:cs typeface="+mn-cs"/>
              </a:rPr>
              <a:t>-Not as biodiverse as a native regenerative forest.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FFFF00">
                      <a:alpha val="40000"/>
                    </a:srgbClr>
                  </a:glow>
                </a:effectLst>
                <a:uLnTx/>
                <a:uFillTx/>
                <a:latin typeface="Tahoma" pitchFamily="34" charset="0"/>
                <a:ea typeface="+mn-ea"/>
                <a:cs typeface="+mn-cs"/>
              </a:rPr>
              <a:t>-Use chemicals and fertilizers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FFFF00">
                      <a:alpha val="40000"/>
                    </a:srgbClr>
                  </a:glow>
                </a:effectLst>
                <a:uLnTx/>
                <a:uFillTx/>
                <a:latin typeface="Tahoma" pitchFamily="34" charset="0"/>
                <a:ea typeface="+mn-ea"/>
                <a:cs typeface="+mn-cs"/>
              </a:rPr>
              <a:t>-Not natural</a:t>
            </a:r>
          </a:p>
        </p:txBody>
      </p:sp>
      <p:sp>
        <p:nvSpPr>
          <p:cNvPr id="8" name="Rectangle 7">
            <a:extLst>
              <a:ext uri="{FF2B5EF4-FFF2-40B4-BE49-F238E27FC236}">
                <a16:creationId xmlns:a16="http://schemas.microsoft.com/office/drawing/2014/main" id="{17B1BD24-7FC4-4305-A810-9BF9DFE2DA80}"/>
              </a:ext>
            </a:extLst>
          </p:cNvPr>
          <p:cNvSpPr/>
          <p:nvPr/>
        </p:nvSpPr>
        <p:spPr>
          <a:xfrm>
            <a:off x="4849704" y="2028813"/>
            <a:ext cx="4190994"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glow rad="228600">
                    <a:schemeClr val="accent2">
                      <a:satMod val="175000"/>
                      <a:alpha val="40000"/>
                    </a:schemeClr>
                  </a:glow>
                </a:effectLst>
                <a:uLnTx/>
                <a:uFillTx/>
                <a:latin typeface="Tahoma" pitchFamily="34" charset="0"/>
                <a:ea typeface="+mn-ea"/>
                <a:cs typeface="+mn-cs"/>
              </a:rPr>
              <a:t>-Species are not displaced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glow rad="228600">
                    <a:schemeClr val="accent2">
                      <a:satMod val="175000"/>
                      <a:alpha val="40000"/>
                    </a:schemeClr>
                  </a:glow>
                </a:effectLst>
                <a:uLnTx/>
                <a:uFillTx/>
                <a:latin typeface="Tahoma" pitchFamily="34" charset="0"/>
                <a:ea typeface="+mn-ea"/>
                <a:cs typeface="+mn-cs"/>
              </a:rPr>
              <a:t>-More biodiversity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glow rad="228600">
                    <a:schemeClr val="accent2">
                      <a:satMod val="175000"/>
                      <a:alpha val="40000"/>
                    </a:schemeClr>
                  </a:glow>
                </a:effectLst>
                <a:uLnTx/>
                <a:uFillTx/>
                <a:latin typeface="Tahoma" pitchFamily="34" charset="0"/>
                <a:ea typeface="+mn-ea"/>
                <a:cs typeface="+mn-cs"/>
              </a:rPr>
              <a:t>-Premium wood, better wood and larger in size.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glow rad="228600">
                    <a:schemeClr val="accent2">
                      <a:satMod val="175000"/>
                      <a:alpha val="40000"/>
                    </a:schemeClr>
                  </a:glow>
                </a:effectLst>
                <a:uLnTx/>
                <a:uFillTx/>
                <a:latin typeface="Tahoma" pitchFamily="34" charset="0"/>
                <a:ea typeface="+mn-ea"/>
                <a:cs typeface="+mn-cs"/>
              </a:rPr>
              <a:t>-Stores more carbon, ecologically friendly</a:t>
            </a:r>
          </a:p>
        </p:txBody>
      </p:sp>
      <p:sp>
        <p:nvSpPr>
          <p:cNvPr id="17" name="Rectangle 16">
            <a:extLst>
              <a:ext uri="{FF2B5EF4-FFF2-40B4-BE49-F238E27FC236}">
                <a16:creationId xmlns:a16="http://schemas.microsoft.com/office/drawing/2014/main" id="{CAA9B34B-1AF9-4F73-98AC-4413DD6A8325}"/>
              </a:ext>
            </a:extLst>
          </p:cNvPr>
          <p:cNvSpPr/>
          <p:nvPr/>
        </p:nvSpPr>
        <p:spPr>
          <a:xfrm>
            <a:off x="4827703" y="4633744"/>
            <a:ext cx="4098792"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glow rad="228600">
                    <a:srgbClr val="FFFF00">
                      <a:alpha val="40000"/>
                    </a:srgbClr>
                  </a:glow>
                </a:effectLst>
                <a:uLnTx/>
                <a:uFillTx/>
                <a:latin typeface="Tahoma" pitchFamily="34" charset="0"/>
                <a:ea typeface="+mn-ea"/>
                <a:cs typeface="+mn-cs"/>
              </a:rPr>
              <a:t>-Grows much slower, and not all the wood produced is useable.</a:t>
            </a:r>
          </a:p>
        </p:txBody>
      </p:sp>
      <p:pic>
        <p:nvPicPr>
          <p:cNvPr id="18" name="Picture 17">
            <a:extLst>
              <a:ext uri="{FF2B5EF4-FFF2-40B4-BE49-F238E27FC236}">
                <a16:creationId xmlns:a16="http://schemas.microsoft.com/office/drawing/2014/main" id="{E2C45DA6-D08F-6F71-BFF8-C2A7697916F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239711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9" y="762000"/>
            <a:ext cx="9165139"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B5B0332-EF70-4D7D-937A-1B0F5EF8289C}"/>
              </a:ext>
            </a:extLst>
          </p:cNvPr>
          <p:cNvSpPr/>
          <p:nvPr/>
        </p:nvSpPr>
        <p:spPr>
          <a:xfrm>
            <a:off x="228600" y="76200"/>
            <a:ext cx="4304384" cy="92333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468A4B">
                      <a:lumMod val="75000"/>
                    </a:srgbClr>
                  </a:solidFill>
                  <a:prstDash val="solid"/>
                </a:ln>
                <a:solidFill>
                  <a:srgbClr val="FFCC99"/>
                </a:solidFill>
                <a:effectLst>
                  <a:outerShdw blurRad="12700" dist="38100" dir="2700000" algn="tl" rotWithShape="0">
                    <a:srgbClr val="000000">
                      <a:lumMod val="50000"/>
                    </a:srgbClr>
                  </a:outerShdw>
                </a:effectLst>
                <a:uLnTx/>
                <a:uFillTx/>
                <a:latin typeface="Tahoma" pitchFamily="34" charset="0"/>
                <a:ea typeface="+mn-ea"/>
                <a:cs typeface="+mn-cs"/>
              </a:rPr>
              <a:t>Biodiversity</a:t>
            </a:r>
          </a:p>
        </p:txBody>
      </p:sp>
      <p:sp>
        <p:nvSpPr>
          <p:cNvPr id="3" name="Rectangle 2">
            <a:extLst>
              <a:ext uri="{FF2B5EF4-FFF2-40B4-BE49-F238E27FC236}">
                <a16:creationId xmlns:a16="http://schemas.microsoft.com/office/drawing/2014/main" id="{21C7E20C-5C5C-491C-BC68-26573A61EC50}"/>
              </a:ext>
            </a:extLst>
          </p:cNvPr>
          <p:cNvSpPr/>
          <p:nvPr/>
        </p:nvSpPr>
        <p:spPr>
          <a:xfrm>
            <a:off x="304800" y="5027474"/>
            <a:ext cx="3220753"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CC"/>
                </a:solidFill>
                <a:effectLst>
                  <a:outerShdw blurRad="12700" dist="38100" dir="2700000" algn="tl" rotWithShape="0">
                    <a:srgbClr val="000000">
                      <a:lumMod val="50000"/>
                    </a:srgbClr>
                  </a:outerShdw>
                </a:effectLst>
                <a:uLnTx/>
                <a:uFillTx/>
                <a:latin typeface="Tahoma" pitchFamily="34" charset="0"/>
                <a:ea typeface="+mn-ea"/>
                <a:cs typeface="+mn-cs"/>
              </a:rPr>
              <a:t>Part 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CC"/>
                </a:solidFill>
                <a:effectLst>
                  <a:outerShdw blurRad="12700" dist="38100" dir="2700000" algn="tl" rotWithShape="0">
                    <a:srgbClr val="000000">
                      <a:lumMod val="50000"/>
                    </a:srgbClr>
                  </a:outerShdw>
                </a:effectLst>
                <a:uLnTx/>
                <a:uFillTx/>
                <a:latin typeface="Tahoma" pitchFamily="34" charset="0"/>
                <a:ea typeface="+mn-ea"/>
                <a:cs typeface="+mn-cs"/>
              </a:rPr>
              <a:t>Lesson 2</a:t>
            </a:r>
          </a:p>
        </p:txBody>
      </p:sp>
      <p:pic>
        <p:nvPicPr>
          <p:cNvPr id="4" name="Graphic 3">
            <a:extLst>
              <a:ext uri="{FF2B5EF4-FFF2-40B4-BE49-F238E27FC236}">
                <a16:creationId xmlns:a16="http://schemas.microsoft.com/office/drawing/2014/main" id="{DE8024F7-F119-43F5-3A83-D886223713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4925976"/>
            <a:ext cx="5715000" cy="1860143"/>
          </a:xfrm>
          <a:prstGeom prst="rect">
            <a:avLst/>
          </a:prstGeom>
        </p:spPr>
      </p:pic>
      <p:pic>
        <p:nvPicPr>
          <p:cNvPr id="5" name="Picture 4">
            <a:extLst>
              <a:ext uri="{FF2B5EF4-FFF2-40B4-BE49-F238E27FC236}">
                <a16:creationId xmlns:a16="http://schemas.microsoft.com/office/drawing/2014/main" id="{211088C5-1A91-71DB-C38B-D1A8894CDBD1}"/>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410960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
            <a:ext cx="87630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E7625AC-BC9A-32F8-F30F-8F32110252AF}"/>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p:txBody>
      </p:sp>
      <p:pic>
        <p:nvPicPr>
          <p:cNvPr id="1249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D21C7356-F6D3-2498-94FE-44CAFACEB87E}"/>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buFontTx/>
              <a:buNone/>
            </a:pPr>
            <a:endParaRPr lang="en-US">
              <a:solidFill>
                <a:srgbClr val="9933FF"/>
              </a:solidFill>
            </a:endParaRPr>
          </a:p>
        </p:txBody>
      </p:sp>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7B8735F3-4176-3BA9-B918-E6448D56E87F}"/>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1269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76600"/>
            <a:ext cx="3048000" cy="3327400"/>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A25561B-CE07-2897-3978-A2C2EEED11EA}"/>
              </a:ext>
            </a:extLst>
          </p:cNvPr>
          <p:cNvPicPr>
            <a:picLocks noChangeAspect="1"/>
          </p:cNvPicPr>
          <p:nvPr/>
        </p:nvPicPr>
        <p:blipFill>
          <a:blip r:embed="rId5"/>
          <a:stretch>
            <a:fillRect/>
          </a:stretch>
        </p:blipFill>
        <p:spPr>
          <a:xfrm>
            <a:off x="7418674" y="6787306"/>
            <a:ext cx="1633537" cy="7069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1280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76600"/>
            <a:ext cx="3048000" cy="3327400"/>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80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76600"/>
            <a:ext cx="1905000" cy="322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91299353-FAD8-07C6-EBCB-3AB758BBF412}"/>
              </a:ext>
            </a:extLst>
          </p:cNvPr>
          <p:cNvPicPr>
            <a:picLocks noChangeAspect="1"/>
          </p:cNvPicPr>
          <p:nvPr/>
        </p:nvPicPr>
        <p:blipFill>
          <a:blip r:embed="rId6"/>
          <a:stretch>
            <a:fillRect/>
          </a:stretch>
        </p:blipFill>
        <p:spPr>
          <a:xfrm>
            <a:off x="7418674" y="6787306"/>
            <a:ext cx="1633537" cy="706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129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76600"/>
            <a:ext cx="3048000" cy="3327400"/>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9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76600"/>
            <a:ext cx="1905000" cy="322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9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343400"/>
            <a:ext cx="2747963" cy="2020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3AEECE27-CFB3-253C-53B3-0144CC0695F0}"/>
              </a:ext>
            </a:extLst>
          </p:cNvPr>
          <p:cNvPicPr>
            <a:picLocks noChangeAspect="1"/>
          </p:cNvPicPr>
          <p:nvPr/>
        </p:nvPicPr>
        <p:blipFill>
          <a:blip r:embed="rId7"/>
          <a:stretch>
            <a:fillRect/>
          </a:stretch>
        </p:blipFill>
        <p:spPr>
          <a:xfrm>
            <a:off x="7418674" y="6787306"/>
            <a:ext cx="1633537" cy="7069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130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76600"/>
            <a:ext cx="3048000" cy="3327400"/>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0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76600"/>
            <a:ext cx="1905000" cy="322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0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343400"/>
            <a:ext cx="2747963" cy="2020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0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971800"/>
            <a:ext cx="2886075" cy="188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42564D4A-50F4-66CD-511F-B1E20B2AF08F}"/>
              </a:ext>
            </a:extLst>
          </p:cNvPr>
          <p:cNvPicPr>
            <a:picLocks noChangeAspect="1"/>
          </p:cNvPicPr>
          <p:nvPr/>
        </p:nvPicPr>
        <p:blipFill>
          <a:blip r:embed="rId8"/>
          <a:stretch>
            <a:fillRect/>
          </a:stretch>
        </p:blipFill>
        <p:spPr>
          <a:xfrm>
            <a:off x="7418674" y="6787306"/>
            <a:ext cx="1633537" cy="706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131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76600"/>
            <a:ext cx="3048000" cy="3327400"/>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1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76600"/>
            <a:ext cx="1905000" cy="322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1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343400"/>
            <a:ext cx="2747963" cy="2020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1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971800"/>
            <a:ext cx="2886075" cy="188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1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4857750"/>
            <a:ext cx="2838450"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63F0C5A-F9A7-8F02-FECA-74653C8C162D}"/>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16222" y="152400"/>
            <a:ext cx="8699178"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eaLnBrk="1" hangingPunct="1"/>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eaLnBrk="1" hangingPunct="1"/>
            <a:r>
              <a:rPr lang="en-US" sz="800" b="1" dirty="0">
                <a:solidFill>
                  <a:srgbClr val="FFFFFF"/>
                </a:solidFill>
                <a:latin typeface="Verdana" pitchFamily="34" charset="0"/>
              </a:rPr>
              <a:t>Copyright © 2024 </a:t>
            </a:r>
            <a:r>
              <a:rPr lang="en-US" sz="800" b="1" dirty="0" err="1">
                <a:solidFill>
                  <a:srgbClr val="FFFFFF"/>
                </a:solidFill>
                <a:latin typeface="Verdana" pitchFamily="34" charset="0"/>
              </a:rPr>
              <a:t>SlideSpark</a:t>
            </a:r>
            <a:r>
              <a:rPr lang="en-US" sz="800" b="1" dirty="0">
                <a:solidFill>
                  <a:srgbClr val="FFFFFF"/>
                </a:solidFill>
                <a:latin typeface="Verdana" pitchFamily="34" charset="0"/>
              </a:rPr>
              <a:t> LLC</a:t>
            </a:r>
            <a:endParaRPr lang="en-US" sz="3200" dirty="0">
              <a:solidFill>
                <a:srgbClr val="FFFFFF"/>
              </a:solidFill>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r>
              <a:rPr lang="en-US" sz="1100" b="1" dirty="0">
                <a:solidFill>
                  <a:srgbClr val="000000"/>
                </a:solidFill>
                <a:latin typeface="Arial Narrow" panose="020B0606020202030204" pitchFamily="34" charset="0"/>
              </a:rPr>
              <a:t>First and last Name</a:t>
            </a:r>
          </a:p>
          <a:p>
            <a:r>
              <a:rPr lang="en-US" sz="1100" b="1" dirty="0">
                <a:solidFill>
                  <a:srgbClr val="000000"/>
                </a:solidFill>
                <a:latin typeface="Arial Narrow" panose="020B0606020202030204" pitchFamily="34" charset="0"/>
              </a:rPr>
              <a:t>Science, Grade, Class</a:t>
            </a:r>
          </a:p>
        </p:txBody>
      </p:sp>
      <p:pic>
        <p:nvPicPr>
          <p:cNvPr id="3" name="Picture 2"/>
          <p:cNvPicPr>
            <a:picLocks noChangeAspect="1"/>
          </p:cNvPicPr>
          <p:nvPr/>
        </p:nvPicPr>
        <p:blipFill>
          <a:blip r:embed="rId2"/>
          <a:stretch>
            <a:fillRect/>
          </a:stretch>
        </p:blipFill>
        <p:spPr>
          <a:xfrm>
            <a:off x="4724400" y="3276600"/>
            <a:ext cx="4038600" cy="3231444"/>
          </a:xfrm>
          <a:prstGeom prst="rect">
            <a:avLst/>
          </a:prstGeom>
          <a:effectLst>
            <a:glow rad="228600">
              <a:srgbClr val="FF0000">
                <a:alpha val="70000"/>
              </a:srgbClr>
            </a:glow>
          </a:effectLst>
        </p:spPr>
      </p:pic>
    </p:spTree>
    <p:extLst>
      <p:ext uri="{BB962C8B-B14F-4D97-AF65-F5344CB8AC3E}">
        <p14:creationId xmlns:p14="http://schemas.microsoft.com/office/powerpoint/2010/main" val="310222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132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194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76600"/>
            <a:ext cx="3048000" cy="3327400"/>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2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76600"/>
            <a:ext cx="1905000" cy="322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2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343400"/>
            <a:ext cx="2747963" cy="2020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2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971800"/>
            <a:ext cx="2886075" cy="188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2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4857750"/>
            <a:ext cx="2838450"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210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2971800"/>
            <a:ext cx="25146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CDBC1170-3CF5-24CD-B17A-278F6D4ABF90}"/>
              </a:ext>
            </a:extLst>
          </p:cNvPr>
          <p:cNvPicPr>
            <a:picLocks noChangeAspect="1"/>
          </p:cNvPicPr>
          <p:nvPr/>
        </p:nvPicPr>
        <p:blipFill>
          <a:blip r:embed="rId10"/>
          <a:stretch>
            <a:fillRect/>
          </a:stretch>
        </p:blipFill>
        <p:spPr>
          <a:xfrm>
            <a:off x="7418674" y="6787306"/>
            <a:ext cx="1633537" cy="7069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1331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276600"/>
            <a:ext cx="3048000" cy="3327400"/>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6600"/>
            <a:ext cx="1905000" cy="322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343400"/>
            <a:ext cx="2747963" cy="2020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971800"/>
            <a:ext cx="2886075" cy="188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857750"/>
            <a:ext cx="2838450" cy="2305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2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2971800"/>
            <a:ext cx="25146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1D31659B-E7D4-6536-E428-F493AD018618}"/>
              </a:ext>
            </a:extLst>
          </p:cNvPr>
          <p:cNvPicPr>
            <a:picLocks noChangeAspect="1"/>
          </p:cNvPicPr>
          <p:nvPr/>
        </p:nvPicPr>
        <p:blipFill>
          <a:blip r:embed="rId9"/>
          <a:stretch>
            <a:fillRect/>
          </a:stretch>
        </p:blipFill>
        <p:spPr>
          <a:xfrm>
            <a:off x="7418674" y="6787306"/>
            <a:ext cx="1633537" cy="7069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134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76600"/>
            <a:ext cx="1905000" cy="3228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414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343400"/>
            <a:ext cx="2747963" cy="2020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41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971800"/>
            <a:ext cx="25146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095B5EAF-F925-A54D-3DB3-D22E1851154B}"/>
              </a:ext>
            </a:extLst>
          </p:cNvPr>
          <p:cNvPicPr>
            <a:picLocks noChangeAspect="1"/>
          </p:cNvPicPr>
          <p:nvPr/>
        </p:nvPicPr>
        <p:blipFill>
          <a:blip r:embed="rId6"/>
          <a:stretch>
            <a:fillRect/>
          </a:stretch>
        </p:blipFill>
        <p:spPr>
          <a:xfrm>
            <a:off x="7418674" y="6787306"/>
            <a:ext cx="1633537" cy="70694"/>
          </a:xfrm>
          <a:prstGeom prst="rect">
            <a:avLst/>
          </a:prstGeom>
        </p:spPr>
      </p:pic>
      <p:pic>
        <p:nvPicPr>
          <p:cNvPr id="3" name="Picture 2">
            <a:extLst>
              <a:ext uri="{FF2B5EF4-FFF2-40B4-BE49-F238E27FC236}">
                <a16:creationId xmlns:a16="http://schemas.microsoft.com/office/drawing/2014/main" id="{0C0C7063-AB80-642B-87BD-CC03E89B34F8}"/>
              </a:ext>
            </a:extLst>
          </p:cNvPr>
          <p:cNvPicPr>
            <a:picLocks noChangeAspect="1"/>
          </p:cNvPicPr>
          <p:nvPr/>
        </p:nvPicPr>
        <p:blipFill>
          <a:blip r:embed="rId6"/>
          <a:stretch>
            <a:fillRect/>
          </a:stretch>
        </p:blipFill>
        <p:spPr>
          <a:xfrm>
            <a:off x="7571074" y="6939706"/>
            <a:ext cx="1633537" cy="7069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13517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971800"/>
            <a:ext cx="2514600" cy="1752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3DB663FF-9977-A4CF-D791-7B7356DFD3A1}"/>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4294967295"/>
          </p:nvPr>
        </p:nvSpPr>
        <p:spPr>
          <a:xfrm>
            <a:off x="228600" y="304800"/>
            <a:ext cx="8610600" cy="5821363"/>
          </a:xfrm>
        </p:spPr>
        <p:txBody>
          <a:bodyPr/>
          <a:lstStyle/>
          <a:p>
            <a:pPr eaLnBrk="1" hangingPunct="1"/>
            <a:r>
              <a:rPr lang="en-US">
                <a:solidFill>
                  <a:srgbClr val="66FF99"/>
                </a:solidFill>
              </a:rPr>
              <a:t>Hundred of species are lost everyday on this planet forever.</a:t>
            </a:r>
          </a:p>
          <a:p>
            <a:pPr lvl="1" eaLnBrk="1" hangingPunct="1"/>
            <a:r>
              <a:rPr lang="en-US">
                <a:solidFill>
                  <a:srgbClr val="FF66FF"/>
                </a:solidFill>
              </a:rPr>
              <a:t>Estimates put it as high as 70,000 species per year.</a:t>
            </a:r>
          </a:p>
          <a:p>
            <a:pPr lvl="1" eaLnBrk="1" hangingPunct="1"/>
            <a:r>
              <a:rPr lang="en-US">
                <a:solidFill>
                  <a:srgbClr val="9933FF"/>
                </a:solidFill>
              </a:rPr>
              <a:t>Humanity is the 6</a:t>
            </a:r>
            <a:r>
              <a:rPr lang="en-US" baseline="30000">
                <a:solidFill>
                  <a:srgbClr val="9933FF"/>
                </a:solidFill>
              </a:rPr>
              <a:t>th</a:t>
            </a:r>
            <a:r>
              <a:rPr lang="en-US">
                <a:solidFill>
                  <a:srgbClr val="9933FF"/>
                </a:solidFill>
              </a:rPr>
              <a:t> mass extinction event.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22860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02313395-AED2-03C9-D6A5-4316B650EB9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62511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972 0.06227 C -0.00191 0.06597 -0.00573 0.07616 -0.01076 0.08056 C -0.0158 0.08519 -0.0276 0.08866 -0.03351 0.08958 C -0.04253 0.09097 -0.06076 0.09259 -0.06076 0.09259 C -0.06962 0.09583 -0.07639 0.09745 -0.08576 0.09861 C -0.08958 0.1 -0.0934 0.10139 -0.09722 0.10324 C -0.10243 0.11389 -0.10052 0.11597 -0.09253 0.12292 C -0.08108 0.13287 -0.07622 0.13125 -0.06076 0.13495 C -0.05851 0.13542 -0.05625 0.13634 -0.05399 0.13657 C -0.04948 0.13727 -0.04479 0.1375 -0.04028 0.13796 C -0.03681 0.13843 -0.03351 0.13912 -0.03003 0.13958 C -0.01736 0.14583 -0.00434 0.15093 0.00851 0.15625 C 0.01389 0.15833 0.0125 0.15833 0.01875 0.16389 C 0.01997 0.16481 0.02222 0.1669 0.02222 0.1669 C 0.02587 0.17384 0.03021 0.17986 0.03247 0.18796 C 0.03108 0.19861 0.02795 0.20602 0.01997 0.20926 C 0.01181 0.21644 0.00208 0.21597 -0.00747 0.2169 C -0.02292 0.21644 -0.03854 0.2162 -0.05399 0.21528 C -0.05885 0.21505 -0.06285 0.21181 -0.06753 0.21088 C -0.08177 0.2081 -0.09635 0.20648 -0.11076 0.20463 C -0.12812 0.20509 -0.14566 0.20532 -0.16302 0.20625 C -0.16545 0.20648 -0.17101 0.20926 -0.17326 0.21088 C -0.17569 0.21273 -0.18003 0.2169 -0.18003 0.2169 C -0.18333 0.2287 -0.17882 0.21319 -0.18351 0.22593 C -0.18542 0.23102 -0.18559 0.23704 -0.18698 0.24259 C -0.17795 0.27731 -0.14826 0.28472 -0.12448 0.28796 C -0.11597 0.29097 -0.10694 0.29213 -0.09826 0.29421 C -0.05694 0.29352 -0.01562 0.29028 0.02552 0.29259 C 0.03264 0.29583 0.03993 0.29861 0.04722 0.30162 C 0.04826 0.30255 0.04948 0.30347 0.05052 0.30463 C 0.05139 0.30556 0.05191 0.30694 0.05278 0.30787 C 0.05503 0.31019 0.05972 0.31389 0.05972 0.31389 C 0.06615 0.33958 0.05313 0.35718 0.03802 0.36991 C 0.03715 0.3706 0.0316 0.37685 0.03003 0.37755 C 0.01823 0.38287 0.00469 0.3838 -0.00747 0.38495 C -0.03906 0.38079 -0.06997 0.37454 -0.10174 0.37292 C -0.11649 0.36991 -0.13125 0.36574 -0.14601 0.36227 C -0.18142 0.36319 -0.20087 0.35972 -0.23003 0.36829 C -0.23993 0.3713 -0.25052 0.37292 -0.25851 0.38194 C -0.26181 0.38565 -0.26649 0.3956 -0.26649 0.3956 C -0.26441 0.41134 -0.26163 0.43634 -0.24826 0.4412 C -0.24149 0.44722 -0.23351 0.44769 -0.22552 0.44861 C -0.19757 0.44769 -0.18229 0.44468 -0.15747 0.4412 C -0.13941 0.43287 -0.11788 0.43426 -0.09948 0.43356 C -0.07361 0.42824 -0.04792 0.42269 -0.02222 0.4169 C -0.01858 0.4162 -0.01441 0.41435 -0.01076 0.41389 C -0.00208 0.41273 0.01528 0.41088 0.01528 0.41088 C 0.03507 0.41181 0.05538 0.41065 0.07448 0.41829 C 0.07847 0.42199 0.07865 0.42523 0.08125 0.43056 C 0.08038 0.44653 0.08212 0.46829 0.06875 0.47454 C 0.04809 0.49468 0.0191 0.49236 -0.00503 0.4956 C -0.02361 0.50093 -0.04566 0.49931 -0.06424 0.50023 C -0.10017 0.49884 -0.13507 0.49537 -0.17101 0.49421 C -0.18854 0.49236 -0.20573 0.48866 -0.22326 0.48657 C -0.23976 0.48056 -0.25781 0.48426 -0.27448 0.48495 C -0.28194 0.48704 -0.28976 0.48889 -0.29722 0.48958 C -0.30972 0.49097 -0.33472 0.49259 -0.33472 0.49259 C -0.34323 0.49514 -0.35208 0.49676 -0.36076 0.49861 C -0.36198 0.49907 -0.36354 0.49884 -0.36424 0.50023 C -0.36562 0.50278 -0.36649 0.50926 -0.36649 0.50926 C -0.36424 0.51782 -0.36615 0.51273 -0.35851 0.52292 C -0.35399 0.52894 -0.35122 0.53565 -0.34497 0.53958 C -0.33247 0.54769 -0.31753 0.54745 -0.30399 0.54861 C -0.29618 0.55231 -0.28194 0.5544 -0.27326 0.55625 C -0.26458 0.55579 -0.2559 0.55556 -0.24722 0.55463 C -0.23715 0.5537 -0.22656 0.54769 -0.21649 0.54722 C -0.19687 0.5463 -0.17708 0.54606 -0.15747 0.5456 C -0.13889 0.54398 -0.12049 0.54097 -0.10174 0.53958 C -0.03576 0.54167 -0.06441 0.53843 -0.03003 0.54861 C -0.0217 0.55417 -0.0224 0.55301 -0.02101 0.5669 C -0.02187 0.59792 -0.02222 0.62546 -0.02222 0.65625 " pathEditMode="relative" ptsTypes="ffffffffffffffffffffffffffffffffffffffffffffffffffffffffffffffffffffff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6200" y="-76200"/>
            <a:ext cx="5486400" cy="7162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8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5" name="Rectangle 4"/>
          <p:cNvSpPr/>
          <p:nvPr/>
        </p:nvSpPr>
        <p:spPr bwMode="auto">
          <a:xfrm>
            <a:off x="3699616" y="6400801"/>
            <a:ext cx="5486400" cy="4799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8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6" name="Rectangle 5"/>
          <p:cNvSpPr/>
          <p:nvPr/>
        </p:nvSpPr>
        <p:spPr bwMode="auto">
          <a:xfrm rot="5400000">
            <a:off x="6137660" y="3844539"/>
            <a:ext cx="5486400" cy="5405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8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7" name="Rectangle 6"/>
          <p:cNvSpPr/>
          <p:nvPr/>
        </p:nvSpPr>
        <p:spPr bwMode="auto">
          <a:xfrm rot="5400000">
            <a:off x="5785324" y="-463076"/>
            <a:ext cx="3200402" cy="39741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8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4" name="Rectangle 3">
            <a:extLst>
              <a:ext uri="{FF2B5EF4-FFF2-40B4-BE49-F238E27FC236}">
                <a16:creationId xmlns:a16="http://schemas.microsoft.com/office/drawing/2014/main" id="{5172783A-FA93-4C37-AD31-EA8053D08CD1}"/>
              </a:ext>
            </a:extLst>
          </p:cNvPr>
          <p:cNvSpPr/>
          <p:nvPr/>
        </p:nvSpPr>
        <p:spPr>
          <a:xfrm>
            <a:off x="1752600" y="2349376"/>
            <a:ext cx="5333511"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bg1">
                    <a:lumMod val="85000"/>
                    <a:lumOff val="15000"/>
                  </a:schemeClr>
                </a:solidFill>
                <a:effectLst>
                  <a:glow rad="228600">
                    <a:schemeClr val="bg1">
                      <a:alpha val="40000"/>
                    </a:schemeClr>
                  </a:glow>
                </a:effectLst>
              </a:rPr>
              <a:t>From the brink</a:t>
            </a:r>
          </a:p>
          <a:p>
            <a:pPr algn="ctr"/>
            <a:r>
              <a:rPr lang="en-US" sz="5400" b="1" dirty="0">
                <a:ln/>
                <a:solidFill>
                  <a:schemeClr val="bg1">
                    <a:lumMod val="85000"/>
                    <a:lumOff val="15000"/>
                  </a:schemeClr>
                </a:solidFill>
                <a:effectLst>
                  <a:glow rad="228600">
                    <a:schemeClr val="bg1">
                      <a:alpha val="40000"/>
                    </a:schemeClr>
                  </a:glow>
                </a:effectLst>
              </a:rPr>
              <a:t>of extinction</a:t>
            </a:r>
            <a:endParaRPr lang="en-US" sz="5400" b="1" cap="none" spc="0" dirty="0">
              <a:ln/>
              <a:solidFill>
                <a:schemeClr val="bg1">
                  <a:lumMod val="85000"/>
                  <a:lumOff val="15000"/>
                </a:schemeClr>
              </a:solidFill>
              <a:effectLst>
                <a:glow rad="228600">
                  <a:schemeClr val="bg1">
                    <a:alpha val="40000"/>
                  </a:schemeClr>
                </a:glow>
              </a:effectLst>
            </a:endParaRPr>
          </a:p>
        </p:txBody>
      </p:sp>
    </p:spTree>
    <p:extLst>
      <p:ext uri="{BB962C8B-B14F-4D97-AF65-F5344CB8AC3E}">
        <p14:creationId xmlns:p14="http://schemas.microsoft.com/office/powerpoint/2010/main" val="1381253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CEDD6CA6-FCB0-45C5-B9C1-A713B6A6BA3E}"/>
              </a:ext>
            </a:extLst>
          </p:cNvPr>
          <p:cNvPicPr>
            <a:picLocks noChangeAspect="1"/>
          </p:cNvPicPr>
          <p:nvPr/>
        </p:nvPicPr>
        <p:blipFill>
          <a:blip r:embed="rId2"/>
          <a:stretch>
            <a:fillRect/>
          </a:stretch>
        </p:blipFill>
        <p:spPr>
          <a:xfrm>
            <a:off x="402876" y="304800"/>
            <a:ext cx="8436323" cy="6324600"/>
          </a:xfrm>
          <a:prstGeom prst="rect">
            <a:avLst/>
          </a:prstGeom>
          <a:effectLst>
            <a:glow rad="228600">
              <a:schemeClr val="tx1">
                <a:alpha val="79000"/>
              </a:schemeClr>
            </a:glow>
          </a:effectLst>
        </p:spPr>
      </p:pic>
      <p:pic>
        <p:nvPicPr>
          <p:cNvPr id="6" name="Picture 5">
            <a:extLst>
              <a:ext uri="{FF2B5EF4-FFF2-40B4-BE49-F238E27FC236}">
                <a16:creationId xmlns:a16="http://schemas.microsoft.com/office/drawing/2014/main" id="{C1504D03-48CD-4621-8C77-4AD2E2918BE1}"/>
              </a:ext>
            </a:extLst>
          </p:cNvPr>
          <p:cNvPicPr>
            <a:picLocks noChangeAspect="1"/>
          </p:cNvPicPr>
          <p:nvPr/>
        </p:nvPicPr>
        <p:blipFill>
          <a:blip r:embed="rId3"/>
          <a:stretch>
            <a:fillRect/>
          </a:stretch>
        </p:blipFill>
        <p:spPr>
          <a:xfrm>
            <a:off x="838201" y="1447800"/>
            <a:ext cx="4800600" cy="4436875"/>
          </a:xfrm>
          <a:prstGeom prst="rect">
            <a:avLst/>
          </a:prstGeom>
          <a:ln>
            <a:noFill/>
          </a:ln>
        </p:spPr>
      </p:pic>
      <p:pic>
        <p:nvPicPr>
          <p:cNvPr id="7" name="Picture 6">
            <a:extLst>
              <a:ext uri="{FF2B5EF4-FFF2-40B4-BE49-F238E27FC236}">
                <a16:creationId xmlns:a16="http://schemas.microsoft.com/office/drawing/2014/main" id="{DF39A15C-56F5-4B4C-B2FD-591B43FA4CE7}"/>
              </a:ext>
            </a:extLst>
          </p:cNvPr>
          <p:cNvPicPr>
            <a:picLocks noChangeAspect="1"/>
          </p:cNvPicPr>
          <p:nvPr/>
        </p:nvPicPr>
        <p:blipFill>
          <a:blip r:embed="rId4"/>
          <a:stretch>
            <a:fillRect/>
          </a:stretch>
        </p:blipFill>
        <p:spPr>
          <a:xfrm flipH="1">
            <a:off x="762000" y="609600"/>
            <a:ext cx="1519037" cy="1881847"/>
          </a:xfrm>
          <a:prstGeom prst="rect">
            <a:avLst/>
          </a:prstGeom>
        </p:spPr>
      </p:pic>
    </p:spTree>
    <p:extLst>
      <p:ext uri="{BB962C8B-B14F-4D97-AF65-F5344CB8AC3E}">
        <p14:creationId xmlns:p14="http://schemas.microsoft.com/office/powerpoint/2010/main" val="411030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pr.org/news/graphics/2012/02/map-lord-howe-island-3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112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76200" y="-76200"/>
            <a:ext cx="5486400" cy="7162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5" name="Rectangle 4"/>
          <p:cNvSpPr/>
          <p:nvPr/>
        </p:nvSpPr>
        <p:spPr bwMode="auto">
          <a:xfrm>
            <a:off x="3699616" y="6400801"/>
            <a:ext cx="5486400" cy="4799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6" name="Rectangle 5"/>
          <p:cNvSpPr/>
          <p:nvPr/>
        </p:nvSpPr>
        <p:spPr bwMode="auto">
          <a:xfrm rot="5400000">
            <a:off x="6137660" y="3844539"/>
            <a:ext cx="5486400" cy="54052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7" name="Rectangle 6"/>
          <p:cNvSpPr/>
          <p:nvPr/>
        </p:nvSpPr>
        <p:spPr bwMode="auto">
          <a:xfrm rot="5400000">
            <a:off x="5785324" y="-463076"/>
            <a:ext cx="3200402" cy="39741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3" name="Rectangle 2"/>
          <p:cNvSpPr/>
          <p:nvPr/>
        </p:nvSpPr>
        <p:spPr>
          <a:xfrm>
            <a:off x="2057400" y="1371599"/>
            <a:ext cx="6138219" cy="923330"/>
          </a:xfrm>
          <a:prstGeom prst="rect">
            <a:avLst/>
          </a:prstGeom>
          <a:noFill/>
        </p:spPr>
        <p:txBody>
          <a:bodyPr wrap="none" lIns="91440" tIns="45720" rIns="91440" bIns="45720">
            <a:prstTxWarp prst="textArchUp">
              <a:avLst/>
            </a:prstTxWarp>
            <a:spAutoFit/>
          </a:bodyPr>
          <a:lstStyle/>
          <a:p>
            <a:pPr algn="ctr"/>
            <a:r>
              <a:rPr lang="en-US" sz="9600" b="1" cap="none" spc="0" dirty="0">
                <a:ln w="17780" cmpd="sng">
                  <a:solidFill>
                    <a:srgbClr val="FFFFFF"/>
                  </a:solidFill>
                  <a:prstDash val="solid"/>
                  <a:miter lim="800000"/>
                </a:ln>
                <a:solidFill>
                  <a:srgbClr val="C00000"/>
                </a:solidFill>
                <a:effectLst>
                  <a:outerShdw blurRad="50800" algn="tl" rotWithShape="0">
                    <a:srgbClr val="000000"/>
                  </a:outerShdw>
                </a:effectLst>
              </a:rPr>
              <a:t>AMAZING STORY</a:t>
            </a:r>
          </a:p>
        </p:txBody>
      </p:sp>
      <p:cxnSp>
        <p:nvCxnSpPr>
          <p:cNvPr id="8" name="Straight Arrow Connector 7"/>
          <p:cNvCxnSpPr/>
          <p:nvPr/>
        </p:nvCxnSpPr>
        <p:spPr bwMode="auto">
          <a:xfrm>
            <a:off x="6324600" y="1833264"/>
            <a:ext cx="1871019" cy="3272136"/>
          </a:xfrm>
          <a:prstGeom prst="straightConnector1">
            <a:avLst/>
          </a:prstGeom>
          <a:solidFill>
            <a:schemeClr val="accent1"/>
          </a:solidFill>
          <a:ln w="57150" cap="flat" cmpd="sng" algn="ctr">
            <a:solidFill>
              <a:srgbClr val="C00000"/>
            </a:solidFill>
            <a:prstDash val="solid"/>
            <a:round/>
            <a:headEnd type="none" w="med" len="med"/>
            <a:tailEnd type="arrow"/>
          </a:ln>
          <a:effectLst/>
        </p:spPr>
      </p:cxnSp>
      <p:pic>
        <p:nvPicPr>
          <p:cNvPr id="4" name="Picture 3">
            <a:extLst>
              <a:ext uri="{FF2B5EF4-FFF2-40B4-BE49-F238E27FC236}">
                <a16:creationId xmlns:a16="http://schemas.microsoft.com/office/drawing/2014/main" id="{0453B932-A4A4-31DF-8273-4BDF667F90C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704502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pr.org/news/graphics/2012/02/map-lord-howe-island-3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11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174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16222" y="152400"/>
            <a:ext cx="8699178"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chemeClr val="accent1">
                    <a:lumMod val="60000"/>
                    <a:lumOff val="40000"/>
                  </a:schemeClr>
                </a:solidFill>
              </a:rPr>
              <a:t>You’ll need these notes to complete the work bundle</a:t>
            </a:r>
            <a:endParaRPr lang="en-US" dirty="0">
              <a:solidFill>
                <a:srgbClr val="CCCCFF"/>
              </a:solidFill>
            </a:endParaRPr>
          </a:p>
          <a:p>
            <a:pPr eaLnBrk="1" hangingPunct="1"/>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3" name="Picture 2"/>
          <p:cNvPicPr>
            <a:picLocks noChangeAspect="1"/>
          </p:cNvPicPr>
          <p:nvPr/>
        </p:nvPicPr>
        <p:blipFill>
          <a:blip r:embed="rId2"/>
          <a:stretch>
            <a:fillRect/>
          </a:stretch>
        </p:blipFill>
        <p:spPr>
          <a:xfrm>
            <a:off x="4724400" y="3276600"/>
            <a:ext cx="4038600" cy="3231444"/>
          </a:xfrm>
          <a:prstGeom prst="rect">
            <a:avLst/>
          </a:prstGeom>
          <a:effectLst>
            <a:glow rad="228600">
              <a:srgbClr val="FF0000">
                <a:alpha val="70000"/>
              </a:srgbClr>
            </a:glow>
          </a:effectLst>
        </p:spPr>
      </p:pic>
      <p:pic>
        <p:nvPicPr>
          <p:cNvPr id="4" name="Picture 3"/>
          <p:cNvPicPr>
            <a:picLocks noChangeAspect="1"/>
          </p:cNvPicPr>
          <p:nvPr/>
        </p:nvPicPr>
        <p:blipFill>
          <a:blip r:embed="rId3"/>
          <a:stretch>
            <a:fillRect/>
          </a:stretch>
        </p:blipFill>
        <p:spPr>
          <a:xfrm>
            <a:off x="367726" y="3200400"/>
            <a:ext cx="3955904" cy="3429000"/>
          </a:xfrm>
          <a:prstGeom prst="rect">
            <a:avLst/>
          </a:prstGeom>
          <a:effectLst>
            <a:glow rad="228600">
              <a:schemeClr val="accent1">
                <a:lumMod val="60000"/>
                <a:lumOff val="40000"/>
              </a:schemeClr>
            </a:glow>
          </a:effectLst>
        </p:spPr>
      </p:pic>
    </p:spTree>
    <p:extLst>
      <p:ext uri="{BB962C8B-B14F-4D97-AF65-F5344CB8AC3E}">
        <p14:creationId xmlns:p14="http://schemas.microsoft.com/office/powerpoint/2010/main" val="2009556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pr.org/news/graphics/2012/02/map-lord-howe-island-30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112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cdn.newsapi.com.au/image/v1/4e61d0ee91e8d729cffe5ec7806c7be4?api_key=zw4msefggf9wdvqswdfuqn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070"/>
            <a:ext cx="4953000" cy="4648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bwMode="auto">
          <a:xfrm flipV="1">
            <a:off x="3581400" y="1371600"/>
            <a:ext cx="1447800" cy="3048000"/>
          </a:xfrm>
          <a:prstGeom prst="line">
            <a:avLst/>
          </a:prstGeom>
          <a:solidFill>
            <a:schemeClr val="accent1"/>
          </a:solidFill>
          <a:ln w="76200" cap="flat" cmpd="sng" algn="ctr">
            <a:solidFill>
              <a:schemeClr val="bg1">
                <a:lumMod val="75000"/>
                <a:lumOff val="25000"/>
              </a:schemeClr>
            </a:solidFill>
            <a:prstDash val="solid"/>
            <a:round/>
            <a:headEnd type="none" w="med" len="med"/>
            <a:tailEnd type="none" w="med" len="med"/>
          </a:ln>
          <a:effectLst/>
        </p:spPr>
      </p:cxnSp>
      <p:cxnSp>
        <p:nvCxnSpPr>
          <p:cNvPr id="7" name="Straight Connector 6"/>
          <p:cNvCxnSpPr/>
          <p:nvPr/>
        </p:nvCxnSpPr>
        <p:spPr bwMode="auto">
          <a:xfrm>
            <a:off x="3581400" y="4419600"/>
            <a:ext cx="3695700" cy="276671"/>
          </a:xfrm>
          <a:prstGeom prst="line">
            <a:avLst/>
          </a:prstGeom>
          <a:solidFill>
            <a:schemeClr val="accent1"/>
          </a:solidFill>
          <a:ln w="76200" cap="flat" cmpd="sng" algn="ctr">
            <a:solidFill>
              <a:schemeClr val="bg1">
                <a:lumMod val="75000"/>
                <a:lumOff val="25000"/>
              </a:schemeClr>
            </a:solidFill>
            <a:prstDash val="solid"/>
            <a:round/>
            <a:headEnd type="none" w="med" len="med"/>
            <a:tailEnd type="none" w="med" len="med"/>
          </a:ln>
          <a:effectLst/>
        </p:spPr>
      </p:cxnSp>
    </p:spTree>
    <p:extLst>
      <p:ext uri="{BB962C8B-B14F-4D97-AF65-F5344CB8AC3E}">
        <p14:creationId xmlns:p14="http://schemas.microsoft.com/office/powerpoint/2010/main" val="2490522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climbing Balls pyramid find Lord Howe stick b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0"/>
            <a:ext cx="9144000" cy="693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57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climbing Balls pyramid find Lord Howe stick b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0"/>
            <a:ext cx="9144000" cy="69370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npr.org/news/graphics/2012/02/map-lord-howe-island-30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21664"/>
            <a:ext cx="3512321" cy="26321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62200" y="4572000"/>
            <a:ext cx="64331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Lord Howe Island</a:t>
            </a:r>
          </a:p>
        </p:txBody>
      </p:sp>
      <p:sp>
        <p:nvSpPr>
          <p:cNvPr id="5" name="TextBox 4"/>
          <p:cNvSpPr txBox="1"/>
          <p:nvPr/>
        </p:nvSpPr>
        <p:spPr>
          <a:xfrm>
            <a:off x="4076700" y="2057400"/>
            <a:ext cx="990600" cy="584775"/>
          </a:xfrm>
          <a:prstGeom prst="rect">
            <a:avLst/>
          </a:prstGeom>
          <a:noFill/>
        </p:spPr>
        <p:txBody>
          <a:bodyPr wrap="square" rtlCol="0">
            <a:spAutoFit/>
          </a:bodyPr>
          <a:lstStyle/>
          <a:p>
            <a:pPr algn="ctr"/>
            <a:r>
              <a:rPr lang="en-US" sz="1600" dirty="0"/>
              <a:t>Ball’s Pyramid</a:t>
            </a:r>
          </a:p>
        </p:txBody>
      </p:sp>
    </p:spTree>
    <p:extLst>
      <p:ext uri="{BB962C8B-B14F-4D97-AF65-F5344CB8AC3E}">
        <p14:creationId xmlns:p14="http://schemas.microsoft.com/office/powerpoint/2010/main" val="3836353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climbing Balls pyramid find Lord Howe stick b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0"/>
            <a:ext cx="9144000" cy="693704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climbing Balls pyramid find Lord Howe stick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
            <a:ext cx="396240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bwMode="auto">
          <a:xfrm flipV="1">
            <a:off x="1905000" y="3086100"/>
            <a:ext cx="2438400" cy="571500"/>
          </a:xfrm>
          <a:prstGeom prst="line">
            <a:avLst/>
          </a:prstGeom>
          <a:solidFill>
            <a:schemeClr val="accent1"/>
          </a:solidFill>
          <a:ln w="57150" cap="flat" cmpd="sng" algn="ctr">
            <a:solidFill>
              <a:schemeClr val="bg1">
                <a:lumMod val="95000"/>
                <a:lumOff val="5000"/>
              </a:schemeClr>
            </a:solidFill>
            <a:prstDash val="solid"/>
            <a:round/>
            <a:headEnd type="none" w="med" len="med"/>
            <a:tailEnd type="none" w="med" len="med"/>
          </a:ln>
          <a:effectLst/>
        </p:spPr>
      </p:cxnSp>
      <p:cxnSp>
        <p:nvCxnSpPr>
          <p:cNvPr id="6" name="Straight Connector 5"/>
          <p:cNvCxnSpPr/>
          <p:nvPr/>
        </p:nvCxnSpPr>
        <p:spPr bwMode="auto">
          <a:xfrm>
            <a:off x="3505200" y="990600"/>
            <a:ext cx="838200" cy="2095500"/>
          </a:xfrm>
          <a:prstGeom prst="line">
            <a:avLst/>
          </a:prstGeom>
          <a:solidFill>
            <a:schemeClr val="accent1"/>
          </a:solidFill>
          <a:ln w="57150" cap="flat" cmpd="sng" algn="ctr">
            <a:solidFill>
              <a:schemeClr val="bg1">
                <a:lumMod val="95000"/>
                <a:lumOff val="5000"/>
              </a:schemeClr>
            </a:solidFill>
            <a:prstDash val="solid"/>
            <a:round/>
            <a:headEnd type="none" w="med" len="med"/>
            <a:tailEnd type="none" w="med" len="med"/>
          </a:ln>
          <a:effectLst/>
        </p:spPr>
      </p:cxnSp>
      <p:pic>
        <p:nvPicPr>
          <p:cNvPr id="7" name="Picture 2" descr="http://www.npr.org/news/graphics/2012/02/map-lord-howe-island-30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664"/>
            <a:ext cx="3512321" cy="26321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62200" y="4572000"/>
            <a:ext cx="64331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Lord Howe Island</a:t>
            </a:r>
          </a:p>
        </p:txBody>
      </p:sp>
      <p:sp>
        <p:nvSpPr>
          <p:cNvPr id="5" name="TextBox 4"/>
          <p:cNvSpPr txBox="1"/>
          <p:nvPr/>
        </p:nvSpPr>
        <p:spPr>
          <a:xfrm>
            <a:off x="4076700" y="2057400"/>
            <a:ext cx="990600" cy="584775"/>
          </a:xfrm>
          <a:prstGeom prst="rect">
            <a:avLst/>
          </a:prstGeom>
          <a:noFill/>
        </p:spPr>
        <p:txBody>
          <a:bodyPr wrap="square" rtlCol="0">
            <a:spAutoFit/>
          </a:bodyPr>
          <a:lstStyle/>
          <a:p>
            <a:pPr algn="ctr"/>
            <a:r>
              <a:rPr lang="en-US" sz="1600" dirty="0"/>
              <a:t>Ball’s Pyramid</a:t>
            </a:r>
          </a:p>
        </p:txBody>
      </p:sp>
      <p:sp>
        <p:nvSpPr>
          <p:cNvPr id="8" name="Rectangle 7"/>
          <p:cNvSpPr/>
          <p:nvPr/>
        </p:nvSpPr>
        <p:spPr>
          <a:xfrm>
            <a:off x="228600" y="120759"/>
            <a:ext cx="2930610" cy="1200329"/>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Lord Howe</a:t>
            </a:r>
          </a:p>
          <a:p>
            <a:pPr algn="ctr"/>
            <a:r>
              <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Stick Insect</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593705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Neat reading article about the Lord Howe stick insect, </a:t>
            </a:r>
            <a:r>
              <a:rPr lang="en-US" i="1" dirty="0" err="1"/>
              <a:t>Dryococelus</a:t>
            </a:r>
            <a:r>
              <a:rPr lang="en-US" i="1" dirty="0"/>
              <a:t> </a:t>
            </a:r>
            <a:r>
              <a:rPr lang="en-US" i="1" dirty="0" err="1"/>
              <a:t>australis</a:t>
            </a:r>
            <a:r>
              <a:rPr lang="en-US" i="1" dirty="0"/>
              <a:t>. </a:t>
            </a:r>
          </a:p>
          <a:p>
            <a:pPr lvl="1"/>
            <a:r>
              <a:rPr lang="en-US" dirty="0"/>
              <a:t>From the edge of extinction.</a:t>
            </a:r>
          </a:p>
          <a:p>
            <a:pPr lvl="1"/>
            <a:r>
              <a:rPr lang="en-US" dirty="0">
                <a:hlinkClick r:id="rId2"/>
              </a:rPr>
              <a:t>http://www.npr.org/blogs/krulwich/2012/02/24/147367644/six-legged-giant-finds-secret-hideaway-hides-for-80-years</a:t>
            </a:r>
            <a:endParaRPr lang="en-US" dirty="0"/>
          </a:p>
        </p:txBody>
      </p:sp>
      <p:pic>
        <p:nvPicPr>
          <p:cNvPr id="1026" name="Picture 2" descr="https://62e528761d0685343e1c-f3d1b99a743ffa4142d9d7f1978d9686.ssl.cf2.rackcdn.com/files/19532/width668/myqwv7v2-13589857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3276600"/>
            <a:ext cx="8610600" cy="3362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725C975C-6B07-C8CA-23DF-A3402A6C38D8}"/>
              </a:ext>
            </a:extLst>
          </p:cNvPr>
          <p:cNvPicPr>
            <a:picLocks noChangeAspect="1"/>
          </p:cNvPicPr>
          <p:nvPr/>
        </p:nvPicPr>
        <p:blipFill>
          <a:blip r:embed="rId4"/>
          <a:stretch>
            <a:fillRect/>
          </a:stretch>
        </p:blipFill>
        <p:spPr>
          <a:xfrm>
            <a:off x="7418674" y="6787306"/>
            <a:ext cx="1633537" cy="70694"/>
          </a:xfrm>
          <a:prstGeom prst="rect">
            <a:avLst/>
          </a:prstGeom>
        </p:spPr>
      </p:pic>
      <p:pic>
        <p:nvPicPr>
          <p:cNvPr id="4" name="Picture 3">
            <a:extLst>
              <a:ext uri="{FF2B5EF4-FFF2-40B4-BE49-F238E27FC236}">
                <a16:creationId xmlns:a16="http://schemas.microsoft.com/office/drawing/2014/main" id="{23F15344-132C-908F-5590-EBEB46D5FC34}"/>
              </a:ext>
            </a:extLst>
          </p:cNvPr>
          <p:cNvPicPr>
            <a:picLocks noChangeAspect="1"/>
          </p:cNvPicPr>
          <p:nvPr/>
        </p:nvPicPr>
        <p:blipFill>
          <a:blip r:embed="rId4"/>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1830958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5897563"/>
          </a:xfrm>
        </p:spPr>
        <p:txBody>
          <a:bodyPr/>
          <a:lstStyle/>
          <a:p>
            <a:r>
              <a:rPr lang="en-US" dirty="0"/>
              <a:t>Review! Lord Howe Stick Insect</a:t>
            </a:r>
          </a:p>
          <a:p>
            <a:pPr lvl="1"/>
            <a:r>
              <a:rPr lang="en-US" dirty="0">
                <a:hlinkClick r:id="rId2"/>
              </a:rPr>
              <a:t>https://www.youtube.com/watch?v=zRx-UtW1FLk</a:t>
            </a:r>
            <a:endParaRPr lang="en-US" dirty="0"/>
          </a:p>
          <a:p>
            <a:pPr lvl="1"/>
            <a:r>
              <a:rPr lang="en-US" dirty="0"/>
              <a:t>Or</a:t>
            </a:r>
          </a:p>
          <a:p>
            <a:pPr lvl="1"/>
            <a:r>
              <a:rPr lang="en-US" dirty="0">
                <a:hlinkClick r:id="rId3"/>
              </a:rPr>
              <a:t>https://www.youtube.com/watch?v=0XNyDfoFp-4&amp;ab_channel=AtlasObscura</a:t>
            </a:r>
            <a:endParaRPr lang="en-US" dirty="0"/>
          </a:p>
          <a:p>
            <a:pPr lvl="1"/>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67000"/>
            <a:ext cx="8763000"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948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CEDD6CA6-FCB0-45C5-B9C1-A713B6A6BA3E}"/>
              </a:ext>
            </a:extLst>
          </p:cNvPr>
          <p:cNvPicPr>
            <a:picLocks noChangeAspect="1"/>
          </p:cNvPicPr>
          <p:nvPr/>
        </p:nvPicPr>
        <p:blipFill>
          <a:blip r:embed="rId2"/>
          <a:stretch>
            <a:fillRect/>
          </a:stretch>
        </p:blipFill>
        <p:spPr>
          <a:xfrm>
            <a:off x="402876" y="304800"/>
            <a:ext cx="8436323" cy="6324600"/>
          </a:xfrm>
          <a:prstGeom prst="rect">
            <a:avLst/>
          </a:prstGeom>
          <a:effectLst>
            <a:glow rad="228600">
              <a:schemeClr val="tx1">
                <a:alpha val="79000"/>
              </a:schemeClr>
            </a:glow>
          </a:effectLst>
        </p:spPr>
      </p:pic>
      <p:pic>
        <p:nvPicPr>
          <p:cNvPr id="6" name="Picture 5">
            <a:extLst>
              <a:ext uri="{FF2B5EF4-FFF2-40B4-BE49-F238E27FC236}">
                <a16:creationId xmlns:a16="http://schemas.microsoft.com/office/drawing/2014/main" id="{C1504D03-48CD-4621-8C77-4AD2E2918BE1}"/>
              </a:ext>
            </a:extLst>
          </p:cNvPr>
          <p:cNvPicPr>
            <a:picLocks noChangeAspect="1"/>
          </p:cNvPicPr>
          <p:nvPr/>
        </p:nvPicPr>
        <p:blipFill>
          <a:blip r:embed="rId3"/>
          <a:stretch>
            <a:fillRect/>
          </a:stretch>
        </p:blipFill>
        <p:spPr>
          <a:xfrm>
            <a:off x="717350" y="1458059"/>
            <a:ext cx="4800600" cy="5562600"/>
          </a:xfrm>
          <a:prstGeom prst="rect">
            <a:avLst/>
          </a:prstGeom>
          <a:ln>
            <a:noFill/>
          </a:ln>
        </p:spPr>
      </p:pic>
      <p:pic>
        <p:nvPicPr>
          <p:cNvPr id="7" name="Picture 6">
            <a:extLst>
              <a:ext uri="{FF2B5EF4-FFF2-40B4-BE49-F238E27FC236}">
                <a16:creationId xmlns:a16="http://schemas.microsoft.com/office/drawing/2014/main" id="{DF39A15C-56F5-4B4C-B2FD-591B43FA4CE7}"/>
              </a:ext>
            </a:extLst>
          </p:cNvPr>
          <p:cNvPicPr>
            <a:picLocks noChangeAspect="1"/>
          </p:cNvPicPr>
          <p:nvPr/>
        </p:nvPicPr>
        <p:blipFill>
          <a:blip r:embed="rId4"/>
          <a:stretch>
            <a:fillRect/>
          </a:stretch>
        </p:blipFill>
        <p:spPr>
          <a:xfrm flipH="1">
            <a:off x="762000" y="609600"/>
            <a:ext cx="1519037" cy="1881847"/>
          </a:xfrm>
          <a:prstGeom prst="rect">
            <a:avLst/>
          </a:prstGeom>
        </p:spPr>
      </p:pic>
    </p:spTree>
    <p:extLst>
      <p:ext uri="{BB962C8B-B14F-4D97-AF65-F5344CB8AC3E}">
        <p14:creationId xmlns:p14="http://schemas.microsoft.com/office/powerpoint/2010/main" val="76924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CEDD6CA6-FCB0-45C5-B9C1-A713B6A6BA3E}"/>
              </a:ext>
            </a:extLst>
          </p:cNvPr>
          <p:cNvPicPr>
            <a:picLocks noChangeAspect="1"/>
          </p:cNvPicPr>
          <p:nvPr/>
        </p:nvPicPr>
        <p:blipFill>
          <a:blip r:embed="rId2"/>
          <a:stretch>
            <a:fillRect/>
          </a:stretch>
        </p:blipFill>
        <p:spPr>
          <a:xfrm>
            <a:off x="402876" y="304800"/>
            <a:ext cx="8436323" cy="6324600"/>
          </a:xfrm>
          <a:prstGeom prst="rect">
            <a:avLst/>
          </a:prstGeom>
          <a:effectLst>
            <a:glow rad="228600">
              <a:schemeClr val="tx1">
                <a:alpha val="79000"/>
              </a:schemeClr>
            </a:glow>
          </a:effectLst>
        </p:spPr>
      </p:pic>
      <p:pic>
        <p:nvPicPr>
          <p:cNvPr id="6" name="Picture 5">
            <a:extLst>
              <a:ext uri="{FF2B5EF4-FFF2-40B4-BE49-F238E27FC236}">
                <a16:creationId xmlns:a16="http://schemas.microsoft.com/office/drawing/2014/main" id="{C1504D03-48CD-4621-8C77-4AD2E2918BE1}"/>
              </a:ext>
            </a:extLst>
          </p:cNvPr>
          <p:cNvPicPr>
            <a:picLocks noChangeAspect="1"/>
          </p:cNvPicPr>
          <p:nvPr/>
        </p:nvPicPr>
        <p:blipFill>
          <a:blip r:embed="rId3"/>
          <a:stretch>
            <a:fillRect/>
          </a:stretch>
        </p:blipFill>
        <p:spPr>
          <a:xfrm>
            <a:off x="717350" y="1458059"/>
            <a:ext cx="4800600" cy="5562600"/>
          </a:xfrm>
          <a:prstGeom prst="rect">
            <a:avLst/>
          </a:prstGeom>
          <a:ln>
            <a:noFill/>
          </a:ln>
        </p:spPr>
      </p:pic>
      <p:sp>
        <p:nvSpPr>
          <p:cNvPr id="8" name="TextBox 7">
            <a:extLst>
              <a:ext uri="{FF2B5EF4-FFF2-40B4-BE49-F238E27FC236}">
                <a16:creationId xmlns:a16="http://schemas.microsoft.com/office/drawing/2014/main" id="{9F952535-A27E-08CE-1B6F-AE0523E700AC}"/>
              </a:ext>
            </a:extLst>
          </p:cNvPr>
          <p:cNvSpPr txBox="1"/>
          <p:nvPr/>
        </p:nvSpPr>
        <p:spPr>
          <a:xfrm>
            <a:off x="3124200" y="420975"/>
            <a:ext cx="457200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This is a Lord Howe stick insect (</a:t>
            </a:r>
            <a:r>
              <a:rPr kumimoji="0" lang="en-US" sz="2400" b="0" i="1" u="none" strike="noStrike" kern="1200" cap="none" spc="0" normalizeH="0" baseline="0" noProof="0" dirty="0" err="1">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Dryococelus</a:t>
            </a:r>
            <a:r>
              <a:rPr kumimoji="0" lang="en-US" sz="2400" b="0" i="1"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 australis</a:t>
            </a:r>
            <a:r>
              <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 </a:t>
            </a:r>
            <a:endPar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Tahoma" pitchFamily="34" charset="0"/>
              <a:ea typeface="+mn-ea"/>
              <a:cs typeface="+mn-cs"/>
            </a:endParaRPr>
          </a:p>
        </p:txBody>
      </p:sp>
      <p:pic>
        <p:nvPicPr>
          <p:cNvPr id="2" name="Picture 1">
            <a:extLst>
              <a:ext uri="{FF2B5EF4-FFF2-40B4-BE49-F238E27FC236}">
                <a16:creationId xmlns:a16="http://schemas.microsoft.com/office/drawing/2014/main" id="{0D66A59D-C209-4684-CD88-96BE2720D68C}"/>
              </a:ext>
            </a:extLst>
          </p:cNvPr>
          <p:cNvPicPr>
            <a:picLocks noChangeAspect="1"/>
          </p:cNvPicPr>
          <p:nvPr/>
        </p:nvPicPr>
        <p:blipFill>
          <a:blip r:embed="rId4"/>
          <a:stretch>
            <a:fillRect/>
          </a:stretch>
        </p:blipFill>
        <p:spPr>
          <a:xfrm flipH="1">
            <a:off x="762000" y="609600"/>
            <a:ext cx="1519037" cy="1881847"/>
          </a:xfrm>
          <a:prstGeom prst="rect">
            <a:avLst/>
          </a:prstGeom>
        </p:spPr>
      </p:pic>
    </p:spTree>
    <p:extLst>
      <p:ext uri="{BB962C8B-B14F-4D97-AF65-F5344CB8AC3E}">
        <p14:creationId xmlns:p14="http://schemas.microsoft.com/office/powerpoint/2010/main" val="431566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CEDD6CA6-FCB0-45C5-B9C1-A713B6A6BA3E}"/>
              </a:ext>
            </a:extLst>
          </p:cNvPr>
          <p:cNvPicPr>
            <a:picLocks noChangeAspect="1"/>
          </p:cNvPicPr>
          <p:nvPr/>
        </p:nvPicPr>
        <p:blipFill>
          <a:blip r:embed="rId2"/>
          <a:stretch>
            <a:fillRect/>
          </a:stretch>
        </p:blipFill>
        <p:spPr>
          <a:xfrm>
            <a:off x="402876" y="304800"/>
            <a:ext cx="8436323" cy="6324600"/>
          </a:xfrm>
          <a:prstGeom prst="rect">
            <a:avLst/>
          </a:prstGeom>
          <a:effectLst>
            <a:glow rad="228600">
              <a:schemeClr val="tx1">
                <a:alpha val="79000"/>
              </a:schemeClr>
            </a:glow>
          </a:effectLst>
        </p:spPr>
      </p:pic>
      <p:pic>
        <p:nvPicPr>
          <p:cNvPr id="6" name="Picture 5">
            <a:extLst>
              <a:ext uri="{FF2B5EF4-FFF2-40B4-BE49-F238E27FC236}">
                <a16:creationId xmlns:a16="http://schemas.microsoft.com/office/drawing/2014/main" id="{C1504D03-48CD-4621-8C77-4AD2E2918BE1}"/>
              </a:ext>
            </a:extLst>
          </p:cNvPr>
          <p:cNvPicPr>
            <a:picLocks noChangeAspect="1"/>
          </p:cNvPicPr>
          <p:nvPr/>
        </p:nvPicPr>
        <p:blipFill>
          <a:blip r:embed="rId3"/>
          <a:stretch>
            <a:fillRect/>
          </a:stretch>
        </p:blipFill>
        <p:spPr>
          <a:xfrm>
            <a:off x="717350" y="1458059"/>
            <a:ext cx="4800600" cy="5562600"/>
          </a:xfrm>
          <a:prstGeom prst="rect">
            <a:avLst/>
          </a:prstGeom>
          <a:ln>
            <a:noFill/>
          </a:ln>
        </p:spPr>
      </p:pic>
      <p:pic>
        <p:nvPicPr>
          <p:cNvPr id="7" name="Picture 6">
            <a:extLst>
              <a:ext uri="{FF2B5EF4-FFF2-40B4-BE49-F238E27FC236}">
                <a16:creationId xmlns:a16="http://schemas.microsoft.com/office/drawing/2014/main" id="{DF39A15C-56F5-4B4C-B2FD-591B43FA4CE7}"/>
              </a:ext>
            </a:extLst>
          </p:cNvPr>
          <p:cNvPicPr>
            <a:picLocks noChangeAspect="1"/>
          </p:cNvPicPr>
          <p:nvPr/>
        </p:nvPicPr>
        <p:blipFill>
          <a:blip r:embed="rId4"/>
          <a:stretch>
            <a:fillRect/>
          </a:stretch>
        </p:blipFill>
        <p:spPr>
          <a:xfrm flipH="1">
            <a:off x="762000" y="609600"/>
            <a:ext cx="1519037" cy="1881847"/>
          </a:xfrm>
          <a:prstGeom prst="rect">
            <a:avLst/>
          </a:prstGeom>
        </p:spPr>
      </p:pic>
      <p:sp>
        <p:nvSpPr>
          <p:cNvPr id="8" name="TextBox 7">
            <a:extLst>
              <a:ext uri="{FF2B5EF4-FFF2-40B4-BE49-F238E27FC236}">
                <a16:creationId xmlns:a16="http://schemas.microsoft.com/office/drawing/2014/main" id="{9F952535-A27E-08CE-1B6F-AE0523E700AC}"/>
              </a:ext>
            </a:extLst>
          </p:cNvPr>
          <p:cNvSpPr txBox="1"/>
          <p:nvPr/>
        </p:nvSpPr>
        <p:spPr>
          <a:xfrm>
            <a:off x="3124200" y="420975"/>
            <a:ext cx="457200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This is a Lord Howe stick insect (</a:t>
            </a:r>
            <a:r>
              <a:rPr kumimoji="0" lang="en-US" sz="2400" b="0" i="1" u="none" strike="noStrike" kern="1200" cap="none" spc="0" normalizeH="0" baseline="0" noProof="0" dirty="0" err="1">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Dryococelus</a:t>
            </a:r>
            <a:r>
              <a:rPr kumimoji="0" lang="en-US" sz="2400" b="0" i="1"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 australis</a:t>
            </a:r>
            <a:r>
              <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 </a:t>
            </a:r>
            <a:endPar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Tahoma" pitchFamily="34" charset="0"/>
              <a:ea typeface="+mn-ea"/>
              <a:cs typeface="+mn-cs"/>
            </a:endParaRPr>
          </a:p>
        </p:txBody>
      </p:sp>
      <p:sp>
        <p:nvSpPr>
          <p:cNvPr id="12" name="TextBox 11">
            <a:extLst>
              <a:ext uri="{FF2B5EF4-FFF2-40B4-BE49-F238E27FC236}">
                <a16:creationId xmlns:a16="http://schemas.microsoft.com/office/drawing/2014/main" id="{0E896CF6-12A5-172F-FE63-5163597C59EB}"/>
              </a:ext>
            </a:extLst>
          </p:cNvPr>
          <p:cNvSpPr txBox="1"/>
          <p:nvPr/>
        </p:nvSpPr>
        <p:spPr>
          <a:xfrm>
            <a:off x="5567598" y="1192371"/>
            <a:ext cx="3356546" cy="304698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glow rad="228600">
                    <a:srgbClr val="FFC000">
                      <a:satMod val="175000"/>
                      <a:alpha val="40000"/>
                    </a:srgbClr>
                  </a:glow>
                </a:effectLst>
                <a:uLnTx/>
                <a:uFillTx/>
                <a:latin typeface="Century Gothic" panose="020B0502020202020204" pitchFamily="34" charset="0"/>
                <a:ea typeface="MS Mincho" panose="02020609040205080304" pitchFamily="49" charset="-128"/>
                <a:cs typeface="+mn-cs"/>
              </a:rPr>
              <a:t>The Lord Howe Stick Insect was thought to be extinct for 80 years, after the population living on Lord Howe Island in Australia was wiped out by rats in 1920. </a:t>
            </a:r>
            <a:endParaRPr kumimoji="0" lang="en-US" sz="2400" b="0" i="0"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itchFamily="34" charset="0"/>
              <a:ea typeface="+mn-ea"/>
              <a:cs typeface="+mn-cs"/>
            </a:endParaRPr>
          </a:p>
        </p:txBody>
      </p:sp>
    </p:spTree>
    <p:extLst>
      <p:ext uri="{BB962C8B-B14F-4D97-AF65-F5344CB8AC3E}">
        <p14:creationId xmlns:p14="http://schemas.microsoft.com/office/powerpoint/2010/main" val="3951542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CEDD6CA6-FCB0-45C5-B9C1-A713B6A6BA3E}"/>
              </a:ext>
            </a:extLst>
          </p:cNvPr>
          <p:cNvPicPr>
            <a:picLocks noChangeAspect="1"/>
          </p:cNvPicPr>
          <p:nvPr/>
        </p:nvPicPr>
        <p:blipFill>
          <a:blip r:embed="rId2"/>
          <a:stretch>
            <a:fillRect/>
          </a:stretch>
        </p:blipFill>
        <p:spPr>
          <a:xfrm>
            <a:off x="402876" y="304800"/>
            <a:ext cx="8436323" cy="6324600"/>
          </a:xfrm>
          <a:prstGeom prst="rect">
            <a:avLst/>
          </a:prstGeom>
          <a:effectLst>
            <a:glow rad="228600">
              <a:schemeClr val="tx1">
                <a:alpha val="79000"/>
              </a:schemeClr>
            </a:glow>
          </a:effectLst>
        </p:spPr>
      </p:pic>
      <p:pic>
        <p:nvPicPr>
          <p:cNvPr id="6" name="Picture 5">
            <a:extLst>
              <a:ext uri="{FF2B5EF4-FFF2-40B4-BE49-F238E27FC236}">
                <a16:creationId xmlns:a16="http://schemas.microsoft.com/office/drawing/2014/main" id="{C1504D03-48CD-4621-8C77-4AD2E2918BE1}"/>
              </a:ext>
            </a:extLst>
          </p:cNvPr>
          <p:cNvPicPr>
            <a:picLocks noChangeAspect="1"/>
          </p:cNvPicPr>
          <p:nvPr/>
        </p:nvPicPr>
        <p:blipFill>
          <a:blip r:embed="rId3"/>
          <a:stretch>
            <a:fillRect/>
          </a:stretch>
        </p:blipFill>
        <p:spPr>
          <a:xfrm>
            <a:off x="717350" y="1458059"/>
            <a:ext cx="4800600" cy="5562600"/>
          </a:xfrm>
          <a:prstGeom prst="rect">
            <a:avLst/>
          </a:prstGeom>
          <a:ln>
            <a:noFill/>
          </a:ln>
        </p:spPr>
      </p:pic>
      <p:pic>
        <p:nvPicPr>
          <p:cNvPr id="7" name="Picture 6">
            <a:extLst>
              <a:ext uri="{FF2B5EF4-FFF2-40B4-BE49-F238E27FC236}">
                <a16:creationId xmlns:a16="http://schemas.microsoft.com/office/drawing/2014/main" id="{DF39A15C-56F5-4B4C-B2FD-591B43FA4CE7}"/>
              </a:ext>
            </a:extLst>
          </p:cNvPr>
          <p:cNvPicPr>
            <a:picLocks noChangeAspect="1"/>
          </p:cNvPicPr>
          <p:nvPr/>
        </p:nvPicPr>
        <p:blipFill>
          <a:blip r:embed="rId4"/>
          <a:stretch>
            <a:fillRect/>
          </a:stretch>
        </p:blipFill>
        <p:spPr>
          <a:xfrm flipH="1">
            <a:off x="762000" y="609600"/>
            <a:ext cx="1519037" cy="1881847"/>
          </a:xfrm>
          <a:prstGeom prst="rect">
            <a:avLst/>
          </a:prstGeom>
        </p:spPr>
      </p:pic>
      <p:sp>
        <p:nvSpPr>
          <p:cNvPr id="3" name="TextBox 2">
            <a:extLst>
              <a:ext uri="{FF2B5EF4-FFF2-40B4-BE49-F238E27FC236}">
                <a16:creationId xmlns:a16="http://schemas.microsoft.com/office/drawing/2014/main" id="{C7C5DBEB-2F7A-5C58-81AD-4FCE181BE55F}"/>
              </a:ext>
            </a:extLst>
          </p:cNvPr>
          <p:cNvSpPr txBox="1"/>
          <p:nvPr/>
        </p:nvSpPr>
        <p:spPr>
          <a:xfrm>
            <a:off x="613987" y="4313367"/>
            <a:ext cx="8283924" cy="1446550"/>
          </a:xfrm>
          <a:prstGeom prst="rect">
            <a:avLst/>
          </a:prstGeom>
          <a:noFill/>
        </p:spPr>
        <p:txBody>
          <a:bodyPr wrap="square">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glow rad="228600">
                    <a:srgbClr val="5B9BD5">
                      <a:satMod val="175000"/>
                      <a:alpha val="40000"/>
                    </a:srgbClr>
                  </a:glow>
                </a:effectLst>
                <a:uLnTx/>
                <a:uFillTx/>
                <a:latin typeface="Century Gothic" panose="020B0502020202020204" pitchFamily="34" charset="0"/>
                <a:ea typeface="MS Mincho" panose="02020609040205080304" pitchFamily="49" charset="-128"/>
                <a:cs typeface="+mn-cs"/>
              </a:rPr>
              <a:t>However, on Ball’s Pyramid, a narrow rock formation 13 miles from Lord Howe Island, scientists found surviving stick insects. They don’t know how they got to Ball’s Pyramid or how they managed to survive. </a:t>
            </a:r>
            <a:endParaRPr kumimoji="0" lang="en-US" sz="2200" b="0" i="0" u="none" strike="noStrike" kern="120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MS Mincho" panose="02020609040205080304" pitchFamily="49" charset="-128"/>
              <a:cs typeface="+mn-cs"/>
            </a:endParaRPr>
          </a:p>
        </p:txBody>
      </p:sp>
      <p:sp>
        <p:nvSpPr>
          <p:cNvPr id="8" name="TextBox 7">
            <a:extLst>
              <a:ext uri="{FF2B5EF4-FFF2-40B4-BE49-F238E27FC236}">
                <a16:creationId xmlns:a16="http://schemas.microsoft.com/office/drawing/2014/main" id="{9F952535-A27E-08CE-1B6F-AE0523E700AC}"/>
              </a:ext>
            </a:extLst>
          </p:cNvPr>
          <p:cNvSpPr txBox="1"/>
          <p:nvPr/>
        </p:nvSpPr>
        <p:spPr>
          <a:xfrm>
            <a:off x="3124200" y="420975"/>
            <a:ext cx="457200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This is a Lord Howe stick insect (</a:t>
            </a:r>
            <a:r>
              <a:rPr kumimoji="0" lang="en-US" sz="2400" b="0" i="1" u="none" strike="noStrike" kern="1200" cap="none" spc="0" normalizeH="0" baseline="0" noProof="0" dirty="0" err="1">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Dryococelus</a:t>
            </a:r>
            <a:r>
              <a:rPr kumimoji="0" lang="en-US" sz="2400" b="0" i="1"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 australis</a:t>
            </a:r>
            <a:r>
              <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 </a:t>
            </a:r>
            <a:endPar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Tahoma" pitchFamily="34" charset="0"/>
              <a:ea typeface="+mn-ea"/>
              <a:cs typeface="+mn-cs"/>
            </a:endParaRPr>
          </a:p>
        </p:txBody>
      </p:sp>
      <p:sp>
        <p:nvSpPr>
          <p:cNvPr id="9" name="Rectangle 8">
            <a:extLst>
              <a:ext uri="{FF2B5EF4-FFF2-40B4-BE49-F238E27FC236}">
                <a16:creationId xmlns:a16="http://schemas.microsoft.com/office/drawing/2014/main" id="{3ECB006E-527E-4597-FD45-A4F49544C2A0}"/>
              </a:ext>
            </a:extLst>
          </p:cNvPr>
          <p:cNvSpPr/>
          <p:nvPr/>
        </p:nvSpPr>
        <p:spPr>
          <a:xfrm>
            <a:off x="658638" y="548406"/>
            <a:ext cx="2209800" cy="555140"/>
          </a:xfrm>
          <a:prstGeom prst="rect">
            <a:avLst/>
          </a:prstGeom>
          <a:noFill/>
        </p:spPr>
        <p:txBody>
          <a:bodyPr wrap="none" lIns="91440" tIns="45720" rIns="91440" bIns="45720">
            <a:prstTxWarp prst="textWave1">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ysClr val="windowText" lastClr="000000"/>
                  </a:solidFill>
                  <a:prstDash val="solid"/>
                </a:ln>
                <a:solidFill>
                  <a:srgbClr val="70AD47">
                    <a:tint val="1000"/>
                  </a:srgbClr>
                </a:solidFill>
                <a:effectLst>
                  <a:glow rad="38100">
                    <a:srgbClr val="4472C4">
                      <a:alpha val="40000"/>
                    </a:srgbClr>
                  </a:glow>
                </a:effectLst>
                <a:uLnTx/>
                <a:uFillTx/>
                <a:latin typeface="Tahoma" pitchFamily="34" charset="0"/>
                <a:ea typeface="+mn-ea"/>
                <a:cs typeface="+mn-cs"/>
              </a:rPr>
              <a:t>Ball’s Pyramid</a:t>
            </a:r>
          </a:p>
        </p:txBody>
      </p:sp>
      <p:sp>
        <p:nvSpPr>
          <p:cNvPr id="10" name="Arrow: Left 9">
            <a:extLst>
              <a:ext uri="{FF2B5EF4-FFF2-40B4-BE49-F238E27FC236}">
                <a16:creationId xmlns:a16="http://schemas.microsoft.com/office/drawing/2014/main" id="{F5F36F45-4831-00A6-AB12-5BB1B4A828B7}"/>
              </a:ext>
            </a:extLst>
          </p:cNvPr>
          <p:cNvSpPr/>
          <p:nvPr/>
        </p:nvSpPr>
        <p:spPr>
          <a:xfrm rot="1815279">
            <a:off x="1540897" y="1598882"/>
            <a:ext cx="1161516" cy="381000"/>
          </a:xfrm>
          <a:prstGeom prst="lef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E896CF6-12A5-172F-FE63-5163597C59EB}"/>
              </a:ext>
            </a:extLst>
          </p:cNvPr>
          <p:cNvSpPr txBox="1"/>
          <p:nvPr/>
        </p:nvSpPr>
        <p:spPr>
          <a:xfrm>
            <a:off x="5567598" y="1192371"/>
            <a:ext cx="3356546" cy="304698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glow rad="228600">
                    <a:srgbClr val="FFC000">
                      <a:satMod val="175000"/>
                      <a:alpha val="40000"/>
                    </a:srgbClr>
                  </a:glow>
                </a:effectLst>
                <a:uLnTx/>
                <a:uFillTx/>
                <a:latin typeface="Century Gothic" panose="020B0502020202020204" pitchFamily="34" charset="0"/>
                <a:ea typeface="MS Mincho" panose="02020609040205080304" pitchFamily="49" charset="-128"/>
                <a:cs typeface="+mn-cs"/>
              </a:rPr>
              <a:t>The Lord Howe Stick Insect was thought to be extinct for 80 years, after the population living on Lord Howe Island in Australia was wiped out by rats in 1920. </a:t>
            </a:r>
            <a:endParaRPr kumimoji="0" lang="en-US" sz="2400" b="0" i="0"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itchFamily="34" charset="0"/>
              <a:ea typeface="+mn-ea"/>
              <a:cs typeface="+mn-cs"/>
            </a:endParaRPr>
          </a:p>
        </p:txBody>
      </p:sp>
    </p:spTree>
    <p:extLst>
      <p:ext uri="{BB962C8B-B14F-4D97-AF65-F5344CB8AC3E}">
        <p14:creationId xmlns:p14="http://schemas.microsoft.com/office/powerpoint/2010/main" val="3298192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16222" y="152400"/>
            <a:ext cx="8699178"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chemeClr val="accent1">
                    <a:lumMod val="60000"/>
                    <a:lumOff val="40000"/>
                  </a:schemeClr>
                </a:solidFill>
              </a:rPr>
              <a:t>You’ll need these notes to complete the work bundle </a:t>
            </a:r>
            <a:r>
              <a:rPr lang="en-US" dirty="0">
                <a:solidFill>
                  <a:srgbClr val="CCCCFF"/>
                </a:solidFill>
              </a:rPr>
              <a:t>and to be successful on the review game.</a:t>
            </a:r>
          </a:p>
          <a:p>
            <a:pPr eaLnBrk="1" hangingPunct="1"/>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3" name="Picture 2"/>
          <p:cNvPicPr>
            <a:picLocks noChangeAspect="1"/>
          </p:cNvPicPr>
          <p:nvPr/>
        </p:nvPicPr>
        <p:blipFill>
          <a:blip r:embed="rId2"/>
          <a:stretch>
            <a:fillRect/>
          </a:stretch>
        </p:blipFill>
        <p:spPr>
          <a:xfrm>
            <a:off x="4724400" y="3276600"/>
            <a:ext cx="4038600" cy="3231444"/>
          </a:xfrm>
          <a:prstGeom prst="rect">
            <a:avLst/>
          </a:prstGeom>
          <a:effectLst>
            <a:glow rad="228600">
              <a:srgbClr val="FF0000">
                <a:alpha val="70000"/>
              </a:srgbClr>
            </a:glow>
          </a:effectLst>
        </p:spPr>
      </p:pic>
      <p:pic>
        <p:nvPicPr>
          <p:cNvPr id="4" name="Picture 3"/>
          <p:cNvPicPr>
            <a:picLocks noChangeAspect="1"/>
          </p:cNvPicPr>
          <p:nvPr/>
        </p:nvPicPr>
        <p:blipFill>
          <a:blip r:embed="rId3"/>
          <a:stretch>
            <a:fillRect/>
          </a:stretch>
        </p:blipFill>
        <p:spPr>
          <a:xfrm>
            <a:off x="367726" y="3200400"/>
            <a:ext cx="3955904" cy="3429000"/>
          </a:xfrm>
          <a:prstGeom prst="rect">
            <a:avLst/>
          </a:prstGeom>
          <a:effectLst>
            <a:glow rad="228600">
              <a:schemeClr val="accent1">
                <a:lumMod val="60000"/>
                <a:lumOff val="40000"/>
              </a:schemeClr>
            </a:glow>
          </a:effectLst>
        </p:spPr>
      </p:pic>
      <p:pic>
        <p:nvPicPr>
          <p:cNvPr id="5" name="Picture 4"/>
          <p:cNvPicPr>
            <a:picLocks noChangeAspect="1"/>
          </p:cNvPicPr>
          <p:nvPr/>
        </p:nvPicPr>
        <p:blipFill>
          <a:blip r:embed="rId4"/>
          <a:stretch>
            <a:fillRect/>
          </a:stretch>
        </p:blipFill>
        <p:spPr>
          <a:xfrm rot="20913051">
            <a:off x="1542515" y="3531958"/>
            <a:ext cx="3772974" cy="2974024"/>
          </a:xfrm>
          <a:prstGeom prst="rect">
            <a:avLst/>
          </a:prstGeom>
          <a:ln>
            <a:solidFill>
              <a:schemeClr val="tx1"/>
            </a:solidFill>
          </a:ln>
          <a:effectLst>
            <a:glow rad="228600">
              <a:srgbClr val="9966FF">
                <a:alpha val="79000"/>
              </a:srgbClr>
            </a:glow>
          </a:effectLst>
        </p:spPr>
      </p:pic>
    </p:spTree>
    <p:extLst>
      <p:ext uri="{BB962C8B-B14F-4D97-AF65-F5344CB8AC3E}">
        <p14:creationId xmlns:p14="http://schemas.microsoft.com/office/powerpoint/2010/main" val="765016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CEDD6CA6-FCB0-45C5-B9C1-A713B6A6BA3E}"/>
              </a:ext>
            </a:extLst>
          </p:cNvPr>
          <p:cNvPicPr>
            <a:picLocks noChangeAspect="1"/>
          </p:cNvPicPr>
          <p:nvPr/>
        </p:nvPicPr>
        <p:blipFill>
          <a:blip r:embed="rId2"/>
          <a:stretch>
            <a:fillRect/>
          </a:stretch>
        </p:blipFill>
        <p:spPr>
          <a:xfrm>
            <a:off x="402876" y="304800"/>
            <a:ext cx="8436323" cy="6324600"/>
          </a:xfrm>
          <a:prstGeom prst="rect">
            <a:avLst/>
          </a:prstGeom>
          <a:effectLst>
            <a:glow rad="228600">
              <a:schemeClr val="tx1">
                <a:alpha val="79000"/>
              </a:schemeClr>
            </a:glow>
          </a:effectLst>
        </p:spPr>
      </p:pic>
      <p:pic>
        <p:nvPicPr>
          <p:cNvPr id="6" name="Picture 5">
            <a:extLst>
              <a:ext uri="{FF2B5EF4-FFF2-40B4-BE49-F238E27FC236}">
                <a16:creationId xmlns:a16="http://schemas.microsoft.com/office/drawing/2014/main" id="{C1504D03-48CD-4621-8C77-4AD2E2918BE1}"/>
              </a:ext>
            </a:extLst>
          </p:cNvPr>
          <p:cNvPicPr>
            <a:picLocks noChangeAspect="1"/>
          </p:cNvPicPr>
          <p:nvPr/>
        </p:nvPicPr>
        <p:blipFill>
          <a:blip r:embed="rId3"/>
          <a:stretch>
            <a:fillRect/>
          </a:stretch>
        </p:blipFill>
        <p:spPr>
          <a:xfrm>
            <a:off x="717350" y="1458059"/>
            <a:ext cx="4800600" cy="5562600"/>
          </a:xfrm>
          <a:prstGeom prst="rect">
            <a:avLst/>
          </a:prstGeom>
          <a:ln>
            <a:noFill/>
          </a:ln>
        </p:spPr>
      </p:pic>
      <p:pic>
        <p:nvPicPr>
          <p:cNvPr id="7" name="Picture 6">
            <a:extLst>
              <a:ext uri="{FF2B5EF4-FFF2-40B4-BE49-F238E27FC236}">
                <a16:creationId xmlns:a16="http://schemas.microsoft.com/office/drawing/2014/main" id="{DF39A15C-56F5-4B4C-B2FD-591B43FA4CE7}"/>
              </a:ext>
            </a:extLst>
          </p:cNvPr>
          <p:cNvPicPr>
            <a:picLocks noChangeAspect="1"/>
          </p:cNvPicPr>
          <p:nvPr/>
        </p:nvPicPr>
        <p:blipFill>
          <a:blip r:embed="rId4"/>
          <a:stretch>
            <a:fillRect/>
          </a:stretch>
        </p:blipFill>
        <p:spPr>
          <a:xfrm flipH="1">
            <a:off x="762000" y="609600"/>
            <a:ext cx="1519037" cy="1881847"/>
          </a:xfrm>
          <a:prstGeom prst="rect">
            <a:avLst/>
          </a:prstGeom>
        </p:spPr>
      </p:pic>
      <p:sp>
        <p:nvSpPr>
          <p:cNvPr id="3" name="TextBox 2">
            <a:extLst>
              <a:ext uri="{FF2B5EF4-FFF2-40B4-BE49-F238E27FC236}">
                <a16:creationId xmlns:a16="http://schemas.microsoft.com/office/drawing/2014/main" id="{C7C5DBEB-2F7A-5C58-81AD-4FCE181BE55F}"/>
              </a:ext>
            </a:extLst>
          </p:cNvPr>
          <p:cNvSpPr txBox="1"/>
          <p:nvPr/>
        </p:nvSpPr>
        <p:spPr>
          <a:xfrm>
            <a:off x="613987" y="4313367"/>
            <a:ext cx="8283924" cy="2123658"/>
          </a:xfrm>
          <a:prstGeom prst="rect">
            <a:avLst/>
          </a:prstGeom>
          <a:noFill/>
        </p:spPr>
        <p:txBody>
          <a:bodyPr wrap="square">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glow rad="228600">
                    <a:srgbClr val="5B9BD5">
                      <a:satMod val="175000"/>
                      <a:alpha val="40000"/>
                    </a:srgbClr>
                  </a:glow>
                </a:effectLst>
                <a:uLnTx/>
                <a:uFillTx/>
                <a:latin typeface="Century Gothic" panose="020B0502020202020204" pitchFamily="34" charset="0"/>
                <a:ea typeface="MS Mincho" panose="02020609040205080304" pitchFamily="49" charset="-128"/>
                <a:cs typeface="+mn-cs"/>
              </a:rPr>
              <a:t>However, on Ball’s Pyramid, a narrow rock formation 13 miles from Lord Howe Island, scientists found surviving stick insects. They don’t know how they got to Ball’s Pyramid or how they managed to survive. </a:t>
            </a:r>
            <a:r>
              <a:rPr kumimoji="0" lang="en-US" sz="2200" b="0" i="0" u="none" strike="noStrike" kern="1200" cap="none" spc="0" normalizeH="0" baseline="0" noProof="0" dirty="0">
                <a:ln>
                  <a:noFill/>
                </a:ln>
                <a:solidFill>
                  <a:prstClr val="black"/>
                </a:solidFill>
                <a:effectLst>
                  <a:glow rad="228600">
                    <a:srgbClr val="70AD47">
                      <a:satMod val="175000"/>
                      <a:alpha val="40000"/>
                    </a:srgbClr>
                  </a:glow>
                </a:effectLst>
                <a:uLnTx/>
                <a:uFillTx/>
                <a:latin typeface="Century Gothic" panose="020B0502020202020204" pitchFamily="34" charset="0"/>
                <a:ea typeface="MS Mincho" panose="02020609040205080304" pitchFamily="49" charset="-128"/>
                <a:cs typeface="+mn-cs"/>
              </a:rPr>
              <a:t>To help maintain biodiversity, the scientists went through a lot of effort to keep the insects alive and to increase the population.</a:t>
            </a:r>
            <a:endParaRPr kumimoji="0" lang="en-US" sz="2200" b="0" i="0" u="none" strike="noStrike" kern="1200" cap="none" spc="0" normalizeH="0" baseline="0" noProof="0" dirty="0">
              <a:ln>
                <a:noFill/>
              </a:ln>
              <a:solidFill>
                <a:prstClr val="black"/>
              </a:solidFill>
              <a:effectLst>
                <a:glow rad="228600">
                  <a:srgbClr val="70AD47">
                    <a:satMod val="175000"/>
                    <a:alpha val="40000"/>
                  </a:srgbClr>
                </a:glow>
              </a:effectLst>
              <a:uLnTx/>
              <a:uFillTx/>
              <a:latin typeface="Times New Roman" panose="02020603050405020304" pitchFamily="18" charset="0"/>
              <a:ea typeface="MS Mincho" panose="02020609040205080304" pitchFamily="49" charset="-128"/>
              <a:cs typeface="+mn-cs"/>
            </a:endParaRPr>
          </a:p>
        </p:txBody>
      </p:sp>
      <p:sp>
        <p:nvSpPr>
          <p:cNvPr id="8" name="TextBox 7">
            <a:extLst>
              <a:ext uri="{FF2B5EF4-FFF2-40B4-BE49-F238E27FC236}">
                <a16:creationId xmlns:a16="http://schemas.microsoft.com/office/drawing/2014/main" id="{9F952535-A27E-08CE-1B6F-AE0523E700AC}"/>
              </a:ext>
            </a:extLst>
          </p:cNvPr>
          <p:cNvSpPr txBox="1"/>
          <p:nvPr/>
        </p:nvSpPr>
        <p:spPr>
          <a:xfrm>
            <a:off x="3124200" y="420975"/>
            <a:ext cx="4572000"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This is a Lord Howe stick insect (</a:t>
            </a:r>
            <a:r>
              <a:rPr kumimoji="0" lang="en-US" sz="2400" b="0" i="1" u="none" strike="noStrike" kern="1200" cap="none" spc="0" normalizeH="0" baseline="0" noProof="0" dirty="0" err="1">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Dryococelus</a:t>
            </a:r>
            <a:r>
              <a:rPr kumimoji="0" lang="en-US" sz="2400" b="0" i="1"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 australis</a:t>
            </a:r>
            <a:r>
              <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Century Gothic" panose="020B0502020202020204" pitchFamily="34" charset="0"/>
                <a:ea typeface="MS Mincho" panose="02020609040205080304" pitchFamily="49" charset="-128"/>
                <a:cs typeface="+mn-cs"/>
              </a:rPr>
              <a:t>) </a:t>
            </a:r>
            <a:endParaRPr kumimoji="0" lang="en-US" sz="2400" b="0" i="0" u="none" strike="noStrike" kern="1200" cap="none" spc="0" normalizeH="0" baseline="0" noProof="0" dirty="0">
              <a:ln>
                <a:noFill/>
              </a:ln>
              <a:solidFill>
                <a:prstClr val="black"/>
              </a:solidFill>
              <a:effectLst>
                <a:glow rad="228600">
                  <a:srgbClr val="ED7D31">
                    <a:satMod val="175000"/>
                    <a:alpha val="40000"/>
                  </a:srgbClr>
                </a:glow>
              </a:effectLst>
              <a:uLnTx/>
              <a:uFillTx/>
              <a:latin typeface="Tahoma" pitchFamily="34" charset="0"/>
              <a:ea typeface="+mn-ea"/>
              <a:cs typeface="+mn-cs"/>
            </a:endParaRPr>
          </a:p>
        </p:txBody>
      </p:sp>
      <p:sp>
        <p:nvSpPr>
          <p:cNvPr id="9" name="Rectangle 8">
            <a:extLst>
              <a:ext uri="{FF2B5EF4-FFF2-40B4-BE49-F238E27FC236}">
                <a16:creationId xmlns:a16="http://schemas.microsoft.com/office/drawing/2014/main" id="{3ECB006E-527E-4597-FD45-A4F49544C2A0}"/>
              </a:ext>
            </a:extLst>
          </p:cNvPr>
          <p:cNvSpPr/>
          <p:nvPr/>
        </p:nvSpPr>
        <p:spPr>
          <a:xfrm>
            <a:off x="658638" y="548406"/>
            <a:ext cx="2209800" cy="555140"/>
          </a:xfrm>
          <a:prstGeom prst="rect">
            <a:avLst/>
          </a:prstGeom>
          <a:noFill/>
        </p:spPr>
        <p:txBody>
          <a:bodyPr wrap="none" lIns="91440" tIns="45720" rIns="91440" bIns="45720">
            <a:prstTxWarp prst="textWave1">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50" normalizeH="0" baseline="0" noProof="0" dirty="0">
                <a:ln w="9525" cmpd="sng">
                  <a:solidFill>
                    <a:sysClr val="windowText" lastClr="000000"/>
                  </a:solidFill>
                  <a:prstDash val="solid"/>
                </a:ln>
                <a:solidFill>
                  <a:srgbClr val="70AD47">
                    <a:tint val="1000"/>
                  </a:srgbClr>
                </a:solidFill>
                <a:effectLst>
                  <a:glow rad="38100">
                    <a:srgbClr val="4472C4">
                      <a:alpha val="40000"/>
                    </a:srgbClr>
                  </a:glow>
                </a:effectLst>
                <a:uLnTx/>
                <a:uFillTx/>
                <a:latin typeface="Tahoma" pitchFamily="34" charset="0"/>
                <a:ea typeface="+mn-ea"/>
                <a:cs typeface="+mn-cs"/>
              </a:rPr>
              <a:t>Ball’s Pyramid</a:t>
            </a:r>
          </a:p>
        </p:txBody>
      </p:sp>
      <p:sp>
        <p:nvSpPr>
          <p:cNvPr id="10" name="Arrow: Left 9">
            <a:extLst>
              <a:ext uri="{FF2B5EF4-FFF2-40B4-BE49-F238E27FC236}">
                <a16:creationId xmlns:a16="http://schemas.microsoft.com/office/drawing/2014/main" id="{F5F36F45-4831-00A6-AB12-5BB1B4A828B7}"/>
              </a:ext>
            </a:extLst>
          </p:cNvPr>
          <p:cNvSpPr/>
          <p:nvPr/>
        </p:nvSpPr>
        <p:spPr>
          <a:xfrm rot="1815279">
            <a:off x="1540897" y="1598882"/>
            <a:ext cx="1161516" cy="381000"/>
          </a:xfrm>
          <a:prstGeom prst="lef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E896CF6-12A5-172F-FE63-5163597C59EB}"/>
              </a:ext>
            </a:extLst>
          </p:cNvPr>
          <p:cNvSpPr txBox="1"/>
          <p:nvPr/>
        </p:nvSpPr>
        <p:spPr>
          <a:xfrm>
            <a:off x="5567598" y="1192371"/>
            <a:ext cx="3356546" cy="304698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glow rad="228600">
                    <a:srgbClr val="FFC000">
                      <a:satMod val="175000"/>
                      <a:alpha val="40000"/>
                    </a:srgbClr>
                  </a:glow>
                </a:effectLst>
                <a:uLnTx/>
                <a:uFillTx/>
                <a:latin typeface="Century Gothic" panose="020B0502020202020204" pitchFamily="34" charset="0"/>
                <a:ea typeface="MS Mincho" panose="02020609040205080304" pitchFamily="49" charset="-128"/>
                <a:cs typeface="+mn-cs"/>
              </a:rPr>
              <a:t>The Lord Howe Stick Insect was thought to be extinct for 80 years, after the population living on Lord Howe Island in Australia was wiped out by rats in 1920. </a:t>
            </a:r>
            <a:endParaRPr kumimoji="0" lang="en-US" sz="2400" b="0" i="0"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itchFamily="34" charset="0"/>
              <a:ea typeface="+mn-ea"/>
              <a:cs typeface="+mn-cs"/>
            </a:endParaRPr>
          </a:p>
        </p:txBody>
      </p:sp>
    </p:spTree>
    <p:extLst>
      <p:ext uri="{BB962C8B-B14F-4D97-AF65-F5344CB8AC3E}">
        <p14:creationId xmlns:p14="http://schemas.microsoft.com/office/powerpoint/2010/main" val="108072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idx="1"/>
          </p:nvPr>
        </p:nvSpPr>
        <p:spPr>
          <a:xfrm>
            <a:off x="152400" y="228600"/>
            <a:ext cx="8763000" cy="5897563"/>
          </a:xfrm>
        </p:spPr>
        <p:txBody>
          <a:bodyPr/>
          <a:lstStyle/>
          <a:p>
            <a:pPr eaLnBrk="1" hangingPunct="1"/>
            <a:r>
              <a:rPr lang="en-US"/>
              <a:t>Activity! Biodiversity Jeng-ah</a:t>
            </a:r>
          </a:p>
          <a:p>
            <a:pPr lvl="1" eaLnBrk="1" hangingPunct="1"/>
            <a:r>
              <a:rPr lang="en-US">
                <a:solidFill>
                  <a:srgbClr val="FF66FF"/>
                </a:solidFill>
              </a:rPr>
              <a:t>Each student gets a piece of masking tape and Jeng-ah block.</a:t>
            </a:r>
          </a:p>
          <a:p>
            <a:pPr lvl="1" eaLnBrk="1" hangingPunct="1"/>
            <a:r>
              <a:rPr lang="en-US">
                <a:solidFill>
                  <a:srgbClr val="FF66FF"/>
                </a:solidFill>
              </a:rPr>
              <a:t>Write the name of a plant, animal, fungus, bacteria, or protist on it and tape it to the block.</a:t>
            </a:r>
          </a:p>
          <a:p>
            <a:pPr lvl="1" eaLnBrk="1" hangingPunct="1"/>
            <a:r>
              <a:rPr lang="en-US">
                <a:solidFill>
                  <a:srgbClr val="6699FF"/>
                </a:solidFill>
              </a:rPr>
              <a:t>Teacher will collect blocks, set-up Jeng-ah and start removing species one at a time.</a:t>
            </a:r>
          </a:p>
          <a:p>
            <a:pPr lvl="1" eaLnBrk="1" hangingPunct="1"/>
            <a:r>
              <a:rPr lang="en-US">
                <a:solidFill>
                  <a:srgbClr val="66FF99"/>
                </a:solidFill>
              </a:rPr>
              <a:t>Question:  What happens to an ecosystem when you decrease biodiversity?</a:t>
            </a:r>
          </a:p>
        </p:txBody>
      </p:sp>
      <p:pic>
        <p:nvPicPr>
          <p:cNvPr id="137219" name="Picture 5" descr="JE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610600" cy="581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6615" name="Rectangle 7"/>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idx="1"/>
          </p:nvPr>
        </p:nvSpPr>
        <p:spPr>
          <a:xfrm>
            <a:off x="152400" y="228600"/>
            <a:ext cx="8763000" cy="5897563"/>
          </a:xfrm>
        </p:spPr>
        <p:txBody>
          <a:bodyPr/>
          <a:lstStyle/>
          <a:p>
            <a:pPr eaLnBrk="1" hangingPunct="1"/>
            <a:r>
              <a:rPr lang="en-US"/>
              <a:t>Activity! Biodiversity Jeng-ah</a:t>
            </a:r>
          </a:p>
          <a:p>
            <a:pPr lvl="1" eaLnBrk="1" hangingPunct="1"/>
            <a:r>
              <a:rPr lang="en-US">
                <a:solidFill>
                  <a:srgbClr val="FF66FF"/>
                </a:solidFill>
              </a:rPr>
              <a:t>Each student gets a piece of masking tape and Jeng-ah block.</a:t>
            </a:r>
          </a:p>
          <a:p>
            <a:pPr lvl="1" eaLnBrk="1" hangingPunct="1"/>
            <a:r>
              <a:rPr lang="en-US">
                <a:solidFill>
                  <a:srgbClr val="FF66FF"/>
                </a:solidFill>
              </a:rPr>
              <a:t>Write the name of a plant, animal, fungus, bacteria, or protist on it and tape it to the block.</a:t>
            </a:r>
          </a:p>
          <a:p>
            <a:pPr lvl="1" eaLnBrk="1" hangingPunct="1"/>
            <a:r>
              <a:rPr lang="en-US">
                <a:solidFill>
                  <a:srgbClr val="6699FF"/>
                </a:solidFill>
              </a:rPr>
              <a:t>Teacher will collect blocks, set-up Jeng-ah and start removing species one at a time.</a:t>
            </a:r>
          </a:p>
          <a:p>
            <a:pPr lvl="1" eaLnBrk="1" hangingPunct="1"/>
            <a:r>
              <a:rPr lang="en-US">
                <a:solidFill>
                  <a:srgbClr val="66FF99"/>
                </a:solidFill>
              </a:rPr>
              <a:t>Question:  What happens to an ecosystem when you decrease biodiversity?</a:t>
            </a:r>
          </a:p>
        </p:txBody>
      </p:sp>
      <p:pic>
        <p:nvPicPr>
          <p:cNvPr id="138243" name="Picture 5" descr="JE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610600" cy="581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6615" name="Rectangle 7"/>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2" name="Rectangle 1"/>
          <p:cNvSpPr/>
          <p:nvPr/>
        </p:nvSpPr>
        <p:spPr>
          <a:xfrm>
            <a:off x="2340429" y="2343686"/>
            <a:ext cx="2919389" cy="1323439"/>
          </a:xfrm>
          <a:prstGeom prst="rect">
            <a:avLst/>
          </a:prstGeom>
          <a:noFill/>
        </p:spPr>
        <p:txBody>
          <a:bodyPr wrap="none">
            <a:spAutoFit/>
          </a:bodyPr>
          <a:lstStyle/>
          <a:p>
            <a:pPr algn="ct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Healthy</a:t>
            </a:r>
          </a:p>
          <a:p>
            <a:pPr algn="ct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Ecosystem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idx="1"/>
          </p:nvPr>
        </p:nvSpPr>
        <p:spPr>
          <a:xfrm>
            <a:off x="152400" y="228600"/>
            <a:ext cx="8763000" cy="5897563"/>
          </a:xfrm>
        </p:spPr>
        <p:txBody>
          <a:bodyPr/>
          <a:lstStyle/>
          <a:p>
            <a:pPr eaLnBrk="1" hangingPunct="1"/>
            <a:r>
              <a:rPr lang="en-US"/>
              <a:t>Activity! Biodiversity Jeng-ah</a:t>
            </a:r>
          </a:p>
          <a:p>
            <a:pPr lvl="1" eaLnBrk="1" hangingPunct="1"/>
            <a:r>
              <a:rPr lang="en-US">
                <a:solidFill>
                  <a:srgbClr val="FF66FF"/>
                </a:solidFill>
              </a:rPr>
              <a:t>Each student gets a piece of masking tape and Jeng-ah block.</a:t>
            </a:r>
          </a:p>
          <a:p>
            <a:pPr lvl="1" eaLnBrk="1" hangingPunct="1"/>
            <a:r>
              <a:rPr lang="en-US">
                <a:solidFill>
                  <a:srgbClr val="FF66FF"/>
                </a:solidFill>
              </a:rPr>
              <a:t>Write the name of a plant, animal, fungus, bacteria, or protist on it and tape it to the block.</a:t>
            </a:r>
          </a:p>
          <a:p>
            <a:pPr lvl="1" eaLnBrk="1" hangingPunct="1"/>
            <a:r>
              <a:rPr lang="en-US">
                <a:solidFill>
                  <a:srgbClr val="6699FF"/>
                </a:solidFill>
              </a:rPr>
              <a:t>Teacher will collect blocks, set-up Jeng-ah and start removing species one at a time.</a:t>
            </a:r>
          </a:p>
          <a:p>
            <a:pPr lvl="1" eaLnBrk="1" hangingPunct="1"/>
            <a:r>
              <a:rPr lang="en-US">
                <a:solidFill>
                  <a:srgbClr val="66FF99"/>
                </a:solidFill>
              </a:rPr>
              <a:t>Question:  What happens to an ecosystem when you decrease biodiversity?</a:t>
            </a:r>
          </a:p>
        </p:txBody>
      </p:sp>
      <p:pic>
        <p:nvPicPr>
          <p:cNvPr id="139267" name="Picture 5" descr="JE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610600" cy="581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6615" name="Rectangle 7"/>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2" name="Rectangle 1"/>
          <p:cNvSpPr/>
          <p:nvPr/>
        </p:nvSpPr>
        <p:spPr>
          <a:xfrm>
            <a:off x="2340429" y="2343686"/>
            <a:ext cx="2919389" cy="1323439"/>
          </a:xfrm>
          <a:prstGeom prst="rect">
            <a:avLst/>
          </a:prstGeom>
          <a:noFill/>
        </p:spPr>
        <p:txBody>
          <a:bodyPr wrap="none">
            <a:spAutoFit/>
          </a:bodyPr>
          <a:lstStyle/>
          <a:p>
            <a:pPr algn="ct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Healthy</a:t>
            </a:r>
          </a:p>
          <a:p>
            <a:pPr algn="ct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Ecosystem</a:t>
            </a:r>
          </a:p>
        </p:txBody>
      </p:sp>
      <p:sp>
        <p:nvSpPr>
          <p:cNvPr id="3" name="Rectangle 2"/>
          <p:cNvSpPr/>
          <p:nvPr/>
        </p:nvSpPr>
        <p:spPr>
          <a:xfrm>
            <a:off x="315686" y="3645948"/>
            <a:ext cx="8023351" cy="1323439"/>
          </a:xfrm>
          <a:prstGeom prst="rect">
            <a:avLst/>
          </a:prstGeom>
          <a:noFill/>
        </p:spPr>
        <p:txBody>
          <a:bodyPr wrap="none">
            <a:spAutoFit/>
          </a:bodyPr>
          <a:lstStyle/>
          <a:p>
            <a:pPr algn="ctr">
              <a:defRPr/>
            </a:pPr>
            <a:r>
              <a:rPr lang="en-US" sz="4000" b="1" dirty="0">
                <a:ln w="17780" cmpd="sng">
                  <a:solidFill>
                    <a:srgbClr val="FFFFFF"/>
                  </a:solidFill>
                  <a:prstDash val="solid"/>
                  <a:miter lim="800000"/>
                </a:ln>
                <a:solidFill>
                  <a:srgbClr val="99FF33"/>
                </a:solidFill>
                <a:effectLst>
                  <a:outerShdw blurRad="50800" algn="tl" rotWithShape="0">
                    <a:srgbClr val="000000"/>
                  </a:outerShdw>
                </a:effectLst>
              </a:rPr>
              <a:t>That contains life</a:t>
            </a:r>
          </a:p>
          <a:p>
            <a:pPr algn="ctr">
              <a:defRPr/>
            </a:pPr>
            <a:r>
              <a:rPr lang="en-US" sz="4000" b="1" dirty="0">
                <a:ln w="17780" cmpd="sng">
                  <a:solidFill>
                    <a:srgbClr val="FFFFFF"/>
                  </a:solidFill>
                  <a:prstDash val="solid"/>
                  <a:miter lim="800000"/>
                </a:ln>
                <a:solidFill>
                  <a:srgbClr val="99FF33"/>
                </a:solidFill>
                <a:effectLst>
                  <a:outerShdw blurRad="50800" algn="tl" rotWithShape="0">
                    <a:srgbClr val="000000"/>
                  </a:outerShdw>
                </a:effectLst>
              </a:rPr>
              <a:t>sustaining systems for people.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Grp="1" noChangeArrowheads="1"/>
          </p:cNvSpPr>
          <p:nvPr>
            <p:ph idx="1"/>
          </p:nvPr>
        </p:nvSpPr>
        <p:spPr>
          <a:xfrm>
            <a:off x="152400" y="228600"/>
            <a:ext cx="8763000" cy="5897563"/>
          </a:xfrm>
        </p:spPr>
        <p:txBody>
          <a:bodyPr/>
          <a:lstStyle/>
          <a:p>
            <a:pPr eaLnBrk="1" hangingPunct="1"/>
            <a:r>
              <a:rPr lang="en-US"/>
              <a:t>Activity! Biodiversity Jeng-ah</a:t>
            </a:r>
          </a:p>
          <a:p>
            <a:pPr lvl="1" eaLnBrk="1" hangingPunct="1"/>
            <a:r>
              <a:rPr lang="en-US">
                <a:solidFill>
                  <a:srgbClr val="FF66FF"/>
                </a:solidFill>
              </a:rPr>
              <a:t>Each student gets a piece of masking tape and Jeng-ah block.</a:t>
            </a:r>
          </a:p>
          <a:p>
            <a:pPr lvl="1" eaLnBrk="1" hangingPunct="1"/>
            <a:r>
              <a:rPr lang="en-US">
                <a:solidFill>
                  <a:srgbClr val="FF66FF"/>
                </a:solidFill>
              </a:rPr>
              <a:t>Write the name of a plant, animal, fungus, bacteria, or protist on it and tape it to the block.</a:t>
            </a:r>
          </a:p>
          <a:p>
            <a:pPr lvl="1" eaLnBrk="1" hangingPunct="1"/>
            <a:r>
              <a:rPr lang="en-US">
                <a:solidFill>
                  <a:srgbClr val="6699FF"/>
                </a:solidFill>
              </a:rPr>
              <a:t>Teacher will collect blocks, set-up Jeng-ah and start removing species one at a time.</a:t>
            </a:r>
          </a:p>
          <a:p>
            <a:pPr lvl="1" eaLnBrk="1" hangingPunct="1"/>
            <a:r>
              <a:rPr lang="en-US">
                <a:solidFill>
                  <a:srgbClr val="66FF99"/>
                </a:solidFill>
              </a:rPr>
              <a:t>Question:  What happens to an ecosystem when you decrease biodiversity?</a:t>
            </a:r>
          </a:p>
        </p:txBody>
      </p:sp>
      <p:pic>
        <p:nvPicPr>
          <p:cNvPr id="140291" name="Picture 5" descr="JE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610600" cy="581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6615" name="Rectangle 7"/>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2" name="Rectangle 1"/>
          <p:cNvSpPr/>
          <p:nvPr/>
        </p:nvSpPr>
        <p:spPr>
          <a:xfrm>
            <a:off x="2340429" y="2343686"/>
            <a:ext cx="2919389" cy="1323439"/>
          </a:xfrm>
          <a:prstGeom prst="rect">
            <a:avLst/>
          </a:prstGeom>
          <a:noFill/>
        </p:spPr>
        <p:txBody>
          <a:bodyPr wrap="none">
            <a:spAutoFit/>
          </a:bodyPr>
          <a:lstStyle/>
          <a:p>
            <a:pPr algn="ct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Healthy</a:t>
            </a:r>
          </a:p>
          <a:p>
            <a:pPr algn="ctr">
              <a:defRPr/>
            </a:pP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Ecosystem</a:t>
            </a:r>
          </a:p>
        </p:txBody>
      </p:sp>
      <p:sp>
        <p:nvSpPr>
          <p:cNvPr id="3" name="Rectangle 2"/>
          <p:cNvSpPr/>
          <p:nvPr/>
        </p:nvSpPr>
        <p:spPr>
          <a:xfrm>
            <a:off x="315686" y="3645948"/>
            <a:ext cx="8023351" cy="1323439"/>
          </a:xfrm>
          <a:prstGeom prst="rect">
            <a:avLst/>
          </a:prstGeom>
          <a:noFill/>
        </p:spPr>
        <p:txBody>
          <a:bodyPr wrap="none">
            <a:spAutoFit/>
          </a:bodyPr>
          <a:lstStyle/>
          <a:p>
            <a:pPr algn="ctr">
              <a:defRPr/>
            </a:pPr>
            <a:r>
              <a:rPr lang="en-US" sz="4000" b="1" dirty="0">
                <a:ln w="17780" cmpd="sng">
                  <a:solidFill>
                    <a:srgbClr val="FFFFFF"/>
                  </a:solidFill>
                  <a:prstDash val="solid"/>
                  <a:miter lim="800000"/>
                </a:ln>
                <a:solidFill>
                  <a:srgbClr val="99FF33"/>
                </a:solidFill>
                <a:effectLst>
                  <a:outerShdw blurRad="50800" algn="tl" rotWithShape="0">
                    <a:srgbClr val="000000"/>
                  </a:outerShdw>
                </a:effectLst>
              </a:rPr>
              <a:t>That contains life</a:t>
            </a:r>
          </a:p>
          <a:p>
            <a:pPr algn="ctr">
              <a:defRPr/>
            </a:pPr>
            <a:r>
              <a:rPr lang="en-US" sz="4000" b="1" dirty="0">
                <a:ln w="17780" cmpd="sng">
                  <a:solidFill>
                    <a:srgbClr val="FFFFFF"/>
                  </a:solidFill>
                  <a:prstDash val="solid"/>
                  <a:miter lim="800000"/>
                </a:ln>
                <a:solidFill>
                  <a:srgbClr val="99FF33"/>
                </a:solidFill>
                <a:effectLst>
                  <a:outerShdw blurRad="50800" algn="tl" rotWithShape="0">
                    <a:srgbClr val="000000"/>
                  </a:outerShdw>
                </a:effectLst>
              </a:rPr>
              <a:t>sustaining systems for people.</a:t>
            </a:r>
          </a:p>
        </p:txBody>
      </p:sp>
      <p:sp>
        <p:nvSpPr>
          <p:cNvPr id="4" name="Rectangle 3"/>
          <p:cNvSpPr/>
          <p:nvPr/>
        </p:nvSpPr>
        <p:spPr>
          <a:xfrm>
            <a:off x="457200" y="914400"/>
            <a:ext cx="3167855"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chemeClr val="accent1">
                    <a:lumMod val="60000"/>
                    <a:lumOff val="40000"/>
                  </a:schemeClr>
                </a:solidFill>
                <a:effectLst>
                  <a:outerShdw blurRad="50800" algn="tl" rotWithShape="0">
                    <a:srgbClr val="000000"/>
                  </a:outerShdw>
                </a:effectLst>
              </a:rPr>
              <a:t>Clear Air</a:t>
            </a:r>
          </a:p>
        </p:txBody>
      </p:sp>
      <p:sp>
        <p:nvSpPr>
          <p:cNvPr id="5" name="Rectangle 4"/>
          <p:cNvSpPr/>
          <p:nvPr/>
        </p:nvSpPr>
        <p:spPr>
          <a:xfrm>
            <a:off x="4610100" y="926234"/>
            <a:ext cx="4169732"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rgbClr val="996633"/>
                </a:solidFill>
                <a:effectLst>
                  <a:outerShdw blurRad="50800" algn="tl" rotWithShape="0">
                    <a:srgbClr val="000000"/>
                  </a:outerShdw>
                </a:effectLst>
              </a:rPr>
              <a:t>Soil Quality</a:t>
            </a:r>
          </a:p>
        </p:txBody>
      </p:sp>
      <p:sp>
        <p:nvSpPr>
          <p:cNvPr id="6" name="Rectangle 5"/>
          <p:cNvSpPr/>
          <p:nvPr/>
        </p:nvSpPr>
        <p:spPr>
          <a:xfrm>
            <a:off x="5486400" y="2082075"/>
            <a:ext cx="2710999"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rgbClr val="00B0F0"/>
                </a:solidFill>
                <a:effectLst>
                  <a:outerShdw blurRad="50800" algn="tl" rotWithShape="0">
                    <a:srgbClr val="000000"/>
                  </a:outerShdw>
                </a:effectLst>
              </a:rPr>
              <a:t>Oceans</a:t>
            </a:r>
          </a:p>
        </p:txBody>
      </p:sp>
      <p:sp>
        <p:nvSpPr>
          <p:cNvPr id="7" name="Rectangle 6"/>
          <p:cNvSpPr/>
          <p:nvPr/>
        </p:nvSpPr>
        <p:spPr>
          <a:xfrm>
            <a:off x="4338988" y="4872335"/>
            <a:ext cx="4456669" cy="923330"/>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Clean Water</a:t>
            </a:r>
          </a:p>
        </p:txBody>
      </p:sp>
      <p:sp>
        <p:nvSpPr>
          <p:cNvPr id="8" name="Rectangle 7"/>
          <p:cNvSpPr/>
          <p:nvPr/>
        </p:nvSpPr>
        <p:spPr>
          <a:xfrm>
            <a:off x="4572002" y="5681577"/>
            <a:ext cx="4304384" cy="923330"/>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solidFill>
                  <a:srgbClr val="9966FF"/>
                </a:solidFill>
                <a:effectLst>
                  <a:outerShdw blurRad="55000" dist="50800" dir="5400000" algn="tl">
                    <a:srgbClr val="000000">
                      <a:alpha val="33000"/>
                    </a:srgbClr>
                  </a:outerShdw>
                </a:effectLst>
              </a:rPr>
              <a:t>Biodiversity</a:t>
            </a:r>
          </a:p>
        </p:txBody>
      </p:sp>
      <p:sp>
        <p:nvSpPr>
          <p:cNvPr id="9" name="Rectangle 8"/>
          <p:cNvSpPr/>
          <p:nvPr/>
        </p:nvSpPr>
        <p:spPr>
          <a:xfrm>
            <a:off x="612231" y="5486400"/>
            <a:ext cx="3456395"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rgbClr val="FFC000"/>
                </a:solidFill>
                <a:effectLst>
                  <a:outerShdw blurRad="50800" algn="tl" rotWithShape="0">
                    <a:srgbClr val="000000"/>
                  </a:outerShdw>
                </a:effectLst>
              </a:rPr>
              <a:t>Wetlands</a:t>
            </a:r>
          </a:p>
        </p:txBody>
      </p:sp>
      <p:sp>
        <p:nvSpPr>
          <p:cNvPr id="10" name="Rectangle 9"/>
          <p:cNvSpPr/>
          <p:nvPr/>
        </p:nvSpPr>
        <p:spPr>
          <a:xfrm>
            <a:off x="481458" y="1752600"/>
            <a:ext cx="2727029" cy="923330"/>
          </a:xfrm>
          <a:prstGeom prst="rect">
            <a:avLst/>
          </a:prstGeom>
          <a:noFill/>
        </p:spPr>
        <p:txBody>
          <a:bodyPr wrap="none">
            <a:spAutoFit/>
          </a:bodyPr>
          <a:lstStyle/>
          <a:p>
            <a:pPr algn="ctr">
              <a:defRPr/>
            </a:pPr>
            <a:r>
              <a:rPr lang="en-US" sz="5400" b="1" dirty="0">
                <a:ln w="17780" cmpd="sng">
                  <a:solidFill>
                    <a:srgbClr val="FFFFFF"/>
                  </a:solidFill>
                  <a:prstDash val="solid"/>
                  <a:miter lim="800000"/>
                </a:ln>
                <a:solidFill>
                  <a:schemeClr val="accent6">
                    <a:lumMod val="75000"/>
                  </a:schemeClr>
                </a:solidFill>
                <a:effectLst>
                  <a:outerShdw blurRad="50800" algn="tl" rotWithShape="0">
                    <a:srgbClr val="000000"/>
                  </a:outerShdw>
                </a:effectLst>
              </a:rPr>
              <a:t>Forests</a:t>
            </a:r>
          </a:p>
        </p:txBody>
      </p:sp>
      <p:sp>
        <p:nvSpPr>
          <p:cNvPr id="12" name="Rectangle 11"/>
          <p:cNvSpPr/>
          <p:nvPr/>
        </p:nvSpPr>
        <p:spPr>
          <a:xfrm>
            <a:off x="6248400" y="2967335"/>
            <a:ext cx="2364751" cy="923330"/>
          </a:xfrm>
          <a:prstGeom prst="rect">
            <a:avLst/>
          </a:prstGeom>
          <a:noFill/>
        </p:spPr>
        <p:txBody>
          <a:bodyPr wrap="none">
            <a:spAutoFit/>
          </a:bodyPr>
          <a:lstStyle/>
          <a:p>
            <a:pPr algn="ctr">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Rivers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idx="1"/>
          </p:nvPr>
        </p:nvSpPr>
        <p:spPr>
          <a:xfrm>
            <a:off x="152400" y="228600"/>
            <a:ext cx="6324600" cy="5897563"/>
          </a:xfrm>
        </p:spPr>
        <p:txBody>
          <a:bodyPr/>
          <a:lstStyle/>
          <a:p>
            <a:pPr eaLnBrk="1" hangingPunct="1">
              <a:defRPr/>
            </a:pPr>
            <a:r>
              <a:rPr lang="en-US" dirty="0"/>
              <a:t>Activity! Biodiversity </a:t>
            </a:r>
            <a:r>
              <a:rPr lang="en-US" dirty="0" err="1"/>
              <a:t>Jeng</a:t>
            </a:r>
            <a:r>
              <a:rPr lang="en-US" dirty="0"/>
              <a:t>-ah</a:t>
            </a:r>
          </a:p>
          <a:p>
            <a:pPr lvl="1" eaLnBrk="1" hangingPunct="1">
              <a:defRPr/>
            </a:pPr>
            <a:r>
              <a:rPr lang="en-US" dirty="0">
                <a:solidFill>
                  <a:srgbClr val="996633"/>
                </a:solidFill>
              </a:rPr>
              <a:t>Each student gets a piece of masking tape and </a:t>
            </a:r>
            <a:r>
              <a:rPr lang="en-US" dirty="0" err="1">
                <a:solidFill>
                  <a:srgbClr val="996633"/>
                </a:solidFill>
              </a:rPr>
              <a:t>Jeng</a:t>
            </a:r>
            <a:r>
              <a:rPr lang="en-US" dirty="0">
                <a:solidFill>
                  <a:srgbClr val="996633"/>
                </a:solidFill>
              </a:rPr>
              <a:t>-ah block.</a:t>
            </a:r>
          </a:p>
          <a:p>
            <a:pPr lvl="1" eaLnBrk="1" hangingPunct="1">
              <a:defRPr/>
            </a:pPr>
            <a:r>
              <a:rPr lang="en-US" dirty="0">
                <a:solidFill>
                  <a:srgbClr val="FFFFCC"/>
                </a:solidFill>
              </a:rPr>
              <a:t>Write the name of a plant, animal, fungus, bacteria, or </a:t>
            </a:r>
            <a:r>
              <a:rPr lang="en-US" dirty="0" err="1">
                <a:solidFill>
                  <a:srgbClr val="FFFFCC"/>
                </a:solidFill>
              </a:rPr>
              <a:t>protist</a:t>
            </a:r>
            <a:r>
              <a:rPr lang="en-US" dirty="0">
                <a:solidFill>
                  <a:srgbClr val="FFFFCC"/>
                </a:solidFill>
              </a:rPr>
              <a:t> on it and tape it to the block. </a:t>
            </a:r>
            <a:r>
              <a:rPr lang="en-US" dirty="0">
                <a:solidFill>
                  <a:srgbClr val="FFFF00"/>
                </a:solidFill>
              </a:rPr>
              <a:t>Just one.</a:t>
            </a:r>
          </a:p>
          <a:p>
            <a:pPr lvl="1" eaLnBrk="1" hangingPunct="1">
              <a:defRPr/>
            </a:pPr>
            <a:r>
              <a:rPr lang="en-US" dirty="0">
                <a:solidFill>
                  <a:srgbClr val="6699FF"/>
                </a:solidFill>
              </a:rPr>
              <a:t>Teacher will collect blocks, set-up </a:t>
            </a:r>
            <a:r>
              <a:rPr lang="en-US" dirty="0" err="1">
                <a:solidFill>
                  <a:srgbClr val="6699FF"/>
                </a:solidFill>
              </a:rPr>
              <a:t>Jeng</a:t>
            </a:r>
            <a:r>
              <a:rPr lang="en-US" dirty="0">
                <a:solidFill>
                  <a:srgbClr val="6699FF"/>
                </a:solidFill>
              </a:rPr>
              <a:t>-ah and start removing species one at a time carefully.</a:t>
            </a:r>
          </a:p>
          <a:p>
            <a:pPr lvl="1" eaLnBrk="1" hangingPunct="1">
              <a:defRPr/>
            </a:pPr>
            <a:r>
              <a:rPr lang="en-US" dirty="0">
                <a:solidFill>
                  <a:srgbClr val="66FF99"/>
                </a:solidFill>
              </a:rPr>
              <a:t>Question:  </a:t>
            </a:r>
            <a:r>
              <a:rPr lang="en-US" dirty="0">
                <a:solidFill>
                  <a:schemeClr val="bg1">
                    <a:lumMod val="95000"/>
                    <a:lumOff val="5000"/>
                  </a:schemeClr>
                </a:solidFill>
              </a:rPr>
              <a:t>What happens to an ecosystem when you decrease biodiversity?</a:t>
            </a:r>
          </a:p>
        </p:txBody>
      </p:sp>
      <p:pic>
        <p:nvPicPr>
          <p:cNvPr id="141315" name="Picture 5" descr="JE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28600"/>
            <a:ext cx="2286000" cy="6343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6615" name="Rectangle 7"/>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743575"/>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idx="1"/>
          </p:nvPr>
        </p:nvSpPr>
        <p:spPr>
          <a:xfrm>
            <a:off x="152400" y="228600"/>
            <a:ext cx="6324600" cy="5897563"/>
          </a:xfrm>
        </p:spPr>
        <p:txBody>
          <a:bodyPr/>
          <a:lstStyle/>
          <a:p>
            <a:pPr eaLnBrk="1" hangingPunct="1"/>
            <a:r>
              <a:rPr lang="en-US"/>
              <a:t>Activity! Biodiversity Jeng-ah</a:t>
            </a:r>
          </a:p>
          <a:p>
            <a:pPr lvl="1" eaLnBrk="1" hangingPunct="1"/>
            <a:r>
              <a:rPr lang="en-US">
                <a:solidFill>
                  <a:srgbClr val="996633"/>
                </a:solidFill>
              </a:rPr>
              <a:t>Each student gets a piece of masking tape and Jeng-ah block.</a:t>
            </a:r>
          </a:p>
          <a:p>
            <a:pPr lvl="1" eaLnBrk="1" hangingPunct="1"/>
            <a:r>
              <a:rPr lang="en-US">
                <a:solidFill>
                  <a:srgbClr val="FFFFCC"/>
                </a:solidFill>
              </a:rPr>
              <a:t>Write the name of a plant, animal, fungus, bacteria, or protist on it and tape it to the block. </a:t>
            </a:r>
            <a:r>
              <a:rPr lang="en-US">
                <a:solidFill>
                  <a:srgbClr val="FFFF00"/>
                </a:solidFill>
              </a:rPr>
              <a:t>Just one.</a:t>
            </a:r>
          </a:p>
          <a:p>
            <a:pPr lvl="1" eaLnBrk="1" hangingPunct="1"/>
            <a:r>
              <a:rPr lang="en-US">
                <a:solidFill>
                  <a:srgbClr val="6699FF"/>
                </a:solidFill>
              </a:rPr>
              <a:t>Teacher will collect blocks, set-up Jeng-ah and start removing species one at a time carefully.</a:t>
            </a:r>
          </a:p>
          <a:p>
            <a:pPr lvl="1" eaLnBrk="1" hangingPunct="1"/>
            <a:r>
              <a:rPr lang="en-US">
                <a:solidFill>
                  <a:srgbClr val="66FF99"/>
                </a:solidFill>
              </a:rPr>
              <a:t>Question:  </a:t>
            </a:r>
            <a:r>
              <a:rPr lang="en-US">
                <a:solidFill>
                  <a:srgbClr val="99FF33"/>
                </a:solidFill>
              </a:rPr>
              <a:t>What happens to an ecosystem when you decrease biodiversity?</a:t>
            </a:r>
          </a:p>
        </p:txBody>
      </p:sp>
      <p:pic>
        <p:nvPicPr>
          <p:cNvPr id="142339" name="Picture 5" descr="JE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28600"/>
            <a:ext cx="2286000" cy="6343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6615" name="Rectangle 7"/>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743575"/>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endParaRPr lang="en-US"/>
          </a:p>
        </p:txBody>
      </p:sp>
      <p:sp>
        <p:nvSpPr>
          <p:cNvPr id="143363" name="Content Placeholder 2"/>
          <p:cNvSpPr>
            <a:spLocks noGrp="1"/>
          </p:cNvSpPr>
          <p:nvPr>
            <p:ph idx="1"/>
          </p:nvPr>
        </p:nvSpPr>
        <p:spPr/>
        <p:txBody>
          <a:bodyPr/>
          <a:lstStyle/>
          <a:p>
            <a:endParaRPr lang="en-US"/>
          </a:p>
        </p:txBody>
      </p:sp>
      <p:pic>
        <p:nvPicPr>
          <p:cNvPr id="143364" name="Picture 2" descr="http://ssweets.files.wordpress.com/2010/12/je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A2612E-262B-2BAC-5C0E-755915C10101}"/>
              </a:ext>
            </a:extLst>
          </p:cNvPr>
          <p:cNvPicPr>
            <a:picLocks noChangeAspect="1"/>
          </p:cNvPicPr>
          <p:nvPr/>
        </p:nvPicPr>
        <p:blipFill>
          <a:blip r:embed="rId3"/>
          <a:stretch>
            <a:fillRect/>
          </a:stretch>
        </p:blipFill>
        <p:spPr>
          <a:xfrm>
            <a:off x="3200400" y="689228"/>
            <a:ext cx="1905000" cy="51066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endParaRPr lang="en-US"/>
          </a:p>
        </p:txBody>
      </p:sp>
      <p:sp>
        <p:nvSpPr>
          <p:cNvPr id="144387" name="Content Placeholder 2"/>
          <p:cNvSpPr>
            <a:spLocks noGrp="1"/>
          </p:cNvSpPr>
          <p:nvPr>
            <p:ph idx="1"/>
          </p:nvPr>
        </p:nvSpPr>
        <p:spPr/>
        <p:txBody>
          <a:bodyPr/>
          <a:lstStyle/>
          <a:p>
            <a:endParaRPr lang="en-US"/>
          </a:p>
        </p:txBody>
      </p:sp>
      <p:pic>
        <p:nvPicPr>
          <p:cNvPr id="144388" name="Picture 2" descr="http://ssweets.files.wordpress.com/2010/12/je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Rounded Rectangular Callout 3"/>
          <p:cNvSpPr>
            <a:spLocks noChangeArrowheads="1"/>
          </p:cNvSpPr>
          <p:nvPr/>
        </p:nvSpPr>
        <p:spPr bwMode="auto">
          <a:xfrm>
            <a:off x="5181600" y="57150"/>
            <a:ext cx="3810000" cy="1771650"/>
          </a:xfrm>
          <a:prstGeom prst="wedgeRoundRectCallout">
            <a:avLst>
              <a:gd name="adj1" fmla="val -58264"/>
              <a:gd name="adj2" fmla="val 43454"/>
              <a:gd name="adj3" fmla="val 16667"/>
            </a:avLst>
          </a:prstGeom>
          <a:solidFill>
            <a:schemeClr val="tx1"/>
          </a:solidFill>
          <a:ln w="28575" algn="ctr">
            <a:solidFill>
              <a:schemeClr val="bg1"/>
            </a:solidFill>
            <a:round/>
            <a:headEnd/>
            <a:tailEnd/>
          </a:ln>
        </p:spPr>
        <p:txBody>
          <a:bodyPr/>
          <a:lstStyle/>
          <a:p>
            <a:endParaRPr lang="en-US"/>
          </a:p>
        </p:txBody>
      </p:sp>
      <p:sp>
        <p:nvSpPr>
          <p:cNvPr id="144390" name="TextBox 4"/>
          <p:cNvSpPr txBox="1">
            <a:spLocks noChangeArrowheads="1"/>
          </p:cNvSpPr>
          <p:nvPr/>
        </p:nvSpPr>
        <p:spPr bwMode="auto">
          <a:xfrm>
            <a:off x="5334000" y="158750"/>
            <a:ext cx="3657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“The health of the ecosystems is collapsing.”</a:t>
            </a:r>
          </a:p>
        </p:txBody>
      </p:sp>
      <p:pic>
        <p:nvPicPr>
          <p:cNvPr id="2" name="Picture 1">
            <a:extLst>
              <a:ext uri="{FF2B5EF4-FFF2-40B4-BE49-F238E27FC236}">
                <a16:creationId xmlns:a16="http://schemas.microsoft.com/office/drawing/2014/main" id="{702A979A-5EC3-A4C1-448C-A3441A454EAC}"/>
              </a:ext>
            </a:extLst>
          </p:cNvPr>
          <p:cNvPicPr>
            <a:picLocks noChangeAspect="1"/>
          </p:cNvPicPr>
          <p:nvPr/>
        </p:nvPicPr>
        <p:blipFill>
          <a:blip r:embed="rId3"/>
          <a:stretch>
            <a:fillRect/>
          </a:stretch>
        </p:blipFill>
        <p:spPr>
          <a:xfrm>
            <a:off x="3200400" y="689228"/>
            <a:ext cx="1905000" cy="51066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endParaRPr lang="en-US"/>
          </a:p>
        </p:txBody>
      </p:sp>
      <p:sp>
        <p:nvSpPr>
          <p:cNvPr id="145411" name="Content Placeholder 2"/>
          <p:cNvSpPr>
            <a:spLocks noGrp="1"/>
          </p:cNvSpPr>
          <p:nvPr>
            <p:ph idx="1"/>
          </p:nvPr>
        </p:nvSpPr>
        <p:spPr/>
        <p:txBody>
          <a:bodyPr/>
          <a:lstStyle/>
          <a:p>
            <a:endParaRPr lang="en-US"/>
          </a:p>
        </p:txBody>
      </p:sp>
      <p:pic>
        <p:nvPicPr>
          <p:cNvPr id="145412" name="Picture 2" descr="http://ssweets.files.wordpress.com/2010/12/je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ounded Rectangular Callout 3"/>
          <p:cNvSpPr>
            <a:spLocks noChangeArrowheads="1"/>
          </p:cNvSpPr>
          <p:nvPr/>
        </p:nvSpPr>
        <p:spPr bwMode="auto">
          <a:xfrm>
            <a:off x="5181600" y="57150"/>
            <a:ext cx="3810000" cy="2381250"/>
          </a:xfrm>
          <a:prstGeom prst="wedgeRoundRectCallout">
            <a:avLst>
              <a:gd name="adj1" fmla="val -58264"/>
              <a:gd name="adj2" fmla="val 43454"/>
              <a:gd name="adj3" fmla="val 16667"/>
            </a:avLst>
          </a:prstGeom>
          <a:solidFill>
            <a:schemeClr val="tx1"/>
          </a:solidFill>
          <a:ln w="28575" algn="ctr">
            <a:solidFill>
              <a:schemeClr val="bg1"/>
            </a:solidFill>
            <a:round/>
            <a:headEnd/>
            <a:tailEnd/>
          </a:ln>
        </p:spPr>
        <p:txBody>
          <a:bodyPr/>
          <a:lstStyle/>
          <a:p>
            <a:endParaRPr lang="en-US"/>
          </a:p>
        </p:txBody>
      </p:sp>
      <p:sp>
        <p:nvSpPr>
          <p:cNvPr id="145414" name="TextBox 4"/>
          <p:cNvSpPr txBox="1">
            <a:spLocks noChangeArrowheads="1"/>
          </p:cNvSpPr>
          <p:nvPr/>
        </p:nvSpPr>
        <p:spPr bwMode="auto">
          <a:xfrm>
            <a:off x="5334000" y="158750"/>
            <a:ext cx="3810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“Our very survival depends on life sustaining natural systems.”</a:t>
            </a:r>
          </a:p>
        </p:txBody>
      </p:sp>
      <p:pic>
        <p:nvPicPr>
          <p:cNvPr id="2" name="Picture 1">
            <a:extLst>
              <a:ext uri="{FF2B5EF4-FFF2-40B4-BE49-F238E27FC236}">
                <a16:creationId xmlns:a16="http://schemas.microsoft.com/office/drawing/2014/main" id="{FB53D340-7DF3-F8F9-90F9-F77DEC61B5FD}"/>
              </a:ext>
            </a:extLst>
          </p:cNvPr>
          <p:cNvPicPr>
            <a:picLocks noChangeAspect="1"/>
          </p:cNvPicPr>
          <p:nvPr/>
        </p:nvPicPr>
        <p:blipFill>
          <a:blip r:embed="rId3"/>
          <a:stretch>
            <a:fillRect/>
          </a:stretch>
        </p:blipFill>
        <p:spPr>
          <a:xfrm>
            <a:off x="3200400" y="689228"/>
            <a:ext cx="1905000" cy="51066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4294967295"/>
          </p:nvPr>
        </p:nvSpPr>
        <p:spPr>
          <a:xfrm>
            <a:off x="-34905" y="76200"/>
            <a:ext cx="9296401" cy="5821363"/>
          </a:xfrm>
        </p:spPr>
        <p:txBody>
          <a:bodyPr/>
          <a:lstStyle/>
          <a:p>
            <a:pPr eaLnBrk="1" hangingPunct="1"/>
            <a:r>
              <a:rPr lang="en-US" dirty="0"/>
              <a:t>Keep an eye out for </a:t>
            </a:r>
            <a:r>
              <a:rPr lang="en-US" dirty="0">
                <a:solidFill>
                  <a:srgbClr val="996600"/>
                </a:solidFill>
              </a:rPr>
              <a:t>“The-Owl” </a:t>
            </a:r>
            <a:r>
              <a:rPr lang="en-US" dirty="0"/>
              <a:t>and raise your hand as soon as you see him.</a:t>
            </a:r>
          </a:p>
          <a:p>
            <a:pPr lvl="1" eaLnBrk="1" hangingPunct="1"/>
            <a:r>
              <a:rPr lang="en-US" dirty="0"/>
              <a:t>He will be hiding somewhere in the slideshow today.</a:t>
            </a:r>
          </a:p>
          <a:p>
            <a:pPr lvl="1" eaLnBrk="1" hangingPunct="1">
              <a:buFontTx/>
              <a:buNone/>
            </a:pPr>
            <a:endParaRPr lang="en-US" dirty="0"/>
          </a:p>
          <a:p>
            <a:pPr lvl="1" eaLnBrk="1" hangingPunct="1"/>
            <a:endParaRPr lang="en-US" dirty="0"/>
          </a:p>
        </p:txBody>
      </p:sp>
      <p:sp>
        <p:nvSpPr>
          <p:cNvPr id="840710"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endParaRPr>
          </a:p>
        </p:txBody>
      </p:sp>
      <p:pic>
        <p:nvPicPr>
          <p:cNvPr id="17413"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91000"/>
            <a:ext cx="2286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ow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1"/>
            <a:ext cx="8686799"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4"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81400"/>
            <a:ext cx="343662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www.clker.com/cliparts/9/a/e/e/12154415151126295659lemmling_Cartoon_owl.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599" y="4572000"/>
            <a:ext cx="304801" cy="2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endParaRPr lang="en-US"/>
          </a:p>
        </p:txBody>
      </p:sp>
      <p:sp>
        <p:nvSpPr>
          <p:cNvPr id="146435" name="Content Placeholder 2"/>
          <p:cNvSpPr>
            <a:spLocks noGrp="1"/>
          </p:cNvSpPr>
          <p:nvPr>
            <p:ph idx="1"/>
          </p:nvPr>
        </p:nvSpPr>
        <p:spPr/>
        <p:txBody>
          <a:bodyPr/>
          <a:lstStyle/>
          <a:p>
            <a:endParaRPr lang="en-US"/>
          </a:p>
        </p:txBody>
      </p:sp>
      <p:pic>
        <p:nvPicPr>
          <p:cNvPr id="978946" name="Picture 2" descr="http://ssweets.files.wordpress.com/2010/12/je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Rounded Rectangular Callout 3"/>
          <p:cNvSpPr>
            <a:spLocks noChangeArrowheads="1"/>
          </p:cNvSpPr>
          <p:nvPr/>
        </p:nvSpPr>
        <p:spPr bwMode="auto">
          <a:xfrm>
            <a:off x="228600" y="2743200"/>
            <a:ext cx="2895600" cy="2381250"/>
          </a:xfrm>
          <a:prstGeom prst="wedgeRoundRectCallout">
            <a:avLst>
              <a:gd name="adj1" fmla="val 39361"/>
              <a:gd name="adj2" fmla="val -69463"/>
              <a:gd name="adj3" fmla="val 16667"/>
            </a:avLst>
          </a:prstGeom>
          <a:solidFill>
            <a:schemeClr val="tx1"/>
          </a:solidFill>
          <a:ln w="28575" algn="ctr">
            <a:solidFill>
              <a:schemeClr val="bg1"/>
            </a:solidFill>
            <a:round/>
            <a:headEnd/>
            <a:tailEnd/>
          </a:ln>
        </p:spPr>
        <p:txBody>
          <a:bodyPr/>
          <a:lstStyle/>
          <a:p>
            <a:endParaRPr lang="en-US"/>
          </a:p>
        </p:txBody>
      </p:sp>
      <p:sp>
        <p:nvSpPr>
          <p:cNvPr id="146438" name="TextBox 4"/>
          <p:cNvSpPr txBox="1">
            <a:spLocks noChangeArrowheads="1"/>
          </p:cNvSpPr>
          <p:nvPr/>
        </p:nvSpPr>
        <p:spPr bwMode="auto">
          <a:xfrm>
            <a:off x="338138" y="2903538"/>
            <a:ext cx="301466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800">
                <a:solidFill>
                  <a:schemeClr val="tx1"/>
                </a:solidFill>
                <a:latin typeface="Tahoma" pitchFamily="34" charset="0"/>
              </a:defRPr>
            </a:lvl1pPr>
            <a:lvl2pPr marL="742950" indent="-285750">
              <a:defRPr sz="8800">
                <a:solidFill>
                  <a:schemeClr val="tx1"/>
                </a:solidFill>
                <a:latin typeface="Tahoma" pitchFamily="34" charset="0"/>
              </a:defRPr>
            </a:lvl2pPr>
            <a:lvl3pPr marL="1143000" indent="-228600">
              <a:defRPr sz="8800">
                <a:solidFill>
                  <a:schemeClr val="tx1"/>
                </a:solidFill>
                <a:latin typeface="Tahoma" pitchFamily="34" charset="0"/>
              </a:defRPr>
            </a:lvl3pPr>
            <a:lvl4pPr marL="1600200" indent="-228600">
              <a:defRPr sz="8800">
                <a:solidFill>
                  <a:schemeClr val="tx1"/>
                </a:solidFill>
                <a:latin typeface="Tahoma" pitchFamily="34" charset="0"/>
              </a:defRPr>
            </a:lvl4pPr>
            <a:lvl5pPr marL="2057400" indent="-228600">
              <a:defRPr sz="8800">
                <a:solidFill>
                  <a:schemeClr val="tx1"/>
                </a:solidFill>
                <a:latin typeface="Tahoma" pitchFamily="34" charset="0"/>
              </a:defRPr>
            </a:lvl5pPr>
            <a:lvl6pPr marL="2514600" indent="-228600" eaLnBrk="0" fontAlgn="base" hangingPunct="0">
              <a:spcBef>
                <a:spcPct val="0"/>
              </a:spcBef>
              <a:spcAft>
                <a:spcPct val="0"/>
              </a:spcAft>
              <a:defRPr sz="8800">
                <a:solidFill>
                  <a:schemeClr val="tx1"/>
                </a:solidFill>
                <a:latin typeface="Tahoma" pitchFamily="34" charset="0"/>
              </a:defRPr>
            </a:lvl6pPr>
            <a:lvl7pPr marL="2971800" indent="-228600" eaLnBrk="0" fontAlgn="base" hangingPunct="0">
              <a:spcBef>
                <a:spcPct val="0"/>
              </a:spcBef>
              <a:spcAft>
                <a:spcPct val="0"/>
              </a:spcAft>
              <a:defRPr sz="8800">
                <a:solidFill>
                  <a:schemeClr val="tx1"/>
                </a:solidFill>
                <a:latin typeface="Tahoma" pitchFamily="34" charset="0"/>
              </a:defRPr>
            </a:lvl7pPr>
            <a:lvl8pPr marL="3429000" indent="-228600" eaLnBrk="0" fontAlgn="base" hangingPunct="0">
              <a:spcBef>
                <a:spcPct val="0"/>
              </a:spcBef>
              <a:spcAft>
                <a:spcPct val="0"/>
              </a:spcAft>
              <a:defRPr sz="8800">
                <a:solidFill>
                  <a:schemeClr val="tx1"/>
                </a:solidFill>
                <a:latin typeface="Tahoma" pitchFamily="34" charset="0"/>
              </a:defRPr>
            </a:lvl8pPr>
            <a:lvl9pPr marL="3886200" indent="-228600" eaLnBrk="0" fontAlgn="base" hangingPunct="0">
              <a:spcBef>
                <a:spcPct val="0"/>
              </a:spcBef>
              <a:spcAft>
                <a:spcPct val="0"/>
              </a:spcAft>
              <a:defRPr sz="8800">
                <a:solidFill>
                  <a:schemeClr val="tx1"/>
                </a:solidFill>
                <a:latin typeface="Tahoma" pitchFamily="34" charset="0"/>
              </a:defRPr>
            </a:lvl9pPr>
          </a:lstStyle>
          <a:p>
            <a:r>
              <a:rPr lang="en-US" sz="3200">
                <a:solidFill>
                  <a:schemeClr val="bg1"/>
                </a:solidFill>
              </a:rPr>
              <a:t>“Maintaining biodiversity is critical to our survival.”</a:t>
            </a:r>
          </a:p>
        </p:txBody>
      </p:sp>
      <p:pic>
        <p:nvPicPr>
          <p:cNvPr id="2" name="Picture 1">
            <a:extLst>
              <a:ext uri="{FF2B5EF4-FFF2-40B4-BE49-F238E27FC236}">
                <a16:creationId xmlns:a16="http://schemas.microsoft.com/office/drawing/2014/main" id="{BDCAE3D8-6C78-1DA7-93BD-CD3A5B79FF75}"/>
              </a:ext>
            </a:extLst>
          </p:cNvPr>
          <p:cNvPicPr>
            <a:picLocks noChangeAspect="1"/>
          </p:cNvPicPr>
          <p:nvPr/>
        </p:nvPicPr>
        <p:blipFill>
          <a:blip r:embed="rId3"/>
          <a:stretch>
            <a:fillRect/>
          </a:stretch>
        </p:blipFill>
        <p:spPr>
          <a:xfrm>
            <a:off x="3200400" y="689228"/>
            <a:ext cx="1905000" cy="510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978946"/>
                                        </p:tgtEl>
                                      </p:cBhvr>
                                    </p:animEffect>
                                    <p:anim calcmode="lin" valueType="num">
                                      <p:cBhvr>
                                        <p:cTn id="7" dur="1822" tmFilter="0,0; 0.14,0.31; 0.43,0.73; 0.71,0.91; 1.0,1.0">
                                          <p:stCondLst>
                                            <p:cond delay="0"/>
                                          </p:stCondLst>
                                        </p:cTn>
                                        <p:tgtEl>
                                          <p:spTgt spid="978946"/>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978946"/>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97894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97894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97894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97894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978946"/>
                                        </p:tgtEl>
                                        <p:attrNameLst>
                                          <p:attrName>ppt_y</p:attrName>
                                        </p:attrNameLst>
                                      </p:cBhvr>
                                      <p:tavLst>
                                        <p:tav tm="0">
                                          <p:val>
                                            <p:strVal val="ppt_y"/>
                                          </p:val>
                                        </p:tav>
                                        <p:tav tm="100000">
                                          <p:val>
                                            <p:strVal val="ppt_y+ppt_h"/>
                                          </p:val>
                                        </p:tav>
                                      </p:tavLst>
                                    </p:anim>
                                    <p:animScale>
                                      <p:cBhvr>
                                        <p:cTn id="14" dur="26">
                                          <p:stCondLst>
                                            <p:cond delay="620"/>
                                          </p:stCondLst>
                                        </p:cTn>
                                        <p:tgtEl>
                                          <p:spTgt spid="978946"/>
                                        </p:tgtEl>
                                      </p:cBhvr>
                                      <p:to x="100000" y="60000"/>
                                    </p:animScale>
                                    <p:animScale>
                                      <p:cBhvr>
                                        <p:cTn id="15" dur="166" decel="50000">
                                          <p:stCondLst>
                                            <p:cond delay="646"/>
                                          </p:stCondLst>
                                        </p:cTn>
                                        <p:tgtEl>
                                          <p:spTgt spid="978946"/>
                                        </p:tgtEl>
                                      </p:cBhvr>
                                      <p:to x="100000" y="100000"/>
                                    </p:animScale>
                                    <p:animScale>
                                      <p:cBhvr>
                                        <p:cTn id="16" dur="26">
                                          <p:stCondLst>
                                            <p:cond delay="1312"/>
                                          </p:stCondLst>
                                        </p:cTn>
                                        <p:tgtEl>
                                          <p:spTgt spid="978946"/>
                                        </p:tgtEl>
                                      </p:cBhvr>
                                      <p:to x="100000" y="80000"/>
                                    </p:animScale>
                                    <p:animScale>
                                      <p:cBhvr>
                                        <p:cTn id="17" dur="166" decel="50000">
                                          <p:stCondLst>
                                            <p:cond delay="1338"/>
                                          </p:stCondLst>
                                        </p:cTn>
                                        <p:tgtEl>
                                          <p:spTgt spid="978946"/>
                                        </p:tgtEl>
                                      </p:cBhvr>
                                      <p:to x="100000" y="100000"/>
                                    </p:animScale>
                                    <p:animScale>
                                      <p:cBhvr>
                                        <p:cTn id="18" dur="26">
                                          <p:stCondLst>
                                            <p:cond delay="1642"/>
                                          </p:stCondLst>
                                        </p:cTn>
                                        <p:tgtEl>
                                          <p:spTgt spid="978946"/>
                                        </p:tgtEl>
                                      </p:cBhvr>
                                      <p:to x="100000" y="90000"/>
                                    </p:animScale>
                                    <p:animScale>
                                      <p:cBhvr>
                                        <p:cTn id="19" dur="166" decel="50000">
                                          <p:stCondLst>
                                            <p:cond delay="1668"/>
                                          </p:stCondLst>
                                        </p:cTn>
                                        <p:tgtEl>
                                          <p:spTgt spid="978946"/>
                                        </p:tgtEl>
                                      </p:cBhvr>
                                      <p:to x="100000" y="100000"/>
                                    </p:animScale>
                                    <p:animScale>
                                      <p:cBhvr>
                                        <p:cTn id="20" dur="26">
                                          <p:stCondLst>
                                            <p:cond delay="1808"/>
                                          </p:stCondLst>
                                        </p:cTn>
                                        <p:tgtEl>
                                          <p:spTgt spid="978946"/>
                                        </p:tgtEl>
                                      </p:cBhvr>
                                      <p:to x="100000" y="95000"/>
                                    </p:animScale>
                                    <p:animScale>
                                      <p:cBhvr>
                                        <p:cTn id="21" dur="166" decel="50000">
                                          <p:stCondLst>
                                            <p:cond delay="1834"/>
                                          </p:stCondLst>
                                        </p:cTn>
                                        <p:tgtEl>
                                          <p:spTgt spid="978946"/>
                                        </p:tgtEl>
                                      </p:cBhvr>
                                      <p:to x="100000" y="100000"/>
                                    </p:animScale>
                                    <p:set>
                                      <p:cBhvr>
                                        <p:cTn id="22" dur="1" fill="hold">
                                          <p:stCondLst>
                                            <p:cond delay="1999"/>
                                          </p:stCondLst>
                                        </p:cTn>
                                        <p:tgtEl>
                                          <p:spTgt spid="9789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idx="1"/>
          </p:nvPr>
        </p:nvSpPr>
        <p:spPr>
          <a:xfrm>
            <a:off x="457200" y="381000"/>
            <a:ext cx="8229600" cy="5745163"/>
          </a:xfrm>
        </p:spPr>
        <p:txBody>
          <a:bodyPr/>
          <a:lstStyle/>
          <a:p>
            <a:pPr eaLnBrk="1" hangingPunct="1"/>
            <a:r>
              <a:rPr lang="en-US" dirty="0"/>
              <a:t>Video! Biodiversity and the Extinction Crisis.</a:t>
            </a:r>
          </a:p>
          <a:p>
            <a:pPr lvl="1" eaLnBrk="1" hangingPunct="1"/>
            <a:r>
              <a:rPr lang="en-US" dirty="0">
                <a:solidFill>
                  <a:srgbClr val="66FF99"/>
                </a:solidFill>
              </a:rPr>
              <a:t>Question: Why is maintaining a high level of biodiversity important?</a:t>
            </a:r>
          </a:p>
          <a:p>
            <a:pPr lvl="2" eaLnBrk="1" hangingPunct="1"/>
            <a:r>
              <a:rPr lang="en-US" dirty="0">
                <a:hlinkClick r:id="rId2"/>
              </a:rPr>
              <a:t>https://www.youtube.com/watch?v=GK_vRtHJZu4</a:t>
            </a:r>
            <a:endParaRPr lang="en-US" dirty="0"/>
          </a:p>
        </p:txBody>
      </p:sp>
      <p:pic>
        <p:nvPicPr>
          <p:cNvPr id="147459" name="Picture 7" descr="08congestion-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71800"/>
            <a:ext cx="84582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7639" name="Rectangle 7"/>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47461" name="Picture 4"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419600"/>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idx="4294967295"/>
          </p:nvPr>
        </p:nvSpPr>
        <p:spPr>
          <a:xfrm>
            <a:off x="457200" y="381000"/>
            <a:ext cx="8229600" cy="5745163"/>
          </a:xfrm>
        </p:spPr>
        <p:txBody>
          <a:bodyPr/>
          <a:lstStyle/>
          <a:p>
            <a:pPr eaLnBrk="1" hangingPunct="1"/>
            <a:r>
              <a:rPr lang="en-US" dirty="0"/>
              <a:t>Video! Biodiversity and the Extinction Crisis.</a:t>
            </a:r>
          </a:p>
          <a:p>
            <a:pPr lvl="1" eaLnBrk="1" hangingPunct="1"/>
            <a:r>
              <a:rPr lang="en-US" dirty="0">
                <a:solidFill>
                  <a:srgbClr val="66FF99"/>
                </a:solidFill>
              </a:rPr>
              <a:t>Question: Why is maintaining a high level of biodiversity important?</a:t>
            </a:r>
          </a:p>
          <a:p>
            <a:pPr lvl="2" eaLnBrk="1" hangingPunct="1"/>
            <a:r>
              <a:rPr lang="en-US" dirty="0">
                <a:hlinkClick r:id="rId2"/>
              </a:rPr>
              <a:t>https://www.youtube.com/watch?v=GK_vRtHJZu4</a:t>
            </a:r>
            <a:endParaRPr lang="en-US" dirty="0">
              <a:solidFill>
                <a:srgbClr val="66FF99"/>
              </a:solidFill>
            </a:endParaRPr>
          </a:p>
        </p:txBody>
      </p:sp>
      <p:pic>
        <p:nvPicPr>
          <p:cNvPr id="148483" name="Picture 7" descr="08congestion-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71800"/>
            <a:ext cx="845820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7639" name="Rectangle 7"/>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48485" name="Picture 4"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4419600"/>
            <a:ext cx="1524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4" descr="http://www.clker.com/cliparts/9/a/e/e/12154415151126295659lemmling_Cartoon_owl.svg.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57200"/>
            <a:ext cx="30099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chemeClr val="bg1"/>
                </a:solidFill>
              </a:rPr>
              <a:t>Generation of soils and maintenance of soil quality.</a:t>
            </a:r>
          </a:p>
          <a:p>
            <a:pPr lvl="1" eaLnBrk="1" hangingPunct="1">
              <a:lnSpc>
                <a:spcPct val="90000"/>
              </a:lnSpc>
            </a:pPr>
            <a:r>
              <a:rPr lang="en-US">
                <a:solidFill>
                  <a:schemeClr val="bg1"/>
                </a:solidFill>
              </a:rPr>
              <a:t>Maintenance of air quality.</a:t>
            </a:r>
          </a:p>
          <a:p>
            <a:pPr lvl="1" eaLnBrk="1" hangingPunct="1">
              <a:lnSpc>
                <a:spcPct val="90000"/>
              </a:lnSpc>
            </a:pPr>
            <a:r>
              <a:rPr lang="en-US">
                <a:solidFill>
                  <a:schemeClr val="bg1"/>
                </a:solidFill>
              </a:rPr>
              <a:t>Maintenance of water quality. </a:t>
            </a:r>
          </a:p>
          <a:p>
            <a:pPr lvl="1" eaLnBrk="1" hangingPunct="1">
              <a:lnSpc>
                <a:spcPct val="90000"/>
              </a:lnSpc>
            </a:pPr>
            <a:r>
              <a:rPr lang="en-US">
                <a:solidFill>
                  <a:schemeClr val="bg1"/>
                </a:solidFill>
              </a:rPr>
              <a:t>Pest Control.</a:t>
            </a:r>
          </a:p>
          <a:p>
            <a:pPr lvl="1" eaLnBrk="1" hangingPunct="1">
              <a:lnSpc>
                <a:spcPct val="90000"/>
              </a:lnSpc>
            </a:pPr>
            <a:r>
              <a:rPr lang="en-US">
                <a:solidFill>
                  <a:schemeClr val="bg1"/>
                </a:solidFill>
              </a:rPr>
              <a:t>Detoxification and decomposition of wastes. </a:t>
            </a:r>
          </a:p>
          <a:p>
            <a:pPr lvl="1" eaLnBrk="1" hangingPunct="1">
              <a:lnSpc>
                <a:spcPct val="90000"/>
              </a:lnSpc>
            </a:pPr>
            <a:r>
              <a:rPr lang="en-US">
                <a:solidFill>
                  <a:schemeClr val="bg1"/>
                </a:solidFill>
              </a:rPr>
              <a:t>Pollination and crop production. </a:t>
            </a:r>
          </a:p>
          <a:p>
            <a:pPr lvl="1" eaLnBrk="1" hangingPunct="1">
              <a:lnSpc>
                <a:spcPct val="90000"/>
              </a:lnSpc>
            </a:pPr>
            <a:r>
              <a:rPr lang="en-US">
                <a:solidFill>
                  <a:schemeClr val="bg1"/>
                </a:solidFill>
              </a:rPr>
              <a:t>Provision of food security. </a:t>
            </a:r>
          </a:p>
          <a:p>
            <a:pPr lvl="1" eaLnBrk="1" hangingPunct="1">
              <a:lnSpc>
                <a:spcPct val="90000"/>
              </a:lnSpc>
            </a:pPr>
            <a:r>
              <a:rPr lang="en-US">
                <a:solidFill>
                  <a:schemeClr val="bg1"/>
                </a:solidFill>
              </a:rPr>
              <a:t>Provision of health care (Medicines).</a:t>
            </a:r>
          </a:p>
          <a:p>
            <a:pPr lvl="1" eaLnBrk="1" hangingPunct="1">
              <a:lnSpc>
                <a:spcPct val="90000"/>
              </a:lnSpc>
            </a:pPr>
            <a:r>
              <a:rPr lang="en-US">
                <a:solidFill>
                  <a:schemeClr val="bg1"/>
                </a:solidFill>
              </a:rPr>
              <a:t>Income generation. </a:t>
            </a:r>
          </a:p>
          <a:p>
            <a:pPr lvl="1" eaLnBrk="1" hangingPunct="1">
              <a:lnSpc>
                <a:spcPct val="90000"/>
              </a:lnSpc>
            </a:pPr>
            <a:r>
              <a:rPr lang="en-US">
                <a:solidFill>
                  <a:schemeClr val="bg1"/>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026" name="Picture 2" descr="Image result for biod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64251"/>
            <a:ext cx="8534400" cy="5235011"/>
          </a:xfrm>
          <a:prstGeom prst="roundRect">
            <a:avLst>
              <a:gd name="adj" fmla="val 8594"/>
            </a:avLst>
          </a:prstGeom>
          <a:solidFill>
            <a:srgbClr val="FFFFFF">
              <a:shade val="85000"/>
            </a:srgbClr>
          </a:solidFill>
          <a:ln w="38100">
            <a:solidFill>
              <a:schemeClr val="tx1">
                <a:lumMod val="95000"/>
              </a:schemeClr>
            </a:solidFill>
          </a:ln>
          <a:effectLst>
            <a:glow rad="228600">
              <a:schemeClr val="accent5">
                <a:satMod val="175000"/>
                <a:alpha val="40000"/>
              </a:schemeClr>
            </a:glow>
            <a:reflection blurRad="12700" stA="38000" endPos="28000" dist="5000" dir="5400000" sy="-100000" algn="bl" rotWithShape="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rgbClr val="996633"/>
                </a:solidFill>
              </a:rPr>
              <a:t>Generation of soils and maintenance of soil quality.</a:t>
            </a:r>
          </a:p>
          <a:p>
            <a:pPr lvl="1" eaLnBrk="1" hangingPunct="1">
              <a:lnSpc>
                <a:spcPct val="90000"/>
              </a:lnSpc>
            </a:pPr>
            <a:r>
              <a:rPr lang="en-US">
                <a:solidFill>
                  <a:schemeClr val="bg1"/>
                </a:solidFill>
              </a:rPr>
              <a:t>Maintenance of air quality.</a:t>
            </a:r>
          </a:p>
          <a:p>
            <a:pPr lvl="1" eaLnBrk="1" hangingPunct="1">
              <a:lnSpc>
                <a:spcPct val="90000"/>
              </a:lnSpc>
            </a:pPr>
            <a:r>
              <a:rPr lang="en-US">
                <a:solidFill>
                  <a:schemeClr val="bg1"/>
                </a:solidFill>
              </a:rPr>
              <a:t>Maintenance of water quality. </a:t>
            </a:r>
          </a:p>
          <a:p>
            <a:pPr lvl="1" eaLnBrk="1" hangingPunct="1">
              <a:lnSpc>
                <a:spcPct val="90000"/>
              </a:lnSpc>
            </a:pPr>
            <a:r>
              <a:rPr lang="en-US">
                <a:solidFill>
                  <a:schemeClr val="bg1"/>
                </a:solidFill>
              </a:rPr>
              <a:t>Pest Control.</a:t>
            </a:r>
          </a:p>
          <a:p>
            <a:pPr lvl="1" eaLnBrk="1" hangingPunct="1">
              <a:lnSpc>
                <a:spcPct val="90000"/>
              </a:lnSpc>
            </a:pPr>
            <a:r>
              <a:rPr lang="en-US">
                <a:solidFill>
                  <a:schemeClr val="bg1"/>
                </a:solidFill>
              </a:rPr>
              <a:t>Detoxification and decomposition of wastes. </a:t>
            </a:r>
          </a:p>
          <a:p>
            <a:pPr lvl="1" eaLnBrk="1" hangingPunct="1">
              <a:lnSpc>
                <a:spcPct val="90000"/>
              </a:lnSpc>
            </a:pPr>
            <a:r>
              <a:rPr lang="en-US">
                <a:solidFill>
                  <a:schemeClr val="bg1"/>
                </a:solidFill>
              </a:rPr>
              <a:t>Pollination and crop production. </a:t>
            </a:r>
          </a:p>
          <a:p>
            <a:pPr lvl="1" eaLnBrk="1" hangingPunct="1">
              <a:lnSpc>
                <a:spcPct val="90000"/>
              </a:lnSpc>
            </a:pPr>
            <a:r>
              <a:rPr lang="en-US">
                <a:solidFill>
                  <a:schemeClr val="bg1"/>
                </a:solidFill>
              </a:rPr>
              <a:t>Provision of food security. </a:t>
            </a:r>
          </a:p>
          <a:p>
            <a:pPr lvl="1" eaLnBrk="1" hangingPunct="1">
              <a:lnSpc>
                <a:spcPct val="90000"/>
              </a:lnSpc>
            </a:pPr>
            <a:r>
              <a:rPr lang="en-US">
                <a:solidFill>
                  <a:schemeClr val="bg1"/>
                </a:solidFill>
              </a:rPr>
              <a:t>Provision of health care (Medicines).</a:t>
            </a:r>
          </a:p>
          <a:p>
            <a:pPr lvl="1" eaLnBrk="1" hangingPunct="1">
              <a:lnSpc>
                <a:spcPct val="90000"/>
              </a:lnSpc>
            </a:pPr>
            <a:r>
              <a:rPr lang="en-US">
                <a:solidFill>
                  <a:schemeClr val="bg1"/>
                </a:solidFill>
              </a:rPr>
              <a:t>Income generation. </a:t>
            </a:r>
          </a:p>
          <a:p>
            <a:pPr lvl="1" eaLnBrk="1" hangingPunct="1">
              <a:lnSpc>
                <a:spcPct val="90000"/>
              </a:lnSpc>
            </a:pPr>
            <a:r>
              <a:rPr lang="en-US">
                <a:solidFill>
                  <a:schemeClr val="bg1"/>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51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8610600" cy="4419600"/>
          </a:xfrm>
          <a:prstGeom prst="rect">
            <a:avLst/>
          </a:prstGeom>
          <a:noFill/>
          <a:ln w="76200">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rgbClr val="996633"/>
                </a:solidFill>
              </a:rPr>
              <a:t>Generation of soils and maintenance of soil quality.</a:t>
            </a:r>
          </a:p>
          <a:p>
            <a:pPr lvl="1" eaLnBrk="1" hangingPunct="1">
              <a:lnSpc>
                <a:spcPct val="90000"/>
              </a:lnSpc>
            </a:pPr>
            <a:r>
              <a:rPr lang="en-US">
                <a:solidFill>
                  <a:srgbClr val="6699FF"/>
                </a:solidFill>
              </a:rPr>
              <a:t>Maintenance of air quality.</a:t>
            </a:r>
          </a:p>
          <a:p>
            <a:pPr lvl="1" eaLnBrk="1" hangingPunct="1">
              <a:lnSpc>
                <a:spcPct val="90000"/>
              </a:lnSpc>
            </a:pPr>
            <a:r>
              <a:rPr lang="en-US">
                <a:solidFill>
                  <a:schemeClr val="hlink"/>
                </a:solidFill>
              </a:rPr>
              <a:t>Maintenance of water quality. </a:t>
            </a:r>
          </a:p>
          <a:p>
            <a:pPr lvl="1" eaLnBrk="1" hangingPunct="1">
              <a:lnSpc>
                <a:spcPct val="90000"/>
              </a:lnSpc>
            </a:pPr>
            <a:r>
              <a:rPr lang="en-US">
                <a:solidFill>
                  <a:srgbClr val="FF66FF"/>
                </a:solidFill>
              </a:rPr>
              <a:t>Pest Control.</a:t>
            </a:r>
          </a:p>
          <a:p>
            <a:pPr lvl="1" eaLnBrk="1" hangingPunct="1">
              <a:lnSpc>
                <a:spcPct val="90000"/>
              </a:lnSpc>
            </a:pPr>
            <a:r>
              <a:rPr lang="en-US">
                <a:solidFill>
                  <a:srgbClr val="CC9900"/>
                </a:solidFill>
              </a:rPr>
              <a:t>Detoxification and decomposition of wastes.</a:t>
            </a:r>
            <a:r>
              <a:rPr lang="en-US"/>
              <a:t> </a:t>
            </a:r>
          </a:p>
          <a:p>
            <a:pPr lvl="1" eaLnBrk="1" hangingPunct="1">
              <a:lnSpc>
                <a:spcPct val="90000"/>
              </a:lnSpc>
            </a:pPr>
            <a:r>
              <a:rPr lang="en-US">
                <a:solidFill>
                  <a:schemeClr val="accent2"/>
                </a:solidFill>
              </a:rPr>
              <a:t>Pollination and crop production. </a:t>
            </a:r>
          </a:p>
          <a:p>
            <a:pPr lvl="1" eaLnBrk="1" hangingPunct="1">
              <a:lnSpc>
                <a:spcPct val="90000"/>
              </a:lnSpc>
            </a:pPr>
            <a:r>
              <a:rPr lang="en-US">
                <a:solidFill>
                  <a:srgbClr val="FF9900"/>
                </a:solidFill>
              </a:rPr>
              <a:t>Provision of food security. </a:t>
            </a:r>
          </a:p>
          <a:p>
            <a:pPr lvl="1" eaLnBrk="1" hangingPunct="1">
              <a:lnSpc>
                <a:spcPct val="90000"/>
              </a:lnSpc>
            </a:pPr>
            <a:r>
              <a:rPr lang="en-US">
                <a:solidFill>
                  <a:srgbClr val="9933FF"/>
                </a:solidFill>
              </a:rPr>
              <a:t>Provision of health care (Medicines).</a:t>
            </a:r>
          </a:p>
          <a:p>
            <a:pPr lvl="1" eaLnBrk="1" hangingPunct="1">
              <a:lnSpc>
                <a:spcPct val="90000"/>
              </a:lnSpc>
            </a:pPr>
            <a:r>
              <a:rPr lang="en-US">
                <a:solidFill>
                  <a:srgbClr val="99FFCC"/>
                </a:solidFill>
              </a:rPr>
              <a:t>Income generation. </a:t>
            </a:r>
          </a:p>
          <a:p>
            <a:pPr lvl="1" eaLnBrk="1" hangingPunct="1">
              <a:lnSpc>
                <a:spcPct val="90000"/>
              </a:lnSpc>
            </a:pPr>
            <a:r>
              <a:rPr lang="en-US">
                <a:solidFill>
                  <a:srgbClr val="CC00FF"/>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52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8534400" cy="4210050"/>
          </a:xfrm>
          <a:prstGeom prst="rect">
            <a:avLst/>
          </a:prstGeom>
          <a:noFill/>
          <a:ln w="76200">
            <a:solidFill>
              <a:srgbClr val="6699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rgbClr val="996633"/>
                </a:solidFill>
              </a:rPr>
              <a:t>Generation of soils and maintenance of soil quality.</a:t>
            </a:r>
          </a:p>
          <a:p>
            <a:pPr lvl="1" eaLnBrk="1" hangingPunct="1">
              <a:lnSpc>
                <a:spcPct val="90000"/>
              </a:lnSpc>
            </a:pPr>
            <a:r>
              <a:rPr lang="en-US">
                <a:solidFill>
                  <a:srgbClr val="6699FF"/>
                </a:solidFill>
              </a:rPr>
              <a:t>Maintenance of air quality.</a:t>
            </a:r>
          </a:p>
          <a:p>
            <a:pPr lvl="1" eaLnBrk="1" hangingPunct="1">
              <a:lnSpc>
                <a:spcPct val="90000"/>
              </a:lnSpc>
            </a:pPr>
            <a:r>
              <a:rPr lang="en-US">
                <a:solidFill>
                  <a:schemeClr val="hlink"/>
                </a:solidFill>
              </a:rPr>
              <a:t>Maintenance of water quality. </a:t>
            </a:r>
          </a:p>
          <a:p>
            <a:pPr lvl="1" eaLnBrk="1" hangingPunct="1">
              <a:lnSpc>
                <a:spcPct val="90000"/>
              </a:lnSpc>
            </a:pPr>
            <a:r>
              <a:rPr lang="en-US">
                <a:solidFill>
                  <a:srgbClr val="FF66FF"/>
                </a:solidFill>
              </a:rPr>
              <a:t>Pest Control.</a:t>
            </a:r>
          </a:p>
          <a:p>
            <a:pPr lvl="1" eaLnBrk="1" hangingPunct="1">
              <a:lnSpc>
                <a:spcPct val="90000"/>
              </a:lnSpc>
            </a:pPr>
            <a:r>
              <a:rPr lang="en-US">
                <a:solidFill>
                  <a:srgbClr val="CC9900"/>
                </a:solidFill>
              </a:rPr>
              <a:t>Detoxification and decomposition of wastes.</a:t>
            </a:r>
            <a:r>
              <a:rPr lang="en-US"/>
              <a:t> </a:t>
            </a:r>
          </a:p>
          <a:p>
            <a:pPr lvl="1" eaLnBrk="1" hangingPunct="1">
              <a:lnSpc>
                <a:spcPct val="90000"/>
              </a:lnSpc>
            </a:pPr>
            <a:r>
              <a:rPr lang="en-US">
                <a:solidFill>
                  <a:schemeClr val="accent2"/>
                </a:solidFill>
              </a:rPr>
              <a:t>Pollination and crop production. </a:t>
            </a:r>
          </a:p>
          <a:p>
            <a:pPr lvl="1" eaLnBrk="1" hangingPunct="1">
              <a:lnSpc>
                <a:spcPct val="90000"/>
              </a:lnSpc>
            </a:pPr>
            <a:r>
              <a:rPr lang="en-US">
                <a:solidFill>
                  <a:srgbClr val="FF9900"/>
                </a:solidFill>
              </a:rPr>
              <a:t>Provision of food security. </a:t>
            </a:r>
          </a:p>
          <a:p>
            <a:pPr lvl="1" eaLnBrk="1" hangingPunct="1">
              <a:lnSpc>
                <a:spcPct val="90000"/>
              </a:lnSpc>
            </a:pPr>
            <a:r>
              <a:rPr lang="en-US">
                <a:solidFill>
                  <a:srgbClr val="9933FF"/>
                </a:solidFill>
              </a:rPr>
              <a:t>Provision of health care (Medicines).</a:t>
            </a:r>
          </a:p>
          <a:p>
            <a:pPr lvl="1" eaLnBrk="1" hangingPunct="1">
              <a:lnSpc>
                <a:spcPct val="90000"/>
              </a:lnSpc>
            </a:pPr>
            <a:r>
              <a:rPr lang="en-US">
                <a:solidFill>
                  <a:srgbClr val="99FFCC"/>
                </a:solidFill>
              </a:rPr>
              <a:t>Income generation. </a:t>
            </a:r>
          </a:p>
          <a:p>
            <a:pPr lvl="1" eaLnBrk="1" hangingPunct="1">
              <a:lnSpc>
                <a:spcPct val="90000"/>
              </a:lnSpc>
            </a:pPr>
            <a:r>
              <a:rPr lang="en-US">
                <a:solidFill>
                  <a:srgbClr val="CC00FF"/>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53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43200"/>
            <a:ext cx="8458200" cy="3733800"/>
          </a:xfrm>
          <a:prstGeom prst="rect">
            <a:avLst/>
          </a:prstGeom>
          <a:noFill/>
          <a:ln w="762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rgbClr val="996633"/>
                </a:solidFill>
              </a:rPr>
              <a:t>Generation of soils and maintenance of soil quality.</a:t>
            </a:r>
          </a:p>
          <a:p>
            <a:pPr lvl="1" eaLnBrk="1" hangingPunct="1">
              <a:lnSpc>
                <a:spcPct val="90000"/>
              </a:lnSpc>
            </a:pPr>
            <a:r>
              <a:rPr lang="en-US">
                <a:solidFill>
                  <a:srgbClr val="6699FF"/>
                </a:solidFill>
              </a:rPr>
              <a:t>Maintenance of air quality.</a:t>
            </a:r>
          </a:p>
          <a:p>
            <a:pPr lvl="1" eaLnBrk="1" hangingPunct="1">
              <a:lnSpc>
                <a:spcPct val="90000"/>
              </a:lnSpc>
            </a:pPr>
            <a:r>
              <a:rPr lang="en-US">
                <a:solidFill>
                  <a:schemeClr val="hlink"/>
                </a:solidFill>
              </a:rPr>
              <a:t>Maintenance of water quality. </a:t>
            </a:r>
          </a:p>
          <a:p>
            <a:pPr lvl="1" eaLnBrk="1" hangingPunct="1">
              <a:lnSpc>
                <a:spcPct val="90000"/>
              </a:lnSpc>
            </a:pPr>
            <a:r>
              <a:rPr lang="en-US">
                <a:solidFill>
                  <a:srgbClr val="FF66FF"/>
                </a:solidFill>
              </a:rPr>
              <a:t>Pest Control.</a:t>
            </a:r>
          </a:p>
          <a:p>
            <a:pPr lvl="1" eaLnBrk="1" hangingPunct="1">
              <a:lnSpc>
                <a:spcPct val="90000"/>
              </a:lnSpc>
            </a:pPr>
            <a:r>
              <a:rPr lang="en-US">
                <a:solidFill>
                  <a:srgbClr val="CC9900"/>
                </a:solidFill>
              </a:rPr>
              <a:t>Detoxification and decomposition of wastes.</a:t>
            </a:r>
            <a:r>
              <a:rPr lang="en-US"/>
              <a:t> </a:t>
            </a:r>
          </a:p>
          <a:p>
            <a:pPr lvl="1" eaLnBrk="1" hangingPunct="1">
              <a:lnSpc>
                <a:spcPct val="90000"/>
              </a:lnSpc>
            </a:pPr>
            <a:r>
              <a:rPr lang="en-US">
                <a:solidFill>
                  <a:schemeClr val="accent2"/>
                </a:solidFill>
              </a:rPr>
              <a:t>Pollination and crop production. </a:t>
            </a:r>
          </a:p>
          <a:p>
            <a:pPr lvl="1" eaLnBrk="1" hangingPunct="1">
              <a:lnSpc>
                <a:spcPct val="90000"/>
              </a:lnSpc>
            </a:pPr>
            <a:r>
              <a:rPr lang="en-US">
                <a:solidFill>
                  <a:srgbClr val="FF9900"/>
                </a:solidFill>
              </a:rPr>
              <a:t>Provision of food security. </a:t>
            </a:r>
          </a:p>
          <a:p>
            <a:pPr lvl="1" eaLnBrk="1" hangingPunct="1">
              <a:lnSpc>
                <a:spcPct val="90000"/>
              </a:lnSpc>
            </a:pPr>
            <a:r>
              <a:rPr lang="en-US">
                <a:solidFill>
                  <a:srgbClr val="9933FF"/>
                </a:solidFill>
              </a:rPr>
              <a:t>Provision of health care (Medicines).</a:t>
            </a:r>
          </a:p>
          <a:p>
            <a:pPr lvl="1" eaLnBrk="1" hangingPunct="1">
              <a:lnSpc>
                <a:spcPct val="90000"/>
              </a:lnSpc>
            </a:pPr>
            <a:r>
              <a:rPr lang="en-US">
                <a:solidFill>
                  <a:srgbClr val="99FFCC"/>
                </a:solidFill>
              </a:rPr>
              <a:t>Income generation. </a:t>
            </a:r>
          </a:p>
          <a:p>
            <a:pPr lvl="1" eaLnBrk="1" hangingPunct="1">
              <a:lnSpc>
                <a:spcPct val="90000"/>
              </a:lnSpc>
            </a:pPr>
            <a:r>
              <a:rPr lang="en-US">
                <a:solidFill>
                  <a:srgbClr val="CC00FF"/>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54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00400"/>
            <a:ext cx="8382000" cy="32766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rgbClr val="996633"/>
                </a:solidFill>
              </a:rPr>
              <a:t>Generation of soils and maintenance of soil quality.</a:t>
            </a:r>
          </a:p>
          <a:p>
            <a:pPr lvl="1" eaLnBrk="1" hangingPunct="1">
              <a:lnSpc>
                <a:spcPct val="90000"/>
              </a:lnSpc>
            </a:pPr>
            <a:r>
              <a:rPr lang="en-US">
                <a:solidFill>
                  <a:srgbClr val="6699FF"/>
                </a:solidFill>
              </a:rPr>
              <a:t>Maintenance of air quality.</a:t>
            </a:r>
          </a:p>
          <a:p>
            <a:pPr lvl="1" eaLnBrk="1" hangingPunct="1">
              <a:lnSpc>
                <a:spcPct val="90000"/>
              </a:lnSpc>
            </a:pPr>
            <a:r>
              <a:rPr lang="en-US">
                <a:solidFill>
                  <a:schemeClr val="hlink"/>
                </a:solidFill>
              </a:rPr>
              <a:t>Maintenance of water quality. </a:t>
            </a:r>
          </a:p>
          <a:p>
            <a:pPr lvl="1" eaLnBrk="1" hangingPunct="1">
              <a:lnSpc>
                <a:spcPct val="90000"/>
              </a:lnSpc>
            </a:pPr>
            <a:r>
              <a:rPr lang="en-US">
                <a:solidFill>
                  <a:srgbClr val="FF66FF"/>
                </a:solidFill>
              </a:rPr>
              <a:t>Pest Control.</a:t>
            </a:r>
          </a:p>
          <a:p>
            <a:pPr lvl="1" eaLnBrk="1" hangingPunct="1">
              <a:lnSpc>
                <a:spcPct val="90000"/>
              </a:lnSpc>
            </a:pPr>
            <a:r>
              <a:rPr lang="en-US">
                <a:solidFill>
                  <a:srgbClr val="CC9900"/>
                </a:solidFill>
              </a:rPr>
              <a:t>Detoxification and decomposition of wastes.</a:t>
            </a:r>
            <a:r>
              <a:rPr lang="en-US"/>
              <a:t> </a:t>
            </a:r>
          </a:p>
          <a:p>
            <a:pPr lvl="1" eaLnBrk="1" hangingPunct="1">
              <a:lnSpc>
                <a:spcPct val="90000"/>
              </a:lnSpc>
            </a:pPr>
            <a:r>
              <a:rPr lang="en-US">
                <a:solidFill>
                  <a:schemeClr val="accent2"/>
                </a:solidFill>
              </a:rPr>
              <a:t>Pollination and crop production. </a:t>
            </a:r>
          </a:p>
          <a:p>
            <a:pPr lvl="1" eaLnBrk="1" hangingPunct="1">
              <a:lnSpc>
                <a:spcPct val="90000"/>
              </a:lnSpc>
            </a:pPr>
            <a:r>
              <a:rPr lang="en-US">
                <a:solidFill>
                  <a:srgbClr val="FF9900"/>
                </a:solidFill>
              </a:rPr>
              <a:t>Provision of food security. </a:t>
            </a:r>
          </a:p>
          <a:p>
            <a:pPr lvl="1" eaLnBrk="1" hangingPunct="1">
              <a:lnSpc>
                <a:spcPct val="90000"/>
              </a:lnSpc>
            </a:pPr>
            <a:r>
              <a:rPr lang="en-US">
                <a:solidFill>
                  <a:srgbClr val="9933FF"/>
                </a:solidFill>
              </a:rPr>
              <a:t>Provision of health care (Medicines).</a:t>
            </a:r>
          </a:p>
          <a:p>
            <a:pPr lvl="1" eaLnBrk="1" hangingPunct="1">
              <a:lnSpc>
                <a:spcPct val="90000"/>
              </a:lnSpc>
            </a:pPr>
            <a:r>
              <a:rPr lang="en-US">
                <a:solidFill>
                  <a:srgbClr val="99FFCC"/>
                </a:solidFill>
              </a:rPr>
              <a:t>Income generation. </a:t>
            </a:r>
          </a:p>
          <a:p>
            <a:pPr lvl="1" eaLnBrk="1" hangingPunct="1">
              <a:lnSpc>
                <a:spcPct val="90000"/>
              </a:lnSpc>
            </a:pPr>
            <a:r>
              <a:rPr lang="en-US">
                <a:solidFill>
                  <a:srgbClr val="CC00FF"/>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55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733800"/>
            <a:ext cx="8382000" cy="2733675"/>
          </a:xfrm>
          <a:prstGeom prst="rect">
            <a:avLst/>
          </a:prstGeom>
          <a:noFill/>
          <a:ln w="76200">
            <a:solidFill>
              <a:srgbClr val="CC99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dirty="0"/>
              <a:t>Importance of biodiversity</a:t>
            </a:r>
          </a:p>
          <a:p>
            <a:pPr lvl="1" eaLnBrk="1" hangingPunct="1">
              <a:lnSpc>
                <a:spcPct val="90000"/>
              </a:lnSpc>
            </a:pPr>
            <a:r>
              <a:rPr lang="en-US" dirty="0">
                <a:solidFill>
                  <a:srgbClr val="996633"/>
                </a:solidFill>
              </a:rPr>
              <a:t>Generation of soils and maintenance of soil quality.</a:t>
            </a:r>
          </a:p>
          <a:p>
            <a:pPr lvl="1" eaLnBrk="1" hangingPunct="1">
              <a:lnSpc>
                <a:spcPct val="90000"/>
              </a:lnSpc>
            </a:pPr>
            <a:r>
              <a:rPr lang="en-US" dirty="0">
                <a:solidFill>
                  <a:srgbClr val="6699FF"/>
                </a:solidFill>
              </a:rPr>
              <a:t>Maintenance of air quality.</a:t>
            </a:r>
          </a:p>
          <a:p>
            <a:pPr lvl="1" eaLnBrk="1" hangingPunct="1">
              <a:lnSpc>
                <a:spcPct val="90000"/>
              </a:lnSpc>
            </a:pPr>
            <a:r>
              <a:rPr lang="en-US" dirty="0">
                <a:solidFill>
                  <a:schemeClr val="hlink"/>
                </a:solidFill>
              </a:rPr>
              <a:t>Maintenance of water quality. </a:t>
            </a:r>
          </a:p>
          <a:p>
            <a:pPr lvl="1" eaLnBrk="1" hangingPunct="1">
              <a:lnSpc>
                <a:spcPct val="90000"/>
              </a:lnSpc>
            </a:pPr>
            <a:r>
              <a:rPr lang="en-US" dirty="0">
                <a:solidFill>
                  <a:srgbClr val="FF66FF"/>
                </a:solidFill>
              </a:rPr>
              <a:t>Pest Control.</a:t>
            </a:r>
          </a:p>
          <a:p>
            <a:pPr lvl="1" eaLnBrk="1" hangingPunct="1">
              <a:lnSpc>
                <a:spcPct val="90000"/>
              </a:lnSpc>
            </a:pPr>
            <a:r>
              <a:rPr lang="en-US" dirty="0">
                <a:solidFill>
                  <a:srgbClr val="CC9900"/>
                </a:solidFill>
              </a:rPr>
              <a:t>Detoxification and decomposition of wastes.</a:t>
            </a:r>
            <a:r>
              <a:rPr lang="en-US" dirty="0"/>
              <a:t> </a:t>
            </a:r>
          </a:p>
          <a:p>
            <a:pPr lvl="1" eaLnBrk="1" hangingPunct="1">
              <a:lnSpc>
                <a:spcPct val="90000"/>
              </a:lnSpc>
            </a:pPr>
            <a:r>
              <a:rPr lang="en-US" dirty="0">
                <a:solidFill>
                  <a:schemeClr val="accent2"/>
                </a:solidFill>
              </a:rPr>
              <a:t>Pollination and crop production. </a:t>
            </a:r>
          </a:p>
          <a:p>
            <a:pPr lvl="1" eaLnBrk="1" hangingPunct="1">
              <a:lnSpc>
                <a:spcPct val="90000"/>
              </a:lnSpc>
            </a:pPr>
            <a:r>
              <a:rPr lang="en-US" dirty="0">
                <a:solidFill>
                  <a:srgbClr val="FF9900"/>
                </a:solidFill>
              </a:rPr>
              <a:t>Provision of food security. </a:t>
            </a:r>
          </a:p>
          <a:p>
            <a:pPr lvl="1" eaLnBrk="1" hangingPunct="1">
              <a:lnSpc>
                <a:spcPct val="90000"/>
              </a:lnSpc>
            </a:pPr>
            <a:r>
              <a:rPr lang="en-US" dirty="0">
                <a:solidFill>
                  <a:srgbClr val="9933FF"/>
                </a:solidFill>
              </a:rPr>
              <a:t>Provision of health care (Medicines).</a:t>
            </a:r>
          </a:p>
          <a:p>
            <a:pPr lvl="1" eaLnBrk="1" hangingPunct="1">
              <a:lnSpc>
                <a:spcPct val="90000"/>
              </a:lnSpc>
            </a:pPr>
            <a:r>
              <a:rPr lang="en-US" dirty="0">
                <a:solidFill>
                  <a:srgbClr val="99FFCC"/>
                </a:solidFill>
              </a:rPr>
              <a:t>Income generation. </a:t>
            </a:r>
          </a:p>
          <a:p>
            <a:pPr lvl="1" eaLnBrk="1" hangingPunct="1">
              <a:lnSpc>
                <a:spcPct val="90000"/>
              </a:lnSpc>
            </a:pPr>
            <a:r>
              <a:rPr lang="en-US" dirty="0">
                <a:solidFill>
                  <a:srgbClr val="CC00FF"/>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566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14800"/>
            <a:ext cx="8382000" cy="23034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1.wikia.nocookie.net/__cb20121014204946/elderscrolls/images/9/96/DawnguardShie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43889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600" y="1173557"/>
            <a:ext cx="3243266" cy="961026"/>
          </a:xfrm>
          <a:prstGeom prst="rect">
            <a:avLst/>
          </a:prstGeom>
          <a:noFill/>
        </p:spPr>
        <p:txBody>
          <a:bodyPr wrap="none" lIns="91440" tIns="45720" rIns="91440" bIns="45720">
            <a:prstTxWarp prst="textDeflateBottom">
              <a:avLst/>
            </a:prstTxWarp>
            <a:spAutoFit/>
          </a:bodyPr>
          <a:lstStyle/>
          <a:p>
            <a:pPr>
              <a:buNone/>
            </a:pPr>
            <a:r>
              <a:rPr lang="en-US" sz="96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Respect</a:t>
            </a:r>
          </a:p>
        </p:txBody>
      </p:sp>
      <p:sp>
        <p:nvSpPr>
          <p:cNvPr id="4" name="Rectangle 3"/>
          <p:cNvSpPr/>
          <p:nvPr/>
        </p:nvSpPr>
        <p:spPr>
          <a:xfrm>
            <a:off x="2986690" y="1990783"/>
            <a:ext cx="3061086" cy="830997"/>
          </a:xfrm>
          <a:prstGeom prst="rect">
            <a:avLst/>
          </a:prstGeom>
          <a:noFill/>
        </p:spPr>
        <p:txBody>
          <a:bodyPr wrap="none" lIns="91440" tIns="45720" rIns="91440" bIns="45720">
            <a:prstTxWarp prst="textDeflate">
              <a:avLst/>
            </a:prstTxWarp>
            <a:spAutoFit/>
          </a:bodyPr>
          <a:lstStyle/>
          <a:p>
            <a:pPr algn="ctr">
              <a:buNone/>
            </a:pPr>
            <a:r>
              <a:rPr lang="en-US" b="1" cap="none" spc="0" dirty="0">
                <a:ln w="9525">
                  <a:solidFill>
                    <a:schemeClr val="bg1"/>
                  </a:solidFill>
                  <a:prstDash val="solid"/>
                </a:ln>
                <a:solidFill>
                  <a:srgbClr val="FFCC99"/>
                </a:solidFill>
                <a:effectLst>
                  <a:outerShdw blurRad="12700" dist="38100" dir="2700000" algn="tl" rotWithShape="0">
                    <a:schemeClr val="bg1">
                      <a:lumMod val="50000"/>
                    </a:schemeClr>
                  </a:outerShdw>
                </a:effectLst>
              </a:rPr>
              <a:t>Safety</a:t>
            </a:r>
          </a:p>
        </p:txBody>
      </p:sp>
      <p:sp>
        <p:nvSpPr>
          <p:cNvPr id="5" name="Rectangle 4"/>
          <p:cNvSpPr/>
          <p:nvPr/>
        </p:nvSpPr>
        <p:spPr>
          <a:xfrm>
            <a:off x="2085227" y="4305972"/>
            <a:ext cx="4864012" cy="897484"/>
          </a:xfrm>
          <a:prstGeom prst="rect">
            <a:avLst/>
          </a:prstGeom>
          <a:noFill/>
        </p:spPr>
        <p:txBody>
          <a:bodyPr wrap="none" lIns="91440" tIns="45720" rIns="91440" bIns="45720">
            <a:prstTxWarp prst="textInflateBottom">
              <a:avLst/>
            </a:prstTxWarp>
            <a:spAutoFit/>
          </a:bodyPr>
          <a:lstStyle/>
          <a:p>
            <a:pPr algn="ctr">
              <a:buNone/>
            </a:pPr>
            <a:r>
              <a:rPr lang="en-US" b="1" cap="none" spc="0" dirty="0">
                <a:ln w="9525">
                  <a:solidFill>
                    <a:schemeClr val="bg1"/>
                  </a:solidFill>
                  <a:prstDash val="solid"/>
                </a:ln>
                <a:solidFill>
                  <a:srgbClr val="CC99FF"/>
                </a:solidFill>
                <a:effectLst>
                  <a:outerShdw blurRad="12700" dist="38100" dir="2700000" algn="tl" rotWithShape="0">
                    <a:schemeClr val="bg1">
                      <a:lumMod val="50000"/>
                    </a:schemeClr>
                  </a:outerShdw>
                </a:effectLst>
              </a:rPr>
              <a:t>Responsibility</a:t>
            </a:r>
          </a:p>
        </p:txBody>
      </p:sp>
      <p:sp>
        <p:nvSpPr>
          <p:cNvPr id="6" name="Rectangle 5"/>
          <p:cNvSpPr/>
          <p:nvPr/>
        </p:nvSpPr>
        <p:spPr>
          <a:xfrm>
            <a:off x="30527" y="2840755"/>
            <a:ext cx="1571263" cy="1557349"/>
          </a:xfrm>
          <a:prstGeom prst="rect">
            <a:avLst/>
          </a:prstGeom>
          <a:noFill/>
        </p:spPr>
        <p:txBody>
          <a:bodyPr wrap="none" lIns="91440" tIns="45720" rIns="91440" bIns="45720">
            <a:spAutoFit/>
          </a:bodyPr>
          <a:lstStyle/>
          <a:p>
            <a:pPr algn="ctr">
              <a:buNone/>
            </a:pPr>
            <a:r>
              <a:rPr lang="en-US" sz="28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Make </a:t>
            </a:r>
          </a:p>
          <a:p>
            <a:pPr algn="ct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G</a:t>
            </a:r>
            <a:r>
              <a:rPr lang="en-US" sz="28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ood </a:t>
            </a:r>
          </a:p>
          <a:p>
            <a:pPr algn="ct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C</a:t>
            </a:r>
            <a:r>
              <a:rPr lang="en-US" sz="28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hoices</a:t>
            </a:r>
          </a:p>
        </p:txBody>
      </p:sp>
      <p:sp>
        <p:nvSpPr>
          <p:cNvPr id="7" name="Rectangle 6"/>
          <p:cNvSpPr/>
          <p:nvPr/>
        </p:nvSpPr>
        <p:spPr>
          <a:xfrm>
            <a:off x="-1" y="21887"/>
            <a:ext cx="4572001" cy="1988237"/>
          </a:xfrm>
          <a:prstGeom prst="rect">
            <a:avLst/>
          </a:prstGeom>
          <a:noFill/>
        </p:spPr>
        <p:txBody>
          <a:bodyPr wrap="square" lIns="91440" tIns="45720" rIns="91440" bIns="45720">
            <a:spAutoFit/>
          </a:bodyPr>
          <a:lstStyle/>
          <a:p>
            <a:pPr algn="l">
              <a:buNone/>
            </a:pPr>
            <a:r>
              <a:rPr lang="en-US" sz="28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Listen to </a:t>
            </a: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the teacher and others. </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Please no</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shout outs. </a:t>
            </a:r>
            <a:endParaRPr lang="en-US" sz="2800" b="1" cap="none" spc="0"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endParaRPr>
          </a:p>
        </p:txBody>
      </p:sp>
      <p:sp>
        <p:nvSpPr>
          <p:cNvPr id="9" name="Rectangle 8"/>
          <p:cNvSpPr/>
          <p:nvPr/>
        </p:nvSpPr>
        <p:spPr>
          <a:xfrm>
            <a:off x="5029200" y="-21202"/>
            <a:ext cx="5787295" cy="2074414"/>
          </a:xfrm>
          <a:prstGeom prst="rect">
            <a:avLst/>
          </a:prstGeom>
        </p:spPr>
        <p:txBody>
          <a:bodyPr wrap="square">
            <a:spAutoFit/>
          </a:bodyPr>
          <a:lstStyle/>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One speaker at a </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time. Please </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raise your</a:t>
            </a:r>
          </a:p>
          <a:p>
            <a:pPr algn="l">
              <a:buNone/>
            </a:pPr>
            <a:r>
              <a:rPr lang="en-US" sz="2800" b="1" dirty="0">
                <a:ln w="9525">
                  <a:solidFill>
                    <a:schemeClr val="bg1"/>
                  </a:solidFill>
                  <a:prstDash val="solid"/>
                </a:ln>
                <a:solidFill>
                  <a:schemeClr val="accent1">
                    <a:lumMod val="20000"/>
                    <a:lumOff val="80000"/>
                  </a:schemeClr>
                </a:solidFill>
                <a:effectLst>
                  <a:outerShdw blurRad="12700" dist="38100" dir="2700000" algn="tl" rotWithShape="0">
                    <a:schemeClr val="bg1">
                      <a:lumMod val="50000"/>
                    </a:schemeClr>
                  </a:outerShdw>
                </a:effectLst>
              </a:rPr>
              <a:t>                  hand.</a:t>
            </a:r>
          </a:p>
        </p:txBody>
      </p:sp>
      <p:sp>
        <p:nvSpPr>
          <p:cNvPr id="11" name="Rectangle 10"/>
          <p:cNvSpPr/>
          <p:nvPr/>
        </p:nvSpPr>
        <p:spPr>
          <a:xfrm>
            <a:off x="178407" y="1855767"/>
            <a:ext cx="4572000" cy="1040285"/>
          </a:xfrm>
          <a:prstGeom prst="rect">
            <a:avLst/>
          </a:prstGeom>
        </p:spPr>
        <p:txBody>
          <a:bodyPr>
            <a:spAutoFit/>
          </a:bodyPr>
          <a:lstStyle/>
          <a:p>
            <a:pPr algn="l">
              <a:buNone/>
            </a:pPr>
            <a:r>
              <a:rPr lang="en-US" sz="2800" b="1" dirty="0">
                <a:ln w="9525">
                  <a:solidFill>
                    <a:schemeClr val="bg1"/>
                  </a:solidFill>
                  <a:prstDash val="solid"/>
                </a:ln>
                <a:solidFill>
                  <a:srgbClr val="FFCC99"/>
                </a:solidFill>
                <a:effectLst>
                  <a:outerShdw blurRad="12700" dist="38100" dir="2700000" algn="tl" rotWithShape="0">
                    <a:schemeClr val="bg1">
                      <a:lumMod val="50000"/>
                    </a:schemeClr>
                  </a:outerShdw>
                </a:effectLst>
              </a:rPr>
              <a:t>First, </a:t>
            </a:r>
          </a:p>
          <a:p>
            <a:pPr algn="l">
              <a:buNone/>
            </a:pPr>
            <a:r>
              <a:rPr lang="en-US" sz="2800" b="1" dirty="0">
                <a:ln w="9525">
                  <a:solidFill>
                    <a:schemeClr val="bg1"/>
                  </a:solidFill>
                  <a:prstDash val="solid"/>
                </a:ln>
                <a:solidFill>
                  <a:srgbClr val="FFCC99"/>
                </a:solidFill>
                <a:effectLst>
                  <a:outerShdw blurRad="12700" dist="38100" dir="2700000" algn="tl" rotWithShape="0">
                    <a:schemeClr val="bg1">
                      <a:lumMod val="50000"/>
                    </a:schemeClr>
                  </a:outerShdw>
                </a:effectLst>
              </a:rPr>
              <a:t>Last, </a:t>
            </a:r>
          </a:p>
        </p:txBody>
      </p:sp>
      <p:sp>
        <p:nvSpPr>
          <p:cNvPr id="12" name="TextBox 11"/>
          <p:cNvSpPr txBox="1"/>
          <p:nvPr/>
        </p:nvSpPr>
        <p:spPr>
          <a:xfrm>
            <a:off x="7239000" y="1916231"/>
            <a:ext cx="2087620" cy="954107"/>
          </a:xfrm>
          <a:prstGeom prst="rect">
            <a:avLst/>
          </a:prstGeom>
          <a:noFill/>
        </p:spPr>
        <p:txBody>
          <a:bodyPr wrap="square" rtlCol="0">
            <a:spAutoFit/>
          </a:bodyPr>
          <a:lstStyle/>
          <a:p>
            <a:pPr algn="l">
              <a:buNone/>
            </a:pPr>
            <a:r>
              <a:rPr lang="en-US" sz="2800" b="1" dirty="0">
                <a:solidFill>
                  <a:srgbClr val="FFCC99"/>
                </a:solidFill>
              </a:rPr>
              <a:t>and Always.</a:t>
            </a:r>
          </a:p>
        </p:txBody>
      </p:sp>
      <p:sp>
        <p:nvSpPr>
          <p:cNvPr id="13" name="Rectangle 12"/>
          <p:cNvSpPr/>
          <p:nvPr/>
        </p:nvSpPr>
        <p:spPr>
          <a:xfrm>
            <a:off x="143199" y="5509097"/>
            <a:ext cx="4572000" cy="1040285"/>
          </a:xfrm>
          <a:prstGeom prst="rect">
            <a:avLst/>
          </a:prstGeom>
        </p:spPr>
        <p:txBody>
          <a:bodyPr>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Focus on </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Task completion</a:t>
            </a:r>
          </a:p>
        </p:txBody>
      </p:sp>
      <p:sp>
        <p:nvSpPr>
          <p:cNvPr id="14" name="Rectangle 13"/>
          <p:cNvSpPr/>
          <p:nvPr/>
        </p:nvSpPr>
        <p:spPr>
          <a:xfrm>
            <a:off x="6497280" y="5570936"/>
            <a:ext cx="4936622" cy="1040285"/>
          </a:xfrm>
          <a:prstGeom prst="rect">
            <a:avLst/>
          </a:prstGeom>
        </p:spPr>
        <p:txBody>
          <a:bodyPr wrap="square">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 Avoid  </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Distractions</a:t>
            </a:r>
          </a:p>
        </p:txBody>
      </p:sp>
      <p:sp>
        <p:nvSpPr>
          <p:cNvPr id="16" name="Rectangle 15"/>
          <p:cNvSpPr/>
          <p:nvPr/>
        </p:nvSpPr>
        <p:spPr>
          <a:xfrm>
            <a:off x="53288" y="4436192"/>
            <a:ext cx="4572000" cy="1040285"/>
          </a:xfrm>
          <a:prstGeom prst="rect">
            <a:avLst/>
          </a:prstGeom>
        </p:spPr>
        <p:txBody>
          <a:bodyPr>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Stay </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Organized</a:t>
            </a:r>
          </a:p>
        </p:txBody>
      </p:sp>
      <p:sp>
        <p:nvSpPr>
          <p:cNvPr id="17" name="Rectangle 16"/>
          <p:cNvSpPr/>
          <p:nvPr/>
        </p:nvSpPr>
        <p:spPr>
          <a:xfrm>
            <a:off x="7111838" y="4472699"/>
            <a:ext cx="4572000" cy="1040285"/>
          </a:xfrm>
          <a:prstGeom prst="rect">
            <a:avLst/>
          </a:prstGeom>
        </p:spPr>
        <p:txBody>
          <a:bodyPr>
            <a:spAutoFit/>
          </a:bodyPr>
          <a:lstStyle/>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Help</a:t>
            </a:r>
          </a:p>
          <a:p>
            <a:pPr algn="l">
              <a:buNone/>
            </a:pPr>
            <a:r>
              <a:rPr lang="en-US" sz="2800" b="1" dirty="0">
                <a:ln w="9525">
                  <a:solidFill>
                    <a:schemeClr val="bg1"/>
                  </a:solidFill>
                  <a:prstDash val="solid"/>
                </a:ln>
                <a:solidFill>
                  <a:srgbClr val="CC99FF"/>
                </a:solidFill>
                <a:effectLst>
                  <a:outerShdw blurRad="12700" dist="38100" dir="2700000" algn="tl" rotWithShape="0">
                    <a:schemeClr val="bg1">
                      <a:lumMod val="50000"/>
                    </a:schemeClr>
                  </a:outerShdw>
                </a:effectLst>
              </a:rPr>
              <a:t>Others</a:t>
            </a:r>
          </a:p>
        </p:txBody>
      </p:sp>
      <p:sp>
        <p:nvSpPr>
          <p:cNvPr id="18" name="Rectangle 17"/>
          <p:cNvSpPr/>
          <p:nvPr/>
        </p:nvSpPr>
        <p:spPr>
          <a:xfrm>
            <a:off x="2540835" y="2962662"/>
            <a:ext cx="4402167" cy="923330"/>
          </a:xfrm>
          <a:prstGeom prst="rect">
            <a:avLst/>
          </a:prstGeom>
          <a:noFill/>
        </p:spPr>
        <p:txBody>
          <a:bodyPr wrap="none" lIns="91440" tIns="45720" rIns="91440" bIns="45720">
            <a:prstTxWarp prst="textInflate">
              <a:avLst/>
            </a:prstTxWarp>
            <a:spAutoFit/>
          </a:bodyPr>
          <a:lstStyle/>
          <a:p>
            <a:pPr algn="ctr">
              <a:buNone/>
            </a:pPr>
            <a:r>
              <a:rPr lang="en-US" sz="5400" b="1" cap="none" spc="0" dirty="0">
                <a:ln w="9525">
                  <a:solidFill>
                    <a:schemeClr val="bg1"/>
                  </a:solidFill>
                  <a:prstDash val="solid"/>
                </a:ln>
                <a:solidFill>
                  <a:srgbClr val="99FFCC"/>
                </a:solidFill>
                <a:effectLst>
                  <a:outerShdw blurRad="12700" dist="38100" dir="2700000" algn="tl" rotWithShape="0">
                    <a:schemeClr val="bg1">
                      <a:lumMod val="50000"/>
                    </a:schemeClr>
                  </a:outerShdw>
                </a:effectLst>
              </a:rPr>
              <a:t>Be Present</a:t>
            </a:r>
          </a:p>
        </p:txBody>
      </p:sp>
      <p:sp>
        <p:nvSpPr>
          <p:cNvPr id="19" name="Rectangle 18"/>
          <p:cNvSpPr/>
          <p:nvPr/>
        </p:nvSpPr>
        <p:spPr>
          <a:xfrm>
            <a:off x="7734299" y="2908203"/>
            <a:ext cx="1295401" cy="1557349"/>
          </a:xfrm>
          <a:prstGeom prst="rect">
            <a:avLst/>
          </a:prstGeom>
        </p:spPr>
        <p:txBody>
          <a:bodyPr wrap="square">
            <a:spAutoFit/>
          </a:bodyPr>
          <a:lstStyle/>
          <a:p>
            <a:pP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Never</a:t>
            </a:r>
          </a:p>
          <a:p>
            <a:pP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Give</a:t>
            </a:r>
          </a:p>
          <a:p>
            <a:pPr>
              <a:buNone/>
            </a:pPr>
            <a:r>
              <a:rPr lang="en-US" sz="2800" b="1" dirty="0">
                <a:ln w="9525">
                  <a:solidFill>
                    <a:schemeClr val="bg1"/>
                  </a:solidFill>
                  <a:prstDash val="solid"/>
                </a:ln>
                <a:solidFill>
                  <a:srgbClr val="99FFCC"/>
                </a:solidFill>
                <a:effectLst>
                  <a:outerShdw blurRad="12700" dist="38100" dir="2700000" algn="tl" rotWithShape="0">
                    <a:schemeClr val="bg1">
                      <a:lumMod val="50000"/>
                    </a:schemeClr>
                  </a:outerShdw>
                </a:effectLst>
              </a:rPr>
              <a:t>Up!</a:t>
            </a:r>
          </a:p>
        </p:txBody>
      </p:sp>
      <p:sp>
        <p:nvSpPr>
          <p:cNvPr id="8" name="Rectangle 7"/>
          <p:cNvSpPr/>
          <p:nvPr/>
        </p:nvSpPr>
        <p:spPr>
          <a:xfrm>
            <a:off x="4517233" y="6698375"/>
            <a:ext cx="4572000" cy="153888"/>
          </a:xfrm>
          <a:prstGeom prst="rect">
            <a:avLst/>
          </a:prstGeom>
        </p:spPr>
        <p:txBody>
          <a:bodyPr>
            <a:spAutoFit/>
          </a:bodyPr>
          <a:lstStyle/>
          <a:p>
            <a:pPr algn="r"/>
            <a:r>
              <a:rPr lang="en-US" sz="400" b="1" dirty="0"/>
              <a:t>Copyright © 2024 </a:t>
            </a:r>
            <a:r>
              <a:rPr lang="en-US" sz="400" b="1" dirty="0" err="1"/>
              <a:t>SlideSpark</a:t>
            </a:r>
            <a:r>
              <a:rPr lang="en-US" sz="400" b="1" dirty="0"/>
              <a:t> LLC</a:t>
            </a:r>
            <a:endParaRPr lang="en-US" sz="400" dirty="0"/>
          </a:p>
        </p:txBody>
      </p:sp>
      <p:sp>
        <p:nvSpPr>
          <p:cNvPr id="10" name="Rectangle 9"/>
          <p:cNvSpPr/>
          <p:nvPr/>
        </p:nvSpPr>
        <p:spPr>
          <a:xfrm>
            <a:off x="0" y="6689100"/>
            <a:ext cx="829073" cy="153888"/>
          </a:xfrm>
          <a:prstGeom prst="rect">
            <a:avLst/>
          </a:prstGeom>
        </p:spPr>
        <p:txBody>
          <a:bodyPr wrap="none">
            <a:spAutoFit/>
          </a:bodyPr>
          <a:lstStyle/>
          <a:p>
            <a:pPr algn="r"/>
            <a:r>
              <a:rPr lang="en-US" sz="400" b="1" dirty="0"/>
              <a:t>Science from </a:t>
            </a:r>
            <a:r>
              <a:rPr lang="en-US" sz="400" b="1" dirty="0" err="1"/>
              <a:t>Murf</a:t>
            </a:r>
            <a:r>
              <a:rPr lang="en-US" sz="400" b="1" dirty="0"/>
              <a:t> LLC</a:t>
            </a:r>
            <a:endParaRPr lang="en-US" sz="400" dirty="0"/>
          </a:p>
        </p:txBody>
      </p:sp>
    </p:spTree>
    <p:extLst>
      <p:ext uri="{BB962C8B-B14F-4D97-AF65-F5344CB8AC3E}">
        <p14:creationId xmlns:p14="http://schemas.microsoft.com/office/powerpoint/2010/main" val="169157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1" grpId="0"/>
      <p:bldP spid="12" grpId="0"/>
      <p:bldP spid="13" grpId="0"/>
      <p:bldP spid="14" grpId="0"/>
      <p:bldP spid="16" grpId="0"/>
      <p:bldP spid="17"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rgbClr val="996633"/>
                </a:solidFill>
              </a:rPr>
              <a:t>Generation of soils and maintenance of soil quality.</a:t>
            </a:r>
          </a:p>
          <a:p>
            <a:pPr lvl="1" eaLnBrk="1" hangingPunct="1">
              <a:lnSpc>
                <a:spcPct val="90000"/>
              </a:lnSpc>
            </a:pPr>
            <a:r>
              <a:rPr lang="en-US">
                <a:solidFill>
                  <a:srgbClr val="6699FF"/>
                </a:solidFill>
              </a:rPr>
              <a:t>Maintenance of air quality.</a:t>
            </a:r>
          </a:p>
          <a:p>
            <a:pPr lvl="1" eaLnBrk="1" hangingPunct="1">
              <a:lnSpc>
                <a:spcPct val="90000"/>
              </a:lnSpc>
            </a:pPr>
            <a:r>
              <a:rPr lang="en-US">
                <a:solidFill>
                  <a:schemeClr val="hlink"/>
                </a:solidFill>
              </a:rPr>
              <a:t>Maintenance of water quality. </a:t>
            </a:r>
          </a:p>
          <a:p>
            <a:pPr lvl="1" eaLnBrk="1" hangingPunct="1">
              <a:lnSpc>
                <a:spcPct val="90000"/>
              </a:lnSpc>
            </a:pPr>
            <a:r>
              <a:rPr lang="en-US">
                <a:solidFill>
                  <a:srgbClr val="FF66FF"/>
                </a:solidFill>
              </a:rPr>
              <a:t>Pest Control.</a:t>
            </a:r>
          </a:p>
          <a:p>
            <a:pPr lvl="1" eaLnBrk="1" hangingPunct="1">
              <a:lnSpc>
                <a:spcPct val="90000"/>
              </a:lnSpc>
            </a:pPr>
            <a:r>
              <a:rPr lang="en-US">
                <a:solidFill>
                  <a:srgbClr val="CC9900"/>
                </a:solidFill>
              </a:rPr>
              <a:t>Detoxification and decomposition of wastes.</a:t>
            </a:r>
            <a:r>
              <a:rPr lang="en-US"/>
              <a:t> </a:t>
            </a:r>
          </a:p>
          <a:p>
            <a:pPr lvl="1" eaLnBrk="1" hangingPunct="1">
              <a:lnSpc>
                <a:spcPct val="90000"/>
              </a:lnSpc>
            </a:pPr>
            <a:r>
              <a:rPr lang="en-US">
                <a:solidFill>
                  <a:schemeClr val="accent2"/>
                </a:solidFill>
              </a:rPr>
              <a:t>Pollination and crop production. </a:t>
            </a:r>
          </a:p>
          <a:p>
            <a:pPr lvl="1" eaLnBrk="1" hangingPunct="1">
              <a:lnSpc>
                <a:spcPct val="90000"/>
              </a:lnSpc>
            </a:pPr>
            <a:r>
              <a:rPr lang="en-US">
                <a:solidFill>
                  <a:srgbClr val="FF9900"/>
                </a:solidFill>
              </a:rPr>
              <a:t>Provision of food security. </a:t>
            </a:r>
          </a:p>
          <a:p>
            <a:pPr lvl="1" eaLnBrk="1" hangingPunct="1">
              <a:lnSpc>
                <a:spcPct val="90000"/>
              </a:lnSpc>
            </a:pPr>
            <a:r>
              <a:rPr lang="en-US">
                <a:solidFill>
                  <a:schemeClr val="bg1"/>
                </a:solidFill>
              </a:rPr>
              <a:t>Provision of health care (Medicines).</a:t>
            </a:r>
          </a:p>
          <a:p>
            <a:pPr lvl="1" eaLnBrk="1" hangingPunct="1">
              <a:lnSpc>
                <a:spcPct val="90000"/>
              </a:lnSpc>
            </a:pPr>
            <a:r>
              <a:rPr lang="en-US">
                <a:solidFill>
                  <a:schemeClr val="bg1"/>
                </a:solidFill>
              </a:rPr>
              <a:t>Income generation. </a:t>
            </a:r>
          </a:p>
          <a:p>
            <a:pPr lvl="1" eaLnBrk="1" hangingPunct="1">
              <a:lnSpc>
                <a:spcPct val="90000"/>
              </a:lnSpc>
            </a:pPr>
            <a:r>
              <a:rPr lang="en-US">
                <a:solidFill>
                  <a:schemeClr val="bg1"/>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57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667250"/>
            <a:ext cx="8610600" cy="1809750"/>
          </a:xfrm>
          <a:prstGeom prst="rect">
            <a:avLst/>
          </a:prstGeom>
          <a:noFill/>
          <a:ln w="76200" cmpd="tri">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rgbClr val="996633"/>
                </a:solidFill>
              </a:rPr>
              <a:t>Generation of soils and maintenance of soil quality.</a:t>
            </a:r>
          </a:p>
          <a:p>
            <a:pPr lvl="1" eaLnBrk="1" hangingPunct="1">
              <a:lnSpc>
                <a:spcPct val="90000"/>
              </a:lnSpc>
            </a:pPr>
            <a:r>
              <a:rPr lang="en-US">
                <a:solidFill>
                  <a:srgbClr val="6699FF"/>
                </a:solidFill>
              </a:rPr>
              <a:t>Maintenance of air quality.</a:t>
            </a:r>
          </a:p>
          <a:p>
            <a:pPr lvl="1" eaLnBrk="1" hangingPunct="1">
              <a:lnSpc>
                <a:spcPct val="90000"/>
              </a:lnSpc>
            </a:pPr>
            <a:r>
              <a:rPr lang="en-US">
                <a:solidFill>
                  <a:schemeClr val="hlink"/>
                </a:solidFill>
              </a:rPr>
              <a:t>Maintenance of water quality. </a:t>
            </a:r>
          </a:p>
          <a:p>
            <a:pPr lvl="1" eaLnBrk="1" hangingPunct="1">
              <a:lnSpc>
                <a:spcPct val="90000"/>
              </a:lnSpc>
            </a:pPr>
            <a:r>
              <a:rPr lang="en-US">
                <a:solidFill>
                  <a:srgbClr val="FF66FF"/>
                </a:solidFill>
              </a:rPr>
              <a:t>Pest Control.</a:t>
            </a:r>
          </a:p>
          <a:p>
            <a:pPr lvl="1" eaLnBrk="1" hangingPunct="1">
              <a:lnSpc>
                <a:spcPct val="90000"/>
              </a:lnSpc>
            </a:pPr>
            <a:r>
              <a:rPr lang="en-US">
                <a:solidFill>
                  <a:srgbClr val="CC9900"/>
                </a:solidFill>
              </a:rPr>
              <a:t>Detoxification and decomposition of wastes.</a:t>
            </a:r>
            <a:r>
              <a:rPr lang="en-US"/>
              <a:t> </a:t>
            </a:r>
          </a:p>
          <a:p>
            <a:pPr lvl="1" eaLnBrk="1" hangingPunct="1">
              <a:lnSpc>
                <a:spcPct val="90000"/>
              </a:lnSpc>
            </a:pPr>
            <a:r>
              <a:rPr lang="en-US">
                <a:solidFill>
                  <a:schemeClr val="accent2"/>
                </a:solidFill>
              </a:rPr>
              <a:t>Pollination and crop production. </a:t>
            </a:r>
          </a:p>
          <a:p>
            <a:pPr lvl="1" eaLnBrk="1" hangingPunct="1">
              <a:lnSpc>
                <a:spcPct val="90000"/>
              </a:lnSpc>
            </a:pPr>
            <a:r>
              <a:rPr lang="en-US">
                <a:solidFill>
                  <a:srgbClr val="FF9900"/>
                </a:solidFill>
              </a:rPr>
              <a:t>Provision of food security. </a:t>
            </a:r>
          </a:p>
          <a:p>
            <a:pPr lvl="1" eaLnBrk="1" hangingPunct="1">
              <a:lnSpc>
                <a:spcPct val="90000"/>
              </a:lnSpc>
            </a:pPr>
            <a:r>
              <a:rPr lang="en-US">
                <a:solidFill>
                  <a:srgbClr val="9933FF"/>
                </a:solidFill>
              </a:rPr>
              <a:t>Provision of health care (Medicines).</a:t>
            </a:r>
          </a:p>
          <a:p>
            <a:pPr lvl="1" eaLnBrk="1" hangingPunct="1">
              <a:lnSpc>
                <a:spcPct val="90000"/>
              </a:lnSpc>
            </a:pPr>
            <a:r>
              <a:rPr lang="en-US">
                <a:solidFill>
                  <a:schemeClr val="bg1"/>
                </a:solidFill>
              </a:rPr>
              <a:t>Income generation. </a:t>
            </a:r>
          </a:p>
          <a:p>
            <a:pPr lvl="1" eaLnBrk="1" hangingPunct="1">
              <a:lnSpc>
                <a:spcPct val="90000"/>
              </a:lnSpc>
            </a:pPr>
            <a:r>
              <a:rPr lang="en-US">
                <a:solidFill>
                  <a:schemeClr val="bg1"/>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rgbClr val="996633"/>
                </a:solidFill>
              </a:rPr>
              <a:t>Generation of soils and maintenance of soil quality.</a:t>
            </a:r>
          </a:p>
          <a:p>
            <a:pPr lvl="1" eaLnBrk="1" hangingPunct="1">
              <a:lnSpc>
                <a:spcPct val="90000"/>
              </a:lnSpc>
            </a:pPr>
            <a:r>
              <a:rPr lang="en-US">
                <a:solidFill>
                  <a:srgbClr val="6699FF"/>
                </a:solidFill>
              </a:rPr>
              <a:t>Maintenance of air quality.</a:t>
            </a:r>
          </a:p>
          <a:p>
            <a:pPr lvl="1" eaLnBrk="1" hangingPunct="1">
              <a:lnSpc>
                <a:spcPct val="90000"/>
              </a:lnSpc>
            </a:pPr>
            <a:r>
              <a:rPr lang="en-US">
                <a:solidFill>
                  <a:schemeClr val="hlink"/>
                </a:solidFill>
              </a:rPr>
              <a:t>Maintenance of water quality. </a:t>
            </a:r>
          </a:p>
          <a:p>
            <a:pPr lvl="1" eaLnBrk="1" hangingPunct="1">
              <a:lnSpc>
                <a:spcPct val="90000"/>
              </a:lnSpc>
            </a:pPr>
            <a:r>
              <a:rPr lang="en-US">
                <a:solidFill>
                  <a:srgbClr val="FF66FF"/>
                </a:solidFill>
              </a:rPr>
              <a:t>Pest Control.</a:t>
            </a:r>
          </a:p>
          <a:p>
            <a:pPr lvl="1" eaLnBrk="1" hangingPunct="1">
              <a:lnSpc>
                <a:spcPct val="90000"/>
              </a:lnSpc>
            </a:pPr>
            <a:r>
              <a:rPr lang="en-US">
                <a:solidFill>
                  <a:srgbClr val="CC9900"/>
                </a:solidFill>
              </a:rPr>
              <a:t>Detoxification and decomposition of wastes.</a:t>
            </a:r>
            <a:r>
              <a:rPr lang="en-US"/>
              <a:t> </a:t>
            </a:r>
          </a:p>
          <a:p>
            <a:pPr lvl="1" eaLnBrk="1" hangingPunct="1">
              <a:lnSpc>
                <a:spcPct val="90000"/>
              </a:lnSpc>
            </a:pPr>
            <a:r>
              <a:rPr lang="en-US">
                <a:solidFill>
                  <a:schemeClr val="accent2"/>
                </a:solidFill>
              </a:rPr>
              <a:t>Pollination and crop production. </a:t>
            </a:r>
          </a:p>
          <a:p>
            <a:pPr lvl="1" eaLnBrk="1" hangingPunct="1">
              <a:lnSpc>
                <a:spcPct val="90000"/>
              </a:lnSpc>
            </a:pPr>
            <a:r>
              <a:rPr lang="en-US">
                <a:solidFill>
                  <a:srgbClr val="FF9900"/>
                </a:solidFill>
              </a:rPr>
              <a:t>Provision of food security. </a:t>
            </a:r>
          </a:p>
          <a:p>
            <a:pPr lvl="1" eaLnBrk="1" hangingPunct="1">
              <a:lnSpc>
                <a:spcPct val="90000"/>
              </a:lnSpc>
            </a:pPr>
            <a:r>
              <a:rPr lang="en-US">
                <a:solidFill>
                  <a:srgbClr val="9933FF"/>
                </a:solidFill>
              </a:rPr>
              <a:t>Provision of health care (Medicines).</a:t>
            </a:r>
          </a:p>
          <a:p>
            <a:pPr lvl="1" eaLnBrk="1" hangingPunct="1">
              <a:lnSpc>
                <a:spcPct val="90000"/>
              </a:lnSpc>
            </a:pPr>
            <a:r>
              <a:rPr lang="en-US">
                <a:solidFill>
                  <a:srgbClr val="99FFCC"/>
                </a:solidFill>
              </a:rPr>
              <a:t>Income generation. </a:t>
            </a:r>
          </a:p>
          <a:p>
            <a:pPr lvl="1" eaLnBrk="1" hangingPunct="1">
              <a:lnSpc>
                <a:spcPct val="90000"/>
              </a:lnSpc>
            </a:pPr>
            <a:r>
              <a:rPr lang="en-US">
                <a:solidFill>
                  <a:schemeClr val="bg1"/>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159748" name="WordArt 4"/>
          <p:cNvSpPr>
            <a:spLocks noChangeArrowheads="1" noChangeShapeType="1" noTextEdit="1"/>
          </p:cNvSpPr>
          <p:nvPr/>
        </p:nvSpPr>
        <p:spPr bwMode="auto">
          <a:xfrm>
            <a:off x="5867400" y="1676400"/>
            <a:ext cx="1066800" cy="13192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solidFill>
                  <a:srgbClr val="99FFCC"/>
                </a:solidFill>
                <a:effectLst>
                  <a:outerShdw dist="45791" dir="3378596" algn="ctr" rotWithShape="0">
                    <a:srgbClr val="4D4D4D">
                      <a:alpha val="79999"/>
                    </a:srgbClr>
                  </a:outerShdw>
                </a:effectLst>
                <a:latin typeface="Arial Black"/>
              </a:rPr>
              <a:t>$</a:t>
            </a:r>
          </a:p>
        </p:txBody>
      </p:sp>
      <p:sp>
        <p:nvSpPr>
          <p:cNvPr id="159749" name="WordArt 5"/>
          <p:cNvSpPr>
            <a:spLocks noChangeArrowheads="1" noChangeShapeType="1" noTextEdit="1"/>
          </p:cNvSpPr>
          <p:nvPr/>
        </p:nvSpPr>
        <p:spPr bwMode="auto">
          <a:xfrm>
            <a:off x="7010400" y="1676400"/>
            <a:ext cx="1066800" cy="13192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solidFill>
                  <a:srgbClr val="99FFCC"/>
                </a:solidFill>
                <a:effectLst>
                  <a:outerShdw dist="45791" dir="3378596" algn="ctr" rotWithShape="0">
                    <a:srgbClr val="4D4D4D">
                      <a:alpha val="79999"/>
                    </a:srgbClr>
                  </a:outerShdw>
                </a:effectLst>
                <a:latin typeface="Arial Black"/>
              </a:rPr>
              <a:t>$</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rgbClr val="996633"/>
                </a:solidFill>
              </a:rPr>
              <a:t>Generation of soils and maintenance of soil quality.</a:t>
            </a:r>
          </a:p>
          <a:p>
            <a:pPr lvl="1" eaLnBrk="1" hangingPunct="1">
              <a:lnSpc>
                <a:spcPct val="90000"/>
              </a:lnSpc>
            </a:pPr>
            <a:r>
              <a:rPr lang="en-US">
                <a:solidFill>
                  <a:srgbClr val="6699FF"/>
                </a:solidFill>
              </a:rPr>
              <a:t>Maintenance of air quality.</a:t>
            </a:r>
          </a:p>
          <a:p>
            <a:pPr lvl="1" eaLnBrk="1" hangingPunct="1">
              <a:lnSpc>
                <a:spcPct val="90000"/>
              </a:lnSpc>
            </a:pPr>
            <a:r>
              <a:rPr lang="en-US">
                <a:solidFill>
                  <a:schemeClr val="hlink"/>
                </a:solidFill>
              </a:rPr>
              <a:t>Maintenance of water quality. </a:t>
            </a:r>
          </a:p>
          <a:p>
            <a:pPr lvl="1" eaLnBrk="1" hangingPunct="1">
              <a:lnSpc>
                <a:spcPct val="90000"/>
              </a:lnSpc>
            </a:pPr>
            <a:r>
              <a:rPr lang="en-US">
                <a:solidFill>
                  <a:srgbClr val="FF66FF"/>
                </a:solidFill>
              </a:rPr>
              <a:t>Pest Control.</a:t>
            </a:r>
          </a:p>
          <a:p>
            <a:pPr lvl="1" eaLnBrk="1" hangingPunct="1">
              <a:lnSpc>
                <a:spcPct val="90000"/>
              </a:lnSpc>
            </a:pPr>
            <a:r>
              <a:rPr lang="en-US">
                <a:solidFill>
                  <a:srgbClr val="CC9900"/>
                </a:solidFill>
              </a:rPr>
              <a:t>Detoxification and decomposition of wastes.</a:t>
            </a:r>
            <a:r>
              <a:rPr lang="en-US"/>
              <a:t> </a:t>
            </a:r>
          </a:p>
          <a:p>
            <a:pPr lvl="1" eaLnBrk="1" hangingPunct="1">
              <a:lnSpc>
                <a:spcPct val="90000"/>
              </a:lnSpc>
            </a:pPr>
            <a:r>
              <a:rPr lang="en-US">
                <a:solidFill>
                  <a:schemeClr val="accent2"/>
                </a:solidFill>
              </a:rPr>
              <a:t>Pollination and crop production. </a:t>
            </a:r>
          </a:p>
          <a:p>
            <a:pPr lvl="1" eaLnBrk="1" hangingPunct="1">
              <a:lnSpc>
                <a:spcPct val="90000"/>
              </a:lnSpc>
            </a:pPr>
            <a:r>
              <a:rPr lang="en-US">
                <a:solidFill>
                  <a:srgbClr val="FF9900"/>
                </a:solidFill>
              </a:rPr>
              <a:t>Provision of food security. </a:t>
            </a:r>
          </a:p>
          <a:p>
            <a:pPr lvl="1" eaLnBrk="1" hangingPunct="1">
              <a:lnSpc>
                <a:spcPct val="90000"/>
              </a:lnSpc>
            </a:pPr>
            <a:r>
              <a:rPr lang="en-US">
                <a:solidFill>
                  <a:srgbClr val="9933FF"/>
                </a:solidFill>
              </a:rPr>
              <a:t>Provision of health care (Medicines).</a:t>
            </a:r>
          </a:p>
          <a:p>
            <a:pPr lvl="1" eaLnBrk="1" hangingPunct="1">
              <a:lnSpc>
                <a:spcPct val="90000"/>
              </a:lnSpc>
            </a:pPr>
            <a:r>
              <a:rPr lang="en-US">
                <a:solidFill>
                  <a:srgbClr val="99FFCC"/>
                </a:solidFill>
              </a:rPr>
              <a:t>Income generation. </a:t>
            </a:r>
          </a:p>
          <a:p>
            <a:pPr lvl="1" eaLnBrk="1" hangingPunct="1">
              <a:lnSpc>
                <a:spcPct val="90000"/>
              </a:lnSpc>
            </a:pPr>
            <a:r>
              <a:rPr lang="en-US">
                <a:solidFill>
                  <a:srgbClr val="CC00FF"/>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60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10600" cy="4572000"/>
          </a:xfrm>
          <a:prstGeom prst="rect">
            <a:avLst/>
          </a:prstGeom>
          <a:noFill/>
          <a:ln w="9525">
            <a:solidFill>
              <a:srgbClr val="CC00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Importance of biodiversity</a:t>
            </a:r>
          </a:p>
          <a:p>
            <a:pPr lvl="1" eaLnBrk="1" hangingPunct="1">
              <a:lnSpc>
                <a:spcPct val="90000"/>
              </a:lnSpc>
            </a:pPr>
            <a:r>
              <a:rPr lang="en-US">
                <a:solidFill>
                  <a:srgbClr val="996633"/>
                </a:solidFill>
              </a:rPr>
              <a:t>Generation of soils and maintenance of soil quality.</a:t>
            </a:r>
          </a:p>
          <a:p>
            <a:pPr lvl="1" eaLnBrk="1" hangingPunct="1">
              <a:lnSpc>
                <a:spcPct val="90000"/>
              </a:lnSpc>
            </a:pPr>
            <a:r>
              <a:rPr lang="en-US">
                <a:solidFill>
                  <a:srgbClr val="6699FF"/>
                </a:solidFill>
              </a:rPr>
              <a:t>Maintenance of air quality.</a:t>
            </a:r>
          </a:p>
          <a:p>
            <a:pPr lvl="1" eaLnBrk="1" hangingPunct="1">
              <a:lnSpc>
                <a:spcPct val="90000"/>
              </a:lnSpc>
            </a:pPr>
            <a:r>
              <a:rPr lang="en-US">
                <a:solidFill>
                  <a:schemeClr val="hlink"/>
                </a:solidFill>
              </a:rPr>
              <a:t>Maintenance of water quality. </a:t>
            </a:r>
          </a:p>
          <a:p>
            <a:pPr lvl="1" eaLnBrk="1" hangingPunct="1">
              <a:lnSpc>
                <a:spcPct val="90000"/>
              </a:lnSpc>
            </a:pPr>
            <a:r>
              <a:rPr lang="en-US">
                <a:solidFill>
                  <a:srgbClr val="FF66FF"/>
                </a:solidFill>
              </a:rPr>
              <a:t>Pest Control.</a:t>
            </a:r>
          </a:p>
          <a:p>
            <a:pPr lvl="1" eaLnBrk="1" hangingPunct="1">
              <a:lnSpc>
                <a:spcPct val="90000"/>
              </a:lnSpc>
            </a:pPr>
            <a:r>
              <a:rPr lang="en-US">
                <a:solidFill>
                  <a:srgbClr val="CC9900"/>
                </a:solidFill>
              </a:rPr>
              <a:t>Detoxification and decomposition of wastes.</a:t>
            </a:r>
            <a:r>
              <a:rPr lang="en-US"/>
              <a:t> </a:t>
            </a:r>
          </a:p>
          <a:p>
            <a:pPr lvl="1" eaLnBrk="1" hangingPunct="1">
              <a:lnSpc>
                <a:spcPct val="90000"/>
              </a:lnSpc>
            </a:pPr>
            <a:r>
              <a:rPr lang="en-US">
                <a:solidFill>
                  <a:schemeClr val="accent2"/>
                </a:solidFill>
              </a:rPr>
              <a:t>Pollination and crop production. </a:t>
            </a:r>
          </a:p>
          <a:p>
            <a:pPr lvl="1" eaLnBrk="1" hangingPunct="1">
              <a:lnSpc>
                <a:spcPct val="90000"/>
              </a:lnSpc>
            </a:pPr>
            <a:r>
              <a:rPr lang="en-US">
                <a:solidFill>
                  <a:srgbClr val="FF9900"/>
                </a:solidFill>
              </a:rPr>
              <a:t>Provision of food security. </a:t>
            </a:r>
          </a:p>
          <a:p>
            <a:pPr lvl="1" eaLnBrk="1" hangingPunct="1">
              <a:lnSpc>
                <a:spcPct val="90000"/>
              </a:lnSpc>
            </a:pPr>
            <a:r>
              <a:rPr lang="en-US">
                <a:solidFill>
                  <a:srgbClr val="9933FF"/>
                </a:solidFill>
              </a:rPr>
              <a:t>Provision of health care (Medicines).</a:t>
            </a:r>
          </a:p>
          <a:p>
            <a:pPr lvl="1" eaLnBrk="1" hangingPunct="1">
              <a:lnSpc>
                <a:spcPct val="90000"/>
              </a:lnSpc>
            </a:pPr>
            <a:r>
              <a:rPr lang="en-US">
                <a:solidFill>
                  <a:srgbClr val="99FFCC"/>
                </a:solidFill>
              </a:rPr>
              <a:t>Income generation. </a:t>
            </a:r>
          </a:p>
          <a:p>
            <a:pPr lvl="1" eaLnBrk="1" hangingPunct="1">
              <a:lnSpc>
                <a:spcPct val="90000"/>
              </a:lnSpc>
            </a:pPr>
            <a:r>
              <a:rPr lang="en-US">
                <a:solidFill>
                  <a:srgbClr val="CC00FF"/>
                </a:solidFill>
              </a:rPr>
              <a:t>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161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10600" cy="4572000"/>
          </a:xfrm>
          <a:prstGeom prst="rect">
            <a:avLst/>
          </a:prstGeom>
          <a:noFill/>
          <a:ln w="9525">
            <a:solidFill>
              <a:srgbClr val="CC00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
            <a:ext cx="9525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bwMode="auto">
          <a:xfrm>
            <a:off x="381000" y="1143000"/>
            <a:ext cx="8172450" cy="838200"/>
          </a:xfrm>
          <a:prstGeom prst="roundRect">
            <a:avLst/>
          </a:prstGeom>
          <a:solidFill>
            <a:schemeClr val="bg1"/>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3" name="TextBox 2"/>
          <p:cNvSpPr txBox="1"/>
          <p:nvPr/>
        </p:nvSpPr>
        <p:spPr>
          <a:xfrm>
            <a:off x="533400" y="1295400"/>
            <a:ext cx="7924800" cy="584775"/>
          </a:xfrm>
          <a:prstGeom prst="rect">
            <a:avLst/>
          </a:prstGeom>
          <a:noFill/>
        </p:spPr>
        <p:txBody>
          <a:bodyPr wrap="square" rtlCol="0">
            <a:spAutoFit/>
          </a:bodyPr>
          <a:lstStyle/>
          <a:p>
            <a:r>
              <a:rPr lang="en-US" sz="1600" dirty="0"/>
              <a:t>Why is biodiversity important? Learn more at… </a:t>
            </a:r>
            <a:r>
              <a:rPr lang="en-US" sz="1600" dirty="0">
                <a:hlinkClick r:id="rId4"/>
              </a:rPr>
              <a:t>http://www.globalissues.org/article/170/why-is-biodiversity-important-who-cares</a:t>
            </a:r>
            <a:endParaRPr lang="en-US" sz="16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Which is not an importance of biodiversity</a:t>
            </a:r>
          </a:p>
          <a:p>
            <a:pPr marL="457200" lvl="1" indent="0" eaLnBrk="1" hangingPunct="1">
              <a:lnSpc>
                <a:spcPct val="90000"/>
              </a:lnSpc>
              <a:buFontTx/>
              <a:buNone/>
            </a:pPr>
            <a:r>
              <a:rPr lang="en-US">
                <a:solidFill>
                  <a:srgbClr val="996633"/>
                </a:solidFill>
              </a:rPr>
              <a:t>A.) Generation of soils and maintenance of soil quality.</a:t>
            </a:r>
          </a:p>
          <a:p>
            <a:pPr marL="457200" lvl="1" indent="0" eaLnBrk="1" hangingPunct="1">
              <a:lnSpc>
                <a:spcPct val="90000"/>
              </a:lnSpc>
              <a:buFontTx/>
              <a:buNone/>
            </a:pPr>
            <a:r>
              <a:rPr lang="en-US">
                <a:solidFill>
                  <a:srgbClr val="6699FF"/>
                </a:solidFill>
              </a:rPr>
              <a:t>B.) Maintenance of air quality.</a:t>
            </a:r>
          </a:p>
          <a:p>
            <a:pPr marL="457200" lvl="1" indent="0" eaLnBrk="1" hangingPunct="1">
              <a:lnSpc>
                <a:spcPct val="90000"/>
              </a:lnSpc>
              <a:buFontTx/>
              <a:buNone/>
            </a:pPr>
            <a:r>
              <a:rPr lang="en-US">
                <a:solidFill>
                  <a:schemeClr val="hlink"/>
                </a:solidFill>
              </a:rPr>
              <a:t>C.) Maintenance of water quality. </a:t>
            </a:r>
          </a:p>
          <a:p>
            <a:pPr marL="457200" lvl="1" indent="0" eaLnBrk="1" hangingPunct="1">
              <a:lnSpc>
                <a:spcPct val="90000"/>
              </a:lnSpc>
              <a:buFontTx/>
              <a:buNone/>
            </a:pPr>
            <a:r>
              <a:rPr lang="en-US">
                <a:solidFill>
                  <a:srgbClr val="FF66FF"/>
                </a:solidFill>
              </a:rPr>
              <a:t>D.) Increase pest species.</a:t>
            </a:r>
          </a:p>
          <a:p>
            <a:pPr marL="457200" lvl="1" indent="0" eaLnBrk="1" hangingPunct="1">
              <a:lnSpc>
                <a:spcPct val="90000"/>
              </a:lnSpc>
              <a:buFontTx/>
              <a:buNone/>
            </a:pPr>
            <a:r>
              <a:rPr lang="en-US">
                <a:solidFill>
                  <a:srgbClr val="CC9900"/>
                </a:solidFill>
              </a:rPr>
              <a:t>E.) Detoxification and decomposition of wastes.</a:t>
            </a:r>
            <a:r>
              <a:rPr lang="en-US"/>
              <a:t> </a:t>
            </a:r>
          </a:p>
          <a:p>
            <a:pPr marL="457200" lvl="1" indent="0" eaLnBrk="1" hangingPunct="1">
              <a:lnSpc>
                <a:spcPct val="90000"/>
              </a:lnSpc>
              <a:buFontTx/>
              <a:buNone/>
            </a:pPr>
            <a:r>
              <a:rPr lang="en-US">
                <a:solidFill>
                  <a:schemeClr val="accent2"/>
                </a:solidFill>
              </a:rPr>
              <a:t>F.) Pollination and crop production. </a:t>
            </a:r>
          </a:p>
          <a:p>
            <a:pPr marL="457200" lvl="1" indent="0" eaLnBrk="1" hangingPunct="1">
              <a:lnSpc>
                <a:spcPct val="90000"/>
              </a:lnSpc>
              <a:buFontTx/>
              <a:buNone/>
            </a:pPr>
            <a:r>
              <a:rPr lang="en-US">
                <a:solidFill>
                  <a:srgbClr val="FF9900"/>
                </a:solidFill>
              </a:rPr>
              <a:t>G.) Provision of food security. </a:t>
            </a:r>
          </a:p>
          <a:p>
            <a:pPr marL="457200" lvl="1" indent="0" eaLnBrk="1" hangingPunct="1">
              <a:lnSpc>
                <a:spcPct val="90000"/>
              </a:lnSpc>
              <a:buFontTx/>
              <a:buNone/>
            </a:pPr>
            <a:r>
              <a:rPr lang="en-US">
                <a:solidFill>
                  <a:srgbClr val="9933FF"/>
                </a:solidFill>
              </a:rPr>
              <a:t>H.) Provision of health care (Medicines).</a:t>
            </a:r>
          </a:p>
          <a:p>
            <a:pPr marL="457200" lvl="1" indent="0" eaLnBrk="1" hangingPunct="1">
              <a:lnSpc>
                <a:spcPct val="90000"/>
              </a:lnSpc>
              <a:buFontTx/>
              <a:buNone/>
            </a:pPr>
            <a:r>
              <a:rPr lang="en-US">
                <a:solidFill>
                  <a:srgbClr val="99FFCC"/>
                </a:solidFill>
              </a:rPr>
              <a:t>I.) Income generation. </a:t>
            </a:r>
          </a:p>
          <a:p>
            <a:pPr marL="457200" lvl="1" indent="0" eaLnBrk="1" hangingPunct="1">
              <a:lnSpc>
                <a:spcPct val="90000"/>
              </a:lnSpc>
              <a:buFontTx/>
              <a:buNone/>
            </a:pPr>
            <a:r>
              <a:rPr lang="en-US">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4" name="Picture 2" descr="http://ssweets.files.wordpress.com/2010/12/je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0B642CC-7512-CAED-49D0-E951D2A731B5}"/>
              </a:ext>
            </a:extLst>
          </p:cNvPr>
          <p:cNvPicPr>
            <a:picLocks noChangeAspect="1"/>
          </p:cNvPicPr>
          <p:nvPr/>
        </p:nvPicPr>
        <p:blipFill>
          <a:blip r:embed="rId3"/>
          <a:stretch>
            <a:fillRect/>
          </a:stretch>
        </p:blipFill>
        <p:spPr>
          <a:xfrm>
            <a:off x="3200400" y="689228"/>
            <a:ext cx="1905000" cy="510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dirty="0"/>
              <a:t>Which is not an importance of biodiversity</a:t>
            </a:r>
          </a:p>
          <a:p>
            <a:pPr marL="457200" lvl="1" indent="0" eaLnBrk="1" hangingPunct="1">
              <a:lnSpc>
                <a:spcPct val="90000"/>
              </a:lnSpc>
              <a:buFontTx/>
              <a:buNone/>
            </a:pPr>
            <a:r>
              <a:rPr lang="en-US" dirty="0">
                <a:solidFill>
                  <a:srgbClr val="996633"/>
                </a:solidFill>
              </a:rPr>
              <a:t>A.) Generation of soils and maintenance of soil quality.</a:t>
            </a:r>
          </a:p>
          <a:p>
            <a:pPr marL="457200" lvl="1" indent="0" eaLnBrk="1" hangingPunct="1">
              <a:lnSpc>
                <a:spcPct val="90000"/>
              </a:lnSpc>
              <a:buFontTx/>
              <a:buNone/>
            </a:pPr>
            <a:r>
              <a:rPr lang="en-US" dirty="0">
                <a:solidFill>
                  <a:srgbClr val="6699FF"/>
                </a:solidFill>
              </a:rPr>
              <a:t>B.) Maintenance of air quality.</a:t>
            </a:r>
          </a:p>
          <a:p>
            <a:pPr marL="457200" lvl="1" indent="0" eaLnBrk="1" hangingPunct="1">
              <a:lnSpc>
                <a:spcPct val="90000"/>
              </a:lnSpc>
              <a:buFontTx/>
              <a:buNone/>
            </a:pPr>
            <a:r>
              <a:rPr lang="en-US" dirty="0">
                <a:solidFill>
                  <a:schemeClr val="hlink"/>
                </a:solidFill>
              </a:rPr>
              <a:t>C.) Maintenance of water quality. </a:t>
            </a:r>
          </a:p>
          <a:p>
            <a:pPr marL="457200" lvl="1" indent="0" eaLnBrk="1" hangingPunct="1">
              <a:lnSpc>
                <a:spcPct val="90000"/>
              </a:lnSpc>
              <a:buFontTx/>
              <a:buNone/>
            </a:pPr>
            <a:r>
              <a:rPr lang="en-US" dirty="0">
                <a:solidFill>
                  <a:srgbClr val="FF66FF"/>
                </a:solidFill>
              </a:rPr>
              <a:t>D.) Increase pest species.</a:t>
            </a:r>
          </a:p>
          <a:p>
            <a:pPr marL="457200" lvl="1" indent="0" eaLnBrk="1" hangingPunct="1">
              <a:lnSpc>
                <a:spcPct val="90000"/>
              </a:lnSpc>
              <a:buFontTx/>
              <a:buNone/>
            </a:pPr>
            <a:r>
              <a:rPr lang="en-US" dirty="0">
                <a:solidFill>
                  <a:srgbClr val="CC9900"/>
                </a:solidFill>
              </a:rPr>
              <a:t>E.) Detoxification and decomposition of wastes.</a:t>
            </a:r>
            <a:r>
              <a:rPr lang="en-US" dirty="0"/>
              <a:t> </a:t>
            </a:r>
          </a:p>
          <a:p>
            <a:pPr marL="457200" lvl="1" indent="0" eaLnBrk="1" hangingPunct="1">
              <a:lnSpc>
                <a:spcPct val="90000"/>
              </a:lnSpc>
              <a:buFontTx/>
              <a:buNone/>
            </a:pPr>
            <a:r>
              <a:rPr lang="en-US" dirty="0">
                <a:solidFill>
                  <a:schemeClr val="accent2"/>
                </a:solidFill>
              </a:rPr>
              <a:t>F.) Pollination and crop production. </a:t>
            </a:r>
          </a:p>
          <a:p>
            <a:pPr marL="457200" lvl="1" indent="0" eaLnBrk="1" hangingPunct="1">
              <a:lnSpc>
                <a:spcPct val="90000"/>
              </a:lnSpc>
              <a:buFontTx/>
              <a:buNone/>
            </a:pPr>
            <a:r>
              <a:rPr lang="en-US" dirty="0">
                <a:solidFill>
                  <a:srgbClr val="FF9900"/>
                </a:solidFill>
              </a:rPr>
              <a:t>G.) Provision of food security. </a:t>
            </a:r>
          </a:p>
          <a:p>
            <a:pPr marL="457200" lvl="1" indent="0" eaLnBrk="1" hangingPunct="1">
              <a:lnSpc>
                <a:spcPct val="90000"/>
              </a:lnSpc>
              <a:buFontTx/>
              <a:buNone/>
            </a:pPr>
            <a:r>
              <a:rPr lang="en-US" dirty="0">
                <a:solidFill>
                  <a:srgbClr val="9933FF"/>
                </a:solidFill>
              </a:rPr>
              <a:t>H.) Provision of health care (Medicines).</a:t>
            </a:r>
          </a:p>
          <a:p>
            <a:pPr marL="457200" lvl="1" indent="0" eaLnBrk="1" hangingPunct="1">
              <a:lnSpc>
                <a:spcPct val="90000"/>
              </a:lnSpc>
              <a:buFontTx/>
              <a:buNone/>
            </a:pPr>
            <a:r>
              <a:rPr lang="en-US" dirty="0">
                <a:solidFill>
                  <a:srgbClr val="99FFCC"/>
                </a:solidFill>
              </a:rPr>
              <a:t>I.) Income generation. </a:t>
            </a:r>
          </a:p>
          <a:p>
            <a:pPr marL="457200" lvl="1" indent="0" eaLnBrk="1" hangingPunct="1">
              <a:lnSpc>
                <a:spcPct val="90000"/>
              </a:lnSpc>
              <a:buFontTx/>
              <a:buNone/>
            </a:pPr>
            <a:r>
              <a:rPr lang="en-US" dirty="0">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5" name="Rounded Rectangle 4"/>
          <p:cNvSpPr>
            <a:spLocks noChangeArrowheads="1"/>
          </p:cNvSpPr>
          <p:nvPr/>
        </p:nvSpPr>
        <p:spPr bwMode="auto">
          <a:xfrm>
            <a:off x="587375" y="2743200"/>
            <a:ext cx="5943600" cy="381000"/>
          </a:xfrm>
          <a:prstGeom prst="roundRect">
            <a:avLst>
              <a:gd name="adj" fmla="val 16667"/>
            </a:avLst>
          </a:prstGeom>
          <a:solidFill>
            <a:srgbClr val="FF00FF">
              <a:alpha val="21176"/>
            </a:srgbClr>
          </a:solidFill>
          <a:ln w="38100" algn="ctr">
            <a:solidFill>
              <a:srgbClr val="FF00FF"/>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Which is not an importance of biodiversity</a:t>
            </a:r>
          </a:p>
          <a:p>
            <a:pPr marL="457200" lvl="1" indent="0" eaLnBrk="1" hangingPunct="1">
              <a:lnSpc>
                <a:spcPct val="90000"/>
              </a:lnSpc>
              <a:buFontTx/>
              <a:buNone/>
            </a:pPr>
            <a:r>
              <a:rPr lang="en-US">
                <a:solidFill>
                  <a:srgbClr val="996633"/>
                </a:solidFill>
              </a:rPr>
              <a:t>A.) Generation of soils and maintenance of soil quality.</a:t>
            </a:r>
          </a:p>
          <a:p>
            <a:pPr marL="457200" lvl="1" indent="0" eaLnBrk="1" hangingPunct="1">
              <a:lnSpc>
                <a:spcPct val="90000"/>
              </a:lnSpc>
              <a:buFontTx/>
              <a:buNone/>
            </a:pPr>
            <a:r>
              <a:rPr lang="en-US">
                <a:solidFill>
                  <a:srgbClr val="6699FF"/>
                </a:solidFill>
              </a:rPr>
              <a:t>B.) Maintenance of air quality.</a:t>
            </a:r>
          </a:p>
          <a:p>
            <a:pPr marL="457200" lvl="1" indent="0" eaLnBrk="1" hangingPunct="1">
              <a:lnSpc>
                <a:spcPct val="90000"/>
              </a:lnSpc>
              <a:buFontTx/>
              <a:buNone/>
            </a:pPr>
            <a:r>
              <a:rPr lang="en-US">
                <a:solidFill>
                  <a:schemeClr val="hlink"/>
                </a:solidFill>
              </a:rPr>
              <a:t>C.) Maintenance of water quality. </a:t>
            </a:r>
          </a:p>
          <a:p>
            <a:pPr marL="457200" lvl="1" indent="0" eaLnBrk="1" hangingPunct="1">
              <a:lnSpc>
                <a:spcPct val="90000"/>
              </a:lnSpc>
              <a:buFontTx/>
              <a:buNone/>
            </a:pPr>
            <a:r>
              <a:rPr lang="en-US">
                <a:solidFill>
                  <a:srgbClr val="FF66FF"/>
                </a:solidFill>
              </a:rPr>
              <a:t>D.) </a:t>
            </a:r>
            <a:r>
              <a:rPr lang="en-US"/>
              <a:t>Pest Control </a:t>
            </a:r>
          </a:p>
          <a:p>
            <a:pPr marL="457200" lvl="1" indent="0" eaLnBrk="1" hangingPunct="1">
              <a:lnSpc>
                <a:spcPct val="90000"/>
              </a:lnSpc>
              <a:buFontTx/>
              <a:buNone/>
            </a:pPr>
            <a:r>
              <a:rPr lang="en-US">
                <a:solidFill>
                  <a:srgbClr val="CC9900"/>
                </a:solidFill>
              </a:rPr>
              <a:t>E.) Detoxification and decomposition of wastes.</a:t>
            </a:r>
            <a:r>
              <a:rPr lang="en-US"/>
              <a:t> </a:t>
            </a:r>
          </a:p>
          <a:p>
            <a:pPr marL="457200" lvl="1" indent="0" eaLnBrk="1" hangingPunct="1">
              <a:lnSpc>
                <a:spcPct val="90000"/>
              </a:lnSpc>
              <a:buFontTx/>
              <a:buNone/>
            </a:pPr>
            <a:r>
              <a:rPr lang="en-US">
                <a:solidFill>
                  <a:schemeClr val="accent2"/>
                </a:solidFill>
              </a:rPr>
              <a:t>F.) Pollination and crop production. </a:t>
            </a:r>
          </a:p>
          <a:p>
            <a:pPr marL="457200" lvl="1" indent="0" eaLnBrk="1" hangingPunct="1">
              <a:lnSpc>
                <a:spcPct val="90000"/>
              </a:lnSpc>
              <a:buFontTx/>
              <a:buNone/>
            </a:pPr>
            <a:r>
              <a:rPr lang="en-US">
                <a:solidFill>
                  <a:srgbClr val="FF9900"/>
                </a:solidFill>
              </a:rPr>
              <a:t>G.) Provision of food security. </a:t>
            </a:r>
          </a:p>
          <a:p>
            <a:pPr marL="457200" lvl="1" indent="0" eaLnBrk="1" hangingPunct="1">
              <a:lnSpc>
                <a:spcPct val="90000"/>
              </a:lnSpc>
              <a:buFontTx/>
              <a:buNone/>
            </a:pPr>
            <a:r>
              <a:rPr lang="en-US">
                <a:solidFill>
                  <a:srgbClr val="9933FF"/>
                </a:solidFill>
              </a:rPr>
              <a:t>H.) Provision of health care (Medicines).</a:t>
            </a:r>
          </a:p>
          <a:p>
            <a:pPr marL="457200" lvl="1" indent="0" eaLnBrk="1" hangingPunct="1">
              <a:lnSpc>
                <a:spcPct val="90000"/>
              </a:lnSpc>
              <a:buFontTx/>
              <a:buNone/>
            </a:pPr>
            <a:r>
              <a:rPr lang="en-US">
                <a:solidFill>
                  <a:srgbClr val="99FFCC"/>
                </a:solidFill>
              </a:rPr>
              <a:t>I.) Income generation. </a:t>
            </a:r>
          </a:p>
          <a:p>
            <a:pPr marL="457200" lvl="1" indent="0" eaLnBrk="1" hangingPunct="1">
              <a:lnSpc>
                <a:spcPct val="90000"/>
              </a:lnSpc>
              <a:buFontTx/>
              <a:buNone/>
            </a:pPr>
            <a:r>
              <a:rPr lang="en-US">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165892" name="Rounded Rectangle 5"/>
          <p:cNvSpPr>
            <a:spLocks noChangeArrowheads="1"/>
          </p:cNvSpPr>
          <p:nvPr/>
        </p:nvSpPr>
        <p:spPr bwMode="auto">
          <a:xfrm>
            <a:off x="587375" y="2743200"/>
            <a:ext cx="5943600" cy="381000"/>
          </a:xfrm>
          <a:prstGeom prst="roundRect">
            <a:avLst>
              <a:gd name="adj" fmla="val 16667"/>
            </a:avLst>
          </a:prstGeom>
          <a:solidFill>
            <a:srgbClr val="FF00FF">
              <a:alpha val="21176"/>
            </a:srgbClr>
          </a:solidFill>
          <a:ln w="38100" algn="ctr">
            <a:solidFill>
              <a:srgbClr val="FF00FF"/>
            </a:solidFill>
            <a:round/>
            <a:headEnd/>
            <a:tailEnd/>
          </a:ln>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Which is not an importance of biodiversity</a:t>
            </a:r>
          </a:p>
          <a:p>
            <a:pPr marL="457200" lvl="1" indent="0" eaLnBrk="1" hangingPunct="1">
              <a:lnSpc>
                <a:spcPct val="90000"/>
              </a:lnSpc>
              <a:buFontTx/>
              <a:buNone/>
            </a:pPr>
            <a:r>
              <a:rPr lang="en-US">
                <a:solidFill>
                  <a:srgbClr val="996633"/>
                </a:solidFill>
              </a:rPr>
              <a:t>A.) Generation of soils and maintenance of soil quality.</a:t>
            </a:r>
          </a:p>
          <a:p>
            <a:pPr marL="457200" lvl="1" indent="0" eaLnBrk="1" hangingPunct="1">
              <a:lnSpc>
                <a:spcPct val="90000"/>
              </a:lnSpc>
              <a:buFontTx/>
              <a:buNone/>
            </a:pPr>
            <a:r>
              <a:rPr lang="en-US">
                <a:solidFill>
                  <a:srgbClr val="6699FF"/>
                </a:solidFill>
              </a:rPr>
              <a:t>B.) Maintenance of air quality.</a:t>
            </a:r>
          </a:p>
          <a:p>
            <a:pPr marL="457200" lvl="1" indent="0" eaLnBrk="1" hangingPunct="1">
              <a:lnSpc>
                <a:spcPct val="90000"/>
              </a:lnSpc>
              <a:buFontTx/>
              <a:buNone/>
            </a:pPr>
            <a:r>
              <a:rPr lang="en-US">
                <a:solidFill>
                  <a:schemeClr val="hlink"/>
                </a:solidFill>
              </a:rPr>
              <a:t>C.) Maintenance of water quality. </a:t>
            </a:r>
          </a:p>
          <a:p>
            <a:pPr marL="457200" lvl="1" indent="0" eaLnBrk="1" hangingPunct="1">
              <a:lnSpc>
                <a:spcPct val="90000"/>
              </a:lnSpc>
              <a:buFontTx/>
              <a:buNone/>
            </a:pPr>
            <a:r>
              <a:rPr lang="en-US">
                <a:solidFill>
                  <a:srgbClr val="FF66FF"/>
                </a:solidFill>
              </a:rPr>
              <a:t>D.) Pest Control.</a:t>
            </a:r>
          </a:p>
          <a:p>
            <a:pPr marL="457200" lvl="1" indent="0" eaLnBrk="1" hangingPunct="1">
              <a:lnSpc>
                <a:spcPct val="90000"/>
              </a:lnSpc>
              <a:buFontTx/>
              <a:buNone/>
            </a:pPr>
            <a:r>
              <a:rPr lang="en-US">
                <a:solidFill>
                  <a:srgbClr val="CC9900"/>
                </a:solidFill>
              </a:rPr>
              <a:t>E.) The creation of waste</a:t>
            </a:r>
            <a:r>
              <a:rPr lang="en-US"/>
              <a:t> </a:t>
            </a:r>
          </a:p>
          <a:p>
            <a:pPr marL="457200" lvl="1" indent="0" eaLnBrk="1" hangingPunct="1">
              <a:lnSpc>
                <a:spcPct val="90000"/>
              </a:lnSpc>
              <a:buFontTx/>
              <a:buNone/>
            </a:pPr>
            <a:r>
              <a:rPr lang="en-US">
                <a:solidFill>
                  <a:schemeClr val="accent2"/>
                </a:solidFill>
              </a:rPr>
              <a:t>F.) Pollination and crop production. </a:t>
            </a:r>
          </a:p>
          <a:p>
            <a:pPr marL="457200" lvl="1" indent="0" eaLnBrk="1" hangingPunct="1">
              <a:lnSpc>
                <a:spcPct val="90000"/>
              </a:lnSpc>
              <a:buFontTx/>
              <a:buNone/>
            </a:pPr>
            <a:r>
              <a:rPr lang="en-US">
                <a:solidFill>
                  <a:srgbClr val="FF9900"/>
                </a:solidFill>
              </a:rPr>
              <a:t>G.) Provision of food security. </a:t>
            </a:r>
          </a:p>
          <a:p>
            <a:pPr marL="457200" lvl="1" indent="0" eaLnBrk="1" hangingPunct="1">
              <a:lnSpc>
                <a:spcPct val="90000"/>
              </a:lnSpc>
              <a:buFontTx/>
              <a:buNone/>
            </a:pPr>
            <a:r>
              <a:rPr lang="en-US">
                <a:solidFill>
                  <a:srgbClr val="9933FF"/>
                </a:solidFill>
              </a:rPr>
              <a:t>H.) Provision of health care (Medicines).</a:t>
            </a:r>
          </a:p>
          <a:p>
            <a:pPr marL="457200" lvl="1" indent="0" eaLnBrk="1" hangingPunct="1">
              <a:lnSpc>
                <a:spcPct val="90000"/>
              </a:lnSpc>
              <a:buFontTx/>
              <a:buNone/>
            </a:pPr>
            <a:r>
              <a:rPr lang="en-US">
                <a:solidFill>
                  <a:srgbClr val="99FFCC"/>
                </a:solidFill>
              </a:rPr>
              <a:t>I.) Income generation. </a:t>
            </a:r>
          </a:p>
          <a:p>
            <a:pPr marL="457200" lvl="1" indent="0" eaLnBrk="1" hangingPunct="1">
              <a:lnSpc>
                <a:spcPct val="90000"/>
              </a:lnSpc>
              <a:buFontTx/>
              <a:buNone/>
            </a:pPr>
            <a:r>
              <a:rPr lang="en-US">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4" name="Picture 2" descr="http://ssweets.files.wordpress.com/2010/12/je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A417928-6836-2221-44BE-07093B03D7E1}"/>
              </a:ext>
            </a:extLst>
          </p:cNvPr>
          <p:cNvPicPr>
            <a:picLocks noChangeAspect="1"/>
          </p:cNvPicPr>
          <p:nvPr/>
        </p:nvPicPr>
        <p:blipFill>
          <a:blip r:embed="rId3"/>
          <a:stretch>
            <a:fillRect/>
          </a:stretch>
        </p:blipFill>
        <p:spPr>
          <a:xfrm>
            <a:off x="3200400" y="689228"/>
            <a:ext cx="1905000" cy="510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4"/>
                                        </p:tgtEl>
                                      </p:cBhvr>
                                    </p:animEffect>
                                    <p:anim calcmode="lin" valueType="num">
                                      <p:cBhvr>
                                        <p:cTn id="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4" dur="26">
                                          <p:stCondLst>
                                            <p:cond delay="620"/>
                                          </p:stCondLst>
                                        </p:cTn>
                                        <p:tgtEl>
                                          <p:spTgt spid="4"/>
                                        </p:tgtEl>
                                      </p:cBhvr>
                                      <p:to x="100000" y="60000"/>
                                    </p:animScale>
                                    <p:animScale>
                                      <p:cBhvr>
                                        <p:cTn id="15" dur="166" decel="50000">
                                          <p:stCondLst>
                                            <p:cond delay="646"/>
                                          </p:stCondLst>
                                        </p:cTn>
                                        <p:tgtEl>
                                          <p:spTgt spid="4"/>
                                        </p:tgtEl>
                                      </p:cBhvr>
                                      <p:to x="100000" y="100000"/>
                                    </p:animScale>
                                    <p:animScale>
                                      <p:cBhvr>
                                        <p:cTn id="16" dur="26">
                                          <p:stCondLst>
                                            <p:cond delay="1312"/>
                                          </p:stCondLst>
                                        </p:cTn>
                                        <p:tgtEl>
                                          <p:spTgt spid="4"/>
                                        </p:tgtEl>
                                      </p:cBhvr>
                                      <p:to x="100000" y="80000"/>
                                    </p:animScale>
                                    <p:animScale>
                                      <p:cBhvr>
                                        <p:cTn id="17" dur="166" decel="50000">
                                          <p:stCondLst>
                                            <p:cond delay="1338"/>
                                          </p:stCondLst>
                                        </p:cTn>
                                        <p:tgtEl>
                                          <p:spTgt spid="4"/>
                                        </p:tgtEl>
                                      </p:cBhvr>
                                      <p:to x="100000" y="100000"/>
                                    </p:animScale>
                                    <p:animScale>
                                      <p:cBhvr>
                                        <p:cTn id="18" dur="26">
                                          <p:stCondLst>
                                            <p:cond delay="1642"/>
                                          </p:stCondLst>
                                        </p:cTn>
                                        <p:tgtEl>
                                          <p:spTgt spid="4"/>
                                        </p:tgtEl>
                                      </p:cBhvr>
                                      <p:to x="100000" y="90000"/>
                                    </p:animScale>
                                    <p:animScale>
                                      <p:cBhvr>
                                        <p:cTn id="19" dur="166" decel="50000">
                                          <p:stCondLst>
                                            <p:cond delay="1668"/>
                                          </p:stCondLst>
                                        </p:cTn>
                                        <p:tgtEl>
                                          <p:spTgt spid="4"/>
                                        </p:tgtEl>
                                      </p:cBhvr>
                                      <p:to x="100000" y="100000"/>
                                    </p:animScale>
                                    <p:animScale>
                                      <p:cBhvr>
                                        <p:cTn id="20" dur="26">
                                          <p:stCondLst>
                                            <p:cond delay="1808"/>
                                          </p:stCondLst>
                                        </p:cTn>
                                        <p:tgtEl>
                                          <p:spTgt spid="4"/>
                                        </p:tgtEl>
                                      </p:cBhvr>
                                      <p:to x="100000" y="95000"/>
                                    </p:animScale>
                                    <p:animScale>
                                      <p:cBhvr>
                                        <p:cTn id="21" dur="166" decel="50000">
                                          <p:stCondLst>
                                            <p:cond delay="1834"/>
                                          </p:stCondLst>
                                        </p:cTn>
                                        <p:tgtEl>
                                          <p:spTgt spid="4"/>
                                        </p:tgtEl>
                                      </p:cBhvr>
                                      <p:to x="100000" y="100000"/>
                                    </p:animScale>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dirty="0"/>
              <a:t>Which is not an importance of biodiversity</a:t>
            </a:r>
          </a:p>
          <a:p>
            <a:pPr marL="457200" lvl="1" indent="0" eaLnBrk="1" hangingPunct="1">
              <a:lnSpc>
                <a:spcPct val="90000"/>
              </a:lnSpc>
              <a:buFontTx/>
              <a:buNone/>
            </a:pPr>
            <a:r>
              <a:rPr lang="en-US" dirty="0">
                <a:solidFill>
                  <a:srgbClr val="996633"/>
                </a:solidFill>
              </a:rPr>
              <a:t>A.) Generation of soils and maintenance of soil quality.</a:t>
            </a:r>
          </a:p>
          <a:p>
            <a:pPr marL="457200" lvl="1" indent="0" eaLnBrk="1" hangingPunct="1">
              <a:lnSpc>
                <a:spcPct val="90000"/>
              </a:lnSpc>
              <a:buFontTx/>
              <a:buNone/>
            </a:pPr>
            <a:r>
              <a:rPr lang="en-US" dirty="0">
                <a:solidFill>
                  <a:srgbClr val="6699FF"/>
                </a:solidFill>
              </a:rPr>
              <a:t>B.) Maintenance of air quality.</a:t>
            </a:r>
          </a:p>
          <a:p>
            <a:pPr marL="457200" lvl="1" indent="0" eaLnBrk="1" hangingPunct="1">
              <a:lnSpc>
                <a:spcPct val="90000"/>
              </a:lnSpc>
              <a:buFontTx/>
              <a:buNone/>
            </a:pPr>
            <a:r>
              <a:rPr lang="en-US" dirty="0">
                <a:solidFill>
                  <a:schemeClr val="hlink"/>
                </a:solidFill>
              </a:rPr>
              <a:t>C.) Maintenance of water quality. </a:t>
            </a:r>
          </a:p>
          <a:p>
            <a:pPr marL="457200" lvl="1" indent="0" eaLnBrk="1" hangingPunct="1">
              <a:lnSpc>
                <a:spcPct val="90000"/>
              </a:lnSpc>
              <a:buFontTx/>
              <a:buNone/>
            </a:pPr>
            <a:r>
              <a:rPr lang="en-US" dirty="0">
                <a:solidFill>
                  <a:srgbClr val="FF66FF"/>
                </a:solidFill>
              </a:rPr>
              <a:t>D.) Pest Control.</a:t>
            </a:r>
          </a:p>
          <a:p>
            <a:pPr marL="457200" lvl="1" indent="0" eaLnBrk="1" hangingPunct="1">
              <a:lnSpc>
                <a:spcPct val="90000"/>
              </a:lnSpc>
              <a:buFontTx/>
              <a:buNone/>
            </a:pPr>
            <a:r>
              <a:rPr lang="en-US" dirty="0">
                <a:solidFill>
                  <a:srgbClr val="CC9900"/>
                </a:solidFill>
              </a:rPr>
              <a:t>E.) The creation of waste</a:t>
            </a:r>
            <a:r>
              <a:rPr lang="en-US" dirty="0"/>
              <a:t> </a:t>
            </a:r>
          </a:p>
          <a:p>
            <a:pPr marL="457200" lvl="1" indent="0" eaLnBrk="1" hangingPunct="1">
              <a:lnSpc>
                <a:spcPct val="90000"/>
              </a:lnSpc>
              <a:buFontTx/>
              <a:buNone/>
            </a:pPr>
            <a:r>
              <a:rPr lang="en-US" dirty="0">
                <a:solidFill>
                  <a:schemeClr val="accent2"/>
                </a:solidFill>
              </a:rPr>
              <a:t>F.) Pollination and crop production. </a:t>
            </a:r>
          </a:p>
          <a:p>
            <a:pPr marL="457200" lvl="1" indent="0" eaLnBrk="1" hangingPunct="1">
              <a:lnSpc>
                <a:spcPct val="90000"/>
              </a:lnSpc>
              <a:buFontTx/>
              <a:buNone/>
            </a:pPr>
            <a:r>
              <a:rPr lang="en-US" dirty="0">
                <a:solidFill>
                  <a:srgbClr val="FF9900"/>
                </a:solidFill>
              </a:rPr>
              <a:t>G.) Provision of food security. </a:t>
            </a:r>
          </a:p>
          <a:p>
            <a:pPr marL="457200" lvl="1" indent="0" eaLnBrk="1" hangingPunct="1">
              <a:lnSpc>
                <a:spcPct val="90000"/>
              </a:lnSpc>
              <a:buFontTx/>
              <a:buNone/>
            </a:pPr>
            <a:r>
              <a:rPr lang="en-US" dirty="0">
                <a:solidFill>
                  <a:srgbClr val="9933FF"/>
                </a:solidFill>
              </a:rPr>
              <a:t>H.) Provision of health care (Medicines).</a:t>
            </a:r>
          </a:p>
          <a:p>
            <a:pPr marL="457200" lvl="1" indent="0" eaLnBrk="1" hangingPunct="1">
              <a:lnSpc>
                <a:spcPct val="90000"/>
              </a:lnSpc>
              <a:buFontTx/>
              <a:buNone/>
            </a:pPr>
            <a:r>
              <a:rPr lang="en-US" dirty="0">
                <a:solidFill>
                  <a:srgbClr val="99FFCC"/>
                </a:solidFill>
              </a:rPr>
              <a:t>I.) Income generation. </a:t>
            </a:r>
          </a:p>
          <a:p>
            <a:pPr marL="457200" lvl="1" indent="0" eaLnBrk="1" hangingPunct="1">
              <a:lnSpc>
                <a:spcPct val="90000"/>
              </a:lnSpc>
              <a:buFontTx/>
              <a:buNone/>
            </a:pPr>
            <a:r>
              <a:rPr lang="en-US" dirty="0">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4" name="Rounded Rectangle 3"/>
          <p:cNvSpPr>
            <a:spLocks noChangeArrowheads="1"/>
          </p:cNvSpPr>
          <p:nvPr/>
        </p:nvSpPr>
        <p:spPr bwMode="auto">
          <a:xfrm>
            <a:off x="598488" y="3200400"/>
            <a:ext cx="5943600" cy="381000"/>
          </a:xfrm>
          <a:prstGeom prst="roundRect">
            <a:avLst>
              <a:gd name="adj" fmla="val 16667"/>
            </a:avLst>
          </a:prstGeom>
          <a:solidFill>
            <a:srgbClr val="FFC000">
              <a:alpha val="21176"/>
            </a:srgbClr>
          </a:solidFill>
          <a:ln w="38100" algn="ctr">
            <a:solidFill>
              <a:srgbClr val="FFC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8963" name="Rectangle 3"/>
          <p:cNvSpPr>
            <a:spLocks noGrp="1" noChangeArrowheads="1"/>
          </p:cNvSpPr>
          <p:nvPr>
            <p:ph type="body" idx="4294967295"/>
          </p:nvPr>
        </p:nvSpPr>
        <p:spPr>
          <a:xfrm>
            <a:off x="457200" y="228600"/>
            <a:ext cx="8153400" cy="5902325"/>
          </a:xfrm>
        </p:spPr>
        <p:txBody>
          <a:bodyPr/>
          <a:lstStyle/>
          <a:p>
            <a:pPr eaLnBrk="1" hangingPunct="1">
              <a:defRPr/>
            </a:pPr>
            <a:r>
              <a:rPr lang="en-US" dirty="0"/>
              <a:t>Diversity: The variety, or number of kinds of species. </a:t>
            </a:r>
          </a:p>
          <a:p>
            <a:pPr lvl="1" eaLnBrk="1" hangingPunct="1">
              <a:defRPr/>
            </a:pPr>
            <a:r>
              <a:rPr lang="en-US" dirty="0"/>
              <a:t>-</a:t>
            </a:r>
          </a:p>
        </p:txBody>
      </p:sp>
      <p:pic>
        <p:nvPicPr>
          <p:cNvPr id="115715" name="Picture 4" descr="biod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8458200" cy="45720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53701"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000000"/>
                </a:outerShdw>
              </a:effectLst>
              <a:latin typeface="Tahoma" charset="0"/>
            </a:endParaRPr>
          </a:p>
        </p:txBody>
      </p:sp>
      <p:pic>
        <p:nvPicPr>
          <p:cNvPr id="1026" name="Picture 2" descr="Reef GIF - Reef Corals Fish - Discover &amp; Share GIFs">
            <a:extLst>
              <a:ext uri="{FF2B5EF4-FFF2-40B4-BE49-F238E27FC236}">
                <a16:creationId xmlns:a16="http://schemas.microsoft.com/office/drawing/2014/main" id="{387CFDF0-6A42-C6F1-5C11-341A63D05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61148"/>
            <a:ext cx="8458200" cy="45682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Which is not an importance of biodiversity</a:t>
            </a:r>
          </a:p>
          <a:p>
            <a:pPr marL="457200" lvl="1" indent="0" eaLnBrk="1" hangingPunct="1">
              <a:lnSpc>
                <a:spcPct val="90000"/>
              </a:lnSpc>
              <a:buFontTx/>
              <a:buNone/>
            </a:pPr>
            <a:r>
              <a:rPr lang="en-US">
                <a:solidFill>
                  <a:srgbClr val="996633"/>
                </a:solidFill>
              </a:rPr>
              <a:t>A.) Generation of soils and maintenance of soil quality.</a:t>
            </a:r>
          </a:p>
          <a:p>
            <a:pPr marL="457200" lvl="1" indent="0" eaLnBrk="1" hangingPunct="1">
              <a:lnSpc>
                <a:spcPct val="90000"/>
              </a:lnSpc>
              <a:buFontTx/>
              <a:buNone/>
            </a:pPr>
            <a:r>
              <a:rPr lang="en-US">
                <a:solidFill>
                  <a:srgbClr val="6699FF"/>
                </a:solidFill>
              </a:rPr>
              <a:t>B.) Maintenance of air quality.</a:t>
            </a:r>
          </a:p>
          <a:p>
            <a:pPr marL="457200" lvl="1" indent="0" eaLnBrk="1" hangingPunct="1">
              <a:lnSpc>
                <a:spcPct val="90000"/>
              </a:lnSpc>
              <a:buFontTx/>
              <a:buNone/>
            </a:pPr>
            <a:r>
              <a:rPr lang="en-US">
                <a:solidFill>
                  <a:schemeClr val="hlink"/>
                </a:solidFill>
              </a:rPr>
              <a:t>C.) Maintenance of water quality. </a:t>
            </a:r>
          </a:p>
          <a:p>
            <a:pPr marL="457200" lvl="1" indent="0" eaLnBrk="1" hangingPunct="1">
              <a:lnSpc>
                <a:spcPct val="90000"/>
              </a:lnSpc>
              <a:buFontTx/>
              <a:buNone/>
            </a:pPr>
            <a:r>
              <a:rPr lang="en-US">
                <a:solidFill>
                  <a:srgbClr val="FF66FF"/>
                </a:solidFill>
              </a:rPr>
              <a:t>D.) Pest Control.</a:t>
            </a:r>
          </a:p>
          <a:p>
            <a:pPr marL="457200" lvl="1" indent="0" eaLnBrk="1" hangingPunct="1">
              <a:lnSpc>
                <a:spcPct val="90000"/>
              </a:lnSpc>
              <a:buFontTx/>
              <a:buNone/>
            </a:pPr>
            <a:r>
              <a:rPr lang="en-US">
                <a:solidFill>
                  <a:srgbClr val="CC9900"/>
                </a:solidFill>
              </a:rPr>
              <a:t>E.) </a:t>
            </a:r>
            <a:r>
              <a:rPr lang="en-US"/>
              <a:t>Detoxification and decomposition of wastes. </a:t>
            </a:r>
          </a:p>
          <a:p>
            <a:pPr marL="457200" lvl="1" indent="0" eaLnBrk="1" hangingPunct="1">
              <a:lnSpc>
                <a:spcPct val="90000"/>
              </a:lnSpc>
              <a:buFontTx/>
              <a:buNone/>
            </a:pPr>
            <a:r>
              <a:rPr lang="en-US">
                <a:solidFill>
                  <a:schemeClr val="accent2"/>
                </a:solidFill>
              </a:rPr>
              <a:t>F.) Pollination and crop production. </a:t>
            </a:r>
          </a:p>
          <a:p>
            <a:pPr marL="457200" lvl="1" indent="0" eaLnBrk="1" hangingPunct="1">
              <a:lnSpc>
                <a:spcPct val="90000"/>
              </a:lnSpc>
              <a:buFontTx/>
              <a:buNone/>
            </a:pPr>
            <a:r>
              <a:rPr lang="en-US">
                <a:solidFill>
                  <a:srgbClr val="FF9900"/>
                </a:solidFill>
              </a:rPr>
              <a:t>G.) Provision of food security. </a:t>
            </a:r>
          </a:p>
          <a:p>
            <a:pPr marL="457200" lvl="1" indent="0" eaLnBrk="1" hangingPunct="1">
              <a:lnSpc>
                <a:spcPct val="90000"/>
              </a:lnSpc>
              <a:buFontTx/>
              <a:buNone/>
            </a:pPr>
            <a:r>
              <a:rPr lang="en-US">
                <a:solidFill>
                  <a:srgbClr val="9933FF"/>
                </a:solidFill>
              </a:rPr>
              <a:t>H.) Provision of health care (Medicines).</a:t>
            </a:r>
          </a:p>
          <a:p>
            <a:pPr marL="457200" lvl="1" indent="0" eaLnBrk="1" hangingPunct="1">
              <a:lnSpc>
                <a:spcPct val="90000"/>
              </a:lnSpc>
              <a:buFontTx/>
              <a:buNone/>
            </a:pPr>
            <a:r>
              <a:rPr lang="en-US">
                <a:solidFill>
                  <a:srgbClr val="99FFCC"/>
                </a:solidFill>
              </a:rPr>
              <a:t>I.) Income generation. </a:t>
            </a:r>
          </a:p>
          <a:p>
            <a:pPr marL="457200" lvl="1" indent="0" eaLnBrk="1" hangingPunct="1">
              <a:lnSpc>
                <a:spcPct val="90000"/>
              </a:lnSpc>
              <a:buFontTx/>
              <a:buNone/>
            </a:pPr>
            <a:r>
              <a:rPr lang="en-US">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169988" name="Rounded Rectangle 5"/>
          <p:cNvSpPr>
            <a:spLocks noChangeArrowheads="1"/>
          </p:cNvSpPr>
          <p:nvPr/>
        </p:nvSpPr>
        <p:spPr bwMode="auto">
          <a:xfrm>
            <a:off x="598488" y="3200400"/>
            <a:ext cx="7859712" cy="381000"/>
          </a:xfrm>
          <a:prstGeom prst="roundRect">
            <a:avLst>
              <a:gd name="adj" fmla="val 16667"/>
            </a:avLst>
          </a:prstGeom>
          <a:solidFill>
            <a:srgbClr val="FFC000">
              <a:alpha val="21176"/>
            </a:srgbClr>
          </a:solidFill>
          <a:ln w="38100" algn="ctr">
            <a:solidFill>
              <a:srgbClr val="FFC000"/>
            </a:solidFill>
            <a:round/>
            <a:headEnd/>
            <a:tailEnd/>
          </a:ln>
        </p:spPr>
        <p:txBody>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Which is not an importance of biodiversity</a:t>
            </a:r>
          </a:p>
          <a:p>
            <a:pPr marL="457200" lvl="1" indent="0" eaLnBrk="1" hangingPunct="1">
              <a:lnSpc>
                <a:spcPct val="90000"/>
              </a:lnSpc>
              <a:buFontTx/>
              <a:buNone/>
            </a:pPr>
            <a:r>
              <a:rPr lang="en-US">
                <a:solidFill>
                  <a:srgbClr val="996633"/>
                </a:solidFill>
              </a:rPr>
              <a:t>A.) Generation of soils and maintenance of soil quality.</a:t>
            </a:r>
          </a:p>
          <a:p>
            <a:pPr marL="457200" lvl="1" indent="0" eaLnBrk="1" hangingPunct="1">
              <a:lnSpc>
                <a:spcPct val="90000"/>
              </a:lnSpc>
              <a:buFontTx/>
              <a:buNone/>
            </a:pPr>
            <a:r>
              <a:rPr lang="en-US">
                <a:solidFill>
                  <a:srgbClr val="6699FF"/>
                </a:solidFill>
              </a:rPr>
              <a:t>B.) Maintenance of air quality.</a:t>
            </a:r>
          </a:p>
          <a:p>
            <a:pPr marL="457200" lvl="1" indent="0" eaLnBrk="1" hangingPunct="1">
              <a:lnSpc>
                <a:spcPct val="90000"/>
              </a:lnSpc>
              <a:buFontTx/>
              <a:buNone/>
            </a:pPr>
            <a:r>
              <a:rPr lang="en-US">
                <a:solidFill>
                  <a:schemeClr val="hlink"/>
                </a:solidFill>
              </a:rPr>
              <a:t>C.) Maintenance of water quality. </a:t>
            </a:r>
          </a:p>
          <a:p>
            <a:pPr marL="457200" lvl="1" indent="0" eaLnBrk="1" hangingPunct="1">
              <a:lnSpc>
                <a:spcPct val="90000"/>
              </a:lnSpc>
              <a:buFontTx/>
              <a:buNone/>
            </a:pPr>
            <a:r>
              <a:rPr lang="en-US">
                <a:solidFill>
                  <a:srgbClr val="FF00FF"/>
                </a:solidFill>
              </a:rPr>
              <a:t>D.) Pest Control </a:t>
            </a:r>
          </a:p>
          <a:p>
            <a:pPr marL="457200" lvl="1" indent="0" eaLnBrk="1" hangingPunct="1">
              <a:lnSpc>
                <a:spcPct val="90000"/>
              </a:lnSpc>
              <a:buFontTx/>
              <a:buNone/>
            </a:pPr>
            <a:r>
              <a:rPr lang="en-US">
                <a:solidFill>
                  <a:srgbClr val="CC9900"/>
                </a:solidFill>
              </a:rPr>
              <a:t>E.) Detoxification and decomposition of wastes.</a:t>
            </a:r>
            <a:r>
              <a:rPr lang="en-US"/>
              <a:t> </a:t>
            </a:r>
          </a:p>
          <a:p>
            <a:pPr marL="457200" lvl="1" indent="0" eaLnBrk="1" hangingPunct="1">
              <a:lnSpc>
                <a:spcPct val="90000"/>
              </a:lnSpc>
              <a:buFontTx/>
              <a:buNone/>
            </a:pPr>
            <a:r>
              <a:rPr lang="en-US">
                <a:solidFill>
                  <a:schemeClr val="accent2"/>
                </a:solidFill>
              </a:rPr>
              <a:t>F.) Pollination and crop production. </a:t>
            </a:r>
          </a:p>
          <a:p>
            <a:pPr marL="457200" lvl="1" indent="0" eaLnBrk="1" hangingPunct="1">
              <a:lnSpc>
                <a:spcPct val="90000"/>
              </a:lnSpc>
              <a:buFontTx/>
              <a:buNone/>
            </a:pPr>
            <a:r>
              <a:rPr lang="en-US">
                <a:solidFill>
                  <a:srgbClr val="FF9900"/>
                </a:solidFill>
              </a:rPr>
              <a:t>G.) Decrease in food security. </a:t>
            </a:r>
          </a:p>
          <a:p>
            <a:pPr marL="457200" lvl="1" indent="0" eaLnBrk="1" hangingPunct="1">
              <a:lnSpc>
                <a:spcPct val="90000"/>
              </a:lnSpc>
              <a:buFontTx/>
              <a:buNone/>
            </a:pPr>
            <a:r>
              <a:rPr lang="en-US">
                <a:solidFill>
                  <a:srgbClr val="9933FF"/>
                </a:solidFill>
              </a:rPr>
              <a:t>H.) Provision of health care (Medicines).</a:t>
            </a:r>
          </a:p>
          <a:p>
            <a:pPr marL="457200" lvl="1" indent="0" eaLnBrk="1" hangingPunct="1">
              <a:lnSpc>
                <a:spcPct val="90000"/>
              </a:lnSpc>
              <a:buFontTx/>
              <a:buNone/>
            </a:pPr>
            <a:r>
              <a:rPr lang="en-US">
                <a:solidFill>
                  <a:srgbClr val="99FFCC"/>
                </a:solidFill>
              </a:rPr>
              <a:t>I.) Income generation. </a:t>
            </a:r>
          </a:p>
          <a:p>
            <a:pPr marL="457200" lvl="1" indent="0" eaLnBrk="1" hangingPunct="1">
              <a:lnSpc>
                <a:spcPct val="90000"/>
              </a:lnSpc>
              <a:buFontTx/>
              <a:buNone/>
            </a:pPr>
            <a:r>
              <a:rPr lang="en-US">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4" name="Picture 2" descr="http://ssweets.files.wordpress.com/2010/12/je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410BEE2-0B21-66C4-63F9-B8F4C599CC18}"/>
              </a:ext>
            </a:extLst>
          </p:cNvPr>
          <p:cNvPicPr>
            <a:picLocks noChangeAspect="1"/>
          </p:cNvPicPr>
          <p:nvPr/>
        </p:nvPicPr>
        <p:blipFill>
          <a:blip r:embed="rId3"/>
          <a:stretch>
            <a:fillRect/>
          </a:stretch>
        </p:blipFill>
        <p:spPr>
          <a:xfrm>
            <a:off x="3200400" y="689228"/>
            <a:ext cx="1905000" cy="510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dirty="0"/>
              <a:t>Which is not an importance of biodiversity</a:t>
            </a:r>
          </a:p>
          <a:p>
            <a:pPr marL="457200" lvl="1" indent="0" eaLnBrk="1" hangingPunct="1">
              <a:lnSpc>
                <a:spcPct val="90000"/>
              </a:lnSpc>
              <a:buFontTx/>
              <a:buNone/>
            </a:pPr>
            <a:r>
              <a:rPr lang="en-US" dirty="0">
                <a:solidFill>
                  <a:srgbClr val="996633"/>
                </a:solidFill>
              </a:rPr>
              <a:t>A.) Generation of soils and maintenance of soil quality.</a:t>
            </a:r>
          </a:p>
          <a:p>
            <a:pPr marL="457200" lvl="1" indent="0" eaLnBrk="1" hangingPunct="1">
              <a:lnSpc>
                <a:spcPct val="90000"/>
              </a:lnSpc>
              <a:buFontTx/>
              <a:buNone/>
            </a:pPr>
            <a:r>
              <a:rPr lang="en-US" dirty="0">
                <a:solidFill>
                  <a:srgbClr val="6699FF"/>
                </a:solidFill>
              </a:rPr>
              <a:t>B.) Maintenance of air quality.</a:t>
            </a:r>
          </a:p>
          <a:p>
            <a:pPr marL="457200" lvl="1" indent="0" eaLnBrk="1" hangingPunct="1">
              <a:lnSpc>
                <a:spcPct val="90000"/>
              </a:lnSpc>
              <a:buFontTx/>
              <a:buNone/>
            </a:pPr>
            <a:r>
              <a:rPr lang="en-US" dirty="0">
                <a:solidFill>
                  <a:schemeClr val="hlink"/>
                </a:solidFill>
              </a:rPr>
              <a:t>C.) Maintenance of water quality. </a:t>
            </a:r>
          </a:p>
          <a:p>
            <a:pPr marL="457200" lvl="1" indent="0" eaLnBrk="1" hangingPunct="1">
              <a:lnSpc>
                <a:spcPct val="90000"/>
              </a:lnSpc>
              <a:buFontTx/>
              <a:buNone/>
            </a:pPr>
            <a:r>
              <a:rPr lang="en-US" dirty="0">
                <a:solidFill>
                  <a:srgbClr val="FF00FF"/>
                </a:solidFill>
              </a:rPr>
              <a:t>D.) Pest Control </a:t>
            </a:r>
          </a:p>
          <a:p>
            <a:pPr marL="457200" lvl="1" indent="0" eaLnBrk="1" hangingPunct="1">
              <a:lnSpc>
                <a:spcPct val="90000"/>
              </a:lnSpc>
              <a:buFontTx/>
              <a:buNone/>
            </a:pPr>
            <a:r>
              <a:rPr lang="en-US" dirty="0">
                <a:solidFill>
                  <a:srgbClr val="CC9900"/>
                </a:solidFill>
              </a:rPr>
              <a:t>E.) Detoxification and decomposition of wastes.</a:t>
            </a:r>
            <a:r>
              <a:rPr lang="en-US" dirty="0"/>
              <a:t> </a:t>
            </a:r>
          </a:p>
          <a:p>
            <a:pPr marL="457200" lvl="1" indent="0" eaLnBrk="1" hangingPunct="1">
              <a:lnSpc>
                <a:spcPct val="90000"/>
              </a:lnSpc>
              <a:buFontTx/>
              <a:buNone/>
            </a:pPr>
            <a:r>
              <a:rPr lang="en-US" dirty="0">
                <a:solidFill>
                  <a:schemeClr val="accent2"/>
                </a:solidFill>
              </a:rPr>
              <a:t>F.) Pollination and crop production. </a:t>
            </a:r>
          </a:p>
          <a:p>
            <a:pPr marL="457200" lvl="1" indent="0" eaLnBrk="1" hangingPunct="1">
              <a:lnSpc>
                <a:spcPct val="90000"/>
              </a:lnSpc>
              <a:buFontTx/>
              <a:buNone/>
            </a:pPr>
            <a:r>
              <a:rPr lang="en-US" dirty="0">
                <a:solidFill>
                  <a:srgbClr val="FF9900"/>
                </a:solidFill>
              </a:rPr>
              <a:t>G.) Decrease in food security. </a:t>
            </a:r>
          </a:p>
          <a:p>
            <a:pPr marL="457200" lvl="1" indent="0" eaLnBrk="1" hangingPunct="1">
              <a:lnSpc>
                <a:spcPct val="90000"/>
              </a:lnSpc>
              <a:buFontTx/>
              <a:buNone/>
            </a:pPr>
            <a:r>
              <a:rPr lang="en-US" dirty="0">
                <a:solidFill>
                  <a:srgbClr val="9933FF"/>
                </a:solidFill>
              </a:rPr>
              <a:t>H.) Provision of health care (Medicines).</a:t>
            </a:r>
          </a:p>
          <a:p>
            <a:pPr marL="457200" lvl="1" indent="0" eaLnBrk="1" hangingPunct="1">
              <a:lnSpc>
                <a:spcPct val="90000"/>
              </a:lnSpc>
              <a:buFontTx/>
              <a:buNone/>
            </a:pPr>
            <a:r>
              <a:rPr lang="en-US" dirty="0">
                <a:solidFill>
                  <a:srgbClr val="99FFCC"/>
                </a:solidFill>
              </a:rPr>
              <a:t>I.) Income generation. </a:t>
            </a:r>
          </a:p>
          <a:p>
            <a:pPr marL="457200" lvl="1" indent="0" eaLnBrk="1" hangingPunct="1">
              <a:lnSpc>
                <a:spcPct val="90000"/>
              </a:lnSpc>
              <a:buFontTx/>
              <a:buNone/>
            </a:pPr>
            <a:r>
              <a:rPr lang="en-US" dirty="0">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6" name="Rounded Rectangle 5"/>
          <p:cNvSpPr>
            <a:spLocks noChangeArrowheads="1"/>
          </p:cNvSpPr>
          <p:nvPr/>
        </p:nvSpPr>
        <p:spPr bwMode="auto">
          <a:xfrm>
            <a:off x="685800" y="4114800"/>
            <a:ext cx="5943600" cy="381000"/>
          </a:xfrm>
          <a:prstGeom prst="roundRect">
            <a:avLst>
              <a:gd name="adj" fmla="val 16667"/>
            </a:avLst>
          </a:prstGeom>
          <a:solidFill>
            <a:srgbClr val="FFC000">
              <a:alpha val="21176"/>
            </a:srgbClr>
          </a:solidFill>
          <a:ln w="38100" algn="ctr">
            <a:solidFill>
              <a:srgbClr val="FFC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Which is not an importance of biodiversity</a:t>
            </a:r>
          </a:p>
          <a:p>
            <a:pPr marL="457200" lvl="1" indent="0" eaLnBrk="1" hangingPunct="1">
              <a:lnSpc>
                <a:spcPct val="90000"/>
              </a:lnSpc>
              <a:buFontTx/>
              <a:buNone/>
            </a:pPr>
            <a:r>
              <a:rPr lang="en-US">
                <a:solidFill>
                  <a:srgbClr val="996633"/>
                </a:solidFill>
              </a:rPr>
              <a:t>A.) Generation of soils and maintenance of soil quality.</a:t>
            </a:r>
          </a:p>
          <a:p>
            <a:pPr marL="457200" lvl="1" indent="0" eaLnBrk="1" hangingPunct="1">
              <a:lnSpc>
                <a:spcPct val="90000"/>
              </a:lnSpc>
              <a:buFontTx/>
              <a:buNone/>
            </a:pPr>
            <a:r>
              <a:rPr lang="en-US">
                <a:solidFill>
                  <a:srgbClr val="6699FF"/>
                </a:solidFill>
              </a:rPr>
              <a:t>B.) Maintenance of air quality.</a:t>
            </a:r>
          </a:p>
          <a:p>
            <a:pPr marL="457200" lvl="1" indent="0" eaLnBrk="1" hangingPunct="1">
              <a:lnSpc>
                <a:spcPct val="90000"/>
              </a:lnSpc>
              <a:buFontTx/>
              <a:buNone/>
            </a:pPr>
            <a:r>
              <a:rPr lang="en-US">
                <a:solidFill>
                  <a:schemeClr val="hlink"/>
                </a:solidFill>
              </a:rPr>
              <a:t>C.) Maintenance of water quality. </a:t>
            </a:r>
          </a:p>
          <a:p>
            <a:pPr marL="457200" lvl="1" indent="0" eaLnBrk="1" hangingPunct="1">
              <a:lnSpc>
                <a:spcPct val="90000"/>
              </a:lnSpc>
              <a:buFontTx/>
              <a:buNone/>
            </a:pPr>
            <a:r>
              <a:rPr lang="en-US">
                <a:solidFill>
                  <a:srgbClr val="FF00FF"/>
                </a:solidFill>
              </a:rPr>
              <a:t>D.) Pest Control </a:t>
            </a:r>
          </a:p>
          <a:p>
            <a:pPr marL="457200" lvl="1" indent="0" eaLnBrk="1" hangingPunct="1">
              <a:lnSpc>
                <a:spcPct val="90000"/>
              </a:lnSpc>
              <a:buFontTx/>
              <a:buNone/>
            </a:pPr>
            <a:r>
              <a:rPr lang="en-US">
                <a:solidFill>
                  <a:srgbClr val="CC9900"/>
                </a:solidFill>
              </a:rPr>
              <a:t>E.) Detoxification and decomposition of wastes.</a:t>
            </a:r>
            <a:r>
              <a:rPr lang="en-US"/>
              <a:t> </a:t>
            </a:r>
          </a:p>
          <a:p>
            <a:pPr marL="457200" lvl="1" indent="0" eaLnBrk="1" hangingPunct="1">
              <a:lnSpc>
                <a:spcPct val="90000"/>
              </a:lnSpc>
              <a:buFontTx/>
              <a:buNone/>
            </a:pPr>
            <a:r>
              <a:rPr lang="en-US">
                <a:solidFill>
                  <a:schemeClr val="accent2"/>
                </a:solidFill>
              </a:rPr>
              <a:t>F.) Pollination and crop production. </a:t>
            </a:r>
          </a:p>
          <a:p>
            <a:pPr marL="457200" lvl="1" indent="0" eaLnBrk="1" hangingPunct="1">
              <a:lnSpc>
                <a:spcPct val="90000"/>
              </a:lnSpc>
              <a:buFontTx/>
              <a:buNone/>
            </a:pPr>
            <a:r>
              <a:rPr lang="en-US">
                <a:solidFill>
                  <a:srgbClr val="FF9900"/>
                </a:solidFill>
              </a:rPr>
              <a:t>G.)</a:t>
            </a:r>
            <a:r>
              <a:rPr lang="en-US"/>
              <a:t> Increase </a:t>
            </a:r>
            <a:r>
              <a:rPr lang="en-US">
                <a:solidFill>
                  <a:srgbClr val="FF9900"/>
                </a:solidFill>
              </a:rPr>
              <a:t>in food security. </a:t>
            </a:r>
          </a:p>
          <a:p>
            <a:pPr marL="457200" lvl="1" indent="0" eaLnBrk="1" hangingPunct="1">
              <a:lnSpc>
                <a:spcPct val="90000"/>
              </a:lnSpc>
              <a:buFontTx/>
              <a:buNone/>
            </a:pPr>
            <a:r>
              <a:rPr lang="en-US">
                <a:solidFill>
                  <a:srgbClr val="9933FF"/>
                </a:solidFill>
              </a:rPr>
              <a:t>H.) Provision of health care (Medicines).</a:t>
            </a:r>
          </a:p>
          <a:p>
            <a:pPr marL="457200" lvl="1" indent="0" eaLnBrk="1" hangingPunct="1">
              <a:lnSpc>
                <a:spcPct val="90000"/>
              </a:lnSpc>
              <a:buFontTx/>
              <a:buNone/>
            </a:pPr>
            <a:r>
              <a:rPr lang="en-US">
                <a:solidFill>
                  <a:srgbClr val="99FFCC"/>
                </a:solidFill>
              </a:rPr>
              <a:t>I.) Income generation. </a:t>
            </a:r>
          </a:p>
          <a:p>
            <a:pPr marL="457200" lvl="1" indent="0" eaLnBrk="1" hangingPunct="1">
              <a:lnSpc>
                <a:spcPct val="90000"/>
              </a:lnSpc>
              <a:buFontTx/>
              <a:buNone/>
            </a:pPr>
            <a:r>
              <a:rPr lang="en-US">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174084" name="Rounded Rectangle 4"/>
          <p:cNvSpPr>
            <a:spLocks noChangeArrowheads="1"/>
          </p:cNvSpPr>
          <p:nvPr/>
        </p:nvSpPr>
        <p:spPr bwMode="auto">
          <a:xfrm>
            <a:off x="685800" y="4114800"/>
            <a:ext cx="5943600" cy="381000"/>
          </a:xfrm>
          <a:prstGeom prst="roundRect">
            <a:avLst>
              <a:gd name="adj" fmla="val 16667"/>
            </a:avLst>
          </a:prstGeom>
          <a:solidFill>
            <a:srgbClr val="FFC000">
              <a:alpha val="21176"/>
            </a:srgbClr>
          </a:solidFill>
          <a:ln w="38100" algn="ctr">
            <a:solidFill>
              <a:srgbClr val="FFC000"/>
            </a:solidFill>
            <a:round/>
            <a:headEnd/>
            <a:tailEnd/>
          </a:ln>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a:t>Which is not an importance of biodiversity</a:t>
            </a:r>
          </a:p>
          <a:p>
            <a:pPr marL="457200" lvl="1" indent="0" eaLnBrk="1" hangingPunct="1">
              <a:lnSpc>
                <a:spcPct val="90000"/>
              </a:lnSpc>
              <a:buFontTx/>
              <a:buNone/>
            </a:pPr>
            <a:r>
              <a:rPr lang="en-US">
                <a:solidFill>
                  <a:srgbClr val="996633"/>
                </a:solidFill>
              </a:rPr>
              <a:t>A.) Generation of soils and maintenance of soil quality.</a:t>
            </a:r>
          </a:p>
          <a:p>
            <a:pPr marL="457200" lvl="1" indent="0" eaLnBrk="1" hangingPunct="1">
              <a:lnSpc>
                <a:spcPct val="90000"/>
              </a:lnSpc>
              <a:buFontTx/>
              <a:buNone/>
            </a:pPr>
            <a:r>
              <a:rPr lang="en-US">
                <a:solidFill>
                  <a:srgbClr val="6699FF"/>
                </a:solidFill>
              </a:rPr>
              <a:t>B.) Maintenance of air quality.</a:t>
            </a:r>
          </a:p>
          <a:p>
            <a:pPr marL="457200" lvl="1" indent="0" eaLnBrk="1" hangingPunct="1">
              <a:lnSpc>
                <a:spcPct val="90000"/>
              </a:lnSpc>
              <a:buFontTx/>
              <a:buNone/>
            </a:pPr>
            <a:r>
              <a:rPr lang="en-US">
                <a:solidFill>
                  <a:schemeClr val="hlink"/>
                </a:solidFill>
              </a:rPr>
              <a:t>C.) Maintenance of water quality. </a:t>
            </a:r>
          </a:p>
          <a:p>
            <a:pPr marL="457200" lvl="1" indent="0" eaLnBrk="1" hangingPunct="1">
              <a:lnSpc>
                <a:spcPct val="90000"/>
              </a:lnSpc>
              <a:buFontTx/>
              <a:buNone/>
            </a:pPr>
            <a:r>
              <a:rPr lang="en-US">
                <a:solidFill>
                  <a:srgbClr val="FF00FF"/>
                </a:solidFill>
              </a:rPr>
              <a:t>D.) Pest Control </a:t>
            </a:r>
          </a:p>
          <a:p>
            <a:pPr marL="457200" lvl="1" indent="0" eaLnBrk="1" hangingPunct="1">
              <a:lnSpc>
                <a:spcPct val="90000"/>
              </a:lnSpc>
              <a:buFontTx/>
              <a:buNone/>
            </a:pPr>
            <a:r>
              <a:rPr lang="en-US">
                <a:solidFill>
                  <a:srgbClr val="CC9900"/>
                </a:solidFill>
              </a:rPr>
              <a:t>E.) Detoxification and decomposition of wastes.</a:t>
            </a:r>
            <a:r>
              <a:rPr lang="en-US"/>
              <a:t> </a:t>
            </a:r>
          </a:p>
          <a:p>
            <a:pPr marL="457200" lvl="1" indent="0" eaLnBrk="1" hangingPunct="1">
              <a:lnSpc>
                <a:spcPct val="90000"/>
              </a:lnSpc>
              <a:buFontTx/>
              <a:buNone/>
            </a:pPr>
            <a:r>
              <a:rPr lang="en-US">
                <a:solidFill>
                  <a:schemeClr val="accent2"/>
                </a:solidFill>
              </a:rPr>
              <a:t>F.) Pollination and crop production. </a:t>
            </a:r>
          </a:p>
          <a:p>
            <a:pPr marL="457200" lvl="1" indent="0" eaLnBrk="1" hangingPunct="1">
              <a:lnSpc>
                <a:spcPct val="90000"/>
              </a:lnSpc>
              <a:buFontTx/>
              <a:buNone/>
            </a:pPr>
            <a:r>
              <a:rPr lang="en-US">
                <a:solidFill>
                  <a:srgbClr val="FFC000"/>
                </a:solidFill>
              </a:rPr>
              <a:t>G.) Increase in food security. </a:t>
            </a:r>
          </a:p>
          <a:p>
            <a:pPr marL="457200" lvl="1" indent="0" eaLnBrk="1" hangingPunct="1">
              <a:lnSpc>
                <a:spcPct val="90000"/>
              </a:lnSpc>
              <a:buFontTx/>
              <a:buNone/>
            </a:pPr>
            <a:r>
              <a:rPr lang="en-US">
                <a:solidFill>
                  <a:srgbClr val="9933FF"/>
                </a:solidFill>
              </a:rPr>
              <a:t>H.) Provision of health care (Medicines).</a:t>
            </a:r>
          </a:p>
          <a:p>
            <a:pPr marL="457200" lvl="1" indent="0" eaLnBrk="1" hangingPunct="1">
              <a:lnSpc>
                <a:spcPct val="90000"/>
              </a:lnSpc>
              <a:buFontTx/>
              <a:buNone/>
            </a:pPr>
            <a:r>
              <a:rPr lang="en-US">
                <a:solidFill>
                  <a:srgbClr val="99FFCC"/>
                </a:solidFill>
              </a:rPr>
              <a:t>I.) Loss of income. </a:t>
            </a:r>
          </a:p>
          <a:p>
            <a:pPr marL="457200" lvl="1" indent="0" eaLnBrk="1" hangingPunct="1">
              <a:lnSpc>
                <a:spcPct val="90000"/>
              </a:lnSpc>
              <a:buFontTx/>
              <a:buNone/>
            </a:pPr>
            <a:r>
              <a:rPr lang="en-US">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pic>
        <p:nvPicPr>
          <p:cNvPr id="4" name="Picture 2" descr="http://ssweets.files.wordpress.com/2010/12/je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BCF2C6A-EA12-F0A1-AF5D-2EBFC00A61F1}"/>
              </a:ext>
            </a:extLst>
          </p:cNvPr>
          <p:cNvPicPr>
            <a:picLocks noChangeAspect="1"/>
          </p:cNvPicPr>
          <p:nvPr/>
        </p:nvPicPr>
        <p:blipFill>
          <a:blip r:embed="rId3"/>
          <a:stretch>
            <a:fillRect/>
          </a:stretch>
        </p:blipFill>
        <p:spPr>
          <a:xfrm>
            <a:off x="3200400" y="689228"/>
            <a:ext cx="1905000" cy="510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dirty="0"/>
              <a:t>Which is not an importance of biodiversity</a:t>
            </a:r>
          </a:p>
          <a:p>
            <a:pPr marL="457200" lvl="1" indent="0" eaLnBrk="1" hangingPunct="1">
              <a:lnSpc>
                <a:spcPct val="90000"/>
              </a:lnSpc>
              <a:buFontTx/>
              <a:buNone/>
            </a:pPr>
            <a:r>
              <a:rPr lang="en-US" dirty="0">
                <a:solidFill>
                  <a:srgbClr val="996633"/>
                </a:solidFill>
              </a:rPr>
              <a:t>A.) Generation of soils and maintenance of soil quality.</a:t>
            </a:r>
          </a:p>
          <a:p>
            <a:pPr marL="457200" lvl="1" indent="0" eaLnBrk="1" hangingPunct="1">
              <a:lnSpc>
                <a:spcPct val="90000"/>
              </a:lnSpc>
              <a:buFontTx/>
              <a:buNone/>
            </a:pPr>
            <a:r>
              <a:rPr lang="en-US" dirty="0">
                <a:solidFill>
                  <a:srgbClr val="6699FF"/>
                </a:solidFill>
              </a:rPr>
              <a:t>B.) Maintenance of air quality.</a:t>
            </a:r>
          </a:p>
          <a:p>
            <a:pPr marL="457200" lvl="1" indent="0" eaLnBrk="1" hangingPunct="1">
              <a:lnSpc>
                <a:spcPct val="90000"/>
              </a:lnSpc>
              <a:buFontTx/>
              <a:buNone/>
            </a:pPr>
            <a:r>
              <a:rPr lang="en-US" dirty="0">
                <a:solidFill>
                  <a:schemeClr val="hlink"/>
                </a:solidFill>
              </a:rPr>
              <a:t>C.) Maintenance of water quality. </a:t>
            </a:r>
          </a:p>
          <a:p>
            <a:pPr marL="457200" lvl="1" indent="0" eaLnBrk="1" hangingPunct="1">
              <a:lnSpc>
                <a:spcPct val="90000"/>
              </a:lnSpc>
              <a:buFontTx/>
              <a:buNone/>
            </a:pPr>
            <a:r>
              <a:rPr lang="en-US" dirty="0">
                <a:solidFill>
                  <a:srgbClr val="FF00FF"/>
                </a:solidFill>
              </a:rPr>
              <a:t>D.) Pest Control </a:t>
            </a:r>
          </a:p>
          <a:p>
            <a:pPr marL="457200" lvl="1" indent="0" eaLnBrk="1" hangingPunct="1">
              <a:lnSpc>
                <a:spcPct val="90000"/>
              </a:lnSpc>
              <a:buFontTx/>
              <a:buNone/>
            </a:pPr>
            <a:r>
              <a:rPr lang="en-US" dirty="0">
                <a:solidFill>
                  <a:srgbClr val="CC9900"/>
                </a:solidFill>
              </a:rPr>
              <a:t>E.) Detoxification and decomposition of wastes.</a:t>
            </a:r>
            <a:r>
              <a:rPr lang="en-US" dirty="0"/>
              <a:t> </a:t>
            </a:r>
          </a:p>
          <a:p>
            <a:pPr marL="457200" lvl="1" indent="0" eaLnBrk="1" hangingPunct="1">
              <a:lnSpc>
                <a:spcPct val="90000"/>
              </a:lnSpc>
              <a:buFontTx/>
              <a:buNone/>
            </a:pPr>
            <a:r>
              <a:rPr lang="en-US" dirty="0">
                <a:solidFill>
                  <a:schemeClr val="accent2"/>
                </a:solidFill>
              </a:rPr>
              <a:t>F.) Pollination and crop production. </a:t>
            </a:r>
          </a:p>
          <a:p>
            <a:pPr marL="457200" lvl="1" indent="0" eaLnBrk="1" hangingPunct="1">
              <a:lnSpc>
                <a:spcPct val="90000"/>
              </a:lnSpc>
              <a:buFontTx/>
              <a:buNone/>
            </a:pPr>
            <a:r>
              <a:rPr lang="en-US" dirty="0">
                <a:solidFill>
                  <a:srgbClr val="FFC000"/>
                </a:solidFill>
              </a:rPr>
              <a:t>G.) Increase in food security. </a:t>
            </a:r>
          </a:p>
          <a:p>
            <a:pPr marL="457200" lvl="1" indent="0" eaLnBrk="1" hangingPunct="1">
              <a:lnSpc>
                <a:spcPct val="90000"/>
              </a:lnSpc>
              <a:buFontTx/>
              <a:buNone/>
            </a:pPr>
            <a:r>
              <a:rPr lang="en-US" dirty="0">
                <a:solidFill>
                  <a:srgbClr val="9933FF"/>
                </a:solidFill>
              </a:rPr>
              <a:t>H.) Provision of health care (Medicines).</a:t>
            </a:r>
          </a:p>
          <a:p>
            <a:pPr marL="457200" lvl="1" indent="0" eaLnBrk="1" hangingPunct="1">
              <a:lnSpc>
                <a:spcPct val="90000"/>
              </a:lnSpc>
              <a:buFontTx/>
              <a:buNone/>
            </a:pPr>
            <a:r>
              <a:rPr lang="en-US" dirty="0">
                <a:solidFill>
                  <a:srgbClr val="99FFCC"/>
                </a:solidFill>
              </a:rPr>
              <a:t>I.) Loss of income. </a:t>
            </a:r>
          </a:p>
          <a:p>
            <a:pPr marL="457200" lvl="1" indent="0" eaLnBrk="1" hangingPunct="1">
              <a:lnSpc>
                <a:spcPct val="90000"/>
              </a:lnSpc>
              <a:buFontTx/>
              <a:buNone/>
            </a:pPr>
            <a:r>
              <a:rPr lang="en-US" dirty="0">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5" name="Rounded Rectangle 4"/>
          <p:cNvSpPr>
            <a:spLocks noChangeArrowheads="1"/>
          </p:cNvSpPr>
          <p:nvPr/>
        </p:nvSpPr>
        <p:spPr bwMode="auto">
          <a:xfrm>
            <a:off x="457200" y="5029200"/>
            <a:ext cx="5943600" cy="457200"/>
          </a:xfrm>
          <a:prstGeom prst="roundRect">
            <a:avLst>
              <a:gd name="adj" fmla="val 16667"/>
            </a:avLst>
          </a:prstGeom>
          <a:solidFill>
            <a:srgbClr val="99FF33">
              <a:alpha val="21176"/>
            </a:srgbClr>
          </a:solidFill>
          <a:ln w="38100" algn="ctr">
            <a:solidFill>
              <a:srgbClr val="99FF33"/>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body" idx="4294967295"/>
          </p:nvPr>
        </p:nvSpPr>
        <p:spPr>
          <a:xfrm>
            <a:off x="228600" y="381000"/>
            <a:ext cx="8915400" cy="5745163"/>
          </a:xfrm>
        </p:spPr>
        <p:txBody>
          <a:bodyPr/>
          <a:lstStyle/>
          <a:p>
            <a:pPr eaLnBrk="1" hangingPunct="1">
              <a:lnSpc>
                <a:spcPct val="90000"/>
              </a:lnSpc>
            </a:pPr>
            <a:r>
              <a:rPr lang="en-US" dirty="0"/>
              <a:t>Which is not an importance of biodiversity</a:t>
            </a:r>
          </a:p>
          <a:p>
            <a:pPr marL="457200" lvl="1" indent="0" eaLnBrk="1" hangingPunct="1">
              <a:lnSpc>
                <a:spcPct val="90000"/>
              </a:lnSpc>
              <a:buFontTx/>
              <a:buNone/>
            </a:pPr>
            <a:r>
              <a:rPr lang="en-US" dirty="0">
                <a:solidFill>
                  <a:srgbClr val="996633"/>
                </a:solidFill>
              </a:rPr>
              <a:t>A.) Generation of soils and maintenance of soil quality.</a:t>
            </a:r>
          </a:p>
          <a:p>
            <a:pPr marL="457200" lvl="1" indent="0" eaLnBrk="1" hangingPunct="1">
              <a:lnSpc>
                <a:spcPct val="90000"/>
              </a:lnSpc>
              <a:buFontTx/>
              <a:buNone/>
            </a:pPr>
            <a:r>
              <a:rPr lang="en-US" dirty="0">
                <a:solidFill>
                  <a:srgbClr val="6699FF"/>
                </a:solidFill>
              </a:rPr>
              <a:t>B.) Maintenance of air quality.</a:t>
            </a:r>
          </a:p>
          <a:p>
            <a:pPr marL="457200" lvl="1" indent="0" eaLnBrk="1" hangingPunct="1">
              <a:lnSpc>
                <a:spcPct val="90000"/>
              </a:lnSpc>
              <a:buFontTx/>
              <a:buNone/>
            </a:pPr>
            <a:r>
              <a:rPr lang="en-US" dirty="0">
                <a:solidFill>
                  <a:schemeClr val="hlink"/>
                </a:solidFill>
              </a:rPr>
              <a:t>C.) Maintenance of water quality. </a:t>
            </a:r>
          </a:p>
          <a:p>
            <a:pPr marL="457200" lvl="1" indent="0" eaLnBrk="1" hangingPunct="1">
              <a:lnSpc>
                <a:spcPct val="90000"/>
              </a:lnSpc>
              <a:buFontTx/>
              <a:buNone/>
            </a:pPr>
            <a:r>
              <a:rPr lang="en-US" dirty="0">
                <a:solidFill>
                  <a:srgbClr val="FF00FF"/>
                </a:solidFill>
              </a:rPr>
              <a:t>D.) Pest Control </a:t>
            </a:r>
          </a:p>
          <a:p>
            <a:pPr marL="457200" lvl="1" indent="0" eaLnBrk="1" hangingPunct="1">
              <a:lnSpc>
                <a:spcPct val="90000"/>
              </a:lnSpc>
              <a:buFontTx/>
              <a:buNone/>
            </a:pPr>
            <a:r>
              <a:rPr lang="en-US" dirty="0">
                <a:solidFill>
                  <a:srgbClr val="CC9900"/>
                </a:solidFill>
              </a:rPr>
              <a:t>E.) Detoxification and decomposition of wastes.</a:t>
            </a:r>
            <a:r>
              <a:rPr lang="en-US" dirty="0"/>
              <a:t> </a:t>
            </a:r>
          </a:p>
          <a:p>
            <a:pPr marL="457200" lvl="1" indent="0" eaLnBrk="1" hangingPunct="1">
              <a:lnSpc>
                <a:spcPct val="90000"/>
              </a:lnSpc>
              <a:buFontTx/>
              <a:buNone/>
            </a:pPr>
            <a:r>
              <a:rPr lang="en-US" dirty="0">
                <a:solidFill>
                  <a:schemeClr val="accent2"/>
                </a:solidFill>
              </a:rPr>
              <a:t>F.) Pollination and crop production. </a:t>
            </a:r>
          </a:p>
          <a:p>
            <a:pPr marL="457200" lvl="1" indent="0" eaLnBrk="1" hangingPunct="1">
              <a:lnSpc>
                <a:spcPct val="90000"/>
              </a:lnSpc>
              <a:buFontTx/>
              <a:buNone/>
            </a:pPr>
            <a:r>
              <a:rPr lang="en-US" dirty="0">
                <a:solidFill>
                  <a:srgbClr val="FFC000"/>
                </a:solidFill>
              </a:rPr>
              <a:t>G.) Increase in food security. </a:t>
            </a:r>
          </a:p>
          <a:p>
            <a:pPr marL="457200" lvl="1" indent="0" eaLnBrk="1" hangingPunct="1">
              <a:lnSpc>
                <a:spcPct val="90000"/>
              </a:lnSpc>
              <a:buFontTx/>
              <a:buNone/>
            </a:pPr>
            <a:r>
              <a:rPr lang="en-US" dirty="0">
                <a:solidFill>
                  <a:srgbClr val="9933FF"/>
                </a:solidFill>
              </a:rPr>
              <a:t>H.) Provision of health care (Medicines).</a:t>
            </a:r>
          </a:p>
          <a:p>
            <a:pPr marL="457200" lvl="1" indent="0" eaLnBrk="1" hangingPunct="1">
              <a:lnSpc>
                <a:spcPct val="90000"/>
              </a:lnSpc>
              <a:buFontTx/>
              <a:buNone/>
            </a:pPr>
            <a:r>
              <a:rPr lang="en-US" dirty="0">
                <a:solidFill>
                  <a:srgbClr val="99FFCC"/>
                </a:solidFill>
              </a:rPr>
              <a:t>I.) </a:t>
            </a:r>
            <a:r>
              <a:rPr lang="en-US" dirty="0"/>
              <a:t>Income generation</a:t>
            </a:r>
          </a:p>
          <a:p>
            <a:pPr marL="457200" lvl="1" indent="0" eaLnBrk="1" hangingPunct="1">
              <a:lnSpc>
                <a:spcPct val="90000"/>
              </a:lnSpc>
              <a:buFontTx/>
              <a:buNone/>
            </a:pPr>
            <a:r>
              <a:rPr lang="en-US" dirty="0">
                <a:solidFill>
                  <a:srgbClr val="CC00FF"/>
                </a:solidFill>
              </a:rPr>
              <a:t>J.) Spiritual / cultural value.</a:t>
            </a:r>
          </a:p>
        </p:txBody>
      </p:sp>
      <p:sp>
        <p:nvSpPr>
          <p:cNvPr id="93389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eaLnBrk="1" hangingPunct="1">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charset="0"/>
            </a:endParaRPr>
          </a:p>
        </p:txBody>
      </p:sp>
      <p:sp>
        <p:nvSpPr>
          <p:cNvPr id="178180" name="Rounded Rectangle 6"/>
          <p:cNvSpPr>
            <a:spLocks noChangeArrowheads="1"/>
          </p:cNvSpPr>
          <p:nvPr/>
        </p:nvSpPr>
        <p:spPr bwMode="auto">
          <a:xfrm>
            <a:off x="457200" y="5029200"/>
            <a:ext cx="5943600" cy="457200"/>
          </a:xfrm>
          <a:prstGeom prst="roundRect">
            <a:avLst>
              <a:gd name="adj" fmla="val 16667"/>
            </a:avLst>
          </a:prstGeom>
          <a:solidFill>
            <a:srgbClr val="99FF33">
              <a:alpha val="21176"/>
            </a:srgbClr>
          </a:solidFill>
          <a:ln w="38100" algn="ctr">
            <a:solidFill>
              <a:srgbClr val="99FF33"/>
            </a:solidFill>
            <a:round/>
            <a:headEnd/>
            <a:tailEnd/>
          </a:ln>
        </p:spPr>
        <p:txBody>
          <a:bodyPr/>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endParaRPr lang="en-US"/>
          </a:p>
        </p:txBody>
      </p:sp>
      <p:sp>
        <p:nvSpPr>
          <p:cNvPr id="179203" name="Content Placeholder 2"/>
          <p:cNvSpPr>
            <a:spLocks noGrp="1"/>
          </p:cNvSpPr>
          <p:nvPr>
            <p:ph idx="1"/>
          </p:nvPr>
        </p:nvSpPr>
        <p:spPr/>
        <p:txBody>
          <a:bodyPr/>
          <a:lstStyle/>
          <a:p>
            <a:endParaRPr lang="en-US"/>
          </a:p>
        </p:txBody>
      </p:sp>
      <p:pic>
        <p:nvPicPr>
          <p:cNvPr id="978946" name="Picture 2" descr="http://ssweets.files.wordpress.com/2010/12/jen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F39C795-D277-22D3-A74C-A9B0AE9470A5}"/>
              </a:ext>
            </a:extLst>
          </p:cNvPr>
          <p:cNvPicPr>
            <a:picLocks noChangeAspect="1"/>
          </p:cNvPicPr>
          <p:nvPr/>
        </p:nvPicPr>
        <p:blipFill>
          <a:blip r:embed="rId3"/>
          <a:stretch>
            <a:fillRect/>
          </a:stretch>
        </p:blipFill>
        <p:spPr>
          <a:xfrm>
            <a:off x="3200400" y="689228"/>
            <a:ext cx="1905000" cy="510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nodeType="clickEffect">
                                  <p:stCondLst>
                                    <p:cond delay="0"/>
                                  </p:stCondLst>
                                  <p:childTnLst>
                                    <p:anim calcmode="lin" valueType="num">
                                      <p:cBhvr>
                                        <p:cTn id="6" dur="1000"/>
                                        <p:tgtEl>
                                          <p:spTgt spid="978946"/>
                                        </p:tgtEl>
                                        <p:attrNameLst>
                                          <p:attrName>ppt_w</p:attrName>
                                        </p:attrNameLst>
                                      </p:cBhvr>
                                      <p:tavLst>
                                        <p:tav tm="0">
                                          <p:val>
                                            <p:strVal val="ppt_w"/>
                                          </p:val>
                                        </p:tav>
                                        <p:tav tm="100000">
                                          <p:val>
                                            <p:fltVal val="0"/>
                                          </p:val>
                                        </p:tav>
                                      </p:tavLst>
                                    </p:anim>
                                    <p:anim calcmode="lin" valueType="num">
                                      <p:cBhvr>
                                        <p:cTn id="7" dur="1000"/>
                                        <p:tgtEl>
                                          <p:spTgt spid="978946"/>
                                        </p:tgtEl>
                                        <p:attrNameLst>
                                          <p:attrName>ppt_h</p:attrName>
                                        </p:attrNameLst>
                                      </p:cBhvr>
                                      <p:tavLst>
                                        <p:tav tm="0">
                                          <p:val>
                                            <p:strVal val="ppt_h"/>
                                          </p:val>
                                        </p:tav>
                                        <p:tav tm="100000">
                                          <p:val>
                                            <p:fltVal val="0"/>
                                          </p:val>
                                        </p:tav>
                                      </p:tavLst>
                                    </p:anim>
                                    <p:anim calcmode="lin" valueType="num">
                                      <p:cBhvr>
                                        <p:cTn id="8" dur="1000"/>
                                        <p:tgtEl>
                                          <p:spTgt spid="978946"/>
                                        </p:tgtEl>
                                        <p:attrNameLst>
                                          <p:attrName>style.rotation</p:attrName>
                                        </p:attrNameLst>
                                      </p:cBhvr>
                                      <p:tavLst>
                                        <p:tav tm="0">
                                          <p:val>
                                            <p:fltVal val="0"/>
                                          </p:val>
                                        </p:tav>
                                        <p:tav tm="100000">
                                          <p:val>
                                            <p:fltVal val="90"/>
                                          </p:val>
                                        </p:tav>
                                      </p:tavLst>
                                    </p:anim>
                                    <p:animEffect transition="out" filter="fade">
                                      <p:cBhvr>
                                        <p:cTn id="9" dur="1000"/>
                                        <p:tgtEl>
                                          <p:spTgt spid="978946"/>
                                        </p:tgtEl>
                                      </p:cBhvr>
                                    </p:animEffect>
                                    <p:set>
                                      <p:cBhvr>
                                        <p:cTn id="10" dur="1" fill="hold">
                                          <p:stCondLst>
                                            <p:cond delay="999"/>
                                          </p:stCondLst>
                                        </p:cTn>
                                        <p:tgtEl>
                                          <p:spTgt spid="9789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824" y="152400"/>
            <a:ext cx="8867775" cy="5973763"/>
          </a:xfrm>
        </p:spPr>
        <p:txBody>
          <a:bodyPr/>
          <a:lstStyle/>
          <a:p>
            <a:r>
              <a:rPr lang="en-US" dirty="0"/>
              <a:t>All of the concepts below connect to biodiversity.</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88392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961550"/>
            <a:ext cx="914400" cy="73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31301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2CF799-8CBD-45C3-93EC-F614A79B87EB}"/>
              </a:ext>
            </a:extLst>
          </p:cNvPr>
          <p:cNvPicPr>
            <a:picLocks noChangeAspect="1"/>
          </p:cNvPicPr>
          <p:nvPr/>
        </p:nvPicPr>
        <p:blipFill>
          <a:blip r:embed="rId3"/>
          <a:stretch>
            <a:fillRect/>
          </a:stretch>
        </p:blipFill>
        <p:spPr>
          <a:xfrm>
            <a:off x="685800" y="1288316"/>
            <a:ext cx="4798503" cy="4986867"/>
          </a:xfrm>
          <a:prstGeom prst="rect">
            <a:avLst/>
          </a:prstGeom>
          <a:ln w="38100">
            <a:solidFill>
              <a:srgbClr val="00B050"/>
            </a:solidFill>
          </a:ln>
          <a:effectLst>
            <a:glow rad="228600">
              <a:schemeClr val="accent2">
                <a:satMod val="175000"/>
                <a:alpha val="40000"/>
              </a:schemeClr>
            </a:glow>
          </a:effectLst>
        </p:spPr>
      </p:pic>
    </p:spTree>
    <p:extLst>
      <p:ext uri="{BB962C8B-B14F-4D97-AF65-F5344CB8AC3E}">
        <p14:creationId xmlns:p14="http://schemas.microsoft.com/office/powerpoint/2010/main" val="837557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8963" name="Rectangle 3"/>
          <p:cNvSpPr>
            <a:spLocks noGrp="1" noChangeArrowheads="1"/>
          </p:cNvSpPr>
          <p:nvPr>
            <p:ph type="body" idx="4294967295"/>
          </p:nvPr>
        </p:nvSpPr>
        <p:spPr>
          <a:xfrm>
            <a:off x="457200" y="228600"/>
            <a:ext cx="8153400" cy="5902325"/>
          </a:xfrm>
        </p:spPr>
        <p:txBody>
          <a:bodyPr/>
          <a:lstStyle/>
          <a:p>
            <a:pPr eaLnBrk="1" hangingPunct="1">
              <a:defRPr/>
            </a:pPr>
            <a:r>
              <a:rPr lang="en-US" dirty="0"/>
              <a:t>Diversity: The variety, or number of kinds of species. </a:t>
            </a:r>
          </a:p>
          <a:p>
            <a:pPr lvl="1" eaLnBrk="1" hangingPunct="1">
              <a:defRPr/>
            </a:pPr>
            <a:r>
              <a:rPr lang="en-US" dirty="0">
                <a:solidFill>
                  <a:srgbClr val="99FF33"/>
                </a:solidFill>
              </a:rPr>
              <a:t>Counting the number of different species.</a:t>
            </a:r>
          </a:p>
        </p:txBody>
      </p:sp>
      <p:pic>
        <p:nvPicPr>
          <p:cNvPr id="115715" name="Picture 4" descr="biod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8458200" cy="45720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53701"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mn-ea"/>
              <a:cs typeface="+mn-cs"/>
            </a:endParaRPr>
          </a:p>
        </p:txBody>
      </p:sp>
      <p:pic>
        <p:nvPicPr>
          <p:cNvPr id="1026" name="Picture 2" descr="Reef GIF - Reef Corals Fish - Discover &amp; Share GIFs">
            <a:extLst>
              <a:ext uri="{FF2B5EF4-FFF2-40B4-BE49-F238E27FC236}">
                <a16:creationId xmlns:a16="http://schemas.microsoft.com/office/drawing/2014/main" id="{387CFDF0-6A42-C6F1-5C11-341A63D05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61148"/>
            <a:ext cx="8458200" cy="456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3621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Why should we maintain biodiversity?</a:t>
            </a:r>
          </a:p>
          <a:p>
            <a:pPr lvl="1"/>
            <a:endParaRPr lang="en-US" dirty="0"/>
          </a:p>
        </p:txBody>
      </p:sp>
      <p:pic>
        <p:nvPicPr>
          <p:cNvPr id="4" name="Picture 3">
            <a:extLst>
              <a:ext uri="{FF2B5EF4-FFF2-40B4-BE49-F238E27FC236}">
                <a16:creationId xmlns:a16="http://schemas.microsoft.com/office/drawing/2014/main" id="{882CF799-8CBD-45C3-93EC-F614A79B87EB}"/>
              </a:ext>
            </a:extLst>
          </p:cNvPr>
          <p:cNvPicPr>
            <a:picLocks noChangeAspect="1"/>
          </p:cNvPicPr>
          <p:nvPr/>
        </p:nvPicPr>
        <p:blipFill>
          <a:blip r:embed="rId2"/>
          <a:stretch>
            <a:fillRect/>
          </a:stretch>
        </p:blipFill>
        <p:spPr>
          <a:xfrm>
            <a:off x="457200" y="990600"/>
            <a:ext cx="8229600" cy="5562600"/>
          </a:xfrm>
          <a:prstGeom prst="rect">
            <a:avLst/>
          </a:prstGeom>
          <a:ln w="38100">
            <a:solidFill>
              <a:srgbClr val="00B050"/>
            </a:solidFill>
          </a:ln>
          <a:effectLst>
            <a:glow rad="228600">
              <a:srgbClr val="00B050">
                <a:alpha val="40000"/>
              </a:srgbClr>
            </a:glow>
          </a:effectLst>
        </p:spPr>
      </p:pic>
      <p:pic>
        <p:nvPicPr>
          <p:cNvPr id="2050" name="Picture 2" descr="Frog, Whites tree frog, Tree frogs">
            <a:extLst>
              <a:ext uri="{FF2B5EF4-FFF2-40B4-BE49-F238E27FC236}">
                <a16:creationId xmlns:a16="http://schemas.microsoft.com/office/drawing/2014/main" id="{EA25F55E-D601-49AD-8379-5038DE1758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714855"/>
            <a:ext cx="3048000" cy="194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6736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Why should we maintain biodiversity?</a:t>
            </a:r>
          </a:p>
          <a:p>
            <a:pPr lvl="1"/>
            <a:endParaRPr lang="en-US" dirty="0"/>
          </a:p>
        </p:txBody>
      </p:sp>
      <p:pic>
        <p:nvPicPr>
          <p:cNvPr id="4" name="Picture 3">
            <a:extLst>
              <a:ext uri="{FF2B5EF4-FFF2-40B4-BE49-F238E27FC236}">
                <a16:creationId xmlns:a16="http://schemas.microsoft.com/office/drawing/2014/main" id="{882CF799-8CBD-45C3-93EC-F614A79B87EB}"/>
              </a:ext>
            </a:extLst>
          </p:cNvPr>
          <p:cNvPicPr>
            <a:picLocks noChangeAspect="1"/>
          </p:cNvPicPr>
          <p:nvPr/>
        </p:nvPicPr>
        <p:blipFill>
          <a:blip r:embed="rId2"/>
          <a:stretch>
            <a:fillRect/>
          </a:stretch>
        </p:blipFill>
        <p:spPr>
          <a:xfrm>
            <a:off x="457200" y="990600"/>
            <a:ext cx="8229600" cy="5562600"/>
          </a:xfrm>
          <a:prstGeom prst="rect">
            <a:avLst/>
          </a:prstGeom>
          <a:ln w="38100">
            <a:solidFill>
              <a:srgbClr val="00B050"/>
            </a:solidFill>
          </a:ln>
          <a:effectLst>
            <a:glow rad="228600">
              <a:srgbClr val="00B050">
                <a:alpha val="40000"/>
              </a:srgbClr>
            </a:glow>
          </a:effectLst>
        </p:spPr>
      </p:pic>
      <p:pic>
        <p:nvPicPr>
          <p:cNvPr id="2050" name="Picture 2" descr="Frog, Whites tree frog, Tree frogs">
            <a:extLst>
              <a:ext uri="{FF2B5EF4-FFF2-40B4-BE49-F238E27FC236}">
                <a16:creationId xmlns:a16="http://schemas.microsoft.com/office/drawing/2014/main" id="{EA25F55E-D601-49AD-8379-5038DE1758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714855"/>
            <a:ext cx="3048000" cy="1949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59960C-1119-4B4F-AB63-176D8725B5D6}"/>
              </a:ext>
            </a:extLst>
          </p:cNvPr>
          <p:cNvSpPr txBox="1"/>
          <p:nvPr/>
        </p:nvSpPr>
        <p:spPr>
          <a:xfrm>
            <a:off x="585186" y="1028062"/>
            <a:ext cx="7467600" cy="830997"/>
          </a:xfrm>
          <a:prstGeom prst="rect">
            <a:avLst/>
          </a:prstGeom>
          <a:noFill/>
        </p:spPr>
        <p:txBody>
          <a:bodyPr wrap="square" rtlCol="0">
            <a:spAutoFit/>
          </a:bodyPr>
          <a:lstStyle/>
          <a:p>
            <a:r>
              <a:rPr lang="en-US" sz="2400" dirty="0"/>
              <a:t>Main Idea and Topic Sentence: It should be strong and clear. How can we maintain biodiversity?</a:t>
            </a:r>
          </a:p>
        </p:txBody>
      </p:sp>
      <p:sp>
        <p:nvSpPr>
          <p:cNvPr id="5" name="Rectangle 4">
            <a:extLst>
              <a:ext uri="{FF2B5EF4-FFF2-40B4-BE49-F238E27FC236}">
                <a16:creationId xmlns:a16="http://schemas.microsoft.com/office/drawing/2014/main" id="{E68A6CE1-4C96-4F0F-A180-104CE047F993}"/>
              </a:ext>
            </a:extLst>
          </p:cNvPr>
          <p:cNvSpPr/>
          <p:nvPr/>
        </p:nvSpPr>
        <p:spPr>
          <a:xfrm>
            <a:off x="647700" y="2075751"/>
            <a:ext cx="7848600" cy="1200329"/>
          </a:xfrm>
          <a:prstGeom prst="rect">
            <a:avLst/>
          </a:prstGeom>
        </p:spPr>
        <p:txBody>
          <a:bodyPr wrap="square">
            <a:spAutoFit/>
          </a:bodyPr>
          <a:lstStyle/>
          <a:p>
            <a:pPr lvl="0"/>
            <a:r>
              <a:rPr lang="en-US" sz="2400" dirty="0">
                <a:solidFill>
                  <a:prstClr val="black"/>
                </a:solidFill>
              </a:rPr>
              <a:t>Supporting Details: Your paragraph should have three supporting details and relate to your main idea / topic sentence.</a:t>
            </a:r>
          </a:p>
        </p:txBody>
      </p:sp>
      <p:sp>
        <p:nvSpPr>
          <p:cNvPr id="6" name="Rectangle 5">
            <a:extLst>
              <a:ext uri="{FF2B5EF4-FFF2-40B4-BE49-F238E27FC236}">
                <a16:creationId xmlns:a16="http://schemas.microsoft.com/office/drawing/2014/main" id="{86F432DA-886E-4FED-9D93-96C925E0BD8F}"/>
              </a:ext>
            </a:extLst>
          </p:cNvPr>
          <p:cNvSpPr/>
          <p:nvPr/>
        </p:nvSpPr>
        <p:spPr>
          <a:xfrm>
            <a:off x="469036" y="4962137"/>
            <a:ext cx="5703163" cy="1569660"/>
          </a:xfrm>
          <a:prstGeom prst="rect">
            <a:avLst/>
          </a:prstGeom>
        </p:spPr>
        <p:txBody>
          <a:bodyPr wrap="square">
            <a:spAutoFit/>
          </a:bodyPr>
          <a:lstStyle/>
          <a:p>
            <a:pPr lvl="0"/>
            <a:r>
              <a:rPr lang="en-US" sz="2400" dirty="0">
                <a:solidFill>
                  <a:prstClr val="black"/>
                </a:solidFill>
              </a:rPr>
              <a:t>Concluding Sentence.  Your concluding sentence is connected to the topic sentence and does not include new details.</a:t>
            </a:r>
          </a:p>
        </p:txBody>
      </p:sp>
      <p:sp>
        <p:nvSpPr>
          <p:cNvPr id="7" name="Rectangle 6">
            <a:extLst>
              <a:ext uri="{FF2B5EF4-FFF2-40B4-BE49-F238E27FC236}">
                <a16:creationId xmlns:a16="http://schemas.microsoft.com/office/drawing/2014/main" id="{277891A3-4CC6-4765-BA3F-ECB11EB7C6C3}"/>
              </a:ext>
            </a:extLst>
          </p:cNvPr>
          <p:cNvSpPr/>
          <p:nvPr/>
        </p:nvSpPr>
        <p:spPr>
          <a:xfrm>
            <a:off x="2057400" y="2852851"/>
            <a:ext cx="6248400" cy="2086725"/>
          </a:xfrm>
          <a:prstGeom prst="rect">
            <a:avLst/>
          </a:prstGeom>
        </p:spPr>
        <p:txBody>
          <a:bodyPr wrap="square">
            <a:spAutoFit/>
          </a:bodyPr>
          <a:lstStyle/>
          <a:p>
            <a:pPr lvl="1" eaLnBrk="1" hangingPunct="1">
              <a:lnSpc>
                <a:spcPct val="90000"/>
              </a:lnSpc>
              <a:spcBef>
                <a:spcPct val="20000"/>
              </a:spcBef>
            </a:pPr>
            <a:r>
              <a:rPr lang="en-US" sz="1200" kern="0" dirty="0">
                <a:latin typeface="Arial"/>
              </a:rPr>
              <a:t>A.) Generation of soils and maintenance of soil quality.</a:t>
            </a:r>
          </a:p>
          <a:p>
            <a:pPr lvl="1" eaLnBrk="1" hangingPunct="1">
              <a:lnSpc>
                <a:spcPct val="90000"/>
              </a:lnSpc>
              <a:spcBef>
                <a:spcPct val="20000"/>
              </a:spcBef>
            </a:pPr>
            <a:r>
              <a:rPr lang="en-US" sz="1200" kern="0" dirty="0">
                <a:latin typeface="Arial"/>
              </a:rPr>
              <a:t>B.) Maintenance of air quality.</a:t>
            </a:r>
          </a:p>
          <a:p>
            <a:pPr lvl="1" eaLnBrk="1" hangingPunct="1">
              <a:lnSpc>
                <a:spcPct val="90000"/>
              </a:lnSpc>
              <a:spcBef>
                <a:spcPct val="20000"/>
              </a:spcBef>
            </a:pPr>
            <a:r>
              <a:rPr lang="en-US" sz="1200" kern="0" dirty="0">
                <a:latin typeface="Arial"/>
              </a:rPr>
              <a:t>C.) Maintenance of water quality. </a:t>
            </a:r>
          </a:p>
          <a:p>
            <a:pPr lvl="1" eaLnBrk="1" hangingPunct="1">
              <a:lnSpc>
                <a:spcPct val="90000"/>
              </a:lnSpc>
              <a:spcBef>
                <a:spcPct val="20000"/>
              </a:spcBef>
            </a:pPr>
            <a:r>
              <a:rPr lang="en-US" sz="1200" kern="0" dirty="0">
                <a:latin typeface="Arial"/>
              </a:rPr>
              <a:t>D.) Pest Control </a:t>
            </a:r>
          </a:p>
          <a:p>
            <a:pPr lvl="1" eaLnBrk="1" hangingPunct="1">
              <a:lnSpc>
                <a:spcPct val="90000"/>
              </a:lnSpc>
              <a:spcBef>
                <a:spcPct val="20000"/>
              </a:spcBef>
            </a:pPr>
            <a:r>
              <a:rPr lang="en-US" sz="1200" kern="0" dirty="0">
                <a:latin typeface="Arial"/>
              </a:rPr>
              <a:t>E.) Detoxification and decomposition of wastes. </a:t>
            </a:r>
          </a:p>
          <a:p>
            <a:pPr lvl="1" eaLnBrk="1" hangingPunct="1">
              <a:lnSpc>
                <a:spcPct val="90000"/>
              </a:lnSpc>
              <a:spcBef>
                <a:spcPct val="20000"/>
              </a:spcBef>
            </a:pPr>
            <a:r>
              <a:rPr lang="en-US" sz="1200" kern="0" dirty="0">
                <a:latin typeface="Arial"/>
              </a:rPr>
              <a:t>F.) Pollination and crop production. </a:t>
            </a:r>
          </a:p>
          <a:p>
            <a:pPr lvl="1" eaLnBrk="1" hangingPunct="1">
              <a:lnSpc>
                <a:spcPct val="90000"/>
              </a:lnSpc>
              <a:spcBef>
                <a:spcPct val="20000"/>
              </a:spcBef>
            </a:pPr>
            <a:r>
              <a:rPr lang="en-US" sz="1200" kern="0" dirty="0">
                <a:latin typeface="Arial"/>
              </a:rPr>
              <a:t>G.) Increase in food security. </a:t>
            </a:r>
          </a:p>
          <a:p>
            <a:pPr lvl="1" eaLnBrk="1" hangingPunct="1">
              <a:lnSpc>
                <a:spcPct val="90000"/>
              </a:lnSpc>
              <a:spcBef>
                <a:spcPct val="20000"/>
              </a:spcBef>
            </a:pPr>
            <a:r>
              <a:rPr lang="en-US" sz="1200" kern="0" dirty="0">
                <a:latin typeface="Arial"/>
              </a:rPr>
              <a:t>H.) Provision of health care (Medicines).</a:t>
            </a:r>
          </a:p>
          <a:p>
            <a:pPr lvl="1" eaLnBrk="1" hangingPunct="1">
              <a:lnSpc>
                <a:spcPct val="90000"/>
              </a:lnSpc>
              <a:spcBef>
                <a:spcPct val="20000"/>
              </a:spcBef>
            </a:pPr>
            <a:r>
              <a:rPr lang="en-US" sz="1200" kern="0" dirty="0">
                <a:latin typeface="Arial"/>
              </a:rPr>
              <a:t>I.) Income generation</a:t>
            </a:r>
          </a:p>
          <a:p>
            <a:pPr lvl="1" eaLnBrk="1" hangingPunct="1">
              <a:lnSpc>
                <a:spcPct val="90000"/>
              </a:lnSpc>
              <a:spcBef>
                <a:spcPct val="20000"/>
              </a:spcBef>
            </a:pPr>
            <a:r>
              <a:rPr lang="en-US" sz="1200" kern="0" dirty="0">
                <a:latin typeface="Arial"/>
              </a:rPr>
              <a:t>J.) Spiritual / cultural value.</a:t>
            </a:r>
          </a:p>
        </p:txBody>
      </p:sp>
    </p:spTree>
    <p:extLst>
      <p:ext uri="{BB962C8B-B14F-4D97-AF65-F5344CB8AC3E}">
        <p14:creationId xmlns:p14="http://schemas.microsoft.com/office/powerpoint/2010/main" val="22642151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Why should we maintain biodiversity?</a:t>
            </a:r>
          </a:p>
          <a:p>
            <a:pPr lvl="1"/>
            <a:endParaRPr lang="en-US" dirty="0"/>
          </a:p>
        </p:txBody>
      </p:sp>
      <p:pic>
        <p:nvPicPr>
          <p:cNvPr id="4" name="Picture 3">
            <a:extLst>
              <a:ext uri="{FF2B5EF4-FFF2-40B4-BE49-F238E27FC236}">
                <a16:creationId xmlns:a16="http://schemas.microsoft.com/office/drawing/2014/main" id="{882CF799-8CBD-45C3-93EC-F614A79B87EB}"/>
              </a:ext>
            </a:extLst>
          </p:cNvPr>
          <p:cNvPicPr>
            <a:picLocks noChangeAspect="1"/>
          </p:cNvPicPr>
          <p:nvPr/>
        </p:nvPicPr>
        <p:blipFill>
          <a:blip r:embed="rId2"/>
          <a:stretch>
            <a:fillRect/>
          </a:stretch>
        </p:blipFill>
        <p:spPr>
          <a:xfrm>
            <a:off x="457200" y="990600"/>
            <a:ext cx="8229600" cy="5562600"/>
          </a:xfrm>
          <a:prstGeom prst="rect">
            <a:avLst/>
          </a:prstGeom>
          <a:ln w="38100">
            <a:solidFill>
              <a:srgbClr val="00B050"/>
            </a:solidFill>
          </a:ln>
          <a:effectLst>
            <a:glow rad="228600">
              <a:srgbClr val="00B050">
                <a:alpha val="40000"/>
              </a:srgbClr>
            </a:glow>
          </a:effectLst>
        </p:spPr>
      </p:pic>
      <p:pic>
        <p:nvPicPr>
          <p:cNvPr id="2050" name="Picture 2" descr="Frog, Whites tree frog, Tree frogs">
            <a:extLst>
              <a:ext uri="{FF2B5EF4-FFF2-40B4-BE49-F238E27FC236}">
                <a16:creationId xmlns:a16="http://schemas.microsoft.com/office/drawing/2014/main" id="{EA25F55E-D601-49AD-8379-5038DE1758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714855"/>
            <a:ext cx="3048000" cy="194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1818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Why should we maintain biodiversity?</a:t>
            </a:r>
          </a:p>
          <a:p>
            <a:pPr lvl="1"/>
            <a:endParaRPr lang="en-US" dirty="0"/>
          </a:p>
        </p:txBody>
      </p:sp>
      <p:pic>
        <p:nvPicPr>
          <p:cNvPr id="4" name="Picture 3">
            <a:extLst>
              <a:ext uri="{FF2B5EF4-FFF2-40B4-BE49-F238E27FC236}">
                <a16:creationId xmlns:a16="http://schemas.microsoft.com/office/drawing/2014/main" id="{882CF799-8CBD-45C3-93EC-F614A79B87EB}"/>
              </a:ext>
            </a:extLst>
          </p:cNvPr>
          <p:cNvPicPr>
            <a:picLocks noChangeAspect="1"/>
          </p:cNvPicPr>
          <p:nvPr/>
        </p:nvPicPr>
        <p:blipFill>
          <a:blip r:embed="rId2"/>
          <a:stretch>
            <a:fillRect/>
          </a:stretch>
        </p:blipFill>
        <p:spPr>
          <a:xfrm>
            <a:off x="457200" y="990600"/>
            <a:ext cx="8229600" cy="5562600"/>
          </a:xfrm>
          <a:prstGeom prst="rect">
            <a:avLst/>
          </a:prstGeom>
          <a:ln w="38100">
            <a:solidFill>
              <a:srgbClr val="00B050"/>
            </a:solidFill>
          </a:ln>
          <a:effectLst>
            <a:glow rad="228600">
              <a:srgbClr val="00B050">
                <a:alpha val="40000"/>
              </a:srgbClr>
            </a:glow>
          </a:effectLst>
        </p:spPr>
      </p:pic>
      <p:pic>
        <p:nvPicPr>
          <p:cNvPr id="2050" name="Picture 2" descr="Frog, Whites tree frog, Tree frogs">
            <a:extLst>
              <a:ext uri="{FF2B5EF4-FFF2-40B4-BE49-F238E27FC236}">
                <a16:creationId xmlns:a16="http://schemas.microsoft.com/office/drawing/2014/main" id="{EA25F55E-D601-49AD-8379-5038DE1758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714855"/>
            <a:ext cx="3048000" cy="1949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3279A60-129E-4380-AA78-5988D0C1162C}"/>
              </a:ext>
            </a:extLst>
          </p:cNvPr>
          <p:cNvSpPr/>
          <p:nvPr/>
        </p:nvSpPr>
        <p:spPr>
          <a:xfrm rot="21059464">
            <a:off x="2040862" y="1186496"/>
            <a:ext cx="204735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FFFF00"/>
                </a:solidFill>
                <a:effectLst>
                  <a:outerShdw blurRad="38100" dist="22860" dir="5400000" algn="tl" rotWithShape="0">
                    <a:srgbClr val="000000">
                      <a:alpha val="30000"/>
                    </a:srgbClr>
                  </a:outerShdw>
                </a:effectLst>
                <a:uLnTx/>
                <a:uFillTx/>
                <a:latin typeface="Tahoma" pitchFamily="34" charset="0"/>
                <a:ea typeface="+mn-ea"/>
                <a:cs typeface="+mn-cs"/>
              </a:rPr>
              <a:t>Topic</a:t>
            </a:r>
          </a:p>
        </p:txBody>
      </p:sp>
      <p:sp>
        <p:nvSpPr>
          <p:cNvPr id="6" name="Rectangle 5">
            <a:extLst>
              <a:ext uri="{FF2B5EF4-FFF2-40B4-BE49-F238E27FC236}">
                <a16:creationId xmlns:a16="http://schemas.microsoft.com/office/drawing/2014/main" id="{D4C79589-FEA1-49A8-BA6A-1D749A5E6074}"/>
              </a:ext>
            </a:extLst>
          </p:cNvPr>
          <p:cNvSpPr/>
          <p:nvPr/>
        </p:nvSpPr>
        <p:spPr>
          <a:xfrm>
            <a:off x="1241601" y="2810300"/>
            <a:ext cx="6660798"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FF00FF"/>
                </a:solidFill>
                <a:effectLst>
                  <a:outerShdw blurRad="38100" dist="22860" dir="5400000" algn="tl" rotWithShape="0">
                    <a:srgbClr val="000000">
                      <a:alpha val="30000"/>
                    </a:srgbClr>
                  </a:outerShdw>
                </a:effectLst>
                <a:uLnTx/>
                <a:uFillTx/>
                <a:latin typeface="Tahoma" pitchFamily="34" charset="0"/>
                <a:ea typeface="+mn-ea"/>
                <a:cs typeface="+mn-cs"/>
              </a:rPr>
              <a:t>Supporting Details</a:t>
            </a:r>
          </a:p>
        </p:txBody>
      </p:sp>
      <p:sp>
        <p:nvSpPr>
          <p:cNvPr id="7" name="Rectangle 6">
            <a:extLst>
              <a:ext uri="{FF2B5EF4-FFF2-40B4-BE49-F238E27FC236}">
                <a16:creationId xmlns:a16="http://schemas.microsoft.com/office/drawing/2014/main" id="{76A5379C-8E1E-4546-AB4B-6B6C3A1965D1}"/>
              </a:ext>
            </a:extLst>
          </p:cNvPr>
          <p:cNvSpPr/>
          <p:nvPr/>
        </p:nvSpPr>
        <p:spPr>
          <a:xfrm rot="554406">
            <a:off x="1600200" y="4467407"/>
            <a:ext cx="4572000" cy="1754326"/>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00B0F0"/>
                </a:solidFill>
                <a:effectLst>
                  <a:outerShdw blurRad="38100" dist="22860" dir="5400000" algn="tl" rotWithShape="0">
                    <a:srgbClr val="000000">
                      <a:alpha val="30000"/>
                    </a:srgbClr>
                  </a:outerShdw>
                </a:effectLst>
                <a:uLnTx/>
                <a:uFillTx/>
                <a:latin typeface="Tahoma" pitchFamily="34" charset="0"/>
                <a:ea typeface="+mn-ea"/>
                <a:cs typeface="+mn-cs"/>
              </a:rPr>
              <a:t>Concluding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00B0F0"/>
                </a:solidFill>
                <a:effectLst>
                  <a:outerShdw blurRad="38100" dist="22860" dir="5400000" algn="tl" rotWithShape="0">
                    <a:srgbClr val="000000">
                      <a:alpha val="30000"/>
                    </a:srgbClr>
                  </a:outerShdw>
                </a:effectLst>
                <a:uLnTx/>
                <a:uFillTx/>
                <a:latin typeface="Tahoma" pitchFamily="34" charset="0"/>
                <a:ea typeface="+mn-ea"/>
                <a:cs typeface="+mn-cs"/>
              </a:rPr>
              <a:t>Sentence</a:t>
            </a:r>
          </a:p>
        </p:txBody>
      </p:sp>
    </p:spTree>
    <p:extLst>
      <p:ext uri="{BB962C8B-B14F-4D97-AF65-F5344CB8AC3E}">
        <p14:creationId xmlns:p14="http://schemas.microsoft.com/office/powerpoint/2010/main" val="36324887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Why should we maintain biodiversity?</a:t>
            </a:r>
          </a:p>
          <a:p>
            <a:pPr lvl="1"/>
            <a:endParaRPr lang="en-US" dirty="0"/>
          </a:p>
        </p:txBody>
      </p:sp>
      <p:pic>
        <p:nvPicPr>
          <p:cNvPr id="4" name="Picture 3">
            <a:extLst>
              <a:ext uri="{FF2B5EF4-FFF2-40B4-BE49-F238E27FC236}">
                <a16:creationId xmlns:a16="http://schemas.microsoft.com/office/drawing/2014/main" id="{882CF799-8CBD-45C3-93EC-F614A79B87EB}"/>
              </a:ext>
            </a:extLst>
          </p:cNvPr>
          <p:cNvPicPr>
            <a:picLocks noChangeAspect="1"/>
          </p:cNvPicPr>
          <p:nvPr/>
        </p:nvPicPr>
        <p:blipFill>
          <a:blip r:embed="rId2"/>
          <a:stretch>
            <a:fillRect/>
          </a:stretch>
        </p:blipFill>
        <p:spPr>
          <a:xfrm>
            <a:off x="457200" y="990600"/>
            <a:ext cx="8229600" cy="5562600"/>
          </a:xfrm>
          <a:prstGeom prst="rect">
            <a:avLst/>
          </a:prstGeom>
          <a:ln w="38100">
            <a:solidFill>
              <a:srgbClr val="00B050"/>
            </a:solidFill>
          </a:ln>
          <a:effectLst>
            <a:glow rad="228600">
              <a:srgbClr val="00B050">
                <a:alpha val="40000"/>
              </a:srgbClr>
            </a:glow>
          </a:effectLst>
        </p:spPr>
      </p:pic>
      <p:pic>
        <p:nvPicPr>
          <p:cNvPr id="2050" name="Picture 2" descr="Frog, Whites tree frog, Tree frogs">
            <a:extLst>
              <a:ext uri="{FF2B5EF4-FFF2-40B4-BE49-F238E27FC236}">
                <a16:creationId xmlns:a16="http://schemas.microsoft.com/office/drawing/2014/main" id="{EA25F55E-D601-49AD-8379-5038DE1758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714855"/>
            <a:ext cx="3048000" cy="1949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163CA4-35F7-4186-97DB-0B3248F3BF8B}"/>
              </a:ext>
            </a:extLst>
          </p:cNvPr>
          <p:cNvSpPr txBox="1"/>
          <p:nvPr/>
        </p:nvSpPr>
        <p:spPr>
          <a:xfrm>
            <a:off x="685800" y="1143000"/>
            <a:ext cx="7772400" cy="526297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glow rad="228600">
                    <a:srgbClr val="70AD47">
                      <a:satMod val="175000"/>
                      <a:alpha val="40000"/>
                    </a:srgbClr>
                  </a:glow>
                </a:effectLst>
                <a:uLnTx/>
                <a:uFillTx/>
                <a:latin typeface="Tahoma" pitchFamily="34" charset="0"/>
                <a:ea typeface="+mn-ea"/>
                <a:cs typeface="+mn-cs"/>
              </a:rPr>
              <a:t>Maintaining biodiversity is important to our very survival. Biodiversity helps maintain the valuable and life sustaining systems on our planet. </a:t>
            </a:r>
            <a:r>
              <a:rPr kumimoji="0" lang="en-US" sz="2800" b="0" i="0" u="none" strike="noStrike" kern="1200" cap="none" spc="0" normalizeH="0" baseline="0" noProof="0" dirty="0">
                <a:ln>
                  <a:noFill/>
                </a:ln>
                <a:solidFill>
                  <a:prstClr val="black"/>
                </a:solidFill>
                <a:effectLst>
                  <a:glow rad="228600">
                    <a:srgbClr val="FFCCFF">
                      <a:alpha val="40000"/>
                    </a:srgbClr>
                  </a:glow>
                </a:effectLst>
                <a:uLnTx/>
                <a:uFillTx/>
                <a:latin typeface="Tahoma" pitchFamily="34" charset="0"/>
                <a:ea typeface="+mn-ea"/>
                <a:cs typeface="+mn-cs"/>
              </a:rPr>
              <a:t>Clean air, clean water, food security, and pest control are all improved with increased biodiversity. When species are removed from an ecosystem, the stability of the entire ecosystem can be threatened.</a:t>
            </a:r>
            <a:r>
              <a:rPr kumimoji="0" lang="en-US" sz="2800" b="0" i="0" u="none" strike="noStrike" kern="1200" cap="none" spc="0" normalizeH="0" baseline="0" noProof="0" dirty="0">
                <a:ln>
                  <a:noFill/>
                </a:ln>
                <a:solidFill>
                  <a:prstClr val="black"/>
                </a:solidFill>
                <a:effectLst>
                  <a:glow rad="228600">
                    <a:srgbClr val="70AD47">
                      <a:satMod val="175000"/>
                      <a:alpha val="40000"/>
                    </a:srgbClr>
                  </a:glow>
                </a:effectLst>
                <a:uLnTx/>
                <a:uFillTx/>
                <a:latin typeface="Tahoma" pitchFamily="34" charset="0"/>
                <a:ea typeface="+mn-ea"/>
                <a:cs typeface="+mn-cs"/>
              </a:rPr>
              <a:t> </a:t>
            </a:r>
            <a:r>
              <a:rPr kumimoji="0" lang="en-US" sz="2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Tahoma" pitchFamily="34" charset="0"/>
                <a:ea typeface="+mn-ea"/>
                <a:cs typeface="+mn-cs"/>
              </a:rPr>
              <a:t>It is important to remember that we are a part of the                   ecosystem, and our actions,                        and how we maintain biodiversity          matters. </a:t>
            </a:r>
          </a:p>
        </p:txBody>
      </p:sp>
      <p:sp>
        <p:nvSpPr>
          <p:cNvPr id="5" name="Rectangle 4">
            <a:extLst>
              <a:ext uri="{FF2B5EF4-FFF2-40B4-BE49-F238E27FC236}">
                <a16:creationId xmlns:a16="http://schemas.microsoft.com/office/drawing/2014/main" id="{D3279A60-129E-4380-AA78-5988D0C1162C}"/>
              </a:ext>
            </a:extLst>
          </p:cNvPr>
          <p:cNvSpPr/>
          <p:nvPr/>
        </p:nvSpPr>
        <p:spPr>
          <a:xfrm rot="21059464">
            <a:off x="2040862" y="1186496"/>
            <a:ext cx="204735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FFFF00"/>
                </a:solidFill>
                <a:effectLst>
                  <a:outerShdw blurRad="38100" dist="22860" dir="5400000" algn="tl" rotWithShape="0">
                    <a:srgbClr val="000000">
                      <a:alpha val="30000"/>
                    </a:srgbClr>
                  </a:outerShdw>
                </a:effectLst>
                <a:uLnTx/>
                <a:uFillTx/>
                <a:latin typeface="Tahoma" pitchFamily="34" charset="0"/>
                <a:ea typeface="+mn-ea"/>
                <a:cs typeface="+mn-cs"/>
              </a:rPr>
              <a:t>Topic</a:t>
            </a:r>
          </a:p>
        </p:txBody>
      </p:sp>
      <p:sp>
        <p:nvSpPr>
          <p:cNvPr id="6" name="Rectangle 5">
            <a:extLst>
              <a:ext uri="{FF2B5EF4-FFF2-40B4-BE49-F238E27FC236}">
                <a16:creationId xmlns:a16="http://schemas.microsoft.com/office/drawing/2014/main" id="{D4C79589-FEA1-49A8-BA6A-1D749A5E6074}"/>
              </a:ext>
            </a:extLst>
          </p:cNvPr>
          <p:cNvSpPr/>
          <p:nvPr/>
        </p:nvSpPr>
        <p:spPr>
          <a:xfrm>
            <a:off x="1241601" y="2810300"/>
            <a:ext cx="6660798"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FF00FF"/>
                </a:solidFill>
                <a:effectLst>
                  <a:outerShdw blurRad="38100" dist="22860" dir="5400000" algn="tl" rotWithShape="0">
                    <a:srgbClr val="000000">
                      <a:alpha val="30000"/>
                    </a:srgbClr>
                  </a:outerShdw>
                </a:effectLst>
                <a:uLnTx/>
                <a:uFillTx/>
                <a:latin typeface="Tahoma" pitchFamily="34" charset="0"/>
                <a:ea typeface="+mn-ea"/>
                <a:cs typeface="+mn-cs"/>
              </a:rPr>
              <a:t>Supporting Details</a:t>
            </a:r>
          </a:p>
        </p:txBody>
      </p:sp>
      <p:sp>
        <p:nvSpPr>
          <p:cNvPr id="7" name="Rectangle 6">
            <a:extLst>
              <a:ext uri="{FF2B5EF4-FFF2-40B4-BE49-F238E27FC236}">
                <a16:creationId xmlns:a16="http://schemas.microsoft.com/office/drawing/2014/main" id="{76A5379C-8E1E-4546-AB4B-6B6C3A1965D1}"/>
              </a:ext>
            </a:extLst>
          </p:cNvPr>
          <p:cNvSpPr/>
          <p:nvPr/>
        </p:nvSpPr>
        <p:spPr>
          <a:xfrm rot="554406">
            <a:off x="1600200" y="4467407"/>
            <a:ext cx="4572000" cy="1754326"/>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00B0F0"/>
                </a:solidFill>
                <a:effectLst>
                  <a:outerShdw blurRad="38100" dist="22860" dir="5400000" algn="tl" rotWithShape="0">
                    <a:srgbClr val="000000">
                      <a:alpha val="30000"/>
                    </a:srgbClr>
                  </a:outerShdw>
                </a:effectLst>
                <a:uLnTx/>
                <a:uFillTx/>
                <a:latin typeface="Tahoma" pitchFamily="34" charset="0"/>
                <a:ea typeface="+mn-ea"/>
                <a:cs typeface="+mn-cs"/>
              </a:rPr>
              <a:t>Concluding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00B0F0"/>
                </a:solidFill>
                <a:effectLst>
                  <a:outerShdw blurRad="38100" dist="22860" dir="5400000" algn="tl" rotWithShape="0">
                    <a:srgbClr val="000000">
                      <a:alpha val="30000"/>
                    </a:srgbClr>
                  </a:outerShdw>
                </a:effectLst>
                <a:uLnTx/>
                <a:uFillTx/>
                <a:latin typeface="Tahoma" pitchFamily="34" charset="0"/>
                <a:ea typeface="+mn-ea"/>
                <a:cs typeface="+mn-cs"/>
              </a:rPr>
              <a:t>Sentence</a:t>
            </a:r>
          </a:p>
        </p:txBody>
      </p:sp>
    </p:spTree>
    <p:extLst>
      <p:ext uri="{BB962C8B-B14F-4D97-AF65-F5344CB8AC3E}">
        <p14:creationId xmlns:p14="http://schemas.microsoft.com/office/powerpoint/2010/main" val="21582712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Why should we maintain biodiversity?</a:t>
            </a:r>
          </a:p>
          <a:p>
            <a:pPr lvl="1"/>
            <a:endParaRPr lang="en-US" dirty="0"/>
          </a:p>
        </p:txBody>
      </p:sp>
      <p:pic>
        <p:nvPicPr>
          <p:cNvPr id="4" name="Picture 3">
            <a:extLst>
              <a:ext uri="{FF2B5EF4-FFF2-40B4-BE49-F238E27FC236}">
                <a16:creationId xmlns:a16="http://schemas.microsoft.com/office/drawing/2014/main" id="{882CF799-8CBD-45C3-93EC-F614A79B87EB}"/>
              </a:ext>
            </a:extLst>
          </p:cNvPr>
          <p:cNvPicPr>
            <a:picLocks noChangeAspect="1"/>
          </p:cNvPicPr>
          <p:nvPr/>
        </p:nvPicPr>
        <p:blipFill>
          <a:blip r:embed="rId2"/>
          <a:stretch>
            <a:fillRect/>
          </a:stretch>
        </p:blipFill>
        <p:spPr>
          <a:xfrm>
            <a:off x="457200" y="990600"/>
            <a:ext cx="8229600" cy="5562600"/>
          </a:xfrm>
          <a:prstGeom prst="rect">
            <a:avLst/>
          </a:prstGeom>
          <a:ln w="38100">
            <a:solidFill>
              <a:srgbClr val="00B050"/>
            </a:solidFill>
          </a:ln>
          <a:effectLst>
            <a:glow rad="228600">
              <a:srgbClr val="00B050">
                <a:alpha val="40000"/>
              </a:srgbClr>
            </a:glow>
          </a:effectLst>
        </p:spPr>
      </p:pic>
      <p:pic>
        <p:nvPicPr>
          <p:cNvPr id="2050" name="Picture 2" descr="Frog, Whites tree frog, Tree frogs">
            <a:extLst>
              <a:ext uri="{FF2B5EF4-FFF2-40B4-BE49-F238E27FC236}">
                <a16:creationId xmlns:a16="http://schemas.microsoft.com/office/drawing/2014/main" id="{EA25F55E-D601-49AD-8379-5038DE1758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714855"/>
            <a:ext cx="3048000" cy="1949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163CA4-35F7-4186-97DB-0B3248F3BF8B}"/>
              </a:ext>
            </a:extLst>
          </p:cNvPr>
          <p:cNvSpPr txBox="1"/>
          <p:nvPr/>
        </p:nvSpPr>
        <p:spPr>
          <a:xfrm>
            <a:off x="685800" y="1143000"/>
            <a:ext cx="7772400" cy="526297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glow rad="228600">
                    <a:srgbClr val="70AD47">
                      <a:satMod val="175000"/>
                      <a:alpha val="40000"/>
                    </a:srgbClr>
                  </a:glow>
                </a:effectLst>
                <a:uLnTx/>
                <a:uFillTx/>
                <a:latin typeface="Tahoma" pitchFamily="34" charset="0"/>
                <a:ea typeface="+mn-ea"/>
                <a:cs typeface="+mn-cs"/>
              </a:rPr>
              <a:t>Maintaining biodiversity is important to our very survival. Biodiversity helps maintain the valuable and life sustaining systems on our planet. </a:t>
            </a:r>
            <a:r>
              <a:rPr kumimoji="0" lang="en-US" sz="2800" b="0" i="0" u="none" strike="noStrike" kern="1200" cap="none" spc="0" normalizeH="0" baseline="0" noProof="0" dirty="0">
                <a:ln>
                  <a:noFill/>
                </a:ln>
                <a:solidFill>
                  <a:prstClr val="black"/>
                </a:solidFill>
                <a:effectLst>
                  <a:glow rad="228600">
                    <a:srgbClr val="FFCCFF">
                      <a:alpha val="40000"/>
                    </a:srgbClr>
                  </a:glow>
                </a:effectLst>
                <a:uLnTx/>
                <a:uFillTx/>
                <a:latin typeface="Tahoma" pitchFamily="34" charset="0"/>
                <a:ea typeface="+mn-ea"/>
                <a:cs typeface="+mn-cs"/>
              </a:rPr>
              <a:t>Clean air, clean water, food security, and pest control are all improved with increased biodiversity. When species are removed from an ecosystem, the stability of the entire ecosystem can be threatened.</a:t>
            </a:r>
            <a:r>
              <a:rPr kumimoji="0" lang="en-US" sz="2800" b="0" i="0" u="none" strike="noStrike" kern="1200" cap="none" spc="0" normalizeH="0" baseline="0" noProof="0" dirty="0">
                <a:ln>
                  <a:noFill/>
                </a:ln>
                <a:solidFill>
                  <a:prstClr val="black"/>
                </a:solidFill>
                <a:effectLst>
                  <a:glow rad="228600">
                    <a:srgbClr val="70AD47">
                      <a:satMod val="175000"/>
                      <a:alpha val="40000"/>
                    </a:srgbClr>
                  </a:glow>
                </a:effectLst>
                <a:uLnTx/>
                <a:uFillTx/>
                <a:latin typeface="Tahoma" pitchFamily="34" charset="0"/>
                <a:ea typeface="+mn-ea"/>
                <a:cs typeface="+mn-cs"/>
              </a:rPr>
              <a:t> </a:t>
            </a:r>
            <a:r>
              <a:rPr kumimoji="0" lang="en-US" sz="2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Tahoma" pitchFamily="34" charset="0"/>
                <a:ea typeface="+mn-ea"/>
                <a:cs typeface="+mn-cs"/>
              </a:rPr>
              <a:t>It is important to remember that we are a part of the                   ecosystem, and our actions,                        and how we maintain biodiversity          matters. </a:t>
            </a:r>
          </a:p>
        </p:txBody>
      </p:sp>
      <p:sp>
        <p:nvSpPr>
          <p:cNvPr id="5" name="Rectangle 4">
            <a:extLst>
              <a:ext uri="{FF2B5EF4-FFF2-40B4-BE49-F238E27FC236}">
                <a16:creationId xmlns:a16="http://schemas.microsoft.com/office/drawing/2014/main" id="{D3279A60-129E-4380-AA78-5988D0C1162C}"/>
              </a:ext>
            </a:extLst>
          </p:cNvPr>
          <p:cNvSpPr/>
          <p:nvPr/>
        </p:nvSpPr>
        <p:spPr>
          <a:xfrm rot="21059464">
            <a:off x="7832064" y="1393798"/>
            <a:ext cx="204735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FFFF00"/>
                </a:solidFill>
                <a:effectLst>
                  <a:outerShdw blurRad="38100" dist="22860" dir="5400000" algn="tl" rotWithShape="0">
                    <a:srgbClr val="000000">
                      <a:alpha val="30000"/>
                    </a:srgbClr>
                  </a:outerShdw>
                </a:effectLst>
                <a:uLnTx/>
                <a:uFillTx/>
                <a:latin typeface="Tahoma" pitchFamily="34" charset="0"/>
                <a:ea typeface="+mn-ea"/>
                <a:cs typeface="+mn-cs"/>
              </a:rPr>
              <a:t>Topic</a:t>
            </a:r>
          </a:p>
        </p:txBody>
      </p:sp>
      <p:sp>
        <p:nvSpPr>
          <p:cNvPr id="6" name="Rectangle 5">
            <a:extLst>
              <a:ext uri="{FF2B5EF4-FFF2-40B4-BE49-F238E27FC236}">
                <a16:creationId xmlns:a16="http://schemas.microsoft.com/office/drawing/2014/main" id="{D4C79589-FEA1-49A8-BA6A-1D749A5E6074}"/>
              </a:ext>
            </a:extLst>
          </p:cNvPr>
          <p:cNvSpPr/>
          <p:nvPr/>
        </p:nvSpPr>
        <p:spPr>
          <a:xfrm>
            <a:off x="7916735" y="2680713"/>
            <a:ext cx="4044697" cy="175432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FF00FF"/>
                </a:solidFill>
                <a:effectLst>
                  <a:outerShdw blurRad="38100" dist="22860" dir="5400000" algn="tl" rotWithShape="0">
                    <a:srgbClr val="000000">
                      <a:alpha val="30000"/>
                    </a:srgbClr>
                  </a:outerShdw>
                </a:effectLst>
                <a:uLnTx/>
                <a:uFillTx/>
                <a:latin typeface="Tahoma" pitchFamily="34" charset="0"/>
                <a:ea typeface="+mn-ea"/>
                <a:cs typeface="+mn-cs"/>
              </a:rPr>
              <a:t>Supporting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FF00FF"/>
                </a:solidFill>
                <a:effectLst>
                  <a:outerShdw blurRad="38100" dist="22860" dir="5400000" algn="tl" rotWithShape="0">
                    <a:srgbClr val="000000">
                      <a:alpha val="30000"/>
                    </a:srgbClr>
                  </a:outerShdw>
                </a:effectLst>
                <a:uLnTx/>
                <a:uFillTx/>
                <a:latin typeface="Tahoma" pitchFamily="34" charset="0"/>
                <a:ea typeface="+mn-ea"/>
                <a:cs typeface="+mn-cs"/>
              </a:rPr>
              <a:t> Details</a:t>
            </a:r>
          </a:p>
        </p:txBody>
      </p:sp>
      <p:sp>
        <p:nvSpPr>
          <p:cNvPr id="7" name="Rectangle 6">
            <a:extLst>
              <a:ext uri="{FF2B5EF4-FFF2-40B4-BE49-F238E27FC236}">
                <a16:creationId xmlns:a16="http://schemas.microsoft.com/office/drawing/2014/main" id="{76A5379C-8E1E-4546-AB4B-6B6C3A1965D1}"/>
              </a:ext>
            </a:extLst>
          </p:cNvPr>
          <p:cNvSpPr/>
          <p:nvPr/>
        </p:nvSpPr>
        <p:spPr>
          <a:xfrm rot="554406">
            <a:off x="5749985" y="5205188"/>
            <a:ext cx="4572000" cy="1754326"/>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00B0F0"/>
                </a:solidFill>
                <a:effectLst>
                  <a:outerShdw blurRad="38100" dist="22860" dir="5400000" algn="tl" rotWithShape="0">
                    <a:srgbClr val="000000">
                      <a:alpha val="30000"/>
                    </a:srgbClr>
                  </a:outerShdw>
                </a:effectLst>
                <a:uLnTx/>
                <a:uFillTx/>
                <a:latin typeface="Tahoma" pitchFamily="34" charset="0"/>
                <a:ea typeface="+mn-ea"/>
                <a:cs typeface="+mn-cs"/>
              </a:rPr>
              <a:t>Concluding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00B0F0"/>
                </a:solidFill>
                <a:effectLst>
                  <a:outerShdw blurRad="38100" dist="22860" dir="5400000" algn="tl" rotWithShape="0">
                    <a:srgbClr val="000000">
                      <a:alpha val="30000"/>
                    </a:srgbClr>
                  </a:outerShdw>
                </a:effectLst>
                <a:uLnTx/>
                <a:uFillTx/>
                <a:latin typeface="Tahoma" pitchFamily="34" charset="0"/>
                <a:ea typeface="+mn-ea"/>
                <a:cs typeface="+mn-cs"/>
              </a:rPr>
              <a:t>Sentence</a:t>
            </a:r>
          </a:p>
        </p:txBody>
      </p:sp>
    </p:spTree>
    <p:extLst>
      <p:ext uri="{BB962C8B-B14F-4D97-AF65-F5344CB8AC3E}">
        <p14:creationId xmlns:p14="http://schemas.microsoft.com/office/powerpoint/2010/main" val="30690239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Why should we maintain biodiversity?</a:t>
            </a:r>
          </a:p>
          <a:p>
            <a:pPr lvl="1"/>
            <a:endParaRPr lang="en-US" dirty="0"/>
          </a:p>
        </p:txBody>
      </p:sp>
      <p:pic>
        <p:nvPicPr>
          <p:cNvPr id="4" name="Picture 3">
            <a:extLst>
              <a:ext uri="{FF2B5EF4-FFF2-40B4-BE49-F238E27FC236}">
                <a16:creationId xmlns:a16="http://schemas.microsoft.com/office/drawing/2014/main" id="{882CF799-8CBD-45C3-93EC-F614A79B87EB}"/>
              </a:ext>
            </a:extLst>
          </p:cNvPr>
          <p:cNvPicPr>
            <a:picLocks noChangeAspect="1"/>
          </p:cNvPicPr>
          <p:nvPr/>
        </p:nvPicPr>
        <p:blipFill>
          <a:blip r:embed="rId2"/>
          <a:stretch>
            <a:fillRect/>
          </a:stretch>
        </p:blipFill>
        <p:spPr>
          <a:xfrm>
            <a:off x="457200" y="990600"/>
            <a:ext cx="8229600" cy="5562600"/>
          </a:xfrm>
          <a:prstGeom prst="rect">
            <a:avLst/>
          </a:prstGeom>
          <a:ln w="38100">
            <a:solidFill>
              <a:srgbClr val="00B050"/>
            </a:solidFill>
          </a:ln>
          <a:effectLst>
            <a:glow rad="228600">
              <a:srgbClr val="00B050">
                <a:alpha val="40000"/>
              </a:srgbClr>
            </a:glow>
          </a:effectLst>
        </p:spPr>
      </p:pic>
      <p:pic>
        <p:nvPicPr>
          <p:cNvPr id="2050" name="Picture 2" descr="Frog, Whites tree frog, Tree frogs">
            <a:extLst>
              <a:ext uri="{FF2B5EF4-FFF2-40B4-BE49-F238E27FC236}">
                <a16:creationId xmlns:a16="http://schemas.microsoft.com/office/drawing/2014/main" id="{EA25F55E-D601-49AD-8379-5038DE1758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714855"/>
            <a:ext cx="3048000" cy="1949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163CA4-35F7-4186-97DB-0B3248F3BF8B}"/>
              </a:ext>
            </a:extLst>
          </p:cNvPr>
          <p:cNvSpPr txBox="1"/>
          <p:nvPr/>
        </p:nvSpPr>
        <p:spPr>
          <a:xfrm>
            <a:off x="685800" y="1143000"/>
            <a:ext cx="7772400" cy="526297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glow rad="228600">
                    <a:srgbClr val="70AD47">
                      <a:satMod val="175000"/>
                      <a:alpha val="40000"/>
                    </a:srgbClr>
                  </a:glow>
                </a:effectLst>
                <a:uLnTx/>
                <a:uFillTx/>
                <a:latin typeface="Tahoma" pitchFamily="34" charset="0"/>
                <a:ea typeface="+mn-ea"/>
                <a:cs typeface="+mn-cs"/>
              </a:rPr>
              <a:t>Maintaining biodiversity is important to our very survival. Biodiversity helps maintain the valuable and life sustaining systems on our planet. </a:t>
            </a:r>
            <a:r>
              <a:rPr kumimoji="0" lang="en-US" sz="2800" b="0" i="0" u="none" strike="noStrike" kern="1200" cap="none" spc="0" normalizeH="0" baseline="0" noProof="0" dirty="0">
                <a:ln>
                  <a:noFill/>
                </a:ln>
                <a:solidFill>
                  <a:prstClr val="black"/>
                </a:solidFill>
                <a:effectLst>
                  <a:glow rad="228600">
                    <a:srgbClr val="FFCCFF">
                      <a:alpha val="40000"/>
                    </a:srgbClr>
                  </a:glow>
                </a:effectLst>
                <a:uLnTx/>
                <a:uFillTx/>
                <a:latin typeface="Tahoma" pitchFamily="34" charset="0"/>
                <a:ea typeface="+mn-ea"/>
                <a:cs typeface="+mn-cs"/>
              </a:rPr>
              <a:t>Clean air, clean water, food security, and pest control are all improved with increased biodiversity. When species are removed from an ecosystem, the stability of the entire ecosystem can be threatened.</a:t>
            </a:r>
            <a:r>
              <a:rPr kumimoji="0" lang="en-US" sz="2800" b="0" i="0" u="none" strike="noStrike" kern="1200" cap="none" spc="0" normalizeH="0" baseline="0" noProof="0" dirty="0">
                <a:ln>
                  <a:noFill/>
                </a:ln>
                <a:solidFill>
                  <a:prstClr val="black"/>
                </a:solidFill>
                <a:effectLst>
                  <a:glow rad="228600">
                    <a:srgbClr val="70AD47">
                      <a:satMod val="175000"/>
                      <a:alpha val="40000"/>
                    </a:srgbClr>
                  </a:glow>
                </a:effectLst>
                <a:uLnTx/>
                <a:uFillTx/>
                <a:latin typeface="Tahoma" pitchFamily="34" charset="0"/>
                <a:ea typeface="+mn-ea"/>
                <a:cs typeface="+mn-cs"/>
              </a:rPr>
              <a:t> </a:t>
            </a:r>
            <a:r>
              <a:rPr kumimoji="0" lang="en-US" sz="2800" b="0" i="0" u="none" strike="noStrike" kern="1200" cap="none" spc="0" normalizeH="0" baseline="0" noProof="0" dirty="0">
                <a:ln>
                  <a:noFill/>
                </a:ln>
                <a:solidFill>
                  <a:prstClr val="black"/>
                </a:solidFill>
                <a:effectLst>
                  <a:glow rad="228600">
                    <a:srgbClr val="4472C4">
                      <a:satMod val="175000"/>
                      <a:alpha val="40000"/>
                    </a:srgbClr>
                  </a:glow>
                </a:effectLst>
                <a:uLnTx/>
                <a:uFillTx/>
                <a:latin typeface="Tahoma" pitchFamily="34" charset="0"/>
                <a:ea typeface="+mn-ea"/>
                <a:cs typeface="+mn-cs"/>
              </a:rPr>
              <a:t>It is important to remember that we are a part of the                   ecosystem, and our actions,                        and how we maintain biodiversity          matters. </a:t>
            </a:r>
          </a:p>
        </p:txBody>
      </p:sp>
      <p:sp>
        <p:nvSpPr>
          <p:cNvPr id="5" name="Rectangle 4">
            <a:extLst>
              <a:ext uri="{FF2B5EF4-FFF2-40B4-BE49-F238E27FC236}">
                <a16:creationId xmlns:a16="http://schemas.microsoft.com/office/drawing/2014/main" id="{D3279A60-129E-4380-AA78-5988D0C1162C}"/>
              </a:ext>
            </a:extLst>
          </p:cNvPr>
          <p:cNvSpPr/>
          <p:nvPr/>
        </p:nvSpPr>
        <p:spPr>
          <a:xfrm rot="21059464">
            <a:off x="6937460" y="1547402"/>
            <a:ext cx="128753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38100">
                  <a:solidFill>
                    <a:sysClr val="windowText" lastClr="000000"/>
                  </a:solidFill>
                  <a:prstDash val="solid"/>
                </a:ln>
                <a:solidFill>
                  <a:srgbClr val="FFFF00"/>
                </a:solidFill>
                <a:effectLst>
                  <a:outerShdw blurRad="38100" dist="22860" dir="5400000" algn="tl" rotWithShape="0">
                    <a:srgbClr val="000000">
                      <a:alpha val="30000"/>
                    </a:srgbClr>
                  </a:outerShdw>
                </a:effectLst>
                <a:uLnTx/>
                <a:uFillTx/>
                <a:latin typeface="Tahoma" pitchFamily="34" charset="0"/>
                <a:ea typeface="+mn-ea"/>
                <a:cs typeface="+mn-cs"/>
              </a:rPr>
              <a:t>Topic</a:t>
            </a:r>
          </a:p>
        </p:txBody>
      </p:sp>
      <p:sp>
        <p:nvSpPr>
          <p:cNvPr id="6" name="Rectangle 5">
            <a:extLst>
              <a:ext uri="{FF2B5EF4-FFF2-40B4-BE49-F238E27FC236}">
                <a16:creationId xmlns:a16="http://schemas.microsoft.com/office/drawing/2014/main" id="{D4C79589-FEA1-49A8-BA6A-1D749A5E6074}"/>
              </a:ext>
            </a:extLst>
          </p:cNvPr>
          <p:cNvSpPr/>
          <p:nvPr/>
        </p:nvSpPr>
        <p:spPr>
          <a:xfrm>
            <a:off x="6899617" y="2818023"/>
            <a:ext cx="1901483"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38100">
                  <a:solidFill>
                    <a:sysClr val="windowText" lastClr="000000"/>
                  </a:solidFill>
                  <a:prstDash val="solid"/>
                </a:ln>
                <a:solidFill>
                  <a:srgbClr val="FF00FF"/>
                </a:solidFill>
                <a:effectLst>
                  <a:outerShdw blurRad="38100" dist="22860" dir="5400000" algn="tl" rotWithShape="0">
                    <a:srgbClr val="000000">
                      <a:alpha val="30000"/>
                    </a:srgbClr>
                  </a:outerShdw>
                </a:effectLst>
                <a:uLnTx/>
                <a:uFillTx/>
                <a:latin typeface="Tahoma" pitchFamily="34" charset="0"/>
                <a:ea typeface="+mn-ea"/>
                <a:cs typeface="+mn-cs"/>
              </a:rPr>
              <a:t>Supporting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38100">
                  <a:solidFill>
                    <a:sysClr val="windowText" lastClr="000000"/>
                  </a:solidFill>
                  <a:prstDash val="solid"/>
                </a:ln>
                <a:solidFill>
                  <a:srgbClr val="FF00FF"/>
                </a:solidFill>
                <a:effectLst>
                  <a:outerShdw blurRad="38100" dist="22860" dir="5400000" algn="tl" rotWithShape="0">
                    <a:srgbClr val="000000">
                      <a:alpha val="30000"/>
                    </a:srgbClr>
                  </a:outerShdw>
                </a:effectLst>
                <a:uLnTx/>
                <a:uFillTx/>
                <a:latin typeface="Tahoma" pitchFamily="34" charset="0"/>
                <a:ea typeface="+mn-ea"/>
                <a:cs typeface="+mn-cs"/>
              </a:rPr>
              <a:t> Details</a:t>
            </a:r>
          </a:p>
        </p:txBody>
      </p:sp>
      <p:sp>
        <p:nvSpPr>
          <p:cNvPr id="7" name="Rectangle 6">
            <a:extLst>
              <a:ext uri="{FF2B5EF4-FFF2-40B4-BE49-F238E27FC236}">
                <a16:creationId xmlns:a16="http://schemas.microsoft.com/office/drawing/2014/main" id="{76A5379C-8E1E-4546-AB4B-6B6C3A1965D1}"/>
              </a:ext>
            </a:extLst>
          </p:cNvPr>
          <p:cNvSpPr/>
          <p:nvPr/>
        </p:nvSpPr>
        <p:spPr>
          <a:xfrm rot="554406">
            <a:off x="4953000" y="5187190"/>
            <a:ext cx="4572000" cy="95410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38100">
                  <a:solidFill>
                    <a:sysClr val="windowText" lastClr="000000"/>
                  </a:solidFill>
                  <a:prstDash val="solid"/>
                </a:ln>
                <a:solidFill>
                  <a:srgbClr val="00B0F0"/>
                </a:solidFill>
                <a:effectLst>
                  <a:outerShdw blurRad="38100" dist="22860" dir="5400000" algn="tl" rotWithShape="0">
                    <a:srgbClr val="000000">
                      <a:alpha val="30000"/>
                    </a:srgbClr>
                  </a:outerShdw>
                </a:effectLst>
                <a:uLnTx/>
                <a:uFillTx/>
                <a:latin typeface="Tahoma" pitchFamily="34" charset="0"/>
                <a:ea typeface="+mn-ea"/>
                <a:cs typeface="+mn-cs"/>
              </a:rPr>
              <a:t>Concluding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38100">
                  <a:solidFill>
                    <a:sysClr val="windowText" lastClr="000000"/>
                  </a:solidFill>
                  <a:prstDash val="solid"/>
                </a:ln>
                <a:solidFill>
                  <a:srgbClr val="00B0F0"/>
                </a:solidFill>
                <a:effectLst>
                  <a:outerShdw blurRad="38100" dist="22860" dir="5400000" algn="tl" rotWithShape="0">
                    <a:srgbClr val="000000">
                      <a:alpha val="30000"/>
                    </a:srgbClr>
                  </a:outerShdw>
                </a:effectLst>
                <a:uLnTx/>
                <a:uFillTx/>
                <a:latin typeface="Tahoma" pitchFamily="34" charset="0"/>
                <a:ea typeface="+mn-ea"/>
                <a:cs typeface="+mn-cs"/>
              </a:rPr>
              <a:t>Sentence</a:t>
            </a:r>
          </a:p>
        </p:txBody>
      </p:sp>
    </p:spTree>
    <p:extLst>
      <p:ext uri="{BB962C8B-B14F-4D97-AF65-F5344CB8AC3E}">
        <p14:creationId xmlns:p14="http://schemas.microsoft.com/office/powerpoint/2010/main" val="38597430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pic>
        <p:nvPicPr>
          <p:cNvPr id="2" name="Picture 1">
            <a:extLst>
              <a:ext uri="{FF2B5EF4-FFF2-40B4-BE49-F238E27FC236}">
                <a16:creationId xmlns:a16="http://schemas.microsoft.com/office/drawing/2014/main" id="{FA513A07-66CD-4EC9-8199-80814BDF306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278132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pic>
        <p:nvPicPr>
          <p:cNvPr id="5" name="Picture 4">
            <a:extLst>
              <a:ext uri="{FF2B5EF4-FFF2-40B4-BE49-F238E27FC236}">
                <a16:creationId xmlns:a16="http://schemas.microsoft.com/office/drawing/2014/main" id="{26A51025-A409-25E9-3F13-09E9EC65CBFD}"/>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540640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pic>
        <p:nvPicPr>
          <p:cNvPr id="6" name="Picture 5">
            <a:extLst>
              <a:ext uri="{FF2B5EF4-FFF2-40B4-BE49-F238E27FC236}">
                <a16:creationId xmlns:a16="http://schemas.microsoft.com/office/drawing/2014/main" id="{4DACD1A3-5AE7-9FB4-9178-7E616CA0C44C}"/>
              </a:ext>
            </a:extLst>
          </p:cNvPr>
          <p:cNvPicPr>
            <a:picLocks noChangeAspect="1"/>
          </p:cNvPicPr>
          <p:nvPr/>
        </p:nvPicPr>
        <p:blipFill>
          <a:blip r:embed="rId4"/>
          <a:stretch>
            <a:fillRect/>
          </a:stretch>
        </p:blipFill>
        <p:spPr>
          <a:xfrm>
            <a:off x="7418674" y="6787306"/>
            <a:ext cx="1633537" cy="70694"/>
          </a:xfrm>
          <a:prstGeom prst="rect">
            <a:avLst/>
          </a:prstGeom>
        </p:spPr>
      </p:pic>
      <p:pic>
        <p:nvPicPr>
          <p:cNvPr id="7" name="Picture 6">
            <a:extLst>
              <a:ext uri="{FF2B5EF4-FFF2-40B4-BE49-F238E27FC236}">
                <a16:creationId xmlns:a16="http://schemas.microsoft.com/office/drawing/2014/main" id="{6570BB26-D032-9192-5BDE-1BAFE78C29A7}"/>
              </a:ext>
            </a:extLst>
          </p:cNvPr>
          <p:cNvPicPr>
            <a:picLocks noChangeAspect="1"/>
          </p:cNvPicPr>
          <p:nvPr/>
        </p:nvPicPr>
        <p:blipFill>
          <a:blip r:embed="rId4"/>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2404950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94333E-41B9-423A-BB87-A06F0BD1D495}"/>
              </a:ext>
            </a:extLst>
          </p:cNvPr>
          <p:cNvSpPr txBox="1"/>
          <p:nvPr/>
        </p:nvSpPr>
        <p:spPr>
          <a:xfrm>
            <a:off x="381000" y="181957"/>
            <a:ext cx="8382000"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effectLst/>
                <a:uLnTx/>
                <a:uFillTx/>
                <a:latin typeface="Roboto" panose="02000000000000000000" pitchFamily="2" charset="0"/>
                <a:ea typeface="+mn-ea"/>
                <a:cs typeface="+mn-cs"/>
              </a:rPr>
              <a:t>Biodiversity is the biological variety and variability of life on Earth.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00"/>
              </a:solidFill>
              <a:effectLst/>
              <a:uLnTx/>
              <a:uFillTx/>
              <a:latin typeface="Roboto" panose="02000000000000000000" pitchFamily="2" charset="0"/>
              <a:ea typeface="+mn-ea"/>
              <a:cs typeface="+mn-cs"/>
            </a:endParaRPr>
          </a:p>
        </p:txBody>
      </p:sp>
      <p:pic>
        <p:nvPicPr>
          <p:cNvPr id="1026" name="Picture 2" descr="Importance of Biodiversity, Challenges and Strategies to Preserve ! -  Public Health Notes">
            <a:extLst>
              <a:ext uri="{FF2B5EF4-FFF2-40B4-BE49-F238E27FC236}">
                <a16:creationId xmlns:a16="http://schemas.microsoft.com/office/drawing/2014/main" id="{95E46EA3-89C9-438C-8F99-AA24062DA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534400" cy="5105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801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pic>
        <p:nvPicPr>
          <p:cNvPr id="7" name="Picture 6">
            <a:extLst>
              <a:ext uri="{FF2B5EF4-FFF2-40B4-BE49-F238E27FC236}">
                <a16:creationId xmlns:a16="http://schemas.microsoft.com/office/drawing/2014/main" id="{B98837D9-AF68-523B-2DDA-3185AD90B05B}"/>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580069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pic>
        <p:nvPicPr>
          <p:cNvPr id="4098" name="Picture 2" descr="https://encrypted-tbn1.gstatic.com/images?q=tbn:ANd9GcQKDfve6asorErux0m2QqO8gfMV8F_V75byOt_ZJ0w0t_3h5_fAi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33" y="3505200"/>
            <a:ext cx="8294767" cy="30384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3182A0A-816A-C302-6833-5B17CD7ACAAD}"/>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438872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pic>
        <p:nvPicPr>
          <p:cNvPr id="4098" name="Picture 2" descr="https://encrypted-tbn1.gstatic.com/images?q=tbn:ANd9GcQKDfve6asorErux0m2QqO8gfMV8F_V75byOt_ZJ0w0t_3h5_fAi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33" y="3505200"/>
            <a:ext cx="8294767" cy="30384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33400" y="4267200"/>
            <a:ext cx="3326552" cy="1077218"/>
          </a:xfrm>
          <a:prstGeom prst="rect">
            <a:avLst/>
          </a:prstGeom>
          <a:noFill/>
        </p:spPr>
        <p:txBody>
          <a:bodyPr wrap="none" lIns="91440" tIns="45720" rIns="91440" bIns="45720">
            <a:spAutoFit/>
          </a:bodyPr>
          <a:lstStyle/>
          <a:p>
            <a:pPr algn="ctr"/>
            <a:r>
              <a:rPr lang="en-US" sz="3200" b="1" cap="none" spc="0" dirty="0">
                <a:ln w="1905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Haiti,</a:t>
            </a:r>
          </a:p>
          <a:p>
            <a:pPr algn="ctr"/>
            <a:r>
              <a:rPr lang="en-US" sz="3200" b="1" dirty="0">
                <a:ln w="1905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No Regulations</a:t>
            </a:r>
            <a:endParaRPr lang="en-US" sz="3200" b="1" cap="none" spc="0" dirty="0">
              <a:ln w="1905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12909510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pic>
        <p:nvPicPr>
          <p:cNvPr id="4098" name="Picture 2" descr="https://encrypted-tbn1.gstatic.com/images?q=tbn:ANd9GcQKDfve6asorErux0m2QqO8gfMV8F_V75byOt_ZJ0w0t_3h5_fAi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33" y="3505200"/>
            <a:ext cx="8294767" cy="30384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33400" y="4267200"/>
            <a:ext cx="3326552" cy="1077218"/>
          </a:xfrm>
          <a:prstGeom prst="rect">
            <a:avLst/>
          </a:prstGeom>
          <a:noFill/>
        </p:spPr>
        <p:txBody>
          <a:bodyPr wrap="none" lIns="91440" tIns="45720" rIns="91440" bIns="45720">
            <a:spAutoFit/>
          </a:bodyPr>
          <a:lstStyle/>
          <a:p>
            <a:pPr algn="ctr"/>
            <a:r>
              <a:rPr lang="en-US" sz="3200" b="1" cap="none" spc="0" dirty="0">
                <a:ln w="1905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Haiti,</a:t>
            </a:r>
          </a:p>
          <a:p>
            <a:pPr algn="ctr"/>
            <a:r>
              <a:rPr lang="en-US" sz="3200" b="1" dirty="0">
                <a:ln w="1905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No Regulations</a:t>
            </a:r>
            <a:endParaRPr lang="en-US" sz="3200" b="1" cap="none" spc="0" dirty="0">
              <a:ln w="1905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8" name="Freeform 7"/>
          <p:cNvSpPr/>
          <p:nvPr/>
        </p:nvSpPr>
        <p:spPr bwMode="auto">
          <a:xfrm>
            <a:off x="3918857" y="3853543"/>
            <a:ext cx="1632857" cy="2688771"/>
          </a:xfrm>
          <a:custGeom>
            <a:avLst/>
            <a:gdLst>
              <a:gd name="connsiteX0" fmla="*/ 849086 w 1632857"/>
              <a:gd name="connsiteY0" fmla="*/ 0 h 2688771"/>
              <a:gd name="connsiteX1" fmla="*/ 783772 w 1632857"/>
              <a:gd name="connsiteY1" fmla="*/ 21771 h 2688771"/>
              <a:gd name="connsiteX2" fmla="*/ 740229 w 1632857"/>
              <a:gd name="connsiteY2" fmla="*/ 43543 h 2688771"/>
              <a:gd name="connsiteX3" fmla="*/ 674914 w 1632857"/>
              <a:gd name="connsiteY3" fmla="*/ 65314 h 2688771"/>
              <a:gd name="connsiteX4" fmla="*/ 642257 w 1632857"/>
              <a:gd name="connsiteY4" fmla="*/ 76200 h 2688771"/>
              <a:gd name="connsiteX5" fmla="*/ 566057 w 1632857"/>
              <a:gd name="connsiteY5" fmla="*/ 97971 h 2688771"/>
              <a:gd name="connsiteX6" fmla="*/ 478972 w 1632857"/>
              <a:gd name="connsiteY6" fmla="*/ 152400 h 2688771"/>
              <a:gd name="connsiteX7" fmla="*/ 457200 w 1632857"/>
              <a:gd name="connsiteY7" fmla="*/ 174171 h 2688771"/>
              <a:gd name="connsiteX8" fmla="*/ 446314 w 1632857"/>
              <a:gd name="connsiteY8" fmla="*/ 206828 h 2688771"/>
              <a:gd name="connsiteX9" fmla="*/ 457200 w 1632857"/>
              <a:gd name="connsiteY9" fmla="*/ 239486 h 2688771"/>
              <a:gd name="connsiteX10" fmla="*/ 424543 w 1632857"/>
              <a:gd name="connsiteY10" fmla="*/ 250371 h 2688771"/>
              <a:gd name="connsiteX11" fmla="*/ 315686 w 1632857"/>
              <a:gd name="connsiteY11" fmla="*/ 293914 h 2688771"/>
              <a:gd name="connsiteX12" fmla="*/ 283029 w 1632857"/>
              <a:gd name="connsiteY12" fmla="*/ 304800 h 2688771"/>
              <a:gd name="connsiteX13" fmla="*/ 261257 w 1632857"/>
              <a:gd name="connsiteY13" fmla="*/ 326571 h 2688771"/>
              <a:gd name="connsiteX14" fmla="*/ 272143 w 1632857"/>
              <a:gd name="connsiteY14" fmla="*/ 359228 h 2688771"/>
              <a:gd name="connsiteX15" fmla="*/ 348343 w 1632857"/>
              <a:gd name="connsiteY15" fmla="*/ 391886 h 2688771"/>
              <a:gd name="connsiteX16" fmla="*/ 413657 w 1632857"/>
              <a:gd name="connsiteY16" fmla="*/ 424543 h 2688771"/>
              <a:gd name="connsiteX17" fmla="*/ 435429 w 1632857"/>
              <a:gd name="connsiteY17" fmla="*/ 446314 h 2688771"/>
              <a:gd name="connsiteX18" fmla="*/ 566057 w 1632857"/>
              <a:gd name="connsiteY18" fmla="*/ 478971 h 2688771"/>
              <a:gd name="connsiteX19" fmla="*/ 598714 w 1632857"/>
              <a:gd name="connsiteY19" fmla="*/ 489857 h 2688771"/>
              <a:gd name="connsiteX20" fmla="*/ 533400 w 1632857"/>
              <a:gd name="connsiteY20" fmla="*/ 522514 h 2688771"/>
              <a:gd name="connsiteX21" fmla="*/ 566057 w 1632857"/>
              <a:gd name="connsiteY21" fmla="*/ 544286 h 2688771"/>
              <a:gd name="connsiteX22" fmla="*/ 685800 w 1632857"/>
              <a:gd name="connsiteY22" fmla="*/ 576943 h 2688771"/>
              <a:gd name="connsiteX23" fmla="*/ 751114 w 1632857"/>
              <a:gd name="connsiteY23" fmla="*/ 598714 h 2688771"/>
              <a:gd name="connsiteX24" fmla="*/ 783772 w 1632857"/>
              <a:gd name="connsiteY24" fmla="*/ 609600 h 2688771"/>
              <a:gd name="connsiteX25" fmla="*/ 892629 w 1632857"/>
              <a:gd name="connsiteY25" fmla="*/ 642257 h 2688771"/>
              <a:gd name="connsiteX26" fmla="*/ 925286 w 1632857"/>
              <a:gd name="connsiteY26" fmla="*/ 664028 h 2688771"/>
              <a:gd name="connsiteX27" fmla="*/ 892629 w 1632857"/>
              <a:gd name="connsiteY27" fmla="*/ 674914 h 2688771"/>
              <a:gd name="connsiteX28" fmla="*/ 664029 w 1632857"/>
              <a:gd name="connsiteY28" fmla="*/ 696686 h 2688771"/>
              <a:gd name="connsiteX29" fmla="*/ 620486 w 1632857"/>
              <a:gd name="connsiteY29" fmla="*/ 751114 h 2688771"/>
              <a:gd name="connsiteX30" fmla="*/ 674914 w 1632857"/>
              <a:gd name="connsiteY30" fmla="*/ 783771 h 2688771"/>
              <a:gd name="connsiteX31" fmla="*/ 696686 w 1632857"/>
              <a:gd name="connsiteY31" fmla="*/ 805543 h 2688771"/>
              <a:gd name="connsiteX32" fmla="*/ 674914 w 1632857"/>
              <a:gd name="connsiteY32" fmla="*/ 827314 h 2688771"/>
              <a:gd name="connsiteX33" fmla="*/ 609600 w 1632857"/>
              <a:gd name="connsiteY33" fmla="*/ 838200 h 2688771"/>
              <a:gd name="connsiteX34" fmla="*/ 544286 w 1632857"/>
              <a:gd name="connsiteY34" fmla="*/ 870857 h 2688771"/>
              <a:gd name="connsiteX35" fmla="*/ 478972 w 1632857"/>
              <a:gd name="connsiteY35" fmla="*/ 892628 h 2688771"/>
              <a:gd name="connsiteX36" fmla="*/ 457200 w 1632857"/>
              <a:gd name="connsiteY36" fmla="*/ 914400 h 2688771"/>
              <a:gd name="connsiteX37" fmla="*/ 370114 w 1632857"/>
              <a:gd name="connsiteY37" fmla="*/ 936171 h 2688771"/>
              <a:gd name="connsiteX38" fmla="*/ 381000 w 1632857"/>
              <a:gd name="connsiteY38" fmla="*/ 968828 h 2688771"/>
              <a:gd name="connsiteX39" fmla="*/ 446314 w 1632857"/>
              <a:gd name="connsiteY39" fmla="*/ 1001486 h 2688771"/>
              <a:gd name="connsiteX40" fmla="*/ 468086 w 1632857"/>
              <a:gd name="connsiteY40" fmla="*/ 1023257 h 2688771"/>
              <a:gd name="connsiteX41" fmla="*/ 424543 w 1632857"/>
              <a:gd name="connsiteY41" fmla="*/ 1066800 h 2688771"/>
              <a:gd name="connsiteX42" fmla="*/ 478972 w 1632857"/>
              <a:gd name="connsiteY42" fmla="*/ 1110343 h 2688771"/>
              <a:gd name="connsiteX43" fmla="*/ 489857 w 1632857"/>
              <a:gd name="connsiteY43" fmla="*/ 1143000 h 2688771"/>
              <a:gd name="connsiteX44" fmla="*/ 424543 w 1632857"/>
              <a:gd name="connsiteY44" fmla="*/ 1164771 h 2688771"/>
              <a:gd name="connsiteX45" fmla="*/ 391886 w 1632857"/>
              <a:gd name="connsiteY45" fmla="*/ 1175657 h 2688771"/>
              <a:gd name="connsiteX46" fmla="*/ 304800 w 1632857"/>
              <a:gd name="connsiteY46" fmla="*/ 1197428 h 2688771"/>
              <a:gd name="connsiteX47" fmla="*/ 261257 w 1632857"/>
              <a:gd name="connsiteY47" fmla="*/ 1208314 h 2688771"/>
              <a:gd name="connsiteX48" fmla="*/ 217714 w 1632857"/>
              <a:gd name="connsiteY48" fmla="*/ 1251857 h 2688771"/>
              <a:gd name="connsiteX49" fmla="*/ 163286 w 1632857"/>
              <a:gd name="connsiteY49" fmla="*/ 1295400 h 2688771"/>
              <a:gd name="connsiteX50" fmla="*/ 152400 w 1632857"/>
              <a:gd name="connsiteY50" fmla="*/ 1393371 h 2688771"/>
              <a:gd name="connsiteX51" fmla="*/ 185057 w 1632857"/>
              <a:gd name="connsiteY51" fmla="*/ 1404257 h 2688771"/>
              <a:gd name="connsiteX52" fmla="*/ 261257 w 1632857"/>
              <a:gd name="connsiteY52" fmla="*/ 1469571 h 2688771"/>
              <a:gd name="connsiteX53" fmla="*/ 283029 w 1632857"/>
              <a:gd name="connsiteY53" fmla="*/ 1491343 h 2688771"/>
              <a:gd name="connsiteX54" fmla="*/ 315686 w 1632857"/>
              <a:gd name="connsiteY54" fmla="*/ 1513114 h 2688771"/>
              <a:gd name="connsiteX55" fmla="*/ 359229 w 1632857"/>
              <a:gd name="connsiteY55" fmla="*/ 1556657 h 2688771"/>
              <a:gd name="connsiteX56" fmla="*/ 359229 w 1632857"/>
              <a:gd name="connsiteY56" fmla="*/ 1621971 h 2688771"/>
              <a:gd name="connsiteX57" fmla="*/ 326572 w 1632857"/>
              <a:gd name="connsiteY57" fmla="*/ 1632857 h 2688771"/>
              <a:gd name="connsiteX58" fmla="*/ 152400 w 1632857"/>
              <a:gd name="connsiteY58" fmla="*/ 1654628 h 2688771"/>
              <a:gd name="connsiteX59" fmla="*/ 108857 w 1632857"/>
              <a:gd name="connsiteY59" fmla="*/ 1730828 h 2688771"/>
              <a:gd name="connsiteX60" fmla="*/ 54429 w 1632857"/>
              <a:gd name="connsiteY60" fmla="*/ 1763486 h 2688771"/>
              <a:gd name="connsiteX61" fmla="*/ 0 w 1632857"/>
              <a:gd name="connsiteY61" fmla="*/ 1807028 h 2688771"/>
              <a:gd name="connsiteX62" fmla="*/ 43543 w 1632857"/>
              <a:gd name="connsiteY62" fmla="*/ 1872343 h 2688771"/>
              <a:gd name="connsiteX63" fmla="*/ 76200 w 1632857"/>
              <a:gd name="connsiteY63" fmla="*/ 1883228 h 2688771"/>
              <a:gd name="connsiteX64" fmla="*/ 108857 w 1632857"/>
              <a:gd name="connsiteY64" fmla="*/ 1905000 h 2688771"/>
              <a:gd name="connsiteX65" fmla="*/ 152400 w 1632857"/>
              <a:gd name="connsiteY65" fmla="*/ 1915886 h 2688771"/>
              <a:gd name="connsiteX66" fmla="*/ 87086 w 1632857"/>
              <a:gd name="connsiteY66" fmla="*/ 1937657 h 2688771"/>
              <a:gd name="connsiteX67" fmla="*/ 54429 w 1632857"/>
              <a:gd name="connsiteY67" fmla="*/ 1948543 h 2688771"/>
              <a:gd name="connsiteX68" fmla="*/ 97972 w 1632857"/>
              <a:gd name="connsiteY68" fmla="*/ 1970314 h 2688771"/>
              <a:gd name="connsiteX69" fmla="*/ 119743 w 1632857"/>
              <a:gd name="connsiteY69" fmla="*/ 1992086 h 2688771"/>
              <a:gd name="connsiteX70" fmla="*/ 185057 w 1632857"/>
              <a:gd name="connsiteY70" fmla="*/ 2013857 h 2688771"/>
              <a:gd name="connsiteX71" fmla="*/ 217714 w 1632857"/>
              <a:gd name="connsiteY71" fmla="*/ 2024743 h 2688771"/>
              <a:gd name="connsiteX72" fmla="*/ 239486 w 1632857"/>
              <a:gd name="connsiteY72" fmla="*/ 2046514 h 2688771"/>
              <a:gd name="connsiteX73" fmla="*/ 304800 w 1632857"/>
              <a:gd name="connsiteY73" fmla="*/ 2068286 h 2688771"/>
              <a:gd name="connsiteX74" fmla="*/ 391886 w 1632857"/>
              <a:gd name="connsiteY74" fmla="*/ 2111828 h 2688771"/>
              <a:gd name="connsiteX75" fmla="*/ 424543 w 1632857"/>
              <a:gd name="connsiteY75" fmla="*/ 2122714 h 2688771"/>
              <a:gd name="connsiteX76" fmla="*/ 478972 w 1632857"/>
              <a:gd name="connsiteY76" fmla="*/ 2198914 h 2688771"/>
              <a:gd name="connsiteX77" fmla="*/ 468086 w 1632857"/>
              <a:gd name="connsiteY77" fmla="*/ 2231571 h 2688771"/>
              <a:gd name="connsiteX78" fmla="*/ 413657 w 1632857"/>
              <a:gd name="connsiteY78" fmla="*/ 2275114 h 2688771"/>
              <a:gd name="connsiteX79" fmla="*/ 391886 w 1632857"/>
              <a:gd name="connsiteY79" fmla="*/ 2296886 h 2688771"/>
              <a:gd name="connsiteX80" fmla="*/ 359229 w 1632857"/>
              <a:gd name="connsiteY80" fmla="*/ 2318657 h 2688771"/>
              <a:gd name="connsiteX81" fmla="*/ 337457 w 1632857"/>
              <a:gd name="connsiteY81" fmla="*/ 2340428 h 2688771"/>
              <a:gd name="connsiteX82" fmla="*/ 293914 w 1632857"/>
              <a:gd name="connsiteY82" fmla="*/ 2362200 h 2688771"/>
              <a:gd name="connsiteX83" fmla="*/ 261257 w 1632857"/>
              <a:gd name="connsiteY83" fmla="*/ 2383971 h 2688771"/>
              <a:gd name="connsiteX84" fmla="*/ 239486 w 1632857"/>
              <a:gd name="connsiteY84" fmla="*/ 2405743 h 2688771"/>
              <a:gd name="connsiteX85" fmla="*/ 174172 w 1632857"/>
              <a:gd name="connsiteY85" fmla="*/ 2427514 h 2688771"/>
              <a:gd name="connsiteX86" fmla="*/ 217714 w 1632857"/>
              <a:gd name="connsiteY86" fmla="*/ 2438400 h 2688771"/>
              <a:gd name="connsiteX87" fmla="*/ 272143 w 1632857"/>
              <a:gd name="connsiteY87" fmla="*/ 2481943 h 2688771"/>
              <a:gd name="connsiteX88" fmla="*/ 446314 w 1632857"/>
              <a:gd name="connsiteY88" fmla="*/ 2460171 h 2688771"/>
              <a:gd name="connsiteX89" fmla="*/ 478972 w 1632857"/>
              <a:gd name="connsiteY89" fmla="*/ 2449286 h 2688771"/>
              <a:gd name="connsiteX90" fmla="*/ 522514 w 1632857"/>
              <a:gd name="connsiteY90" fmla="*/ 2438400 h 2688771"/>
              <a:gd name="connsiteX91" fmla="*/ 555172 w 1632857"/>
              <a:gd name="connsiteY91" fmla="*/ 2427514 h 2688771"/>
              <a:gd name="connsiteX92" fmla="*/ 827314 w 1632857"/>
              <a:gd name="connsiteY92" fmla="*/ 2405743 h 2688771"/>
              <a:gd name="connsiteX93" fmla="*/ 925286 w 1632857"/>
              <a:gd name="connsiteY93" fmla="*/ 2383971 h 2688771"/>
              <a:gd name="connsiteX94" fmla="*/ 990600 w 1632857"/>
              <a:gd name="connsiteY94" fmla="*/ 2351314 h 2688771"/>
              <a:gd name="connsiteX95" fmla="*/ 1066800 w 1632857"/>
              <a:gd name="connsiteY95" fmla="*/ 2275114 h 2688771"/>
              <a:gd name="connsiteX96" fmla="*/ 1240972 w 1632857"/>
              <a:gd name="connsiteY96" fmla="*/ 2296886 h 2688771"/>
              <a:gd name="connsiteX97" fmla="*/ 1338943 w 1632857"/>
              <a:gd name="connsiteY97" fmla="*/ 2329543 h 2688771"/>
              <a:gd name="connsiteX98" fmla="*/ 1371600 w 1632857"/>
              <a:gd name="connsiteY98" fmla="*/ 2340428 h 2688771"/>
              <a:gd name="connsiteX99" fmla="*/ 1426029 w 1632857"/>
              <a:gd name="connsiteY99" fmla="*/ 2373086 h 2688771"/>
              <a:gd name="connsiteX100" fmla="*/ 1480457 w 1632857"/>
              <a:gd name="connsiteY100" fmla="*/ 2438400 h 2688771"/>
              <a:gd name="connsiteX101" fmla="*/ 1524000 w 1632857"/>
              <a:gd name="connsiteY101" fmla="*/ 2481943 h 2688771"/>
              <a:gd name="connsiteX102" fmla="*/ 1545772 w 1632857"/>
              <a:gd name="connsiteY102" fmla="*/ 2547257 h 2688771"/>
              <a:gd name="connsiteX103" fmla="*/ 1578429 w 1632857"/>
              <a:gd name="connsiteY103" fmla="*/ 2612571 h 2688771"/>
              <a:gd name="connsiteX104" fmla="*/ 1621972 w 1632857"/>
              <a:gd name="connsiteY104" fmla="*/ 2656114 h 2688771"/>
              <a:gd name="connsiteX105" fmla="*/ 1632857 w 1632857"/>
              <a:gd name="connsiteY105" fmla="*/ 2688771 h 268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32857" h="2688771">
                <a:moveTo>
                  <a:pt x="849086" y="0"/>
                </a:moveTo>
                <a:cubicBezTo>
                  <a:pt x="827315" y="7257"/>
                  <a:pt x="805080" y="13248"/>
                  <a:pt x="783772" y="21771"/>
                </a:cubicBezTo>
                <a:cubicBezTo>
                  <a:pt x="768705" y="27798"/>
                  <a:pt x="755296" y="37516"/>
                  <a:pt x="740229" y="43543"/>
                </a:cubicBezTo>
                <a:cubicBezTo>
                  <a:pt x="718921" y="52066"/>
                  <a:pt x="696686" y="58057"/>
                  <a:pt x="674914" y="65314"/>
                </a:cubicBezTo>
                <a:cubicBezTo>
                  <a:pt x="664028" y="68943"/>
                  <a:pt x="653389" y="73417"/>
                  <a:pt x="642257" y="76200"/>
                </a:cubicBezTo>
                <a:cubicBezTo>
                  <a:pt x="620169" y="81722"/>
                  <a:pt x="587915" y="88604"/>
                  <a:pt x="566057" y="97971"/>
                </a:cubicBezTo>
                <a:cubicBezTo>
                  <a:pt x="527244" y="114605"/>
                  <a:pt x="512066" y="124822"/>
                  <a:pt x="478972" y="152400"/>
                </a:cubicBezTo>
                <a:cubicBezTo>
                  <a:pt x="471088" y="158970"/>
                  <a:pt x="464457" y="166914"/>
                  <a:pt x="457200" y="174171"/>
                </a:cubicBezTo>
                <a:cubicBezTo>
                  <a:pt x="453571" y="185057"/>
                  <a:pt x="446314" y="195353"/>
                  <a:pt x="446314" y="206828"/>
                </a:cubicBezTo>
                <a:cubicBezTo>
                  <a:pt x="446314" y="218303"/>
                  <a:pt x="462332" y="229223"/>
                  <a:pt x="457200" y="239486"/>
                </a:cubicBezTo>
                <a:cubicBezTo>
                  <a:pt x="452069" y="249749"/>
                  <a:pt x="435090" y="245851"/>
                  <a:pt x="424543" y="250371"/>
                </a:cubicBezTo>
                <a:cubicBezTo>
                  <a:pt x="312409" y="298428"/>
                  <a:pt x="464368" y="244353"/>
                  <a:pt x="315686" y="293914"/>
                </a:cubicBezTo>
                <a:lnTo>
                  <a:pt x="283029" y="304800"/>
                </a:lnTo>
                <a:cubicBezTo>
                  <a:pt x="275772" y="312057"/>
                  <a:pt x="263270" y="316507"/>
                  <a:pt x="261257" y="326571"/>
                </a:cubicBezTo>
                <a:cubicBezTo>
                  <a:pt x="259007" y="337823"/>
                  <a:pt x="264029" y="351114"/>
                  <a:pt x="272143" y="359228"/>
                </a:cubicBezTo>
                <a:cubicBezTo>
                  <a:pt x="294795" y="381880"/>
                  <a:pt x="322320" y="378875"/>
                  <a:pt x="348343" y="391886"/>
                </a:cubicBezTo>
                <a:cubicBezTo>
                  <a:pt x="432752" y="434090"/>
                  <a:pt x="331573" y="397181"/>
                  <a:pt x="413657" y="424543"/>
                </a:cubicBezTo>
                <a:cubicBezTo>
                  <a:pt x="420914" y="431800"/>
                  <a:pt x="426249" y="441724"/>
                  <a:pt x="435429" y="446314"/>
                </a:cubicBezTo>
                <a:cubicBezTo>
                  <a:pt x="478559" y="467879"/>
                  <a:pt x="519580" y="471225"/>
                  <a:pt x="566057" y="478971"/>
                </a:cubicBezTo>
                <a:cubicBezTo>
                  <a:pt x="576943" y="482600"/>
                  <a:pt x="598714" y="478382"/>
                  <a:pt x="598714" y="489857"/>
                </a:cubicBezTo>
                <a:cubicBezTo>
                  <a:pt x="598714" y="503924"/>
                  <a:pt x="541452" y="519830"/>
                  <a:pt x="533400" y="522514"/>
                </a:cubicBezTo>
                <a:cubicBezTo>
                  <a:pt x="544286" y="529771"/>
                  <a:pt x="554102" y="538972"/>
                  <a:pt x="566057" y="544286"/>
                </a:cubicBezTo>
                <a:cubicBezTo>
                  <a:pt x="635711" y="575243"/>
                  <a:pt x="619521" y="558867"/>
                  <a:pt x="685800" y="576943"/>
                </a:cubicBezTo>
                <a:cubicBezTo>
                  <a:pt x="707940" y="582981"/>
                  <a:pt x="729343" y="591457"/>
                  <a:pt x="751114" y="598714"/>
                </a:cubicBezTo>
                <a:cubicBezTo>
                  <a:pt x="762000" y="602343"/>
                  <a:pt x="772640" y="606817"/>
                  <a:pt x="783772" y="609600"/>
                </a:cubicBezTo>
                <a:cubicBezTo>
                  <a:pt x="808111" y="615685"/>
                  <a:pt x="876731" y="631658"/>
                  <a:pt x="892629" y="642257"/>
                </a:cubicBezTo>
                <a:lnTo>
                  <a:pt x="925286" y="664028"/>
                </a:lnTo>
                <a:cubicBezTo>
                  <a:pt x="914400" y="667657"/>
                  <a:pt x="904052" y="673826"/>
                  <a:pt x="892629" y="674914"/>
                </a:cubicBezTo>
                <a:lnTo>
                  <a:pt x="664029" y="696686"/>
                </a:lnTo>
                <a:cubicBezTo>
                  <a:pt x="654551" y="706164"/>
                  <a:pt x="620486" y="737380"/>
                  <a:pt x="620486" y="751114"/>
                </a:cubicBezTo>
                <a:cubicBezTo>
                  <a:pt x="620486" y="771039"/>
                  <a:pt x="665932" y="780777"/>
                  <a:pt x="674914" y="783771"/>
                </a:cubicBezTo>
                <a:cubicBezTo>
                  <a:pt x="682171" y="791028"/>
                  <a:pt x="696686" y="795280"/>
                  <a:pt x="696686" y="805543"/>
                </a:cubicBezTo>
                <a:cubicBezTo>
                  <a:pt x="696686" y="815806"/>
                  <a:pt x="684524" y="823710"/>
                  <a:pt x="674914" y="827314"/>
                </a:cubicBezTo>
                <a:cubicBezTo>
                  <a:pt x="654248" y="835064"/>
                  <a:pt x="631146" y="833412"/>
                  <a:pt x="609600" y="838200"/>
                </a:cubicBezTo>
                <a:cubicBezTo>
                  <a:pt x="550050" y="851434"/>
                  <a:pt x="603002" y="844762"/>
                  <a:pt x="544286" y="870857"/>
                </a:cubicBezTo>
                <a:cubicBezTo>
                  <a:pt x="523315" y="880177"/>
                  <a:pt x="478972" y="892628"/>
                  <a:pt x="478972" y="892628"/>
                </a:cubicBezTo>
                <a:cubicBezTo>
                  <a:pt x="471715" y="899885"/>
                  <a:pt x="466729" y="910588"/>
                  <a:pt x="457200" y="914400"/>
                </a:cubicBezTo>
                <a:cubicBezTo>
                  <a:pt x="429418" y="925513"/>
                  <a:pt x="370114" y="936171"/>
                  <a:pt x="370114" y="936171"/>
                </a:cubicBezTo>
                <a:cubicBezTo>
                  <a:pt x="373743" y="947057"/>
                  <a:pt x="373832" y="959868"/>
                  <a:pt x="381000" y="968828"/>
                </a:cubicBezTo>
                <a:cubicBezTo>
                  <a:pt x="396348" y="988013"/>
                  <a:pt x="424800" y="994314"/>
                  <a:pt x="446314" y="1001486"/>
                </a:cubicBezTo>
                <a:cubicBezTo>
                  <a:pt x="453571" y="1008743"/>
                  <a:pt x="471331" y="1013520"/>
                  <a:pt x="468086" y="1023257"/>
                </a:cubicBezTo>
                <a:cubicBezTo>
                  <a:pt x="461595" y="1042730"/>
                  <a:pt x="424543" y="1066800"/>
                  <a:pt x="424543" y="1066800"/>
                </a:cubicBezTo>
                <a:cubicBezTo>
                  <a:pt x="439376" y="1076689"/>
                  <a:pt x="468631" y="1093108"/>
                  <a:pt x="478972" y="1110343"/>
                </a:cubicBezTo>
                <a:cubicBezTo>
                  <a:pt x="484875" y="1120182"/>
                  <a:pt x="486229" y="1132114"/>
                  <a:pt x="489857" y="1143000"/>
                </a:cubicBezTo>
                <a:lnTo>
                  <a:pt x="424543" y="1164771"/>
                </a:lnTo>
                <a:cubicBezTo>
                  <a:pt x="413657" y="1168400"/>
                  <a:pt x="403018" y="1172874"/>
                  <a:pt x="391886" y="1175657"/>
                </a:cubicBezTo>
                <a:lnTo>
                  <a:pt x="304800" y="1197428"/>
                </a:lnTo>
                <a:lnTo>
                  <a:pt x="261257" y="1208314"/>
                </a:lnTo>
                <a:cubicBezTo>
                  <a:pt x="246743" y="1222828"/>
                  <a:pt x="234793" y="1240471"/>
                  <a:pt x="217714" y="1251857"/>
                </a:cubicBezTo>
                <a:cubicBezTo>
                  <a:pt x="176517" y="1279321"/>
                  <a:pt x="194308" y="1264377"/>
                  <a:pt x="163286" y="1295400"/>
                </a:cubicBezTo>
                <a:cubicBezTo>
                  <a:pt x="156028" y="1317173"/>
                  <a:pt x="125185" y="1366156"/>
                  <a:pt x="152400" y="1393371"/>
                </a:cubicBezTo>
                <a:cubicBezTo>
                  <a:pt x="160514" y="1401485"/>
                  <a:pt x="174171" y="1400628"/>
                  <a:pt x="185057" y="1404257"/>
                </a:cubicBezTo>
                <a:cubicBezTo>
                  <a:pt x="289875" y="1509075"/>
                  <a:pt x="178363" y="1403256"/>
                  <a:pt x="261257" y="1469571"/>
                </a:cubicBezTo>
                <a:cubicBezTo>
                  <a:pt x="269271" y="1475982"/>
                  <a:pt x="275015" y="1484932"/>
                  <a:pt x="283029" y="1491343"/>
                </a:cubicBezTo>
                <a:cubicBezTo>
                  <a:pt x="293245" y="1499516"/>
                  <a:pt x="305753" y="1504600"/>
                  <a:pt x="315686" y="1513114"/>
                </a:cubicBezTo>
                <a:cubicBezTo>
                  <a:pt x="331271" y="1526472"/>
                  <a:pt x="359229" y="1556657"/>
                  <a:pt x="359229" y="1556657"/>
                </a:cubicBezTo>
                <a:cubicBezTo>
                  <a:pt x="366485" y="1578428"/>
                  <a:pt x="380999" y="1600200"/>
                  <a:pt x="359229" y="1621971"/>
                </a:cubicBezTo>
                <a:cubicBezTo>
                  <a:pt x="351115" y="1630085"/>
                  <a:pt x="337605" y="1629705"/>
                  <a:pt x="326572" y="1632857"/>
                </a:cubicBezTo>
                <a:cubicBezTo>
                  <a:pt x="255804" y="1653077"/>
                  <a:pt x="253651" y="1646191"/>
                  <a:pt x="152400" y="1654628"/>
                </a:cubicBezTo>
                <a:cubicBezTo>
                  <a:pt x="89130" y="1696809"/>
                  <a:pt x="143830" y="1649223"/>
                  <a:pt x="108857" y="1730828"/>
                </a:cubicBezTo>
                <a:cubicBezTo>
                  <a:pt x="97259" y="1757890"/>
                  <a:pt x="76377" y="1752512"/>
                  <a:pt x="54429" y="1763486"/>
                </a:cubicBezTo>
                <a:cubicBezTo>
                  <a:pt x="26965" y="1777218"/>
                  <a:pt x="20250" y="1786779"/>
                  <a:pt x="0" y="1807028"/>
                </a:cubicBezTo>
                <a:cubicBezTo>
                  <a:pt x="11413" y="1841266"/>
                  <a:pt x="8597" y="1849046"/>
                  <a:pt x="43543" y="1872343"/>
                </a:cubicBezTo>
                <a:cubicBezTo>
                  <a:pt x="53090" y="1878708"/>
                  <a:pt x="65314" y="1879600"/>
                  <a:pt x="76200" y="1883228"/>
                </a:cubicBezTo>
                <a:cubicBezTo>
                  <a:pt x="87086" y="1890485"/>
                  <a:pt x="96832" y="1899846"/>
                  <a:pt x="108857" y="1905000"/>
                </a:cubicBezTo>
                <a:cubicBezTo>
                  <a:pt x="122608" y="1910894"/>
                  <a:pt x="160699" y="1903438"/>
                  <a:pt x="152400" y="1915886"/>
                </a:cubicBezTo>
                <a:cubicBezTo>
                  <a:pt x="139670" y="1934981"/>
                  <a:pt x="108857" y="1930400"/>
                  <a:pt x="87086" y="1937657"/>
                </a:cubicBezTo>
                <a:lnTo>
                  <a:pt x="54429" y="1948543"/>
                </a:lnTo>
                <a:cubicBezTo>
                  <a:pt x="68943" y="1955800"/>
                  <a:pt x="84470" y="1961313"/>
                  <a:pt x="97972" y="1970314"/>
                </a:cubicBezTo>
                <a:cubicBezTo>
                  <a:pt x="106511" y="1976007"/>
                  <a:pt x="110563" y="1987496"/>
                  <a:pt x="119743" y="1992086"/>
                </a:cubicBezTo>
                <a:cubicBezTo>
                  <a:pt x="140269" y="2002349"/>
                  <a:pt x="163286" y="2006600"/>
                  <a:pt x="185057" y="2013857"/>
                </a:cubicBezTo>
                <a:lnTo>
                  <a:pt x="217714" y="2024743"/>
                </a:lnTo>
                <a:cubicBezTo>
                  <a:pt x="224971" y="2032000"/>
                  <a:pt x="230306" y="2041924"/>
                  <a:pt x="239486" y="2046514"/>
                </a:cubicBezTo>
                <a:cubicBezTo>
                  <a:pt x="260012" y="2056777"/>
                  <a:pt x="304800" y="2068286"/>
                  <a:pt x="304800" y="2068286"/>
                </a:cubicBezTo>
                <a:cubicBezTo>
                  <a:pt x="342800" y="2106284"/>
                  <a:pt x="316835" y="2086811"/>
                  <a:pt x="391886" y="2111828"/>
                </a:cubicBezTo>
                <a:lnTo>
                  <a:pt x="424543" y="2122714"/>
                </a:lnTo>
                <a:cubicBezTo>
                  <a:pt x="476200" y="2174371"/>
                  <a:pt x="461595" y="2146784"/>
                  <a:pt x="478972" y="2198914"/>
                </a:cubicBezTo>
                <a:cubicBezTo>
                  <a:pt x="475343" y="2209800"/>
                  <a:pt x="473990" y="2221732"/>
                  <a:pt x="468086" y="2231571"/>
                </a:cubicBezTo>
                <a:cubicBezTo>
                  <a:pt x="455954" y="2251791"/>
                  <a:pt x="430773" y="2261421"/>
                  <a:pt x="413657" y="2275114"/>
                </a:cubicBezTo>
                <a:cubicBezTo>
                  <a:pt x="405643" y="2281525"/>
                  <a:pt x="399900" y="2290475"/>
                  <a:pt x="391886" y="2296886"/>
                </a:cubicBezTo>
                <a:cubicBezTo>
                  <a:pt x="381670" y="2305059"/>
                  <a:pt x="369445" y="2310484"/>
                  <a:pt x="359229" y="2318657"/>
                </a:cubicBezTo>
                <a:cubicBezTo>
                  <a:pt x="351215" y="2325068"/>
                  <a:pt x="345997" y="2334735"/>
                  <a:pt x="337457" y="2340428"/>
                </a:cubicBezTo>
                <a:cubicBezTo>
                  <a:pt x="323955" y="2349429"/>
                  <a:pt x="308003" y="2354149"/>
                  <a:pt x="293914" y="2362200"/>
                </a:cubicBezTo>
                <a:cubicBezTo>
                  <a:pt x="282555" y="2368691"/>
                  <a:pt x="271473" y="2375798"/>
                  <a:pt x="261257" y="2383971"/>
                </a:cubicBezTo>
                <a:cubicBezTo>
                  <a:pt x="253243" y="2390382"/>
                  <a:pt x="248666" y="2401153"/>
                  <a:pt x="239486" y="2405743"/>
                </a:cubicBezTo>
                <a:cubicBezTo>
                  <a:pt x="218960" y="2416006"/>
                  <a:pt x="174172" y="2427514"/>
                  <a:pt x="174172" y="2427514"/>
                </a:cubicBezTo>
                <a:cubicBezTo>
                  <a:pt x="188686" y="2431143"/>
                  <a:pt x="203963" y="2432507"/>
                  <a:pt x="217714" y="2438400"/>
                </a:cubicBezTo>
                <a:cubicBezTo>
                  <a:pt x="241749" y="2448701"/>
                  <a:pt x="254584" y="2464383"/>
                  <a:pt x="272143" y="2481943"/>
                </a:cubicBezTo>
                <a:cubicBezTo>
                  <a:pt x="346515" y="2475182"/>
                  <a:pt x="382037" y="2476240"/>
                  <a:pt x="446314" y="2460171"/>
                </a:cubicBezTo>
                <a:cubicBezTo>
                  <a:pt x="457446" y="2457388"/>
                  <a:pt x="467939" y="2452438"/>
                  <a:pt x="478972" y="2449286"/>
                </a:cubicBezTo>
                <a:cubicBezTo>
                  <a:pt x="493357" y="2445176"/>
                  <a:pt x="508129" y="2442510"/>
                  <a:pt x="522514" y="2438400"/>
                </a:cubicBezTo>
                <a:cubicBezTo>
                  <a:pt x="533547" y="2435248"/>
                  <a:pt x="543882" y="2429567"/>
                  <a:pt x="555172" y="2427514"/>
                </a:cubicBezTo>
                <a:cubicBezTo>
                  <a:pt x="635022" y="2412995"/>
                  <a:pt x="757848" y="2409829"/>
                  <a:pt x="827314" y="2405743"/>
                </a:cubicBezTo>
                <a:cubicBezTo>
                  <a:pt x="852402" y="2401562"/>
                  <a:pt x="898486" y="2397371"/>
                  <a:pt x="925286" y="2383971"/>
                </a:cubicBezTo>
                <a:cubicBezTo>
                  <a:pt x="1009695" y="2341767"/>
                  <a:pt x="908516" y="2378676"/>
                  <a:pt x="990600" y="2351314"/>
                </a:cubicBezTo>
                <a:cubicBezTo>
                  <a:pt x="1040508" y="2276453"/>
                  <a:pt x="1009320" y="2294275"/>
                  <a:pt x="1066800" y="2275114"/>
                </a:cubicBezTo>
                <a:cubicBezTo>
                  <a:pt x="1154430" y="2282417"/>
                  <a:pt x="1174868" y="2277055"/>
                  <a:pt x="1240972" y="2296886"/>
                </a:cubicBezTo>
                <a:cubicBezTo>
                  <a:pt x="1241022" y="2296901"/>
                  <a:pt x="1322590" y="2324092"/>
                  <a:pt x="1338943" y="2329543"/>
                </a:cubicBezTo>
                <a:lnTo>
                  <a:pt x="1371600" y="2340428"/>
                </a:lnTo>
                <a:cubicBezTo>
                  <a:pt x="1439405" y="2408233"/>
                  <a:pt x="1341242" y="2316561"/>
                  <a:pt x="1426029" y="2373086"/>
                </a:cubicBezTo>
                <a:cubicBezTo>
                  <a:pt x="1463778" y="2398252"/>
                  <a:pt x="1453682" y="2407162"/>
                  <a:pt x="1480457" y="2438400"/>
                </a:cubicBezTo>
                <a:cubicBezTo>
                  <a:pt x="1493815" y="2453985"/>
                  <a:pt x="1524000" y="2481943"/>
                  <a:pt x="1524000" y="2481943"/>
                </a:cubicBezTo>
                <a:lnTo>
                  <a:pt x="1545772" y="2547257"/>
                </a:lnTo>
                <a:cubicBezTo>
                  <a:pt x="1556309" y="2578869"/>
                  <a:pt x="1555406" y="2585711"/>
                  <a:pt x="1578429" y="2612571"/>
                </a:cubicBezTo>
                <a:cubicBezTo>
                  <a:pt x="1591787" y="2628156"/>
                  <a:pt x="1621972" y="2656114"/>
                  <a:pt x="1621972" y="2656114"/>
                </a:cubicBezTo>
                <a:lnTo>
                  <a:pt x="1632857" y="2688771"/>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9" name="Rectangle 8"/>
          <p:cNvSpPr/>
          <p:nvPr/>
        </p:nvSpPr>
        <p:spPr>
          <a:xfrm>
            <a:off x="3146981" y="3446306"/>
            <a:ext cx="2573141" cy="923330"/>
          </a:xfrm>
          <a:prstGeom prst="rect">
            <a:avLst/>
          </a:prstGeom>
          <a:noFill/>
        </p:spPr>
        <p:txBody>
          <a:bodyPr wrap="none" lIns="91440" tIns="45720" rIns="91440" bIns="45720">
            <a:spAutoFit/>
          </a:bodyPr>
          <a:lstStyle/>
          <a:p>
            <a:pPr algn="ctr"/>
            <a:r>
              <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Border</a:t>
            </a:r>
          </a:p>
        </p:txBody>
      </p:sp>
      <p:pic>
        <p:nvPicPr>
          <p:cNvPr id="10" name="Picture 9">
            <a:extLst>
              <a:ext uri="{FF2B5EF4-FFF2-40B4-BE49-F238E27FC236}">
                <a16:creationId xmlns:a16="http://schemas.microsoft.com/office/drawing/2014/main" id="{1AF44D09-0220-3708-BDF9-5333055D6E1F}"/>
              </a:ext>
            </a:extLst>
          </p:cNvPr>
          <p:cNvPicPr>
            <a:picLocks noChangeAspect="1"/>
          </p:cNvPicPr>
          <p:nvPr/>
        </p:nvPicPr>
        <p:blipFill>
          <a:blip r:embed="rId5"/>
          <a:stretch>
            <a:fillRect/>
          </a:stretch>
        </p:blipFill>
        <p:spPr>
          <a:xfrm>
            <a:off x="7418674" y="6787306"/>
            <a:ext cx="1633537" cy="70694"/>
          </a:xfrm>
          <a:prstGeom prst="rect">
            <a:avLst/>
          </a:prstGeom>
        </p:spPr>
      </p:pic>
      <p:pic>
        <p:nvPicPr>
          <p:cNvPr id="11" name="Picture 10">
            <a:extLst>
              <a:ext uri="{FF2B5EF4-FFF2-40B4-BE49-F238E27FC236}">
                <a16:creationId xmlns:a16="http://schemas.microsoft.com/office/drawing/2014/main" id="{A6E70D64-AF07-379F-FFF2-0461A311E361}"/>
              </a:ext>
            </a:extLst>
          </p:cNvPr>
          <p:cNvPicPr>
            <a:picLocks noChangeAspect="1"/>
          </p:cNvPicPr>
          <p:nvPr/>
        </p:nvPicPr>
        <p:blipFill>
          <a:blip r:embed="rId5"/>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16973559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pic>
        <p:nvPicPr>
          <p:cNvPr id="4098" name="Picture 2" descr="https://encrypted-tbn1.gstatic.com/images?q=tbn:ANd9GcQKDfve6asorErux0m2QqO8gfMV8F_V75byOt_ZJ0w0t_3h5_fAi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233" y="3505200"/>
            <a:ext cx="8294767" cy="303847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533400" y="4267200"/>
            <a:ext cx="3326552" cy="1077218"/>
          </a:xfrm>
          <a:prstGeom prst="rect">
            <a:avLst/>
          </a:prstGeom>
          <a:noFill/>
        </p:spPr>
        <p:txBody>
          <a:bodyPr wrap="none" lIns="91440" tIns="45720" rIns="91440" bIns="45720">
            <a:spAutoFit/>
          </a:bodyPr>
          <a:lstStyle/>
          <a:p>
            <a:pPr algn="ctr"/>
            <a:r>
              <a:rPr lang="en-US" sz="3200" b="1" cap="none" spc="0" dirty="0">
                <a:ln w="1905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Haiti,</a:t>
            </a:r>
          </a:p>
          <a:p>
            <a:pPr algn="ctr"/>
            <a:r>
              <a:rPr lang="en-US" sz="3200" b="1" dirty="0">
                <a:ln w="1905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No Regulations</a:t>
            </a:r>
            <a:endParaRPr lang="en-US" sz="3200" b="1" cap="none" spc="0" dirty="0">
              <a:ln w="1905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8" name="Freeform 7"/>
          <p:cNvSpPr/>
          <p:nvPr/>
        </p:nvSpPr>
        <p:spPr bwMode="auto">
          <a:xfrm>
            <a:off x="3918857" y="3853543"/>
            <a:ext cx="1632857" cy="2688771"/>
          </a:xfrm>
          <a:custGeom>
            <a:avLst/>
            <a:gdLst>
              <a:gd name="connsiteX0" fmla="*/ 849086 w 1632857"/>
              <a:gd name="connsiteY0" fmla="*/ 0 h 2688771"/>
              <a:gd name="connsiteX1" fmla="*/ 783772 w 1632857"/>
              <a:gd name="connsiteY1" fmla="*/ 21771 h 2688771"/>
              <a:gd name="connsiteX2" fmla="*/ 740229 w 1632857"/>
              <a:gd name="connsiteY2" fmla="*/ 43543 h 2688771"/>
              <a:gd name="connsiteX3" fmla="*/ 674914 w 1632857"/>
              <a:gd name="connsiteY3" fmla="*/ 65314 h 2688771"/>
              <a:gd name="connsiteX4" fmla="*/ 642257 w 1632857"/>
              <a:gd name="connsiteY4" fmla="*/ 76200 h 2688771"/>
              <a:gd name="connsiteX5" fmla="*/ 566057 w 1632857"/>
              <a:gd name="connsiteY5" fmla="*/ 97971 h 2688771"/>
              <a:gd name="connsiteX6" fmla="*/ 478972 w 1632857"/>
              <a:gd name="connsiteY6" fmla="*/ 152400 h 2688771"/>
              <a:gd name="connsiteX7" fmla="*/ 457200 w 1632857"/>
              <a:gd name="connsiteY7" fmla="*/ 174171 h 2688771"/>
              <a:gd name="connsiteX8" fmla="*/ 446314 w 1632857"/>
              <a:gd name="connsiteY8" fmla="*/ 206828 h 2688771"/>
              <a:gd name="connsiteX9" fmla="*/ 457200 w 1632857"/>
              <a:gd name="connsiteY9" fmla="*/ 239486 h 2688771"/>
              <a:gd name="connsiteX10" fmla="*/ 424543 w 1632857"/>
              <a:gd name="connsiteY10" fmla="*/ 250371 h 2688771"/>
              <a:gd name="connsiteX11" fmla="*/ 315686 w 1632857"/>
              <a:gd name="connsiteY11" fmla="*/ 293914 h 2688771"/>
              <a:gd name="connsiteX12" fmla="*/ 283029 w 1632857"/>
              <a:gd name="connsiteY12" fmla="*/ 304800 h 2688771"/>
              <a:gd name="connsiteX13" fmla="*/ 261257 w 1632857"/>
              <a:gd name="connsiteY13" fmla="*/ 326571 h 2688771"/>
              <a:gd name="connsiteX14" fmla="*/ 272143 w 1632857"/>
              <a:gd name="connsiteY14" fmla="*/ 359228 h 2688771"/>
              <a:gd name="connsiteX15" fmla="*/ 348343 w 1632857"/>
              <a:gd name="connsiteY15" fmla="*/ 391886 h 2688771"/>
              <a:gd name="connsiteX16" fmla="*/ 413657 w 1632857"/>
              <a:gd name="connsiteY16" fmla="*/ 424543 h 2688771"/>
              <a:gd name="connsiteX17" fmla="*/ 435429 w 1632857"/>
              <a:gd name="connsiteY17" fmla="*/ 446314 h 2688771"/>
              <a:gd name="connsiteX18" fmla="*/ 566057 w 1632857"/>
              <a:gd name="connsiteY18" fmla="*/ 478971 h 2688771"/>
              <a:gd name="connsiteX19" fmla="*/ 598714 w 1632857"/>
              <a:gd name="connsiteY19" fmla="*/ 489857 h 2688771"/>
              <a:gd name="connsiteX20" fmla="*/ 533400 w 1632857"/>
              <a:gd name="connsiteY20" fmla="*/ 522514 h 2688771"/>
              <a:gd name="connsiteX21" fmla="*/ 566057 w 1632857"/>
              <a:gd name="connsiteY21" fmla="*/ 544286 h 2688771"/>
              <a:gd name="connsiteX22" fmla="*/ 685800 w 1632857"/>
              <a:gd name="connsiteY22" fmla="*/ 576943 h 2688771"/>
              <a:gd name="connsiteX23" fmla="*/ 751114 w 1632857"/>
              <a:gd name="connsiteY23" fmla="*/ 598714 h 2688771"/>
              <a:gd name="connsiteX24" fmla="*/ 783772 w 1632857"/>
              <a:gd name="connsiteY24" fmla="*/ 609600 h 2688771"/>
              <a:gd name="connsiteX25" fmla="*/ 892629 w 1632857"/>
              <a:gd name="connsiteY25" fmla="*/ 642257 h 2688771"/>
              <a:gd name="connsiteX26" fmla="*/ 925286 w 1632857"/>
              <a:gd name="connsiteY26" fmla="*/ 664028 h 2688771"/>
              <a:gd name="connsiteX27" fmla="*/ 892629 w 1632857"/>
              <a:gd name="connsiteY27" fmla="*/ 674914 h 2688771"/>
              <a:gd name="connsiteX28" fmla="*/ 664029 w 1632857"/>
              <a:gd name="connsiteY28" fmla="*/ 696686 h 2688771"/>
              <a:gd name="connsiteX29" fmla="*/ 620486 w 1632857"/>
              <a:gd name="connsiteY29" fmla="*/ 751114 h 2688771"/>
              <a:gd name="connsiteX30" fmla="*/ 674914 w 1632857"/>
              <a:gd name="connsiteY30" fmla="*/ 783771 h 2688771"/>
              <a:gd name="connsiteX31" fmla="*/ 696686 w 1632857"/>
              <a:gd name="connsiteY31" fmla="*/ 805543 h 2688771"/>
              <a:gd name="connsiteX32" fmla="*/ 674914 w 1632857"/>
              <a:gd name="connsiteY32" fmla="*/ 827314 h 2688771"/>
              <a:gd name="connsiteX33" fmla="*/ 609600 w 1632857"/>
              <a:gd name="connsiteY33" fmla="*/ 838200 h 2688771"/>
              <a:gd name="connsiteX34" fmla="*/ 544286 w 1632857"/>
              <a:gd name="connsiteY34" fmla="*/ 870857 h 2688771"/>
              <a:gd name="connsiteX35" fmla="*/ 478972 w 1632857"/>
              <a:gd name="connsiteY35" fmla="*/ 892628 h 2688771"/>
              <a:gd name="connsiteX36" fmla="*/ 457200 w 1632857"/>
              <a:gd name="connsiteY36" fmla="*/ 914400 h 2688771"/>
              <a:gd name="connsiteX37" fmla="*/ 370114 w 1632857"/>
              <a:gd name="connsiteY37" fmla="*/ 936171 h 2688771"/>
              <a:gd name="connsiteX38" fmla="*/ 381000 w 1632857"/>
              <a:gd name="connsiteY38" fmla="*/ 968828 h 2688771"/>
              <a:gd name="connsiteX39" fmla="*/ 446314 w 1632857"/>
              <a:gd name="connsiteY39" fmla="*/ 1001486 h 2688771"/>
              <a:gd name="connsiteX40" fmla="*/ 468086 w 1632857"/>
              <a:gd name="connsiteY40" fmla="*/ 1023257 h 2688771"/>
              <a:gd name="connsiteX41" fmla="*/ 424543 w 1632857"/>
              <a:gd name="connsiteY41" fmla="*/ 1066800 h 2688771"/>
              <a:gd name="connsiteX42" fmla="*/ 478972 w 1632857"/>
              <a:gd name="connsiteY42" fmla="*/ 1110343 h 2688771"/>
              <a:gd name="connsiteX43" fmla="*/ 489857 w 1632857"/>
              <a:gd name="connsiteY43" fmla="*/ 1143000 h 2688771"/>
              <a:gd name="connsiteX44" fmla="*/ 424543 w 1632857"/>
              <a:gd name="connsiteY44" fmla="*/ 1164771 h 2688771"/>
              <a:gd name="connsiteX45" fmla="*/ 391886 w 1632857"/>
              <a:gd name="connsiteY45" fmla="*/ 1175657 h 2688771"/>
              <a:gd name="connsiteX46" fmla="*/ 304800 w 1632857"/>
              <a:gd name="connsiteY46" fmla="*/ 1197428 h 2688771"/>
              <a:gd name="connsiteX47" fmla="*/ 261257 w 1632857"/>
              <a:gd name="connsiteY47" fmla="*/ 1208314 h 2688771"/>
              <a:gd name="connsiteX48" fmla="*/ 217714 w 1632857"/>
              <a:gd name="connsiteY48" fmla="*/ 1251857 h 2688771"/>
              <a:gd name="connsiteX49" fmla="*/ 163286 w 1632857"/>
              <a:gd name="connsiteY49" fmla="*/ 1295400 h 2688771"/>
              <a:gd name="connsiteX50" fmla="*/ 152400 w 1632857"/>
              <a:gd name="connsiteY50" fmla="*/ 1393371 h 2688771"/>
              <a:gd name="connsiteX51" fmla="*/ 185057 w 1632857"/>
              <a:gd name="connsiteY51" fmla="*/ 1404257 h 2688771"/>
              <a:gd name="connsiteX52" fmla="*/ 261257 w 1632857"/>
              <a:gd name="connsiteY52" fmla="*/ 1469571 h 2688771"/>
              <a:gd name="connsiteX53" fmla="*/ 283029 w 1632857"/>
              <a:gd name="connsiteY53" fmla="*/ 1491343 h 2688771"/>
              <a:gd name="connsiteX54" fmla="*/ 315686 w 1632857"/>
              <a:gd name="connsiteY54" fmla="*/ 1513114 h 2688771"/>
              <a:gd name="connsiteX55" fmla="*/ 359229 w 1632857"/>
              <a:gd name="connsiteY55" fmla="*/ 1556657 h 2688771"/>
              <a:gd name="connsiteX56" fmla="*/ 359229 w 1632857"/>
              <a:gd name="connsiteY56" fmla="*/ 1621971 h 2688771"/>
              <a:gd name="connsiteX57" fmla="*/ 326572 w 1632857"/>
              <a:gd name="connsiteY57" fmla="*/ 1632857 h 2688771"/>
              <a:gd name="connsiteX58" fmla="*/ 152400 w 1632857"/>
              <a:gd name="connsiteY58" fmla="*/ 1654628 h 2688771"/>
              <a:gd name="connsiteX59" fmla="*/ 108857 w 1632857"/>
              <a:gd name="connsiteY59" fmla="*/ 1730828 h 2688771"/>
              <a:gd name="connsiteX60" fmla="*/ 54429 w 1632857"/>
              <a:gd name="connsiteY60" fmla="*/ 1763486 h 2688771"/>
              <a:gd name="connsiteX61" fmla="*/ 0 w 1632857"/>
              <a:gd name="connsiteY61" fmla="*/ 1807028 h 2688771"/>
              <a:gd name="connsiteX62" fmla="*/ 43543 w 1632857"/>
              <a:gd name="connsiteY62" fmla="*/ 1872343 h 2688771"/>
              <a:gd name="connsiteX63" fmla="*/ 76200 w 1632857"/>
              <a:gd name="connsiteY63" fmla="*/ 1883228 h 2688771"/>
              <a:gd name="connsiteX64" fmla="*/ 108857 w 1632857"/>
              <a:gd name="connsiteY64" fmla="*/ 1905000 h 2688771"/>
              <a:gd name="connsiteX65" fmla="*/ 152400 w 1632857"/>
              <a:gd name="connsiteY65" fmla="*/ 1915886 h 2688771"/>
              <a:gd name="connsiteX66" fmla="*/ 87086 w 1632857"/>
              <a:gd name="connsiteY66" fmla="*/ 1937657 h 2688771"/>
              <a:gd name="connsiteX67" fmla="*/ 54429 w 1632857"/>
              <a:gd name="connsiteY67" fmla="*/ 1948543 h 2688771"/>
              <a:gd name="connsiteX68" fmla="*/ 97972 w 1632857"/>
              <a:gd name="connsiteY68" fmla="*/ 1970314 h 2688771"/>
              <a:gd name="connsiteX69" fmla="*/ 119743 w 1632857"/>
              <a:gd name="connsiteY69" fmla="*/ 1992086 h 2688771"/>
              <a:gd name="connsiteX70" fmla="*/ 185057 w 1632857"/>
              <a:gd name="connsiteY70" fmla="*/ 2013857 h 2688771"/>
              <a:gd name="connsiteX71" fmla="*/ 217714 w 1632857"/>
              <a:gd name="connsiteY71" fmla="*/ 2024743 h 2688771"/>
              <a:gd name="connsiteX72" fmla="*/ 239486 w 1632857"/>
              <a:gd name="connsiteY72" fmla="*/ 2046514 h 2688771"/>
              <a:gd name="connsiteX73" fmla="*/ 304800 w 1632857"/>
              <a:gd name="connsiteY73" fmla="*/ 2068286 h 2688771"/>
              <a:gd name="connsiteX74" fmla="*/ 391886 w 1632857"/>
              <a:gd name="connsiteY74" fmla="*/ 2111828 h 2688771"/>
              <a:gd name="connsiteX75" fmla="*/ 424543 w 1632857"/>
              <a:gd name="connsiteY75" fmla="*/ 2122714 h 2688771"/>
              <a:gd name="connsiteX76" fmla="*/ 478972 w 1632857"/>
              <a:gd name="connsiteY76" fmla="*/ 2198914 h 2688771"/>
              <a:gd name="connsiteX77" fmla="*/ 468086 w 1632857"/>
              <a:gd name="connsiteY77" fmla="*/ 2231571 h 2688771"/>
              <a:gd name="connsiteX78" fmla="*/ 413657 w 1632857"/>
              <a:gd name="connsiteY78" fmla="*/ 2275114 h 2688771"/>
              <a:gd name="connsiteX79" fmla="*/ 391886 w 1632857"/>
              <a:gd name="connsiteY79" fmla="*/ 2296886 h 2688771"/>
              <a:gd name="connsiteX80" fmla="*/ 359229 w 1632857"/>
              <a:gd name="connsiteY80" fmla="*/ 2318657 h 2688771"/>
              <a:gd name="connsiteX81" fmla="*/ 337457 w 1632857"/>
              <a:gd name="connsiteY81" fmla="*/ 2340428 h 2688771"/>
              <a:gd name="connsiteX82" fmla="*/ 293914 w 1632857"/>
              <a:gd name="connsiteY82" fmla="*/ 2362200 h 2688771"/>
              <a:gd name="connsiteX83" fmla="*/ 261257 w 1632857"/>
              <a:gd name="connsiteY83" fmla="*/ 2383971 h 2688771"/>
              <a:gd name="connsiteX84" fmla="*/ 239486 w 1632857"/>
              <a:gd name="connsiteY84" fmla="*/ 2405743 h 2688771"/>
              <a:gd name="connsiteX85" fmla="*/ 174172 w 1632857"/>
              <a:gd name="connsiteY85" fmla="*/ 2427514 h 2688771"/>
              <a:gd name="connsiteX86" fmla="*/ 217714 w 1632857"/>
              <a:gd name="connsiteY86" fmla="*/ 2438400 h 2688771"/>
              <a:gd name="connsiteX87" fmla="*/ 272143 w 1632857"/>
              <a:gd name="connsiteY87" fmla="*/ 2481943 h 2688771"/>
              <a:gd name="connsiteX88" fmla="*/ 446314 w 1632857"/>
              <a:gd name="connsiteY88" fmla="*/ 2460171 h 2688771"/>
              <a:gd name="connsiteX89" fmla="*/ 478972 w 1632857"/>
              <a:gd name="connsiteY89" fmla="*/ 2449286 h 2688771"/>
              <a:gd name="connsiteX90" fmla="*/ 522514 w 1632857"/>
              <a:gd name="connsiteY90" fmla="*/ 2438400 h 2688771"/>
              <a:gd name="connsiteX91" fmla="*/ 555172 w 1632857"/>
              <a:gd name="connsiteY91" fmla="*/ 2427514 h 2688771"/>
              <a:gd name="connsiteX92" fmla="*/ 827314 w 1632857"/>
              <a:gd name="connsiteY92" fmla="*/ 2405743 h 2688771"/>
              <a:gd name="connsiteX93" fmla="*/ 925286 w 1632857"/>
              <a:gd name="connsiteY93" fmla="*/ 2383971 h 2688771"/>
              <a:gd name="connsiteX94" fmla="*/ 990600 w 1632857"/>
              <a:gd name="connsiteY94" fmla="*/ 2351314 h 2688771"/>
              <a:gd name="connsiteX95" fmla="*/ 1066800 w 1632857"/>
              <a:gd name="connsiteY95" fmla="*/ 2275114 h 2688771"/>
              <a:gd name="connsiteX96" fmla="*/ 1240972 w 1632857"/>
              <a:gd name="connsiteY96" fmla="*/ 2296886 h 2688771"/>
              <a:gd name="connsiteX97" fmla="*/ 1338943 w 1632857"/>
              <a:gd name="connsiteY97" fmla="*/ 2329543 h 2688771"/>
              <a:gd name="connsiteX98" fmla="*/ 1371600 w 1632857"/>
              <a:gd name="connsiteY98" fmla="*/ 2340428 h 2688771"/>
              <a:gd name="connsiteX99" fmla="*/ 1426029 w 1632857"/>
              <a:gd name="connsiteY99" fmla="*/ 2373086 h 2688771"/>
              <a:gd name="connsiteX100" fmla="*/ 1480457 w 1632857"/>
              <a:gd name="connsiteY100" fmla="*/ 2438400 h 2688771"/>
              <a:gd name="connsiteX101" fmla="*/ 1524000 w 1632857"/>
              <a:gd name="connsiteY101" fmla="*/ 2481943 h 2688771"/>
              <a:gd name="connsiteX102" fmla="*/ 1545772 w 1632857"/>
              <a:gd name="connsiteY102" fmla="*/ 2547257 h 2688771"/>
              <a:gd name="connsiteX103" fmla="*/ 1578429 w 1632857"/>
              <a:gd name="connsiteY103" fmla="*/ 2612571 h 2688771"/>
              <a:gd name="connsiteX104" fmla="*/ 1621972 w 1632857"/>
              <a:gd name="connsiteY104" fmla="*/ 2656114 h 2688771"/>
              <a:gd name="connsiteX105" fmla="*/ 1632857 w 1632857"/>
              <a:gd name="connsiteY105" fmla="*/ 2688771 h 268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632857" h="2688771">
                <a:moveTo>
                  <a:pt x="849086" y="0"/>
                </a:moveTo>
                <a:cubicBezTo>
                  <a:pt x="827315" y="7257"/>
                  <a:pt x="805080" y="13248"/>
                  <a:pt x="783772" y="21771"/>
                </a:cubicBezTo>
                <a:cubicBezTo>
                  <a:pt x="768705" y="27798"/>
                  <a:pt x="755296" y="37516"/>
                  <a:pt x="740229" y="43543"/>
                </a:cubicBezTo>
                <a:cubicBezTo>
                  <a:pt x="718921" y="52066"/>
                  <a:pt x="696686" y="58057"/>
                  <a:pt x="674914" y="65314"/>
                </a:cubicBezTo>
                <a:cubicBezTo>
                  <a:pt x="664028" y="68943"/>
                  <a:pt x="653389" y="73417"/>
                  <a:pt x="642257" y="76200"/>
                </a:cubicBezTo>
                <a:cubicBezTo>
                  <a:pt x="620169" y="81722"/>
                  <a:pt x="587915" y="88604"/>
                  <a:pt x="566057" y="97971"/>
                </a:cubicBezTo>
                <a:cubicBezTo>
                  <a:pt x="527244" y="114605"/>
                  <a:pt x="512066" y="124822"/>
                  <a:pt x="478972" y="152400"/>
                </a:cubicBezTo>
                <a:cubicBezTo>
                  <a:pt x="471088" y="158970"/>
                  <a:pt x="464457" y="166914"/>
                  <a:pt x="457200" y="174171"/>
                </a:cubicBezTo>
                <a:cubicBezTo>
                  <a:pt x="453571" y="185057"/>
                  <a:pt x="446314" y="195353"/>
                  <a:pt x="446314" y="206828"/>
                </a:cubicBezTo>
                <a:cubicBezTo>
                  <a:pt x="446314" y="218303"/>
                  <a:pt x="462332" y="229223"/>
                  <a:pt x="457200" y="239486"/>
                </a:cubicBezTo>
                <a:cubicBezTo>
                  <a:pt x="452069" y="249749"/>
                  <a:pt x="435090" y="245851"/>
                  <a:pt x="424543" y="250371"/>
                </a:cubicBezTo>
                <a:cubicBezTo>
                  <a:pt x="312409" y="298428"/>
                  <a:pt x="464368" y="244353"/>
                  <a:pt x="315686" y="293914"/>
                </a:cubicBezTo>
                <a:lnTo>
                  <a:pt x="283029" y="304800"/>
                </a:lnTo>
                <a:cubicBezTo>
                  <a:pt x="275772" y="312057"/>
                  <a:pt x="263270" y="316507"/>
                  <a:pt x="261257" y="326571"/>
                </a:cubicBezTo>
                <a:cubicBezTo>
                  <a:pt x="259007" y="337823"/>
                  <a:pt x="264029" y="351114"/>
                  <a:pt x="272143" y="359228"/>
                </a:cubicBezTo>
                <a:cubicBezTo>
                  <a:pt x="294795" y="381880"/>
                  <a:pt x="322320" y="378875"/>
                  <a:pt x="348343" y="391886"/>
                </a:cubicBezTo>
                <a:cubicBezTo>
                  <a:pt x="432752" y="434090"/>
                  <a:pt x="331573" y="397181"/>
                  <a:pt x="413657" y="424543"/>
                </a:cubicBezTo>
                <a:cubicBezTo>
                  <a:pt x="420914" y="431800"/>
                  <a:pt x="426249" y="441724"/>
                  <a:pt x="435429" y="446314"/>
                </a:cubicBezTo>
                <a:cubicBezTo>
                  <a:pt x="478559" y="467879"/>
                  <a:pt x="519580" y="471225"/>
                  <a:pt x="566057" y="478971"/>
                </a:cubicBezTo>
                <a:cubicBezTo>
                  <a:pt x="576943" y="482600"/>
                  <a:pt x="598714" y="478382"/>
                  <a:pt x="598714" y="489857"/>
                </a:cubicBezTo>
                <a:cubicBezTo>
                  <a:pt x="598714" y="503924"/>
                  <a:pt x="541452" y="519830"/>
                  <a:pt x="533400" y="522514"/>
                </a:cubicBezTo>
                <a:cubicBezTo>
                  <a:pt x="544286" y="529771"/>
                  <a:pt x="554102" y="538972"/>
                  <a:pt x="566057" y="544286"/>
                </a:cubicBezTo>
                <a:cubicBezTo>
                  <a:pt x="635711" y="575243"/>
                  <a:pt x="619521" y="558867"/>
                  <a:pt x="685800" y="576943"/>
                </a:cubicBezTo>
                <a:cubicBezTo>
                  <a:pt x="707940" y="582981"/>
                  <a:pt x="729343" y="591457"/>
                  <a:pt x="751114" y="598714"/>
                </a:cubicBezTo>
                <a:cubicBezTo>
                  <a:pt x="762000" y="602343"/>
                  <a:pt x="772640" y="606817"/>
                  <a:pt x="783772" y="609600"/>
                </a:cubicBezTo>
                <a:cubicBezTo>
                  <a:pt x="808111" y="615685"/>
                  <a:pt x="876731" y="631658"/>
                  <a:pt x="892629" y="642257"/>
                </a:cubicBezTo>
                <a:lnTo>
                  <a:pt x="925286" y="664028"/>
                </a:lnTo>
                <a:cubicBezTo>
                  <a:pt x="914400" y="667657"/>
                  <a:pt x="904052" y="673826"/>
                  <a:pt x="892629" y="674914"/>
                </a:cubicBezTo>
                <a:lnTo>
                  <a:pt x="664029" y="696686"/>
                </a:lnTo>
                <a:cubicBezTo>
                  <a:pt x="654551" y="706164"/>
                  <a:pt x="620486" y="737380"/>
                  <a:pt x="620486" y="751114"/>
                </a:cubicBezTo>
                <a:cubicBezTo>
                  <a:pt x="620486" y="771039"/>
                  <a:pt x="665932" y="780777"/>
                  <a:pt x="674914" y="783771"/>
                </a:cubicBezTo>
                <a:cubicBezTo>
                  <a:pt x="682171" y="791028"/>
                  <a:pt x="696686" y="795280"/>
                  <a:pt x="696686" y="805543"/>
                </a:cubicBezTo>
                <a:cubicBezTo>
                  <a:pt x="696686" y="815806"/>
                  <a:pt x="684524" y="823710"/>
                  <a:pt x="674914" y="827314"/>
                </a:cubicBezTo>
                <a:cubicBezTo>
                  <a:pt x="654248" y="835064"/>
                  <a:pt x="631146" y="833412"/>
                  <a:pt x="609600" y="838200"/>
                </a:cubicBezTo>
                <a:cubicBezTo>
                  <a:pt x="550050" y="851434"/>
                  <a:pt x="603002" y="844762"/>
                  <a:pt x="544286" y="870857"/>
                </a:cubicBezTo>
                <a:cubicBezTo>
                  <a:pt x="523315" y="880177"/>
                  <a:pt x="478972" y="892628"/>
                  <a:pt x="478972" y="892628"/>
                </a:cubicBezTo>
                <a:cubicBezTo>
                  <a:pt x="471715" y="899885"/>
                  <a:pt x="466729" y="910588"/>
                  <a:pt x="457200" y="914400"/>
                </a:cubicBezTo>
                <a:cubicBezTo>
                  <a:pt x="429418" y="925513"/>
                  <a:pt x="370114" y="936171"/>
                  <a:pt x="370114" y="936171"/>
                </a:cubicBezTo>
                <a:cubicBezTo>
                  <a:pt x="373743" y="947057"/>
                  <a:pt x="373832" y="959868"/>
                  <a:pt x="381000" y="968828"/>
                </a:cubicBezTo>
                <a:cubicBezTo>
                  <a:pt x="396348" y="988013"/>
                  <a:pt x="424800" y="994314"/>
                  <a:pt x="446314" y="1001486"/>
                </a:cubicBezTo>
                <a:cubicBezTo>
                  <a:pt x="453571" y="1008743"/>
                  <a:pt x="471331" y="1013520"/>
                  <a:pt x="468086" y="1023257"/>
                </a:cubicBezTo>
                <a:cubicBezTo>
                  <a:pt x="461595" y="1042730"/>
                  <a:pt x="424543" y="1066800"/>
                  <a:pt x="424543" y="1066800"/>
                </a:cubicBezTo>
                <a:cubicBezTo>
                  <a:pt x="439376" y="1076689"/>
                  <a:pt x="468631" y="1093108"/>
                  <a:pt x="478972" y="1110343"/>
                </a:cubicBezTo>
                <a:cubicBezTo>
                  <a:pt x="484875" y="1120182"/>
                  <a:pt x="486229" y="1132114"/>
                  <a:pt x="489857" y="1143000"/>
                </a:cubicBezTo>
                <a:lnTo>
                  <a:pt x="424543" y="1164771"/>
                </a:lnTo>
                <a:cubicBezTo>
                  <a:pt x="413657" y="1168400"/>
                  <a:pt x="403018" y="1172874"/>
                  <a:pt x="391886" y="1175657"/>
                </a:cubicBezTo>
                <a:lnTo>
                  <a:pt x="304800" y="1197428"/>
                </a:lnTo>
                <a:lnTo>
                  <a:pt x="261257" y="1208314"/>
                </a:lnTo>
                <a:cubicBezTo>
                  <a:pt x="246743" y="1222828"/>
                  <a:pt x="234793" y="1240471"/>
                  <a:pt x="217714" y="1251857"/>
                </a:cubicBezTo>
                <a:cubicBezTo>
                  <a:pt x="176517" y="1279321"/>
                  <a:pt x="194308" y="1264377"/>
                  <a:pt x="163286" y="1295400"/>
                </a:cubicBezTo>
                <a:cubicBezTo>
                  <a:pt x="156028" y="1317173"/>
                  <a:pt x="125185" y="1366156"/>
                  <a:pt x="152400" y="1393371"/>
                </a:cubicBezTo>
                <a:cubicBezTo>
                  <a:pt x="160514" y="1401485"/>
                  <a:pt x="174171" y="1400628"/>
                  <a:pt x="185057" y="1404257"/>
                </a:cubicBezTo>
                <a:cubicBezTo>
                  <a:pt x="289875" y="1509075"/>
                  <a:pt x="178363" y="1403256"/>
                  <a:pt x="261257" y="1469571"/>
                </a:cubicBezTo>
                <a:cubicBezTo>
                  <a:pt x="269271" y="1475982"/>
                  <a:pt x="275015" y="1484932"/>
                  <a:pt x="283029" y="1491343"/>
                </a:cubicBezTo>
                <a:cubicBezTo>
                  <a:pt x="293245" y="1499516"/>
                  <a:pt x="305753" y="1504600"/>
                  <a:pt x="315686" y="1513114"/>
                </a:cubicBezTo>
                <a:cubicBezTo>
                  <a:pt x="331271" y="1526472"/>
                  <a:pt x="359229" y="1556657"/>
                  <a:pt x="359229" y="1556657"/>
                </a:cubicBezTo>
                <a:cubicBezTo>
                  <a:pt x="366485" y="1578428"/>
                  <a:pt x="380999" y="1600200"/>
                  <a:pt x="359229" y="1621971"/>
                </a:cubicBezTo>
                <a:cubicBezTo>
                  <a:pt x="351115" y="1630085"/>
                  <a:pt x="337605" y="1629705"/>
                  <a:pt x="326572" y="1632857"/>
                </a:cubicBezTo>
                <a:cubicBezTo>
                  <a:pt x="255804" y="1653077"/>
                  <a:pt x="253651" y="1646191"/>
                  <a:pt x="152400" y="1654628"/>
                </a:cubicBezTo>
                <a:cubicBezTo>
                  <a:pt x="89130" y="1696809"/>
                  <a:pt x="143830" y="1649223"/>
                  <a:pt x="108857" y="1730828"/>
                </a:cubicBezTo>
                <a:cubicBezTo>
                  <a:pt x="97259" y="1757890"/>
                  <a:pt x="76377" y="1752512"/>
                  <a:pt x="54429" y="1763486"/>
                </a:cubicBezTo>
                <a:cubicBezTo>
                  <a:pt x="26965" y="1777218"/>
                  <a:pt x="20250" y="1786779"/>
                  <a:pt x="0" y="1807028"/>
                </a:cubicBezTo>
                <a:cubicBezTo>
                  <a:pt x="11413" y="1841266"/>
                  <a:pt x="8597" y="1849046"/>
                  <a:pt x="43543" y="1872343"/>
                </a:cubicBezTo>
                <a:cubicBezTo>
                  <a:pt x="53090" y="1878708"/>
                  <a:pt x="65314" y="1879600"/>
                  <a:pt x="76200" y="1883228"/>
                </a:cubicBezTo>
                <a:cubicBezTo>
                  <a:pt x="87086" y="1890485"/>
                  <a:pt x="96832" y="1899846"/>
                  <a:pt x="108857" y="1905000"/>
                </a:cubicBezTo>
                <a:cubicBezTo>
                  <a:pt x="122608" y="1910894"/>
                  <a:pt x="160699" y="1903438"/>
                  <a:pt x="152400" y="1915886"/>
                </a:cubicBezTo>
                <a:cubicBezTo>
                  <a:pt x="139670" y="1934981"/>
                  <a:pt x="108857" y="1930400"/>
                  <a:pt x="87086" y="1937657"/>
                </a:cubicBezTo>
                <a:lnTo>
                  <a:pt x="54429" y="1948543"/>
                </a:lnTo>
                <a:cubicBezTo>
                  <a:pt x="68943" y="1955800"/>
                  <a:pt x="84470" y="1961313"/>
                  <a:pt x="97972" y="1970314"/>
                </a:cubicBezTo>
                <a:cubicBezTo>
                  <a:pt x="106511" y="1976007"/>
                  <a:pt x="110563" y="1987496"/>
                  <a:pt x="119743" y="1992086"/>
                </a:cubicBezTo>
                <a:cubicBezTo>
                  <a:pt x="140269" y="2002349"/>
                  <a:pt x="163286" y="2006600"/>
                  <a:pt x="185057" y="2013857"/>
                </a:cubicBezTo>
                <a:lnTo>
                  <a:pt x="217714" y="2024743"/>
                </a:lnTo>
                <a:cubicBezTo>
                  <a:pt x="224971" y="2032000"/>
                  <a:pt x="230306" y="2041924"/>
                  <a:pt x="239486" y="2046514"/>
                </a:cubicBezTo>
                <a:cubicBezTo>
                  <a:pt x="260012" y="2056777"/>
                  <a:pt x="304800" y="2068286"/>
                  <a:pt x="304800" y="2068286"/>
                </a:cubicBezTo>
                <a:cubicBezTo>
                  <a:pt x="342800" y="2106284"/>
                  <a:pt x="316835" y="2086811"/>
                  <a:pt x="391886" y="2111828"/>
                </a:cubicBezTo>
                <a:lnTo>
                  <a:pt x="424543" y="2122714"/>
                </a:lnTo>
                <a:cubicBezTo>
                  <a:pt x="476200" y="2174371"/>
                  <a:pt x="461595" y="2146784"/>
                  <a:pt x="478972" y="2198914"/>
                </a:cubicBezTo>
                <a:cubicBezTo>
                  <a:pt x="475343" y="2209800"/>
                  <a:pt x="473990" y="2221732"/>
                  <a:pt x="468086" y="2231571"/>
                </a:cubicBezTo>
                <a:cubicBezTo>
                  <a:pt x="455954" y="2251791"/>
                  <a:pt x="430773" y="2261421"/>
                  <a:pt x="413657" y="2275114"/>
                </a:cubicBezTo>
                <a:cubicBezTo>
                  <a:pt x="405643" y="2281525"/>
                  <a:pt x="399900" y="2290475"/>
                  <a:pt x="391886" y="2296886"/>
                </a:cubicBezTo>
                <a:cubicBezTo>
                  <a:pt x="381670" y="2305059"/>
                  <a:pt x="369445" y="2310484"/>
                  <a:pt x="359229" y="2318657"/>
                </a:cubicBezTo>
                <a:cubicBezTo>
                  <a:pt x="351215" y="2325068"/>
                  <a:pt x="345997" y="2334735"/>
                  <a:pt x="337457" y="2340428"/>
                </a:cubicBezTo>
                <a:cubicBezTo>
                  <a:pt x="323955" y="2349429"/>
                  <a:pt x="308003" y="2354149"/>
                  <a:pt x="293914" y="2362200"/>
                </a:cubicBezTo>
                <a:cubicBezTo>
                  <a:pt x="282555" y="2368691"/>
                  <a:pt x="271473" y="2375798"/>
                  <a:pt x="261257" y="2383971"/>
                </a:cubicBezTo>
                <a:cubicBezTo>
                  <a:pt x="253243" y="2390382"/>
                  <a:pt x="248666" y="2401153"/>
                  <a:pt x="239486" y="2405743"/>
                </a:cubicBezTo>
                <a:cubicBezTo>
                  <a:pt x="218960" y="2416006"/>
                  <a:pt x="174172" y="2427514"/>
                  <a:pt x="174172" y="2427514"/>
                </a:cubicBezTo>
                <a:cubicBezTo>
                  <a:pt x="188686" y="2431143"/>
                  <a:pt x="203963" y="2432507"/>
                  <a:pt x="217714" y="2438400"/>
                </a:cubicBezTo>
                <a:cubicBezTo>
                  <a:pt x="241749" y="2448701"/>
                  <a:pt x="254584" y="2464383"/>
                  <a:pt x="272143" y="2481943"/>
                </a:cubicBezTo>
                <a:cubicBezTo>
                  <a:pt x="346515" y="2475182"/>
                  <a:pt x="382037" y="2476240"/>
                  <a:pt x="446314" y="2460171"/>
                </a:cubicBezTo>
                <a:cubicBezTo>
                  <a:pt x="457446" y="2457388"/>
                  <a:pt x="467939" y="2452438"/>
                  <a:pt x="478972" y="2449286"/>
                </a:cubicBezTo>
                <a:cubicBezTo>
                  <a:pt x="493357" y="2445176"/>
                  <a:pt x="508129" y="2442510"/>
                  <a:pt x="522514" y="2438400"/>
                </a:cubicBezTo>
                <a:cubicBezTo>
                  <a:pt x="533547" y="2435248"/>
                  <a:pt x="543882" y="2429567"/>
                  <a:pt x="555172" y="2427514"/>
                </a:cubicBezTo>
                <a:cubicBezTo>
                  <a:pt x="635022" y="2412995"/>
                  <a:pt x="757848" y="2409829"/>
                  <a:pt x="827314" y="2405743"/>
                </a:cubicBezTo>
                <a:cubicBezTo>
                  <a:pt x="852402" y="2401562"/>
                  <a:pt x="898486" y="2397371"/>
                  <a:pt x="925286" y="2383971"/>
                </a:cubicBezTo>
                <a:cubicBezTo>
                  <a:pt x="1009695" y="2341767"/>
                  <a:pt x="908516" y="2378676"/>
                  <a:pt x="990600" y="2351314"/>
                </a:cubicBezTo>
                <a:cubicBezTo>
                  <a:pt x="1040508" y="2276453"/>
                  <a:pt x="1009320" y="2294275"/>
                  <a:pt x="1066800" y="2275114"/>
                </a:cubicBezTo>
                <a:cubicBezTo>
                  <a:pt x="1154430" y="2282417"/>
                  <a:pt x="1174868" y="2277055"/>
                  <a:pt x="1240972" y="2296886"/>
                </a:cubicBezTo>
                <a:cubicBezTo>
                  <a:pt x="1241022" y="2296901"/>
                  <a:pt x="1322590" y="2324092"/>
                  <a:pt x="1338943" y="2329543"/>
                </a:cubicBezTo>
                <a:lnTo>
                  <a:pt x="1371600" y="2340428"/>
                </a:lnTo>
                <a:cubicBezTo>
                  <a:pt x="1439405" y="2408233"/>
                  <a:pt x="1341242" y="2316561"/>
                  <a:pt x="1426029" y="2373086"/>
                </a:cubicBezTo>
                <a:cubicBezTo>
                  <a:pt x="1463778" y="2398252"/>
                  <a:pt x="1453682" y="2407162"/>
                  <a:pt x="1480457" y="2438400"/>
                </a:cubicBezTo>
                <a:cubicBezTo>
                  <a:pt x="1493815" y="2453985"/>
                  <a:pt x="1524000" y="2481943"/>
                  <a:pt x="1524000" y="2481943"/>
                </a:cubicBezTo>
                <a:lnTo>
                  <a:pt x="1545772" y="2547257"/>
                </a:lnTo>
                <a:cubicBezTo>
                  <a:pt x="1556309" y="2578869"/>
                  <a:pt x="1555406" y="2585711"/>
                  <a:pt x="1578429" y="2612571"/>
                </a:cubicBezTo>
                <a:cubicBezTo>
                  <a:pt x="1591787" y="2628156"/>
                  <a:pt x="1621972" y="2656114"/>
                  <a:pt x="1621972" y="2656114"/>
                </a:cubicBezTo>
                <a:lnTo>
                  <a:pt x="1632857" y="2688771"/>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800" b="0" i="0" u="none" strike="noStrike" cap="none" normalizeH="0" baseline="0">
              <a:ln>
                <a:noFill/>
              </a:ln>
              <a:solidFill>
                <a:schemeClr val="tx1"/>
              </a:solidFill>
              <a:effectLst/>
              <a:latin typeface="Tahoma" pitchFamily="34" charset="0"/>
            </a:endParaRPr>
          </a:p>
        </p:txBody>
      </p:sp>
      <p:sp>
        <p:nvSpPr>
          <p:cNvPr id="9" name="Rectangle 8"/>
          <p:cNvSpPr/>
          <p:nvPr/>
        </p:nvSpPr>
        <p:spPr>
          <a:xfrm>
            <a:off x="3146981" y="3446306"/>
            <a:ext cx="2573141" cy="923330"/>
          </a:xfrm>
          <a:prstGeom prst="rect">
            <a:avLst/>
          </a:prstGeom>
          <a:noFill/>
        </p:spPr>
        <p:txBody>
          <a:bodyPr wrap="none" lIns="91440" tIns="45720" rIns="91440" bIns="45720">
            <a:spAutoFit/>
          </a:bodyPr>
          <a:lstStyle/>
          <a:p>
            <a:pPr algn="ctr"/>
            <a:r>
              <a:rPr lang="en-US" sz="5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Border</a:t>
            </a:r>
          </a:p>
        </p:txBody>
      </p:sp>
      <p:sp>
        <p:nvSpPr>
          <p:cNvPr id="10" name="Rectangle 9"/>
          <p:cNvSpPr/>
          <p:nvPr/>
        </p:nvSpPr>
        <p:spPr>
          <a:xfrm>
            <a:off x="4334589" y="4659319"/>
            <a:ext cx="4395754" cy="107721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Dominican Republic</a:t>
            </a:r>
          </a:p>
          <a:p>
            <a:pPr algn="ct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Regulations</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327399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pic>
        <p:nvPicPr>
          <p:cNvPr id="7" name="Picture 6">
            <a:extLst>
              <a:ext uri="{FF2B5EF4-FFF2-40B4-BE49-F238E27FC236}">
                <a16:creationId xmlns:a16="http://schemas.microsoft.com/office/drawing/2014/main" id="{EDF8EBE7-223C-232F-E1FB-39F2BB254DE9}"/>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9084379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8" name="Picture 7">
            <a:extLst>
              <a:ext uri="{FF2B5EF4-FFF2-40B4-BE49-F238E27FC236}">
                <a16:creationId xmlns:a16="http://schemas.microsoft.com/office/drawing/2014/main" id="{88BE819E-4501-509C-F782-AEBFD5DA0731}"/>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30507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1266" name="Picture 2" descr="http://us.123rf.com/400wm/400/400/adazant/adazant1203/adazant120300007/12799929-autumn-road-through-deciduous-for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82" y="914401"/>
            <a:ext cx="8673218" cy="5657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1FDC17E-28E9-338E-E5AC-A5CF2F0408D5}"/>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271757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1266" name="Picture 2" descr="http://us.123rf.com/400wm/400/400/adazant/adazant1203/adazant120300007/12799929-autumn-road-through-deciduous-for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82" y="914401"/>
            <a:ext cx="8673218" cy="565773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simpletreats.files.wordpress.com/2011/05/strip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068" y="914400"/>
            <a:ext cx="8662332" cy="573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DF0BD25-8395-C4CD-82D0-A304501B1003}"/>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381579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5897563"/>
          </a:xfrm>
        </p:spPr>
        <p:txBody>
          <a:bodyPr/>
          <a:lstStyle/>
          <a:p>
            <a:r>
              <a:rPr lang="en-US" dirty="0"/>
              <a:t>How can we maintain biodiversity?</a:t>
            </a:r>
          </a:p>
          <a:p>
            <a:pPr lvl="1"/>
            <a:endParaRPr lang="en-US" dirty="0"/>
          </a:p>
        </p:txBody>
      </p:sp>
      <p:pic>
        <p:nvPicPr>
          <p:cNvPr id="1026" name="Picture 2" descr="https://encrypted-tbn3.gstatic.com/images?q=tbn:ANd9GcTx89A53fnEyf_2SAGZA6b0Yb4UqYVt4ytBbqOfK4tl-UnGL4OI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ln w="28575">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990600"/>
            <a:ext cx="810510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 mess with this…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http://www.aurelianbooks.com/images/about/images/rainforest.jpg?phpMyAdmin=0xr3E2B6Zh9PP0JHdZuqmQjOOy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734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942592"/>
            <a:ext cx="667682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First see the value</a:t>
            </a:r>
          </a:p>
        </p:txBody>
      </p:sp>
      <p:sp>
        <p:nvSpPr>
          <p:cNvPr id="5" name="Rectangle 4"/>
          <p:cNvSpPr/>
          <p:nvPr/>
        </p:nvSpPr>
        <p:spPr>
          <a:xfrm>
            <a:off x="468233" y="1698170"/>
            <a:ext cx="6567825"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Prevent habitat destruction</a:t>
            </a:r>
          </a:p>
        </p:txBody>
      </p:sp>
      <p:sp>
        <p:nvSpPr>
          <p:cNvPr id="6" name="TextBox 5"/>
          <p:cNvSpPr txBox="1"/>
          <p:nvPr/>
        </p:nvSpPr>
        <p:spPr>
          <a:xfrm>
            <a:off x="468233" y="2286000"/>
            <a:ext cx="7086600" cy="1077218"/>
          </a:xfrm>
          <a:prstGeom prst="rect">
            <a:avLst/>
          </a:prstGeom>
          <a:noFill/>
        </p:spPr>
        <p:txBody>
          <a:bodyPr wrap="square" rtlCol="0">
            <a:spAutoFit/>
          </a:bodyPr>
          <a:lstStyle/>
          <a:p>
            <a:r>
              <a:rPr lang="en-US" sz="3200" dirty="0"/>
              <a:t>Laws and regulations, conservation measures, Parks, etc.</a:t>
            </a:r>
          </a:p>
        </p:txBody>
      </p:sp>
      <p:sp>
        <p:nvSpPr>
          <p:cNvPr id="11" name="Rectangle 10"/>
          <p:cNvSpPr/>
          <p:nvPr/>
        </p:nvSpPr>
        <p:spPr>
          <a:xfrm>
            <a:off x="609600" y="3363218"/>
            <a:ext cx="5905783" cy="584775"/>
          </a:xfrm>
          <a:prstGeom prst="rect">
            <a:avLst/>
          </a:prstGeom>
          <a:noFill/>
        </p:spPr>
        <p:txBody>
          <a:bodyPr wrap="none" lIns="91440" tIns="45720" rIns="91440" bIns="45720">
            <a:spAutoFit/>
          </a:bodyPr>
          <a:lstStyle/>
          <a:p>
            <a:pPr algn="ctr"/>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Conservation of key species</a:t>
            </a:r>
          </a:p>
        </p:txBody>
      </p:sp>
      <p:sp>
        <p:nvSpPr>
          <p:cNvPr id="7" name="Rectangle 6"/>
          <p:cNvSpPr/>
          <p:nvPr/>
        </p:nvSpPr>
        <p:spPr>
          <a:xfrm>
            <a:off x="464952" y="4343400"/>
            <a:ext cx="8214108" cy="2308324"/>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7200" b="1" cap="none" spc="0" dirty="0">
                <a:ln w="50800"/>
                <a:solidFill>
                  <a:schemeClr val="bg1">
                    <a:shade val="50000"/>
                  </a:schemeClr>
                </a:solidFill>
                <a:effectLst/>
              </a:rPr>
              <a:t>Minimize Human </a:t>
            </a:r>
          </a:p>
          <a:p>
            <a:pPr algn="ctr"/>
            <a:r>
              <a:rPr lang="en-US" sz="7200" b="1" cap="none" spc="0" dirty="0">
                <a:ln w="50800"/>
                <a:solidFill>
                  <a:schemeClr val="bg1">
                    <a:shade val="50000"/>
                  </a:schemeClr>
                </a:solidFill>
                <a:effectLst/>
              </a:rPr>
              <a:t>Interference!</a:t>
            </a:r>
          </a:p>
        </p:txBody>
      </p:sp>
      <p:pic>
        <p:nvPicPr>
          <p:cNvPr id="18434" name="Picture 2" descr="http://1.bp.blogspot.com/-9zQ50iYvdPE/T3KuKNnUDwI/AAAAAAAABgA/lmA0NbnUbSE/s1600/urban-spraw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1"/>
            <a:ext cx="8686800" cy="5734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upload.wikimedia.org/wikipedia/commons/f/ff/Cimarron_grasslan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914400"/>
            <a:ext cx="8686800" cy="57325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D1707A1-262A-6A09-F992-6367AE6991E2}"/>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948078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22d2a3c64437726adefa44cb7817b86270b26"/>
</p:tagLst>
</file>

<file path=ppt/theme/theme1.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2064</TotalTime>
  <Words>5309</Words>
  <Application>Microsoft Office PowerPoint</Application>
  <PresentationFormat>On-screen Show (4:3)</PresentationFormat>
  <Paragraphs>810</Paragraphs>
  <Slides>122</Slides>
  <Notes>0</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122</vt:i4>
      </vt:variant>
    </vt:vector>
  </HeadingPairs>
  <TitlesOfParts>
    <vt:vector size="142" baseType="lpstr">
      <vt:lpstr>Aptos</vt:lpstr>
      <vt:lpstr>Aptos Display</vt:lpstr>
      <vt:lpstr>Arial</vt:lpstr>
      <vt:lpstr>Arial Black</vt:lpstr>
      <vt:lpstr>Arial Narrow</vt:lpstr>
      <vt:lpstr>Calibri</vt:lpstr>
      <vt:lpstr>Calibri Light</vt:lpstr>
      <vt:lpstr>Century Gothic</vt:lpstr>
      <vt:lpstr>Roboto</vt:lpstr>
      <vt:lpstr>Segoe Script</vt:lpstr>
      <vt:lpstr>Tahoma</vt:lpstr>
      <vt:lpstr>Times New Roman</vt:lpstr>
      <vt:lpstr>Verdana</vt:lpstr>
      <vt:lpstr>Wingdings</vt:lpstr>
      <vt:lpstr>1_Curtain Call</vt:lpstr>
      <vt:lpstr>Default Design</vt:lpstr>
      <vt:lpstr>3_Default Design</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43</cp:revision>
  <dcterms:modified xsi:type="dcterms:W3CDTF">2024-08-14T13:13:52Z</dcterms:modified>
</cp:coreProperties>
</file>