
<file path=[Content_Types].xml><?xml version="1.0" encoding="utf-8"?>
<Types xmlns="http://schemas.openxmlformats.org/package/2006/content-types">
  <Default Extension="emf" ContentType="image/x-emf"/>
  <Default Extension="gif" ContentType="image/gif"/>
  <Default Extension="glb" ContentType="model/gltf.binary"/>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6" r:id="rId1"/>
    <p:sldMasterId id="2147484003" r:id="rId2"/>
    <p:sldMasterId id="2147484015" r:id="rId3"/>
  </p:sldMasterIdLst>
  <p:notesMasterIdLst>
    <p:notesMasterId r:id="rId225"/>
  </p:notesMasterIdLst>
  <p:sldIdLst>
    <p:sldId id="7603" r:id="rId4"/>
    <p:sldId id="7081" r:id="rId5"/>
    <p:sldId id="6928" r:id="rId6"/>
    <p:sldId id="6929" r:id="rId7"/>
    <p:sldId id="6930" r:id="rId8"/>
    <p:sldId id="6931" r:id="rId9"/>
    <p:sldId id="7428" r:id="rId10"/>
    <p:sldId id="7429" r:id="rId11"/>
    <p:sldId id="7258" r:id="rId12"/>
    <p:sldId id="7264" r:id="rId13"/>
    <p:sldId id="7263" r:id="rId14"/>
    <p:sldId id="7262" r:id="rId15"/>
    <p:sldId id="7261" r:id="rId16"/>
    <p:sldId id="7260" r:id="rId17"/>
    <p:sldId id="7272" r:id="rId18"/>
    <p:sldId id="7271" r:id="rId19"/>
    <p:sldId id="7276" r:id="rId20"/>
    <p:sldId id="7275" r:id="rId21"/>
    <p:sldId id="7274" r:id="rId22"/>
    <p:sldId id="7273" r:id="rId23"/>
    <p:sldId id="7281" r:id="rId24"/>
    <p:sldId id="7292" r:id="rId25"/>
    <p:sldId id="7299" r:id="rId26"/>
    <p:sldId id="7417" r:id="rId27"/>
    <p:sldId id="7418" r:id="rId28"/>
    <p:sldId id="7301" r:id="rId29"/>
    <p:sldId id="7307" r:id="rId30"/>
    <p:sldId id="7306" r:id="rId31"/>
    <p:sldId id="7305" r:id="rId32"/>
    <p:sldId id="7304" r:id="rId33"/>
    <p:sldId id="7312" r:id="rId34"/>
    <p:sldId id="7323" r:id="rId35"/>
    <p:sldId id="7332" r:id="rId36"/>
    <p:sldId id="7339" r:id="rId37"/>
    <p:sldId id="7419" r:id="rId38"/>
    <p:sldId id="7420" r:id="rId39"/>
    <p:sldId id="7280" r:id="rId40"/>
    <p:sldId id="7345" r:id="rId41"/>
    <p:sldId id="7346" r:id="rId42"/>
    <p:sldId id="7353" r:id="rId43"/>
    <p:sldId id="7359" r:id="rId44"/>
    <p:sldId id="7358" r:id="rId45"/>
    <p:sldId id="7357" r:id="rId46"/>
    <p:sldId id="7356" r:id="rId47"/>
    <p:sldId id="7355" r:id="rId48"/>
    <p:sldId id="4665" r:id="rId49"/>
    <p:sldId id="7369" r:id="rId50"/>
    <p:sldId id="7421" r:id="rId51"/>
    <p:sldId id="7422" r:id="rId52"/>
    <p:sldId id="7371" r:id="rId53"/>
    <p:sldId id="7361" r:id="rId54"/>
    <p:sldId id="7384" r:id="rId55"/>
    <p:sldId id="7387" r:id="rId56"/>
    <p:sldId id="7391" r:id="rId57"/>
    <p:sldId id="7423" r:id="rId58"/>
    <p:sldId id="7424" r:id="rId59"/>
    <p:sldId id="7397" r:id="rId60"/>
    <p:sldId id="7610" r:id="rId61"/>
    <p:sldId id="7403" r:id="rId62"/>
    <p:sldId id="7405" r:id="rId63"/>
    <p:sldId id="7609" r:id="rId64"/>
    <p:sldId id="7425" r:id="rId65"/>
    <p:sldId id="7601" r:id="rId66"/>
    <p:sldId id="7602" r:id="rId67"/>
    <p:sldId id="7413" r:id="rId68"/>
    <p:sldId id="7613" r:id="rId69"/>
    <p:sldId id="7614" r:id="rId70"/>
    <p:sldId id="7430" r:id="rId71"/>
    <p:sldId id="7431" r:id="rId72"/>
    <p:sldId id="7432" r:id="rId73"/>
    <p:sldId id="7433" r:id="rId74"/>
    <p:sldId id="7434" r:id="rId75"/>
    <p:sldId id="7435" r:id="rId76"/>
    <p:sldId id="7436" r:id="rId77"/>
    <p:sldId id="7437" r:id="rId78"/>
    <p:sldId id="7438" r:id="rId79"/>
    <p:sldId id="7439" r:id="rId80"/>
    <p:sldId id="7440" r:id="rId81"/>
    <p:sldId id="7441" r:id="rId82"/>
    <p:sldId id="7442" r:id="rId83"/>
    <p:sldId id="7443" r:id="rId84"/>
    <p:sldId id="7444" r:id="rId85"/>
    <p:sldId id="7446" r:id="rId86"/>
    <p:sldId id="7447" r:id="rId87"/>
    <p:sldId id="7448" r:id="rId88"/>
    <p:sldId id="7449" r:id="rId89"/>
    <p:sldId id="7450" r:id="rId90"/>
    <p:sldId id="7451" r:id="rId91"/>
    <p:sldId id="7452" r:id="rId92"/>
    <p:sldId id="7453" r:id="rId93"/>
    <p:sldId id="7454" r:id="rId94"/>
    <p:sldId id="7455" r:id="rId95"/>
    <p:sldId id="7463" r:id="rId96"/>
    <p:sldId id="7464" r:id="rId97"/>
    <p:sldId id="7465" r:id="rId98"/>
    <p:sldId id="7466" r:id="rId99"/>
    <p:sldId id="7467" r:id="rId100"/>
    <p:sldId id="7468" r:id="rId101"/>
    <p:sldId id="7469" r:id="rId102"/>
    <p:sldId id="7470" r:id="rId103"/>
    <p:sldId id="7592" r:id="rId104"/>
    <p:sldId id="7593" r:id="rId105"/>
    <p:sldId id="7471" r:id="rId106"/>
    <p:sldId id="7472" r:id="rId107"/>
    <p:sldId id="7473" r:id="rId108"/>
    <p:sldId id="7474" r:id="rId109"/>
    <p:sldId id="7475" r:id="rId110"/>
    <p:sldId id="7476" r:id="rId111"/>
    <p:sldId id="7477" r:id="rId112"/>
    <p:sldId id="7478" r:id="rId113"/>
    <p:sldId id="7479" r:id="rId114"/>
    <p:sldId id="7480" r:id="rId115"/>
    <p:sldId id="7481" r:id="rId116"/>
    <p:sldId id="7482" r:id="rId117"/>
    <p:sldId id="7483" r:id="rId118"/>
    <p:sldId id="7484" r:id="rId119"/>
    <p:sldId id="7485" r:id="rId120"/>
    <p:sldId id="7486" r:id="rId121"/>
    <p:sldId id="7487" r:id="rId122"/>
    <p:sldId id="7488" r:id="rId123"/>
    <p:sldId id="7489" r:id="rId124"/>
    <p:sldId id="7490" r:id="rId125"/>
    <p:sldId id="7491" r:id="rId126"/>
    <p:sldId id="7492" r:id="rId127"/>
    <p:sldId id="7493" r:id="rId128"/>
    <p:sldId id="7494" r:id="rId129"/>
    <p:sldId id="7495" r:id="rId130"/>
    <p:sldId id="7496" r:id="rId131"/>
    <p:sldId id="7497" r:id="rId132"/>
    <p:sldId id="7498" r:id="rId133"/>
    <p:sldId id="7499" r:id="rId134"/>
    <p:sldId id="7500" r:id="rId135"/>
    <p:sldId id="7501" r:id="rId136"/>
    <p:sldId id="7502" r:id="rId137"/>
    <p:sldId id="7503" r:id="rId138"/>
    <p:sldId id="7504" r:id="rId139"/>
    <p:sldId id="7505" r:id="rId140"/>
    <p:sldId id="7506" r:id="rId141"/>
    <p:sldId id="7507" r:id="rId142"/>
    <p:sldId id="7508" r:id="rId143"/>
    <p:sldId id="7510" r:id="rId144"/>
    <p:sldId id="7513" r:id="rId145"/>
    <p:sldId id="7509" r:id="rId146"/>
    <p:sldId id="7511" r:id="rId147"/>
    <p:sldId id="7515" r:id="rId148"/>
    <p:sldId id="7516" r:id="rId149"/>
    <p:sldId id="7517" r:id="rId150"/>
    <p:sldId id="7518" r:id="rId151"/>
    <p:sldId id="7519" r:id="rId152"/>
    <p:sldId id="7520" r:id="rId153"/>
    <p:sldId id="7521" r:id="rId154"/>
    <p:sldId id="7523" r:id="rId155"/>
    <p:sldId id="7522" r:id="rId156"/>
    <p:sldId id="7527" r:id="rId157"/>
    <p:sldId id="7528" r:id="rId158"/>
    <p:sldId id="7529" r:id="rId159"/>
    <p:sldId id="7530" r:id="rId160"/>
    <p:sldId id="7531" r:id="rId161"/>
    <p:sldId id="7532" r:id="rId162"/>
    <p:sldId id="7533" r:id="rId163"/>
    <p:sldId id="7615" r:id="rId164"/>
    <p:sldId id="7616" r:id="rId165"/>
    <p:sldId id="7617" r:id="rId166"/>
    <p:sldId id="7618" r:id="rId167"/>
    <p:sldId id="7541" r:id="rId168"/>
    <p:sldId id="7542" r:id="rId169"/>
    <p:sldId id="7543" r:id="rId170"/>
    <p:sldId id="7544" r:id="rId171"/>
    <p:sldId id="7545" r:id="rId172"/>
    <p:sldId id="7594" r:id="rId173"/>
    <p:sldId id="7595" r:id="rId174"/>
    <p:sldId id="7596" r:id="rId175"/>
    <p:sldId id="7548" r:id="rId176"/>
    <p:sldId id="7549" r:id="rId177"/>
    <p:sldId id="7550" r:id="rId178"/>
    <p:sldId id="7551" r:id="rId179"/>
    <p:sldId id="7552" r:id="rId180"/>
    <p:sldId id="7553" r:id="rId181"/>
    <p:sldId id="7554" r:id="rId182"/>
    <p:sldId id="7555" r:id="rId183"/>
    <p:sldId id="7556" r:id="rId184"/>
    <p:sldId id="7557" r:id="rId185"/>
    <p:sldId id="7558" r:id="rId186"/>
    <p:sldId id="7559" r:id="rId187"/>
    <p:sldId id="7560" r:id="rId188"/>
    <p:sldId id="7561" r:id="rId189"/>
    <p:sldId id="7562" r:id="rId190"/>
    <p:sldId id="7563" r:id="rId191"/>
    <p:sldId id="7564" r:id="rId192"/>
    <p:sldId id="7565" r:id="rId193"/>
    <p:sldId id="7566" r:id="rId194"/>
    <p:sldId id="7567" r:id="rId195"/>
    <p:sldId id="7568" r:id="rId196"/>
    <p:sldId id="7569" r:id="rId197"/>
    <p:sldId id="7570" r:id="rId198"/>
    <p:sldId id="7571" r:id="rId199"/>
    <p:sldId id="7572" r:id="rId200"/>
    <p:sldId id="7573" r:id="rId201"/>
    <p:sldId id="7574" r:id="rId202"/>
    <p:sldId id="7575" r:id="rId203"/>
    <p:sldId id="7605" r:id="rId204"/>
    <p:sldId id="7606" r:id="rId205"/>
    <p:sldId id="7578" r:id="rId206"/>
    <p:sldId id="7579" r:id="rId207"/>
    <p:sldId id="7580" r:id="rId208"/>
    <p:sldId id="7581" r:id="rId209"/>
    <p:sldId id="7607" r:id="rId210"/>
    <p:sldId id="7608" r:id="rId211"/>
    <p:sldId id="7585" r:id="rId212"/>
    <p:sldId id="7599" r:id="rId213"/>
    <p:sldId id="7600" r:id="rId214"/>
    <p:sldId id="7619" r:id="rId215"/>
    <p:sldId id="7612" r:id="rId216"/>
    <p:sldId id="7620" r:id="rId217"/>
    <p:sldId id="7590" r:id="rId218"/>
    <p:sldId id="7621" r:id="rId219"/>
    <p:sldId id="1542" r:id="rId220"/>
    <p:sldId id="1579" r:id="rId221"/>
    <p:sldId id="1580" r:id="rId222"/>
    <p:sldId id="4682" r:id="rId223"/>
    <p:sldId id="1474" r:id="rId224"/>
  </p:sldIdLst>
  <p:sldSz cx="9144000" cy="6858000" type="screen4x3"/>
  <p:notesSz cx="6858000" cy="9144000"/>
  <p:custDataLst>
    <p:tags r:id="rId226"/>
  </p:custDataLst>
  <p:defaultTextStyle>
    <a:defPPr>
      <a:defRPr lang="en-US"/>
    </a:defPPr>
    <a:lvl1pPr algn="ctr" rtl="0" eaLnBrk="0" fontAlgn="base" hangingPunct="0">
      <a:spcBef>
        <a:spcPct val="0"/>
      </a:spcBef>
      <a:spcAft>
        <a:spcPct val="0"/>
      </a:spcAft>
      <a:defRPr sz="4800" kern="1200">
        <a:solidFill>
          <a:schemeClr val="tx1"/>
        </a:solidFill>
        <a:latin typeface="Verdana" pitchFamily="34" charset="0"/>
        <a:ea typeface="+mn-ea"/>
        <a:cs typeface="+mn-cs"/>
      </a:defRPr>
    </a:lvl1pPr>
    <a:lvl2pPr marL="457200" algn="ctr" rtl="0" eaLnBrk="0" fontAlgn="base" hangingPunct="0">
      <a:spcBef>
        <a:spcPct val="0"/>
      </a:spcBef>
      <a:spcAft>
        <a:spcPct val="0"/>
      </a:spcAft>
      <a:defRPr sz="4800" kern="1200">
        <a:solidFill>
          <a:schemeClr val="tx1"/>
        </a:solidFill>
        <a:latin typeface="Verdana" pitchFamily="34" charset="0"/>
        <a:ea typeface="+mn-ea"/>
        <a:cs typeface="+mn-cs"/>
      </a:defRPr>
    </a:lvl2pPr>
    <a:lvl3pPr marL="914400" algn="ctr" rtl="0" eaLnBrk="0" fontAlgn="base" hangingPunct="0">
      <a:spcBef>
        <a:spcPct val="0"/>
      </a:spcBef>
      <a:spcAft>
        <a:spcPct val="0"/>
      </a:spcAft>
      <a:defRPr sz="4800" kern="1200">
        <a:solidFill>
          <a:schemeClr val="tx1"/>
        </a:solidFill>
        <a:latin typeface="Verdana" pitchFamily="34" charset="0"/>
        <a:ea typeface="+mn-ea"/>
        <a:cs typeface="+mn-cs"/>
      </a:defRPr>
    </a:lvl3pPr>
    <a:lvl4pPr marL="1371600" algn="ctr" rtl="0" eaLnBrk="0" fontAlgn="base" hangingPunct="0">
      <a:spcBef>
        <a:spcPct val="0"/>
      </a:spcBef>
      <a:spcAft>
        <a:spcPct val="0"/>
      </a:spcAft>
      <a:defRPr sz="4800" kern="1200">
        <a:solidFill>
          <a:schemeClr val="tx1"/>
        </a:solidFill>
        <a:latin typeface="Verdana" pitchFamily="34" charset="0"/>
        <a:ea typeface="+mn-ea"/>
        <a:cs typeface="+mn-cs"/>
      </a:defRPr>
    </a:lvl4pPr>
    <a:lvl5pPr marL="1828800" algn="ctr" rtl="0" eaLnBrk="0" fontAlgn="base" hangingPunct="0">
      <a:spcBef>
        <a:spcPct val="0"/>
      </a:spcBef>
      <a:spcAft>
        <a:spcPct val="0"/>
      </a:spcAft>
      <a:defRPr sz="4800" kern="1200">
        <a:solidFill>
          <a:schemeClr val="tx1"/>
        </a:solidFill>
        <a:latin typeface="Verdana" pitchFamily="34" charset="0"/>
        <a:ea typeface="+mn-ea"/>
        <a:cs typeface="+mn-cs"/>
      </a:defRPr>
    </a:lvl5pPr>
    <a:lvl6pPr marL="2286000" algn="l" defTabSz="914400" rtl="0" eaLnBrk="1" latinLnBrk="0" hangingPunct="1">
      <a:defRPr sz="4800" kern="1200">
        <a:solidFill>
          <a:schemeClr val="tx1"/>
        </a:solidFill>
        <a:latin typeface="Verdana" pitchFamily="34" charset="0"/>
        <a:ea typeface="+mn-ea"/>
        <a:cs typeface="+mn-cs"/>
      </a:defRPr>
    </a:lvl6pPr>
    <a:lvl7pPr marL="2743200" algn="l" defTabSz="914400" rtl="0" eaLnBrk="1" latinLnBrk="0" hangingPunct="1">
      <a:defRPr sz="4800" kern="1200">
        <a:solidFill>
          <a:schemeClr val="tx1"/>
        </a:solidFill>
        <a:latin typeface="Verdana" pitchFamily="34" charset="0"/>
        <a:ea typeface="+mn-ea"/>
        <a:cs typeface="+mn-cs"/>
      </a:defRPr>
    </a:lvl7pPr>
    <a:lvl8pPr marL="3200400" algn="l" defTabSz="914400" rtl="0" eaLnBrk="1" latinLnBrk="0" hangingPunct="1">
      <a:defRPr sz="4800" kern="1200">
        <a:solidFill>
          <a:schemeClr val="tx1"/>
        </a:solidFill>
        <a:latin typeface="Verdana" pitchFamily="34" charset="0"/>
        <a:ea typeface="+mn-ea"/>
        <a:cs typeface="+mn-cs"/>
      </a:defRPr>
    </a:lvl8pPr>
    <a:lvl9pPr marL="3657600" algn="l" defTabSz="914400" rtl="0" eaLnBrk="1" latinLnBrk="0" hangingPunct="1">
      <a:defRPr sz="4800" kern="1200">
        <a:solidFill>
          <a:schemeClr val="tx1"/>
        </a:solidFill>
        <a:latin typeface="Verdana"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FF"/>
    <a:srgbClr val="9933FF"/>
    <a:srgbClr val="FFFFCC"/>
    <a:srgbClr val="FFFF00"/>
    <a:srgbClr val="66FFCC"/>
    <a:srgbClr val="FF5050"/>
    <a:srgbClr val="FF99FF"/>
    <a:srgbClr val="FFCCCC"/>
    <a:srgbClr val="FF9900"/>
    <a:srgbClr val="FF99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422" autoAdjust="0"/>
    <p:restoredTop sz="92374" autoAdjust="0"/>
  </p:normalViewPr>
  <p:slideViewPr>
    <p:cSldViewPr>
      <p:cViewPr varScale="1">
        <p:scale>
          <a:sx n="101" d="100"/>
          <a:sy n="101" d="100"/>
        </p:scale>
        <p:origin x="5862" y="11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240924"/>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4.xml"/><Relationship Id="rId21" Type="http://schemas.openxmlformats.org/officeDocument/2006/relationships/slide" Target="slides/slide18.xml"/><Relationship Id="rId42" Type="http://schemas.openxmlformats.org/officeDocument/2006/relationships/slide" Target="slides/slide39.xml"/><Relationship Id="rId63" Type="http://schemas.openxmlformats.org/officeDocument/2006/relationships/slide" Target="slides/slide60.xml"/><Relationship Id="rId84" Type="http://schemas.openxmlformats.org/officeDocument/2006/relationships/slide" Target="slides/slide81.xml"/><Relationship Id="rId138" Type="http://schemas.openxmlformats.org/officeDocument/2006/relationships/slide" Target="slides/slide135.xml"/><Relationship Id="rId159" Type="http://schemas.openxmlformats.org/officeDocument/2006/relationships/slide" Target="slides/slide156.xml"/><Relationship Id="rId170" Type="http://schemas.openxmlformats.org/officeDocument/2006/relationships/slide" Target="slides/slide167.xml"/><Relationship Id="rId191" Type="http://schemas.openxmlformats.org/officeDocument/2006/relationships/slide" Target="slides/slide188.xml"/><Relationship Id="rId205" Type="http://schemas.openxmlformats.org/officeDocument/2006/relationships/slide" Target="slides/slide202.xml"/><Relationship Id="rId226" Type="http://schemas.openxmlformats.org/officeDocument/2006/relationships/tags" Target="tags/tag1.xml"/><Relationship Id="rId107" Type="http://schemas.openxmlformats.org/officeDocument/2006/relationships/slide" Target="slides/slide104.xml"/><Relationship Id="rId11" Type="http://schemas.openxmlformats.org/officeDocument/2006/relationships/slide" Target="slides/slide8.xml"/><Relationship Id="rId32" Type="http://schemas.openxmlformats.org/officeDocument/2006/relationships/slide" Target="slides/slide29.xml"/><Relationship Id="rId53" Type="http://schemas.openxmlformats.org/officeDocument/2006/relationships/slide" Target="slides/slide50.xml"/><Relationship Id="rId74" Type="http://schemas.openxmlformats.org/officeDocument/2006/relationships/slide" Target="slides/slide71.xml"/><Relationship Id="rId128" Type="http://schemas.openxmlformats.org/officeDocument/2006/relationships/slide" Target="slides/slide125.xml"/><Relationship Id="rId149" Type="http://schemas.openxmlformats.org/officeDocument/2006/relationships/slide" Target="slides/slide146.xml"/><Relationship Id="rId5" Type="http://schemas.openxmlformats.org/officeDocument/2006/relationships/slide" Target="slides/slide2.xml"/><Relationship Id="rId95" Type="http://schemas.openxmlformats.org/officeDocument/2006/relationships/slide" Target="slides/slide92.xml"/><Relationship Id="rId160" Type="http://schemas.openxmlformats.org/officeDocument/2006/relationships/slide" Target="slides/slide157.xml"/><Relationship Id="rId181" Type="http://schemas.openxmlformats.org/officeDocument/2006/relationships/slide" Target="slides/slide178.xml"/><Relationship Id="rId216" Type="http://schemas.openxmlformats.org/officeDocument/2006/relationships/slide" Target="slides/slide213.xml"/><Relationship Id="rId22" Type="http://schemas.openxmlformats.org/officeDocument/2006/relationships/slide" Target="slides/slide19.xml"/><Relationship Id="rId27" Type="http://schemas.openxmlformats.org/officeDocument/2006/relationships/slide" Target="slides/slide24.xml"/><Relationship Id="rId43" Type="http://schemas.openxmlformats.org/officeDocument/2006/relationships/slide" Target="slides/slide40.xml"/><Relationship Id="rId48" Type="http://schemas.openxmlformats.org/officeDocument/2006/relationships/slide" Target="slides/slide45.xml"/><Relationship Id="rId64" Type="http://schemas.openxmlformats.org/officeDocument/2006/relationships/slide" Target="slides/slide61.xml"/><Relationship Id="rId69" Type="http://schemas.openxmlformats.org/officeDocument/2006/relationships/slide" Target="slides/slide66.xml"/><Relationship Id="rId113" Type="http://schemas.openxmlformats.org/officeDocument/2006/relationships/slide" Target="slides/slide110.xml"/><Relationship Id="rId118" Type="http://schemas.openxmlformats.org/officeDocument/2006/relationships/slide" Target="slides/slide115.xml"/><Relationship Id="rId134" Type="http://schemas.openxmlformats.org/officeDocument/2006/relationships/slide" Target="slides/slide131.xml"/><Relationship Id="rId139" Type="http://schemas.openxmlformats.org/officeDocument/2006/relationships/slide" Target="slides/slide136.xml"/><Relationship Id="rId80" Type="http://schemas.openxmlformats.org/officeDocument/2006/relationships/slide" Target="slides/slide77.xml"/><Relationship Id="rId85" Type="http://schemas.openxmlformats.org/officeDocument/2006/relationships/slide" Target="slides/slide82.xml"/><Relationship Id="rId150" Type="http://schemas.openxmlformats.org/officeDocument/2006/relationships/slide" Target="slides/slide147.xml"/><Relationship Id="rId155" Type="http://schemas.openxmlformats.org/officeDocument/2006/relationships/slide" Target="slides/slide152.xml"/><Relationship Id="rId171" Type="http://schemas.openxmlformats.org/officeDocument/2006/relationships/slide" Target="slides/slide168.xml"/><Relationship Id="rId176" Type="http://schemas.openxmlformats.org/officeDocument/2006/relationships/slide" Target="slides/slide173.xml"/><Relationship Id="rId192" Type="http://schemas.openxmlformats.org/officeDocument/2006/relationships/slide" Target="slides/slide189.xml"/><Relationship Id="rId197" Type="http://schemas.openxmlformats.org/officeDocument/2006/relationships/slide" Target="slides/slide194.xml"/><Relationship Id="rId206" Type="http://schemas.openxmlformats.org/officeDocument/2006/relationships/slide" Target="slides/slide203.xml"/><Relationship Id="rId227" Type="http://schemas.openxmlformats.org/officeDocument/2006/relationships/presProps" Target="presProps.xml"/><Relationship Id="rId201" Type="http://schemas.openxmlformats.org/officeDocument/2006/relationships/slide" Target="slides/slide198.xml"/><Relationship Id="rId222" Type="http://schemas.openxmlformats.org/officeDocument/2006/relationships/slide" Target="slides/slide219.xml"/><Relationship Id="rId12" Type="http://schemas.openxmlformats.org/officeDocument/2006/relationships/slide" Target="slides/slide9.xml"/><Relationship Id="rId17" Type="http://schemas.openxmlformats.org/officeDocument/2006/relationships/slide" Target="slides/slide14.xml"/><Relationship Id="rId33" Type="http://schemas.openxmlformats.org/officeDocument/2006/relationships/slide" Target="slides/slide30.xml"/><Relationship Id="rId38" Type="http://schemas.openxmlformats.org/officeDocument/2006/relationships/slide" Target="slides/slide35.xml"/><Relationship Id="rId59" Type="http://schemas.openxmlformats.org/officeDocument/2006/relationships/slide" Target="slides/slide56.xml"/><Relationship Id="rId103" Type="http://schemas.openxmlformats.org/officeDocument/2006/relationships/slide" Target="slides/slide100.xml"/><Relationship Id="rId108" Type="http://schemas.openxmlformats.org/officeDocument/2006/relationships/slide" Target="slides/slide105.xml"/><Relationship Id="rId124" Type="http://schemas.openxmlformats.org/officeDocument/2006/relationships/slide" Target="slides/slide121.xml"/><Relationship Id="rId129" Type="http://schemas.openxmlformats.org/officeDocument/2006/relationships/slide" Target="slides/slide126.xml"/><Relationship Id="rId54" Type="http://schemas.openxmlformats.org/officeDocument/2006/relationships/slide" Target="slides/slide51.xml"/><Relationship Id="rId70" Type="http://schemas.openxmlformats.org/officeDocument/2006/relationships/slide" Target="slides/slide67.xml"/><Relationship Id="rId75" Type="http://schemas.openxmlformats.org/officeDocument/2006/relationships/slide" Target="slides/slide72.xml"/><Relationship Id="rId91" Type="http://schemas.openxmlformats.org/officeDocument/2006/relationships/slide" Target="slides/slide88.xml"/><Relationship Id="rId96" Type="http://schemas.openxmlformats.org/officeDocument/2006/relationships/slide" Target="slides/slide93.xml"/><Relationship Id="rId140" Type="http://schemas.openxmlformats.org/officeDocument/2006/relationships/slide" Target="slides/slide137.xml"/><Relationship Id="rId145" Type="http://schemas.openxmlformats.org/officeDocument/2006/relationships/slide" Target="slides/slide142.xml"/><Relationship Id="rId161" Type="http://schemas.openxmlformats.org/officeDocument/2006/relationships/slide" Target="slides/slide158.xml"/><Relationship Id="rId166" Type="http://schemas.openxmlformats.org/officeDocument/2006/relationships/slide" Target="slides/slide163.xml"/><Relationship Id="rId182" Type="http://schemas.openxmlformats.org/officeDocument/2006/relationships/slide" Target="slides/slide179.xml"/><Relationship Id="rId187" Type="http://schemas.openxmlformats.org/officeDocument/2006/relationships/slide" Target="slides/slide184.xml"/><Relationship Id="rId217" Type="http://schemas.openxmlformats.org/officeDocument/2006/relationships/slide" Target="slides/slide214.xml"/><Relationship Id="rId1" Type="http://schemas.openxmlformats.org/officeDocument/2006/relationships/slideMaster" Target="slideMasters/slideMaster1.xml"/><Relationship Id="rId6" Type="http://schemas.openxmlformats.org/officeDocument/2006/relationships/slide" Target="slides/slide3.xml"/><Relationship Id="rId212" Type="http://schemas.openxmlformats.org/officeDocument/2006/relationships/slide" Target="slides/slide209.xml"/><Relationship Id="rId23" Type="http://schemas.openxmlformats.org/officeDocument/2006/relationships/slide" Target="slides/slide20.xml"/><Relationship Id="rId28" Type="http://schemas.openxmlformats.org/officeDocument/2006/relationships/slide" Target="slides/slide25.xml"/><Relationship Id="rId49" Type="http://schemas.openxmlformats.org/officeDocument/2006/relationships/slide" Target="slides/slide46.xml"/><Relationship Id="rId114" Type="http://schemas.openxmlformats.org/officeDocument/2006/relationships/slide" Target="slides/slide111.xml"/><Relationship Id="rId119" Type="http://schemas.openxmlformats.org/officeDocument/2006/relationships/slide" Target="slides/slide116.xml"/><Relationship Id="rId44" Type="http://schemas.openxmlformats.org/officeDocument/2006/relationships/slide" Target="slides/slide41.xml"/><Relationship Id="rId60" Type="http://schemas.openxmlformats.org/officeDocument/2006/relationships/slide" Target="slides/slide57.xml"/><Relationship Id="rId65" Type="http://schemas.openxmlformats.org/officeDocument/2006/relationships/slide" Target="slides/slide62.xml"/><Relationship Id="rId81" Type="http://schemas.openxmlformats.org/officeDocument/2006/relationships/slide" Target="slides/slide78.xml"/><Relationship Id="rId86" Type="http://schemas.openxmlformats.org/officeDocument/2006/relationships/slide" Target="slides/slide83.xml"/><Relationship Id="rId130" Type="http://schemas.openxmlformats.org/officeDocument/2006/relationships/slide" Target="slides/slide127.xml"/><Relationship Id="rId135" Type="http://schemas.openxmlformats.org/officeDocument/2006/relationships/slide" Target="slides/slide132.xml"/><Relationship Id="rId151" Type="http://schemas.openxmlformats.org/officeDocument/2006/relationships/slide" Target="slides/slide148.xml"/><Relationship Id="rId156" Type="http://schemas.openxmlformats.org/officeDocument/2006/relationships/slide" Target="slides/slide153.xml"/><Relationship Id="rId177" Type="http://schemas.openxmlformats.org/officeDocument/2006/relationships/slide" Target="slides/slide174.xml"/><Relationship Id="rId198" Type="http://schemas.openxmlformats.org/officeDocument/2006/relationships/slide" Target="slides/slide195.xml"/><Relationship Id="rId172" Type="http://schemas.openxmlformats.org/officeDocument/2006/relationships/slide" Target="slides/slide169.xml"/><Relationship Id="rId193" Type="http://schemas.openxmlformats.org/officeDocument/2006/relationships/slide" Target="slides/slide190.xml"/><Relationship Id="rId202" Type="http://schemas.openxmlformats.org/officeDocument/2006/relationships/slide" Target="slides/slide199.xml"/><Relationship Id="rId207" Type="http://schemas.openxmlformats.org/officeDocument/2006/relationships/slide" Target="slides/slide204.xml"/><Relationship Id="rId223" Type="http://schemas.openxmlformats.org/officeDocument/2006/relationships/slide" Target="slides/slide220.xml"/><Relationship Id="rId228" Type="http://schemas.openxmlformats.org/officeDocument/2006/relationships/viewProps" Target="viewProps.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109" Type="http://schemas.openxmlformats.org/officeDocument/2006/relationships/slide" Target="slides/slide10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04" Type="http://schemas.openxmlformats.org/officeDocument/2006/relationships/slide" Target="slides/slide101.xml"/><Relationship Id="rId120" Type="http://schemas.openxmlformats.org/officeDocument/2006/relationships/slide" Target="slides/slide117.xml"/><Relationship Id="rId125" Type="http://schemas.openxmlformats.org/officeDocument/2006/relationships/slide" Target="slides/slide122.xml"/><Relationship Id="rId141" Type="http://schemas.openxmlformats.org/officeDocument/2006/relationships/slide" Target="slides/slide138.xml"/><Relationship Id="rId146" Type="http://schemas.openxmlformats.org/officeDocument/2006/relationships/slide" Target="slides/slide143.xml"/><Relationship Id="rId167" Type="http://schemas.openxmlformats.org/officeDocument/2006/relationships/slide" Target="slides/slide164.xml"/><Relationship Id="rId188" Type="http://schemas.openxmlformats.org/officeDocument/2006/relationships/slide" Target="slides/slide185.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162" Type="http://schemas.openxmlformats.org/officeDocument/2006/relationships/slide" Target="slides/slide159.xml"/><Relationship Id="rId183" Type="http://schemas.openxmlformats.org/officeDocument/2006/relationships/slide" Target="slides/slide180.xml"/><Relationship Id="rId213" Type="http://schemas.openxmlformats.org/officeDocument/2006/relationships/slide" Target="slides/slide210.xml"/><Relationship Id="rId218" Type="http://schemas.openxmlformats.org/officeDocument/2006/relationships/slide" Target="slides/slide215.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110" Type="http://schemas.openxmlformats.org/officeDocument/2006/relationships/slide" Target="slides/slide107.xml"/><Relationship Id="rId115" Type="http://schemas.openxmlformats.org/officeDocument/2006/relationships/slide" Target="slides/slide112.xml"/><Relationship Id="rId131" Type="http://schemas.openxmlformats.org/officeDocument/2006/relationships/slide" Target="slides/slide128.xml"/><Relationship Id="rId136" Type="http://schemas.openxmlformats.org/officeDocument/2006/relationships/slide" Target="slides/slide133.xml"/><Relationship Id="rId157" Type="http://schemas.openxmlformats.org/officeDocument/2006/relationships/slide" Target="slides/slide154.xml"/><Relationship Id="rId178" Type="http://schemas.openxmlformats.org/officeDocument/2006/relationships/slide" Target="slides/slide175.xml"/><Relationship Id="rId61" Type="http://schemas.openxmlformats.org/officeDocument/2006/relationships/slide" Target="slides/slide58.xml"/><Relationship Id="rId82" Type="http://schemas.openxmlformats.org/officeDocument/2006/relationships/slide" Target="slides/slide79.xml"/><Relationship Id="rId152" Type="http://schemas.openxmlformats.org/officeDocument/2006/relationships/slide" Target="slides/slide149.xml"/><Relationship Id="rId173" Type="http://schemas.openxmlformats.org/officeDocument/2006/relationships/slide" Target="slides/slide170.xml"/><Relationship Id="rId194" Type="http://schemas.openxmlformats.org/officeDocument/2006/relationships/slide" Target="slides/slide191.xml"/><Relationship Id="rId199" Type="http://schemas.openxmlformats.org/officeDocument/2006/relationships/slide" Target="slides/slide196.xml"/><Relationship Id="rId203" Type="http://schemas.openxmlformats.org/officeDocument/2006/relationships/slide" Target="slides/slide200.xml"/><Relationship Id="rId208" Type="http://schemas.openxmlformats.org/officeDocument/2006/relationships/slide" Target="slides/slide205.xml"/><Relationship Id="rId229" Type="http://schemas.openxmlformats.org/officeDocument/2006/relationships/theme" Target="theme/theme1.xml"/><Relationship Id="rId19" Type="http://schemas.openxmlformats.org/officeDocument/2006/relationships/slide" Target="slides/slide16.xml"/><Relationship Id="rId224" Type="http://schemas.openxmlformats.org/officeDocument/2006/relationships/slide" Target="slides/slide221.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 Id="rId100" Type="http://schemas.openxmlformats.org/officeDocument/2006/relationships/slide" Target="slides/slide97.xml"/><Relationship Id="rId105" Type="http://schemas.openxmlformats.org/officeDocument/2006/relationships/slide" Target="slides/slide102.xml"/><Relationship Id="rId126" Type="http://schemas.openxmlformats.org/officeDocument/2006/relationships/slide" Target="slides/slide123.xml"/><Relationship Id="rId147" Type="http://schemas.openxmlformats.org/officeDocument/2006/relationships/slide" Target="slides/slide144.xml"/><Relationship Id="rId168" Type="http://schemas.openxmlformats.org/officeDocument/2006/relationships/slide" Target="slides/slide165.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93" Type="http://schemas.openxmlformats.org/officeDocument/2006/relationships/slide" Target="slides/slide90.xml"/><Relationship Id="rId98" Type="http://schemas.openxmlformats.org/officeDocument/2006/relationships/slide" Target="slides/slide95.xml"/><Relationship Id="rId121" Type="http://schemas.openxmlformats.org/officeDocument/2006/relationships/slide" Target="slides/slide118.xml"/><Relationship Id="rId142" Type="http://schemas.openxmlformats.org/officeDocument/2006/relationships/slide" Target="slides/slide139.xml"/><Relationship Id="rId163" Type="http://schemas.openxmlformats.org/officeDocument/2006/relationships/slide" Target="slides/slide160.xml"/><Relationship Id="rId184" Type="http://schemas.openxmlformats.org/officeDocument/2006/relationships/slide" Target="slides/slide181.xml"/><Relationship Id="rId189" Type="http://schemas.openxmlformats.org/officeDocument/2006/relationships/slide" Target="slides/slide186.xml"/><Relationship Id="rId219" Type="http://schemas.openxmlformats.org/officeDocument/2006/relationships/slide" Target="slides/slide216.xml"/><Relationship Id="rId3" Type="http://schemas.openxmlformats.org/officeDocument/2006/relationships/slideMaster" Target="slideMasters/slideMaster3.xml"/><Relationship Id="rId214" Type="http://schemas.openxmlformats.org/officeDocument/2006/relationships/slide" Target="slides/slide211.xml"/><Relationship Id="rId230" Type="http://schemas.openxmlformats.org/officeDocument/2006/relationships/tableStyles" Target="tableStyles.xml"/><Relationship Id="rId25" Type="http://schemas.openxmlformats.org/officeDocument/2006/relationships/slide" Target="slides/slide22.xml"/><Relationship Id="rId46" Type="http://schemas.openxmlformats.org/officeDocument/2006/relationships/slide" Target="slides/slide43.xml"/><Relationship Id="rId67" Type="http://schemas.openxmlformats.org/officeDocument/2006/relationships/slide" Target="slides/slide64.xml"/><Relationship Id="rId116" Type="http://schemas.openxmlformats.org/officeDocument/2006/relationships/slide" Target="slides/slide113.xml"/><Relationship Id="rId137" Type="http://schemas.openxmlformats.org/officeDocument/2006/relationships/slide" Target="slides/slide134.xml"/><Relationship Id="rId158" Type="http://schemas.openxmlformats.org/officeDocument/2006/relationships/slide" Target="slides/slide155.xml"/><Relationship Id="rId20" Type="http://schemas.openxmlformats.org/officeDocument/2006/relationships/slide" Target="slides/slide17.xml"/><Relationship Id="rId41" Type="http://schemas.openxmlformats.org/officeDocument/2006/relationships/slide" Target="slides/slide38.xml"/><Relationship Id="rId62" Type="http://schemas.openxmlformats.org/officeDocument/2006/relationships/slide" Target="slides/slide59.xml"/><Relationship Id="rId83" Type="http://schemas.openxmlformats.org/officeDocument/2006/relationships/slide" Target="slides/slide80.xml"/><Relationship Id="rId88" Type="http://schemas.openxmlformats.org/officeDocument/2006/relationships/slide" Target="slides/slide85.xml"/><Relationship Id="rId111" Type="http://schemas.openxmlformats.org/officeDocument/2006/relationships/slide" Target="slides/slide108.xml"/><Relationship Id="rId132" Type="http://schemas.openxmlformats.org/officeDocument/2006/relationships/slide" Target="slides/slide129.xml"/><Relationship Id="rId153" Type="http://schemas.openxmlformats.org/officeDocument/2006/relationships/slide" Target="slides/slide150.xml"/><Relationship Id="rId174" Type="http://schemas.openxmlformats.org/officeDocument/2006/relationships/slide" Target="slides/slide171.xml"/><Relationship Id="rId179" Type="http://schemas.openxmlformats.org/officeDocument/2006/relationships/slide" Target="slides/slide176.xml"/><Relationship Id="rId195" Type="http://schemas.openxmlformats.org/officeDocument/2006/relationships/slide" Target="slides/slide192.xml"/><Relationship Id="rId209" Type="http://schemas.openxmlformats.org/officeDocument/2006/relationships/slide" Target="slides/slide206.xml"/><Relationship Id="rId190" Type="http://schemas.openxmlformats.org/officeDocument/2006/relationships/slide" Target="slides/slide187.xml"/><Relationship Id="rId204" Type="http://schemas.openxmlformats.org/officeDocument/2006/relationships/slide" Target="slides/slide201.xml"/><Relationship Id="rId220" Type="http://schemas.openxmlformats.org/officeDocument/2006/relationships/slide" Target="slides/slide217.xml"/><Relationship Id="rId225" Type="http://schemas.openxmlformats.org/officeDocument/2006/relationships/notesMaster" Target="notesMasters/notesMaster1.xml"/><Relationship Id="rId15" Type="http://schemas.openxmlformats.org/officeDocument/2006/relationships/slide" Target="slides/slide12.xml"/><Relationship Id="rId36" Type="http://schemas.openxmlformats.org/officeDocument/2006/relationships/slide" Target="slides/slide33.xml"/><Relationship Id="rId57" Type="http://schemas.openxmlformats.org/officeDocument/2006/relationships/slide" Target="slides/slide54.xml"/><Relationship Id="rId106" Type="http://schemas.openxmlformats.org/officeDocument/2006/relationships/slide" Target="slides/slide103.xml"/><Relationship Id="rId127" Type="http://schemas.openxmlformats.org/officeDocument/2006/relationships/slide" Target="slides/slide124.xml"/><Relationship Id="rId10" Type="http://schemas.openxmlformats.org/officeDocument/2006/relationships/slide" Target="slides/slide7.xml"/><Relationship Id="rId31" Type="http://schemas.openxmlformats.org/officeDocument/2006/relationships/slide" Target="slides/slide28.xml"/><Relationship Id="rId52" Type="http://schemas.openxmlformats.org/officeDocument/2006/relationships/slide" Target="slides/slide49.xml"/><Relationship Id="rId73" Type="http://schemas.openxmlformats.org/officeDocument/2006/relationships/slide" Target="slides/slide70.xml"/><Relationship Id="rId78" Type="http://schemas.openxmlformats.org/officeDocument/2006/relationships/slide" Target="slides/slide75.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slide" Target="slides/slide98.xml"/><Relationship Id="rId122" Type="http://schemas.openxmlformats.org/officeDocument/2006/relationships/slide" Target="slides/slide119.xml"/><Relationship Id="rId143" Type="http://schemas.openxmlformats.org/officeDocument/2006/relationships/slide" Target="slides/slide140.xml"/><Relationship Id="rId148" Type="http://schemas.openxmlformats.org/officeDocument/2006/relationships/slide" Target="slides/slide145.xml"/><Relationship Id="rId164" Type="http://schemas.openxmlformats.org/officeDocument/2006/relationships/slide" Target="slides/slide161.xml"/><Relationship Id="rId169" Type="http://schemas.openxmlformats.org/officeDocument/2006/relationships/slide" Target="slides/slide166.xml"/><Relationship Id="rId185" Type="http://schemas.openxmlformats.org/officeDocument/2006/relationships/slide" Target="slides/slide182.xml"/><Relationship Id="rId4" Type="http://schemas.openxmlformats.org/officeDocument/2006/relationships/slide" Target="slides/slide1.xml"/><Relationship Id="rId9" Type="http://schemas.openxmlformats.org/officeDocument/2006/relationships/slide" Target="slides/slide6.xml"/><Relationship Id="rId180" Type="http://schemas.openxmlformats.org/officeDocument/2006/relationships/slide" Target="slides/slide177.xml"/><Relationship Id="rId210" Type="http://schemas.openxmlformats.org/officeDocument/2006/relationships/slide" Target="slides/slide207.xml"/><Relationship Id="rId215" Type="http://schemas.openxmlformats.org/officeDocument/2006/relationships/slide" Target="slides/slide212.xml"/><Relationship Id="rId26" Type="http://schemas.openxmlformats.org/officeDocument/2006/relationships/slide" Target="slides/slide23.xml"/><Relationship Id="rId47" Type="http://schemas.openxmlformats.org/officeDocument/2006/relationships/slide" Target="slides/slide44.xml"/><Relationship Id="rId68" Type="http://schemas.openxmlformats.org/officeDocument/2006/relationships/slide" Target="slides/slide65.xml"/><Relationship Id="rId89" Type="http://schemas.openxmlformats.org/officeDocument/2006/relationships/slide" Target="slides/slide86.xml"/><Relationship Id="rId112" Type="http://schemas.openxmlformats.org/officeDocument/2006/relationships/slide" Target="slides/slide109.xml"/><Relationship Id="rId133" Type="http://schemas.openxmlformats.org/officeDocument/2006/relationships/slide" Target="slides/slide130.xml"/><Relationship Id="rId154" Type="http://schemas.openxmlformats.org/officeDocument/2006/relationships/slide" Target="slides/slide151.xml"/><Relationship Id="rId175" Type="http://schemas.openxmlformats.org/officeDocument/2006/relationships/slide" Target="slides/slide172.xml"/><Relationship Id="rId196" Type="http://schemas.openxmlformats.org/officeDocument/2006/relationships/slide" Target="slides/slide193.xml"/><Relationship Id="rId200" Type="http://schemas.openxmlformats.org/officeDocument/2006/relationships/slide" Target="slides/slide197.xml"/><Relationship Id="rId16" Type="http://schemas.openxmlformats.org/officeDocument/2006/relationships/slide" Target="slides/slide13.xml"/><Relationship Id="rId221" Type="http://schemas.openxmlformats.org/officeDocument/2006/relationships/slide" Target="slides/slide218.xml"/><Relationship Id="rId37" Type="http://schemas.openxmlformats.org/officeDocument/2006/relationships/slide" Target="slides/slide34.xml"/><Relationship Id="rId58" Type="http://schemas.openxmlformats.org/officeDocument/2006/relationships/slide" Target="slides/slide55.xml"/><Relationship Id="rId79" Type="http://schemas.openxmlformats.org/officeDocument/2006/relationships/slide" Target="slides/slide76.xml"/><Relationship Id="rId102" Type="http://schemas.openxmlformats.org/officeDocument/2006/relationships/slide" Target="slides/slide99.xml"/><Relationship Id="rId123" Type="http://schemas.openxmlformats.org/officeDocument/2006/relationships/slide" Target="slides/slide120.xml"/><Relationship Id="rId144" Type="http://schemas.openxmlformats.org/officeDocument/2006/relationships/slide" Target="slides/slide141.xml"/><Relationship Id="rId90" Type="http://schemas.openxmlformats.org/officeDocument/2006/relationships/slide" Target="slides/slide87.xml"/><Relationship Id="rId165" Type="http://schemas.openxmlformats.org/officeDocument/2006/relationships/slide" Target="slides/slide162.xml"/><Relationship Id="rId186" Type="http://schemas.openxmlformats.org/officeDocument/2006/relationships/slide" Target="slides/slide183.xml"/><Relationship Id="rId211" Type="http://schemas.openxmlformats.org/officeDocument/2006/relationships/slide" Target="slides/slide20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48610"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200">
                <a:latin typeface="Arial" charset="0"/>
              </a:defRPr>
            </a:lvl1pPr>
          </a:lstStyle>
          <a:p>
            <a:pPr>
              <a:defRPr/>
            </a:pPr>
            <a:endParaRPr lang="en-US"/>
          </a:p>
        </p:txBody>
      </p:sp>
      <p:sp>
        <p:nvSpPr>
          <p:cNvPr id="1348611"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atin typeface="Arial" charset="0"/>
              </a:defRPr>
            </a:lvl1pPr>
          </a:lstStyle>
          <a:p>
            <a:pPr>
              <a:defRPr/>
            </a:pPr>
            <a:endParaRPr lang="en-US"/>
          </a:p>
        </p:txBody>
      </p:sp>
      <p:sp>
        <p:nvSpPr>
          <p:cNvPr id="56627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48613"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348614"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eaLnBrk="1" hangingPunct="1">
              <a:defRPr sz="1200">
                <a:latin typeface="Arial" charset="0"/>
              </a:defRPr>
            </a:lvl1pPr>
          </a:lstStyle>
          <a:p>
            <a:pPr>
              <a:defRPr/>
            </a:pPr>
            <a:endParaRPr lang="en-US"/>
          </a:p>
        </p:txBody>
      </p:sp>
      <p:sp>
        <p:nvSpPr>
          <p:cNvPr id="1348615"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atin typeface="Arial" charset="0"/>
              </a:defRPr>
            </a:lvl1pPr>
          </a:lstStyle>
          <a:p>
            <a:pPr>
              <a:defRPr/>
            </a:pPr>
            <a:fld id="{D1954AD5-7784-458F-B22E-E8A18FDC69A0}" type="slidenum">
              <a:rPr lang="en-US"/>
              <a:pPr>
                <a:defRPr/>
              </a:pPr>
              <a:t>‹#›</a:t>
            </a:fld>
            <a:endParaRPr lang="en-US"/>
          </a:p>
        </p:txBody>
      </p:sp>
    </p:spTree>
    <p:extLst>
      <p:ext uri="{BB962C8B-B14F-4D97-AF65-F5344CB8AC3E}">
        <p14:creationId xmlns:p14="http://schemas.microsoft.com/office/powerpoint/2010/main" val="239613018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F026B67-D2B5-4E8A-BA61-31B73C848228}" type="slidenum">
              <a:rPr lang="en-US"/>
              <a:pPr>
                <a:defRPr/>
              </a:pPr>
              <a:t>‹#›</a:t>
            </a:fld>
            <a:endParaRPr lang="en-US"/>
          </a:p>
        </p:txBody>
      </p:sp>
    </p:spTree>
    <p:extLst>
      <p:ext uri="{BB962C8B-B14F-4D97-AF65-F5344CB8AC3E}">
        <p14:creationId xmlns:p14="http://schemas.microsoft.com/office/powerpoint/2010/main" val="8679552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4693D8E-E4F7-4039-B9CC-A281C140F501}" type="slidenum">
              <a:rPr lang="en-US"/>
              <a:pPr>
                <a:defRPr/>
              </a:pPr>
              <a:t>‹#›</a:t>
            </a:fld>
            <a:endParaRPr lang="en-US"/>
          </a:p>
        </p:txBody>
      </p:sp>
    </p:spTree>
    <p:extLst>
      <p:ext uri="{BB962C8B-B14F-4D97-AF65-F5344CB8AC3E}">
        <p14:creationId xmlns:p14="http://schemas.microsoft.com/office/powerpoint/2010/main" val="29956166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9426493-B878-44C1-BD28-938AAB808AF9}" type="slidenum">
              <a:rPr lang="en-US"/>
              <a:pPr>
                <a:defRPr/>
              </a:pPr>
              <a:t>‹#›</a:t>
            </a:fld>
            <a:endParaRPr lang="en-US"/>
          </a:p>
        </p:txBody>
      </p:sp>
    </p:spTree>
    <p:extLst>
      <p:ext uri="{BB962C8B-B14F-4D97-AF65-F5344CB8AC3E}">
        <p14:creationId xmlns:p14="http://schemas.microsoft.com/office/powerpoint/2010/main" val="31200655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9B8EB7F-E79D-453E-8AED-9EF864FFBCAB}" type="slidenum">
              <a:rPr lang="en-US"/>
              <a:pPr>
                <a:defRPr/>
              </a:pPr>
              <a:t>‹#›</a:t>
            </a:fld>
            <a:endParaRPr lang="en-US"/>
          </a:p>
        </p:txBody>
      </p:sp>
    </p:spTree>
    <p:extLst>
      <p:ext uri="{BB962C8B-B14F-4D97-AF65-F5344CB8AC3E}">
        <p14:creationId xmlns:p14="http://schemas.microsoft.com/office/powerpoint/2010/main" val="233065335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B904CD6E-FC21-413A-9184-4967F247E516}" type="slidenum">
              <a:rPr lang="en-US"/>
              <a:pPr>
                <a:defRPr/>
              </a:pPr>
              <a:t>‹#›</a:t>
            </a:fld>
            <a:endParaRPr lang="en-US"/>
          </a:p>
        </p:txBody>
      </p:sp>
    </p:spTree>
    <p:extLst>
      <p:ext uri="{BB962C8B-B14F-4D97-AF65-F5344CB8AC3E}">
        <p14:creationId xmlns:p14="http://schemas.microsoft.com/office/powerpoint/2010/main" val="346360832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0858C29-E0AC-427B-AE02-C6235F90FE57}" type="slidenum">
              <a:rPr lang="en-US"/>
              <a:pPr>
                <a:defRPr/>
              </a:pPr>
              <a:t>‹#›</a:t>
            </a:fld>
            <a:endParaRPr lang="en-US"/>
          </a:p>
        </p:txBody>
      </p:sp>
    </p:spTree>
    <p:extLst>
      <p:ext uri="{BB962C8B-B14F-4D97-AF65-F5344CB8AC3E}">
        <p14:creationId xmlns:p14="http://schemas.microsoft.com/office/powerpoint/2010/main" val="36045173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able Placeholder 2"/>
          <p:cNvSpPr>
            <a:spLocks noGrp="1"/>
          </p:cNvSpPr>
          <p:nvPr>
            <p:ph type="tbl" idx="1"/>
          </p:nvPr>
        </p:nvSpPr>
        <p:spPr>
          <a:xfrm>
            <a:off x="457200" y="1600200"/>
            <a:ext cx="8229600" cy="4525963"/>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031DFF4-ECE1-4AE2-861B-A8DC061BED57}" type="slidenum">
              <a:rPr lang="en-US"/>
              <a:pPr>
                <a:defRPr/>
              </a:pPr>
              <a:t>‹#›</a:t>
            </a:fld>
            <a:endParaRPr lang="en-US"/>
          </a:p>
        </p:txBody>
      </p:sp>
    </p:spTree>
    <p:extLst>
      <p:ext uri="{BB962C8B-B14F-4D97-AF65-F5344CB8AC3E}">
        <p14:creationId xmlns:p14="http://schemas.microsoft.com/office/powerpoint/2010/main" val="370334020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380ABF-ACBA-4C61-945C-AA44B9EAB6C1}"/>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B2CC102B-003D-48AD-8AA6-0525022F5160}"/>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F8D2E2A9-C5FA-489C-80E2-14EBA2152BAF}"/>
              </a:ext>
            </a:extLst>
          </p:cNvPr>
          <p:cNvSpPr>
            <a:spLocks noGrp="1"/>
          </p:cNvSpPr>
          <p:nvPr>
            <p:ph type="dt" sz="half" idx="10"/>
          </p:nvPr>
        </p:nvSpPr>
        <p:spPr/>
        <p:txBody>
          <a:bodyPr/>
          <a:lstStyle/>
          <a:p>
            <a:pPr>
              <a:defRPr/>
            </a:pPr>
            <a:endParaRPr lang="en-US"/>
          </a:p>
        </p:txBody>
      </p:sp>
      <p:sp>
        <p:nvSpPr>
          <p:cNvPr id="5" name="Footer Placeholder 4">
            <a:extLst>
              <a:ext uri="{FF2B5EF4-FFF2-40B4-BE49-F238E27FC236}">
                <a16:creationId xmlns:a16="http://schemas.microsoft.com/office/drawing/2014/main" id="{171F4440-CBBB-4040-B0A9-A4FE8BB93CB0}"/>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0767C41D-2AB4-4FA1-8597-85831746AAC2}"/>
              </a:ext>
            </a:extLst>
          </p:cNvPr>
          <p:cNvSpPr>
            <a:spLocks noGrp="1"/>
          </p:cNvSpPr>
          <p:nvPr>
            <p:ph type="sldNum" sz="quarter" idx="12"/>
          </p:nvPr>
        </p:nvSpPr>
        <p:spPr/>
        <p:txBody>
          <a:bodyPr/>
          <a:lstStyle/>
          <a:p>
            <a:pPr>
              <a:defRPr/>
            </a:pPr>
            <a:fld id="{DCAF8C57-8B76-4DAB-8870-96FBB30521EF}" type="slidenum">
              <a:rPr lang="en-US" smtClean="0"/>
              <a:pPr>
                <a:defRPr/>
              </a:pPr>
              <a:t>‹#›</a:t>
            </a:fld>
            <a:endParaRPr lang="en-US"/>
          </a:p>
        </p:txBody>
      </p:sp>
    </p:spTree>
    <p:extLst>
      <p:ext uri="{BB962C8B-B14F-4D97-AF65-F5344CB8AC3E}">
        <p14:creationId xmlns:p14="http://schemas.microsoft.com/office/powerpoint/2010/main" val="300268429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9090B8-B074-451F-8E36-73071CD9997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F3C79CF-CBFB-4314-A365-1950F955DEC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2B0B247-C6E6-483E-B872-6CCB709B6BB9}"/>
              </a:ext>
            </a:extLst>
          </p:cNvPr>
          <p:cNvSpPr>
            <a:spLocks noGrp="1"/>
          </p:cNvSpPr>
          <p:nvPr>
            <p:ph type="dt" sz="half" idx="10"/>
          </p:nvPr>
        </p:nvSpPr>
        <p:spPr/>
        <p:txBody>
          <a:bodyPr/>
          <a:lstStyle/>
          <a:p>
            <a:pPr>
              <a:defRPr/>
            </a:pPr>
            <a:endParaRPr lang="en-US"/>
          </a:p>
        </p:txBody>
      </p:sp>
      <p:sp>
        <p:nvSpPr>
          <p:cNvPr id="5" name="Footer Placeholder 4">
            <a:extLst>
              <a:ext uri="{FF2B5EF4-FFF2-40B4-BE49-F238E27FC236}">
                <a16:creationId xmlns:a16="http://schemas.microsoft.com/office/drawing/2014/main" id="{1CB577CB-3DB5-48CA-9A6D-B1CF04A0311D}"/>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B2E1AD0D-A7E0-4BF8-8391-92184745E457}"/>
              </a:ext>
            </a:extLst>
          </p:cNvPr>
          <p:cNvSpPr>
            <a:spLocks noGrp="1"/>
          </p:cNvSpPr>
          <p:nvPr>
            <p:ph type="sldNum" sz="quarter" idx="12"/>
          </p:nvPr>
        </p:nvSpPr>
        <p:spPr/>
        <p:txBody>
          <a:bodyPr/>
          <a:lstStyle/>
          <a:p>
            <a:pPr>
              <a:defRPr/>
            </a:pPr>
            <a:fld id="{9387DDC3-BBF7-4248-8A05-5FE7DBC8FE50}" type="slidenum">
              <a:rPr lang="en-US" smtClean="0"/>
              <a:pPr>
                <a:defRPr/>
              </a:pPr>
              <a:t>‹#›</a:t>
            </a:fld>
            <a:endParaRPr lang="en-US"/>
          </a:p>
        </p:txBody>
      </p:sp>
    </p:spTree>
    <p:extLst>
      <p:ext uri="{BB962C8B-B14F-4D97-AF65-F5344CB8AC3E}">
        <p14:creationId xmlns:p14="http://schemas.microsoft.com/office/powerpoint/2010/main" val="411020758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7A289F-5569-40CD-A395-43DE558576A8}"/>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ADDA72CD-2491-480C-A5B6-3352C1BAD1F1}"/>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7078F18-EE43-4012-A609-00DD9B7A68DF}"/>
              </a:ext>
            </a:extLst>
          </p:cNvPr>
          <p:cNvSpPr>
            <a:spLocks noGrp="1"/>
          </p:cNvSpPr>
          <p:nvPr>
            <p:ph type="dt" sz="half" idx="10"/>
          </p:nvPr>
        </p:nvSpPr>
        <p:spPr/>
        <p:txBody>
          <a:bodyPr/>
          <a:lstStyle/>
          <a:p>
            <a:pPr>
              <a:defRPr/>
            </a:pPr>
            <a:endParaRPr lang="en-US"/>
          </a:p>
        </p:txBody>
      </p:sp>
      <p:sp>
        <p:nvSpPr>
          <p:cNvPr id="5" name="Footer Placeholder 4">
            <a:extLst>
              <a:ext uri="{FF2B5EF4-FFF2-40B4-BE49-F238E27FC236}">
                <a16:creationId xmlns:a16="http://schemas.microsoft.com/office/drawing/2014/main" id="{BE5BE313-47C9-4A67-8A53-1C27E6E99DA6}"/>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5005A9AB-87F2-4300-A13C-6A389946D4D1}"/>
              </a:ext>
            </a:extLst>
          </p:cNvPr>
          <p:cNvSpPr>
            <a:spLocks noGrp="1"/>
          </p:cNvSpPr>
          <p:nvPr>
            <p:ph type="sldNum" sz="quarter" idx="12"/>
          </p:nvPr>
        </p:nvSpPr>
        <p:spPr/>
        <p:txBody>
          <a:bodyPr/>
          <a:lstStyle/>
          <a:p>
            <a:pPr>
              <a:defRPr/>
            </a:pPr>
            <a:fld id="{81549706-C861-4486-8082-68751F4AF4DF}" type="slidenum">
              <a:rPr lang="en-US" smtClean="0"/>
              <a:pPr>
                <a:defRPr/>
              </a:pPr>
              <a:t>‹#›</a:t>
            </a:fld>
            <a:endParaRPr lang="en-US"/>
          </a:p>
        </p:txBody>
      </p:sp>
    </p:spTree>
    <p:extLst>
      <p:ext uri="{BB962C8B-B14F-4D97-AF65-F5344CB8AC3E}">
        <p14:creationId xmlns:p14="http://schemas.microsoft.com/office/powerpoint/2010/main" val="375615708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F10C19-946E-415F-9E0F-79A8A850FB4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3055806-591A-40BE-9D67-0F53A9FA0030}"/>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DBE3BB0-C215-4BE3-9775-5BE53FECB65F}"/>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E7B0933-49F8-4406-A941-B0230B905B0B}"/>
              </a:ext>
            </a:extLst>
          </p:cNvPr>
          <p:cNvSpPr>
            <a:spLocks noGrp="1"/>
          </p:cNvSpPr>
          <p:nvPr>
            <p:ph type="dt" sz="half" idx="10"/>
          </p:nvPr>
        </p:nvSpPr>
        <p:spPr/>
        <p:txBody>
          <a:bodyPr/>
          <a:lstStyle/>
          <a:p>
            <a:pPr>
              <a:defRPr/>
            </a:pPr>
            <a:endParaRPr lang="en-US"/>
          </a:p>
        </p:txBody>
      </p:sp>
      <p:sp>
        <p:nvSpPr>
          <p:cNvPr id="6" name="Footer Placeholder 5">
            <a:extLst>
              <a:ext uri="{FF2B5EF4-FFF2-40B4-BE49-F238E27FC236}">
                <a16:creationId xmlns:a16="http://schemas.microsoft.com/office/drawing/2014/main" id="{2364D446-4BE0-42FE-9BA2-FF86ECFD71CD}"/>
              </a:ext>
            </a:extLst>
          </p:cNvPr>
          <p:cNvSpPr>
            <a:spLocks noGrp="1"/>
          </p:cNvSpPr>
          <p:nvPr>
            <p:ph type="ftr" sz="quarter" idx="11"/>
          </p:nvPr>
        </p:nvSpPr>
        <p:spPr/>
        <p:txBody>
          <a:bodyPr/>
          <a:lstStyle/>
          <a:p>
            <a:pPr>
              <a:defRPr/>
            </a:pPr>
            <a:endParaRPr lang="en-US"/>
          </a:p>
        </p:txBody>
      </p:sp>
      <p:sp>
        <p:nvSpPr>
          <p:cNvPr id="7" name="Slide Number Placeholder 6">
            <a:extLst>
              <a:ext uri="{FF2B5EF4-FFF2-40B4-BE49-F238E27FC236}">
                <a16:creationId xmlns:a16="http://schemas.microsoft.com/office/drawing/2014/main" id="{CE41B2ED-EAF3-411B-828C-1E265FC2C43C}"/>
              </a:ext>
            </a:extLst>
          </p:cNvPr>
          <p:cNvSpPr>
            <a:spLocks noGrp="1"/>
          </p:cNvSpPr>
          <p:nvPr>
            <p:ph type="sldNum" sz="quarter" idx="12"/>
          </p:nvPr>
        </p:nvSpPr>
        <p:spPr/>
        <p:txBody>
          <a:bodyPr/>
          <a:lstStyle/>
          <a:p>
            <a:pPr>
              <a:defRPr/>
            </a:pPr>
            <a:fld id="{DE80EAFC-E941-4FCE-9DFA-BE63E1DBB4EB}" type="slidenum">
              <a:rPr lang="en-US" smtClean="0"/>
              <a:pPr>
                <a:defRPr/>
              </a:pPr>
              <a:t>‹#›</a:t>
            </a:fld>
            <a:endParaRPr lang="en-US"/>
          </a:p>
        </p:txBody>
      </p:sp>
    </p:spTree>
    <p:extLst>
      <p:ext uri="{BB962C8B-B14F-4D97-AF65-F5344CB8AC3E}">
        <p14:creationId xmlns:p14="http://schemas.microsoft.com/office/powerpoint/2010/main" val="6031830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B3F8013-D8A7-4666-827E-9B637138B226}" type="slidenum">
              <a:rPr lang="en-US"/>
              <a:pPr>
                <a:defRPr/>
              </a:pPr>
              <a:t>‹#›</a:t>
            </a:fld>
            <a:endParaRPr lang="en-US"/>
          </a:p>
        </p:txBody>
      </p:sp>
    </p:spTree>
    <p:extLst>
      <p:ext uri="{BB962C8B-B14F-4D97-AF65-F5344CB8AC3E}">
        <p14:creationId xmlns:p14="http://schemas.microsoft.com/office/powerpoint/2010/main" val="18103460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A1FECC-20B3-45A2-BFB5-3B6C775666A5}"/>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D47D7EE-68CE-47A3-8A48-24D76809A9C9}"/>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EBFE2069-222F-49FA-9013-61310EC5823D}"/>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8DF52DE-C608-4FD9-9DD0-35B50A8A761B}"/>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CC0655A4-CB9E-4C3E-A374-3C01B2D52F3E}"/>
              </a:ext>
            </a:extLst>
          </p:cNvPr>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024A8BB-AE8B-4008-AE4E-990CC22575B2}"/>
              </a:ext>
            </a:extLst>
          </p:cNvPr>
          <p:cNvSpPr>
            <a:spLocks noGrp="1"/>
          </p:cNvSpPr>
          <p:nvPr>
            <p:ph type="dt" sz="half" idx="10"/>
          </p:nvPr>
        </p:nvSpPr>
        <p:spPr/>
        <p:txBody>
          <a:bodyPr/>
          <a:lstStyle/>
          <a:p>
            <a:pPr>
              <a:defRPr/>
            </a:pPr>
            <a:endParaRPr lang="en-US"/>
          </a:p>
        </p:txBody>
      </p:sp>
      <p:sp>
        <p:nvSpPr>
          <p:cNvPr id="8" name="Footer Placeholder 7">
            <a:extLst>
              <a:ext uri="{FF2B5EF4-FFF2-40B4-BE49-F238E27FC236}">
                <a16:creationId xmlns:a16="http://schemas.microsoft.com/office/drawing/2014/main" id="{7DDADC01-6933-45B4-A213-B57FC562959F}"/>
              </a:ext>
            </a:extLst>
          </p:cNvPr>
          <p:cNvSpPr>
            <a:spLocks noGrp="1"/>
          </p:cNvSpPr>
          <p:nvPr>
            <p:ph type="ftr" sz="quarter" idx="11"/>
          </p:nvPr>
        </p:nvSpPr>
        <p:spPr/>
        <p:txBody>
          <a:bodyPr/>
          <a:lstStyle/>
          <a:p>
            <a:pPr>
              <a:defRPr/>
            </a:pPr>
            <a:endParaRPr lang="en-US"/>
          </a:p>
        </p:txBody>
      </p:sp>
      <p:sp>
        <p:nvSpPr>
          <p:cNvPr id="9" name="Slide Number Placeholder 8">
            <a:extLst>
              <a:ext uri="{FF2B5EF4-FFF2-40B4-BE49-F238E27FC236}">
                <a16:creationId xmlns:a16="http://schemas.microsoft.com/office/drawing/2014/main" id="{FC0F08D0-BAA9-493B-94E0-763807337E9E}"/>
              </a:ext>
            </a:extLst>
          </p:cNvPr>
          <p:cNvSpPr>
            <a:spLocks noGrp="1"/>
          </p:cNvSpPr>
          <p:nvPr>
            <p:ph type="sldNum" sz="quarter" idx="12"/>
          </p:nvPr>
        </p:nvSpPr>
        <p:spPr/>
        <p:txBody>
          <a:bodyPr/>
          <a:lstStyle/>
          <a:p>
            <a:pPr>
              <a:defRPr/>
            </a:pPr>
            <a:fld id="{DD957753-DD43-4328-9B5E-6228ECE3862C}" type="slidenum">
              <a:rPr lang="en-US" smtClean="0"/>
              <a:pPr>
                <a:defRPr/>
              </a:pPr>
              <a:t>‹#›</a:t>
            </a:fld>
            <a:endParaRPr lang="en-US"/>
          </a:p>
        </p:txBody>
      </p:sp>
    </p:spTree>
    <p:extLst>
      <p:ext uri="{BB962C8B-B14F-4D97-AF65-F5344CB8AC3E}">
        <p14:creationId xmlns:p14="http://schemas.microsoft.com/office/powerpoint/2010/main" val="151273879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1C7F79-6E83-4DAB-88E6-7BE8EE3889E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6882A09-04D3-49E4-9C44-AA9249F13330}"/>
              </a:ext>
            </a:extLst>
          </p:cNvPr>
          <p:cNvSpPr>
            <a:spLocks noGrp="1"/>
          </p:cNvSpPr>
          <p:nvPr>
            <p:ph type="dt" sz="half" idx="10"/>
          </p:nvPr>
        </p:nvSpPr>
        <p:spPr/>
        <p:txBody>
          <a:bodyPr/>
          <a:lstStyle/>
          <a:p>
            <a:pPr>
              <a:defRPr/>
            </a:pPr>
            <a:endParaRPr lang="en-US"/>
          </a:p>
        </p:txBody>
      </p:sp>
      <p:sp>
        <p:nvSpPr>
          <p:cNvPr id="4" name="Footer Placeholder 3">
            <a:extLst>
              <a:ext uri="{FF2B5EF4-FFF2-40B4-BE49-F238E27FC236}">
                <a16:creationId xmlns:a16="http://schemas.microsoft.com/office/drawing/2014/main" id="{05555B0C-4053-4AD3-966D-858FEC3E783D}"/>
              </a:ext>
            </a:extLst>
          </p:cNvPr>
          <p:cNvSpPr>
            <a:spLocks noGrp="1"/>
          </p:cNvSpPr>
          <p:nvPr>
            <p:ph type="ftr" sz="quarter" idx="11"/>
          </p:nvPr>
        </p:nvSpPr>
        <p:spPr/>
        <p:txBody>
          <a:bodyPr/>
          <a:lstStyle/>
          <a:p>
            <a:pPr>
              <a:defRPr/>
            </a:pPr>
            <a:endParaRPr lang="en-US"/>
          </a:p>
        </p:txBody>
      </p:sp>
      <p:sp>
        <p:nvSpPr>
          <p:cNvPr id="5" name="Slide Number Placeholder 4">
            <a:extLst>
              <a:ext uri="{FF2B5EF4-FFF2-40B4-BE49-F238E27FC236}">
                <a16:creationId xmlns:a16="http://schemas.microsoft.com/office/drawing/2014/main" id="{90970EC0-3768-4C14-9DB3-132EEB36372C}"/>
              </a:ext>
            </a:extLst>
          </p:cNvPr>
          <p:cNvSpPr>
            <a:spLocks noGrp="1"/>
          </p:cNvSpPr>
          <p:nvPr>
            <p:ph type="sldNum" sz="quarter" idx="12"/>
          </p:nvPr>
        </p:nvSpPr>
        <p:spPr/>
        <p:txBody>
          <a:bodyPr/>
          <a:lstStyle/>
          <a:p>
            <a:pPr>
              <a:defRPr/>
            </a:pPr>
            <a:fld id="{73D34C25-B168-4DBC-80AB-A89DD5E69CEA}" type="slidenum">
              <a:rPr lang="en-US" smtClean="0"/>
              <a:pPr>
                <a:defRPr/>
              </a:pPr>
              <a:t>‹#›</a:t>
            </a:fld>
            <a:endParaRPr lang="en-US"/>
          </a:p>
        </p:txBody>
      </p:sp>
    </p:spTree>
    <p:extLst>
      <p:ext uri="{BB962C8B-B14F-4D97-AF65-F5344CB8AC3E}">
        <p14:creationId xmlns:p14="http://schemas.microsoft.com/office/powerpoint/2010/main" val="384797416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98C0062-6252-4F1A-B825-6AE088046E6D}"/>
              </a:ext>
            </a:extLst>
          </p:cNvPr>
          <p:cNvSpPr>
            <a:spLocks noGrp="1"/>
          </p:cNvSpPr>
          <p:nvPr>
            <p:ph type="dt" sz="half" idx="10"/>
          </p:nvPr>
        </p:nvSpPr>
        <p:spPr/>
        <p:txBody>
          <a:bodyPr/>
          <a:lstStyle/>
          <a:p>
            <a:pPr>
              <a:defRPr/>
            </a:pPr>
            <a:endParaRPr lang="en-US"/>
          </a:p>
        </p:txBody>
      </p:sp>
      <p:sp>
        <p:nvSpPr>
          <p:cNvPr id="3" name="Footer Placeholder 2">
            <a:extLst>
              <a:ext uri="{FF2B5EF4-FFF2-40B4-BE49-F238E27FC236}">
                <a16:creationId xmlns:a16="http://schemas.microsoft.com/office/drawing/2014/main" id="{923F2375-4DC3-41C0-8BE3-BF4EEBE06FA9}"/>
              </a:ext>
            </a:extLst>
          </p:cNvPr>
          <p:cNvSpPr>
            <a:spLocks noGrp="1"/>
          </p:cNvSpPr>
          <p:nvPr>
            <p:ph type="ftr" sz="quarter" idx="11"/>
          </p:nvPr>
        </p:nvSpPr>
        <p:spPr/>
        <p:txBody>
          <a:bodyPr/>
          <a:lstStyle/>
          <a:p>
            <a:pPr>
              <a:defRPr/>
            </a:pPr>
            <a:endParaRPr lang="en-US"/>
          </a:p>
        </p:txBody>
      </p:sp>
      <p:sp>
        <p:nvSpPr>
          <p:cNvPr id="4" name="Slide Number Placeholder 3">
            <a:extLst>
              <a:ext uri="{FF2B5EF4-FFF2-40B4-BE49-F238E27FC236}">
                <a16:creationId xmlns:a16="http://schemas.microsoft.com/office/drawing/2014/main" id="{08238B86-667F-409D-BC8E-2BC6DF40872F}"/>
              </a:ext>
            </a:extLst>
          </p:cNvPr>
          <p:cNvSpPr>
            <a:spLocks noGrp="1"/>
          </p:cNvSpPr>
          <p:nvPr>
            <p:ph type="sldNum" sz="quarter" idx="12"/>
          </p:nvPr>
        </p:nvSpPr>
        <p:spPr/>
        <p:txBody>
          <a:bodyPr/>
          <a:lstStyle/>
          <a:p>
            <a:pPr>
              <a:defRPr/>
            </a:pPr>
            <a:fld id="{B9491016-9923-4B75-89C1-3C7998D709B2}" type="slidenum">
              <a:rPr lang="en-US" smtClean="0"/>
              <a:pPr>
                <a:defRPr/>
              </a:pPr>
              <a:t>‹#›</a:t>
            </a:fld>
            <a:endParaRPr lang="en-US"/>
          </a:p>
        </p:txBody>
      </p:sp>
    </p:spTree>
    <p:extLst>
      <p:ext uri="{BB962C8B-B14F-4D97-AF65-F5344CB8AC3E}">
        <p14:creationId xmlns:p14="http://schemas.microsoft.com/office/powerpoint/2010/main" val="61035502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66FBEA-1872-413D-8A76-566DDF29D257}"/>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17667FF9-A6E0-4BA1-945B-3D8B16EE6540}"/>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E64D7C7-A306-4728-800C-85A9F10FD225}"/>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BB9FCEE7-DB67-48C7-B4A8-55C3BDCF1CE2}"/>
              </a:ext>
            </a:extLst>
          </p:cNvPr>
          <p:cNvSpPr>
            <a:spLocks noGrp="1"/>
          </p:cNvSpPr>
          <p:nvPr>
            <p:ph type="dt" sz="half" idx="10"/>
          </p:nvPr>
        </p:nvSpPr>
        <p:spPr/>
        <p:txBody>
          <a:bodyPr/>
          <a:lstStyle/>
          <a:p>
            <a:pPr>
              <a:defRPr/>
            </a:pPr>
            <a:endParaRPr lang="en-US"/>
          </a:p>
        </p:txBody>
      </p:sp>
      <p:sp>
        <p:nvSpPr>
          <p:cNvPr id="6" name="Footer Placeholder 5">
            <a:extLst>
              <a:ext uri="{FF2B5EF4-FFF2-40B4-BE49-F238E27FC236}">
                <a16:creationId xmlns:a16="http://schemas.microsoft.com/office/drawing/2014/main" id="{8F49D47C-F81D-44B2-ABA2-7E6BAC5A026C}"/>
              </a:ext>
            </a:extLst>
          </p:cNvPr>
          <p:cNvSpPr>
            <a:spLocks noGrp="1"/>
          </p:cNvSpPr>
          <p:nvPr>
            <p:ph type="ftr" sz="quarter" idx="11"/>
          </p:nvPr>
        </p:nvSpPr>
        <p:spPr/>
        <p:txBody>
          <a:bodyPr/>
          <a:lstStyle/>
          <a:p>
            <a:pPr>
              <a:defRPr/>
            </a:pPr>
            <a:endParaRPr lang="en-US"/>
          </a:p>
        </p:txBody>
      </p:sp>
      <p:sp>
        <p:nvSpPr>
          <p:cNvPr id="7" name="Slide Number Placeholder 6">
            <a:extLst>
              <a:ext uri="{FF2B5EF4-FFF2-40B4-BE49-F238E27FC236}">
                <a16:creationId xmlns:a16="http://schemas.microsoft.com/office/drawing/2014/main" id="{11CC2D58-F40C-4399-99F9-04F52A1C6C7A}"/>
              </a:ext>
            </a:extLst>
          </p:cNvPr>
          <p:cNvSpPr>
            <a:spLocks noGrp="1"/>
          </p:cNvSpPr>
          <p:nvPr>
            <p:ph type="sldNum" sz="quarter" idx="12"/>
          </p:nvPr>
        </p:nvSpPr>
        <p:spPr/>
        <p:txBody>
          <a:bodyPr/>
          <a:lstStyle/>
          <a:p>
            <a:pPr>
              <a:defRPr/>
            </a:pPr>
            <a:fld id="{E39FF288-E593-4660-BAD0-3F55CD07E996}" type="slidenum">
              <a:rPr lang="en-US" smtClean="0"/>
              <a:pPr>
                <a:defRPr/>
              </a:pPr>
              <a:t>‹#›</a:t>
            </a:fld>
            <a:endParaRPr lang="en-US"/>
          </a:p>
        </p:txBody>
      </p:sp>
    </p:spTree>
    <p:extLst>
      <p:ext uri="{BB962C8B-B14F-4D97-AF65-F5344CB8AC3E}">
        <p14:creationId xmlns:p14="http://schemas.microsoft.com/office/powerpoint/2010/main" val="41712951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C99EFB-1520-4125-A08B-44C33AFB48A9}"/>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CC9A5B7F-B0C1-4CB6-9A8C-0A7F302C5765}"/>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1EF0DBF6-EA40-40FE-8C54-926925B8F9DD}"/>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96B5263C-CDB3-45D1-B17F-C6CB9841B0DD}"/>
              </a:ext>
            </a:extLst>
          </p:cNvPr>
          <p:cNvSpPr>
            <a:spLocks noGrp="1"/>
          </p:cNvSpPr>
          <p:nvPr>
            <p:ph type="dt" sz="half" idx="10"/>
          </p:nvPr>
        </p:nvSpPr>
        <p:spPr/>
        <p:txBody>
          <a:bodyPr/>
          <a:lstStyle/>
          <a:p>
            <a:pPr>
              <a:defRPr/>
            </a:pPr>
            <a:endParaRPr lang="en-US"/>
          </a:p>
        </p:txBody>
      </p:sp>
      <p:sp>
        <p:nvSpPr>
          <p:cNvPr id="6" name="Footer Placeholder 5">
            <a:extLst>
              <a:ext uri="{FF2B5EF4-FFF2-40B4-BE49-F238E27FC236}">
                <a16:creationId xmlns:a16="http://schemas.microsoft.com/office/drawing/2014/main" id="{238A305A-99C3-443A-A19B-BC1D87D2290B}"/>
              </a:ext>
            </a:extLst>
          </p:cNvPr>
          <p:cNvSpPr>
            <a:spLocks noGrp="1"/>
          </p:cNvSpPr>
          <p:nvPr>
            <p:ph type="ftr" sz="quarter" idx="11"/>
          </p:nvPr>
        </p:nvSpPr>
        <p:spPr/>
        <p:txBody>
          <a:bodyPr/>
          <a:lstStyle/>
          <a:p>
            <a:pPr>
              <a:defRPr/>
            </a:pPr>
            <a:endParaRPr lang="en-US"/>
          </a:p>
        </p:txBody>
      </p:sp>
      <p:sp>
        <p:nvSpPr>
          <p:cNvPr id="7" name="Slide Number Placeholder 6">
            <a:extLst>
              <a:ext uri="{FF2B5EF4-FFF2-40B4-BE49-F238E27FC236}">
                <a16:creationId xmlns:a16="http://schemas.microsoft.com/office/drawing/2014/main" id="{E7C3993B-2654-44EA-8C59-35354F981B54}"/>
              </a:ext>
            </a:extLst>
          </p:cNvPr>
          <p:cNvSpPr>
            <a:spLocks noGrp="1"/>
          </p:cNvSpPr>
          <p:nvPr>
            <p:ph type="sldNum" sz="quarter" idx="12"/>
          </p:nvPr>
        </p:nvSpPr>
        <p:spPr/>
        <p:txBody>
          <a:bodyPr/>
          <a:lstStyle/>
          <a:p>
            <a:pPr>
              <a:defRPr/>
            </a:pPr>
            <a:fld id="{5DD3A83F-8914-427A-A5FB-CF6F0626C1F4}" type="slidenum">
              <a:rPr lang="en-US" smtClean="0"/>
              <a:pPr>
                <a:defRPr/>
              </a:pPr>
              <a:t>‹#›</a:t>
            </a:fld>
            <a:endParaRPr lang="en-US"/>
          </a:p>
        </p:txBody>
      </p:sp>
    </p:spTree>
    <p:extLst>
      <p:ext uri="{BB962C8B-B14F-4D97-AF65-F5344CB8AC3E}">
        <p14:creationId xmlns:p14="http://schemas.microsoft.com/office/powerpoint/2010/main" val="263698267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7E183A-B416-4106-9BD5-A0013E68D71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5138F92-B737-4841-95AE-9B825859523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6F57488-52D3-42CE-977A-3075C476E7F3}"/>
              </a:ext>
            </a:extLst>
          </p:cNvPr>
          <p:cNvSpPr>
            <a:spLocks noGrp="1"/>
          </p:cNvSpPr>
          <p:nvPr>
            <p:ph type="dt" sz="half" idx="10"/>
          </p:nvPr>
        </p:nvSpPr>
        <p:spPr/>
        <p:txBody>
          <a:bodyPr/>
          <a:lstStyle/>
          <a:p>
            <a:pPr>
              <a:defRPr/>
            </a:pPr>
            <a:endParaRPr lang="en-US"/>
          </a:p>
        </p:txBody>
      </p:sp>
      <p:sp>
        <p:nvSpPr>
          <p:cNvPr id="5" name="Footer Placeholder 4">
            <a:extLst>
              <a:ext uri="{FF2B5EF4-FFF2-40B4-BE49-F238E27FC236}">
                <a16:creationId xmlns:a16="http://schemas.microsoft.com/office/drawing/2014/main" id="{DCE0D847-F2DA-495B-8B80-5073CFB63DEC}"/>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C9AF825B-8E15-4A4B-A0F5-1B62D5212299}"/>
              </a:ext>
            </a:extLst>
          </p:cNvPr>
          <p:cNvSpPr>
            <a:spLocks noGrp="1"/>
          </p:cNvSpPr>
          <p:nvPr>
            <p:ph type="sldNum" sz="quarter" idx="12"/>
          </p:nvPr>
        </p:nvSpPr>
        <p:spPr/>
        <p:txBody>
          <a:bodyPr/>
          <a:lstStyle/>
          <a:p>
            <a:pPr>
              <a:defRPr/>
            </a:pPr>
            <a:fld id="{BE8FB884-EC19-4697-AA6B-9FAC431A5981}" type="slidenum">
              <a:rPr lang="en-US" smtClean="0"/>
              <a:pPr>
                <a:defRPr/>
              </a:pPr>
              <a:t>‹#›</a:t>
            </a:fld>
            <a:endParaRPr lang="en-US"/>
          </a:p>
        </p:txBody>
      </p:sp>
    </p:spTree>
    <p:extLst>
      <p:ext uri="{BB962C8B-B14F-4D97-AF65-F5344CB8AC3E}">
        <p14:creationId xmlns:p14="http://schemas.microsoft.com/office/powerpoint/2010/main" val="197973904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508F468-2139-469A-876C-07F435E70592}"/>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B4D6A7D-5390-46A2-8ACE-3AC09A29655A}"/>
              </a:ext>
            </a:extLst>
          </p:cNvPr>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E880C90-CFD6-43EE-9A0D-BBA7C538478B}"/>
              </a:ext>
            </a:extLst>
          </p:cNvPr>
          <p:cNvSpPr>
            <a:spLocks noGrp="1"/>
          </p:cNvSpPr>
          <p:nvPr>
            <p:ph type="dt" sz="half" idx="10"/>
          </p:nvPr>
        </p:nvSpPr>
        <p:spPr/>
        <p:txBody>
          <a:bodyPr/>
          <a:lstStyle/>
          <a:p>
            <a:pPr>
              <a:defRPr/>
            </a:pPr>
            <a:endParaRPr lang="en-US"/>
          </a:p>
        </p:txBody>
      </p:sp>
      <p:sp>
        <p:nvSpPr>
          <p:cNvPr id="5" name="Footer Placeholder 4">
            <a:extLst>
              <a:ext uri="{FF2B5EF4-FFF2-40B4-BE49-F238E27FC236}">
                <a16:creationId xmlns:a16="http://schemas.microsoft.com/office/drawing/2014/main" id="{22F4FBE4-0F3D-48E1-A9CD-43CA3D811497}"/>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97484657-EFF2-4E3B-AB31-C536BB98B844}"/>
              </a:ext>
            </a:extLst>
          </p:cNvPr>
          <p:cNvSpPr>
            <a:spLocks noGrp="1"/>
          </p:cNvSpPr>
          <p:nvPr>
            <p:ph type="sldNum" sz="quarter" idx="12"/>
          </p:nvPr>
        </p:nvSpPr>
        <p:spPr/>
        <p:txBody>
          <a:bodyPr/>
          <a:lstStyle/>
          <a:p>
            <a:pPr>
              <a:defRPr/>
            </a:pPr>
            <a:fld id="{BAA3AE4B-050B-424B-A326-DD95B75B0755}" type="slidenum">
              <a:rPr lang="en-US" smtClean="0"/>
              <a:pPr>
                <a:defRPr/>
              </a:pPr>
              <a:t>‹#›</a:t>
            </a:fld>
            <a:endParaRPr lang="en-US"/>
          </a:p>
        </p:txBody>
      </p:sp>
    </p:spTree>
    <p:extLst>
      <p:ext uri="{BB962C8B-B14F-4D97-AF65-F5344CB8AC3E}">
        <p14:creationId xmlns:p14="http://schemas.microsoft.com/office/powerpoint/2010/main" val="57797637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663B232-CB70-4ACB-B369-E4942FB4497A}" type="slidenum">
              <a:rPr lang="en-US"/>
              <a:pPr>
                <a:defRPr/>
              </a:pPr>
              <a:t>‹#›</a:t>
            </a:fld>
            <a:endParaRPr lang="en-US"/>
          </a:p>
        </p:txBody>
      </p:sp>
    </p:spTree>
    <p:extLst>
      <p:ext uri="{BB962C8B-B14F-4D97-AF65-F5344CB8AC3E}">
        <p14:creationId xmlns:p14="http://schemas.microsoft.com/office/powerpoint/2010/main" val="325896177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426861F-AB46-4171-A414-E19DD7659EBA}" type="slidenum">
              <a:rPr lang="en-US"/>
              <a:pPr>
                <a:defRPr/>
              </a:pPr>
              <a:t>‹#›</a:t>
            </a:fld>
            <a:endParaRPr lang="en-US"/>
          </a:p>
        </p:txBody>
      </p:sp>
    </p:spTree>
    <p:extLst>
      <p:ext uri="{BB962C8B-B14F-4D97-AF65-F5344CB8AC3E}">
        <p14:creationId xmlns:p14="http://schemas.microsoft.com/office/powerpoint/2010/main" val="418274414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9AF0888-4D72-48D0-B0CA-2DC32EC26EC2}" type="slidenum">
              <a:rPr lang="en-US"/>
              <a:pPr>
                <a:defRPr/>
              </a:pPr>
              <a:t>‹#›</a:t>
            </a:fld>
            <a:endParaRPr lang="en-US"/>
          </a:p>
        </p:txBody>
      </p:sp>
    </p:spTree>
    <p:extLst>
      <p:ext uri="{BB962C8B-B14F-4D97-AF65-F5344CB8AC3E}">
        <p14:creationId xmlns:p14="http://schemas.microsoft.com/office/powerpoint/2010/main" val="8421212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6C32278-4CEB-4D61-93B4-B334C0C672E7}" type="slidenum">
              <a:rPr lang="en-US"/>
              <a:pPr>
                <a:defRPr/>
              </a:pPr>
              <a:t>‹#›</a:t>
            </a:fld>
            <a:endParaRPr lang="en-US"/>
          </a:p>
        </p:txBody>
      </p:sp>
    </p:spTree>
    <p:extLst>
      <p:ext uri="{BB962C8B-B14F-4D97-AF65-F5344CB8AC3E}">
        <p14:creationId xmlns:p14="http://schemas.microsoft.com/office/powerpoint/2010/main" val="366007650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CFBCE8E-2777-4DBF-8D2A-5E3D3587953E}" type="slidenum">
              <a:rPr lang="en-US"/>
              <a:pPr>
                <a:defRPr/>
              </a:pPr>
              <a:t>‹#›</a:t>
            </a:fld>
            <a:endParaRPr lang="en-US"/>
          </a:p>
        </p:txBody>
      </p:sp>
    </p:spTree>
    <p:extLst>
      <p:ext uri="{BB962C8B-B14F-4D97-AF65-F5344CB8AC3E}">
        <p14:creationId xmlns:p14="http://schemas.microsoft.com/office/powerpoint/2010/main" val="29550213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4D3908C1-CECD-47C5-BE43-E22E8150DCEB}" type="slidenum">
              <a:rPr lang="en-US"/>
              <a:pPr>
                <a:defRPr/>
              </a:pPr>
              <a:t>‹#›</a:t>
            </a:fld>
            <a:endParaRPr lang="en-US"/>
          </a:p>
        </p:txBody>
      </p:sp>
    </p:spTree>
    <p:extLst>
      <p:ext uri="{BB962C8B-B14F-4D97-AF65-F5344CB8AC3E}">
        <p14:creationId xmlns:p14="http://schemas.microsoft.com/office/powerpoint/2010/main" val="136459348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323EBFBF-8410-48D8-8E0B-80D804A22890}" type="slidenum">
              <a:rPr lang="en-US"/>
              <a:pPr>
                <a:defRPr/>
              </a:pPr>
              <a:t>‹#›</a:t>
            </a:fld>
            <a:endParaRPr lang="en-US"/>
          </a:p>
        </p:txBody>
      </p:sp>
    </p:spTree>
    <p:extLst>
      <p:ext uri="{BB962C8B-B14F-4D97-AF65-F5344CB8AC3E}">
        <p14:creationId xmlns:p14="http://schemas.microsoft.com/office/powerpoint/2010/main" val="280498102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9DEB08A7-75BE-4508-A5AF-EB71513EC579}" type="slidenum">
              <a:rPr lang="en-US"/>
              <a:pPr>
                <a:defRPr/>
              </a:pPr>
              <a:t>‹#›</a:t>
            </a:fld>
            <a:endParaRPr lang="en-US"/>
          </a:p>
        </p:txBody>
      </p:sp>
    </p:spTree>
    <p:extLst>
      <p:ext uri="{BB962C8B-B14F-4D97-AF65-F5344CB8AC3E}">
        <p14:creationId xmlns:p14="http://schemas.microsoft.com/office/powerpoint/2010/main" val="221308253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DD838A4-082F-4FEB-A9AA-C409845620EA}" type="slidenum">
              <a:rPr lang="en-US"/>
              <a:pPr>
                <a:defRPr/>
              </a:pPr>
              <a:t>‹#›</a:t>
            </a:fld>
            <a:endParaRPr lang="en-US"/>
          </a:p>
        </p:txBody>
      </p:sp>
    </p:spTree>
    <p:extLst>
      <p:ext uri="{BB962C8B-B14F-4D97-AF65-F5344CB8AC3E}">
        <p14:creationId xmlns:p14="http://schemas.microsoft.com/office/powerpoint/2010/main" val="393756326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4018EDA-4E2B-4826-B472-0235326AE789}" type="slidenum">
              <a:rPr lang="en-US"/>
              <a:pPr>
                <a:defRPr/>
              </a:pPr>
              <a:t>‹#›</a:t>
            </a:fld>
            <a:endParaRPr lang="en-US"/>
          </a:p>
        </p:txBody>
      </p:sp>
    </p:spTree>
    <p:extLst>
      <p:ext uri="{BB962C8B-B14F-4D97-AF65-F5344CB8AC3E}">
        <p14:creationId xmlns:p14="http://schemas.microsoft.com/office/powerpoint/2010/main" val="174968529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EB20425-053D-4DD9-9157-1F04DC5528ED}" type="slidenum">
              <a:rPr lang="en-US"/>
              <a:pPr>
                <a:defRPr/>
              </a:pPr>
              <a:t>‹#›</a:t>
            </a:fld>
            <a:endParaRPr lang="en-US"/>
          </a:p>
        </p:txBody>
      </p:sp>
    </p:spTree>
    <p:extLst>
      <p:ext uri="{BB962C8B-B14F-4D97-AF65-F5344CB8AC3E}">
        <p14:creationId xmlns:p14="http://schemas.microsoft.com/office/powerpoint/2010/main" val="171106034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82D02CF-AF6A-4343-825A-DD1E24CA622F}" type="slidenum">
              <a:rPr lang="en-US"/>
              <a:pPr>
                <a:defRPr/>
              </a:pPr>
              <a:t>‹#›</a:t>
            </a:fld>
            <a:endParaRPr lang="en-US"/>
          </a:p>
        </p:txBody>
      </p:sp>
    </p:spTree>
    <p:extLst>
      <p:ext uri="{BB962C8B-B14F-4D97-AF65-F5344CB8AC3E}">
        <p14:creationId xmlns:p14="http://schemas.microsoft.com/office/powerpoint/2010/main" val="261826175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66E6F32-B759-4137-A4AC-CE393B5C48D4}" type="slidenum">
              <a:rPr lang="en-US"/>
              <a:pPr>
                <a:defRPr/>
              </a:pPr>
              <a:t>‹#›</a:t>
            </a:fld>
            <a:endParaRPr lang="en-US"/>
          </a:p>
        </p:txBody>
      </p:sp>
    </p:spTree>
    <p:extLst>
      <p:ext uri="{BB962C8B-B14F-4D97-AF65-F5344CB8AC3E}">
        <p14:creationId xmlns:p14="http://schemas.microsoft.com/office/powerpoint/2010/main" val="207530636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CB67843B-C390-4AE4-9B6D-F8504D9C3605}" type="slidenum">
              <a:rPr lang="en-US"/>
              <a:pPr>
                <a:defRPr/>
              </a:pPr>
              <a:t>‹#›</a:t>
            </a:fld>
            <a:endParaRPr lang="en-US"/>
          </a:p>
        </p:txBody>
      </p:sp>
    </p:spTree>
    <p:extLst>
      <p:ext uri="{BB962C8B-B14F-4D97-AF65-F5344CB8AC3E}">
        <p14:creationId xmlns:p14="http://schemas.microsoft.com/office/powerpoint/2010/main" val="15862197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7B6A8DD-2D1A-4A9A-9ECB-A60DCF3D3AB9}" type="slidenum">
              <a:rPr lang="en-US"/>
              <a:pPr>
                <a:defRPr/>
              </a:pPr>
              <a:t>‹#›</a:t>
            </a:fld>
            <a:endParaRPr lang="en-US"/>
          </a:p>
        </p:txBody>
      </p:sp>
    </p:spTree>
    <p:extLst>
      <p:ext uri="{BB962C8B-B14F-4D97-AF65-F5344CB8AC3E}">
        <p14:creationId xmlns:p14="http://schemas.microsoft.com/office/powerpoint/2010/main" val="33377743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2D9DF0EE-A68C-4582-A29E-D5745B6C54A6}" type="slidenum">
              <a:rPr lang="en-US"/>
              <a:pPr>
                <a:defRPr/>
              </a:pPr>
              <a:t>‹#›</a:t>
            </a:fld>
            <a:endParaRPr lang="en-US"/>
          </a:p>
        </p:txBody>
      </p:sp>
    </p:spTree>
    <p:extLst>
      <p:ext uri="{BB962C8B-B14F-4D97-AF65-F5344CB8AC3E}">
        <p14:creationId xmlns:p14="http://schemas.microsoft.com/office/powerpoint/2010/main" val="12638732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14235D53-624A-466D-A147-FC3D98E2F3F5}" type="slidenum">
              <a:rPr lang="en-US"/>
              <a:pPr>
                <a:defRPr/>
              </a:pPr>
              <a:t>‹#›</a:t>
            </a:fld>
            <a:endParaRPr lang="en-US"/>
          </a:p>
        </p:txBody>
      </p:sp>
    </p:spTree>
    <p:extLst>
      <p:ext uri="{BB962C8B-B14F-4D97-AF65-F5344CB8AC3E}">
        <p14:creationId xmlns:p14="http://schemas.microsoft.com/office/powerpoint/2010/main" val="13081438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F2E685A3-5EA1-46E0-8D1F-A3BAE172A5C9}" type="slidenum">
              <a:rPr lang="en-US"/>
              <a:pPr>
                <a:defRPr/>
              </a:pPr>
              <a:t>‹#›</a:t>
            </a:fld>
            <a:endParaRPr lang="en-US"/>
          </a:p>
        </p:txBody>
      </p:sp>
    </p:spTree>
    <p:extLst>
      <p:ext uri="{BB962C8B-B14F-4D97-AF65-F5344CB8AC3E}">
        <p14:creationId xmlns:p14="http://schemas.microsoft.com/office/powerpoint/2010/main" val="12664846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C7D3CD3-CCB4-43E4-9BB4-2096A9F07708}" type="slidenum">
              <a:rPr lang="en-US"/>
              <a:pPr>
                <a:defRPr/>
              </a:pPr>
              <a:t>‹#›</a:t>
            </a:fld>
            <a:endParaRPr lang="en-US"/>
          </a:p>
        </p:txBody>
      </p:sp>
    </p:spTree>
    <p:extLst>
      <p:ext uri="{BB962C8B-B14F-4D97-AF65-F5344CB8AC3E}">
        <p14:creationId xmlns:p14="http://schemas.microsoft.com/office/powerpoint/2010/main" val="27533721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40EF52A-4941-4387-9C23-F4CAFAF1CD8A}" type="slidenum">
              <a:rPr lang="en-US"/>
              <a:pPr>
                <a:defRPr/>
              </a:pPr>
              <a:t>‹#›</a:t>
            </a:fld>
            <a:endParaRPr lang="en-US"/>
          </a:p>
        </p:txBody>
      </p:sp>
    </p:spTree>
    <p:extLst>
      <p:ext uri="{BB962C8B-B14F-4D97-AF65-F5344CB8AC3E}">
        <p14:creationId xmlns:p14="http://schemas.microsoft.com/office/powerpoint/2010/main" val="18210256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2.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slideLayout" Target="../slideLayouts/slideLayout39.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51"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86637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400">
                <a:latin typeface="+mn-lt"/>
              </a:defRPr>
            </a:lvl1pPr>
          </a:lstStyle>
          <a:p>
            <a:pPr>
              <a:defRPr/>
            </a:pPr>
            <a:endParaRPr lang="en-US"/>
          </a:p>
        </p:txBody>
      </p:sp>
      <p:sp>
        <p:nvSpPr>
          <p:cNvPr id="786637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mn-lt"/>
              </a:defRPr>
            </a:lvl1pPr>
          </a:lstStyle>
          <a:p>
            <a:pPr>
              <a:defRPr/>
            </a:pPr>
            <a:endParaRPr lang="en-US"/>
          </a:p>
        </p:txBody>
      </p:sp>
      <p:sp>
        <p:nvSpPr>
          <p:cNvPr id="786637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mn-lt"/>
              </a:defRPr>
            </a:lvl1pPr>
          </a:lstStyle>
          <a:p>
            <a:pPr>
              <a:defRPr/>
            </a:pPr>
            <a:fld id="{263D7EDA-A8D2-4BF9-8E31-8ADB08FDBC24}"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3988" r:id="rId1"/>
    <p:sldLayoutId id="2147483989" r:id="rId2"/>
    <p:sldLayoutId id="2147483990" r:id="rId3"/>
    <p:sldLayoutId id="2147483991" r:id="rId4"/>
    <p:sldLayoutId id="2147483992" r:id="rId5"/>
    <p:sldLayoutId id="2147483993" r:id="rId6"/>
    <p:sldLayoutId id="2147483994" r:id="rId7"/>
    <p:sldLayoutId id="2147483995" r:id="rId8"/>
    <p:sldLayoutId id="2147483996" r:id="rId9"/>
    <p:sldLayoutId id="2147483997" r:id="rId10"/>
    <p:sldLayoutId id="2147483998" r:id="rId11"/>
    <p:sldLayoutId id="2147483999" r:id="rId12"/>
    <p:sldLayoutId id="2147484000" r:id="rId13"/>
    <p:sldLayoutId id="2147484001" r:id="rId14"/>
    <p:sldLayoutId id="2147484002" r:id="rId15"/>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0C68CE4-6CB0-4AB3-BA4D-D1EF2668429A}"/>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18DAE1A-C46A-47AF-B738-BED6597380BA}"/>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DC02675-6AEF-4AE6-9094-A97DBFA95994}"/>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a:defRPr/>
            </a:pPr>
            <a:endParaRPr lang="en-US"/>
          </a:p>
        </p:txBody>
      </p:sp>
      <p:sp>
        <p:nvSpPr>
          <p:cNvPr id="5" name="Footer Placeholder 4">
            <a:extLst>
              <a:ext uri="{FF2B5EF4-FFF2-40B4-BE49-F238E27FC236}">
                <a16:creationId xmlns:a16="http://schemas.microsoft.com/office/drawing/2014/main" id="{2ABEEE72-46E9-4E25-BBBB-F2C26DBB868A}"/>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a:defRPr/>
            </a:pPr>
            <a:endParaRPr lang="en-US"/>
          </a:p>
        </p:txBody>
      </p:sp>
      <p:sp>
        <p:nvSpPr>
          <p:cNvPr id="6" name="Slide Number Placeholder 5">
            <a:extLst>
              <a:ext uri="{FF2B5EF4-FFF2-40B4-BE49-F238E27FC236}">
                <a16:creationId xmlns:a16="http://schemas.microsoft.com/office/drawing/2014/main" id="{C96413EC-89BF-41DE-BA13-216907FA0FCD}"/>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a:defRPr/>
            </a:pPr>
            <a:fld id="{CAA7FAC5-1AD0-4C75-BD4D-00B2198E5E9E}" type="slidenum">
              <a:rPr lang="en-US" smtClean="0"/>
              <a:pPr>
                <a:defRPr/>
              </a:pPr>
              <a:t>‹#›</a:t>
            </a:fld>
            <a:endParaRPr lang="en-US"/>
          </a:p>
        </p:txBody>
      </p:sp>
    </p:spTree>
    <p:extLst>
      <p:ext uri="{BB962C8B-B14F-4D97-AF65-F5344CB8AC3E}">
        <p14:creationId xmlns:p14="http://schemas.microsoft.com/office/powerpoint/2010/main" val="3119815069"/>
      </p:ext>
    </p:extLst>
  </p:cSld>
  <p:clrMap bg1="lt1" tx1="dk1" bg2="lt2" tx2="dk2" accent1="accent1" accent2="accent2" accent3="accent3" accent4="accent4" accent5="accent5" accent6="accent6" hlink="hlink" folHlink="folHlink"/>
  <p:sldLayoutIdLst>
    <p:sldLayoutId id="2147484004" r:id="rId1"/>
    <p:sldLayoutId id="2147484005" r:id="rId2"/>
    <p:sldLayoutId id="2147484006" r:id="rId3"/>
    <p:sldLayoutId id="2147484007" r:id="rId4"/>
    <p:sldLayoutId id="2147484008" r:id="rId5"/>
    <p:sldLayoutId id="2147484009" r:id="rId6"/>
    <p:sldLayoutId id="2147484010" r:id="rId7"/>
    <p:sldLayoutId id="2147484011" r:id="rId8"/>
    <p:sldLayoutId id="2147484012" r:id="rId9"/>
    <p:sldLayoutId id="2147484013" r:id="rId10"/>
    <p:sldLayoutId id="2147484014"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51"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595012" name="Rectangle 4"/>
          <p:cNvSpPr>
            <a:spLocks noGrp="1" noChangeArrowheads="1"/>
          </p:cNvSpPr>
          <p:nvPr>
            <p:ph type="dt" sz="half" idx="2"/>
          </p:nvPr>
        </p:nvSpPr>
        <p:spPr bwMode="auto">
          <a:xfrm>
            <a:off x="457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l" eaLnBrk="1" hangingPunct="1">
              <a:defRPr sz="1400">
                <a:latin typeface="+mn-lt"/>
              </a:defRPr>
            </a:lvl1pPr>
          </a:lstStyle>
          <a:p>
            <a:pPr>
              <a:defRPr/>
            </a:pPr>
            <a:endParaRPr lang="en-US"/>
          </a:p>
        </p:txBody>
      </p:sp>
      <p:sp>
        <p:nvSpPr>
          <p:cNvPr id="7595013" name="Rectangle 5"/>
          <p:cNvSpPr>
            <a:spLocks noGrp="1" noChangeArrowheads="1"/>
          </p:cNvSpPr>
          <p:nvPr>
            <p:ph type="ftr" sz="quarter" idx="3"/>
          </p:nvPr>
        </p:nvSpPr>
        <p:spPr bwMode="auto">
          <a:xfrm>
            <a:off x="3124200" y="6245225"/>
            <a:ext cx="2895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400">
                <a:latin typeface="+mn-lt"/>
              </a:defRPr>
            </a:lvl1pPr>
          </a:lstStyle>
          <a:p>
            <a:pPr>
              <a:defRPr/>
            </a:pPr>
            <a:endParaRPr lang="en-US"/>
          </a:p>
        </p:txBody>
      </p:sp>
      <p:sp>
        <p:nvSpPr>
          <p:cNvPr id="7595014" name="Rectangle 6"/>
          <p:cNvSpPr>
            <a:spLocks noGrp="1" noChangeArrowheads="1"/>
          </p:cNvSpPr>
          <p:nvPr>
            <p:ph type="sldNum" sz="quarter" idx="4"/>
          </p:nvPr>
        </p:nvSpPr>
        <p:spPr bwMode="auto">
          <a:xfrm>
            <a:off x="6553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a:latin typeface="+mn-lt"/>
              </a:defRPr>
            </a:lvl1pPr>
          </a:lstStyle>
          <a:p>
            <a:pPr>
              <a:defRPr/>
            </a:pPr>
            <a:fld id="{C8820970-CAFD-4489-A6B9-9EA244702401}" type="slidenum">
              <a:rPr lang="en-US"/>
              <a:pPr>
                <a:defRPr/>
              </a:pPr>
              <a:t>‹#›</a:t>
            </a:fld>
            <a:endParaRPr lang="en-US"/>
          </a:p>
        </p:txBody>
      </p:sp>
    </p:spTree>
    <p:extLst>
      <p:ext uri="{BB962C8B-B14F-4D97-AF65-F5344CB8AC3E}">
        <p14:creationId xmlns:p14="http://schemas.microsoft.com/office/powerpoint/2010/main" val="1121866855"/>
      </p:ext>
    </p:extLst>
  </p:cSld>
  <p:clrMap bg1="dk2" tx1="lt1" bg2="dk1" tx2="lt2" accent1="accent1" accent2="accent2" accent3="accent3" accent4="accent4" accent5="accent5" accent6="accent6" hlink="hlink" folHlink="folHlink"/>
  <p:sldLayoutIdLst>
    <p:sldLayoutId id="2147484016" r:id="rId1"/>
    <p:sldLayoutId id="2147484017" r:id="rId2"/>
    <p:sldLayoutId id="2147484018" r:id="rId3"/>
    <p:sldLayoutId id="2147484019" r:id="rId4"/>
    <p:sldLayoutId id="2147484020" r:id="rId5"/>
    <p:sldLayoutId id="2147484021" r:id="rId6"/>
    <p:sldLayoutId id="2147484022" r:id="rId7"/>
    <p:sldLayoutId id="2147484023" r:id="rId8"/>
    <p:sldLayoutId id="2147484024" r:id="rId9"/>
    <p:sldLayoutId id="2147484025" r:id="rId10"/>
    <p:sldLayoutId id="2147484026" r:id="rId11"/>
    <p:sldLayoutId id="2147484027" r:id="rId12"/>
    <p:sldLayoutId id="2147484028" r:id="rId1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17/06/relationships/model3d" Target="../media/model3d1.glb"/><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4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4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4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4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4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1.gif"/><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1.gif"/><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1.gif"/><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2" Type="http://schemas.openxmlformats.org/officeDocument/2006/relationships/image" Target="../media/image31.gif"/><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1.gif"/><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1.gi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1.gif"/><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2.xml"/><Relationship Id="rId4" Type="http://schemas.openxmlformats.org/officeDocument/2006/relationships/image" Target="../media/image5.png"/></Relationships>
</file>

<file path=ppt/slides/_rels/slide16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2.xml"/><Relationship Id="rId4" Type="http://schemas.openxmlformats.org/officeDocument/2006/relationships/image" Target="../media/image5.png"/></Relationships>
</file>

<file path=ppt/slides/_rels/slide16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2.xml"/></Relationships>
</file>

<file path=ppt/slides/_rels/slide16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2.xml"/></Relationships>
</file>

<file path=ppt/slides/_rels/slide16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9.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2" Type="http://schemas.openxmlformats.org/officeDocument/2006/relationships/image" Target="../media/image37.gi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2" Type="http://schemas.openxmlformats.org/officeDocument/2006/relationships/image" Target="../media/image37.gif"/><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2" Type="http://schemas.openxmlformats.org/officeDocument/2006/relationships/image" Target="../media/image37.gif"/><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2" Type="http://schemas.openxmlformats.org/officeDocument/2006/relationships/image" Target="../media/image37.gif"/><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2" Type="http://schemas.openxmlformats.org/officeDocument/2006/relationships/image" Target="../media/image37.gif"/><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8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8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18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18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9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9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9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9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9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19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7.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198.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199.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200.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201.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202.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203.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204.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205.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206.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207.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208.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20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image" Target="../media/image12.jpeg"/><Relationship Id="rId7" Type="http://schemas.openxmlformats.org/officeDocument/2006/relationships/image" Target="../media/image16.jpeg"/><Relationship Id="rId2" Type="http://schemas.openxmlformats.org/officeDocument/2006/relationships/image" Target="../media/image11.jpeg"/><Relationship Id="rId1" Type="http://schemas.openxmlformats.org/officeDocument/2006/relationships/slideLayout" Target="../slideLayouts/slideLayout7.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 Id="rId9" Type="http://schemas.openxmlformats.org/officeDocument/2006/relationships/image" Target="../media/image18.png"/></Relationships>
</file>

<file path=ppt/slides/_rels/slide210.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211.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21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213.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214.xml.rels><?xml version="1.0" encoding="UTF-8" standalone="yes"?>
<Relationships xmlns="http://schemas.openxmlformats.org/package/2006/relationships"><Relationship Id="rId3" Type="http://schemas.openxmlformats.org/officeDocument/2006/relationships/image" Target="../media/image37.gif"/><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2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21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s>
</file>

<file path=ppt/slides/_rels/slide21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jpeg"/><Relationship Id="rId1" Type="http://schemas.openxmlformats.org/officeDocument/2006/relationships/slideLayout" Target="../slideLayouts/slideLayout28.xml"/><Relationship Id="rId6" Type="http://schemas.openxmlformats.org/officeDocument/2006/relationships/image" Target="../media/image58.jpeg"/><Relationship Id="rId5" Type="http://schemas.openxmlformats.org/officeDocument/2006/relationships/image" Target="../media/image57.png"/><Relationship Id="rId4" Type="http://schemas.openxmlformats.org/officeDocument/2006/relationships/image" Target="../media/image56.png"/></Relationships>
</file>

<file path=ppt/slides/_rels/slide218.xml.rels><?xml version="1.0" encoding="UTF-8" standalone="yes"?>
<Relationships xmlns="http://schemas.openxmlformats.org/package/2006/relationships"><Relationship Id="rId3" Type="http://schemas.openxmlformats.org/officeDocument/2006/relationships/image" Target="../media/image60.png"/><Relationship Id="rId7" Type="http://schemas.openxmlformats.org/officeDocument/2006/relationships/image" Target="../media/image63.png"/><Relationship Id="rId2" Type="http://schemas.openxmlformats.org/officeDocument/2006/relationships/image" Target="../media/image59.emf"/><Relationship Id="rId1" Type="http://schemas.openxmlformats.org/officeDocument/2006/relationships/slideLayout" Target="../slideLayouts/slideLayout28.xml"/><Relationship Id="rId6" Type="http://schemas.openxmlformats.org/officeDocument/2006/relationships/image" Target="../media/image62.png"/><Relationship Id="rId5" Type="http://schemas.openxmlformats.org/officeDocument/2006/relationships/image" Target="../media/image56.png"/><Relationship Id="rId4" Type="http://schemas.openxmlformats.org/officeDocument/2006/relationships/image" Target="../media/image61.png"/></Relationships>
</file>

<file path=ppt/slides/_rels/slide21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64.emf"/><Relationship Id="rId1" Type="http://schemas.openxmlformats.org/officeDocument/2006/relationships/slideLayout" Target="../slideLayouts/slideLayout28.xml"/><Relationship Id="rId5" Type="http://schemas.openxmlformats.org/officeDocument/2006/relationships/image" Target="../media/image65.png"/><Relationship Id="rId4" Type="http://schemas.openxmlformats.org/officeDocument/2006/relationships/image" Target="../media/image61.png"/></Relationships>
</file>

<file path=ppt/slides/_rels/slide2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7.xml"/><Relationship Id="rId4" Type="http://schemas.openxmlformats.org/officeDocument/2006/relationships/image" Target="../media/image21.jpeg"/></Relationships>
</file>

<file path=ppt/slides/_rels/slide22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6.jpeg"/><Relationship Id="rId1" Type="http://schemas.openxmlformats.org/officeDocument/2006/relationships/slideLayout" Target="../slideLayouts/slideLayout28.xml"/></Relationships>
</file>

<file path=ppt/slides/_rels/slide221.xml.rels><?xml version="1.0" encoding="UTF-8" standalone="yes"?>
<Relationships xmlns="http://schemas.openxmlformats.org/package/2006/relationships"><Relationship Id="rId8" Type="http://schemas.openxmlformats.org/officeDocument/2006/relationships/hyperlink" Target="https://www.facebook.com/profile.php?id=61562099195307" TargetMode="External"/><Relationship Id="rId3" Type="http://schemas.openxmlformats.org/officeDocument/2006/relationships/image" Target="../media/image5.png"/><Relationship Id="rId7" Type="http://schemas.openxmlformats.org/officeDocument/2006/relationships/image" Target="../media/image69.png"/><Relationship Id="rId12" Type="http://schemas.openxmlformats.org/officeDocument/2006/relationships/hyperlink" Target="https://www.teacherspayteachers.com/Product/Entire-Science-Curriculum-119377" TargetMode="External"/><Relationship Id="rId2" Type="http://schemas.openxmlformats.org/officeDocument/2006/relationships/image" Target="../media/image67.png"/><Relationship Id="rId1" Type="http://schemas.openxmlformats.org/officeDocument/2006/relationships/slideLayout" Target="../slideLayouts/slideLayout28.xml"/><Relationship Id="rId6" Type="http://schemas.openxmlformats.org/officeDocument/2006/relationships/hyperlink" Target="https://www.instagram.com/ryemurph88/" TargetMode="External"/><Relationship Id="rId11" Type="http://schemas.openxmlformats.org/officeDocument/2006/relationships/image" Target="../media/image71.png"/><Relationship Id="rId5" Type="http://schemas.openxmlformats.org/officeDocument/2006/relationships/image" Target="../media/image68.png"/><Relationship Id="rId10" Type="http://schemas.openxmlformats.org/officeDocument/2006/relationships/hyperlink" Target="https://www.pinterest.com/SciencefromMurf" TargetMode="External"/><Relationship Id="rId4" Type="http://schemas.openxmlformats.org/officeDocument/2006/relationships/hyperlink" Target="https://www.teacherspayteachers.com/store/science-from-murf-llc" TargetMode="External"/><Relationship Id="rId9" Type="http://schemas.openxmlformats.org/officeDocument/2006/relationships/image" Target="../media/image70.png"/></Relationships>
</file>

<file path=ppt/slides/_rels/slide2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3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1.gif"/><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1.gif"/><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1.gif"/><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1.gif"/><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1.gif"/><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1.gif"/><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2.xml"/></Relationships>
</file>

<file path=ppt/slides/_rels/slide4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7.gif"/><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microsoft.com/office/2017/06/relationships/model3d" Target="../media/model3d1.glb"/><Relationship Id="rId7"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png"/></Relationships>
</file>

<file path=ppt/slides/_rels/slide6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s>
</file>

<file path=ppt/slides/_rels/slide6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image" Target="../media/image12.jpeg"/><Relationship Id="rId7" Type="http://schemas.openxmlformats.org/officeDocument/2006/relationships/image" Target="../media/image16.jpeg"/><Relationship Id="rId2" Type="http://schemas.openxmlformats.org/officeDocument/2006/relationships/image" Target="../media/image11.jpeg"/><Relationship Id="rId1" Type="http://schemas.openxmlformats.org/officeDocument/2006/relationships/slideLayout" Target="../slideLayouts/slideLayout7.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 Id="rId9" Type="http://schemas.openxmlformats.org/officeDocument/2006/relationships/image" Target="../media/image18.png"/></Relationships>
</file>

<file path=ppt/slides/_rels/slide88.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image" Target="../media/image12.jpeg"/><Relationship Id="rId7" Type="http://schemas.openxmlformats.org/officeDocument/2006/relationships/image" Target="../media/image16.jpeg"/><Relationship Id="rId2" Type="http://schemas.openxmlformats.org/officeDocument/2006/relationships/image" Target="../media/image11.jpeg"/><Relationship Id="rId1" Type="http://schemas.openxmlformats.org/officeDocument/2006/relationships/slideLayout" Target="../slideLayouts/slideLayout7.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 Id="rId9" Type="http://schemas.openxmlformats.org/officeDocument/2006/relationships/image" Target="../media/image18.png"/></Relationships>
</file>

<file path=ppt/slides/_rels/slide89.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image" Target="../media/image12.jpeg"/><Relationship Id="rId7" Type="http://schemas.openxmlformats.org/officeDocument/2006/relationships/image" Target="../media/image16.jpeg"/><Relationship Id="rId2" Type="http://schemas.openxmlformats.org/officeDocument/2006/relationships/image" Target="../media/image11.jpeg"/><Relationship Id="rId1" Type="http://schemas.openxmlformats.org/officeDocument/2006/relationships/slideLayout" Target="../slideLayouts/slideLayout7.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 Id="rId9"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image" Target="../media/image12.jpeg"/><Relationship Id="rId7" Type="http://schemas.openxmlformats.org/officeDocument/2006/relationships/image" Target="../media/image16.jpeg"/><Relationship Id="rId2" Type="http://schemas.openxmlformats.org/officeDocument/2006/relationships/image" Target="../media/image11.jpeg"/><Relationship Id="rId1" Type="http://schemas.openxmlformats.org/officeDocument/2006/relationships/slideLayout" Target="../slideLayouts/slideLayout7.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 Id="rId9" Type="http://schemas.openxmlformats.org/officeDocument/2006/relationships/image" Target="../media/image18.png"/></Relationships>
</file>

<file path=ppt/slides/_rels/slide91.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image" Target="../media/image12.jpeg"/><Relationship Id="rId7" Type="http://schemas.openxmlformats.org/officeDocument/2006/relationships/image" Target="../media/image16.jpeg"/><Relationship Id="rId2" Type="http://schemas.openxmlformats.org/officeDocument/2006/relationships/image" Target="../media/image11.jpeg"/><Relationship Id="rId1" Type="http://schemas.openxmlformats.org/officeDocument/2006/relationships/slideLayout" Target="../slideLayouts/slideLayout7.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 Id="rId9" Type="http://schemas.openxmlformats.org/officeDocument/2006/relationships/image" Target="../media/image18.png"/></Relationships>
</file>

<file path=ppt/slides/_rels/slide92.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image" Target="../media/image12.jpeg"/><Relationship Id="rId7" Type="http://schemas.openxmlformats.org/officeDocument/2006/relationships/image" Target="../media/image16.jpeg"/><Relationship Id="rId2" Type="http://schemas.openxmlformats.org/officeDocument/2006/relationships/image" Target="../media/image11.jpeg"/><Relationship Id="rId1" Type="http://schemas.openxmlformats.org/officeDocument/2006/relationships/slideLayout" Target="../slideLayouts/slideLayout7.xml"/><Relationship Id="rId6" Type="http://schemas.openxmlformats.org/officeDocument/2006/relationships/image" Target="../media/image15.jpeg"/><Relationship Id="rId5" Type="http://schemas.openxmlformats.org/officeDocument/2006/relationships/image" Target="../media/image14.jpeg"/><Relationship Id="rId10" Type="http://schemas.openxmlformats.org/officeDocument/2006/relationships/image" Target="../media/image49.png"/><Relationship Id="rId4" Type="http://schemas.openxmlformats.org/officeDocument/2006/relationships/image" Target="../media/image13.jpeg"/><Relationship Id="rId9" Type="http://schemas.openxmlformats.org/officeDocument/2006/relationships/image" Target="../media/image18.png"/></Relationships>
</file>

<file path=ppt/slides/_rels/slide9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7.xml"/><Relationship Id="rId4" Type="http://schemas.openxmlformats.org/officeDocument/2006/relationships/image" Target="../media/image21.jpeg"/></Relationships>
</file>

<file path=ppt/slides/_rels/slide9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7.xml"/><Relationship Id="rId4" Type="http://schemas.openxmlformats.org/officeDocument/2006/relationships/image" Target="../media/image21.jpeg"/></Relationships>
</file>

<file path=ppt/slides/_rels/slide9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7.xml"/><Relationship Id="rId4" Type="http://schemas.openxmlformats.org/officeDocument/2006/relationships/image" Target="../media/image21.jpeg"/></Relationships>
</file>

<file path=ppt/slides/_rels/slide9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7.xml"/><Relationship Id="rId4" Type="http://schemas.openxmlformats.org/officeDocument/2006/relationships/image" Target="../media/image21.jpeg"/></Relationships>
</file>

<file path=ppt/slides/_rels/slide9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7.xml"/><Relationship Id="rId4" Type="http://schemas.openxmlformats.org/officeDocument/2006/relationships/image" Target="../media/image21.jpeg"/></Relationships>
</file>

<file path=ppt/slides/_rels/slide9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7.xml"/><Relationship Id="rId4" Type="http://schemas.openxmlformats.org/officeDocument/2006/relationships/image" Target="../media/image21.jpeg"/></Relationships>
</file>

<file path=ppt/slides/_rels/slide9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289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3" name="Rectangle 2"/>
          <p:cNvSpPr/>
          <p:nvPr/>
        </p:nvSpPr>
        <p:spPr>
          <a:xfrm>
            <a:off x="266700" y="152400"/>
            <a:ext cx="8610600" cy="1275301"/>
          </a:xfrm>
          <a:prstGeom prst="rect">
            <a:avLst/>
          </a:prstGeom>
          <a:noFill/>
        </p:spPr>
        <p:txBody>
          <a:bodyPr wrap="none" lIns="91440" tIns="45720" rIns="91440" bIns="45720">
            <a:prstTxWarp prst="textWave1">
              <a:avLst/>
            </a:prstTxWarp>
            <a:spAutoFit/>
            <a:scene3d>
              <a:camera prst="orthographicFront"/>
              <a:lightRig rig="threePt" dir="t"/>
            </a:scene3d>
            <a:sp3d extrusionH="57150">
              <a:bevelT w="57150" h="38100" prst="artDeco"/>
            </a:sp3d>
          </a:bodyPr>
          <a:lstStyle/>
          <a:p>
            <a:pPr algn="ctr"/>
            <a:r>
              <a:rPr lang="en-US" sz="5400" b="1" cap="none" spc="0" dirty="0">
                <a:ln w="17780" cmpd="sng">
                  <a:solidFill>
                    <a:schemeClr val="accent1">
                      <a:tint val="3000"/>
                    </a:schemeClr>
                  </a:solidFill>
                  <a:prstDash val="solid"/>
                  <a:miter lim="800000"/>
                </a:ln>
                <a:solidFill>
                  <a:srgbClr val="FF00FF"/>
                </a:solidFill>
                <a:effectLst>
                  <a:outerShdw blurRad="55000" dist="50800" dir="5400000" algn="tl">
                    <a:srgbClr val="000000">
                      <a:alpha val="33000"/>
                    </a:srgbClr>
                  </a:outerShdw>
                </a:effectLst>
              </a:rPr>
              <a:t>DNA Review Game</a:t>
            </a:r>
          </a:p>
        </p:txBody>
      </p:sp>
      <p:sp>
        <p:nvSpPr>
          <p:cNvPr id="4" name="Rectangle 3"/>
          <p:cNvSpPr/>
          <p:nvPr/>
        </p:nvSpPr>
        <p:spPr>
          <a:xfrm>
            <a:off x="0" y="4898157"/>
            <a:ext cx="3605474" cy="1754326"/>
          </a:xfrm>
          <a:prstGeom prst="rect">
            <a:avLst/>
          </a:prstGeom>
          <a:noFill/>
        </p:spPr>
        <p:txBody>
          <a:bodyPr wrap="none" lIns="91440" tIns="45720" rIns="91440" bIns="45720">
            <a:spAutoFit/>
          </a:bodyPr>
          <a:lstStyle/>
          <a:p>
            <a:pPr algn="ctr"/>
            <a:r>
              <a:rPr lang="en-US" sz="5400" b="1" cap="none" spc="0" dirty="0">
                <a:ln w="17780" cmpd="sng">
                  <a:solidFill>
                    <a:schemeClr val="accent1">
                      <a:tint val="3000"/>
                    </a:schemeClr>
                  </a:solidFill>
                  <a:prstDash val="solid"/>
                  <a:miter lim="800000"/>
                </a:ln>
                <a:gradFill>
                  <a:gsLst>
                    <a:gs pos="10000">
                      <a:schemeClr val="accent1">
                        <a:tint val="63000"/>
                        <a:sat val="105000"/>
                      </a:schemeClr>
                    </a:gs>
                    <a:gs pos="90000">
                      <a:schemeClr val="accent1">
                        <a:shade val="50000"/>
                        <a:satMod val="100000"/>
                      </a:schemeClr>
                    </a:gs>
                  </a:gsLst>
                  <a:lin ang="5400000"/>
                </a:gradFill>
                <a:effectLst>
                  <a:outerShdw blurRad="55000" dist="50800" dir="5400000" algn="tl">
                    <a:srgbClr val="000000">
                      <a:alpha val="33000"/>
                    </a:srgbClr>
                  </a:outerShdw>
                </a:effectLst>
              </a:rPr>
              <a:t>Part 1 </a:t>
            </a:r>
          </a:p>
          <a:p>
            <a:pPr algn="ctr"/>
            <a:r>
              <a:rPr lang="en-US" sz="5400" b="1" cap="none" spc="0" dirty="0">
                <a:ln w="17780" cmpd="sng">
                  <a:solidFill>
                    <a:schemeClr val="accent1">
                      <a:tint val="3000"/>
                    </a:schemeClr>
                  </a:solidFill>
                  <a:prstDash val="solid"/>
                  <a:miter lim="800000"/>
                </a:ln>
                <a:gradFill>
                  <a:gsLst>
                    <a:gs pos="10000">
                      <a:schemeClr val="accent1">
                        <a:tint val="63000"/>
                        <a:sat val="105000"/>
                      </a:schemeClr>
                    </a:gs>
                    <a:gs pos="90000">
                      <a:schemeClr val="accent1">
                        <a:shade val="50000"/>
                        <a:satMod val="100000"/>
                      </a:schemeClr>
                    </a:gs>
                  </a:gsLst>
                  <a:lin ang="5400000"/>
                </a:gradFill>
                <a:effectLst>
                  <a:outerShdw blurRad="55000" dist="50800" dir="5400000" algn="tl">
                    <a:srgbClr val="000000">
                      <a:alpha val="33000"/>
                    </a:srgbClr>
                  </a:outerShdw>
                </a:effectLst>
              </a:rPr>
              <a:t>Lesson 8</a:t>
            </a:r>
          </a:p>
        </p:txBody>
      </p:sp>
      <mc:AlternateContent xmlns:mc="http://schemas.openxmlformats.org/markup-compatibility/2006">
        <mc:Choice xmlns:am3d="http://schemas.microsoft.com/office/drawing/2017/model3d" Requires="am3d">
          <p:graphicFrame>
            <p:nvGraphicFramePr>
              <p:cNvPr id="5" name="3D Model 4" descr="DNA">
                <a:extLst>
                  <a:ext uri="{FF2B5EF4-FFF2-40B4-BE49-F238E27FC236}">
                    <a16:creationId xmlns:a16="http://schemas.microsoft.com/office/drawing/2014/main" id="{7467476D-5281-E99D-F83A-79F8C3948641}"/>
                  </a:ext>
                </a:extLst>
              </p:cNvPr>
              <p:cNvGraphicFramePr>
                <a:graphicFrameLocks noChangeAspect="1"/>
              </p:cNvGraphicFramePr>
              <p:nvPr>
                <p:extLst>
                  <p:ext uri="{D42A27DB-BD31-4B8C-83A1-F6EECF244321}">
                    <p14:modId xmlns:p14="http://schemas.microsoft.com/office/powerpoint/2010/main" val="3613506555"/>
                  </p:ext>
                </p:extLst>
              </p:nvPr>
            </p:nvGraphicFramePr>
            <p:xfrm rot="17415403" flipH="1">
              <a:off x="3785263" y="-2271289"/>
              <a:ext cx="3272471" cy="13436627"/>
            </p:xfrm>
            <a:graphic>
              <a:graphicData uri="http://schemas.microsoft.com/office/drawing/2017/model3d">
                <am3d:model3d r:embed="rId3">
                  <am3d:spPr>
                    <a:xfrm rot="17415403" flipH="1">
                      <a:off x="0" y="0"/>
                      <a:ext cx="3272471" cy="13436627"/>
                    </a:xfrm>
                    <a:prstGeom prst="rect">
                      <a:avLst/>
                    </a:prstGeom>
                  </am3d:spPr>
                  <am3d:camera>
                    <am3d:pos x="0" y="0" z="49127550"/>
                    <am3d:up dx="0" dy="36000000" dz="0"/>
                    <am3d:lookAt x="0" y="0" z="0"/>
                    <am3d:perspective fov="2700000"/>
                  </am3d:camera>
                  <am3d:trans>
                    <am3d:meterPerModelUnit n="1724731" d="1000000"/>
                    <am3d:preTrans dx="-118" dy="-18000000" dz="-1"/>
                    <am3d:scale>
                      <am3d:sx n="1000000" d="1000000"/>
                      <am3d:sy n="1000000" d="1000000"/>
                      <am3d:sz n="1000000" d="1000000"/>
                    </am3d:scale>
                    <am3d:rot ax="2824912" ay="-3937056" az="-2664450"/>
                    <am3d:postTrans dx="0" dy="0" dz="0"/>
                  </am3d:trans>
                  <am3d:raster rName="Office3DRenderer" rVer="16.0.8326">
                    <am3d:blip r:embed="rId4"/>
                  </am3d:raster>
                  <am3d:objViewport viewportSz="13857910"/>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5" name="3D Model 4" descr="DNA">
                <a:extLst>
                  <a:ext uri="{FF2B5EF4-FFF2-40B4-BE49-F238E27FC236}">
                    <a16:creationId xmlns:a16="http://schemas.microsoft.com/office/drawing/2014/main" id="{7467476D-5281-E99D-F83A-79F8C3948641}"/>
                  </a:ext>
                </a:extLst>
              </p:cNvPr>
              <p:cNvPicPr>
                <a:picLocks noGrp="1" noRot="1" noChangeAspect="1" noMove="1" noResize="1" noEditPoints="1" noAdjustHandles="1" noChangeArrowheads="1" noChangeShapeType="1" noCrop="1"/>
              </p:cNvPicPr>
              <p:nvPr/>
            </p:nvPicPr>
            <p:blipFill>
              <a:blip r:embed="rId4"/>
              <a:stretch>
                <a:fillRect/>
              </a:stretch>
            </p:blipFill>
            <p:spPr>
              <a:xfrm rot="17415403" flipH="1">
                <a:off x="3785263" y="-2271289"/>
                <a:ext cx="3272471" cy="13436627"/>
              </a:xfrm>
              <a:prstGeom prst="rect">
                <a:avLst/>
              </a:prstGeom>
            </p:spPr>
          </p:pic>
        </mc:Fallback>
      </mc:AlternateContent>
      <p:pic>
        <p:nvPicPr>
          <p:cNvPr id="6" name="Graphic 5">
            <a:extLst>
              <a:ext uri="{FF2B5EF4-FFF2-40B4-BE49-F238E27FC236}">
                <a16:creationId xmlns:a16="http://schemas.microsoft.com/office/drawing/2014/main" id="{88AD9C7A-4259-51F8-3A9E-C13306F5A1A1}"/>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381994" y="4947494"/>
            <a:ext cx="5699410" cy="1610564"/>
          </a:xfrm>
          <a:prstGeom prst="rect">
            <a:avLst/>
          </a:prstGeom>
        </p:spPr>
      </p:pic>
    </p:spTree>
    <p:extLst>
      <p:ext uri="{BB962C8B-B14F-4D97-AF65-F5344CB8AC3E}">
        <p14:creationId xmlns:p14="http://schemas.microsoft.com/office/powerpoint/2010/main" val="8613528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body" idx="1"/>
          </p:nvPr>
        </p:nvSpPr>
        <p:spPr>
          <a:xfrm>
            <a:off x="152400" y="304800"/>
            <a:ext cx="8839200" cy="5821363"/>
          </a:xfrm>
        </p:spPr>
        <p:txBody>
          <a:bodyPr/>
          <a:lstStyle/>
          <a:p>
            <a:r>
              <a:rPr lang="en-US" dirty="0"/>
              <a:t>Which is not correct of DNA?</a:t>
            </a:r>
            <a:endParaRPr lang="en-US" sz="2400" dirty="0"/>
          </a:p>
          <a:p>
            <a:pPr marL="457200" lvl="1" indent="0">
              <a:buNone/>
            </a:pPr>
            <a:r>
              <a:rPr lang="en-US" dirty="0">
                <a:solidFill>
                  <a:srgbClr val="9933FF"/>
                </a:solidFill>
              </a:rPr>
              <a:t>A.) DNA is housed in the nucleus of Eukaryotic Cells.</a:t>
            </a:r>
          </a:p>
          <a:p>
            <a:pPr marL="457200" lvl="1" indent="0">
              <a:buNone/>
            </a:pPr>
            <a:r>
              <a:rPr lang="en-US" dirty="0">
                <a:solidFill>
                  <a:srgbClr val="FF00FF"/>
                </a:solidFill>
              </a:rPr>
              <a:t>B.) </a:t>
            </a:r>
            <a:r>
              <a:rPr lang="en-US" dirty="0">
                <a:solidFill>
                  <a:schemeClr val="bg1"/>
                </a:solidFill>
              </a:rPr>
              <a:t>DNA stands for Double Nucleus  Amino acid.</a:t>
            </a:r>
            <a:endParaRPr lang="en-US" sz="2000" dirty="0">
              <a:solidFill>
                <a:schemeClr val="bg1"/>
              </a:solidFill>
            </a:endParaRPr>
          </a:p>
          <a:p>
            <a:pPr marL="457200" lvl="1" indent="0">
              <a:buNone/>
            </a:pPr>
            <a:r>
              <a:rPr lang="en-US" dirty="0">
                <a:solidFill>
                  <a:srgbClr val="92D050"/>
                </a:solidFill>
              </a:rPr>
              <a:t>C.) </a:t>
            </a:r>
            <a:r>
              <a:rPr lang="en-US" dirty="0">
                <a:solidFill>
                  <a:schemeClr val="bg1"/>
                </a:solidFill>
              </a:rPr>
              <a:t>The shape is called the double helix.</a:t>
            </a:r>
            <a:endParaRPr lang="en-US" sz="2000" dirty="0">
              <a:solidFill>
                <a:schemeClr val="bg1"/>
              </a:solidFill>
            </a:endParaRPr>
          </a:p>
          <a:p>
            <a:pPr marL="457200" lvl="1" indent="0">
              <a:buNone/>
            </a:pPr>
            <a:r>
              <a:rPr lang="en-US" dirty="0">
                <a:solidFill>
                  <a:srgbClr val="FF0000"/>
                </a:solidFill>
              </a:rPr>
              <a:t>D.) </a:t>
            </a:r>
            <a:r>
              <a:rPr lang="en-US" dirty="0">
                <a:solidFill>
                  <a:schemeClr val="bg1"/>
                </a:solidFill>
              </a:rPr>
              <a:t>DNA has the information for our cells to make proteins.  </a:t>
            </a:r>
            <a:endParaRPr lang="en-US" sz="2000" dirty="0">
              <a:solidFill>
                <a:schemeClr val="bg1"/>
              </a:solidFill>
            </a:endParaRPr>
          </a:p>
          <a:p>
            <a:pPr marL="457200" lvl="1" indent="0">
              <a:buNone/>
            </a:pPr>
            <a:r>
              <a:rPr lang="en-US" dirty="0">
                <a:solidFill>
                  <a:srgbClr val="FF9900"/>
                </a:solidFill>
              </a:rPr>
              <a:t>E.) </a:t>
            </a:r>
            <a:r>
              <a:rPr lang="en-US" dirty="0">
                <a:solidFill>
                  <a:schemeClr val="bg1"/>
                </a:solidFill>
              </a:rPr>
              <a:t>DNA through transcription makes mRNA.</a:t>
            </a:r>
            <a:endParaRPr lang="en-US" sz="2000" dirty="0">
              <a:solidFill>
                <a:schemeClr val="bg1"/>
              </a:solidFill>
            </a:endParaRPr>
          </a:p>
          <a:p>
            <a:endParaRPr lang="en-US" dirty="0">
              <a:solidFill>
                <a:srgbClr val="FFFF66"/>
              </a:solidFill>
            </a:endParaRPr>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4267200"/>
            <a:ext cx="9144000" cy="2895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8062322" y="20935"/>
            <a:ext cx="1059907" cy="1569660"/>
          </a:xfrm>
          <a:prstGeom prst="rect">
            <a:avLst/>
          </a:prstGeom>
          <a:noFill/>
        </p:spPr>
        <p:txBody>
          <a:bodyPr wrap="none" lIns="91440" tIns="45720" rIns="91440" bIns="45720">
            <a:spAutoFit/>
          </a:bodyPr>
          <a:lstStyle/>
          <a:p>
            <a:pPr algn="ctr"/>
            <a:r>
              <a:rPr lang="en-US" sz="9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1</a:t>
            </a:r>
          </a:p>
        </p:txBody>
      </p:sp>
      <p:pic>
        <p:nvPicPr>
          <p:cNvPr id="3" name="Picture 2">
            <a:extLst>
              <a:ext uri="{FF2B5EF4-FFF2-40B4-BE49-F238E27FC236}">
                <a16:creationId xmlns:a16="http://schemas.microsoft.com/office/drawing/2014/main" id="{17532CEF-275F-5094-BDF6-022023FEADEB}"/>
              </a:ext>
            </a:extLst>
          </p:cNvPr>
          <p:cNvPicPr>
            <a:picLocks noChangeAspect="1"/>
          </p:cNvPicPr>
          <p:nvPr/>
        </p:nvPicPr>
        <p:blipFill>
          <a:blip r:embed="rId3"/>
          <a:stretch>
            <a:fillRect/>
          </a:stretch>
        </p:blipFill>
        <p:spPr>
          <a:xfrm>
            <a:off x="7418674" y="6787306"/>
            <a:ext cx="1633537" cy="70694"/>
          </a:xfrm>
          <a:prstGeom prst="rect">
            <a:avLst/>
          </a:prstGeom>
        </p:spPr>
      </p:pic>
    </p:spTree>
    <p:extLst>
      <p:ext uri="{BB962C8B-B14F-4D97-AF65-F5344CB8AC3E}">
        <p14:creationId xmlns:p14="http://schemas.microsoft.com/office/powerpoint/2010/main" val="1732025398"/>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3"/>
          <p:cNvSpPr>
            <a:spLocks noGrp="1" noChangeArrowheads="1"/>
          </p:cNvSpPr>
          <p:nvPr>
            <p:ph type="body" idx="1"/>
          </p:nvPr>
        </p:nvSpPr>
        <p:spPr>
          <a:xfrm>
            <a:off x="195942" y="152400"/>
            <a:ext cx="8795657" cy="5715000"/>
          </a:xfrm>
        </p:spPr>
        <p:txBody>
          <a:bodyPr/>
          <a:lstStyle/>
          <a:p>
            <a:pPr eaLnBrk="1" hangingPunct="1"/>
            <a:r>
              <a:rPr lang="en-US" dirty="0">
                <a:solidFill>
                  <a:srgbClr val="66FF99"/>
                </a:solidFill>
              </a:rPr>
              <a:t>This scientist took X-Ray pictures of DNA’s structure and lectured about phosphate being a part of the outside of the molecule.</a:t>
            </a:r>
          </a:p>
          <a:p>
            <a:pPr lvl="1" eaLnBrk="1" hangingPunct="1"/>
            <a:r>
              <a:rPr lang="en-US" dirty="0">
                <a:solidFill>
                  <a:srgbClr val="FF9900"/>
                </a:solidFill>
              </a:rPr>
              <a:t> Watson attended her lecture.</a:t>
            </a:r>
          </a:p>
        </p:txBody>
      </p:sp>
      <p:pic>
        <p:nvPicPr>
          <p:cNvPr id="130051"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8600" y="2438400"/>
            <a:ext cx="5181600" cy="4156075"/>
          </a:xfrm>
          <a:prstGeom prst="rect">
            <a:avLst/>
          </a:prstGeom>
          <a:noFill/>
          <a:ln w="76200" cmpd="tri">
            <a:solidFill>
              <a:srgbClr val="808080"/>
            </a:solidFill>
            <a:miter lim="800000"/>
            <a:headEnd/>
            <a:tailEnd/>
          </a:ln>
          <a:extLst>
            <a:ext uri="{909E8E84-426E-40DD-AFC4-6F175D3DCCD1}">
              <a14:hiddenFill xmlns:a14="http://schemas.microsoft.com/office/drawing/2010/main">
                <a:solidFill>
                  <a:srgbClr val="FFFFFF"/>
                </a:solidFill>
              </a14:hiddenFill>
            </a:ext>
          </a:extLst>
        </p:spPr>
      </p:pic>
      <p:sp>
        <p:nvSpPr>
          <p:cNvPr id="36873" name="Rectangle 9"/>
          <p:cNvSpPr>
            <a:spLocks noChangeArrowheads="1"/>
          </p:cNvSpPr>
          <p:nvPr/>
        </p:nvSpPr>
        <p:spPr bwMode="auto">
          <a:xfrm>
            <a:off x="5715000" y="6629400"/>
            <a:ext cx="3124200" cy="214313"/>
          </a:xfrm>
          <a:prstGeom prst="rect">
            <a:avLst/>
          </a:prstGeom>
          <a:noFill/>
          <a:ln w="9525" algn="ctr">
            <a:noFill/>
            <a:miter lim="800000"/>
            <a:headEnd/>
            <a:tailEnd/>
          </a:ln>
          <a:effectLst/>
        </p:spPr>
        <p:txBody>
          <a:bodyPr>
            <a:spAutoFit/>
          </a:bodyPr>
          <a:lstStyle/>
          <a:p>
            <a:pPr marL="342900" marR="0" lvl="0" indent="-342900" algn="r" defTabSz="914400" rtl="0" eaLnBrk="1" fontAlgn="base" latinLnBrk="0" hangingPunct="1">
              <a:lnSpc>
                <a:spcPct val="100000"/>
              </a:lnSpc>
              <a:spcBef>
                <a:spcPct val="0"/>
              </a:spcBef>
              <a:spcAft>
                <a:spcPct val="0"/>
              </a:spcAft>
              <a:buClr>
                <a:srgbClr val="66CCFF"/>
              </a:buClr>
              <a:buSzPct val="65000"/>
              <a:buFont typeface="Wingdings" pitchFamily="2" charset="2"/>
              <a:buNone/>
              <a:tabLst/>
              <a:defRPr/>
            </a:pPr>
            <a: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rPr>
              <a:t>Copyright © 2024 </a:t>
            </a:r>
            <a:r>
              <a:rPr kumimoji="0" lang="en-US" sz="800" b="1" i="0" u="none" strike="noStrike" kern="1200" cap="none" spc="0" normalizeH="0" baseline="0" noProof="0" dirty="0" err="1">
                <a:ln>
                  <a:noFill/>
                </a:ln>
                <a:solidFill>
                  <a:srgbClr val="FFFFFF"/>
                </a:solidFill>
                <a:effectLst/>
                <a:uLnTx/>
                <a:uFillTx/>
                <a:latin typeface="Verdana" pitchFamily="34" charset="0"/>
                <a:ea typeface="+mn-ea"/>
                <a:cs typeface="+mn-cs"/>
              </a:rPr>
              <a:t>SlideSpark</a:t>
            </a:r>
            <a: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rPr>
              <a:t> .LLC</a:t>
            </a:r>
            <a:endParaRPr kumimoji="0" lang="en-US" sz="9600" b="0" i="0" u="none" strike="noStrike" kern="1200" cap="none" spc="0" normalizeH="0" baseline="0" noProof="0" dirty="0">
              <a:ln>
                <a:noFill/>
              </a:ln>
              <a:solidFill>
                <a:srgbClr val="FFFFFF"/>
              </a:solidFill>
              <a:effectLst>
                <a:outerShdw blurRad="38100" dist="38100" dir="2700000" algn="tl">
                  <a:srgbClr val="336699"/>
                </a:outerShdw>
              </a:effectLst>
              <a:uLnTx/>
              <a:uFillTx/>
              <a:latin typeface="Tahoma" pitchFamily="34" charset="0"/>
              <a:ea typeface="+mn-ea"/>
              <a:cs typeface="+mn-cs"/>
            </a:endParaRPr>
          </a:p>
        </p:txBody>
      </p:sp>
      <p:pic>
        <p:nvPicPr>
          <p:cNvPr id="6"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15000" y="2362199"/>
            <a:ext cx="3200400" cy="4232275"/>
          </a:xfrm>
          <a:prstGeom prst="rect">
            <a:avLst/>
          </a:prstGeom>
          <a:noFill/>
          <a:ln w="76200">
            <a:solidFill>
              <a:schemeClr val="bg1">
                <a:lumMod val="85000"/>
                <a:lumOff val="15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7855493" y="1397675"/>
            <a:ext cx="1059907" cy="1569660"/>
          </a:xfrm>
          <a:prstGeom prst="rect">
            <a:avLst/>
          </a:prstGeom>
          <a:noFill/>
        </p:spPr>
        <p:txBody>
          <a:bodyPr wrap="none" lIns="91440" tIns="45720" rIns="91440" bIns="4572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96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Verdana" pitchFamily="34" charset="0"/>
                <a:ea typeface="+mn-ea"/>
                <a:cs typeface="+mn-cs"/>
              </a:rPr>
              <a:t>5</a:t>
            </a:r>
          </a:p>
        </p:txBody>
      </p:sp>
      <p:sp>
        <p:nvSpPr>
          <p:cNvPr id="3" name="Rectangle 2"/>
          <p:cNvSpPr/>
          <p:nvPr/>
        </p:nvSpPr>
        <p:spPr>
          <a:xfrm>
            <a:off x="364258" y="2362199"/>
            <a:ext cx="6950942" cy="923330"/>
          </a:xfrm>
          <a:prstGeom prst="rect">
            <a:avLst/>
          </a:prstGeom>
          <a:noFill/>
        </p:spPr>
        <p:txBody>
          <a:bodyPr wrap="none" lIns="91440" tIns="45720" rIns="91440" bIns="4572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w="17780" cmpd="sng">
                  <a:solidFill>
                    <a:sysClr val="windowText" lastClr="000000"/>
                  </a:solidFill>
                  <a:prstDash val="solid"/>
                  <a:miter lim="800000"/>
                </a:ln>
                <a:solidFill>
                  <a:srgbClr val="9933FF"/>
                </a:solidFill>
                <a:effectLst>
                  <a:outerShdw blurRad="50800" algn="tl" rotWithShape="0">
                    <a:srgbClr val="000000"/>
                  </a:outerShdw>
                </a:effectLst>
                <a:uLnTx/>
                <a:uFillTx/>
                <a:latin typeface="Verdana" pitchFamily="34" charset="0"/>
                <a:ea typeface="+mn-ea"/>
                <a:cs typeface="+mn-cs"/>
              </a:rPr>
              <a:t>Rosalind Franklin</a:t>
            </a:r>
          </a:p>
        </p:txBody>
      </p:sp>
      <p:sp>
        <p:nvSpPr>
          <p:cNvPr id="8" name="Rounded Rectangle 7"/>
          <p:cNvSpPr/>
          <p:nvPr/>
        </p:nvSpPr>
        <p:spPr bwMode="auto">
          <a:xfrm>
            <a:off x="1447800" y="1752600"/>
            <a:ext cx="914400" cy="457200"/>
          </a:xfrm>
          <a:prstGeom prst="roundRect">
            <a:avLst/>
          </a:prstGeom>
          <a:solidFill>
            <a:schemeClr val="bg1">
              <a:lumMod val="95000"/>
              <a:lumOff val="5000"/>
            </a:schemeClr>
          </a:solidFill>
          <a:ln w="9525" cap="flat" cmpd="sng" algn="ctr">
            <a:solidFill>
              <a:srgbClr val="FFC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spTree>
    <p:extLst>
      <p:ext uri="{BB962C8B-B14F-4D97-AF65-F5344CB8AC3E}">
        <p14:creationId xmlns:p14="http://schemas.microsoft.com/office/powerpoint/2010/main" val="2456377566"/>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3"/>
          <p:cNvSpPr>
            <a:spLocks noGrp="1" noChangeArrowheads="1"/>
          </p:cNvSpPr>
          <p:nvPr>
            <p:ph type="body" idx="1"/>
          </p:nvPr>
        </p:nvSpPr>
        <p:spPr>
          <a:xfrm>
            <a:off x="195942" y="152400"/>
            <a:ext cx="8795657" cy="5715000"/>
          </a:xfrm>
        </p:spPr>
        <p:txBody>
          <a:bodyPr/>
          <a:lstStyle/>
          <a:p>
            <a:pPr eaLnBrk="1" hangingPunct="1"/>
            <a:r>
              <a:rPr lang="en-US" dirty="0">
                <a:solidFill>
                  <a:srgbClr val="66FF99"/>
                </a:solidFill>
              </a:rPr>
              <a:t>This scientist took X-Ray pictures of DNA’s structure and lectured about phosphate being a part of the outside of the molecule.</a:t>
            </a:r>
          </a:p>
          <a:p>
            <a:pPr lvl="1" eaLnBrk="1" hangingPunct="1"/>
            <a:r>
              <a:rPr lang="en-US" dirty="0">
                <a:solidFill>
                  <a:srgbClr val="FF9900"/>
                </a:solidFill>
              </a:rPr>
              <a:t> Watson attended her lecture.</a:t>
            </a:r>
          </a:p>
        </p:txBody>
      </p:sp>
      <p:pic>
        <p:nvPicPr>
          <p:cNvPr id="130051"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8600" y="2438400"/>
            <a:ext cx="5181600" cy="4156075"/>
          </a:xfrm>
          <a:prstGeom prst="rect">
            <a:avLst/>
          </a:prstGeom>
          <a:noFill/>
          <a:ln w="76200" cmpd="tri">
            <a:solidFill>
              <a:srgbClr val="808080"/>
            </a:solidFill>
            <a:miter lim="800000"/>
            <a:headEnd/>
            <a:tailEnd/>
          </a:ln>
          <a:extLst>
            <a:ext uri="{909E8E84-426E-40DD-AFC4-6F175D3DCCD1}">
              <a14:hiddenFill xmlns:a14="http://schemas.microsoft.com/office/drawing/2010/main">
                <a:solidFill>
                  <a:srgbClr val="FFFFFF"/>
                </a:solidFill>
              </a14:hiddenFill>
            </a:ext>
          </a:extLst>
        </p:spPr>
      </p:pic>
      <p:sp>
        <p:nvSpPr>
          <p:cNvPr id="36873" name="Rectangle 9"/>
          <p:cNvSpPr>
            <a:spLocks noChangeArrowheads="1"/>
          </p:cNvSpPr>
          <p:nvPr/>
        </p:nvSpPr>
        <p:spPr bwMode="auto">
          <a:xfrm>
            <a:off x="5715000" y="6629400"/>
            <a:ext cx="3124200" cy="214313"/>
          </a:xfrm>
          <a:prstGeom prst="rect">
            <a:avLst/>
          </a:prstGeom>
          <a:noFill/>
          <a:ln w="9525" algn="ctr">
            <a:noFill/>
            <a:miter lim="800000"/>
            <a:headEnd/>
            <a:tailEnd/>
          </a:ln>
          <a:effectLst/>
        </p:spPr>
        <p:txBody>
          <a:bodyPr>
            <a:spAutoFit/>
          </a:bodyPr>
          <a:lstStyle/>
          <a:p>
            <a:pPr marL="342900" marR="0" lvl="0" indent="-342900" algn="r" defTabSz="914400" rtl="0" eaLnBrk="1" fontAlgn="base" latinLnBrk="0" hangingPunct="1">
              <a:lnSpc>
                <a:spcPct val="100000"/>
              </a:lnSpc>
              <a:spcBef>
                <a:spcPct val="0"/>
              </a:spcBef>
              <a:spcAft>
                <a:spcPct val="0"/>
              </a:spcAft>
              <a:buClr>
                <a:srgbClr val="66CCFF"/>
              </a:buClr>
              <a:buSzPct val="65000"/>
              <a:buFont typeface="Wingdings" pitchFamily="2" charset="2"/>
              <a:buNone/>
              <a:tabLst/>
              <a:defRPr/>
            </a:pPr>
            <a: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rPr>
              <a:t>Copyright © 2024 </a:t>
            </a:r>
            <a:r>
              <a:rPr kumimoji="0" lang="en-US" sz="800" b="1" i="0" u="none" strike="noStrike" kern="1200" cap="none" spc="0" normalizeH="0" baseline="0" noProof="0" dirty="0" err="1">
                <a:ln>
                  <a:noFill/>
                </a:ln>
                <a:solidFill>
                  <a:srgbClr val="FFFFFF"/>
                </a:solidFill>
                <a:effectLst/>
                <a:uLnTx/>
                <a:uFillTx/>
                <a:latin typeface="Verdana" pitchFamily="34" charset="0"/>
                <a:ea typeface="+mn-ea"/>
                <a:cs typeface="+mn-cs"/>
              </a:rPr>
              <a:t>SlideSpark</a:t>
            </a:r>
            <a: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rPr>
              <a:t> .LLC</a:t>
            </a:r>
            <a:endParaRPr kumimoji="0" lang="en-US" sz="9600" b="0" i="0" u="none" strike="noStrike" kern="1200" cap="none" spc="0" normalizeH="0" baseline="0" noProof="0" dirty="0">
              <a:ln>
                <a:noFill/>
              </a:ln>
              <a:solidFill>
                <a:srgbClr val="FFFFFF"/>
              </a:solidFill>
              <a:effectLst>
                <a:outerShdw blurRad="38100" dist="38100" dir="2700000" algn="tl">
                  <a:srgbClr val="336699"/>
                </a:outerShdw>
              </a:effectLst>
              <a:uLnTx/>
              <a:uFillTx/>
              <a:latin typeface="Tahoma" pitchFamily="34" charset="0"/>
              <a:ea typeface="+mn-ea"/>
              <a:cs typeface="+mn-cs"/>
            </a:endParaRPr>
          </a:p>
        </p:txBody>
      </p:sp>
      <p:pic>
        <p:nvPicPr>
          <p:cNvPr id="6"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15000" y="2362199"/>
            <a:ext cx="3200400" cy="4232275"/>
          </a:xfrm>
          <a:prstGeom prst="rect">
            <a:avLst/>
          </a:prstGeom>
          <a:noFill/>
          <a:ln w="76200">
            <a:solidFill>
              <a:schemeClr val="bg1">
                <a:lumMod val="85000"/>
                <a:lumOff val="15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7855493" y="1397675"/>
            <a:ext cx="1059907" cy="1569660"/>
          </a:xfrm>
          <a:prstGeom prst="rect">
            <a:avLst/>
          </a:prstGeom>
          <a:noFill/>
        </p:spPr>
        <p:txBody>
          <a:bodyPr wrap="none" lIns="91440" tIns="45720" rIns="91440" bIns="4572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96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Verdana" pitchFamily="34" charset="0"/>
                <a:ea typeface="+mn-ea"/>
                <a:cs typeface="+mn-cs"/>
              </a:rPr>
              <a:t>5</a:t>
            </a:r>
          </a:p>
        </p:txBody>
      </p:sp>
      <p:sp>
        <p:nvSpPr>
          <p:cNvPr id="3" name="Rectangle 2"/>
          <p:cNvSpPr/>
          <p:nvPr/>
        </p:nvSpPr>
        <p:spPr>
          <a:xfrm>
            <a:off x="364258" y="2362199"/>
            <a:ext cx="6950942" cy="923330"/>
          </a:xfrm>
          <a:prstGeom prst="rect">
            <a:avLst/>
          </a:prstGeom>
          <a:noFill/>
        </p:spPr>
        <p:txBody>
          <a:bodyPr wrap="none" lIns="91440" tIns="45720" rIns="91440" bIns="4572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w="17780" cmpd="sng">
                  <a:solidFill>
                    <a:sysClr val="windowText" lastClr="000000"/>
                  </a:solidFill>
                  <a:prstDash val="solid"/>
                  <a:miter lim="800000"/>
                </a:ln>
                <a:solidFill>
                  <a:srgbClr val="9933FF"/>
                </a:solidFill>
                <a:effectLst>
                  <a:outerShdw blurRad="50800" algn="tl" rotWithShape="0">
                    <a:srgbClr val="000000"/>
                  </a:outerShdw>
                </a:effectLst>
                <a:uLnTx/>
                <a:uFillTx/>
                <a:latin typeface="Verdana" pitchFamily="34" charset="0"/>
                <a:ea typeface="+mn-ea"/>
                <a:cs typeface="+mn-cs"/>
              </a:rPr>
              <a:t>Rosalind Franklin</a:t>
            </a:r>
          </a:p>
        </p:txBody>
      </p:sp>
      <p:sp>
        <p:nvSpPr>
          <p:cNvPr id="8" name="Rounded Rectangle 7"/>
          <p:cNvSpPr/>
          <p:nvPr/>
        </p:nvSpPr>
        <p:spPr bwMode="auto">
          <a:xfrm>
            <a:off x="1447800" y="1752600"/>
            <a:ext cx="914400" cy="457200"/>
          </a:xfrm>
          <a:prstGeom prst="roundRect">
            <a:avLst/>
          </a:prstGeom>
          <a:solidFill>
            <a:schemeClr val="bg1">
              <a:lumMod val="95000"/>
              <a:lumOff val="5000"/>
            </a:schemeClr>
          </a:solidFill>
          <a:ln w="76200" cap="flat" cmpd="sng" algn="ctr">
            <a:solidFill>
              <a:srgbClr val="FFFF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spTree>
    <p:extLst>
      <p:ext uri="{BB962C8B-B14F-4D97-AF65-F5344CB8AC3E}">
        <p14:creationId xmlns:p14="http://schemas.microsoft.com/office/powerpoint/2010/main" val="3532055145"/>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3"/>
          <p:cNvSpPr>
            <a:spLocks noGrp="1" noChangeArrowheads="1"/>
          </p:cNvSpPr>
          <p:nvPr>
            <p:ph type="body" idx="1"/>
          </p:nvPr>
        </p:nvSpPr>
        <p:spPr>
          <a:xfrm>
            <a:off x="195942" y="152400"/>
            <a:ext cx="8795657" cy="5715000"/>
          </a:xfrm>
        </p:spPr>
        <p:txBody>
          <a:bodyPr/>
          <a:lstStyle/>
          <a:p>
            <a:pPr eaLnBrk="1" hangingPunct="1"/>
            <a:r>
              <a:rPr lang="en-US" dirty="0">
                <a:solidFill>
                  <a:srgbClr val="66FF99"/>
                </a:solidFill>
              </a:rPr>
              <a:t>This scientist took X-Ray pictures of DNA’s structure and lectured about phosphate being a part of the outside of the molecule.</a:t>
            </a:r>
          </a:p>
          <a:p>
            <a:pPr lvl="1" eaLnBrk="1" hangingPunct="1"/>
            <a:r>
              <a:rPr lang="en-US" dirty="0">
                <a:solidFill>
                  <a:srgbClr val="FF9900"/>
                </a:solidFill>
              </a:rPr>
              <a:t> Watson attended her lecture.</a:t>
            </a:r>
          </a:p>
        </p:txBody>
      </p:sp>
      <p:pic>
        <p:nvPicPr>
          <p:cNvPr id="130051"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8600" y="2438400"/>
            <a:ext cx="5181600" cy="4156075"/>
          </a:xfrm>
          <a:prstGeom prst="rect">
            <a:avLst/>
          </a:prstGeom>
          <a:noFill/>
          <a:ln w="76200" cmpd="tri">
            <a:solidFill>
              <a:srgbClr val="808080"/>
            </a:solidFill>
            <a:miter lim="800000"/>
            <a:headEnd/>
            <a:tailEnd/>
          </a:ln>
          <a:extLst>
            <a:ext uri="{909E8E84-426E-40DD-AFC4-6F175D3DCCD1}">
              <a14:hiddenFill xmlns:a14="http://schemas.microsoft.com/office/drawing/2010/main">
                <a:solidFill>
                  <a:srgbClr val="FFFFFF"/>
                </a:solidFill>
              </a14:hiddenFill>
            </a:ext>
          </a:extLst>
        </p:spPr>
      </p:pic>
      <p:sp>
        <p:nvSpPr>
          <p:cNvPr id="36873" name="Rectangle 9"/>
          <p:cNvSpPr>
            <a:spLocks noChangeArrowheads="1"/>
          </p:cNvSpPr>
          <p:nvPr/>
        </p:nvSpPr>
        <p:spPr bwMode="auto">
          <a:xfrm>
            <a:off x="5715000" y="6629400"/>
            <a:ext cx="3124200" cy="214313"/>
          </a:xfrm>
          <a:prstGeom prst="rect">
            <a:avLst/>
          </a:prstGeom>
          <a:noFill/>
          <a:ln w="9525" algn="ctr">
            <a:noFill/>
            <a:miter lim="800000"/>
            <a:headEnd/>
            <a:tailEnd/>
          </a:ln>
          <a:effectLst/>
        </p:spPr>
        <p:txBody>
          <a:bodyPr>
            <a:spAutoFit/>
          </a:bodyPr>
          <a:lstStyle/>
          <a:p>
            <a:pPr marL="342900" marR="0" lvl="0" indent="-342900" algn="r" defTabSz="914400" rtl="0" eaLnBrk="1" fontAlgn="base" latinLnBrk="0" hangingPunct="1">
              <a:lnSpc>
                <a:spcPct val="100000"/>
              </a:lnSpc>
              <a:spcBef>
                <a:spcPct val="0"/>
              </a:spcBef>
              <a:spcAft>
                <a:spcPct val="0"/>
              </a:spcAft>
              <a:buClr>
                <a:srgbClr val="66CCFF"/>
              </a:buClr>
              <a:buSzPct val="65000"/>
              <a:buFont typeface="Wingdings" pitchFamily="2" charset="2"/>
              <a:buNone/>
              <a:tabLst/>
              <a:defRPr/>
            </a:pPr>
            <a: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rPr>
              <a:t>Copyright © 2024 </a:t>
            </a:r>
            <a:r>
              <a:rPr kumimoji="0" lang="en-US" sz="800" b="1" i="0" u="none" strike="noStrike" kern="1200" cap="none" spc="0" normalizeH="0" baseline="0" noProof="0" dirty="0" err="1">
                <a:ln>
                  <a:noFill/>
                </a:ln>
                <a:solidFill>
                  <a:srgbClr val="FFFFFF"/>
                </a:solidFill>
                <a:effectLst/>
                <a:uLnTx/>
                <a:uFillTx/>
                <a:latin typeface="Verdana" pitchFamily="34" charset="0"/>
                <a:ea typeface="+mn-ea"/>
                <a:cs typeface="+mn-cs"/>
              </a:rPr>
              <a:t>SlideSpark</a:t>
            </a:r>
            <a: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rPr>
              <a:t> .LLC</a:t>
            </a:r>
            <a:endParaRPr kumimoji="0" lang="en-US" sz="9600" b="0" i="0" u="none" strike="noStrike" kern="1200" cap="none" spc="0" normalizeH="0" baseline="0" noProof="0" dirty="0">
              <a:ln>
                <a:noFill/>
              </a:ln>
              <a:solidFill>
                <a:srgbClr val="FFFFFF"/>
              </a:solidFill>
              <a:effectLst>
                <a:outerShdw blurRad="38100" dist="38100" dir="2700000" algn="tl">
                  <a:srgbClr val="336699"/>
                </a:outerShdw>
              </a:effectLst>
              <a:uLnTx/>
              <a:uFillTx/>
              <a:latin typeface="Tahoma" pitchFamily="34" charset="0"/>
              <a:ea typeface="+mn-ea"/>
              <a:cs typeface="+mn-cs"/>
            </a:endParaRPr>
          </a:p>
        </p:txBody>
      </p:sp>
      <p:pic>
        <p:nvPicPr>
          <p:cNvPr id="6"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15000" y="2362199"/>
            <a:ext cx="3200400" cy="4232275"/>
          </a:xfrm>
          <a:prstGeom prst="rect">
            <a:avLst/>
          </a:prstGeom>
          <a:noFill/>
          <a:ln w="76200">
            <a:solidFill>
              <a:schemeClr val="bg1">
                <a:lumMod val="85000"/>
                <a:lumOff val="15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7855493" y="1397675"/>
            <a:ext cx="1059907" cy="1569660"/>
          </a:xfrm>
          <a:prstGeom prst="rect">
            <a:avLst/>
          </a:prstGeom>
          <a:noFill/>
        </p:spPr>
        <p:txBody>
          <a:bodyPr wrap="none" lIns="91440" tIns="45720" rIns="91440" bIns="4572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96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Verdana" pitchFamily="34" charset="0"/>
                <a:ea typeface="+mn-ea"/>
                <a:cs typeface="+mn-cs"/>
              </a:rPr>
              <a:t>5</a:t>
            </a:r>
          </a:p>
        </p:txBody>
      </p:sp>
      <p:sp>
        <p:nvSpPr>
          <p:cNvPr id="3" name="Rectangle 2"/>
          <p:cNvSpPr/>
          <p:nvPr/>
        </p:nvSpPr>
        <p:spPr>
          <a:xfrm>
            <a:off x="364258" y="2362199"/>
            <a:ext cx="6950942" cy="923330"/>
          </a:xfrm>
          <a:prstGeom prst="rect">
            <a:avLst/>
          </a:prstGeom>
          <a:noFill/>
        </p:spPr>
        <p:txBody>
          <a:bodyPr wrap="none" lIns="91440" tIns="45720" rIns="91440" bIns="4572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w="17780" cmpd="sng">
                  <a:solidFill>
                    <a:sysClr val="windowText" lastClr="000000"/>
                  </a:solidFill>
                  <a:prstDash val="solid"/>
                  <a:miter lim="800000"/>
                </a:ln>
                <a:solidFill>
                  <a:srgbClr val="9933FF"/>
                </a:solidFill>
                <a:effectLst>
                  <a:outerShdw blurRad="50800" algn="tl" rotWithShape="0">
                    <a:srgbClr val="000000"/>
                  </a:outerShdw>
                </a:effectLst>
                <a:uLnTx/>
                <a:uFillTx/>
                <a:latin typeface="Verdana" pitchFamily="34" charset="0"/>
                <a:ea typeface="+mn-ea"/>
                <a:cs typeface="+mn-cs"/>
              </a:rPr>
              <a:t>Rosalind Franklin</a:t>
            </a:r>
          </a:p>
        </p:txBody>
      </p:sp>
    </p:spTree>
    <p:extLst>
      <p:ext uri="{BB962C8B-B14F-4D97-AF65-F5344CB8AC3E}">
        <p14:creationId xmlns:p14="http://schemas.microsoft.com/office/powerpoint/2010/main" val="1392526492"/>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381000" y="891594"/>
          <a:ext cx="8382000" cy="5680075"/>
        </p:xfrm>
        <a:graphic>
          <a:graphicData uri="http://schemas.openxmlformats.org/drawingml/2006/table">
            <a:tbl>
              <a:tblPr firstRow="1" bandRow="1">
                <a:tableStyleId>{5C22544A-7EE6-4342-B048-85BDC9FD1C3A}</a:tableStyleId>
              </a:tblPr>
              <a:tblGrid>
                <a:gridCol w="1676400">
                  <a:extLst>
                    <a:ext uri="{9D8B030D-6E8A-4147-A177-3AD203B41FA5}">
                      <a16:colId xmlns:a16="http://schemas.microsoft.com/office/drawing/2014/main" val="20000"/>
                    </a:ext>
                  </a:extLst>
                </a:gridCol>
                <a:gridCol w="1676400">
                  <a:extLst>
                    <a:ext uri="{9D8B030D-6E8A-4147-A177-3AD203B41FA5}">
                      <a16:colId xmlns:a16="http://schemas.microsoft.com/office/drawing/2014/main" val="20001"/>
                    </a:ext>
                  </a:extLst>
                </a:gridCol>
                <a:gridCol w="1676400">
                  <a:extLst>
                    <a:ext uri="{9D8B030D-6E8A-4147-A177-3AD203B41FA5}">
                      <a16:colId xmlns:a16="http://schemas.microsoft.com/office/drawing/2014/main" val="20002"/>
                    </a:ext>
                  </a:extLst>
                </a:gridCol>
                <a:gridCol w="1676400">
                  <a:extLst>
                    <a:ext uri="{9D8B030D-6E8A-4147-A177-3AD203B41FA5}">
                      <a16:colId xmlns:a16="http://schemas.microsoft.com/office/drawing/2014/main" val="20003"/>
                    </a:ext>
                  </a:extLst>
                </a:gridCol>
                <a:gridCol w="1676400">
                  <a:extLst>
                    <a:ext uri="{9D8B030D-6E8A-4147-A177-3AD203B41FA5}">
                      <a16:colId xmlns:a16="http://schemas.microsoft.com/office/drawing/2014/main" val="20004"/>
                    </a:ext>
                  </a:extLst>
                </a:gridCol>
              </a:tblGrid>
              <a:tr h="819729">
                <a:tc>
                  <a:txBody>
                    <a:bodyPr/>
                    <a:lstStyle/>
                    <a:p>
                      <a:pPr algn="ctr"/>
                      <a:r>
                        <a:rPr lang="en-US" dirty="0"/>
                        <a:t>HI</a:t>
                      </a:r>
                      <a:r>
                        <a:rPr lang="en-US" baseline="0" dirty="0"/>
                        <a:t>P </a:t>
                      </a:r>
                      <a:r>
                        <a:rPr lang="en-US" baseline="0" dirty="0" err="1"/>
                        <a:t>HIP</a:t>
                      </a:r>
                      <a:br>
                        <a:rPr lang="en-US" baseline="0" dirty="0"/>
                      </a:br>
                      <a:r>
                        <a:rPr lang="en-US" baseline="0" dirty="0"/>
                        <a:t>HOORAY</a:t>
                      </a:r>
                      <a:endParaRPr lang="en-US" dirty="0"/>
                    </a:p>
                  </a:txBody>
                  <a:tcPr>
                    <a:noFill/>
                  </a:tcPr>
                </a:tc>
                <a:tc>
                  <a:txBody>
                    <a:bodyPr/>
                    <a:lstStyle/>
                    <a:p>
                      <a:pPr algn="ctr"/>
                      <a:r>
                        <a:rPr lang="en-US" dirty="0">
                          <a:solidFill>
                            <a:srgbClr val="FF5050"/>
                          </a:solidFill>
                        </a:rPr>
                        <a:t>SPIRAL</a:t>
                      </a:r>
                      <a:br>
                        <a:rPr lang="en-US" dirty="0">
                          <a:solidFill>
                            <a:srgbClr val="FF5050"/>
                          </a:solidFill>
                        </a:rPr>
                      </a:br>
                      <a:r>
                        <a:rPr lang="en-US" dirty="0" err="1">
                          <a:solidFill>
                            <a:srgbClr val="FF5050"/>
                          </a:solidFill>
                        </a:rPr>
                        <a:t>SPIRAL</a:t>
                      </a:r>
                      <a:endParaRPr lang="en-US" dirty="0">
                        <a:solidFill>
                          <a:srgbClr val="FF5050"/>
                        </a:solidFill>
                      </a:endParaRPr>
                    </a:p>
                  </a:txBody>
                  <a:tcPr>
                    <a:noFill/>
                  </a:tcPr>
                </a:tc>
                <a:tc>
                  <a:txBody>
                    <a:bodyPr/>
                    <a:lstStyle/>
                    <a:p>
                      <a:pPr algn="ctr"/>
                      <a:r>
                        <a:rPr lang="en-US" dirty="0"/>
                        <a:t>SHAPE-UP</a:t>
                      </a:r>
                    </a:p>
                  </a:txBody>
                  <a:tcPr>
                    <a:noFill/>
                  </a:tcPr>
                </a:tc>
                <a:tc>
                  <a:txBody>
                    <a:bodyPr/>
                    <a:lstStyle/>
                    <a:p>
                      <a:pPr algn="ctr"/>
                      <a:r>
                        <a:rPr lang="en-US" dirty="0"/>
                        <a:t>LIFE</a:t>
                      </a:r>
                    </a:p>
                    <a:p>
                      <a:pPr algn="ctr"/>
                      <a:r>
                        <a:rPr lang="en-US" dirty="0"/>
                        <a:t>LINE</a:t>
                      </a:r>
                    </a:p>
                  </a:txBody>
                  <a:tcPr>
                    <a:noFill/>
                  </a:tcPr>
                </a:tc>
                <a:tc>
                  <a:txBody>
                    <a:bodyPr/>
                    <a:lstStyle/>
                    <a:p>
                      <a:pPr algn="ctr"/>
                      <a:r>
                        <a:rPr lang="en-US" dirty="0"/>
                        <a:t>-Bonus-</a:t>
                      </a:r>
                    </a:p>
                    <a:p>
                      <a:pPr algn="ctr"/>
                      <a:r>
                        <a:rPr lang="en-US" dirty="0"/>
                        <a:t>FAMILY</a:t>
                      </a:r>
                      <a:r>
                        <a:rPr lang="en-US" baseline="0" dirty="0"/>
                        <a:t> JEANS</a:t>
                      </a:r>
                      <a:endParaRPr lang="en-US" dirty="0"/>
                    </a:p>
                  </a:txBody>
                  <a:tcPr>
                    <a:noFill/>
                  </a:tcPr>
                </a:tc>
                <a:extLst>
                  <a:ext uri="{0D108BD9-81ED-4DB2-BD59-A6C34878D82A}">
                    <a16:rowId xmlns:a16="http://schemas.microsoft.com/office/drawing/2014/main" val="10000"/>
                  </a:ext>
                </a:extLst>
              </a:tr>
              <a:tr h="953135">
                <a:tc>
                  <a:txBody>
                    <a:bodyPr/>
                    <a:lstStyle/>
                    <a:p>
                      <a:pPr algn="ctr"/>
                      <a:r>
                        <a:rPr lang="en-US" sz="4400" dirty="0">
                          <a:solidFill>
                            <a:schemeClr val="tx1"/>
                          </a:solidFill>
                        </a:rPr>
                        <a:t>1</a:t>
                      </a:r>
                    </a:p>
                  </a:txBody>
                  <a:tcPr>
                    <a:noFill/>
                  </a:tcPr>
                </a:tc>
                <a:tc>
                  <a:txBody>
                    <a:bodyPr/>
                    <a:lstStyle/>
                    <a:p>
                      <a:pPr algn="ctr"/>
                      <a:r>
                        <a:rPr lang="en-US" sz="4400" dirty="0">
                          <a:solidFill>
                            <a:schemeClr val="tx1"/>
                          </a:solidFill>
                        </a:rPr>
                        <a:t>6</a:t>
                      </a:r>
                    </a:p>
                  </a:txBody>
                  <a:tcPr>
                    <a:solidFill>
                      <a:schemeClr val="bg1">
                        <a:lumMod val="85000"/>
                        <a:lumOff val="15000"/>
                      </a:schemeClr>
                    </a:solidFill>
                  </a:tcPr>
                </a:tc>
                <a:tc>
                  <a:txBody>
                    <a:bodyPr/>
                    <a:lstStyle/>
                    <a:p>
                      <a:pPr algn="ctr"/>
                      <a:r>
                        <a:rPr lang="en-US" sz="4400" dirty="0">
                          <a:solidFill>
                            <a:schemeClr val="tx1"/>
                          </a:solidFill>
                        </a:rPr>
                        <a:t>11</a:t>
                      </a:r>
                    </a:p>
                  </a:txBody>
                  <a:tcPr>
                    <a:noFill/>
                  </a:tcPr>
                </a:tc>
                <a:tc>
                  <a:txBody>
                    <a:bodyPr/>
                    <a:lstStyle/>
                    <a:p>
                      <a:pPr algn="ctr"/>
                      <a:r>
                        <a:rPr lang="en-US" sz="4400" dirty="0">
                          <a:solidFill>
                            <a:schemeClr val="tx1"/>
                          </a:solidFill>
                        </a:rPr>
                        <a:t>16</a:t>
                      </a:r>
                    </a:p>
                  </a:txBody>
                  <a:tcPr>
                    <a:noFill/>
                  </a:tcPr>
                </a:tc>
                <a:tc>
                  <a:txBody>
                    <a:bodyPr/>
                    <a:lstStyle/>
                    <a:p>
                      <a:pPr algn="ctr"/>
                      <a:r>
                        <a:rPr lang="en-US" sz="4400" dirty="0">
                          <a:solidFill>
                            <a:schemeClr val="tx1"/>
                          </a:solidFill>
                        </a:rPr>
                        <a:t>*21</a:t>
                      </a:r>
                    </a:p>
                  </a:txBody>
                  <a:tcPr>
                    <a:noFill/>
                  </a:tcPr>
                </a:tc>
                <a:extLst>
                  <a:ext uri="{0D108BD9-81ED-4DB2-BD59-A6C34878D82A}">
                    <a16:rowId xmlns:a16="http://schemas.microsoft.com/office/drawing/2014/main" val="10001"/>
                  </a:ext>
                </a:extLst>
              </a:tr>
              <a:tr h="953135">
                <a:tc>
                  <a:txBody>
                    <a:bodyPr/>
                    <a:lstStyle/>
                    <a:p>
                      <a:pPr algn="ctr"/>
                      <a:r>
                        <a:rPr lang="en-US" sz="4400" dirty="0">
                          <a:solidFill>
                            <a:schemeClr val="tx1"/>
                          </a:solidFill>
                        </a:rPr>
                        <a:t>2</a:t>
                      </a:r>
                    </a:p>
                  </a:txBody>
                  <a:tcPr>
                    <a:noFill/>
                  </a:tcPr>
                </a:tc>
                <a:tc>
                  <a:txBody>
                    <a:bodyPr/>
                    <a:lstStyle/>
                    <a:p>
                      <a:pPr algn="ctr"/>
                      <a:r>
                        <a:rPr lang="en-US" sz="4400" dirty="0">
                          <a:solidFill>
                            <a:schemeClr val="tx1"/>
                          </a:solidFill>
                        </a:rPr>
                        <a:t>7</a:t>
                      </a:r>
                    </a:p>
                  </a:txBody>
                  <a:tcPr>
                    <a:solidFill>
                      <a:schemeClr val="bg1">
                        <a:lumMod val="85000"/>
                        <a:lumOff val="15000"/>
                      </a:schemeClr>
                    </a:solidFill>
                  </a:tcPr>
                </a:tc>
                <a:tc>
                  <a:txBody>
                    <a:bodyPr/>
                    <a:lstStyle/>
                    <a:p>
                      <a:pPr algn="ctr"/>
                      <a:r>
                        <a:rPr lang="en-US" sz="4400" dirty="0">
                          <a:solidFill>
                            <a:schemeClr val="tx1"/>
                          </a:solidFill>
                        </a:rPr>
                        <a:t>12</a:t>
                      </a:r>
                    </a:p>
                  </a:txBody>
                  <a:tcPr>
                    <a:noFill/>
                  </a:tcPr>
                </a:tc>
                <a:tc>
                  <a:txBody>
                    <a:bodyPr/>
                    <a:lstStyle/>
                    <a:p>
                      <a:pPr algn="ctr"/>
                      <a:r>
                        <a:rPr lang="en-US" sz="4400" dirty="0">
                          <a:solidFill>
                            <a:schemeClr val="tx1"/>
                          </a:solidFill>
                        </a:rPr>
                        <a:t>17</a:t>
                      </a:r>
                    </a:p>
                  </a:txBody>
                  <a:tcPr>
                    <a:noFill/>
                  </a:tcPr>
                </a:tc>
                <a:tc>
                  <a:txBody>
                    <a:bodyPr/>
                    <a:lstStyle/>
                    <a:p>
                      <a:pPr algn="ctr"/>
                      <a:r>
                        <a:rPr lang="en-US" sz="4400" dirty="0">
                          <a:solidFill>
                            <a:schemeClr val="tx1"/>
                          </a:solidFill>
                        </a:rPr>
                        <a:t>*22</a:t>
                      </a:r>
                    </a:p>
                  </a:txBody>
                  <a:tcPr>
                    <a:noFill/>
                  </a:tcPr>
                </a:tc>
                <a:extLst>
                  <a:ext uri="{0D108BD9-81ED-4DB2-BD59-A6C34878D82A}">
                    <a16:rowId xmlns:a16="http://schemas.microsoft.com/office/drawing/2014/main" val="10002"/>
                  </a:ext>
                </a:extLst>
              </a:tr>
              <a:tr h="953135">
                <a:tc>
                  <a:txBody>
                    <a:bodyPr/>
                    <a:lstStyle/>
                    <a:p>
                      <a:pPr algn="ctr"/>
                      <a:r>
                        <a:rPr lang="en-US" sz="4400" dirty="0">
                          <a:solidFill>
                            <a:schemeClr val="tx1"/>
                          </a:solidFill>
                        </a:rPr>
                        <a:t>3</a:t>
                      </a:r>
                    </a:p>
                  </a:txBody>
                  <a:tcPr>
                    <a:noFill/>
                  </a:tcPr>
                </a:tc>
                <a:tc>
                  <a:txBody>
                    <a:bodyPr/>
                    <a:lstStyle/>
                    <a:p>
                      <a:pPr algn="ctr"/>
                      <a:r>
                        <a:rPr lang="en-US" sz="4400" dirty="0">
                          <a:solidFill>
                            <a:schemeClr val="tx1"/>
                          </a:solidFill>
                        </a:rPr>
                        <a:t>8</a:t>
                      </a:r>
                    </a:p>
                  </a:txBody>
                  <a:tcPr>
                    <a:solidFill>
                      <a:schemeClr val="bg1">
                        <a:lumMod val="85000"/>
                        <a:lumOff val="15000"/>
                      </a:schemeClr>
                    </a:solidFill>
                  </a:tcPr>
                </a:tc>
                <a:tc>
                  <a:txBody>
                    <a:bodyPr/>
                    <a:lstStyle/>
                    <a:p>
                      <a:pPr algn="ctr"/>
                      <a:r>
                        <a:rPr lang="en-US" sz="4400" dirty="0">
                          <a:solidFill>
                            <a:schemeClr val="tx1"/>
                          </a:solidFill>
                        </a:rPr>
                        <a:t>13</a:t>
                      </a:r>
                    </a:p>
                  </a:txBody>
                  <a:tcPr>
                    <a:noFill/>
                  </a:tcPr>
                </a:tc>
                <a:tc>
                  <a:txBody>
                    <a:bodyPr/>
                    <a:lstStyle/>
                    <a:p>
                      <a:pPr algn="ctr"/>
                      <a:r>
                        <a:rPr lang="en-US" sz="4400" dirty="0">
                          <a:solidFill>
                            <a:schemeClr val="tx1"/>
                          </a:solidFill>
                        </a:rPr>
                        <a:t>18</a:t>
                      </a:r>
                    </a:p>
                  </a:txBody>
                  <a:tcPr>
                    <a:noFill/>
                  </a:tcPr>
                </a:tc>
                <a:tc>
                  <a:txBody>
                    <a:bodyPr/>
                    <a:lstStyle/>
                    <a:p>
                      <a:pPr algn="ctr"/>
                      <a:r>
                        <a:rPr lang="en-US" sz="4400" dirty="0">
                          <a:solidFill>
                            <a:schemeClr val="tx1"/>
                          </a:solidFill>
                        </a:rPr>
                        <a:t>*23</a:t>
                      </a:r>
                    </a:p>
                  </a:txBody>
                  <a:tcPr>
                    <a:noFill/>
                  </a:tcPr>
                </a:tc>
                <a:extLst>
                  <a:ext uri="{0D108BD9-81ED-4DB2-BD59-A6C34878D82A}">
                    <a16:rowId xmlns:a16="http://schemas.microsoft.com/office/drawing/2014/main" val="10003"/>
                  </a:ext>
                </a:extLst>
              </a:tr>
              <a:tr h="953135">
                <a:tc>
                  <a:txBody>
                    <a:bodyPr/>
                    <a:lstStyle/>
                    <a:p>
                      <a:pPr algn="ctr"/>
                      <a:r>
                        <a:rPr lang="en-US" sz="4400" dirty="0">
                          <a:solidFill>
                            <a:schemeClr val="tx1"/>
                          </a:solidFill>
                        </a:rPr>
                        <a:t>4</a:t>
                      </a:r>
                    </a:p>
                  </a:txBody>
                  <a:tcPr>
                    <a:noFill/>
                  </a:tcPr>
                </a:tc>
                <a:tc>
                  <a:txBody>
                    <a:bodyPr/>
                    <a:lstStyle/>
                    <a:p>
                      <a:pPr algn="ctr"/>
                      <a:r>
                        <a:rPr lang="en-US" sz="4400" dirty="0">
                          <a:solidFill>
                            <a:schemeClr val="tx1"/>
                          </a:solidFill>
                        </a:rPr>
                        <a:t>9</a:t>
                      </a:r>
                    </a:p>
                  </a:txBody>
                  <a:tcPr>
                    <a:solidFill>
                      <a:schemeClr val="bg1">
                        <a:lumMod val="85000"/>
                        <a:lumOff val="15000"/>
                      </a:schemeClr>
                    </a:solidFill>
                  </a:tcPr>
                </a:tc>
                <a:tc>
                  <a:txBody>
                    <a:bodyPr/>
                    <a:lstStyle/>
                    <a:p>
                      <a:pPr algn="ctr"/>
                      <a:r>
                        <a:rPr lang="en-US" sz="4400" dirty="0">
                          <a:solidFill>
                            <a:schemeClr val="tx1"/>
                          </a:solidFill>
                        </a:rPr>
                        <a:t>14</a:t>
                      </a:r>
                    </a:p>
                  </a:txBody>
                  <a:tcPr>
                    <a:noFill/>
                  </a:tcPr>
                </a:tc>
                <a:tc>
                  <a:txBody>
                    <a:bodyPr/>
                    <a:lstStyle/>
                    <a:p>
                      <a:pPr algn="ctr"/>
                      <a:r>
                        <a:rPr lang="en-US" sz="4400" dirty="0">
                          <a:solidFill>
                            <a:schemeClr val="tx1"/>
                          </a:solidFill>
                        </a:rPr>
                        <a:t>19</a:t>
                      </a:r>
                    </a:p>
                  </a:txBody>
                  <a:tcPr>
                    <a:noFill/>
                  </a:tcPr>
                </a:tc>
                <a:tc>
                  <a:txBody>
                    <a:bodyPr/>
                    <a:lstStyle/>
                    <a:p>
                      <a:pPr algn="ctr"/>
                      <a:r>
                        <a:rPr lang="en-US" sz="4400" dirty="0">
                          <a:solidFill>
                            <a:schemeClr val="tx1"/>
                          </a:solidFill>
                        </a:rPr>
                        <a:t>*24</a:t>
                      </a:r>
                    </a:p>
                  </a:txBody>
                  <a:tcPr>
                    <a:noFill/>
                  </a:tcPr>
                </a:tc>
                <a:extLst>
                  <a:ext uri="{0D108BD9-81ED-4DB2-BD59-A6C34878D82A}">
                    <a16:rowId xmlns:a16="http://schemas.microsoft.com/office/drawing/2014/main" val="10004"/>
                  </a:ext>
                </a:extLst>
              </a:tr>
              <a:tr h="953135">
                <a:tc>
                  <a:txBody>
                    <a:bodyPr/>
                    <a:lstStyle/>
                    <a:p>
                      <a:pPr algn="ctr"/>
                      <a:r>
                        <a:rPr lang="en-US" sz="4400" dirty="0">
                          <a:solidFill>
                            <a:schemeClr val="tx1"/>
                          </a:solidFill>
                        </a:rPr>
                        <a:t>5</a:t>
                      </a:r>
                    </a:p>
                  </a:txBody>
                  <a:tcPr>
                    <a:noFill/>
                  </a:tcPr>
                </a:tc>
                <a:tc>
                  <a:txBody>
                    <a:bodyPr/>
                    <a:lstStyle/>
                    <a:p>
                      <a:pPr algn="ctr"/>
                      <a:r>
                        <a:rPr lang="en-US" sz="4400" dirty="0">
                          <a:solidFill>
                            <a:schemeClr val="tx1"/>
                          </a:solidFill>
                        </a:rPr>
                        <a:t>10</a:t>
                      </a:r>
                    </a:p>
                  </a:txBody>
                  <a:tcPr>
                    <a:solidFill>
                      <a:schemeClr val="bg1">
                        <a:lumMod val="85000"/>
                        <a:lumOff val="15000"/>
                      </a:schemeClr>
                    </a:solidFill>
                  </a:tcPr>
                </a:tc>
                <a:tc>
                  <a:txBody>
                    <a:bodyPr/>
                    <a:lstStyle/>
                    <a:p>
                      <a:pPr algn="ctr"/>
                      <a:r>
                        <a:rPr lang="en-US" sz="4400" dirty="0">
                          <a:solidFill>
                            <a:schemeClr val="tx1"/>
                          </a:solidFill>
                        </a:rPr>
                        <a:t>15</a:t>
                      </a:r>
                    </a:p>
                  </a:txBody>
                  <a:tcPr>
                    <a:noFill/>
                  </a:tcPr>
                </a:tc>
                <a:tc>
                  <a:txBody>
                    <a:bodyPr/>
                    <a:lstStyle/>
                    <a:p>
                      <a:pPr algn="ctr"/>
                      <a:r>
                        <a:rPr lang="en-US" sz="4400" dirty="0">
                          <a:solidFill>
                            <a:schemeClr val="tx1"/>
                          </a:solidFill>
                        </a:rPr>
                        <a:t>20</a:t>
                      </a:r>
                    </a:p>
                  </a:txBody>
                  <a:tcPr>
                    <a:noFill/>
                  </a:tcPr>
                </a:tc>
                <a:tc>
                  <a:txBody>
                    <a:bodyPr/>
                    <a:lstStyle/>
                    <a:p>
                      <a:pPr algn="ctr"/>
                      <a:r>
                        <a:rPr lang="en-US" sz="4400" dirty="0">
                          <a:solidFill>
                            <a:schemeClr val="tx1"/>
                          </a:solidFill>
                        </a:rPr>
                        <a:t>*25</a:t>
                      </a:r>
                    </a:p>
                  </a:txBody>
                  <a:tcPr>
                    <a:noFill/>
                  </a:tcPr>
                </a:tc>
                <a:extLst>
                  <a:ext uri="{0D108BD9-81ED-4DB2-BD59-A6C34878D82A}">
                    <a16:rowId xmlns:a16="http://schemas.microsoft.com/office/drawing/2014/main" val="10005"/>
                  </a:ext>
                </a:extLst>
              </a:tr>
            </a:tbl>
          </a:graphicData>
        </a:graphic>
      </p:graphicFrame>
      <p:sp>
        <p:nvSpPr>
          <p:cNvPr id="3" name="Rectangle 2"/>
          <p:cNvSpPr/>
          <p:nvPr/>
        </p:nvSpPr>
        <p:spPr>
          <a:xfrm>
            <a:off x="2874270" y="228600"/>
            <a:ext cx="3395481" cy="461665"/>
          </a:xfrm>
          <a:prstGeom prst="rect">
            <a:avLst/>
          </a:prstGeom>
          <a:noFill/>
        </p:spPr>
        <p:txBody>
          <a:bodyPr wrap="none" lIns="91440" tIns="45720" rIns="91440" bIns="4572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Verdana" pitchFamily="34" charset="0"/>
                <a:ea typeface="+mn-ea"/>
                <a:cs typeface="+mn-cs"/>
              </a:rPr>
              <a:t>DNA Review Game</a:t>
            </a:r>
          </a:p>
        </p:txBody>
      </p:sp>
    </p:spTree>
    <p:extLst>
      <p:ext uri="{BB962C8B-B14F-4D97-AF65-F5344CB8AC3E}">
        <p14:creationId xmlns:p14="http://schemas.microsoft.com/office/powerpoint/2010/main" val="2526840862"/>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381000" y="891594"/>
          <a:ext cx="8382000" cy="5680075"/>
        </p:xfrm>
        <a:graphic>
          <a:graphicData uri="http://schemas.openxmlformats.org/drawingml/2006/table">
            <a:tbl>
              <a:tblPr firstRow="1" bandRow="1">
                <a:tableStyleId>{5C22544A-7EE6-4342-B048-85BDC9FD1C3A}</a:tableStyleId>
              </a:tblPr>
              <a:tblGrid>
                <a:gridCol w="1676400">
                  <a:extLst>
                    <a:ext uri="{9D8B030D-6E8A-4147-A177-3AD203B41FA5}">
                      <a16:colId xmlns:a16="http://schemas.microsoft.com/office/drawing/2014/main" val="20000"/>
                    </a:ext>
                  </a:extLst>
                </a:gridCol>
                <a:gridCol w="1676400">
                  <a:extLst>
                    <a:ext uri="{9D8B030D-6E8A-4147-A177-3AD203B41FA5}">
                      <a16:colId xmlns:a16="http://schemas.microsoft.com/office/drawing/2014/main" val="20001"/>
                    </a:ext>
                  </a:extLst>
                </a:gridCol>
                <a:gridCol w="1676400">
                  <a:extLst>
                    <a:ext uri="{9D8B030D-6E8A-4147-A177-3AD203B41FA5}">
                      <a16:colId xmlns:a16="http://schemas.microsoft.com/office/drawing/2014/main" val="20002"/>
                    </a:ext>
                  </a:extLst>
                </a:gridCol>
                <a:gridCol w="1676400">
                  <a:extLst>
                    <a:ext uri="{9D8B030D-6E8A-4147-A177-3AD203B41FA5}">
                      <a16:colId xmlns:a16="http://schemas.microsoft.com/office/drawing/2014/main" val="20003"/>
                    </a:ext>
                  </a:extLst>
                </a:gridCol>
                <a:gridCol w="1676400">
                  <a:extLst>
                    <a:ext uri="{9D8B030D-6E8A-4147-A177-3AD203B41FA5}">
                      <a16:colId xmlns:a16="http://schemas.microsoft.com/office/drawing/2014/main" val="20004"/>
                    </a:ext>
                  </a:extLst>
                </a:gridCol>
              </a:tblGrid>
              <a:tr h="819729">
                <a:tc>
                  <a:txBody>
                    <a:bodyPr/>
                    <a:lstStyle/>
                    <a:p>
                      <a:pPr algn="ctr"/>
                      <a:r>
                        <a:rPr lang="en-US" dirty="0"/>
                        <a:t>HI</a:t>
                      </a:r>
                      <a:r>
                        <a:rPr lang="en-US" baseline="0" dirty="0"/>
                        <a:t>P </a:t>
                      </a:r>
                      <a:r>
                        <a:rPr lang="en-US" baseline="0" dirty="0" err="1"/>
                        <a:t>HIP</a:t>
                      </a:r>
                      <a:br>
                        <a:rPr lang="en-US" baseline="0" dirty="0"/>
                      </a:br>
                      <a:r>
                        <a:rPr lang="en-US" baseline="0" dirty="0"/>
                        <a:t>HOORAY</a:t>
                      </a:r>
                      <a:endParaRPr lang="en-US" dirty="0"/>
                    </a:p>
                  </a:txBody>
                  <a:tcPr>
                    <a:noFill/>
                  </a:tcPr>
                </a:tc>
                <a:tc>
                  <a:txBody>
                    <a:bodyPr/>
                    <a:lstStyle/>
                    <a:p>
                      <a:pPr algn="ctr"/>
                      <a:r>
                        <a:rPr lang="en-US" dirty="0"/>
                        <a:t>SPIRAL</a:t>
                      </a:r>
                      <a:br>
                        <a:rPr lang="en-US" dirty="0"/>
                      </a:br>
                      <a:r>
                        <a:rPr lang="en-US" dirty="0" err="1"/>
                        <a:t>SPIRAL</a:t>
                      </a:r>
                      <a:endParaRPr lang="en-US" dirty="0"/>
                    </a:p>
                  </a:txBody>
                  <a:tcPr>
                    <a:noFill/>
                  </a:tcPr>
                </a:tc>
                <a:tc>
                  <a:txBody>
                    <a:bodyPr/>
                    <a:lstStyle/>
                    <a:p>
                      <a:pPr algn="ctr"/>
                      <a:r>
                        <a:rPr lang="en-US" dirty="0"/>
                        <a:t>SHAPE-UP</a:t>
                      </a:r>
                    </a:p>
                  </a:txBody>
                  <a:tcPr>
                    <a:noFill/>
                  </a:tcPr>
                </a:tc>
                <a:tc>
                  <a:txBody>
                    <a:bodyPr/>
                    <a:lstStyle/>
                    <a:p>
                      <a:pPr algn="ctr"/>
                      <a:r>
                        <a:rPr lang="en-US" dirty="0"/>
                        <a:t>LIFE</a:t>
                      </a:r>
                    </a:p>
                    <a:p>
                      <a:pPr algn="ctr"/>
                      <a:r>
                        <a:rPr lang="en-US" dirty="0"/>
                        <a:t>LINE</a:t>
                      </a:r>
                    </a:p>
                  </a:txBody>
                  <a:tcPr>
                    <a:noFill/>
                  </a:tcPr>
                </a:tc>
                <a:tc>
                  <a:txBody>
                    <a:bodyPr/>
                    <a:lstStyle/>
                    <a:p>
                      <a:pPr algn="ctr"/>
                      <a:r>
                        <a:rPr lang="en-US" dirty="0"/>
                        <a:t>-Bonus-</a:t>
                      </a:r>
                    </a:p>
                    <a:p>
                      <a:pPr algn="ctr"/>
                      <a:r>
                        <a:rPr lang="en-US" dirty="0"/>
                        <a:t>FAMILY</a:t>
                      </a:r>
                      <a:r>
                        <a:rPr lang="en-US" baseline="0" dirty="0"/>
                        <a:t> JEANS</a:t>
                      </a:r>
                      <a:endParaRPr lang="en-US" dirty="0"/>
                    </a:p>
                  </a:txBody>
                  <a:tcPr>
                    <a:noFill/>
                  </a:tcPr>
                </a:tc>
                <a:extLst>
                  <a:ext uri="{0D108BD9-81ED-4DB2-BD59-A6C34878D82A}">
                    <a16:rowId xmlns:a16="http://schemas.microsoft.com/office/drawing/2014/main" val="10000"/>
                  </a:ext>
                </a:extLst>
              </a:tr>
              <a:tr h="953135">
                <a:tc>
                  <a:txBody>
                    <a:bodyPr/>
                    <a:lstStyle/>
                    <a:p>
                      <a:pPr algn="ctr"/>
                      <a:r>
                        <a:rPr lang="en-US" sz="4400" dirty="0">
                          <a:solidFill>
                            <a:schemeClr val="tx1"/>
                          </a:solidFill>
                        </a:rPr>
                        <a:t>1</a:t>
                      </a:r>
                    </a:p>
                  </a:txBody>
                  <a:tcPr>
                    <a:noFill/>
                  </a:tcPr>
                </a:tc>
                <a:tc>
                  <a:txBody>
                    <a:bodyPr/>
                    <a:lstStyle/>
                    <a:p>
                      <a:pPr algn="ctr"/>
                      <a:r>
                        <a:rPr lang="en-US" sz="4400" dirty="0">
                          <a:solidFill>
                            <a:schemeClr val="tx1"/>
                          </a:solidFill>
                        </a:rPr>
                        <a:t>6</a:t>
                      </a:r>
                    </a:p>
                  </a:txBody>
                  <a:tcPr>
                    <a:noFill/>
                  </a:tcPr>
                </a:tc>
                <a:tc>
                  <a:txBody>
                    <a:bodyPr/>
                    <a:lstStyle/>
                    <a:p>
                      <a:pPr algn="ctr"/>
                      <a:r>
                        <a:rPr lang="en-US" sz="4400" dirty="0">
                          <a:solidFill>
                            <a:schemeClr val="tx1"/>
                          </a:solidFill>
                        </a:rPr>
                        <a:t>11</a:t>
                      </a:r>
                    </a:p>
                  </a:txBody>
                  <a:tcPr>
                    <a:noFill/>
                  </a:tcPr>
                </a:tc>
                <a:tc>
                  <a:txBody>
                    <a:bodyPr/>
                    <a:lstStyle/>
                    <a:p>
                      <a:pPr algn="ctr"/>
                      <a:r>
                        <a:rPr lang="en-US" sz="4400" dirty="0">
                          <a:solidFill>
                            <a:schemeClr val="tx1"/>
                          </a:solidFill>
                        </a:rPr>
                        <a:t>16</a:t>
                      </a:r>
                    </a:p>
                  </a:txBody>
                  <a:tcPr>
                    <a:noFill/>
                  </a:tcPr>
                </a:tc>
                <a:tc>
                  <a:txBody>
                    <a:bodyPr/>
                    <a:lstStyle/>
                    <a:p>
                      <a:pPr algn="ctr"/>
                      <a:r>
                        <a:rPr lang="en-US" sz="4400" dirty="0">
                          <a:solidFill>
                            <a:schemeClr val="tx1"/>
                          </a:solidFill>
                        </a:rPr>
                        <a:t>*21</a:t>
                      </a:r>
                    </a:p>
                  </a:txBody>
                  <a:tcPr>
                    <a:noFill/>
                  </a:tcPr>
                </a:tc>
                <a:extLst>
                  <a:ext uri="{0D108BD9-81ED-4DB2-BD59-A6C34878D82A}">
                    <a16:rowId xmlns:a16="http://schemas.microsoft.com/office/drawing/2014/main" val="10001"/>
                  </a:ext>
                </a:extLst>
              </a:tr>
              <a:tr h="953135">
                <a:tc>
                  <a:txBody>
                    <a:bodyPr/>
                    <a:lstStyle/>
                    <a:p>
                      <a:pPr algn="ctr"/>
                      <a:r>
                        <a:rPr lang="en-US" sz="4400" dirty="0">
                          <a:solidFill>
                            <a:schemeClr val="tx1"/>
                          </a:solidFill>
                        </a:rPr>
                        <a:t>2</a:t>
                      </a:r>
                    </a:p>
                  </a:txBody>
                  <a:tcPr>
                    <a:noFill/>
                  </a:tcPr>
                </a:tc>
                <a:tc>
                  <a:txBody>
                    <a:bodyPr/>
                    <a:lstStyle/>
                    <a:p>
                      <a:pPr algn="ctr"/>
                      <a:r>
                        <a:rPr lang="en-US" sz="4400" dirty="0">
                          <a:solidFill>
                            <a:schemeClr val="tx1"/>
                          </a:solidFill>
                        </a:rPr>
                        <a:t>7</a:t>
                      </a:r>
                    </a:p>
                  </a:txBody>
                  <a:tcPr>
                    <a:noFill/>
                  </a:tcPr>
                </a:tc>
                <a:tc>
                  <a:txBody>
                    <a:bodyPr/>
                    <a:lstStyle/>
                    <a:p>
                      <a:pPr algn="ctr"/>
                      <a:r>
                        <a:rPr lang="en-US" sz="4400" dirty="0">
                          <a:solidFill>
                            <a:schemeClr val="tx1"/>
                          </a:solidFill>
                        </a:rPr>
                        <a:t>12</a:t>
                      </a:r>
                    </a:p>
                  </a:txBody>
                  <a:tcPr>
                    <a:noFill/>
                  </a:tcPr>
                </a:tc>
                <a:tc>
                  <a:txBody>
                    <a:bodyPr/>
                    <a:lstStyle/>
                    <a:p>
                      <a:pPr algn="ctr"/>
                      <a:r>
                        <a:rPr lang="en-US" sz="4400" dirty="0">
                          <a:solidFill>
                            <a:schemeClr val="tx1"/>
                          </a:solidFill>
                        </a:rPr>
                        <a:t>17</a:t>
                      </a:r>
                    </a:p>
                  </a:txBody>
                  <a:tcPr>
                    <a:noFill/>
                  </a:tcPr>
                </a:tc>
                <a:tc>
                  <a:txBody>
                    <a:bodyPr/>
                    <a:lstStyle/>
                    <a:p>
                      <a:pPr algn="ctr"/>
                      <a:r>
                        <a:rPr lang="en-US" sz="4400" dirty="0">
                          <a:solidFill>
                            <a:schemeClr val="tx1"/>
                          </a:solidFill>
                        </a:rPr>
                        <a:t>*22</a:t>
                      </a:r>
                    </a:p>
                  </a:txBody>
                  <a:tcPr>
                    <a:noFill/>
                  </a:tcPr>
                </a:tc>
                <a:extLst>
                  <a:ext uri="{0D108BD9-81ED-4DB2-BD59-A6C34878D82A}">
                    <a16:rowId xmlns:a16="http://schemas.microsoft.com/office/drawing/2014/main" val="10002"/>
                  </a:ext>
                </a:extLst>
              </a:tr>
              <a:tr h="953135">
                <a:tc>
                  <a:txBody>
                    <a:bodyPr/>
                    <a:lstStyle/>
                    <a:p>
                      <a:pPr algn="ctr"/>
                      <a:r>
                        <a:rPr lang="en-US" sz="4400" dirty="0">
                          <a:solidFill>
                            <a:schemeClr val="tx1"/>
                          </a:solidFill>
                        </a:rPr>
                        <a:t>3</a:t>
                      </a:r>
                    </a:p>
                  </a:txBody>
                  <a:tcPr>
                    <a:noFill/>
                  </a:tcPr>
                </a:tc>
                <a:tc>
                  <a:txBody>
                    <a:bodyPr/>
                    <a:lstStyle/>
                    <a:p>
                      <a:pPr algn="ctr"/>
                      <a:r>
                        <a:rPr lang="en-US" sz="4400" dirty="0">
                          <a:solidFill>
                            <a:schemeClr val="tx1"/>
                          </a:solidFill>
                        </a:rPr>
                        <a:t>8</a:t>
                      </a:r>
                    </a:p>
                  </a:txBody>
                  <a:tcPr>
                    <a:noFill/>
                  </a:tcPr>
                </a:tc>
                <a:tc>
                  <a:txBody>
                    <a:bodyPr/>
                    <a:lstStyle/>
                    <a:p>
                      <a:pPr algn="ctr"/>
                      <a:r>
                        <a:rPr lang="en-US" sz="4400" dirty="0">
                          <a:solidFill>
                            <a:schemeClr val="tx1"/>
                          </a:solidFill>
                        </a:rPr>
                        <a:t>13</a:t>
                      </a:r>
                    </a:p>
                  </a:txBody>
                  <a:tcPr>
                    <a:noFill/>
                  </a:tcPr>
                </a:tc>
                <a:tc>
                  <a:txBody>
                    <a:bodyPr/>
                    <a:lstStyle/>
                    <a:p>
                      <a:pPr algn="ctr"/>
                      <a:r>
                        <a:rPr lang="en-US" sz="4400" dirty="0">
                          <a:solidFill>
                            <a:schemeClr val="tx1"/>
                          </a:solidFill>
                        </a:rPr>
                        <a:t>18</a:t>
                      </a:r>
                    </a:p>
                  </a:txBody>
                  <a:tcPr>
                    <a:noFill/>
                  </a:tcPr>
                </a:tc>
                <a:tc>
                  <a:txBody>
                    <a:bodyPr/>
                    <a:lstStyle/>
                    <a:p>
                      <a:pPr algn="ctr"/>
                      <a:r>
                        <a:rPr lang="en-US" sz="4400" dirty="0">
                          <a:solidFill>
                            <a:schemeClr val="tx1"/>
                          </a:solidFill>
                        </a:rPr>
                        <a:t>*23</a:t>
                      </a:r>
                    </a:p>
                  </a:txBody>
                  <a:tcPr>
                    <a:noFill/>
                  </a:tcPr>
                </a:tc>
                <a:extLst>
                  <a:ext uri="{0D108BD9-81ED-4DB2-BD59-A6C34878D82A}">
                    <a16:rowId xmlns:a16="http://schemas.microsoft.com/office/drawing/2014/main" val="10003"/>
                  </a:ext>
                </a:extLst>
              </a:tr>
              <a:tr h="953135">
                <a:tc>
                  <a:txBody>
                    <a:bodyPr/>
                    <a:lstStyle/>
                    <a:p>
                      <a:pPr algn="ctr"/>
                      <a:r>
                        <a:rPr lang="en-US" sz="4400" dirty="0">
                          <a:solidFill>
                            <a:schemeClr val="tx1"/>
                          </a:solidFill>
                        </a:rPr>
                        <a:t>4</a:t>
                      </a:r>
                    </a:p>
                  </a:txBody>
                  <a:tcPr>
                    <a:noFill/>
                  </a:tcPr>
                </a:tc>
                <a:tc>
                  <a:txBody>
                    <a:bodyPr/>
                    <a:lstStyle/>
                    <a:p>
                      <a:pPr algn="ctr"/>
                      <a:r>
                        <a:rPr lang="en-US" sz="4400" dirty="0">
                          <a:solidFill>
                            <a:schemeClr val="tx1"/>
                          </a:solidFill>
                        </a:rPr>
                        <a:t>9</a:t>
                      </a:r>
                    </a:p>
                  </a:txBody>
                  <a:tcPr>
                    <a:noFill/>
                  </a:tcPr>
                </a:tc>
                <a:tc>
                  <a:txBody>
                    <a:bodyPr/>
                    <a:lstStyle/>
                    <a:p>
                      <a:pPr algn="ctr"/>
                      <a:r>
                        <a:rPr lang="en-US" sz="4400" dirty="0">
                          <a:solidFill>
                            <a:schemeClr val="tx1"/>
                          </a:solidFill>
                        </a:rPr>
                        <a:t>14</a:t>
                      </a:r>
                    </a:p>
                  </a:txBody>
                  <a:tcPr>
                    <a:noFill/>
                  </a:tcPr>
                </a:tc>
                <a:tc>
                  <a:txBody>
                    <a:bodyPr/>
                    <a:lstStyle/>
                    <a:p>
                      <a:pPr algn="ctr"/>
                      <a:r>
                        <a:rPr lang="en-US" sz="4400" dirty="0">
                          <a:solidFill>
                            <a:schemeClr val="tx1"/>
                          </a:solidFill>
                        </a:rPr>
                        <a:t>19</a:t>
                      </a:r>
                    </a:p>
                  </a:txBody>
                  <a:tcPr>
                    <a:noFill/>
                  </a:tcPr>
                </a:tc>
                <a:tc>
                  <a:txBody>
                    <a:bodyPr/>
                    <a:lstStyle/>
                    <a:p>
                      <a:pPr algn="ctr"/>
                      <a:r>
                        <a:rPr lang="en-US" sz="4400" dirty="0">
                          <a:solidFill>
                            <a:schemeClr val="tx1"/>
                          </a:solidFill>
                        </a:rPr>
                        <a:t>*24</a:t>
                      </a:r>
                    </a:p>
                  </a:txBody>
                  <a:tcPr>
                    <a:noFill/>
                  </a:tcPr>
                </a:tc>
                <a:extLst>
                  <a:ext uri="{0D108BD9-81ED-4DB2-BD59-A6C34878D82A}">
                    <a16:rowId xmlns:a16="http://schemas.microsoft.com/office/drawing/2014/main" val="10004"/>
                  </a:ext>
                </a:extLst>
              </a:tr>
              <a:tr h="953135">
                <a:tc>
                  <a:txBody>
                    <a:bodyPr/>
                    <a:lstStyle/>
                    <a:p>
                      <a:pPr algn="ctr"/>
                      <a:r>
                        <a:rPr lang="en-US" sz="4400" dirty="0">
                          <a:solidFill>
                            <a:schemeClr val="tx1"/>
                          </a:solidFill>
                        </a:rPr>
                        <a:t>5</a:t>
                      </a:r>
                    </a:p>
                  </a:txBody>
                  <a:tcPr>
                    <a:noFill/>
                  </a:tcPr>
                </a:tc>
                <a:tc>
                  <a:txBody>
                    <a:bodyPr/>
                    <a:lstStyle/>
                    <a:p>
                      <a:pPr algn="ctr"/>
                      <a:r>
                        <a:rPr lang="en-US" sz="4400" dirty="0">
                          <a:solidFill>
                            <a:schemeClr val="tx1"/>
                          </a:solidFill>
                        </a:rPr>
                        <a:t>10</a:t>
                      </a:r>
                    </a:p>
                  </a:txBody>
                  <a:tcPr>
                    <a:noFill/>
                  </a:tcPr>
                </a:tc>
                <a:tc>
                  <a:txBody>
                    <a:bodyPr/>
                    <a:lstStyle/>
                    <a:p>
                      <a:pPr algn="ctr"/>
                      <a:r>
                        <a:rPr lang="en-US" sz="4400" dirty="0">
                          <a:solidFill>
                            <a:schemeClr val="tx1"/>
                          </a:solidFill>
                        </a:rPr>
                        <a:t>15</a:t>
                      </a:r>
                    </a:p>
                  </a:txBody>
                  <a:tcPr>
                    <a:noFill/>
                  </a:tcPr>
                </a:tc>
                <a:tc>
                  <a:txBody>
                    <a:bodyPr/>
                    <a:lstStyle/>
                    <a:p>
                      <a:pPr algn="ctr"/>
                      <a:r>
                        <a:rPr lang="en-US" sz="4400" dirty="0">
                          <a:solidFill>
                            <a:schemeClr val="tx1"/>
                          </a:solidFill>
                        </a:rPr>
                        <a:t>20</a:t>
                      </a:r>
                    </a:p>
                  </a:txBody>
                  <a:tcPr>
                    <a:noFill/>
                  </a:tcPr>
                </a:tc>
                <a:tc>
                  <a:txBody>
                    <a:bodyPr/>
                    <a:lstStyle/>
                    <a:p>
                      <a:pPr algn="ctr"/>
                      <a:r>
                        <a:rPr lang="en-US" sz="4400" dirty="0">
                          <a:solidFill>
                            <a:schemeClr val="tx1"/>
                          </a:solidFill>
                        </a:rPr>
                        <a:t>*25</a:t>
                      </a:r>
                    </a:p>
                  </a:txBody>
                  <a:tcPr>
                    <a:noFill/>
                  </a:tcPr>
                </a:tc>
                <a:extLst>
                  <a:ext uri="{0D108BD9-81ED-4DB2-BD59-A6C34878D82A}">
                    <a16:rowId xmlns:a16="http://schemas.microsoft.com/office/drawing/2014/main" val="10005"/>
                  </a:ext>
                </a:extLst>
              </a:tr>
            </a:tbl>
          </a:graphicData>
        </a:graphic>
      </p:graphicFrame>
      <p:sp>
        <p:nvSpPr>
          <p:cNvPr id="3" name="Rectangle 2"/>
          <p:cNvSpPr/>
          <p:nvPr/>
        </p:nvSpPr>
        <p:spPr>
          <a:xfrm>
            <a:off x="2874270" y="228600"/>
            <a:ext cx="3395481" cy="461665"/>
          </a:xfrm>
          <a:prstGeom prst="rect">
            <a:avLst/>
          </a:prstGeom>
          <a:noFill/>
        </p:spPr>
        <p:txBody>
          <a:bodyPr wrap="none" lIns="91440" tIns="45720" rIns="91440" bIns="4572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Verdana" pitchFamily="34" charset="0"/>
                <a:ea typeface="+mn-ea"/>
                <a:cs typeface="+mn-cs"/>
              </a:rPr>
              <a:t>DNA Review Game</a:t>
            </a:r>
          </a:p>
        </p:txBody>
      </p:sp>
    </p:spTree>
    <p:extLst>
      <p:ext uri="{BB962C8B-B14F-4D97-AF65-F5344CB8AC3E}">
        <p14:creationId xmlns:p14="http://schemas.microsoft.com/office/powerpoint/2010/main" val="466137928"/>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19459" name="Rectangle 3"/>
          <p:cNvSpPr>
            <a:spLocks noGrp="1" noChangeArrowheads="1"/>
          </p:cNvSpPr>
          <p:nvPr>
            <p:ph type="body" idx="1"/>
          </p:nvPr>
        </p:nvSpPr>
        <p:spPr>
          <a:xfrm>
            <a:off x="152399" y="152400"/>
            <a:ext cx="3962401" cy="3857624"/>
          </a:xfrm>
        </p:spPr>
        <p:txBody>
          <a:bodyPr/>
          <a:lstStyle/>
          <a:p>
            <a:pPr eaLnBrk="1" hangingPunct="1">
              <a:defRPr/>
            </a:pPr>
            <a:r>
              <a:rPr lang="en-US" dirty="0"/>
              <a:t>Which one is A, B, and C?</a:t>
            </a:r>
          </a:p>
          <a:p>
            <a:pPr eaLnBrk="1" hangingPunct="1">
              <a:defRPr/>
            </a:pPr>
            <a:r>
              <a:rPr lang="en-US" sz="2800" dirty="0">
                <a:solidFill>
                  <a:srgbClr val="FF99FF"/>
                </a:solidFill>
              </a:rPr>
              <a:t>A.) </a:t>
            </a:r>
            <a:r>
              <a:rPr lang="en-US" sz="2800" dirty="0">
                <a:solidFill>
                  <a:schemeClr val="bg1"/>
                </a:solidFill>
              </a:rPr>
              <a:t>mRNA, DNA, Sugar Complex</a:t>
            </a:r>
          </a:p>
          <a:p>
            <a:pPr eaLnBrk="1" hangingPunct="1">
              <a:defRPr/>
            </a:pPr>
            <a:r>
              <a:rPr lang="en-US" sz="2800" dirty="0">
                <a:solidFill>
                  <a:srgbClr val="FF9900"/>
                </a:solidFill>
              </a:rPr>
              <a:t>B.) </a:t>
            </a:r>
            <a:r>
              <a:rPr lang="en-US" sz="2800" dirty="0">
                <a:solidFill>
                  <a:schemeClr val="bg1"/>
                </a:solidFill>
              </a:rPr>
              <a:t>Hydrogen Bond, mRNA, DNA wrap.</a:t>
            </a:r>
          </a:p>
          <a:p>
            <a:pPr eaLnBrk="1" hangingPunct="1">
              <a:defRPr/>
            </a:pPr>
            <a:r>
              <a:rPr lang="en-US" sz="2800" dirty="0">
                <a:solidFill>
                  <a:srgbClr val="66FFCC"/>
                </a:solidFill>
              </a:rPr>
              <a:t>C.) </a:t>
            </a:r>
            <a:r>
              <a:rPr lang="en-US" sz="2800" dirty="0">
                <a:solidFill>
                  <a:schemeClr val="bg1"/>
                </a:solidFill>
              </a:rPr>
              <a:t>Phosphate Group, 5 Carbon Sugar, Nitrogen Base</a:t>
            </a:r>
          </a:p>
          <a:p>
            <a:pPr eaLnBrk="1" hangingPunct="1">
              <a:defRPr/>
            </a:pPr>
            <a:r>
              <a:rPr lang="en-US" sz="2800" dirty="0">
                <a:solidFill>
                  <a:srgbClr val="9933FF"/>
                </a:solidFill>
              </a:rPr>
              <a:t>D.) </a:t>
            </a:r>
            <a:r>
              <a:rPr lang="en-US" sz="2800" dirty="0">
                <a:solidFill>
                  <a:schemeClr val="bg1"/>
                </a:solidFill>
              </a:rPr>
              <a:t>Enzymes, Helix, Ribosomal Unit.</a:t>
            </a:r>
          </a:p>
        </p:txBody>
      </p:sp>
      <p:pic>
        <p:nvPicPr>
          <p:cNvPr id="167939" name="Picture 5" descr="dna_molecul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19600" y="228600"/>
            <a:ext cx="4419600" cy="6172200"/>
          </a:xfrm>
          <a:prstGeom prst="rect">
            <a:avLst/>
          </a:prstGeom>
          <a:noFill/>
          <a:ln w="7620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
        <p:nvSpPr>
          <p:cNvPr id="50185" name="Rectangle 9"/>
          <p:cNvSpPr>
            <a:spLocks noChangeArrowheads="1"/>
          </p:cNvSpPr>
          <p:nvPr/>
        </p:nvSpPr>
        <p:spPr bwMode="auto">
          <a:xfrm>
            <a:off x="5715000" y="6629400"/>
            <a:ext cx="3124200" cy="214313"/>
          </a:xfrm>
          <a:prstGeom prst="rect">
            <a:avLst/>
          </a:prstGeom>
          <a:noFill/>
          <a:ln w="9525" algn="ctr">
            <a:noFill/>
            <a:miter lim="800000"/>
            <a:headEnd/>
            <a:tailEnd/>
          </a:ln>
          <a:effectLst/>
        </p:spPr>
        <p:txBody>
          <a:bodyPr>
            <a:spAutoFit/>
          </a:bodyPr>
          <a:lstStyle/>
          <a:p>
            <a:pPr marL="342900" marR="0" lvl="0" indent="-342900" algn="r" defTabSz="914400" rtl="0" eaLnBrk="1" fontAlgn="base" latinLnBrk="0" hangingPunct="1">
              <a:lnSpc>
                <a:spcPct val="100000"/>
              </a:lnSpc>
              <a:spcBef>
                <a:spcPct val="0"/>
              </a:spcBef>
              <a:spcAft>
                <a:spcPct val="0"/>
              </a:spcAft>
              <a:buClr>
                <a:srgbClr val="66CCFF"/>
              </a:buClr>
              <a:buSzPct val="65000"/>
              <a:buFont typeface="Wingdings" pitchFamily="2" charset="2"/>
              <a:buNone/>
              <a:tabLst/>
              <a:defRPr/>
            </a:pPr>
            <a: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rPr>
              <a:t>Copyright © 2024 </a:t>
            </a:r>
            <a:r>
              <a:rPr kumimoji="0" lang="en-US" sz="800" b="1" i="0" u="none" strike="noStrike" kern="1200" cap="none" spc="0" normalizeH="0" baseline="0" noProof="0" dirty="0" err="1">
                <a:ln>
                  <a:noFill/>
                </a:ln>
                <a:solidFill>
                  <a:srgbClr val="FFFFFF"/>
                </a:solidFill>
                <a:effectLst/>
                <a:uLnTx/>
                <a:uFillTx/>
                <a:latin typeface="Verdana" pitchFamily="34" charset="0"/>
                <a:ea typeface="+mn-ea"/>
                <a:cs typeface="+mn-cs"/>
              </a:rPr>
              <a:t>SlideSpark</a:t>
            </a:r>
            <a: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rPr>
              <a:t> .LLC</a:t>
            </a:r>
            <a:endParaRPr kumimoji="0" lang="en-US" sz="96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Tahoma" pitchFamily="34" charset="0"/>
              <a:ea typeface="+mn-ea"/>
              <a:cs typeface="+mn-cs"/>
            </a:endParaRPr>
          </a:p>
        </p:txBody>
      </p:sp>
      <p:sp>
        <p:nvSpPr>
          <p:cNvPr id="2" name="Freeform 1"/>
          <p:cNvSpPr/>
          <p:nvPr/>
        </p:nvSpPr>
        <p:spPr bwMode="auto">
          <a:xfrm>
            <a:off x="6545943" y="246743"/>
            <a:ext cx="1320800" cy="638628"/>
          </a:xfrm>
          <a:custGeom>
            <a:avLst/>
            <a:gdLst>
              <a:gd name="connsiteX0" fmla="*/ 290286 w 1320800"/>
              <a:gd name="connsiteY0" fmla="*/ 101600 h 638628"/>
              <a:gd name="connsiteX1" fmla="*/ 174171 w 1320800"/>
              <a:gd name="connsiteY1" fmla="*/ 130628 h 638628"/>
              <a:gd name="connsiteX2" fmla="*/ 87086 w 1320800"/>
              <a:gd name="connsiteY2" fmla="*/ 188686 h 638628"/>
              <a:gd name="connsiteX3" fmla="*/ 43543 w 1320800"/>
              <a:gd name="connsiteY3" fmla="*/ 217714 h 638628"/>
              <a:gd name="connsiteX4" fmla="*/ 0 w 1320800"/>
              <a:gd name="connsiteY4" fmla="*/ 246743 h 638628"/>
              <a:gd name="connsiteX5" fmla="*/ 14514 w 1320800"/>
              <a:gd name="connsiteY5" fmla="*/ 319314 h 638628"/>
              <a:gd name="connsiteX6" fmla="*/ 58057 w 1320800"/>
              <a:gd name="connsiteY6" fmla="*/ 348343 h 638628"/>
              <a:gd name="connsiteX7" fmla="*/ 145143 w 1320800"/>
              <a:gd name="connsiteY7" fmla="*/ 420914 h 638628"/>
              <a:gd name="connsiteX8" fmla="*/ 217714 w 1320800"/>
              <a:gd name="connsiteY8" fmla="*/ 478971 h 638628"/>
              <a:gd name="connsiteX9" fmla="*/ 304800 w 1320800"/>
              <a:gd name="connsiteY9" fmla="*/ 551543 h 638628"/>
              <a:gd name="connsiteX10" fmla="*/ 362857 w 1320800"/>
              <a:gd name="connsiteY10" fmla="*/ 580571 h 638628"/>
              <a:gd name="connsiteX11" fmla="*/ 508000 w 1320800"/>
              <a:gd name="connsiteY11" fmla="*/ 624114 h 638628"/>
              <a:gd name="connsiteX12" fmla="*/ 551543 w 1320800"/>
              <a:gd name="connsiteY12" fmla="*/ 638628 h 638628"/>
              <a:gd name="connsiteX13" fmla="*/ 827314 w 1320800"/>
              <a:gd name="connsiteY13" fmla="*/ 595086 h 638628"/>
              <a:gd name="connsiteX14" fmla="*/ 870857 w 1320800"/>
              <a:gd name="connsiteY14" fmla="*/ 580571 h 638628"/>
              <a:gd name="connsiteX15" fmla="*/ 914400 w 1320800"/>
              <a:gd name="connsiteY15" fmla="*/ 566057 h 638628"/>
              <a:gd name="connsiteX16" fmla="*/ 1103086 w 1320800"/>
              <a:gd name="connsiteY16" fmla="*/ 522514 h 638628"/>
              <a:gd name="connsiteX17" fmla="*/ 1146628 w 1320800"/>
              <a:gd name="connsiteY17" fmla="*/ 493486 h 638628"/>
              <a:gd name="connsiteX18" fmla="*/ 1233714 w 1320800"/>
              <a:gd name="connsiteY18" fmla="*/ 449943 h 638628"/>
              <a:gd name="connsiteX19" fmla="*/ 1262743 w 1320800"/>
              <a:gd name="connsiteY19" fmla="*/ 406400 h 638628"/>
              <a:gd name="connsiteX20" fmla="*/ 1306286 w 1320800"/>
              <a:gd name="connsiteY20" fmla="*/ 377371 h 638628"/>
              <a:gd name="connsiteX21" fmla="*/ 1320800 w 1320800"/>
              <a:gd name="connsiteY21" fmla="*/ 333828 h 638628"/>
              <a:gd name="connsiteX22" fmla="*/ 1291771 w 1320800"/>
              <a:gd name="connsiteY22" fmla="*/ 203200 h 638628"/>
              <a:gd name="connsiteX23" fmla="*/ 1248228 w 1320800"/>
              <a:gd name="connsiteY23" fmla="*/ 174171 h 638628"/>
              <a:gd name="connsiteX24" fmla="*/ 1190171 w 1320800"/>
              <a:gd name="connsiteY24" fmla="*/ 116114 h 638628"/>
              <a:gd name="connsiteX25" fmla="*/ 1117600 w 1320800"/>
              <a:gd name="connsiteY25" fmla="*/ 43543 h 638628"/>
              <a:gd name="connsiteX26" fmla="*/ 1030514 w 1320800"/>
              <a:gd name="connsiteY26" fmla="*/ 14514 h 638628"/>
              <a:gd name="connsiteX27" fmla="*/ 986971 w 1320800"/>
              <a:gd name="connsiteY27" fmla="*/ 0 h 638628"/>
              <a:gd name="connsiteX28" fmla="*/ 914400 w 1320800"/>
              <a:gd name="connsiteY28" fmla="*/ 14514 h 638628"/>
              <a:gd name="connsiteX29" fmla="*/ 870857 w 1320800"/>
              <a:gd name="connsiteY29" fmla="*/ 43543 h 638628"/>
              <a:gd name="connsiteX30" fmla="*/ 783771 w 1320800"/>
              <a:gd name="connsiteY30" fmla="*/ 72571 h 638628"/>
              <a:gd name="connsiteX31" fmla="*/ 783771 w 1320800"/>
              <a:gd name="connsiteY31" fmla="*/ 72571 h 638628"/>
              <a:gd name="connsiteX32" fmla="*/ 667657 w 1320800"/>
              <a:gd name="connsiteY32" fmla="*/ 101600 h 638628"/>
              <a:gd name="connsiteX33" fmla="*/ 159657 w 1320800"/>
              <a:gd name="connsiteY33" fmla="*/ 101600 h 638628"/>
              <a:gd name="connsiteX34" fmla="*/ 72571 w 1320800"/>
              <a:gd name="connsiteY34" fmla="*/ 130628 h 638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320800" h="638628">
                <a:moveTo>
                  <a:pt x="290286" y="101600"/>
                </a:moveTo>
                <a:cubicBezTo>
                  <a:pt x="270182" y="105621"/>
                  <a:pt x="199275" y="116681"/>
                  <a:pt x="174171" y="130628"/>
                </a:cubicBezTo>
                <a:cubicBezTo>
                  <a:pt x="143674" y="147571"/>
                  <a:pt x="116114" y="169334"/>
                  <a:pt x="87086" y="188686"/>
                </a:cubicBezTo>
                <a:lnTo>
                  <a:pt x="43543" y="217714"/>
                </a:lnTo>
                <a:lnTo>
                  <a:pt x="0" y="246743"/>
                </a:lnTo>
                <a:cubicBezTo>
                  <a:pt x="4838" y="270933"/>
                  <a:pt x="2275" y="297895"/>
                  <a:pt x="14514" y="319314"/>
                </a:cubicBezTo>
                <a:cubicBezTo>
                  <a:pt x="23169" y="334460"/>
                  <a:pt x="44656" y="337176"/>
                  <a:pt x="58057" y="348343"/>
                </a:cubicBezTo>
                <a:cubicBezTo>
                  <a:pt x="169805" y="441467"/>
                  <a:pt x="37041" y="348848"/>
                  <a:pt x="145143" y="420914"/>
                </a:cubicBezTo>
                <a:cubicBezTo>
                  <a:pt x="210062" y="518295"/>
                  <a:pt x="133586" y="422886"/>
                  <a:pt x="217714" y="478971"/>
                </a:cubicBezTo>
                <a:cubicBezTo>
                  <a:pt x="397830" y="599047"/>
                  <a:pt x="138596" y="456569"/>
                  <a:pt x="304800" y="551543"/>
                </a:cubicBezTo>
                <a:cubicBezTo>
                  <a:pt x="323586" y="562278"/>
                  <a:pt x="342768" y="572535"/>
                  <a:pt x="362857" y="580571"/>
                </a:cubicBezTo>
                <a:cubicBezTo>
                  <a:pt x="449092" y="615065"/>
                  <a:pt x="433150" y="602729"/>
                  <a:pt x="508000" y="624114"/>
                </a:cubicBezTo>
                <a:cubicBezTo>
                  <a:pt x="522711" y="628317"/>
                  <a:pt x="537029" y="633790"/>
                  <a:pt x="551543" y="638628"/>
                </a:cubicBezTo>
                <a:cubicBezTo>
                  <a:pt x="770728" y="621768"/>
                  <a:pt x="680389" y="644061"/>
                  <a:pt x="827314" y="595086"/>
                </a:cubicBezTo>
                <a:lnTo>
                  <a:pt x="870857" y="580571"/>
                </a:lnTo>
                <a:lnTo>
                  <a:pt x="914400" y="566057"/>
                </a:lnTo>
                <a:cubicBezTo>
                  <a:pt x="1015888" y="498397"/>
                  <a:pt x="891837" y="571263"/>
                  <a:pt x="1103086" y="522514"/>
                </a:cubicBezTo>
                <a:cubicBezTo>
                  <a:pt x="1120083" y="518592"/>
                  <a:pt x="1131026" y="501287"/>
                  <a:pt x="1146628" y="493486"/>
                </a:cubicBezTo>
                <a:cubicBezTo>
                  <a:pt x="1266816" y="433392"/>
                  <a:pt x="1108922" y="533136"/>
                  <a:pt x="1233714" y="449943"/>
                </a:cubicBezTo>
                <a:cubicBezTo>
                  <a:pt x="1243390" y="435429"/>
                  <a:pt x="1250408" y="418735"/>
                  <a:pt x="1262743" y="406400"/>
                </a:cubicBezTo>
                <a:cubicBezTo>
                  <a:pt x="1275078" y="394065"/>
                  <a:pt x="1295389" y="390993"/>
                  <a:pt x="1306286" y="377371"/>
                </a:cubicBezTo>
                <a:cubicBezTo>
                  <a:pt x="1315843" y="365424"/>
                  <a:pt x="1315962" y="348342"/>
                  <a:pt x="1320800" y="333828"/>
                </a:cubicBezTo>
                <a:cubicBezTo>
                  <a:pt x="1320651" y="332932"/>
                  <a:pt x="1306817" y="222007"/>
                  <a:pt x="1291771" y="203200"/>
                </a:cubicBezTo>
                <a:cubicBezTo>
                  <a:pt x="1280874" y="189578"/>
                  <a:pt x="1262742" y="183847"/>
                  <a:pt x="1248228" y="174171"/>
                </a:cubicBezTo>
                <a:cubicBezTo>
                  <a:pt x="1216561" y="79168"/>
                  <a:pt x="1260543" y="172412"/>
                  <a:pt x="1190171" y="116114"/>
                </a:cubicBezTo>
                <a:cubicBezTo>
                  <a:pt x="1111549" y="53217"/>
                  <a:pt x="1215575" y="87087"/>
                  <a:pt x="1117600" y="43543"/>
                </a:cubicBezTo>
                <a:cubicBezTo>
                  <a:pt x="1089638" y="31116"/>
                  <a:pt x="1059543" y="24190"/>
                  <a:pt x="1030514" y="14514"/>
                </a:cubicBezTo>
                <a:lnTo>
                  <a:pt x="986971" y="0"/>
                </a:lnTo>
                <a:cubicBezTo>
                  <a:pt x="962781" y="4838"/>
                  <a:pt x="937499" y="5852"/>
                  <a:pt x="914400" y="14514"/>
                </a:cubicBezTo>
                <a:cubicBezTo>
                  <a:pt x="898067" y="20639"/>
                  <a:pt x="886798" y="36458"/>
                  <a:pt x="870857" y="43543"/>
                </a:cubicBezTo>
                <a:cubicBezTo>
                  <a:pt x="842895" y="55970"/>
                  <a:pt x="812800" y="62895"/>
                  <a:pt x="783771" y="72571"/>
                </a:cubicBezTo>
                <a:lnTo>
                  <a:pt x="783771" y="72571"/>
                </a:lnTo>
                <a:lnTo>
                  <a:pt x="667657" y="101600"/>
                </a:lnTo>
                <a:cubicBezTo>
                  <a:pt x="460198" y="90075"/>
                  <a:pt x="364943" y="74824"/>
                  <a:pt x="159657" y="101600"/>
                </a:cubicBezTo>
                <a:cubicBezTo>
                  <a:pt x="129315" y="105558"/>
                  <a:pt x="72571" y="130628"/>
                  <a:pt x="72571" y="130628"/>
                </a:cubicBezTo>
              </a:path>
            </a:pathLst>
          </a:custGeom>
          <a:solidFill>
            <a:schemeClr val="tx1"/>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sp>
        <p:nvSpPr>
          <p:cNvPr id="3" name="Freeform 2"/>
          <p:cNvSpPr/>
          <p:nvPr/>
        </p:nvSpPr>
        <p:spPr bwMode="auto">
          <a:xfrm>
            <a:off x="7155543" y="609600"/>
            <a:ext cx="1407886" cy="1698171"/>
          </a:xfrm>
          <a:custGeom>
            <a:avLst/>
            <a:gdLst>
              <a:gd name="connsiteX0" fmla="*/ 972457 w 1407886"/>
              <a:gd name="connsiteY0" fmla="*/ 0 h 1698171"/>
              <a:gd name="connsiteX1" fmla="*/ 827314 w 1407886"/>
              <a:gd name="connsiteY1" fmla="*/ 14514 h 1698171"/>
              <a:gd name="connsiteX2" fmla="*/ 783771 w 1407886"/>
              <a:gd name="connsiteY2" fmla="*/ 43543 h 1698171"/>
              <a:gd name="connsiteX3" fmla="*/ 740228 w 1407886"/>
              <a:gd name="connsiteY3" fmla="*/ 58057 h 1698171"/>
              <a:gd name="connsiteX4" fmla="*/ 653143 w 1407886"/>
              <a:gd name="connsiteY4" fmla="*/ 130629 h 1698171"/>
              <a:gd name="connsiteX5" fmla="*/ 609600 w 1407886"/>
              <a:gd name="connsiteY5" fmla="*/ 174171 h 1698171"/>
              <a:gd name="connsiteX6" fmla="*/ 522514 w 1407886"/>
              <a:gd name="connsiteY6" fmla="*/ 217714 h 1698171"/>
              <a:gd name="connsiteX7" fmla="*/ 449943 w 1407886"/>
              <a:gd name="connsiteY7" fmla="*/ 290286 h 1698171"/>
              <a:gd name="connsiteX8" fmla="*/ 406400 w 1407886"/>
              <a:gd name="connsiteY8" fmla="*/ 319314 h 1698171"/>
              <a:gd name="connsiteX9" fmla="*/ 362857 w 1407886"/>
              <a:gd name="connsiteY9" fmla="*/ 362857 h 1698171"/>
              <a:gd name="connsiteX10" fmla="*/ 275771 w 1407886"/>
              <a:gd name="connsiteY10" fmla="*/ 391886 h 1698171"/>
              <a:gd name="connsiteX11" fmla="*/ 232228 w 1407886"/>
              <a:gd name="connsiteY11" fmla="*/ 420914 h 1698171"/>
              <a:gd name="connsiteX12" fmla="*/ 203200 w 1407886"/>
              <a:gd name="connsiteY12" fmla="*/ 464457 h 1698171"/>
              <a:gd name="connsiteX13" fmla="*/ 116114 w 1407886"/>
              <a:gd name="connsiteY13" fmla="*/ 522514 h 1698171"/>
              <a:gd name="connsiteX14" fmla="*/ 87086 w 1407886"/>
              <a:gd name="connsiteY14" fmla="*/ 566057 h 1698171"/>
              <a:gd name="connsiteX15" fmla="*/ 0 w 1407886"/>
              <a:gd name="connsiteY15" fmla="*/ 653143 h 1698171"/>
              <a:gd name="connsiteX16" fmla="*/ 14514 w 1407886"/>
              <a:gd name="connsiteY16" fmla="*/ 769257 h 1698171"/>
              <a:gd name="connsiteX17" fmla="*/ 43543 w 1407886"/>
              <a:gd name="connsiteY17" fmla="*/ 856343 h 1698171"/>
              <a:gd name="connsiteX18" fmla="*/ 87086 w 1407886"/>
              <a:gd name="connsiteY18" fmla="*/ 957943 h 1698171"/>
              <a:gd name="connsiteX19" fmla="*/ 145143 w 1407886"/>
              <a:gd name="connsiteY19" fmla="*/ 1045029 h 1698171"/>
              <a:gd name="connsiteX20" fmla="*/ 174171 w 1407886"/>
              <a:gd name="connsiteY20" fmla="*/ 1088571 h 1698171"/>
              <a:gd name="connsiteX21" fmla="*/ 232228 w 1407886"/>
              <a:gd name="connsiteY21" fmla="*/ 1219200 h 1698171"/>
              <a:gd name="connsiteX22" fmla="*/ 275771 w 1407886"/>
              <a:gd name="connsiteY22" fmla="*/ 1262743 h 1698171"/>
              <a:gd name="connsiteX23" fmla="*/ 333828 w 1407886"/>
              <a:gd name="connsiteY23" fmla="*/ 1364343 h 1698171"/>
              <a:gd name="connsiteX24" fmla="*/ 391886 w 1407886"/>
              <a:gd name="connsiteY24" fmla="*/ 1451429 h 1698171"/>
              <a:gd name="connsiteX25" fmla="*/ 435428 w 1407886"/>
              <a:gd name="connsiteY25" fmla="*/ 1480457 h 1698171"/>
              <a:gd name="connsiteX26" fmla="*/ 508000 w 1407886"/>
              <a:gd name="connsiteY26" fmla="*/ 1553029 h 1698171"/>
              <a:gd name="connsiteX27" fmla="*/ 638628 w 1407886"/>
              <a:gd name="connsiteY27" fmla="*/ 1654629 h 1698171"/>
              <a:gd name="connsiteX28" fmla="*/ 725714 w 1407886"/>
              <a:gd name="connsiteY28" fmla="*/ 1698171 h 1698171"/>
              <a:gd name="connsiteX29" fmla="*/ 856343 w 1407886"/>
              <a:gd name="connsiteY29" fmla="*/ 1683657 h 1698171"/>
              <a:gd name="connsiteX30" fmla="*/ 943428 w 1407886"/>
              <a:gd name="connsiteY30" fmla="*/ 1654629 h 1698171"/>
              <a:gd name="connsiteX31" fmla="*/ 1132114 w 1407886"/>
              <a:gd name="connsiteY31" fmla="*/ 1611086 h 1698171"/>
              <a:gd name="connsiteX32" fmla="*/ 1190171 w 1407886"/>
              <a:gd name="connsiteY32" fmla="*/ 1524000 h 1698171"/>
              <a:gd name="connsiteX33" fmla="*/ 1248228 w 1407886"/>
              <a:gd name="connsiteY33" fmla="*/ 1436914 h 1698171"/>
              <a:gd name="connsiteX34" fmla="*/ 1262743 w 1407886"/>
              <a:gd name="connsiteY34" fmla="*/ 1393371 h 1698171"/>
              <a:gd name="connsiteX35" fmla="*/ 1306286 w 1407886"/>
              <a:gd name="connsiteY35" fmla="*/ 1364343 h 1698171"/>
              <a:gd name="connsiteX36" fmla="*/ 1349828 w 1407886"/>
              <a:gd name="connsiteY36" fmla="*/ 1277257 h 1698171"/>
              <a:gd name="connsiteX37" fmla="*/ 1378857 w 1407886"/>
              <a:gd name="connsiteY37" fmla="*/ 1233714 h 1698171"/>
              <a:gd name="connsiteX38" fmla="*/ 1364343 w 1407886"/>
              <a:gd name="connsiteY38" fmla="*/ 841829 h 1698171"/>
              <a:gd name="connsiteX39" fmla="*/ 1393371 w 1407886"/>
              <a:gd name="connsiteY39" fmla="*/ 188686 h 1698171"/>
              <a:gd name="connsiteX40" fmla="*/ 1407886 w 1407886"/>
              <a:gd name="connsiteY40" fmla="*/ 145143 h 1698171"/>
              <a:gd name="connsiteX41" fmla="*/ 1364343 w 1407886"/>
              <a:gd name="connsiteY41" fmla="*/ 101600 h 1698171"/>
              <a:gd name="connsiteX42" fmla="*/ 1233714 w 1407886"/>
              <a:gd name="connsiteY42" fmla="*/ 29029 h 1698171"/>
              <a:gd name="connsiteX43" fmla="*/ 1175657 w 1407886"/>
              <a:gd name="connsiteY43" fmla="*/ 14514 h 1698171"/>
              <a:gd name="connsiteX44" fmla="*/ 885371 w 1407886"/>
              <a:gd name="connsiteY44" fmla="*/ 29029 h 1698171"/>
              <a:gd name="connsiteX45" fmla="*/ 798286 w 1407886"/>
              <a:gd name="connsiteY45" fmla="*/ 58057 h 1698171"/>
              <a:gd name="connsiteX46" fmla="*/ 653143 w 1407886"/>
              <a:gd name="connsiteY46" fmla="*/ 101600 h 1698171"/>
              <a:gd name="connsiteX47" fmla="*/ 595086 w 1407886"/>
              <a:gd name="connsiteY47" fmla="*/ 130629 h 1698171"/>
              <a:gd name="connsiteX48" fmla="*/ 508000 w 1407886"/>
              <a:gd name="connsiteY48" fmla="*/ 159657 h 1698171"/>
              <a:gd name="connsiteX49" fmla="*/ 391886 w 1407886"/>
              <a:gd name="connsiteY49" fmla="*/ 203200 h 1698171"/>
              <a:gd name="connsiteX50" fmla="*/ 348343 w 1407886"/>
              <a:gd name="connsiteY50" fmla="*/ 232229 h 1698171"/>
              <a:gd name="connsiteX51" fmla="*/ 232228 w 1407886"/>
              <a:gd name="connsiteY51" fmla="*/ 261257 h 1698171"/>
              <a:gd name="connsiteX52" fmla="*/ 145143 w 1407886"/>
              <a:gd name="connsiteY52" fmla="*/ 290286 h 1698171"/>
              <a:gd name="connsiteX53" fmla="*/ 101600 w 1407886"/>
              <a:gd name="connsiteY53" fmla="*/ 304800 h 1698171"/>
              <a:gd name="connsiteX54" fmla="*/ 58057 w 1407886"/>
              <a:gd name="connsiteY54" fmla="*/ 333829 h 1698171"/>
              <a:gd name="connsiteX55" fmla="*/ 14514 w 1407886"/>
              <a:gd name="connsiteY55" fmla="*/ 348343 h 1698171"/>
              <a:gd name="connsiteX56" fmla="*/ 14514 w 1407886"/>
              <a:gd name="connsiteY56" fmla="*/ 362857 h 1698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407886" h="1698171">
                <a:moveTo>
                  <a:pt x="972457" y="0"/>
                </a:moveTo>
                <a:cubicBezTo>
                  <a:pt x="924076" y="4838"/>
                  <a:pt x="874691" y="3581"/>
                  <a:pt x="827314" y="14514"/>
                </a:cubicBezTo>
                <a:cubicBezTo>
                  <a:pt x="810317" y="18436"/>
                  <a:pt x="799373" y="35742"/>
                  <a:pt x="783771" y="43543"/>
                </a:cubicBezTo>
                <a:cubicBezTo>
                  <a:pt x="770087" y="50385"/>
                  <a:pt x="754742" y="53219"/>
                  <a:pt x="740228" y="58057"/>
                </a:cubicBezTo>
                <a:cubicBezTo>
                  <a:pt x="613039" y="185249"/>
                  <a:pt x="774370" y="29608"/>
                  <a:pt x="653143" y="130629"/>
                </a:cubicBezTo>
                <a:cubicBezTo>
                  <a:pt x="637374" y="143769"/>
                  <a:pt x="625369" y="161031"/>
                  <a:pt x="609600" y="174171"/>
                </a:cubicBezTo>
                <a:cubicBezTo>
                  <a:pt x="572083" y="205435"/>
                  <a:pt x="566156" y="203167"/>
                  <a:pt x="522514" y="217714"/>
                </a:cubicBezTo>
                <a:cubicBezTo>
                  <a:pt x="406395" y="295128"/>
                  <a:pt x="546709" y="193520"/>
                  <a:pt x="449943" y="290286"/>
                </a:cubicBezTo>
                <a:cubicBezTo>
                  <a:pt x="437608" y="302621"/>
                  <a:pt x="419801" y="308147"/>
                  <a:pt x="406400" y="319314"/>
                </a:cubicBezTo>
                <a:cubicBezTo>
                  <a:pt x="390631" y="332455"/>
                  <a:pt x="380800" y="352888"/>
                  <a:pt x="362857" y="362857"/>
                </a:cubicBezTo>
                <a:cubicBezTo>
                  <a:pt x="336109" y="377717"/>
                  <a:pt x="301231" y="374913"/>
                  <a:pt x="275771" y="391886"/>
                </a:cubicBezTo>
                <a:lnTo>
                  <a:pt x="232228" y="420914"/>
                </a:lnTo>
                <a:cubicBezTo>
                  <a:pt x="222552" y="435428"/>
                  <a:pt x="216328" y="452970"/>
                  <a:pt x="203200" y="464457"/>
                </a:cubicBezTo>
                <a:cubicBezTo>
                  <a:pt x="176944" y="487431"/>
                  <a:pt x="116114" y="522514"/>
                  <a:pt x="116114" y="522514"/>
                </a:cubicBezTo>
                <a:cubicBezTo>
                  <a:pt x="106438" y="537028"/>
                  <a:pt x="98675" y="553019"/>
                  <a:pt x="87086" y="566057"/>
                </a:cubicBezTo>
                <a:cubicBezTo>
                  <a:pt x="59812" y="596740"/>
                  <a:pt x="0" y="653143"/>
                  <a:pt x="0" y="653143"/>
                </a:cubicBezTo>
                <a:cubicBezTo>
                  <a:pt x="4838" y="691848"/>
                  <a:pt x="6341" y="731117"/>
                  <a:pt x="14514" y="769257"/>
                </a:cubicBezTo>
                <a:cubicBezTo>
                  <a:pt x="20925" y="799177"/>
                  <a:pt x="33867" y="827314"/>
                  <a:pt x="43543" y="856343"/>
                </a:cubicBezTo>
                <a:cubicBezTo>
                  <a:pt x="58559" y="901392"/>
                  <a:pt x="60180" y="913100"/>
                  <a:pt x="87086" y="957943"/>
                </a:cubicBezTo>
                <a:cubicBezTo>
                  <a:pt x="105036" y="987859"/>
                  <a:pt x="125791" y="1016000"/>
                  <a:pt x="145143" y="1045029"/>
                </a:cubicBezTo>
                <a:cubicBezTo>
                  <a:pt x="154819" y="1059543"/>
                  <a:pt x="168655" y="1072023"/>
                  <a:pt x="174171" y="1088571"/>
                </a:cubicBezTo>
                <a:cubicBezTo>
                  <a:pt x="195266" y="1151856"/>
                  <a:pt x="193895" y="1173200"/>
                  <a:pt x="232228" y="1219200"/>
                </a:cubicBezTo>
                <a:cubicBezTo>
                  <a:pt x="245369" y="1234969"/>
                  <a:pt x="262630" y="1246974"/>
                  <a:pt x="275771" y="1262743"/>
                </a:cubicBezTo>
                <a:cubicBezTo>
                  <a:pt x="311638" y="1305783"/>
                  <a:pt x="303404" y="1313637"/>
                  <a:pt x="333828" y="1364343"/>
                </a:cubicBezTo>
                <a:cubicBezTo>
                  <a:pt x="351778" y="1394259"/>
                  <a:pt x="362857" y="1432076"/>
                  <a:pt x="391886" y="1451429"/>
                </a:cubicBezTo>
                <a:lnTo>
                  <a:pt x="435428" y="1480457"/>
                </a:lnTo>
                <a:cubicBezTo>
                  <a:pt x="488647" y="1560284"/>
                  <a:pt x="435429" y="1492554"/>
                  <a:pt x="508000" y="1553029"/>
                </a:cubicBezTo>
                <a:cubicBezTo>
                  <a:pt x="558089" y="1594770"/>
                  <a:pt x="565268" y="1630176"/>
                  <a:pt x="638628" y="1654629"/>
                </a:cubicBezTo>
                <a:cubicBezTo>
                  <a:pt x="698720" y="1674659"/>
                  <a:pt x="669441" y="1660657"/>
                  <a:pt x="725714" y="1698171"/>
                </a:cubicBezTo>
                <a:cubicBezTo>
                  <a:pt x="769257" y="1693333"/>
                  <a:pt x="813383" y="1692249"/>
                  <a:pt x="856343" y="1683657"/>
                </a:cubicBezTo>
                <a:cubicBezTo>
                  <a:pt x="886347" y="1677656"/>
                  <a:pt x="913743" y="1662050"/>
                  <a:pt x="943428" y="1654629"/>
                </a:cubicBezTo>
                <a:cubicBezTo>
                  <a:pt x="1083476" y="1619617"/>
                  <a:pt x="1020422" y="1633424"/>
                  <a:pt x="1132114" y="1611086"/>
                </a:cubicBezTo>
                <a:cubicBezTo>
                  <a:pt x="1159872" y="1527811"/>
                  <a:pt x="1126750" y="1605542"/>
                  <a:pt x="1190171" y="1524000"/>
                </a:cubicBezTo>
                <a:cubicBezTo>
                  <a:pt x="1211590" y="1496461"/>
                  <a:pt x="1237195" y="1470012"/>
                  <a:pt x="1248228" y="1436914"/>
                </a:cubicBezTo>
                <a:cubicBezTo>
                  <a:pt x="1253066" y="1422400"/>
                  <a:pt x="1253185" y="1405318"/>
                  <a:pt x="1262743" y="1393371"/>
                </a:cubicBezTo>
                <a:cubicBezTo>
                  <a:pt x="1273640" y="1379750"/>
                  <a:pt x="1291772" y="1374019"/>
                  <a:pt x="1306286" y="1364343"/>
                </a:cubicBezTo>
                <a:cubicBezTo>
                  <a:pt x="1389482" y="1239546"/>
                  <a:pt x="1289732" y="1397449"/>
                  <a:pt x="1349828" y="1277257"/>
                </a:cubicBezTo>
                <a:cubicBezTo>
                  <a:pt x="1357629" y="1261655"/>
                  <a:pt x="1369181" y="1248228"/>
                  <a:pt x="1378857" y="1233714"/>
                </a:cubicBezTo>
                <a:cubicBezTo>
                  <a:pt x="1374019" y="1103086"/>
                  <a:pt x="1364343" y="972547"/>
                  <a:pt x="1364343" y="841829"/>
                </a:cubicBezTo>
                <a:cubicBezTo>
                  <a:pt x="1364343" y="708980"/>
                  <a:pt x="1342821" y="390884"/>
                  <a:pt x="1393371" y="188686"/>
                </a:cubicBezTo>
                <a:cubicBezTo>
                  <a:pt x="1397082" y="173843"/>
                  <a:pt x="1403048" y="159657"/>
                  <a:pt x="1407886" y="145143"/>
                </a:cubicBezTo>
                <a:cubicBezTo>
                  <a:pt x="1393372" y="130629"/>
                  <a:pt x="1380546" y="114202"/>
                  <a:pt x="1364343" y="101600"/>
                </a:cubicBezTo>
                <a:cubicBezTo>
                  <a:pt x="1303976" y="54648"/>
                  <a:pt x="1293055" y="45984"/>
                  <a:pt x="1233714" y="29029"/>
                </a:cubicBezTo>
                <a:cubicBezTo>
                  <a:pt x="1214534" y="23549"/>
                  <a:pt x="1195009" y="19352"/>
                  <a:pt x="1175657" y="14514"/>
                </a:cubicBezTo>
                <a:cubicBezTo>
                  <a:pt x="1078895" y="19352"/>
                  <a:pt x="981615" y="17924"/>
                  <a:pt x="885371" y="29029"/>
                </a:cubicBezTo>
                <a:cubicBezTo>
                  <a:pt x="854974" y="32536"/>
                  <a:pt x="827971" y="50636"/>
                  <a:pt x="798286" y="58057"/>
                </a:cubicBezTo>
                <a:cubicBezTo>
                  <a:pt x="756614" y="68475"/>
                  <a:pt x="688484" y="83929"/>
                  <a:pt x="653143" y="101600"/>
                </a:cubicBezTo>
                <a:cubicBezTo>
                  <a:pt x="633791" y="111276"/>
                  <a:pt x="615175" y="122593"/>
                  <a:pt x="595086" y="130629"/>
                </a:cubicBezTo>
                <a:cubicBezTo>
                  <a:pt x="566676" y="141993"/>
                  <a:pt x="535368" y="145973"/>
                  <a:pt x="508000" y="159657"/>
                </a:cubicBezTo>
                <a:cubicBezTo>
                  <a:pt x="432101" y="197607"/>
                  <a:pt x="470934" y="183438"/>
                  <a:pt x="391886" y="203200"/>
                </a:cubicBezTo>
                <a:cubicBezTo>
                  <a:pt x="377372" y="212876"/>
                  <a:pt x="363945" y="224428"/>
                  <a:pt x="348343" y="232229"/>
                </a:cubicBezTo>
                <a:cubicBezTo>
                  <a:pt x="313112" y="249845"/>
                  <a:pt x="268662" y="251320"/>
                  <a:pt x="232228" y="261257"/>
                </a:cubicBezTo>
                <a:cubicBezTo>
                  <a:pt x="202708" y="269308"/>
                  <a:pt x="174171" y="280610"/>
                  <a:pt x="145143" y="290286"/>
                </a:cubicBezTo>
                <a:lnTo>
                  <a:pt x="101600" y="304800"/>
                </a:lnTo>
                <a:cubicBezTo>
                  <a:pt x="87086" y="314476"/>
                  <a:pt x="73659" y="326028"/>
                  <a:pt x="58057" y="333829"/>
                </a:cubicBezTo>
                <a:cubicBezTo>
                  <a:pt x="44373" y="340671"/>
                  <a:pt x="27244" y="339857"/>
                  <a:pt x="14514" y="348343"/>
                </a:cubicBezTo>
                <a:cubicBezTo>
                  <a:pt x="10489" y="351027"/>
                  <a:pt x="14514" y="358019"/>
                  <a:pt x="14514" y="362857"/>
                </a:cubicBezTo>
              </a:path>
            </a:pathLst>
          </a:custGeom>
          <a:solidFill>
            <a:schemeClr val="tx1"/>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sp>
        <p:nvSpPr>
          <p:cNvPr id="4" name="Freeform 3"/>
          <p:cNvSpPr/>
          <p:nvPr/>
        </p:nvSpPr>
        <p:spPr bwMode="auto">
          <a:xfrm>
            <a:off x="7256727" y="2206171"/>
            <a:ext cx="1480873" cy="914400"/>
          </a:xfrm>
          <a:custGeom>
            <a:avLst/>
            <a:gdLst>
              <a:gd name="connsiteX0" fmla="*/ 421330 w 1480873"/>
              <a:gd name="connsiteY0" fmla="*/ 87086 h 914400"/>
              <a:gd name="connsiteX1" fmla="*/ 116530 w 1480873"/>
              <a:gd name="connsiteY1" fmla="*/ 87086 h 914400"/>
              <a:gd name="connsiteX2" fmla="*/ 29444 w 1480873"/>
              <a:gd name="connsiteY2" fmla="*/ 116115 h 914400"/>
              <a:gd name="connsiteX3" fmla="*/ 416 w 1480873"/>
              <a:gd name="connsiteY3" fmla="*/ 203200 h 914400"/>
              <a:gd name="connsiteX4" fmla="*/ 29444 w 1480873"/>
              <a:gd name="connsiteY4" fmla="*/ 377372 h 914400"/>
              <a:gd name="connsiteX5" fmla="*/ 43959 w 1480873"/>
              <a:gd name="connsiteY5" fmla="*/ 420915 h 914400"/>
              <a:gd name="connsiteX6" fmla="*/ 160073 w 1480873"/>
              <a:gd name="connsiteY6" fmla="*/ 551543 h 914400"/>
              <a:gd name="connsiteX7" fmla="*/ 247159 w 1480873"/>
              <a:gd name="connsiteY7" fmla="*/ 624115 h 914400"/>
              <a:gd name="connsiteX8" fmla="*/ 276187 w 1480873"/>
              <a:gd name="connsiteY8" fmla="*/ 667658 h 914400"/>
              <a:gd name="connsiteX9" fmla="*/ 479387 w 1480873"/>
              <a:gd name="connsiteY9" fmla="*/ 783772 h 914400"/>
              <a:gd name="connsiteX10" fmla="*/ 537444 w 1480873"/>
              <a:gd name="connsiteY10" fmla="*/ 798286 h 914400"/>
              <a:gd name="connsiteX11" fmla="*/ 580987 w 1480873"/>
              <a:gd name="connsiteY11" fmla="*/ 812800 h 914400"/>
              <a:gd name="connsiteX12" fmla="*/ 697102 w 1480873"/>
              <a:gd name="connsiteY12" fmla="*/ 841829 h 914400"/>
              <a:gd name="connsiteX13" fmla="*/ 900302 w 1480873"/>
              <a:gd name="connsiteY13" fmla="*/ 899886 h 914400"/>
              <a:gd name="connsiteX14" fmla="*/ 958359 w 1480873"/>
              <a:gd name="connsiteY14" fmla="*/ 914400 h 914400"/>
              <a:gd name="connsiteX15" fmla="*/ 1147044 w 1480873"/>
              <a:gd name="connsiteY15" fmla="*/ 899886 h 914400"/>
              <a:gd name="connsiteX16" fmla="*/ 1190587 w 1480873"/>
              <a:gd name="connsiteY16" fmla="*/ 885372 h 914400"/>
              <a:gd name="connsiteX17" fmla="*/ 1277673 w 1480873"/>
              <a:gd name="connsiteY17" fmla="*/ 812800 h 914400"/>
              <a:gd name="connsiteX18" fmla="*/ 1306702 w 1480873"/>
              <a:gd name="connsiteY18" fmla="*/ 769258 h 914400"/>
              <a:gd name="connsiteX19" fmla="*/ 1350244 w 1480873"/>
              <a:gd name="connsiteY19" fmla="*/ 740229 h 914400"/>
              <a:gd name="connsiteX20" fmla="*/ 1364759 w 1480873"/>
              <a:gd name="connsiteY20" fmla="*/ 696686 h 914400"/>
              <a:gd name="connsiteX21" fmla="*/ 1422816 w 1480873"/>
              <a:gd name="connsiteY21" fmla="*/ 609600 h 914400"/>
              <a:gd name="connsiteX22" fmla="*/ 1437330 w 1480873"/>
              <a:gd name="connsiteY22" fmla="*/ 566058 h 914400"/>
              <a:gd name="connsiteX23" fmla="*/ 1466359 w 1480873"/>
              <a:gd name="connsiteY23" fmla="*/ 522515 h 914400"/>
              <a:gd name="connsiteX24" fmla="*/ 1480873 w 1480873"/>
              <a:gd name="connsiteY24" fmla="*/ 464458 h 914400"/>
              <a:gd name="connsiteX25" fmla="*/ 1451844 w 1480873"/>
              <a:gd name="connsiteY25" fmla="*/ 319315 h 914400"/>
              <a:gd name="connsiteX26" fmla="*/ 1335730 w 1480873"/>
              <a:gd name="connsiteY26" fmla="*/ 188686 h 914400"/>
              <a:gd name="connsiteX27" fmla="*/ 1292187 w 1480873"/>
              <a:gd name="connsiteY27" fmla="*/ 159658 h 914400"/>
              <a:gd name="connsiteX28" fmla="*/ 1248644 w 1480873"/>
              <a:gd name="connsiteY28" fmla="*/ 116115 h 914400"/>
              <a:gd name="connsiteX29" fmla="*/ 1219616 w 1480873"/>
              <a:gd name="connsiteY29" fmla="*/ 72572 h 914400"/>
              <a:gd name="connsiteX30" fmla="*/ 1088987 w 1480873"/>
              <a:gd name="connsiteY30" fmla="*/ 0 h 914400"/>
              <a:gd name="connsiteX31" fmla="*/ 929330 w 1480873"/>
              <a:gd name="connsiteY31" fmla="*/ 14515 h 914400"/>
              <a:gd name="connsiteX32" fmla="*/ 522930 w 1480873"/>
              <a:gd name="connsiteY32" fmla="*/ 29029 h 914400"/>
              <a:gd name="connsiteX33" fmla="*/ 464873 w 1480873"/>
              <a:gd name="connsiteY33" fmla="*/ 43543 h 914400"/>
              <a:gd name="connsiteX34" fmla="*/ 319730 w 1480873"/>
              <a:gd name="connsiteY34" fmla="*/ 58058 h 914400"/>
              <a:gd name="connsiteX35" fmla="*/ 261673 w 1480873"/>
              <a:gd name="connsiteY35" fmla="*/ 72572 h 914400"/>
              <a:gd name="connsiteX36" fmla="*/ 160073 w 1480873"/>
              <a:gd name="connsiteY36" fmla="*/ 101600 h 914400"/>
              <a:gd name="connsiteX37" fmla="*/ 29444 w 1480873"/>
              <a:gd name="connsiteY37" fmla="*/ 87086 h 91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480873" h="914400">
                <a:moveTo>
                  <a:pt x="421330" y="87086"/>
                </a:moveTo>
                <a:cubicBezTo>
                  <a:pt x="290645" y="60949"/>
                  <a:pt x="316976" y="59752"/>
                  <a:pt x="116530" y="87086"/>
                </a:cubicBezTo>
                <a:cubicBezTo>
                  <a:pt x="86212" y="91220"/>
                  <a:pt x="29444" y="116115"/>
                  <a:pt x="29444" y="116115"/>
                </a:cubicBezTo>
                <a:cubicBezTo>
                  <a:pt x="19768" y="145143"/>
                  <a:pt x="-3379" y="172838"/>
                  <a:pt x="416" y="203200"/>
                </a:cubicBezTo>
                <a:cubicBezTo>
                  <a:pt x="12194" y="297430"/>
                  <a:pt x="8134" y="302788"/>
                  <a:pt x="29444" y="377372"/>
                </a:cubicBezTo>
                <a:cubicBezTo>
                  <a:pt x="33647" y="392083"/>
                  <a:pt x="37117" y="407231"/>
                  <a:pt x="43959" y="420915"/>
                </a:cubicBezTo>
                <a:cubicBezTo>
                  <a:pt x="69861" y="472719"/>
                  <a:pt x="121600" y="513070"/>
                  <a:pt x="160073" y="551543"/>
                </a:cubicBezTo>
                <a:cubicBezTo>
                  <a:pt x="215952" y="607422"/>
                  <a:pt x="186536" y="583699"/>
                  <a:pt x="247159" y="624115"/>
                </a:cubicBezTo>
                <a:cubicBezTo>
                  <a:pt x="256835" y="638629"/>
                  <a:pt x="263059" y="656171"/>
                  <a:pt x="276187" y="667658"/>
                </a:cubicBezTo>
                <a:cubicBezTo>
                  <a:pt x="310738" y="697890"/>
                  <a:pt x="441889" y="774398"/>
                  <a:pt x="479387" y="783772"/>
                </a:cubicBezTo>
                <a:cubicBezTo>
                  <a:pt x="498739" y="788610"/>
                  <a:pt x="518264" y="792806"/>
                  <a:pt x="537444" y="798286"/>
                </a:cubicBezTo>
                <a:cubicBezTo>
                  <a:pt x="552155" y="802489"/>
                  <a:pt x="566227" y="808774"/>
                  <a:pt x="580987" y="812800"/>
                </a:cubicBezTo>
                <a:cubicBezTo>
                  <a:pt x="619477" y="823297"/>
                  <a:pt x="659253" y="829212"/>
                  <a:pt x="697102" y="841829"/>
                </a:cubicBezTo>
                <a:cubicBezTo>
                  <a:pt x="822037" y="883475"/>
                  <a:pt x="754501" y="863437"/>
                  <a:pt x="900302" y="899886"/>
                </a:cubicBezTo>
                <a:lnTo>
                  <a:pt x="958359" y="914400"/>
                </a:lnTo>
                <a:cubicBezTo>
                  <a:pt x="1021254" y="909562"/>
                  <a:pt x="1084450" y="907710"/>
                  <a:pt x="1147044" y="899886"/>
                </a:cubicBezTo>
                <a:cubicBezTo>
                  <a:pt x="1162225" y="897988"/>
                  <a:pt x="1176903" y="892214"/>
                  <a:pt x="1190587" y="885372"/>
                </a:cubicBezTo>
                <a:cubicBezTo>
                  <a:pt x="1223207" y="869062"/>
                  <a:pt x="1254745" y="840314"/>
                  <a:pt x="1277673" y="812800"/>
                </a:cubicBezTo>
                <a:cubicBezTo>
                  <a:pt x="1288840" y="799399"/>
                  <a:pt x="1294367" y="781593"/>
                  <a:pt x="1306702" y="769258"/>
                </a:cubicBezTo>
                <a:cubicBezTo>
                  <a:pt x="1319037" y="756923"/>
                  <a:pt x="1335730" y="749905"/>
                  <a:pt x="1350244" y="740229"/>
                </a:cubicBezTo>
                <a:cubicBezTo>
                  <a:pt x="1355082" y="725715"/>
                  <a:pt x="1357329" y="710060"/>
                  <a:pt x="1364759" y="696686"/>
                </a:cubicBezTo>
                <a:cubicBezTo>
                  <a:pt x="1381702" y="666188"/>
                  <a:pt x="1422816" y="609600"/>
                  <a:pt x="1422816" y="609600"/>
                </a:cubicBezTo>
                <a:cubicBezTo>
                  <a:pt x="1427654" y="595086"/>
                  <a:pt x="1430488" y="579742"/>
                  <a:pt x="1437330" y="566058"/>
                </a:cubicBezTo>
                <a:cubicBezTo>
                  <a:pt x="1445131" y="550456"/>
                  <a:pt x="1459487" y="538549"/>
                  <a:pt x="1466359" y="522515"/>
                </a:cubicBezTo>
                <a:cubicBezTo>
                  <a:pt x="1474217" y="504180"/>
                  <a:pt x="1476035" y="483810"/>
                  <a:pt x="1480873" y="464458"/>
                </a:cubicBezTo>
                <a:cubicBezTo>
                  <a:pt x="1475523" y="427007"/>
                  <a:pt x="1472112" y="359851"/>
                  <a:pt x="1451844" y="319315"/>
                </a:cubicBezTo>
                <a:cubicBezTo>
                  <a:pt x="1430029" y="275686"/>
                  <a:pt x="1364584" y="207921"/>
                  <a:pt x="1335730" y="188686"/>
                </a:cubicBezTo>
                <a:cubicBezTo>
                  <a:pt x="1321216" y="179010"/>
                  <a:pt x="1305588" y="170825"/>
                  <a:pt x="1292187" y="159658"/>
                </a:cubicBezTo>
                <a:cubicBezTo>
                  <a:pt x="1276418" y="146517"/>
                  <a:pt x="1261785" y="131884"/>
                  <a:pt x="1248644" y="116115"/>
                </a:cubicBezTo>
                <a:cubicBezTo>
                  <a:pt x="1237477" y="102714"/>
                  <a:pt x="1232744" y="84059"/>
                  <a:pt x="1219616" y="72572"/>
                </a:cubicBezTo>
                <a:cubicBezTo>
                  <a:pt x="1158193" y="18827"/>
                  <a:pt x="1148791" y="19936"/>
                  <a:pt x="1088987" y="0"/>
                </a:cubicBezTo>
                <a:cubicBezTo>
                  <a:pt x="1035768" y="4838"/>
                  <a:pt x="982698" y="11778"/>
                  <a:pt x="929330" y="14515"/>
                </a:cubicBezTo>
                <a:cubicBezTo>
                  <a:pt x="793955" y="21457"/>
                  <a:pt x="658219" y="20574"/>
                  <a:pt x="522930" y="29029"/>
                </a:cubicBezTo>
                <a:cubicBezTo>
                  <a:pt x="503021" y="30273"/>
                  <a:pt x="484620" y="40722"/>
                  <a:pt x="464873" y="43543"/>
                </a:cubicBezTo>
                <a:cubicBezTo>
                  <a:pt x="416739" y="50419"/>
                  <a:pt x="368111" y="53220"/>
                  <a:pt x="319730" y="58058"/>
                </a:cubicBezTo>
                <a:cubicBezTo>
                  <a:pt x="300378" y="62896"/>
                  <a:pt x="280853" y="67092"/>
                  <a:pt x="261673" y="72572"/>
                </a:cubicBezTo>
                <a:cubicBezTo>
                  <a:pt x="115916" y="114216"/>
                  <a:pt x="341568" y="56227"/>
                  <a:pt x="160073" y="101600"/>
                </a:cubicBezTo>
                <a:lnTo>
                  <a:pt x="29444" y="87086"/>
                </a:lnTo>
              </a:path>
            </a:pathLst>
          </a:custGeom>
          <a:solidFill>
            <a:schemeClr val="tx1"/>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sp>
        <p:nvSpPr>
          <p:cNvPr id="5" name="Rectangle 4"/>
          <p:cNvSpPr/>
          <p:nvPr/>
        </p:nvSpPr>
        <p:spPr>
          <a:xfrm>
            <a:off x="3003911" y="5051646"/>
            <a:ext cx="1059907" cy="1569660"/>
          </a:xfrm>
          <a:prstGeom prst="rect">
            <a:avLst/>
          </a:prstGeom>
          <a:noFill/>
        </p:spPr>
        <p:txBody>
          <a:bodyPr wrap="none" lIns="91440" tIns="45720" rIns="91440" bIns="4572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96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Verdana" pitchFamily="34" charset="0"/>
                <a:ea typeface="+mn-ea"/>
                <a:cs typeface="+mn-cs"/>
              </a:rPr>
              <a:t>6</a:t>
            </a:r>
          </a:p>
        </p:txBody>
      </p:sp>
      <p:sp>
        <p:nvSpPr>
          <p:cNvPr id="6" name="Rectangle 5"/>
          <p:cNvSpPr/>
          <p:nvPr/>
        </p:nvSpPr>
        <p:spPr>
          <a:xfrm>
            <a:off x="4724400" y="4191000"/>
            <a:ext cx="582211" cy="707886"/>
          </a:xfrm>
          <a:prstGeom prst="rect">
            <a:avLst/>
          </a:prstGeom>
          <a:noFill/>
        </p:spPr>
        <p:txBody>
          <a:bodyPr wrap="none" lIns="91440" tIns="45720" rIns="91440" bIns="4572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Verdana" pitchFamily="34" charset="0"/>
                <a:ea typeface="+mn-ea"/>
                <a:cs typeface="+mn-cs"/>
              </a:rPr>
              <a:t>A</a:t>
            </a:r>
          </a:p>
        </p:txBody>
      </p:sp>
      <p:sp>
        <p:nvSpPr>
          <p:cNvPr id="7" name="Rectangle 6"/>
          <p:cNvSpPr/>
          <p:nvPr/>
        </p:nvSpPr>
        <p:spPr>
          <a:xfrm>
            <a:off x="5284840" y="4393724"/>
            <a:ext cx="575799" cy="707886"/>
          </a:xfrm>
          <a:prstGeom prst="rect">
            <a:avLst/>
          </a:prstGeom>
          <a:noFill/>
        </p:spPr>
        <p:txBody>
          <a:bodyPr wrap="none" lIns="91440" tIns="45720" rIns="91440" bIns="4572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Verdana" pitchFamily="34" charset="0"/>
                <a:ea typeface="+mn-ea"/>
                <a:cs typeface="+mn-cs"/>
              </a:rPr>
              <a:t>B</a:t>
            </a:r>
          </a:p>
        </p:txBody>
      </p:sp>
      <p:sp>
        <p:nvSpPr>
          <p:cNvPr id="8" name="Rectangle 7"/>
          <p:cNvSpPr/>
          <p:nvPr/>
        </p:nvSpPr>
        <p:spPr>
          <a:xfrm>
            <a:off x="5860639" y="4335666"/>
            <a:ext cx="556563" cy="707886"/>
          </a:xfrm>
          <a:prstGeom prst="rect">
            <a:avLst/>
          </a:prstGeom>
          <a:noFill/>
        </p:spPr>
        <p:txBody>
          <a:bodyPr wrap="none" lIns="91440" tIns="45720" rIns="91440" bIns="4572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Verdana" pitchFamily="34" charset="0"/>
                <a:ea typeface="+mn-ea"/>
                <a:cs typeface="+mn-cs"/>
              </a:rPr>
              <a:t>C</a:t>
            </a:r>
          </a:p>
        </p:txBody>
      </p:sp>
      <p:sp>
        <p:nvSpPr>
          <p:cNvPr id="9" name="Right Arrow 8"/>
          <p:cNvSpPr/>
          <p:nvPr/>
        </p:nvSpPr>
        <p:spPr bwMode="auto">
          <a:xfrm>
            <a:off x="2133600" y="756556"/>
            <a:ext cx="1295400" cy="257629"/>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spTree>
    <p:extLst>
      <p:ext uri="{BB962C8B-B14F-4D97-AF65-F5344CB8AC3E}">
        <p14:creationId xmlns:p14="http://schemas.microsoft.com/office/powerpoint/2010/main" val="3643073149"/>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19459" name="Rectangle 3"/>
          <p:cNvSpPr>
            <a:spLocks noGrp="1" noChangeArrowheads="1"/>
          </p:cNvSpPr>
          <p:nvPr>
            <p:ph type="body" idx="1"/>
          </p:nvPr>
        </p:nvSpPr>
        <p:spPr>
          <a:xfrm>
            <a:off x="152399" y="152400"/>
            <a:ext cx="3962401" cy="3857624"/>
          </a:xfrm>
        </p:spPr>
        <p:txBody>
          <a:bodyPr/>
          <a:lstStyle/>
          <a:p>
            <a:pPr eaLnBrk="1" hangingPunct="1">
              <a:defRPr/>
            </a:pPr>
            <a:r>
              <a:rPr lang="en-US" dirty="0"/>
              <a:t>Which one is A, B, and C?</a:t>
            </a:r>
          </a:p>
          <a:p>
            <a:pPr eaLnBrk="1" hangingPunct="1">
              <a:defRPr/>
            </a:pPr>
            <a:r>
              <a:rPr lang="en-US" sz="2800" dirty="0">
                <a:solidFill>
                  <a:srgbClr val="FF99FF"/>
                </a:solidFill>
              </a:rPr>
              <a:t>A.) mRNA, DNA, Sugar Complex</a:t>
            </a:r>
          </a:p>
          <a:p>
            <a:pPr eaLnBrk="1" hangingPunct="1">
              <a:defRPr/>
            </a:pPr>
            <a:r>
              <a:rPr lang="en-US" sz="2800" dirty="0">
                <a:solidFill>
                  <a:srgbClr val="FF9900"/>
                </a:solidFill>
              </a:rPr>
              <a:t>B.) </a:t>
            </a:r>
            <a:r>
              <a:rPr lang="en-US" sz="2800" dirty="0">
                <a:solidFill>
                  <a:schemeClr val="bg1"/>
                </a:solidFill>
              </a:rPr>
              <a:t>Hydrogen Bond, mRNA, DNA wrap.</a:t>
            </a:r>
          </a:p>
          <a:p>
            <a:pPr eaLnBrk="1" hangingPunct="1">
              <a:defRPr/>
            </a:pPr>
            <a:r>
              <a:rPr lang="en-US" sz="2800" dirty="0">
                <a:solidFill>
                  <a:srgbClr val="66FFCC"/>
                </a:solidFill>
              </a:rPr>
              <a:t>C.) </a:t>
            </a:r>
            <a:r>
              <a:rPr lang="en-US" sz="2800" dirty="0">
                <a:solidFill>
                  <a:schemeClr val="bg1"/>
                </a:solidFill>
              </a:rPr>
              <a:t>Phosphate Group, 5 Carbon Sugar, Nitrogen Base</a:t>
            </a:r>
          </a:p>
          <a:p>
            <a:pPr eaLnBrk="1" hangingPunct="1">
              <a:defRPr/>
            </a:pPr>
            <a:r>
              <a:rPr lang="en-US" sz="2800" dirty="0">
                <a:solidFill>
                  <a:srgbClr val="9933FF"/>
                </a:solidFill>
              </a:rPr>
              <a:t>D.) </a:t>
            </a:r>
            <a:r>
              <a:rPr lang="en-US" sz="2800" dirty="0">
                <a:solidFill>
                  <a:schemeClr val="bg1"/>
                </a:solidFill>
              </a:rPr>
              <a:t>Enzymes, Helix, Ribosomal Unit.</a:t>
            </a:r>
          </a:p>
        </p:txBody>
      </p:sp>
      <p:pic>
        <p:nvPicPr>
          <p:cNvPr id="167939" name="Picture 5" descr="dna_molecul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19600" y="228600"/>
            <a:ext cx="4419600" cy="6172200"/>
          </a:xfrm>
          <a:prstGeom prst="rect">
            <a:avLst/>
          </a:prstGeom>
          <a:noFill/>
          <a:ln w="7620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
        <p:nvSpPr>
          <p:cNvPr id="50185" name="Rectangle 9"/>
          <p:cNvSpPr>
            <a:spLocks noChangeArrowheads="1"/>
          </p:cNvSpPr>
          <p:nvPr/>
        </p:nvSpPr>
        <p:spPr bwMode="auto">
          <a:xfrm>
            <a:off x="5715000" y="6629400"/>
            <a:ext cx="3124200" cy="214313"/>
          </a:xfrm>
          <a:prstGeom prst="rect">
            <a:avLst/>
          </a:prstGeom>
          <a:noFill/>
          <a:ln w="9525" algn="ctr">
            <a:noFill/>
            <a:miter lim="800000"/>
            <a:headEnd/>
            <a:tailEnd/>
          </a:ln>
          <a:effectLst/>
        </p:spPr>
        <p:txBody>
          <a:bodyPr>
            <a:spAutoFit/>
          </a:bodyPr>
          <a:lstStyle/>
          <a:p>
            <a:pPr marL="342900" marR="0" lvl="0" indent="-342900" algn="r" defTabSz="914400" rtl="0" eaLnBrk="1" fontAlgn="base" latinLnBrk="0" hangingPunct="1">
              <a:lnSpc>
                <a:spcPct val="100000"/>
              </a:lnSpc>
              <a:spcBef>
                <a:spcPct val="0"/>
              </a:spcBef>
              <a:spcAft>
                <a:spcPct val="0"/>
              </a:spcAft>
              <a:buClr>
                <a:srgbClr val="66CCFF"/>
              </a:buClr>
              <a:buSzPct val="65000"/>
              <a:buFont typeface="Wingdings" pitchFamily="2" charset="2"/>
              <a:buNone/>
              <a:tabLst/>
              <a:defRPr/>
            </a:pPr>
            <a: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rPr>
              <a:t>Copyright © 2024 </a:t>
            </a:r>
            <a:r>
              <a:rPr kumimoji="0" lang="en-US" sz="800" b="1" i="0" u="none" strike="noStrike" kern="1200" cap="none" spc="0" normalizeH="0" baseline="0" noProof="0" dirty="0" err="1">
                <a:ln>
                  <a:noFill/>
                </a:ln>
                <a:solidFill>
                  <a:srgbClr val="FFFFFF"/>
                </a:solidFill>
                <a:effectLst/>
                <a:uLnTx/>
                <a:uFillTx/>
                <a:latin typeface="Verdana" pitchFamily="34" charset="0"/>
                <a:ea typeface="+mn-ea"/>
                <a:cs typeface="+mn-cs"/>
              </a:rPr>
              <a:t>SlideSpark</a:t>
            </a:r>
            <a: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rPr>
              <a:t> .LLC</a:t>
            </a:r>
            <a:endParaRPr kumimoji="0" lang="en-US" sz="96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Tahoma" pitchFamily="34" charset="0"/>
              <a:ea typeface="+mn-ea"/>
              <a:cs typeface="+mn-cs"/>
            </a:endParaRPr>
          </a:p>
        </p:txBody>
      </p:sp>
      <p:sp>
        <p:nvSpPr>
          <p:cNvPr id="2" name="Freeform 1"/>
          <p:cNvSpPr/>
          <p:nvPr/>
        </p:nvSpPr>
        <p:spPr bwMode="auto">
          <a:xfrm>
            <a:off x="6545943" y="246743"/>
            <a:ext cx="1320800" cy="638628"/>
          </a:xfrm>
          <a:custGeom>
            <a:avLst/>
            <a:gdLst>
              <a:gd name="connsiteX0" fmla="*/ 290286 w 1320800"/>
              <a:gd name="connsiteY0" fmla="*/ 101600 h 638628"/>
              <a:gd name="connsiteX1" fmla="*/ 174171 w 1320800"/>
              <a:gd name="connsiteY1" fmla="*/ 130628 h 638628"/>
              <a:gd name="connsiteX2" fmla="*/ 87086 w 1320800"/>
              <a:gd name="connsiteY2" fmla="*/ 188686 h 638628"/>
              <a:gd name="connsiteX3" fmla="*/ 43543 w 1320800"/>
              <a:gd name="connsiteY3" fmla="*/ 217714 h 638628"/>
              <a:gd name="connsiteX4" fmla="*/ 0 w 1320800"/>
              <a:gd name="connsiteY4" fmla="*/ 246743 h 638628"/>
              <a:gd name="connsiteX5" fmla="*/ 14514 w 1320800"/>
              <a:gd name="connsiteY5" fmla="*/ 319314 h 638628"/>
              <a:gd name="connsiteX6" fmla="*/ 58057 w 1320800"/>
              <a:gd name="connsiteY6" fmla="*/ 348343 h 638628"/>
              <a:gd name="connsiteX7" fmla="*/ 145143 w 1320800"/>
              <a:gd name="connsiteY7" fmla="*/ 420914 h 638628"/>
              <a:gd name="connsiteX8" fmla="*/ 217714 w 1320800"/>
              <a:gd name="connsiteY8" fmla="*/ 478971 h 638628"/>
              <a:gd name="connsiteX9" fmla="*/ 304800 w 1320800"/>
              <a:gd name="connsiteY9" fmla="*/ 551543 h 638628"/>
              <a:gd name="connsiteX10" fmla="*/ 362857 w 1320800"/>
              <a:gd name="connsiteY10" fmla="*/ 580571 h 638628"/>
              <a:gd name="connsiteX11" fmla="*/ 508000 w 1320800"/>
              <a:gd name="connsiteY11" fmla="*/ 624114 h 638628"/>
              <a:gd name="connsiteX12" fmla="*/ 551543 w 1320800"/>
              <a:gd name="connsiteY12" fmla="*/ 638628 h 638628"/>
              <a:gd name="connsiteX13" fmla="*/ 827314 w 1320800"/>
              <a:gd name="connsiteY13" fmla="*/ 595086 h 638628"/>
              <a:gd name="connsiteX14" fmla="*/ 870857 w 1320800"/>
              <a:gd name="connsiteY14" fmla="*/ 580571 h 638628"/>
              <a:gd name="connsiteX15" fmla="*/ 914400 w 1320800"/>
              <a:gd name="connsiteY15" fmla="*/ 566057 h 638628"/>
              <a:gd name="connsiteX16" fmla="*/ 1103086 w 1320800"/>
              <a:gd name="connsiteY16" fmla="*/ 522514 h 638628"/>
              <a:gd name="connsiteX17" fmla="*/ 1146628 w 1320800"/>
              <a:gd name="connsiteY17" fmla="*/ 493486 h 638628"/>
              <a:gd name="connsiteX18" fmla="*/ 1233714 w 1320800"/>
              <a:gd name="connsiteY18" fmla="*/ 449943 h 638628"/>
              <a:gd name="connsiteX19" fmla="*/ 1262743 w 1320800"/>
              <a:gd name="connsiteY19" fmla="*/ 406400 h 638628"/>
              <a:gd name="connsiteX20" fmla="*/ 1306286 w 1320800"/>
              <a:gd name="connsiteY20" fmla="*/ 377371 h 638628"/>
              <a:gd name="connsiteX21" fmla="*/ 1320800 w 1320800"/>
              <a:gd name="connsiteY21" fmla="*/ 333828 h 638628"/>
              <a:gd name="connsiteX22" fmla="*/ 1291771 w 1320800"/>
              <a:gd name="connsiteY22" fmla="*/ 203200 h 638628"/>
              <a:gd name="connsiteX23" fmla="*/ 1248228 w 1320800"/>
              <a:gd name="connsiteY23" fmla="*/ 174171 h 638628"/>
              <a:gd name="connsiteX24" fmla="*/ 1190171 w 1320800"/>
              <a:gd name="connsiteY24" fmla="*/ 116114 h 638628"/>
              <a:gd name="connsiteX25" fmla="*/ 1117600 w 1320800"/>
              <a:gd name="connsiteY25" fmla="*/ 43543 h 638628"/>
              <a:gd name="connsiteX26" fmla="*/ 1030514 w 1320800"/>
              <a:gd name="connsiteY26" fmla="*/ 14514 h 638628"/>
              <a:gd name="connsiteX27" fmla="*/ 986971 w 1320800"/>
              <a:gd name="connsiteY27" fmla="*/ 0 h 638628"/>
              <a:gd name="connsiteX28" fmla="*/ 914400 w 1320800"/>
              <a:gd name="connsiteY28" fmla="*/ 14514 h 638628"/>
              <a:gd name="connsiteX29" fmla="*/ 870857 w 1320800"/>
              <a:gd name="connsiteY29" fmla="*/ 43543 h 638628"/>
              <a:gd name="connsiteX30" fmla="*/ 783771 w 1320800"/>
              <a:gd name="connsiteY30" fmla="*/ 72571 h 638628"/>
              <a:gd name="connsiteX31" fmla="*/ 783771 w 1320800"/>
              <a:gd name="connsiteY31" fmla="*/ 72571 h 638628"/>
              <a:gd name="connsiteX32" fmla="*/ 667657 w 1320800"/>
              <a:gd name="connsiteY32" fmla="*/ 101600 h 638628"/>
              <a:gd name="connsiteX33" fmla="*/ 159657 w 1320800"/>
              <a:gd name="connsiteY33" fmla="*/ 101600 h 638628"/>
              <a:gd name="connsiteX34" fmla="*/ 72571 w 1320800"/>
              <a:gd name="connsiteY34" fmla="*/ 130628 h 638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320800" h="638628">
                <a:moveTo>
                  <a:pt x="290286" y="101600"/>
                </a:moveTo>
                <a:cubicBezTo>
                  <a:pt x="270182" y="105621"/>
                  <a:pt x="199275" y="116681"/>
                  <a:pt x="174171" y="130628"/>
                </a:cubicBezTo>
                <a:cubicBezTo>
                  <a:pt x="143674" y="147571"/>
                  <a:pt x="116114" y="169334"/>
                  <a:pt x="87086" y="188686"/>
                </a:cubicBezTo>
                <a:lnTo>
                  <a:pt x="43543" y="217714"/>
                </a:lnTo>
                <a:lnTo>
                  <a:pt x="0" y="246743"/>
                </a:lnTo>
                <a:cubicBezTo>
                  <a:pt x="4838" y="270933"/>
                  <a:pt x="2275" y="297895"/>
                  <a:pt x="14514" y="319314"/>
                </a:cubicBezTo>
                <a:cubicBezTo>
                  <a:pt x="23169" y="334460"/>
                  <a:pt x="44656" y="337176"/>
                  <a:pt x="58057" y="348343"/>
                </a:cubicBezTo>
                <a:cubicBezTo>
                  <a:pt x="169805" y="441467"/>
                  <a:pt x="37041" y="348848"/>
                  <a:pt x="145143" y="420914"/>
                </a:cubicBezTo>
                <a:cubicBezTo>
                  <a:pt x="210062" y="518295"/>
                  <a:pt x="133586" y="422886"/>
                  <a:pt x="217714" y="478971"/>
                </a:cubicBezTo>
                <a:cubicBezTo>
                  <a:pt x="397830" y="599047"/>
                  <a:pt x="138596" y="456569"/>
                  <a:pt x="304800" y="551543"/>
                </a:cubicBezTo>
                <a:cubicBezTo>
                  <a:pt x="323586" y="562278"/>
                  <a:pt x="342768" y="572535"/>
                  <a:pt x="362857" y="580571"/>
                </a:cubicBezTo>
                <a:cubicBezTo>
                  <a:pt x="449092" y="615065"/>
                  <a:pt x="433150" y="602729"/>
                  <a:pt x="508000" y="624114"/>
                </a:cubicBezTo>
                <a:cubicBezTo>
                  <a:pt x="522711" y="628317"/>
                  <a:pt x="537029" y="633790"/>
                  <a:pt x="551543" y="638628"/>
                </a:cubicBezTo>
                <a:cubicBezTo>
                  <a:pt x="770728" y="621768"/>
                  <a:pt x="680389" y="644061"/>
                  <a:pt x="827314" y="595086"/>
                </a:cubicBezTo>
                <a:lnTo>
                  <a:pt x="870857" y="580571"/>
                </a:lnTo>
                <a:lnTo>
                  <a:pt x="914400" y="566057"/>
                </a:lnTo>
                <a:cubicBezTo>
                  <a:pt x="1015888" y="498397"/>
                  <a:pt x="891837" y="571263"/>
                  <a:pt x="1103086" y="522514"/>
                </a:cubicBezTo>
                <a:cubicBezTo>
                  <a:pt x="1120083" y="518592"/>
                  <a:pt x="1131026" y="501287"/>
                  <a:pt x="1146628" y="493486"/>
                </a:cubicBezTo>
                <a:cubicBezTo>
                  <a:pt x="1266816" y="433392"/>
                  <a:pt x="1108922" y="533136"/>
                  <a:pt x="1233714" y="449943"/>
                </a:cubicBezTo>
                <a:cubicBezTo>
                  <a:pt x="1243390" y="435429"/>
                  <a:pt x="1250408" y="418735"/>
                  <a:pt x="1262743" y="406400"/>
                </a:cubicBezTo>
                <a:cubicBezTo>
                  <a:pt x="1275078" y="394065"/>
                  <a:pt x="1295389" y="390993"/>
                  <a:pt x="1306286" y="377371"/>
                </a:cubicBezTo>
                <a:cubicBezTo>
                  <a:pt x="1315843" y="365424"/>
                  <a:pt x="1315962" y="348342"/>
                  <a:pt x="1320800" y="333828"/>
                </a:cubicBezTo>
                <a:cubicBezTo>
                  <a:pt x="1320651" y="332932"/>
                  <a:pt x="1306817" y="222007"/>
                  <a:pt x="1291771" y="203200"/>
                </a:cubicBezTo>
                <a:cubicBezTo>
                  <a:pt x="1280874" y="189578"/>
                  <a:pt x="1262742" y="183847"/>
                  <a:pt x="1248228" y="174171"/>
                </a:cubicBezTo>
                <a:cubicBezTo>
                  <a:pt x="1216561" y="79168"/>
                  <a:pt x="1260543" y="172412"/>
                  <a:pt x="1190171" y="116114"/>
                </a:cubicBezTo>
                <a:cubicBezTo>
                  <a:pt x="1111549" y="53217"/>
                  <a:pt x="1215575" y="87087"/>
                  <a:pt x="1117600" y="43543"/>
                </a:cubicBezTo>
                <a:cubicBezTo>
                  <a:pt x="1089638" y="31116"/>
                  <a:pt x="1059543" y="24190"/>
                  <a:pt x="1030514" y="14514"/>
                </a:cubicBezTo>
                <a:lnTo>
                  <a:pt x="986971" y="0"/>
                </a:lnTo>
                <a:cubicBezTo>
                  <a:pt x="962781" y="4838"/>
                  <a:pt x="937499" y="5852"/>
                  <a:pt x="914400" y="14514"/>
                </a:cubicBezTo>
                <a:cubicBezTo>
                  <a:pt x="898067" y="20639"/>
                  <a:pt x="886798" y="36458"/>
                  <a:pt x="870857" y="43543"/>
                </a:cubicBezTo>
                <a:cubicBezTo>
                  <a:pt x="842895" y="55970"/>
                  <a:pt x="812800" y="62895"/>
                  <a:pt x="783771" y="72571"/>
                </a:cubicBezTo>
                <a:lnTo>
                  <a:pt x="783771" y="72571"/>
                </a:lnTo>
                <a:lnTo>
                  <a:pt x="667657" y="101600"/>
                </a:lnTo>
                <a:cubicBezTo>
                  <a:pt x="460198" y="90075"/>
                  <a:pt x="364943" y="74824"/>
                  <a:pt x="159657" y="101600"/>
                </a:cubicBezTo>
                <a:cubicBezTo>
                  <a:pt x="129315" y="105558"/>
                  <a:pt x="72571" y="130628"/>
                  <a:pt x="72571" y="130628"/>
                </a:cubicBezTo>
              </a:path>
            </a:pathLst>
          </a:custGeom>
          <a:solidFill>
            <a:schemeClr val="tx1"/>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sp>
        <p:nvSpPr>
          <p:cNvPr id="3" name="Freeform 2"/>
          <p:cNvSpPr/>
          <p:nvPr/>
        </p:nvSpPr>
        <p:spPr bwMode="auto">
          <a:xfrm>
            <a:off x="7155543" y="609600"/>
            <a:ext cx="1407886" cy="1698171"/>
          </a:xfrm>
          <a:custGeom>
            <a:avLst/>
            <a:gdLst>
              <a:gd name="connsiteX0" fmla="*/ 972457 w 1407886"/>
              <a:gd name="connsiteY0" fmla="*/ 0 h 1698171"/>
              <a:gd name="connsiteX1" fmla="*/ 827314 w 1407886"/>
              <a:gd name="connsiteY1" fmla="*/ 14514 h 1698171"/>
              <a:gd name="connsiteX2" fmla="*/ 783771 w 1407886"/>
              <a:gd name="connsiteY2" fmla="*/ 43543 h 1698171"/>
              <a:gd name="connsiteX3" fmla="*/ 740228 w 1407886"/>
              <a:gd name="connsiteY3" fmla="*/ 58057 h 1698171"/>
              <a:gd name="connsiteX4" fmla="*/ 653143 w 1407886"/>
              <a:gd name="connsiteY4" fmla="*/ 130629 h 1698171"/>
              <a:gd name="connsiteX5" fmla="*/ 609600 w 1407886"/>
              <a:gd name="connsiteY5" fmla="*/ 174171 h 1698171"/>
              <a:gd name="connsiteX6" fmla="*/ 522514 w 1407886"/>
              <a:gd name="connsiteY6" fmla="*/ 217714 h 1698171"/>
              <a:gd name="connsiteX7" fmla="*/ 449943 w 1407886"/>
              <a:gd name="connsiteY7" fmla="*/ 290286 h 1698171"/>
              <a:gd name="connsiteX8" fmla="*/ 406400 w 1407886"/>
              <a:gd name="connsiteY8" fmla="*/ 319314 h 1698171"/>
              <a:gd name="connsiteX9" fmla="*/ 362857 w 1407886"/>
              <a:gd name="connsiteY9" fmla="*/ 362857 h 1698171"/>
              <a:gd name="connsiteX10" fmla="*/ 275771 w 1407886"/>
              <a:gd name="connsiteY10" fmla="*/ 391886 h 1698171"/>
              <a:gd name="connsiteX11" fmla="*/ 232228 w 1407886"/>
              <a:gd name="connsiteY11" fmla="*/ 420914 h 1698171"/>
              <a:gd name="connsiteX12" fmla="*/ 203200 w 1407886"/>
              <a:gd name="connsiteY12" fmla="*/ 464457 h 1698171"/>
              <a:gd name="connsiteX13" fmla="*/ 116114 w 1407886"/>
              <a:gd name="connsiteY13" fmla="*/ 522514 h 1698171"/>
              <a:gd name="connsiteX14" fmla="*/ 87086 w 1407886"/>
              <a:gd name="connsiteY14" fmla="*/ 566057 h 1698171"/>
              <a:gd name="connsiteX15" fmla="*/ 0 w 1407886"/>
              <a:gd name="connsiteY15" fmla="*/ 653143 h 1698171"/>
              <a:gd name="connsiteX16" fmla="*/ 14514 w 1407886"/>
              <a:gd name="connsiteY16" fmla="*/ 769257 h 1698171"/>
              <a:gd name="connsiteX17" fmla="*/ 43543 w 1407886"/>
              <a:gd name="connsiteY17" fmla="*/ 856343 h 1698171"/>
              <a:gd name="connsiteX18" fmla="*/ 87086 w 1407886"/>
              <a:gd name="connsiteY18" fmla="*/ 957943 h 1698171"/>
              <a:gd name="connsiteX19" fmla="*/ 145143 w 1407886"/>
              <a:gd name="connsiteY19" fmla="*/ 1045029 h 1698171"/>
              <a:gd name="connsiteX20" fmla="*/ 174171 w 1407886"/>
              <a:gd name="connsiteY20" fmla="*/ 1088571 h 1698171"/>
              <a:gd name="connsiteX21" fmla="*/ 232228 w 1407886"/>
              <a:gd name="connsiteY21" fmla="*/ 1219200 h 1698171"/>
              <a:gd name="connsiteX22" fmla="*/ 275771 w 1407886"/>
              <a:gd name="connsiteY22" fmla="*/ 1262743 h 1698171"/>
              <a:gd name="connsiteX23" fmla="*/ 333828 w 1407886"/>
              <a:gd name="connsiteY23" fmla="*/ 1364343 h 1698171"/>
              <a:gd name="connsiteX24" fmla="*/ 391886 w 1407886"/>
              <a:gd name="connsiteY24" fmla="*/ 1451429 h 1698171"/>
              <a:gd name="connsiteX25" fmla="*/ 435428 w 1407886"/>
              <a:gd name="connsiteY25" fmla="*/ 1480457 h 1698171"/>
              <a:gd name="connsiteX26" fmla="*/ 508000 w 1407886"/>
              <a:gd name="connsiteY26" fmla="*/ 1553029 h 1698171"/>
              <a:gd name="connsiteX27" fmla="*/ 638628 w 1407886"/>
              <a:gd name="connsiteY27" fmla="*/ 1654629 h 1698171"/>
              <a:gd name="connsiteX28" fmla="*/ 725714 w 1407886"/>
              <a:gd name="connsiteY28" fmla="*/ 1698171 h 1698171"/>
              <a:gd name="connsiteX29" fmla="*/ 856343 w 1407886"/>
              <a:gd name="connsiteY29" fmla="*/ 1683657 h 1698171"/>
              <a:gd name="connsiteX30" fmla="*/ 943428 w 1407886"/>
              <a:gd name="connsiteY30" fmla="*/ 1654629 h 1698171"/>
              <a:gd name="connsiteX31" fmla="*/ 1132114 w 1407886"/>
              <a:gd name="connsiteY31" fmla="*/ 1611086 h 1698171"/>
              <a:gd name="connsiteX32" fmla="*/ 1190171 w 1407886"/>
              <a:gd name="connsiteY32" fmla="*/ 1524000 h 1698171"/>
              <a:gd name="connsiteX33" fmla="*/ 1248228 w 1407886"/>
              <a:gd name="connsiteY33" fmla="*/ 1436914 h 1698171"/>
              <a:gd name="connsiteX34" fmla="*/ 1262743 w 1407886"/>
              <a:gd name="connsiteY34" fmla="*/ 1393371 h 1698171"/>
              <a:gd name="connsiteX35" fmla="*/ 1306286 w 1407886"/>
              <a:gd name="connsiteY35" fmla="*/ 1364343 h 1698171"/>
              <a:gd name="connsiteX36" fmla="*/ 1349828 w 1407886"/>
              <a:gd name="connsiteY36" fmla="*/ 1277257 h 1698171"/>
              <a:gd name="connsiteX37" fmla="*/ 1378857 w 1407886"/>
              <a:gd name="connsiteY37" fmla="*/ 1233714 h 1698171"/>
              <a:gd name="connsiteX38" fmla="*/ 1364343 w 1407886"/>
              <a:gd name="connsiteY38" fmla="*/ 841829 h 1698171"/>
              <a:gd name="connsiteX39" fmla="*/ 1393371 w 1407886"/>
              <a:gd name="connsiteY39" fmla="*/ 188686 h 1698171"/>
              <a:gd name="connsiteX40" fmla="*/ 1407886 w 1407886"/>
              <a:gd name="connsiteY40" fmla="*/ 145143 h 1698171"/>
              <a:gd name="connsiteX41" fmla="*/ 1364343 w 1407886"/>
              <a:gd name="connsiteY41" fmla="*/ 101600 h 1698171"/>
              <a:gd name="connsiteX42" fmla="*/ 1233714 w 1407886"/>
              <a:gd name="connsiteY42" fmla="*/ 29029 h 1698171"/>
              <a:gd name="connsiteX43" fmla="*/ 1175657 w 1407886"/>
              <a:gd name="connsiteY43" fmla="*/ 14514 h 1698171"/>
              <a:gd name="connsiteX44" fmla="*/ 885371 w 1407886"/>
              <a:gd name="connsiteY44" fmla="*/ 29029 h 1698171"/>
              <a:gd name="connsiteX45" fmla="*/ 798286 w 1407886"/>
              <a:gd name="connsiteY45" fmla="*/ 58057 h 1698171"/>
              <a:gd name="connsiteX46" fmla="*/ 653143 w 1407886"/>
              <a:gd name="connsiteY46" fmla="*/ 101600 h 1698171"/>
              <a:gd name="connsiteX47" fmla="*/ 595086 w 1407886"/>
              <a:gd name="connsiteY47" fmla="*/ 130629 h 1698171"/>
              <a:gd name="connsiteX48" fmla="*/ 508000 w 1407886"/>
              <a:gd name="connsiteY48" fmla="*/ 159657 h 1698171"/>
              <a:gd name="connsiteX49" fmla="*/ 391886 w 1407886"/>
              <a:gd name="connsiteY49" fmla="*/ 203200 h 1698171"/>
              <a:gd name="connsiteX50" fmla="*/ 348343 w 1407886"/>
              <a:gd name="connsiteY50" fmla="*/ 232229 h 1698171"/>
              <a:gd name="connsiteX51" fmla="*/ 232228 w 1407886"/>
              <a:gd name="connsiteY51" fmla="*/ 261257 h 1698171"/>
              <a:gd name="connsiteX52" fmla="*/ 145143 w 1407886"/>
              <a:gd name="connsiteY52" fmla="*/ 290286 h 1698171"/>
              <a:gd name="connsiteX53" fmla="*/ 101600 w 1407886"/>
              <a:gd name="connsiteY53" fmla="*/ 304800 h 1698171"/>
              <a:gd name="connsiteX54" fmla="*/ 58057 w 1407886"/>
              <a:gd name="connsiteY54" fmla="*/ 333829 h 1698171"/>
              <a:gd name="connsiteX55" fmla="*/ 14514 w 1407886"/>
              <a:gd name="connsiteY55" fmla="*/ 348343 h 1698171"/>
              <a:gd name="connsiteX56" fmla="*/ 14514 w 1407886"/>
              <a:gd name="connsiteY56" fmla="*/ 362857 h 1698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407886" h="1698171">
                <a:moveTo>
                  <a:pt x="972457" y="0"/>
                </a:moveTo>
                <a:cubicBezTo>
                  <a:pt x="924076" y="4838"/>
                  <a:pt x="874691" y="3581"/>
                  <a:pt x="827314" y="14514"/>
                </a:cubicBezTo>
                <a:cubicBezTo>
                  <a:pt x="810317" y="18436"/>
                  <a:pt x="799373" y="35742"/>
                  <a:pt x="783771" y="43543"/>
                </a:cubicBezTo>
                <a:cubicBezTo>
                  <a:pt x="770087" y="50385"/>
                  <a:pt x="754742" y="53219"/>
                  <a:pt x="740228" y="58057"/>
                </a:cubicBezTo>
                <a:cubicBezTo>
                  <a:pt x="613039" y="185249"/>
                  <a:pt x="774370" y="29608"/>
                  <a:pt x="653143" y="130629"/>
                </a:cubicBezTo>
                <a:cubicBezTo>
                  <a:pt x="637374" y="143769"/>
                  <a:pt x="625369" y="161031"/>
                  <a:pt x="609600" y="174171"/>
                </a:cubicBezTo>
                <a:cubicBezTo>
                  <a:pt x="572083" y="205435"/>
                  <a:pt x="566156" y="203167"/>
                  <a:pt x="522514" y="217714"/>
                </a:cubicBezTo>
                <a:cubicBezTo>
                  <a:pt x="406395" y="295128"/>
                  <a:pt x="546709" y="193520"/>
                  <a:pt x="449943" y="290286"/>
                </a:cubicBezTo>
                <a:cubicBezTo>
                  <a:pt x="437608" y="302621"/>
                  <a:pt x="419801" y="308147"/>
                  <a:pt x="406400" y="319314"/>
                </a:cubicBezTo>
                <a:cubicBezTo>
                  <a:pt x="390631" y="332455"/>
                  <a:pt x="380800" y="352888"/>
                  <a:pt x="362857" y="362857"/>
                </a:cubicBezTo>
                <a:cubicBezTo>
                  <a:pt x="336109" y="377717"/>
                  <a:pt x="301231" y="374913"/>
                  <a:pt x="275771" y="391886"/>
                </a:cubicBezTo>
                <a:lnTo>
                  <a:pt x="232228" y="420914"/>
                </a:lnTo>
                <a:cubicBezTo>
                  <a:pt x="222552" y="435428"/>
                  <a:pt x="216328" y="452970"/>
                  <a:pt x="203200" y="464457"/>
                </a:cubicBezTo>
                <a:cubicBezTo>
                  <a:pt x="176944" y="487431"/>
                  <a:pt x="116114" y="522514"/>
                  <a:pt x="116114" y="522514"/>
                </a:cubicBezTo>
                <a:cubicBezTo>
                  <a:pt x="106438" y="537028"/>
                  <a:pt x="98675" y="553019"/>
                  <a:pt x="87086" y="566057"/>
                </a:cubicBezTo>
                <a:cubicBezTo>
                  <a:pt x="59812" y="596740"/>
                  <a:pt x="0" y="653143"/>
                  <a:pt x="0" y="653143"/>
                </a:cubicBezTo>
                <a:cubicBezTo>
                  <a:pt x="4838" y="691848"/>
                  <a:pt x="6341" y="731117"/>
                  <a:pt x="14514" y="769257"/>
                </a:cubicBezTo>
                <a:cubicBezTo>
                  <a:pt x="20925" y="799177"/>
                  <a:pt x="33867" y="827314"/>
                  <a:pt x="43543" y="856343"/>
                </a:cubicBezTo>
                <a:cubicBezTo>
                  <a:pt x="58559" y="901392"/>
                  <a:pt x="60180" y="913100"/>
                  <a:pt x="87086" y="957943"/>
                </a:cubicBezTo>
                <a:cubicBezTo>
                  <a:pt x="105036" y="987859"/>
                  <a:pt x="125791" y="1016000"/>
                  <a:pt x="145143" y="1045029"/>
                </a:cubicBezTo>
                <a:cubicBezTo>
                  <a:pt x="154819" y="1059543"/>
                  <a:pt x="168655" y="1072023"/>
                  <a:pt x="174171" y="1088571"/>
                </a:cubicBezTo>
                <a:cubicBezTo>
                  <a:pt x="195266" y="1151856"/>
                  <a:pt x="193895" y="1173200"/>
                  <a:pt x="232228" y="1219200"/>
                </a:cubicBezTo>
                <a:cubicBezTo>
                  <a:pt x="245369" y="1234969"/>
                  <a:pt x="262630" y="1246974"/>
                  <a:pt x="275771" y="1262743"/>
                </a:cubicBezTo>
                <a:cubicBezTo>
                  <a:pt x="311638" y="1305783"/>
                  <a:pt x="303404" y="1313637"/>
                  <a:pt x="333828" y="1364343"/>
                </a:cubicBezTo>
                <a:cubicBezTo>
                  <a:pt x="351778" y="1394259"/>
                  <a:pt x="362857" y="1432076"/>
                  <a:pt x="391886" y="1451429"/>
                </a:cubicBezTo>
                <a:lnTo>
                  <a:pt x="435428" y="1480457"/>
                </a:lnTo>
                <a:cubicBezTo>
                  <a:pt x="488647" y="1560284"/>
                  <a:pt x="435429" y="1492554"/>
                  <a:pt x="508000" y="1553029"/>
                </a:cubicBezTo>
                <a:cubicBezTo>
                  <a:pt x="558089" y="1594770"/>
                  <a:pt x="565268" y="1630176"/>
                  <a:pt x="638628" y="1654629"/>
                </a:cubicBezTo>
                <a:cubicBezTo>
                  <a:pt x="698720" y="1674659"/>
                  <a:pt x="669441" y="1660657"/>
                  <a:pt x="725714" y="1698171"/>
                </a:cubicBezTo>
                <a:cubicBezTo>
                  <a:pt x="769257" y="1693333"/>
                  <a:pt x="813383" y="1692249"/>
                  <a:pt x="856343" y="1683657"/>
                </a:cubicBezTo>
                <a:cubicBezTo>
                  <a:pt x="886347" y="1677656"/>
                  <a:pt x="913743" y="1662050"/>
                  <a:pt x="943428" y="1654629"/>
                </a:cubicBezTo>
                <a:cubicBezTo>
                  <a:pt x="1083476" y="1619617"/>
                  <a:pt x="1020422" y="1633424"/>
                  <a:pt x="1132114" y="1611086"/>
                </a:cubicBezTo>
                <a:cubicBezTo>
                  <a:pt x="1159872" y="1527811"/>
                  <a:pt x="1126750" y="1605542"/>
                  <a:pt x="1190171" y="1524000"/>
                </a:cubicBezTo>
                <a:cubicBezTo>
                  <a:pt x="1211590" y="1496461"/>
                  <a:pt x="1237195" y="1470012"/>
                  <a:pt x="1248228" y="1436914"/>
                </a:cubicBezTo>
                <a:cubicBezTo>
                  <a:pt x="1253066" y="1422400"/>
                  <a:pt x="1253185" y="1405318"/>
                  <a:pt x="1262743" y="1393371"/>
                </a:cubicBezTo>
                <a:cubicBezTo>
                  <a:pt x="1273640" y="1379750"/>
                  <a:pt x="1291772" y="1374019"/>
                  <a:pt x="1306286" y="1364343"/>
                </a:cubicBezTo>
                <a:cubicBezTo>
                  <a:pt x="1389482" y="1239546"/>
                  <a:pt x="1289732" y="1397449"/>
                  <a:pt x="1349828" y="1277257"/>
                </a:cubicBezTo>
                <a:cubicBezTo>
                  <a:pt x="1357629" y="1261655"/>
                  <a:pt x="1369181" y="1248228"/>
                  <a:pt x="1378857" y="1233714"/>
                </a:cubicBezTo>
                <a:cubicBezTo>
                  <a:pt x="1374019" y="1103086"/>
                  <a:pt x="1364343" y="972547"/>
                  <a:pt x="1364343" y="841829"/>
                </a:cubicBezTo>
                <a:cubicBezTo>
                  <a:pt x="1364343" y="708980"/>
                  <a:pt x="1342821" y="390884"/>
                  <a:pt x="1393371" y="188686"/>
                </a:cubicBezTo>
                <a:cubicBezTo>
                  <a:pt x="1397082" y="173843"/>
                  <a:pt x="1403048" y="159657"/>
                  <a:pt x="1407886" y="145143"/>
                </a:cubicBezTo>
                <a:cubicBezTo>
                  <a:pt x="1393372" y="130629"/>
                  <a:pt x="1380546" y="114202"/>
                  <a:pt x="1364343" y="101600"/>
                </a:cubicBezTo>
                <a:cubicBezTo>
                  <a:pt x="1303976" y="54648"/>
                  <a:pt x="1293055" y="45984"/>
                  <a:pt x="1233714" y="29029"/>
                </a:cubicBezTo>
                <a:cubicBezTo>
                  <a:pt x="1214534" y="23549"/>
                  <a:pt x="1195009" y="19352"/>
                  <a:pt x="1175657" y="14514"/>
                </a:cubicBezTo>
                <a:cubicBezTo>
                  <a:pt x="1078895" y="19352"/>
                  <a:pt x="981615" y="17924"/>
                  <a:pt x="885371" y="29029"/>
                </a:cubicBezTo>
                <a:cubicBezTo>
                  <a:pt x="854974" y="32536"/>
                  <a:pt x="827971" y="50636"/>
                  <a:pt x="798286" y="58057"/>
                </a:cubicBezTo>
                <a:cubicBezTo>
                  <a:pt x="756614" y="68475"/>
                  <a:pt x="688484" y="83929"/>
                  <a:pt x="653143" y="101600"/>
                </a:cubicBezTo>
                <a:cubicBezTo>
                  <a:pt x="633791" y="111276"/>
                  <a:pt x="615175" y="122593"/>
                  <a:pt x="595086" y="130629"/>
                </a:cubicBezTo>
                <a:cubicBezTo>
                  <a:pt x="566676" y="141993"/>
                  <a:pt x="535368" y="145973"/>
                  <a:pt x="508000" y="159657"/>
                </a:cubicBezTo>
                <a:cubicBezTo>
                  <a:pt x="432101" y="197607"/>
                  <a:pt x="470934" y="183438"/>
                  <a:pt x="391886" y="203200"/>
                </a:cubicBezTo>
                <a:cubicBezTo>
                  <a:pt x="377372" y="212876"/>
                  <a:pt x="363945" y="224428"/>
                  <a:pt x="348343" y="232229"/>
                </a:cubicBezTo>
                <a:cubicBezTo>
                  <a:pt x="313112" y="249845"/>
                  <a:pt x="268662" y="251320"/>
                  <a:pt x="232228" y="261257"/>
                </a:cubicBezTo>
                <a:cubicBezTo>
                  <a:pt x="202708" y="269308"/>
                  <a:pt x="174171" y="280610"/>
                  <a:pt x="145143" y="290286"/>
                </a:cubicBezTo>
                <a:lnTo>
                  <a:pt x="101600" y="304800"/>
                </a:lnTo>
                <a:cubicBezTo>
                  <a:pt x="87086" y="314476"/>
                  <a:pt x="73659" y="326028"/>
                  <a:pt x="58057" y="333829"/>
                </a:cubicBezTo>
                <a:cubicBezTo>
                  <a:pt x="44373" y="340671"/>
                  <a:pt x="27244" y="339857"/>
                  <a:pt x="14514" y="348343"/>
                </a:cubicBezTo>
                <a:cubicBezTo>
                  <a:pt x="10489" y="351027"/>
                  <a:pt x="14514" y="358019"/>
                  <a:pt x="14514" y="362857"/>
                </a:cubicBezTo>
              </a:path>
            </a:pathLst>
          </a:custGeom>
          <a:solidFill>
            <a:schemeClr val="tx1"/>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sp>
        <p:nvSpPr>
          <p:cNvPr id="4" name="Freeform 3"/>
          <p:cNvSpPr/>
          <p:nvPr/>
        </p:nvSpPr>
        <p:spPr bwMode="auto">
          <a:xfrm>
            <a:off x="7256727" y="2206171"/>
            <a:ext cx="1480873" cy="914400"/>
          </a:xfrm>
          <a:custGeom>
            <a:avLst/>
            <a:gdLst>
              <a:gd name="connsiteX0" fmla="*/ 421330 w 1480873"/>
              <a:gd name="connsiteY0" fmla="*/ 87086 h 914400"/>
              <a:gd name="connsiteX1" fmla="*/ 116530 w 1480873"/>
              <a:gd name="connsiteY1" fmla="*/ 87086 h 914400"/>
              <a:gd name="connsiteX2" fmla="*/ 29444 w 1480873"/>
              <a:gd name="connsiteY2" fmla="*/ 116115 h 914400"/>
              <a:gd name="connsiteX3" fmla="*/ 416 w 1480873"/>
              <a:gd name="connsiteY3" fmla="*/ 203200 h 914400"/>
              <a:gd name="connsiteX4" fmla="*/ 29444 w 1480873"/>
              <a:gd name="connsiteY4" fmla="*/ 377372 h 914400"/>
              <a:gd name="connsiteX5" fmla="*/ 43959 w 1480873"/>
              <a:gd name="connsiteY5" fmla="*/ 420915 h 914400"/>
              <a:gd name="connsiteX6" fmla="*/ 160073 w 1480873"/>
              <a:gd name="connsiteY6" fmla="*/ 551543 h 914400"/>
              <a:gd name="connsiteX7" fmla="*/ 247159 w 1480873"/>
              <a:gd name="connsiteY7" fmla="*/ 624115 h 914400"/>
              <a:gd name="connsiteX8" fmla="*/ 276187 w 1480873"/>
              <a:gd name="connsiteY8" fmla="*/ 667658 h 914400"/>
              <a:gd name="connsiteX9" fmla="*/ 479387 w 1480873"/>
              <a:gd name="connsiteY9" fmla="*/ 783772 h 914400"/>
              <a:gd name="connsiteX10" fmla="*/ 537444 w 1480873"/>
              <a:gd name="connsiteY10" fmla="*/ 798286 h 914400"/>
              <a:gd name="connsiteX11" fmla="*/ 580987 w 1480873"/>
              <a:gd name="connsiteY11" fmla="*/ 812800 h 914400"/>
              <a:gd name="connsiteX12" fmla="*/ 697102 w 1480873"/>
              <a:gd name="connsiteY12" fmla="*/ 841829 h 914400"/>
              <a:gd name="connsiteX13" fmla="*/ 900302 w 1480873"/>
              <a:gd name="connsiteY13" fmla="*/ 899886 h 914400"/>
              <a:gd name="connsiteX14" fmla="*/ 958359 w 1480873"/>
              <a:gd name="connsiteY14" fmla="*/ 914400 h 914400"/>
              <a:gd name="connsiteX15" fmla="*/ 1147044 w 1480873"/>
              <a:gd name="connsiteY15" fmla="*/ 899886 h 914400"/>
              <a:gd name="connsiteX16" fmla="*/ 1190587 w 1480873"/>
              <a:gd name="connsiteY16" fmla="*/ 885372 h 914400"/>
              <a:gd name="connsiteX17" fmla="*/ 1277673 w 1480873"/>
              <a:gd name="connsiteY17" fmla="*/ 812800 h 914400"/>
              <a:gd name="connsiteX18" fmla="*/ 1306702 w 1480873"/>
              <a:gd name="connsiteY18" fmla="*/ 769258 h 914400"/>
              <a:gd name="connsiteX19" fmla="*/ 1350244 w 1480873"/>
              <a:gd name="connsiteY19" fmla="*/ 740229 h 914400"/>
              <a:gd name="connsiteX20" fmla="*/ 1364759 w 1480873"/>
              <a:gd name="connsiteY20" fmla="*/ 696686 h 914400"/>
              <a:gd name="connsiteX21" fmla="*/ 1422816 w 1480873"/>
              <a:gd name="connsiteY21" fmla="*/ 609600 h 914400"/>
              <a:gd name="connsiteX22" fmla="*/ 1437330 w 1480873"/>
              <a:gd name="connsiteY22" fmla="*/ 566058 h 914400"/>
              <a:gd name="connsiteX23" fmla="*/ 1466359 w 1480873"/>
              <a:gd name="connsiteY23" fmla="*/ 522515 h 914400"/>
              <a:gd name="connsiteX24" fmla="*/ 1480873 w 1480873"/>
              <a:gd name="connsiteY24" fmla="*/ 464458 h 914400"/>
              <a:gd name="connsiteX25" fmla="*/ 1451844 w 1480873"/>
              <a:gd name="connsiteY25" fmla="*/ 319315 h 914400"/>
              <a:gd name="connsiteX26" fmla="*/ 1335730 w 1480873"/>
              <a:gd name="connsiteY26" fmla="*/ 188686 h 914400"/>
              <a:gd name="connsiteX27" fmla="*/ 1292187 w 1480873"/>
              <a:gd name="connsiteY27" fmla="*/ 159658 h 914400"/>
              <a:gd name="connsiteX28" fmla="*/ 1248644 w 1480873"/>
              <a:gd name="connsiteY28" fmla="*/ 116115 h 914400"/>
              <a:gd name="connsiteX29" fmla="*/ 1219616 w 1480873"/>
              <a:gd name="connsiteY29" fmla="*/ 72572 h 914400"/>
              <a:gd name="connsiteX30" fmla="*/ 1088987 w 1480873"/>
              <a:gd name="connsiteY30" fmla="*/ 0 h 914400"/>
              <a:gd name="connsiteX31" fmla="*/ 929330 w 1480873"/>
              <a:gd name="connsiteY31" fmla="*/ 14515 h 914400"/>
              <a:gd name="connsiteX32" fmla="*/ 522930 w 1480873"/>
              <a:gd name="connsiteY32" fmla="*/ 29029 h 914400"/>
              <a:gd name="connsiteX33" fmla="*/ 464873 w 1480873"/>
              <a:gd name="connsiteY33" fmla="*/ 43543 h 914400"/>
              <a:gd name="connsiteX34" fmla="*/ 319730 w 1480873"/>
              <a:gd name="connsiteY34" fmla="*/ 58058 h 914400"/>
              <a:gd name="connsiteX35" fmla="*/ 261673 w 1480873"/>
              <a:gd name="connsiteY35" fmla="*/ 72572 h 914400"/>
              <a:gd name="connsiteX36" fmla="*/ 160073 w 1480873"/>
              <a:gd name="connsiteY36" fmla="*/ 101600 h 914400"/>
              <a:gd name="connsiteX37" fmla="*/ 29444 w 1480873"/>
              <a:gd name="connsiteY37" fmla="*/ 87086 h 91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480873" h="914400">
                <a:moveTo>
                  <a:pt x="421330" y="87086"/>
                </a:moveTo>
                <a:cubicBezTo>
                  <a:pt x="290645" y="60949"/>
                  <a:pt x="316976" y="59752"/>
                  <a:pt x="116530" y="87086"/>
                </a:cubicBezTo>
                <a:cubicBezTo>
                  <a:pt x="86212" y="91220"/>
                  <a:pt x="29444" y="116115"/>
                  <a:pt x="29444" y="116115"/>
                </a:cubicBezTo>
                <a:cubicBezTo>
                  <a:pt x="19768" y="145143"/>
                  <a:pt x="-3379" y="172838"/>
                  <a:pt x="416" y="203200"/>
                </a:cubicBezTo>
                <a:cubicBezTo>
                  <a:pt x="12194" y="297430"/>
                  <a:pt x="8134" y="302788"/>
                  <a:pt x="29444" y="377372"/>
                </a:cubicBezTo>
                <a:cubicBezTo>
                  <a:pt x="33647" y="392083"/>
                  <a:pt x="37117" y="407231"/>
                  <a:pt x="43959" y="420915"/>
                </a:cubicBezTo>
                <a:cubicBezTo>
                  <a:pt x="69861" y="472719"/>
                  <a:pt x="121600" y="513070"/>
                  <a:pt x="160073" y="551543"/>
                </a:cubicBezTo>
                <a:cubicBezTo>
                  <a:pt x="215952" y="607422"/>
                  <a:pt x="186536" y="583699"/>
                  <a:pt x="247159" y="624115"/>
                </a:cubicBezTo>
                <a:cubicBezTo>
                  <a:pt x="256835" y="638629"/>
                  <a:pt x="263059" y="656171"/>
                  <a:pt x="276187" y="667658"/>
                </a:cubicBezTo>
                <a:cubicBezTo>
                  <a:pt x="310738" y="697890"/>
                  <a:pt x="441889" y="774398"/>
                  <a:pt x="479387" y="783772"/>
                </a:cubicBezTo>
                <a:cubicBezTo>
                  <a:pt x="498739" y="788610"/>
                  <a:pt x="518264" y="792806"/>
                  <a:pt x="537444" y="798286"/>
                </a:cubicBezTo>
                <a:cubicBezTo>
                  <a:pt x="552155" y="802489"/>
                  <a:pt x="566227" y="808774"/>
                  <a:pt x="580987" y="812800"/>
                </a:cubicBezTo>
                <a:cubicBezTo>
                  <a:pt x="619477" y="823297"/>
                  <a:pt x="659253" y="829212"/>
                  <a:pt x="697102" y="841829"/>
                </a:cubicBezTo>
                <a:cubicBezTo>
                  <a:pt x="822037" y="883475"/>
                  <a:pt x="754501" y="863437"/>
                  <a:pt x="900302" y="899886"/>
                </a:cubicBezTo>
                <a:lnTo>
                  <a:pt x="958359" y="914400"/>
                </a:lnTo>
                <a:cubicBezTo>
                  <a:pt x="1021254" y="909562"/>
                  <a:pt x="1084450" y="907710"/>
                  <a:pt x="1147044" y="899886"/>
                </a:cubicBezTo>
                <a:cubicBezTo>
                  <a:pt x="1162225" y="897988"/>
                  <a:pt x="1176903" y="892214"/>
                  <a:pt x="1190587" y="885372"/>
                </a:cubicBezTo>
                <a:cubicBezTo>
                  <a:pt x="1223207" y="869062"/>
                  <a:pt x="1254745" y="840314"/>
                  <a:pt x="1277673" y="812800"/>
                </a:cubicBezTo>
                <a:cubicBezTo>
                  <a:pt x="1288840" y="799399"/>
                  <a:pt x="1294367" y="781593"/>
                  <a:pt x="1306702" y="769258"/>
                </a:cubicBezTo>
                <a:cubicBezTo>
                  <a:pt x="1319037" y="756923"/>
                  <a:pt x="1335730" y="749905"/>
                  <a:pt x="1350244" y="740229"/>
                </a:cubicBezTo>
                <a:cubicBezTo>
                  <a:pt x="1355082" y="725715"/>
                  <a:pt x="1357329" y="710060"/>
                  <a:pt x="1364759" y="696686"/>
                </a:cubicBezTo>
                <a:cubicBezTo>
                  <a:pt x="1381702" y="666188"/>
                  <a:pt x="1422816" y="609600"/>
                  <a:pt x="1422816" y="609600"/>
                </a:cubicBezTo>
                <a:cubicBezTo>
                  <a:pt x="1427654" y="595086"/>
                  <a:pt x="1430488" y="579742"/>
                  <a:pt x="1437330" y="566058"/>
                </a:cubicBezTo>
                <a:cubicBezTo>
                  <a:pt x="1445131" y="550456"/>
                  <a:pt x="1459487" y="538549"/>
                  <a:pt x="1466359" y="522515"/>
                </a:cubicBezTo>
                <a:cubicBezTo>
                  <a:pt x="1474217" y="504180"/>
                  <a:pt x="1476035" y="483810"/>
                  <a:pt x="1480873" y="464458"/>
                </a:cubicBezTo>
                <a:cubicBezTo>
                  <a:pt x="1475523" y="427007"/>
                  <a:pt x="1472112" y="359851"/>
                  <a:pt x="1451844" y="319315"/>
                </a:cubicBezTo>
                <a:cubicBezTo>
                  <a:pt x="1430029" y="275686"/>
                  <a:pt x="1364584" y="207921"/>
                  <a:pt x="1335730" y="188686"/>
                </a:cubicBezTo>
                <a:cubicBezTo>
                  <a:pt x="1321216" y="179010"/>
                  <a:pt x="1305588" y="170825"/>
                  <a:pt x="1292187" y="159658"/>
                </a:cubicBezTo>
                <a:cubicBezTo>
                  <a:pt x="1276418" y="146517"/>
                  <a:pt x="1261785" y="131884"/>
                  <a:pt x="1248644" y="116115"/>
                </a:cubicBezTo>
                <a:cubicBezTo>
                  <a:pt x="1237477" y="102714"/>
                  <a:pt x="1232744" y="84059"/>
                  <a:pt x="1219616" y="72572"/>
                </a:cubicBezTo>
                <a:cubicBezTo>
                  <a:pt x="1158193" y="18827"/>
                  <a:pt x="1148791" y="19936"/>
                  <a:pt x="1088987" y="0"/>
                </a:cubicBezTo>
                <a:cubicBezTo>
                  <a:pt x="1035768" y="4838"/>
                  <a:pt x="982698" y="11778"/>
                  <a:pt x="929330" y="14515"/>
                </a:cubicBezTo>
                <a:cubicBezTo>
                  <a:pt x="793955" y="21457"/>
                  <a:pt x="658219" y="20574"/>
                  <a:pt x="522930" y="29029"/>
                </a:cubicBezTo>
                <a:cubicBezTo>
                  <a:pt x="503021" y="30273"/>
                  <a:pt x="484620" y="40722"/>
                  <a:pt x="464873" y="43543"/>
                </a:cubicBezTo>
                <a:cubicBezTo>
                  <a:pt x="416739" y="50419"/>
                  <a:pt x="368111" y="53220"/>
                  <a:pt x="319730" y="58058"/>
                </a:cubicBezTo>
                <a:cubicBezTo>
                  <a:pt x="300378" y="62896"/>
                  <a:pt x="280853" y="67092"/>
                  <a:pt x="261673" y="72572"/>
                </a:cubicBezTo>
                <a:cubicBezTo>
                  <a:pt x="115916" y="114216"/>
                  <a:pt x="341568" y="56227"/>
                  <a:pt x="160073" y="101600"/>
                </a:cubicBezTo>
                <a:lnTo>
                  <a:pt x="29444" y="87086"/>
                </a:lnTo>
              </a:path>
            </a:pathLst>
          </a:custGeom>
          <a:solidFill>
            <a:schemeClr val="tx1"/>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sp>
        <p:nvSpPr>
          <p:cNvPr id="5" name="Rectangle 4"/>
          <p:cNvSpPr/>
          <p:nvPr/>
        </p:nvSpPr>
        <p:spPr>
          <a:xfrm>
            <a:off x="3003911" y="5051646"/>
            <a:ext cx="1059907" cy="1569660"/>
          </a:xfrm>
          <a:prstGeom prst="rect">
            <a:avLst/>
          </a:prstGeom>
          <a:noFill/>
        </p:spPr>
        <p:txBody>
          <a:bodyPr wrap="none" lIns="91440" tIns="45720" rIns="91440" bIns="4572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96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Verdana" pitchFamily="34" charset="0"/>
                <a:ea typeface="+mn-ea"/>
                <a:cs typeface="+mn-cs"/>
              </a:rPr>
              <a:t>6</a:t>
            </a:r>
          </a:p>
        </p:txBody>
      </p:sp>
      <p:sp>
        <p:nvSpPr>
          <p:cNvPr id="6" name="Rectangle 5"/>
          <p:cNvSpPr/>
          <p:nvPr/>
        </p:nvSpPr>
        <p:spPr>
          <a:xfrm>
            <a:off x="4724400" y="4191000"/>
            <a:ext cx="582211" cy="707886"/>
          </a:xfrm>
          <a:prstGeom prst="rect">
            <a:avLst/>
          </a:prstGeom>
          <a:noFill/>
        </p:spPr>
        <p:txBody>
          <a:bodyPr wrap="none" lIns="91440" tIns="45720" rIns="91440" bIns="4572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Verdana" pitchFamily="34" charset="0"/>
                <a:ea typeface="+mn-ea"/>
                <a:cs typeface="+mn-cs"/>
              </a:rPr>
              <a:t>A</a:t>
            </a:r>
          </a:p>
        </p:txBody>
      </p:sp>
      <p:sp>
        <p:nvSpPr>
          <p:cNvPr id="7" name="Rectangle 6"/>
          <p:cNvSpPr/>
          <p:nvPr/>
        </p:nvSpPr>
        <p:spPr>
          <a:xfrm>
            <a:off x="5284840" y="4393724"/>
            <a:ext cx="575799" cy="707886"/>
          </a:xfrm>
          <a:prstGeom prst="rect">
            <a:avLst/>
          </a:prstGeom>
          <a:noFill/>
        </p:spPr>
        <p:txBody>
          <a:bodyPr wrap="none" lIns="91440" tIns="45720" rIns="91440" bIns="4572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Verdana" pitchFamily="34" charset="0"/>
                <a:ea typeface="+mn-ea"/>
                <a:cs typeface="+mn-cs"/>
              </a:rPr>
              <a:t>B</a:t>
            </a:r>
          </a:p>
        </p:txBody>
      </p:sp>
      <p:sp>
        <p:nvSpPr>
          <p:cNvPr id="8" name="Rectangle 7"/>
          <p:cNvSpPr/>
          <p:nvPr/>
        </p:nvSpPr>
        <p:spPr>
          <a:xfrm>
            <a:off x="5860639" y="4335666"/>
            <a:ext cx="556563" cy="707886"/>
          </a:xfrm>
          <a:prstGeom prst="rect">
            <a:avLst/>
          </a:prstGeom>
          <a:noFill/>
        </p:spPr>
        <p:txBody>
          <a:bodyPr wrap="none" lIns="91440" tIns="45720" rIns="91440" bIns="4572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Verdana" pitchFamily="34" charset="0"/>
                <a:ea typeface="+mn-ea"/>
                <a:cs typeface="+mn-cs"/>
              </a:rPr>
              <a:t>C</a:t>
            </a:r>
          </a:p>
        </p:txBody>
      </p:sp>
      <p:sp>
        <p:nvSpPr>
          <p:cNvPr id="9" name="Right Arrow 8"/>
          <p:cNvSpPr/>
          <p:nvPr/>
        </p:nvSpPr>
        <p:spPr bwMode="auto">
          <a:xfrm>
            <a:off x="2133600" y="756556"/>
            <a:ext cx="1295400" cy="257629"/>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spTree>
    <p:extLst>
      <p:ext uri="{BB962C8B-B14F-4D97-AF65-F5344CB8AC3E}">
        <p14:creationId xmlns:p14="http://schemas.microsoft.com/office/powerpoint/2010/main" val="3525382473"/>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19459" name="Rectangle 3"/>
          <p:cNvSpPr>
            <a:spLocks noGrp="1" noChangeArrowheads="1"/>
          </p:cNvSpPr>
          <p:nvPr>
            <p:ph type="body" idx="1"/>
          </p:nvPr>
        </p:nvSpPr>
        <p:spPr>
          <a:xfrm>
            <a:off x="152399" y="152400"/>
            <a:ext cx="3962401" cy="3857624"/>
          </a:xfrm>
        </p:spPr>
        <p:txBody>
          <a:bodyPr/>
          <a:lstStyle/>
          <a:p>
            <a:pPr eaLnBrk="1" hangingPunct="1">
              <a:defRPr/>
            </a:pPr>
            <a:r>
              <a:rPr lang="en-US" dirty="0"/>
              <a:t>Which one is A, B, and C?</a:t>
            </a:r>
          </a:p>
          <a:p>
            <a:pPr eaLnBrk="1" hangingPunct="1">
              <a:defRPr/>
            </a:pPr>
            <a:r>
              <a:rPr lang="en-US" sz="2800" dirty="0">
                <a:solidFill>
                  <a:srgbClr val="FF99FF"/>
                </a:solidFill>
              </a:rPr>
              <a:t>A.) mRNA, DNA, Sugar Complex</a:t>
            </a:r>
          </a:p>
          <a:p>
            <a:pPr eaLnBrk="1" hangingPunct="1">
              <a:defRPr/>
            </a:pPr>
            <a:r>
              <a:rPr lang="en-US" sz="2800" dirty="0">
                <a:solidFill>
                  <a:srgbClr val="FF9900"/>
                </a:solidFill>
              </a:rPr>
              <a:t>B.) Hydrogen Bond, mRNA, DNA wrap.</a:t>
            </a:r>
          </a:p>
          <a:p>
            <a:pPr eaLnBrk="1" hangingPunct="1">
              <a:defRPr/>
            </a:pPr>
            <a:r>
              <a:rPr lang="en-US" sz="2800" dirty="0">
                <a:solidFill>
                  <a:srgbClr val="66FFCC"/>
                </a:solidFill>
              </a:rPr>
              <a:t>C.) </a:t>
            </a:r>
            <a:r>
              <a:rPr lang="en-US" sz="2800" dirty="0">
                <a:solidFill>
                  <a:schemeClr val="bg1"/>
                </a:solidFill>
              </a:rPr>
              <a:t>Phosphate Group, 5 Carbon Sugar, Nitrogen Base</a:t>
            </a:r>
          </a:p>
          <a:p>
            <a:pPr eaLnBrk="1" hangingPunct="1">
              <a:defRPr/>
            </a:pPr>
            <a:r>
              <a:rPr lang="en-US" sz="2800" dirty="0">
                <a:solidFill>
                  <a:srgbClr val="9933FF"/>
                </a:solidFill>
              </a:rPr>
              <a:t>D.) </a:t>
            </a:r>
            <a:r>
              <a:rPr lang="en-US" sz="2800" dirty="0">
                <a:solidFill>
                  <a:schemeClr val="bg1"/>
                </a:solidFill>
              </a:rPr>
              <a:t>Enzymes, Helix, Ribosomal Unit.</a:t>
            </a:r>
          </a:p>
        </p:txBody>
      </p:sp>
      <p:pic>
        <p:nvPicPr>
          <p:cNvPr id="167939" name="Picture 5" descr="dna_molecul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19600" y="228600"/>
            <a:ext cx="4419600" cy="6172200"/>
          </a:xfrm>
          <a:prstGeom prst="rect">
            <a:avLst/>
          </a:prstGeom>
          <a:noFill/>
          <a:ln w="7620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
        <p:nvSpPr>
          <p:cNvPr id="50185" name="Rectangle 9"/>
          <p:cNvSpPr>
            <a:spLocks noChangeArrowheads="1"/>
          </p:cNvSpPr>
          <p:nvPr/>
        </p:nvSpPr>
        <p:spPr bwMode="auto">
          <a:xfrm>
            <a:off x="5715000" y="6629400"/>
            <a:ext cx="3124200" cy="214313"/>
          </a:xfrm>
          <a:prstGeom prst="rect">
            <a:avLst/>
          </a:prstGeom>
          <a:noFill/>
          <a:ln w="9525" algn="ctr">
            <a:noFill/>
            <a:miter lim="800000"/>
            <a:headEnd/>
            <a:tailEnd/>
          </a:ln>
          <a:effectLst/>
        </p:spPr>
        <p:txBody>
          <a:bodyPr>
            <a:spAutoFit/>
          </a:bodyPr>
          <a:lstStyle/>
          <a:p>
            <a:pPr marL="342900" marR="0" lvl="0" indent="-342900" algn="r" defTabSz="914400" rtl="0" eaLnBrk="1" fontAlgn="base" latinLnBrk="0" hangingPunct="1">
              <a:lnSpc>
                <a:spcPct val="100000"/>
              </a:lnSpc>
              <a:spcBef>
                <a:spcPct val="0"/>
              </a:spcBef>
              <a:spcAft>
                <a:spcPct val="0"/>
              </a:spcAft>
              <a:buClr>
                <a:srgbClr val="66CCFF"/>
              </a:buClr>
              <a:buSzPct val="65000"/>
              <a:buFont typeface="Wingdings" pitchFamily="2" charset="2"/>
              <a:buNone/>
              <a:tabLst/>
              <a:defRPr/>
            </a:pPr>
            <a: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rPr>
              <a:t>Copyright © 2024 </a:t>
            </a:r>
            <a:r>
              <a:rPr kumimoji="0" lang="en-US" sz="800" b="1" i="0" u="none" strike="noStrike" kern="1200" cap="none" spc="0" normalizeH="0" baseline="0" noProof="0" dirty="0" err="1">
                <a:ln>
                  <a:noFill/>
                </a:ln>
                <a:solidFill>
                  <a:srgbClr val="FFFFFF"/>
                </a:solidFill>
                <a:effectLst/>
                <a:uLnTx/>
                <a:uFillTx/>
                <a:latin typeface="Verdana" pitchFamily="34" charset="0"/>
                <a:ea typeface="+mn-ea"/>
                <a:cs typeface="+mn-cs"/>
              </a:rPr>
              <a:t>SlideSpark</a:t>
            </a:r>
            <a: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rPr>
              <a:t> .LLC</a:t>
            </a:r>
            <a:endParaRPr kumimoji="0" lang="en-US" sz="96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Tahoma" pitchFamily="34" charset="0"/>
              <a:ea typeface="+mn-ea"/>
              <a:cs typeface="+mn-cs"/>
            </a:endParaRPr>
          </a:p>
        </p:txBody>
      </p:sp>
      <p:sp>
        <p:nvSpPr>
          <p:cNvPr id="2" name="Freeform 1"/>
          <p:cNvSpPr/>
          <p:nvPr/>
        </p:nvSpPr>
        <p:spPr bwMode="auto">
          <a:xfrm>
            <a:off x="6545943" y="246743"/>
            <a:ext cx="1320800" cy="638628"/>
          </a:xfrm>
          <a:custGeom>
            <a:avLst/>
            <a:gdLst>
              <a:gd name="connsiteX0" fmla="*/ 290286 w 1320800"/>
              <a:gd name="connsiteY0" fmla="*/ 101600 h 638628"/>
              <a:gd name="connsiteX1" fmla="*/ 174171 w 1320800"/>
              <a:gd name="connsiteY1" fmla="*/ 130628 h 638628"/>
              <a:gd name="connsiteX2" fmla="*/ 87086 w 1320800"/>
              <a:gd name="connsiteY2" fmla="*/ 188686 h 638628"/>
              <a:gd name="connsiteX3" fmla="*/ 43543 w 1320800"/>
              <a:gd name="connsiteY3" fmla="*/ 217714 h 638628"/>
              <a:gd name="connsiteX4" fmla="*/ 0 w 1320800"/>
              <a:gd name="connsiteY4" fmla="*/ 246743 h 638628"/>
              <a:gd name="connsiteX5" fmla="*/ 14514 w 1320800"/>
              <a:gd name="connsiteY5" fmla="*/ 319314 h 638628"/>
              <a:gd name="connsiteX6" fmla="*/ 58057 w 1320800"/>
              <a:gd name="connsiteY6" fmla="*/ 348343 h 638628"/>
              <a:gd name="connsiteX7" fmla="*/ 145143 w 1320800"/>
              <a:gd name="connsiteY7" fmla="*/ 420914 h 638628"/>
              <a:gd name="connsiteX8" fmla="*/ 217714 w 1320800"/>
              <a:gd name="connsiteY8" fmla="*/ 478971 h 638628"/>
              <a:gd name="connsiteX9" fmla="*/ 304800 w 1320800"/>
              <a:gd name="connsiteY9" fmla="*/ 551543 h 638628"/>
              <a:gd name="connsiteX10" fmla="*/ 362857 w 1320800"/>
              <a:gd name="connsiteY10" fmla="*/ 580571 h 638628"/>
              <a:gd name="connsiteX11" fmla="*/ 508000 w 1320800"/>
              <a:gd name="connsiteY11" fmla="*/ 624114 h 638628"/>
              <a:gd name="connsiteX12" fmla="*/ 551543 w 1320800"/>
              <a:gd name="connsiteY12" fmla="*/ 638628 h 638628"/>
              <a:gd name="connsiteX13" fmla="*/ 827314 w 1320800"/>
              <a:gd name="connsiteY13" fmla="*/ 595086 h 638628"/>
              <a:gd name="connsiteX14" fmla="*/ 870857 w 1320800"/>
              <a:gd name="connsiteY14" fmla="*/ 580571 h 638628"/>
              <a:gd name="connsiteX15" fmla="*/ 914400 w 1320800"/>
              <a:gd name="connsiteY15" fmla="*/ 566057 h 638628"/>
              <a:gd name="connsiteX16" fmla="*/ 1103086 w 1320800"/>
              <a:gd name="connsiteY16" fmla="*/ 522514 h 638628"/>
              <a:gd name="connsiteX17" fmla="*/ 1146628 w 1320800"/>
              <a:gd name="connsiteY17" fmla="*/ 493486 h 638628"/>
              <a:gd name="connsiteX18" fmla="*/ 1233714 w 1320800"/>
              <a:gd name="connsiteY18" fmla="*/ 449943 h 638628"/>
              <a:gd name="connsiteX19" fmla="*/ 1262743 w 1320800"/>
              <a:gd name="connsiteY19" fmla="*/ 406400 h 638628"/>
              <a:gd name="connsiteX20" fmla="*/ 1306286 w 1320800"/>
              <a:gd name="connsiteY20" fmla="*/ 377371 h 638628"/>
              <a:gd name="connsiteX21" fmla="*/ 1320800 w 1320800"/>
              <a:gd name="connsiteY21" fmla="*/ 333828 h 638628"/>
              <a:gd name="connsiteX22" fmla="*/ 1291771 w 1320800"/>
              <a:gd name="connsiteY22" fmla="*/ 203200 h 638628"/>
              <a:gd name="connsiteX23" fmla="*/ 1248228 w 1320800"/>
              <a:gd name="connsiteY23" fmla="*/ 174171 h 638628"/>
              <a:gd name="connsiteX24" fmla="*/ 1190171 w 1320800"/>
              <a:gd name="connsiteY24" fmla="*/ 116114 h 638628"/>
              <a:gd name="connsiteX25" fmla="*/ 1117600 w 1320800"/>
              <a:gd name="connsiteY25" fmla="*/ 43543 h 638628"/>
              <a:gd name="connsiteX26" fmla="*/ 1030514 w 1320800"/>
              <a:gd name="connsiteY26" fmla="*/ 14514 h 638628"/>
              <a:gd name="connsiteX27" fmla="*/ 986971 w 1320800"/>
              <a:gd name="connsiteY27" fmla="*/ 0 h 638628"/>
              <a:gd name="connsiteX28" fmla="*/ 914400 w 1320800"/>
              <a:gd name="connsiteY28" fmla="*/ 14514 h 638628"/>
              <a:gd name="connsiteX29" fmla="*/ 870857 w 1320800"/>
              <a:gd name="connsiteY29" fmla="*/ 43543 h 638628"/>
              <a:gd name="connsiteX30" fmla="*/ 783771 w 1320800"/>
              <a:gd name="connsiteY30" fmla="*/ 72571 h 638628"/>
              <a:gd name="connsiteX31" fmla="*/ 783771 w 1320800"/>
              <a:gd name="connsiteY31" fmla="*/ 72571 h 638628"/>
              <a:gd name="connsiteX32" fmla="*/ 667657 w 1320800"/>
              <a:gd name="connsiteY32" fmla="*/ 101600 h 638628"/>
              <a:gd name="connsiteX33" fmla="*/ 159657 w 1320800"/>
              <a:gd name="connsiteY33" fmla="*/ 101600 h 638628"/>
              <a:gd name="connsiteX34" fmla="*/ 72571 w 1320800"/>
              <a:gd name="connsiteY34" fmla="*/ 130628 h 638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320800" h="638628">
                <a:moveTo>
                  <a:pt x="290286" y="101600"/>
                </a:moveTo>
                <a:cubicBezTo>
                  <a:pt x="270182" y="105621"/>
                  <a:pt x="199275" y="116681"/>
                  <a:pt x="174171" y="130628"/>
                </a:cubicBezTo>
                <a:cubicBezTo>
                  <a:pt x="143674" y="147571"/>
                  <a:pt x="116114" y="169334"/>
                  <a:pt x="87086" y="188686"/>
                </a:cubicBezTo>
                <a:lnTo>
                  <a:pt x="43543" y="217714"/>
                </a:lnTo>
                <a:lnTo>
                  <a:pt x="0" y="246743"/>
                </a:lnTo>
                <a:cubicBezTo>
                  <a:pt x="4838" y="270933"/>
                  <a:pt x="2275" y="297895"/>
                  <a:pt x="14514" y="319314"/>
                </a:cubicBezTo>
                <a:cubicBezTo>
                  <a:pt x="23169" y="334460"/>
                  <a:pt x="44656" y="337176"/>
                  <a:pt x="58057" y="348343"/>
                </a:cubicBezTo>
                <a:cubicBezTo>
                  <a:pt x="169805" y="441467"/>
                  <a:pt x="37041" y="348848"/>
                  <a:pt x="145143" y="420914"/>
                </a:cubicBezTo>
                <a:cubicBezTo>
                  <a:pt x="210062" y="518295"/>
                  <a:pt x="133586" y="422886"/>
                  <a:pt x="217714" y="478971"/>
                </a:cubicBezTo>
                <a:cubicBezTo>
                  <a:pt x="397830" y="599047"/>
                  <a:pt x="138596" y="456569"/>
                  <a:pt x="304800" y="551543"/>
                </a:cubicBezTo>
                <a:cubicBezTo>
                  <a:pt x="323586" y="562278"/>
                  <a:pt x="342768" y="572535"/>
                  <a:pt x="362857" y="580571"/>
                </a:cubicBezTo>
                <a:cubicBezTo>
                  <a:pt x="449092" y="615065"/>
                  <a:pt x="433150" y="602729"/>
                  <a:pt x="508000" y="624114"/>
                </a:cubicBezTo>
                <a:cubicBezTo>
                  <a:pt x="522711" y="628317"/>
                  <a:pt x="537029" y="633790"/>
                  <a:pt x="551543" y="638628"/>
                </a:cubicBezTo>
                <a:cubicBezTo>
                  <a:pt x="770728" y="621768"/>
                  <a:pt x="680389" y="644061"/>
                  <a:pt x="827314" y="595086"/>
                </a:cubicBezTo>
                <a:lnTo>
                  <a:pt x="870857" y="580571"/>
                </a:lnTo>
                <a:lnTo>
                  <a:pt x="914400" y="566057"/>
                </a:lnTo>
                <a:cubicBezTo>
                  <a:pt x="1015888" y="498397"/>
                  <a:pt x="891837" y="571263"/>
                  <a:pt x="1103086" y="522514"/>
                </a:cubicBezTo>
                <a:cubicBezTo>
                  <a:pt x="1120083" y="518592"/>
                  <a:pt x="1131026" y="501287"/>
                  <a:pt x="1146628" y="493486"/>
                </a:cubicBezTo>
                <a:cubicBezTo>
                  <a:pt x="1266816" y="433392"/>
                  <a:pt x="1108922" y="533136"/>
                  <a:pt x="1233714" y="449943"/>
                </a:cubicBezTo>
                <a:cubicBezTo>
                  <a:pt x="1243390" y="435429"/>
                  <a:pt x="1250408" y="418735"/>
                  <a:pt x="1262743" y="406400"/>
                </a:cubicBezTo>
                <a:cubicBezTo>
                  <a:pt x="1275078" y="394065"/>
                  <a:pt x="1295389" y="390993"/>
                  <a:pt x="1306286" y="377371"/>
                </a:cubicBezTo>
                <a:cubicBezTo>
                  <a:pt x="1315843" y="365424"/>
                  <a:pt x="1315962" y="348342"/>
                  <a:pt x="1320800" y="333828"/>
                </a:cubicBezTo>
                <a:cubicBezTo>
                  <a:pt x="1320651" y="332932"/>
                  <a:pt x="1306817" y="222007"/>
                  <a:pt x="1291771" y="203200"/>
                </a:cubicBezTo>
                <a:cubicBezTo>
                  <a:pt x="1280874" y="189578"/>
                  <a:pt x="1262742" y="183847"/>
                  <a:pt x="1248228" y="174171"/>
                </a:cubicBezTo>
                <a:cubicBezTo>
                  <a:pt x="1216561" y="79168"/>
                  <a:pt x="1260543" y="172412"/>
                  <a:pt x="1190171" y="116114"/>
                </a:cubicBezTo>
                <a:cubicBezTo>
                  <a:pt x="1111549" y="53217"/>
                  <a:pt x="1215575" y="87087"/>
                  <a:pt x="1117600" y="43543"/>
                </a:cubicBezTo>
                <a:cubicBezTo>
                  <a:pt x="1089638" y="31116"/>
                  <a:pt x="1059543" y="24190"/>
                  <a:pt x="1030514" y="14514"/>
                </a:cubicBezTo>
                <a:lnTo>
                  <a:pt x="986971" y="0"/>
                </a:lnTo>
                <a:cubicBezTo>
                  <a:pt x="962781" y="4838"/>
                  <a:pt x="937499" y="5852"/>
                  <a:pt x="914400" y="14514"/>
                </a:cubicBezTo>
                <a:cubicBezTo>
                  <a:pt x="898067" y="20639"/>
                  <a:pt x="886798" y="36458"/>
                  <a:pt x="870857" y="43543"/>
                </a:cubicBezTo>
                <a:cubicBezTo>
                  <a:pt x="842895" y="55970"/>
                  <a:pt x="812800" y="62895"/>
                  <a:pt x="783771" y="72571"/>
                </a:cubicBezTo>
                <a:lnTo>
                  <a:pt x="783771" y="72571"/>
                </a:lnTo>
                <a:lnTo>
                  <a:pt x="667657" y="101600"/>
                </a:lnTo>
                <a:cubicBezTo>
                  <a:pt x="460198" y="90075"/>
                  <a:pt x="364943" y="74824"/>
                  <a:pt x="159657" y="101600"/>
                </a:cubicBezTo>
                <a:cubicBezTo>
                  <a:pt x="129315" y="105558"/>
                  <a:pt x="72571" y="130628"/>
                  <a:pt x="72571" y="130628"/>
                </a:cubicBezTo>
              </a:path>
            </a:pathLst>
          </a:custGeom>
          <a:solidFill>
            <a:schemeClr val="tx1"/>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sp>
        <p:nvSpPr>
          <p:cNvPr id="3" name="Freeform 2"/>
          <p:cNvSpPr/>
          <p:nvPr/>
        </p:nvSpPr>
        <p:spPr bwMode="auto">
          <a:xfrm>
            <a:off x="7155543" y="609600"/>
            <a:ext cx="1407886" cy="1698171"/>
          </a:xfrm>
          <a:custGeom>
            <a:avLst/>
            <a:gdLst>
              <a:gd name="connsiteX0" fmla="*/ 972457 w 1407886"/>
              <a:gd name="connsiteY0" fmla="*/ 0 h 1698171"/>
              <a:gd name="connsiteX1" fmla="*/ 827314 w 1407886"/>
              <a:gd name="connsiteY1" fmla="*/ 14514 h 1698171"/>
              <a:gd name="connsiteX2" fmla="*/ 783771 w 1407886"/>
              <a:gd name="connsiteY2" fmla="*/ 43543 h 1698171"/>
              <a:gd name="connsiteX3" fmla="*/ 740228 w 1407886"/>
              <a:gd name="connsiteY3" fmla="*/ 58057 h 1698171"/>
              <a:gd name="connsiteX4" fmla="*/ 653143 w 1407886"/>
              <a:gd name="connsiteY4" fmla="*/ 130629 h 1698171"/>
              <a:gd name="connsiteX5" fmla="*/ 609600 w 1407886"/>
              <a:gd name="connsiteY5" fmla="*/ 174171 h 1698171"/>
              <a:gd name="connsiteX6" fmla="*/ 522514 w 1407886"/>
              <a:gd name="connsiteY6" fmla="*/ 217714 h 1698171"/>
              <a:gd name="connsiteX7" fmla="*/ 449943 w 1407886"/>
              <a:gd name="connsiteY7" fmla="*/ 290286 h 1698171"/>
              <a:gd name="connsiteX8" fmla="*/ 406400 w 1407886"/>
              <a:gd name="connsiteY8" fmla="*/ 319314 h 1698171"/>
              <a:gd name="connsiteX9" fmla="*/ 362857 w 1407886"/>
              <a:gd name="connsiteY9" fmla="*/ 362857 h 1698171"/>
              <a:gd name="connsiteX10" fmla="*/ 275771 w 1407886"/>
              <a:gd name="connsiteY10" fmla="*/ 391886 h 1698171"/>
              <a:gd name="connsiteX11" fmla="*/ 232228 w 1407886"/>
              <a:gd name="connsiteY11" fmla="*/ 420914 h 1698171"/>
              <a:gd name="connsiteX12" fmla="*/ 203200 w 1407886"/>
              <a:gd name="connsiteY12" fmla="*/ 464457 h 1698171"/>
              <a:gd name="connsiteX13" fmla="*/ 116114 w 1407886"/>
              <a:gd name="connsiteY13" fmla="*/ 522514 h 1698171"/>
              <a:gd name="connsiteX14" fmla="*/ 87086 w 1407886"/>
              <a:gd name="connsiteY14" fmla="*/ 566057 h 1698171"/>
              <a:gd name="connsiteX15" fmla="*/ 0 w 1407886"/>
              <a:gd name="connsiteY15" fmla="*/ 653143 h 1698171"/>
              <a:gd name="connsiteX16" fmla="*/ 14514 w 1407886"/>
              <a:gd name="connsiteY16" fmla="*/ 769257 h 1698171"/>
              <a:gd name="connsiteX17" fmla="*/ 43543 w 1407886"/>
              <a:gd name="connsiteY17" fmla="*/ 856343 h 1698171"/>
              <a:gd name="connsiteX18" fmla="*/ 87086 w 1407886"/>
              <a:gd name="connsiteY18" fmla="*/ 957943 h 1698171"/>
              <a:gd name="connsiteX19" fmla="*/ 145143 w 1407886"/>
              <a:gd name="connsiteY19" fmla="*/ 1045029 h 1698171"/>
              <a:gd name="connsiteX20" fmla="*/ 174171 w 1407886"/>
              <a:gd name="connsiteY20" fmla="*/ 1088571 h 1698171"/>
              <a:gd name="connsiteX21" fmla="*/ 232228 w 1407886"/>
              <a:gd name="connsiteY21" fmla="*/ 1219200 h 1698171"/>
              <a:gd name="connsiteX22" fmla="*/ 275771 w 1407886"/>
              <a:gd name="connsiteY22" fmla="*/ 1262743 h 1698171"/>
              <a:gd name="connsiteX23" fmla="*/ 333828 w 1407886"/>
              <a:gd name="connsiteY23" fmla="*/ 1364343 h 1698171"/>
              <a:gd name="connsiteX24" fmla="*/ 391886 w 1407886"/>
              <a:gd name="connsiteY24" fmla="*/ 1451429 h 1698171"/>
              <a:gd name="connsiteX25" fmla="*/ 435428 w 1407886"/>
              <a:gd name="connsiteY25" fmla="*/ 1480457 h 1698171"/>
              <a:gd name="connsiteX26" fmla="*/ 508000 w 1407886"/>
              <a:gd name="connsiteY26" fmla="*/ 1553029 h 1698171"/>
              <a:gd name="connsiteX27" fmla="*/ 638628 w 1407886"/>
              <a:gd name="connsiteY27" fmla="*/ 1654629 h 1698171"/>
              <a:gd name="connsiteX28" fmla="*/ 725714 w 1407886"/>
              <a:gd name="connsiteY28" fmla="*/ 1698171 h 1698171"/>
              <a:gd name="connsiteX29" fmla="*/ 856343 w 1407886"/>
              <a:gd name="connsiteY29" fmla="*/ 1683657 h 1698171"/>
              <a:gd name="connsiteX30" fmla="*/ 943428 w 1407886"/>
              <a:gd name="connsiteY30" fmla="*/ 1654629 h 1698171"/>
              <a:gd name="connsiteX31" fmla="*/ 1132114 w 1407886"/>
              <a:gd name="connsiteY31" fmla="*/ 1611086 h 1698171"/>
              <a:gd name="connsiteX32" fmla="*/ 1190171 w 1407886"/>
              <a:gd name="connsiteY32" fmla="*/ 1524000 h 1698171"/>
              <a:gd name="connsiteX33" fmla="*/ 1248228 w 1407886"/>
              <a:gd name="connsiteY33" fmla="*/ 1436914 h 1698171"/>
              <a:gd name="connsiteX34" fmla="*/ 1262743 w 1407886"/>
              <a:gd name="connsiteY34" fmla="*/ 1393371 h 1698171"/>
              <a:gd name="connsiteX35" fmla="*/ 1306286 w 1407886"/>
              <a:gd name="connsiteY35" fmla="*/ 1364343 h 1698171"/>
              <a:gd name="connsiteX36" fmla="*/ 1349828 w 1407886"/>
              <a:gd name="connsiteY36" fmla="*/ 1277257 h 1698171"/>
              <a:gd name="connsiteX37" fmla="*/ 1378857 w 1407886"/>
              <a:gd name="connsiteY37" fmla="*/ 1233714 h 1698171"/>
              <a:gd name="connsiteX38" fmla="*/ 1364343 w 1407886"/>
              <a:gd name="connsiteY38" fmla="*/ 841829 h 1698171"/>
              <a:gd name="connsiteX39" fmla="*/ 1393371 w 1407886"/>
              <a:gd name="connsiteY39" fmla="*/ 188686 h 1698171"/>
              <a:gd name="connsiteX40" fmla="*/ 1407886 w 1407886"/>
              <a:gd name="connsiteY40" fmla="*/ 145143 h 1698171"/>
              <a:gd name="connsiteX41" fmla="*/ 1364343 w 1407886"/>
              <a:gd name="connsiteY41" fmla="*/ 101600 h 1698171"/>
              <a:gd name="connsiteX42" fmla="*/ 1233714 w 1407886"/>
              <a:gd name="connsiteY42" fmla="*/ 29029 h 1698171"/>
              <a:gd name="connsiteX43" fmla="*/ 1175657 w 1407886"/>
              <a:gd name="connsiteY43" fmla="*/ 14514 h 1698171"/>
              <a:gd name="connsiteX44" fmla="*/ 885371 w 1407886"/>
              <a:gd name="connsiteY44" fmla="*/ 29029 h 1698171"/>
              <a:gd name="connsiteX45" fmla="*/ 798286 w 1407886"/>
              <a:gd name="connsiteY45" fmla="*/ 58057 h 1698171"/>
              <a:gd name="connsiteX46" fmla="*/ 653143 w 1407886"/>
              <a:gd name="connsiteY46" fmla="*/ 101600 h 1698171"/>
              <a:gd name="connsiteX47" fmla="*/ 595086 w 1407886"/>
              <a:gd name="connsiteY47" fmla="*/ 130629 h 1698171"/>
              <a:gd name="connsiteX48" fmla="*/ 508000 w 1407886"/>
              <a:gd name="connsiteY48" fmla="*/ 159657 h 1698171"/>
              <a:gd name="connsiteX49" fmla="*/ 391886 w 1407886"/>
              <a:gd name="connsiteY49" fmla="*/ 203200 h 1698171"/>
              <a:gd name="connsiteX50" fmla="*/ 348343 w 1407886"/>
              <a:gd name="connsiteY50" fmla="*/ 232229 h 1698171"/>
              <a:gd name="connsiteX51" fmla="*/ 232228 w 1407886"/>
              <a:gd name="connsiteY51" fmla="*/ 261257 h 1698171"/>
              <a:gd name="connsiteX52" fmla="*/ 145143 w 1407886"/>
              <a:gd name="connsiteY52" fmla="*/ 290286 h 1698171"/>
              <a:gd name="connsiteX53" fmla="*/ 101600 w 1407886"/>
              <a:gd name="connsiteY53" fmla="*/ 304800 h 1698171"/>
              <a:gd name="connsiteX54" fmla="*/ 58057 w 1407886"/>
              <a:gd name="connsiteY54" fmla="*/ 333829 h 1698171"/>
              <a:gd name="connsiteX55" fmla="*/ 14514 w 1407886"/>
              <a:gd name="connsiteY55" fmla="*/ 348343 h 1698171"/>
              <a:gd name="connsiteX56" fmla="*/ 14514 w 1407886"/>
              <a:gd name="connsiteY56" fmla="*/ 362857 h 1698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407886" h="1698171">
                <a:moveTo>
                  <a:pt x="972457" y="0"/>
                </a:moveTo>
                <a:cubicBezTo>
                  <a:pt x="924076" y="4838"/>
                  <a:pt x="874691" y="3581"/>
                  <a:pt x="827314" y="14514"/>
                </a:cubicBezTo>
                <a:cubicBezTo>
                  <a:pt x="810317" y="18436"/>
                  <a:pt x="799373" y="35742"/>
                  <a:pt x="783771" y="43543"/>
                </a:cubicBezTo>
                <a:cubicBezTo>
                  <a:pt x="770087" y="50385"/>
                  <a:pt x="754742" y="53219"/>
                  <a:pt x="740228" y="58057"/>
                </a:cubicBezTo>
                <a:cubicBezTo>
                  <a:pt x="613039" y="185249"/>
                  <a:pt x="774370" y="29608"/>
                  <a:pt x="653143" y="130629"/>
                </a:cubicBezTo>
                <a:cubicBezTo>
                  <a:pt x="637374" y="143769"/>
                  <a:pt x="625369" y="161031"/>
                  <a:pt x="609600" y="174171"/>
                </a:cubicBezTo>
                <a:cubicBezTo>
                  <a:pt x="572083" y="205435"/>
                  <a:pt x="566156" y="203167"/>
                  <a:pt x="522514" y="217714"/>
                </a:cubicBezTo>
                <a:cubicBezTo>
                  <a:pt x="406395" y="295128"/>
                  <a:pt x="546709" y="193520"/>
                  <a:pt x="449943" y="290286"/>
                </a:cubicBezTo>
                <a:cubicBezTo>
                  <a:pt x="437608" y="302621"/>
                  <a:pt x="419801" y="308147"/>
                  <a:pt x="406400" y="319314"/>
                </a:cubicBezTo>
                <a:cubicBezTo>
                  <a:pt x="390631" y="332455"/>
                  <a:pt x="380800" y="352888"/>
                  <a:pt x="362857" y="362857"/>
                </a:cubicBezTo>
                <a:cubicBezTo>
                  <a:pt x="336109" y="377717"/>
                  <a:pt x="301231" y="374913"/>
                  <a:pt x="275771" y="391886"/>
                </a:cubicBezTo>
                <a:lnTo>
                  <a:pt x="232228" y="420914"/>
                </a:lnTo>
                <a:cubicBezTo>
                  <a:pt x="222552" y="435428"/>
                  <a:pt x="216328" y="452970"/>
                  <a:pt x="203200" y="464457"/>
                </a:cubicBezTo>
                <a:cubicBezTo>
                  <a:pt x="176944" y="487431"/>
                  <a:pt x="116114" y="522514"/>
                  <a:pt x="116114" y="522514"/>
                </a:cubicBezTo>
                <a:cubicBezTo>
                  <a:pt x="106438" y="537028"/>
                  <a:pt x="98675" y="553019"/>
                  <a:pt x="87086" y="566057"/>
                </a:cubicBezTo>
                <a:cubicBezTo>
                  <a:pt x="59812" y="596740"/>
                  <a:pt x="0" y="653143"/>
                  <a:pt x="0" y="653143"/>
                </a:cubicBezTo>
                <a:cubicBezTo>
                  <a:pt x="4838" y="691848"/>
                  <a:pt x="6341" y="731117"/>
                  <a:pt x="14514" y="769257"/>
                </a:cubicBezTo>
                <a:cubicBezTo>
                  <a:pt x="20925" y="799177"/>
                  <a:pt x="33867" y="827314"/>
                  <a:pt x="43543" y="856343"/>
                </a:cubicBezTo>
                <a:cubicBezTo>
                  <a:pt x="58559" y="901392"/>
                  <a:pt x="60180" y="913100"/>
                  <a:pt x="87086" y="957943"/>
                </a:cubicBezTo>
                <a:cubicBezTo>
                  <a:pt x="105036" y="987859"/>
                  <a:pt x="125791" y="1016000"/>
                  <a:pt x="145143" y="1045029"/>
                </a:cubicBezTo>
                <a:cubicBezTo>
                  <a:pt x="154819" y="1059543"/>
                  <a:pt x="168655" y="1072023"/>
                  <a:pt x="174171" y="1088571"/>
                </a:cubicBezTo>
                <a:cubicBezTo>
                  <a:pt x="195266" y="1151856"/>
                  <a:pt x="193895" y="1173200"/>
                  <a:pt x="232228" y="1219200"/>
                </a:cubicBezTo>
                <a:cubicBezTo>
                  <a:pt x="245369" y="1234969"/>
                  <a:pt x="262630" y="1246974"/>
                  <a:pt x="275771" y="1262743"/>
                </a:cubicBezTo>
                <a:cubicBezTo>
                  <a:pt x="311638" y="1305783"/>
                  <a:pt x="303404" y="1313637"/>
                  <a:pt x="333828" y="1364343"/>
                </a:cubicBezTo>
                <a:cubicBezTo>
                  <a:pt x="351778" y="1394259"/>
                  <a:pt x="362857" y="1432076"/>
                  <a:pt x="391886" y="1451429"/>
                </a:cubicBezTo>
                <a:lnTo>
                  <a:pt x="435428" y="1480457"/>
                </a:lnTo>
                <a:cubicBezTo>
                  <a:pt x="488647" y="1560284"/>
                  <a:pt x="435429" y="1492554"/>
                  <a:pt x="508000" y="1553029"/>
                </a:cubicBezTo>
                <a:cubicBezTo>
                  <a:pt x="558089" y="1594770"/>
                  <a:pt x="565268" y="1630176"/>
                  <a:pt x="638628" y="1654629"/>
                </a:cubicBezTo>
                <a:cubicBezTo>
                  <a:pt x="698720" y="1674659"/>
                  <a:pt x="669441" y="1660657"/>
                  <a:pt x="725714" y="1698171"/>
                </a:cubicBezTo>
                <a:cubicBezTo>
                  <a:pt x="769257" y="1693333"/>
                  <a:pt x="813383" y="1692249"/>
                  <a:pt x="856343" y="1683657"/>
                </a:cubicBezTo>
                <a:cubicBezTo>
                  <a:pt x="886347" y="1677656"/>
                  <a:pt x="913743" y="1662050"/>
                  <a:pt x="943428" y="1654629"/>
                </a:cubicBezTo>
                <a:cubicBezTo>
                  <a:pt x="1083476" y="1619617"/>
                  <a:pt x="1020422" y="1633424"/>
                  <a:pt x="1132114" y="1611086"/>
                </a:cubicBezTo>
                <a:cubicBezTo>
                  <a:pt x="1159872" y="1527811"/>
                  <a:pt x="1126750" y="1605542"/>
                  <a:pt x="1190171" y="1524000"/>
                </a:cubicBezTo>
                <a:cubicBezTo>
                  <a:pt x="1211590" y="1496461"/>
                  <a:pt x="1237195" y="1470012"/>
                  <a:pt x="1248228" y="1436914"/>
                </a:cubicBezTo>
                <a:cubicBezTo>
                  <a:pt x="1253066" y="1422400"/>
                  <a:pt x="1253185" y="1405318"/>
                  <a:pt x="1262743" y="1393371"/>
                </a:cubicBezTo>
                <a:cubicBezTo>
                  <a:pt x="1273640" y="1379750"/>
                  <a:pt x="1291772" y="1374019"/>
                  <a:pt x="1306286" y="1364343"/>
                </a:cubicBezTo>
                <a:cubicBezTo>
                  <a:pt x="1389482" y="1239546"/>
                  <a:pt x="1289732" y="1397449"/>
                  <a:pt x="1349828" y="1277257"/>
                </a:cubicBezTo>
                <a:cubicBezTo>
                  <a:pt x="1357629" y="1261655"/>
                  <a:pt x="1369181" y="1248228"/>
                  <a:pt x="1378857" y="1233714"/>
                </a:cubicBezTo>
                <a:cubicBezTo>
                  <a:pt x="1374019" y="1103086"/>
                  <a:pt x="1364343" y="972547"/>
                  <a:pt x="1364343" y="841829"/>
                </a:cubicBezTo>
                <a:cubicBezTo>
                  <a:pt x="1364343" y="708980"/>
                  <a:pt x="1342821" y="390884"/>
                  <a:pt x="1393371" y="188686"/>
                </a:cubicBezTo>
                <a:cubicBezTo>
                  <a:pt x="1397082" y="173843"/>
                  <a:pt x="1403048" y="159657"/>
                  <a:pt x="1407886" y="145143"/>
                </a:cubicBezTo>
                <a:cubicBezTo>
                  <a:pt x="1393372" y="130629"/>
                  <a:pt x="1380546" y="114202"/>
                  <a:pt x="1364343" y="101600"/>
                </a:cubicBezTo>
                <a:cubicBezTo>
                  <a:pt x="1303976" y="54648"/>
                  <a:pt x="1293055" y="45984"/>
                  <a:pt x="1233714" y="29029"/>
                </a:cubicBezTo>
                <a:cubicBezTo>
                  <a:pt x="1214534" y="23549"/>
                  <a:pt x="1195009" y="19352"/>
                  <a:pt x="1175657" y="14514"/>
                </a:cubicBezTo>
                <a:cubicBezTo>
                  <a:pt x="1078895" y="19352"/>
                  <a:pt x="981615" y="17924"/>
                  <a:pt x="885371" y="29029"/>
                </a:cubicBezTo>
                <a:cubicBezTo>
                  <a:pt x="854974" y="32536"/>
                  <a:pt x="827971" y="50636"/>
                  <a:pt x="798286" y="58057"/>
                </a:cubicBezTo>
                <a:cubicBezTo>
                  <a:pt x="756614" y="68475"/>
                  <a:pt x="688484" y="83929"/>
                  <a:pt x="653143" y="101600"/>
                </a:cubicBezTo>
                <a:cubicBezTo>
                  <a:pt x="633791" y="111276"/>
                  <a:pt x="615175" y="122593"/>
                  <a:pt x="595086" y="130629"/>
                </a:cubicBezTo>
                <a:cubicBezTo>
                  <a:pt x="566676" y="141993"/>
                  <a:pt x="535368" y="145973"/>
                  <a:pt x="508000" y="159657"/>
                </a:cubicBezTo>
                <a:cubicBezTo>
                  <a:pt x="432101" y="197607"/>
                  <a:pt x="470934" y="183438"/>
                  <a:pt x="391886" y="203200"/>
                </a:cubicBezTo>
                <a:cubicBezTo>
                  <a:pt x="377372" y="212876"/>
                  <a:pt x="363945" y="224428"/>
                  <a:pt x="348343" y="232229"/>
                </a:cubicBezTo>
                <a:cubicBezTo>
                  <a:pt x="313112" y="249845"/>
                  <a:pt x="268662" y="251320"/>
                  <a:pt x="232228" y="261257"/>
                </a:cubicBezTo>
                <a:cubicBezTo>
                  <a:pt x="202708" y="269308"/>
                  <a:pt x="174171" y="280610"/>
                  <a:pt x="145143" y="290286"/>
                </a:cubicBezTo>
                <a:lnTo>
                  <a:pt x="101600" y="304800"/>
                </a:lnTo>
                <a:cubicBezTo>
                  <a:pt x="87086" y="314476"/>
                  <a:pt x="73659" y="326028"/>
                  <a:pt x="58057" y="333829"/>
                </a:cubicBezTo>
                <a:cubicBezTo>
                  <a:pt x="44373" y="340671"/>
                  <a:pt x="27244" y="339857"/>
                  <a:pt x="14514" y="348343"/>
                </a:cubicBezTo>
                <a:cubicBezTo>
                  <a:pt x="10489" y="351027"/>
                  <a:pt x="14514" y="358019"/>
                  <a:pt x="14514" y="362857"/>
                </a:cubicBezTo>
              </a:path>
            </a:pathLst>
          </a:custGeom>
          <a:solidFill>
            <a:schemeClr val="tx1"/>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sp>
        <p:nvSpPr>
          <p:cNvPr id="4" name="Freeform 3"/>
          <p:cNvSpPr/>
          <p:nvPr/>
        </p:nvSpPr>
        <p:spPr bwMode="auto">
          <a:xfrm>
            <a:off x="7256727" y="2206171"/>
            <a:ext cx="1480873" cy="914400"/>
          </a:xfrm>
          <a:custGeom>
            <a:avLst/>
            <a:gdLst>
              <a:gd name="connsiteX0" fmla="*/ 421330 w 1480873"/>
              <a:gd name="connsiteY0" fmla="*/ 87086 h 914400"/>
              <a:gd name="connsiteX1" fmla="*/ 116530 w 1480873"/>
              <a:gd name="connsiteY1" fmla="*/ 87086 h 914400"/>
              <a:gd name="connsiteX2" fmla="*/ 29444 w 1480873"/>
              <a:gd name="connsiteY2" fmla="*/ 116115 h 914400"/>
              <a:gd name="connsiteX3" fmla="*/ 416 w 1480873"/>
              <a:gd name="connsiteY3" fmla="*/ 203200 h 914400"/>
              <a:gd name="connsiteX4" fmla="*/ 29444 w 1480873"/>
              <a:gd name="connsiteY4" fmla="*/ 377372 h 914400"/>
              <a:gd name="connsiteX5" fmla="*/ 43959 w 1480873"/>
              <a:gd name="connsiteY5" fmla="*/ 420915 h 914400"/>
              <a:gd name="connsiteX6" fmla="*/ 160073 w 1480873"/>
              <a:gd name="connsiteY6" fmla="*/ 551543 h 914400"/>
              <a:gd name="connsiteX7" fmla="*/ 247159 w 1480873"/>
              <a:gd name="connsiteY7" fmla="*/ 624115 h 914400"/>
              <a:gd name="connsiteX8" fmla="*/ 276187 w 1480873"/>
              <a:gd name="connsiteY8" fmla="*/ 667658 h 914400"/>
              <a:gd name="connsiteX9" fmla="*/ 479387 w 1480873"/>
              <a:gd name="connsiteY9" fmla="*/ 783772 h 914400"/>
              <a:gd name="connsiteX10" fmla="*/ 537444 w 1480873"/>
              <a:gd name="connsiteY10" fmla="*/ 798286 h 914400"/>
              <a:gd name="connsiteX11" fmla="*/ 580987 w 1480873"/>
              <a:gd name="connsiteY11" fmla="*/ 812800 h 914400"/>
              <a:gd name="connsiteX12" fmla="*/ 697102 w 1480873"/>
              <a:gd name="connsiteY12" fmla="*/ 841829 h 914400"/>
              <a:gd name="connsiteX13" fmla="*/ 900302 w 1480873"/>
              <a:gd name="connsiteY13" fmla="*/ 899886 h 914400"/>
              <a:gd name="connsiteX14" fmla="*/ 958359 w 1480873"/>
              <a:gd name="connsiteY14" fmla="*/ 914400 h 914400"/>
              <a:gd name="connsiteX15" fmla="*/ 1147044 w 1480873"/>
              <a:gd name="connsiteY15" fmla="*/ 899886 h 914400"/>
              <a:gd name="connsiteX16" fmla="*/ 1190587 w 1480873"/>
              <a:gd name="connsiteY16" fmla="*/ 885372 h 914400"/>
              <a:gd name="connsiteX17" fmla="*/ 1277673 w 1480873"/>
              <a:gd name="connsiteY17" fmla="*/ 812800 h 914400"/>
              <a:gd name="connsiteX18" fmla="*/ 1306702 w 1480873"/>
              <a:gd name="connsiteY18" fmla="*/ 769258 h 914400"/>
              <a:gd name="connsiteX19" fmla="*/ 1350244 w 1480873"/>
              <a:gd name="connsiteY19" fmla="*/ 740229 h 914400"/>
              <a:gd name="connsiteX20" fmla="*/ 1364759 w 1480873"/>
              <a:gd name="connsiteY20" fmla="*/ 696686 h 914400"/>
              <a:gd name="connsiteX21" fmla="*/ 1422816 w 1480873"/>
              <a:gd name="connsiteY21" fmla="*/ 609600 h 914400"/>
              <a:gd name="connsiteX22" fmla="*/ 1437330 w 1480873"/>
              <a:gd name="connsiteY22" fmla="*/ 566058 h 914400"/>
              <a:gd name="connsiteX23" fmla="*/ 1466359 w 1480873"/>
              <a:gd name="connsiteY23" fmla="*/ 522515 h 914400"/>
              <a:gd name="connsiteX24" fmla="*/ 1480873 w 1480873"/>
              <a:gd name="connsiteY24" fmla="*/ 464458 h 914400"/>
              <a:gd name="connsiteX25" fmla="*/ 1451844 w 1480873"/>
              <a:gd name="connsiteY25" fmla="*/ 319315 h 914400"/>
              <a:gd name="connsiteX26" fmla="*/ 1335730 w 1480873"/>
              <a:gd name="connsiteY26" fmla="*/ 188686 h 914400"/>
              <a:gd name="connsiteX27" fmla="*/ 1292187 w 1480873"/>
              <a:gd name="connsiteY27" fmla="*/ 159658 h 914400"/>
              <a:gd name="connsiteX28" fmla="*/ 1248644 w 1480873"/>
              <a:gd name="connsiteY28" fmla="*/ 116115 h 914400"/>
              <a:gd name="connsiteX29" fmla="*/ 1219616 w 1480873"/>
              <a:gd name="connsiteY29" fmla="*/ 72572 h 914400"/>
              <a:gd name="connsiteX30" fmla="*/ 1088987 w 1480873"/>
              <a:gd name="connsiteY30" fmla="*/ 0 h 914400"/>
              <a:gd name="connsiteX31" fmla="*/ 929330 w 1480873"/>
              <a:gd name="connsiteY31" fmla="*/ 14515 h 914400"/>
              <a:gd name="connsiteX32" fmla="*/ 522930 w 1480873"/>
              <a:gd name="connsiteY32" fmla="*/ 29029 h 914400"/>
              <a:gd name="connsiteX33" fmla="*/ 464873 w 1480873"/>
              <a:gd name="connsiteY33" fmla="*/ 43543 h 914400"/>
              <a:gd name="connsiteX34" fmla="*/ 319730 w 1480873"/>
              <a:gd name="connsiteY34" fmla="*/ 58058 h 914400"/>
              <a:gd name="connsiteX35" fmla="*/ 261673 w 1480873"/>
              <a:gd name="connsiteY35" fmla="*/ 72572 h 914400"/>
              <a:gd name="connsiteX36" fmla="*/ 160073 w 1480873"/>
              <a:gd name="connsiteY36" fmla="*/ 101600 h 914400"/>
              <a:gd name="connsiteX37" fmla="*/ 29444 w 1480873"/>
              <a:gd name="connsiteY37" fmla="*/ 87086 h 91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480873" h="914400">
                <a:moveTo>
                  <a:pt x="421330" y="87086"/>
                </a:moveTo>
                <a:cubicBezTo>
                  <a:pt x="290645" y="60949"/>
                  <a:pt x="316976" y="59752"/>
                  <a:pt x="116530" y="87086"/>
                </a:cubicBezTo>
                <a:cubicBezTo>
                  <a:pt x="86212" y="91220"/>
                  <a:pt x="29444" y="116115"/>
                  <a:pt x="29444" y="116115"/>
                </a:cubicBezTo>
                <a:cubicBezTo>
                  <a:pt x="19768" y="145143"/>
                  <a:pt x="-3379" y="172838"/>
                  <a:pt x="416" y="203200"/>
                </a:cubicBezTo>
                <a:cubicBezTo>
                  <a:pt x="12194" y="297430"/>
                  <a:pt x="8134" y="302788"/>
                  <a:pt x="29444" y="377372"/>
                </a:cubicBezTo>
                <a:cubicBezTo>
                  <a:pt x="33647" y="392083"/>
                  <a:pt x="37117" y="407231"/>
                  <a:pt x="43959" y="420915"/>
                </a:cubicBezTo>
                <a:cubicBezTo>
                  <a:pt x="69861" y="472719"/>
                  <a:pt x="121600" y="513070"/>
                  <a:pt x="160073" y="551543"/>
                </a:cubicBezTo>
                <a:cubicBezTo>
                  <a:pt x="215952" y="607422"/>
                  <a:pt x="186536" y="583699"/>
                  <a:pt x="247159" y="624115"/>
                </a:cubicBezTo>
                <a:cubicBezTo>
                  <a:pt x="256835" y="638629"/>
                  <a:pt x="263059" y="656171"/>
                  <a:pt x="276187" y="667658"/>
                </a:cubicBezTo>
                <a:cubicBezTo>
                  <a:pt x="310738" y="697890"/>
                  <a:pt x="441889" y="774398"/>
                  <a:pt x="479387" y="783772"/>
                </a:cubicBezTo>
                <a:cubicBezTo>
                  <a:pt x="498739" y="788610"/>
                  <a:pt x="518264" y="792806"/>
                  <a:pt x="537444" y="798286"/>
                </a:cubicBezTo>
                <a:cubicBezTo>
                  <a:pt x="552155" y="802489"/>
                  <a:pt x="566227" y="808774"/>
                  <a:pt x="580987" y="812800"/>
                </a:cubicBezTo>
                <a:cubicBezTo>
                  <a:pt x="619477" y="823297"/>
                  <a:pt x="659253" y="829212"/>
                  <a:pt x="697102" y="841829"/>
                </a:cubicBezTo>
                <a:cubicBezTo>
                  <a:pt x="822037" y="883475"/>
                  <a:pt x="754501" y="863437"/>
                  <a:pt x="900302" y="899886"/>
                </a:cubicBezTo>
                <a:lnTo>
                  <a:pt x="958359" y="914400"/>
                </a:lnTo>
                <a:cubicBezTo>
                  <a:pt x="1021254" y="909562"/>
                  <a:pt x="1084450" y="907710"/>
                  <a:pt x="1147044" y="899886"/>
                </a:cubicBezTo>
                <a:cubicBezTo>
                  <a:pt x="1162225" y="897988"/>
                  <a:pt x="1176903" y="892214"/>
                  <a:pt x="1190587" y="885372"/>
                </a:cubicBezTo>
                <a:cubicBezTo>
                  <a:pt x="1223207" y="869062"/>
                  <a:pt x="1254745" y="840314"/>
                  <a:pt x="1277673" y="812800"/>
                </a:cubicBezTo>
                <a:cubicBezTo>
                  <a:pt x="1288840" y="799399"/>
                  <a:pt x="1294367" y="781593"/>
                  <a:pt x="1306702" y="769258"/>
                </a:cubicBezTo>
                <a:cubicBezTo>
                  <a:pt x="1319037" y="756923"/>
                  <a:pt x="1335730" y="749905"/>
                  <a:pt x="1350244" y="740229"/>
                </a:cubicBezTo>
                <a:cubicBezTo>
                  <a:pt x="1355082" y="725715"/>
                  <a:pt x="1357329" y="710060"/>
                  <a:pt x="1364759" y="696686"/>
                </a:cubicBezTo>
                <a:cubicBezTo>
                  <a:pt x="1381702" y="666188"/>
                  <a:pt x="1422816" y="609600"/>
                  <a:pt x="1422816" y="609600"/>
                </a:cubicBezTo>
                <a:cubicBezTo>
                  <a:pt x="1427654" y="595086"/>
                  <a:pt x="1430488" y="579742"/>
                  <a:pt x="1437330" y="566058"/>
                </a:cubicBezTo>
                <a:cubicBezTo>
                  <a:pt x="1445131" y="550456"/>
                  <a:pt x="1459487" y="538549"/>
                  <a:pt x="1466359" y="522515"/>
                </a:cubicBezTo>
                <a:cubicBezTo>
                  <a:pt x="1474217" y="504180"/>
                  <a:pt x="1476035" y="483810"/>
                  <a:pt x="1480873" y="464458"/>
                </a:cubicBezTo>
                <a:cubicBezTo>
                  <a:pt x="1475523" y="427007"/>
                  <a:pt x="1472112" y="359851"/>
                  <a:pt x="1451844" y="319315"/>
                </a:cubicBezTo>
                <a:cubicBezTo>
                  <a:pt x="1430029" y="275686"/>
                  <a:pt x="1364584" y="207921"/>
                  <a:pt x="1335730" y="188686"/>
                </a:cubicBezTo>
                <a:cubicBezTo>
                  <a:pt x="1321216" y="179010"/>
                  <a:pt x="1305588" y="170825"/>
                  <a:pt x="1292187" y="159658"/>
                </a:cubicBezTo>
                <a:cubicBezTo>
                  <a:pt x="1276418" y="146517"/>
                  <a:pt x="1261785" y="131884"/>
                  <a:pt x="1248644" y="116115"/>
                </a:cubicBezTo>
                <a:cubicBezTo>
                  <a:pt x="1237477" y="102714"/>
                  <a:pt x="1232744" y="84059"/>
                  <a:pt x="1219616" y="72572"/>
                </a:cubicBezTo>
                <a:cubicBezTo>
                  <a:pt x="1158193" y="18827"/>
                  <a:pt x="1148791" y="19936"/>
                  <a:pt x="1088987" y="0"/>
                </a:cubicBezTo>
                <a:cubicBezTo>
                  <a:pt x="1035768" y="4838"/>
                  <a:pt x="982698" y="11778"/>
                  <a:pt x="929330" y="14515"/>
                </a:cubicBezTo>
                <a:cubicBezTo>
                  <a:pt x="793955" y="21457"/>
                  <a:pt x="658219" y="20574"/>
                  <a:pt x="522930" y="29029"/>
                </a:cubicBezTo>
                <a:cubicBezTo>
                  <a:pt x="503021" y="30273"/>
                  <a:pt x="484620" y="40722"/>
                  <a:pt x="464873" y="43543"/>
                </a:cubicBezTo>
                <a:cubicBezTo>
                  <a:pt x="416739" y="50419"/>
                  <a:pt x="368111" y="53220"/>
                  <a:pt x="319730" y="58058"/>
                </a:cubicBezTo>
                <a:cubicBezTo>
                  <a:pt x="300378" y="62896"/>
                  <a:pt x="280853" y="67092"/>
                  <a:pt x="261673" y="72572"/>
                </a:cubicBezTo>
                <a:cubicBezTo>
                  <a:pt x="115916" y="114216"/>
                  <a:pt x="341568" y="56227"/>
                  <a:pt x="160073" y="101600"/>
                </a:cubicBezTo>
                <a:lnTo>
                  <a:pt x="29444" y="87086"/>
                </a:lnTo>
              </a:path>
            </a:pathLst>
          </a:custGeom>
          <a:solidFill>
            <a:schemeClr val="tx1"/>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sp>
        <p:nvSpPr>
          <p:cNvPr id="5" name="Rectangle 4"/>
          <p:cNvSpPr/>
          <p:nvPr/>
        </p:nvSpPr>
        <p:spPr>
          <a:xfrm>
            <a:off x="3003911" y="5051646"/>
            <a:ext cx="1059907" cy="1569660"/>
          </a:xfrm>
          <a:prstGeom prst="rect">
            <a:avLst/>
          </a:prstGeom>
          <a:noFill/>
        </p:spPr>
        <p:txBody>
          <a:bodyPr wrap="none" lIns="91440" tIns="45720" rIns="91440" bIns="4572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96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Verdana" pitchFamily="34" charset="0"/>
                <a:ea typeface="+mn-ea"/>
                <a:cs typeface="+mn-cs"/>
              </a:rPr>
              <a:t>6</a:t>
            </a:r>
          </a:p>
        </p:txBody>
      </p:sp>
      <p:sp>
        <p:nvSpPr>
          <p:cNvPr id="6" name="Rectangle 5"/>
          <p:cNvSpPr/>
          <p:nvPr/>
        </p:nvSpPr>
        <p:spPr>
          <a:xfrm>
            <a:off x="4724400" y="4191000"/>
            <a:ext cx="582211" cy="707886"/>
          </a:xfrm>
          <a:prstGeom prst="rect">
            <a:avLst/>
          </a:prstGeom>
          <a:noFill/>
        </p:spPr>
        <p:txBody>
          <a:bodyPr wrap="none" lIns="91440" tIns="45720" rIns="91440" bIns="4572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Verdana" pitchFamily="34" charset="0"/>
                <a:ea typeface="+mn-ea"/>
                <a:cs typeface="+mn-cs"/>
              </a:rPr>
              <a:t>A</a:t>
            </a:r>
          </a:p>
        </p:txBody>
      </p:sp>
      <p:sp>
        <p:nvSpPr>
          <p:cNvPr id="7" name="Rectangle 6"/>
          <p:cNvSpPr/>
          <p:nvPr/>
        </p:nvSpPr>
        <p:spPr>
          <a:xfrm>
            <a:off x="5284840" y="4393724"/>
            <a:ext cx="575799" cy="707886"/>
          </a:xfrm>
          <a:prstGeom prst="rect">
            <a:avLst/>
          </a:prstGeom>
          <a:noFill/>
        </p:spPr>
        <p:txBody>
          <a:bodyPr wrap="none" lIns="91440" tIns="45720" rIns="91440" bIns="4572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Verdana" pitchFamily="34" charset="0"/>
                <a:ea typeface="+mn-ea"/>
                <a:cs typeface="+mn-cs"/>
              </a:rPr>
              <a:t>B</a:t>
            </a:r>
          </a:p>
        </p:txBody>
      </p:sp>
      <p:sp>
        <p:nvSpPr>
          <p:cNvPr id="8" name="Rectangle 7"/>
          <p:cNvSpPr/>
          <p:nvPr/>
        </p:nvSpPr>
        <p:spPr>
          <a:xfrm>
            <a:off x="5860639" y="4335666"/>
            <a:ext cx="556563" cy="707886"/>
          </a:xfrm>
          <a:prstGeom prst="rect">
            <a:avLst/>
          </a:prstGeom>
          <a:noFill/>
        </p:spPr>
        <p:txBody>
          <a:bodyPr wrap="none" lIns="91440" tIns="45720" rIns="91440" bIns="4572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Verdana" pitchFamily="34" charset="0"/>
                <a:ea typeface="+mn-ea"/>
                <a:cs typeface="+mn-cs"/>
              </a:rPr>
              <a:t>C</a:t>
            </a:r>
          </a:p>
        </p:txBody>
      </p:sp>
      <p:sp>
        <p:nvSpPr>
          <p:cNvPr id="9" name="Right Arrow 8"/>
          <p:cNvSpPr/>
          <p:nvPr/>
        </p:nvSpPr>
        <p:spPr bwMode="auto">
          <a:xfrm>
            <a:off x="2133600" y="756556"/>
            <a:ext cx="1295400" cy="257629"/>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spTree>
    <p:extLst>
      <p:ext uri="{BB962C8B-B14F-4D97-AF65-F5344CB8AC3E}">
        <p14:creationId xmlns:p14="http://schemas.microsoft.com/office/powerpoint/2010/main" val="2946541825"/>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19459" name="Rectangle 3"/>
          <p:cNvSpPr>
            <a:spLocks noGrp="1" noChangeArrowheads="1"/>
          </p:cNvSpPr>
          <p:nvPr>
            <p:ph type="body" idx="1"/>
          </p:nvPr>
        </p:nvSpPr>
        <p:spPr>
          <a:xfrm>
            <a:off x="152399" y="152400"/>
            <a:ext cx="3962401" cy="3857624"/>
          </a:xfrm>
        </p:spPr>
        <p:txBody>
          <a:bodyPr/>
          <a:lstStyle/>
          <a:p>
            <a:pPr eaLnBrk="1" hangingPunct="1">
              <a:defRPr/>
            </a:pPr>
            <a:r>
              <a:rPr lang="en-US" dirty="0"/>
              <a:t>Which one is A, B, and C?</a:t>
            </a:r>
          </a:p>
          <a:p>
            <a:pPr eaLnBrk="1" hangingPunct="1">
              <a:defRPr/>
            </a:pPr>
            <a:r>
              <a:rPr lang="en-US" sz="2800" dirty="0">
                <a:solidFill>
                  <a:srgbClr val="FF99FF"/>
                </a:solidFill>
              </a:rPr>
              <a:t>A.) mRNA, DNA, Sugar Complex</a:t>
            </a:r>
          </a:p>
          <a:p>
            <a:pPr eaLnBrk="1" hangingPunct="1">
              <a:defRPr/>
            </a:pPr>
            <a:r>
              <a:rPr lang="en-US" sz="2800" dirty="0">
                <a:solidFill>
                  <a:srgbClr val="FF9900"/>
                </a:solidFill>
              </a:rPr>
              <a:t>B.) Hydrogen Bond, mRNA, DNA wrap.</a:t>
            </a:r>
          </a:p>
          <a:p>
            <a:pPr eaLnBrk="1" hangingPunct="1">
              <a:defRPr/>
            </a:pPr>
            <a:r>
              <a:rPr lang="en-US" sz="2800" dirty="0">
                <a:solidFill>
                  <a:srgbClr val="66FFCC"/>
                </a:solidFill>
              </a:rPr>
              <a:t>C.) Phosphate Group, 5 Carbon Sugar, Nitrogen Base</a:t>
            </a:r>
          </a:p>
          <a:p>
            <a:pPr eaLnBrk="1" hangingPunct="1">
              <a:defRPr/>
            </a:pPr>
            <a:r>
              <a:rPr lang="en-US" sz="2800" dirty="0">
                <a:solidFill>
                  <a:srgbClr val="9933FF"/>
                </a:solidFill>
              </a:rPr>
              <a:t>D.) </a:t>
            </a:r>
            <a:r>
              <a:rPr lang="en-US" sz="2800" dirty="0">
                <a:solidFill>
                  <a:schemeClr val="bg1"/>
                </a:solidFill>
              </a:rPr>
              <a:t>Enzymes, Helix, Ribosomal Unit.</a:t>
            </a:r>
          </a:p>
        </p:txBody>
      </p:sp>
      <p:pic>
        <p:nvPicPr>
          <p:cNvPr id="167939" name="Picture 5" descr="dna_molecul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19600" y="228600"/>
            <a:ext cx="4419600" cy="6172200"/>
          </a:xfrm>
          <a:prstGeom prst="rect">
            <a:avLst/>
          </a:prstGeom>
          <a:noFill/>
          <a:ln w="7620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
        <p:nvSpPr>
          <p:cNvPr id="50185" name="Rectangle 9"/>
          <p:cNvSpPr>
            <a:spLocks noChangeArrowheads="1"/>
          </p:cNvSpPr>
          <p:nvPr/>
        </p:nvSpPr>
        <p:spPr bwMode="auto">
          <a:xfrm>
            <a:off x="5715000" y="6629400"/>
            <a:ext cx="3124200" cy="214313"/>
          </a:xfrm>
          <a:prstGeom prst="rect">
            <a:avLst/>
          </a:prstGeom>
          <a:noFill/>
          <a:ln w="9525" algn="ctr">
            <a:noFill/>
            <a:miter lim="800000"/>
            <a:headEnd/>
            <a:tailEnd/>
          </a:ln>
          <a:effectLst/>
        </p:spPr>
        <p:txBody>
          <a:bodyPr>
            <a:spAutoFit/>
          </a:bodyPr>
          <a:lstStyle/>
          <a:p>
            <a:pPr marL="342900" marR="0" lvl="0" indent="-342900" algn="r" defTabSz="914400" rtl="0" eaLnBrk="1" fontAlgn="base" latinLnBrk="0" hangingPunct="1">
              <a:lnSpc>
                <a:spcPct val="100000"/>
              </a:lnSpc>
              <a:spcBef>
                <a:spcPct val="0"/>
              </a:spcBef>
              <a:spcAft>
                <a:spcPct val="0"/>
              </a:spcAft>
              <a:buClr>
                <a:srgbClr val="66CCFF"/>
              </a:buClr>
              <a:buSzPct val="65000"/>
              <a:buFont typeface="Wingdings" pitchFamily="2" charset="2"/>
              <a:buNone/>
              <a:tabLst/>
              <a:defRPr/>
            </a:pPr>
            <a: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rPr>
              <a:t>Copyright © 2024 </a:t>
            </a:r>
            <a:r>
              <a:rPr kumimoji="0" lang="en-US" sz="800" b="1" i="0" u="none" strike="noStrike" kern="1200" cap="none" spc="0" normalizeH="0" baseline="0" noProof="0" dirty="0" err="1">
                <a:ln>
                  <a:noFill/>
                </a:ln>
                <a:solidFill>
                  <a:srgbClr val="FFFFFF"/>
                </a:solidFill>
                <a:effectLst/>
                <a:uLnTx/>
                <a:uFillTx/>
                <a:latin typeface="Verdana" pitchFamily="34" charset="0"/>
                <a:ea typeface="+mn-ea"/>
                <a:cs typeface="+mn-cs"/>
              </a:rPr>
              <a:t>SlideSpark</a:t>
            </a:r>
            <a: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rPr>
              <a:t> .LLC</a:t>
            </a:r>
            <a:endParaRPr kumimoji="0" lang="en-US" sz="96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Tahoma" pitchFamily="34" charset="0"/>
              <a:ea typeface="+mn-ea"/>
              <a:cs typeface="+mn-cs"/>
            </a:endParaRPr>
          </a:p>
        </p:txBody>
      </p:sp>
      <p:sp>
        <p:nvSpPr>
          <p:cNvPr id="2" name="Freeform 1"/>
          <p:cNvSpPr/>
          <p:nvPr/>
        </p:nvSpPr>
        <p:spPr bwMode="auto">
          <a:xfrm>
            <a:off x="6545943" y="246743"/>
            <a:ext cx="1320800" cy="638628"/>
          </a:xfrm>
          <a:custGeom>
            <a:avLst/>
            <a:gdLst>
              <a:gd name="connsiteX0" fmla="*/ 290286 w 1320800"/>
              <a:gd name="connsiteY0" fmla="*/ 101600 h 638628"/>
              <a:gd name="connsiteX1" fmla="*/ 174171 w 1320800"/>
              <a:gd name="connsiteY1" fmla="*/ 130628 h 638628"/>
              <a:gd name="connsiteX2" fmla="*/ 87086 w 1320800"/>
              <a:gd name="connsiteY2" fmla="*/ 188686 h 638628"/>
              <a:gd name="connsiteX3" fmla="*/ 43543 w 1320800"/>
              <a:gd name="connsiteY3" fmla="*/ 217714 h 638628"/>
              <a:gd name="connsiteX4" fmla="*/ 0 w 1320800"/>
              <a:gd name="connsiteY4" fmla="*/ 246743 h 638628"/>
              <a:gd name="connsiteX5" fmla="*/ 14514 w 1320800"/>
              <a:gd name="connsiteY5" fmla="*/ 319314 h 638628"/>
              <a:gd name="connsiteX6" fmla="*/ 58057 w 1320800"/>
              <a:gd name="connsiteY6" fmla="*/ 348343 h 638628"/>
              <a:gd name="connsiteX7" fmla="*/ 145143 w 1320800"/>
              <a:gd name="connsiteY7" fmla="*/ 420914 h 638628"/>
              <a:gd name="connsiteX8" fmla="*/ 217714 w 1320800"/>
              <a:gd name="connsiteY8" fmla="*/ 478971 h 638628"/>
              <a:gd name="connsiteX9" fmla="*/ 304800 w 1320800"/>
              <a:gd name="connsiteY9" fmla="*/ 551543 h 638628"/>
              <a:gd name="connsiteX10" fmla="*/ 362857 w 1320800"/>
              <a:gd name="connsiteY10" fmla="*/ 580571 h 638628"/>
              <a:gd name="connsiteX11" fmla="*/ 508000 w 1320800"/>
              <a:gd name="connsiteY11" fmla="*/ 624114 h 638628"/>
              <a:gd name="connsiteX12" fmla="*/ 551543 w 1320800"/>
              <a:gd name="connsiteY12" fmla="*/ 638628 h 638628"/>
              <a:gd name="connsiteX13" fmla="*/ 827314 w 1320800"/>
              <a:gd name="connsiteY13" fmla="*/ 595086 h 638628"/>
              <a:gd name="connsiteX14" fmla="*/ 870857 w 1320800"/>
              <a:gd name="connsiteY14" fmla="*/ 580571 h 638628"/>
              <a:gd name="connsiteX15" fmla="*/ 914400 w 1320800"/>
              <a:gd name="connsiteY15" fmla="*/ 566057 h 638628"/>
              <a:gd name="connsiteX16" fmla="*/ 1103086 w 1320800"/>
              <a:gd name="connsiteY16" fmla="*/ 522514 h 638628"/>
              <a:gd name="connsiteX17" fmla="*/ 1146628 w 1320800"/>
              <a:gd name="connsiteY17" fmla="*/ 493486 h 638628"/>
              <a:gd name="connsiteX18" fmla="*/ 1233714 w 1320800"/>
              <a:gd name="connsiteY18" fmla="*/ 449943 h 638628"/>
              <a:gd name="connsiteX19" fmla="*/ 1262743 w 1320800"/>
              <a:gd name="connsiteY19" fmla="*/ 406400 h 638628"/>
              <a:gd name="connsiteX20" fmla="*/ 1306286 w 1320800"/>
              <a:gd name="connsiteY20" fmla="*/ 377371 h 638628"/>
              <a:gd name="connsiteX21" fmla="*/ 1320800 w 1320800"/>
              <a:gd name="connsiteY21" fmla="*/ 333828 h 638628"/>
              <a:gd name="connsiteX22" fmla="*/ 1291771 w 1320800"/>
              <a:gd name="connsiteY22" fmla="*/ 203200 h 638628"/>
              <a:gd name="connsiteX23" fmla="*/ 1248228 w 1320800"/>
              <a:gd name="connsiteY23" fmla="*/ 174171 h 638628"/>
              <a:gd name="connsiteX24" fmla="*/ 1190171 w 1320800"/>
              <a:gd name="connsiteY24" fmla="*/ 116114 h 638628"/>
              <a:gd name="connsiteX25" fmla="*/ 1117600 w 1320800"/>
              <a:gd name="connsiteY25" fmla="*/ 43543 h 638628"/>
              <a:gd name="connsiteX26" fmla="*/ 1030514 w 1320800"/>
              <a:gd name="connsiteY26" fmla="*/ 14514 h 638628"/>
              <a:gd name="connsiteX27" fmla="*/ 986971 w 1320800"/>
              <a:gd name="connsiteY27" fmla="*/ 0 h 638628"/>
              <a:gd name="connsiteX28" fmla="*/ 914400 w 1320800"/>
              <a:gd name="connsiteY28" fmla="*/ 14514 h 638628"/>
              <a:gd name="connsiteX29" fmla="*/ 870857 w 1320800"/>
              <a:gd name="connsiteY29" fmla="*/ 43543 h 638628"/>
              <a:gd name="connsiteX30" fmla="*/ 783771 w 1320800"/>
              <a:gd name="connsiteY30" fmla="*/ 72571 h 638628"/>
              <a:gd name="connsiteX31" fmla="*/ 783771 w 1320800"/>
              <a:gd name="connsiteY31" fmla="*/ 72571 h 638628"/>
              <a:gd name="connsiteX32" fmla="*/ 667657 w 1320800"/>
              <a:gd name="connsiteY32" fmla="*/ 101600 h 638628"/>
              <a:gd name="connsiteX33" fmla="*/ 159657 w 1320800"/>
              <a:gd name="connsiteY33" fmla="*/ 101600 h 638628"/>
              <a:gd name="connsiteX34" fmla="*/ 72571 w 1320800"/>
              <a:gd name="connsiteY34" fmla="*/ 130628 h 638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320800" h="638628">
                <a:moveTo>
                  <a:pt x="290286" y="101600"/>
                </a:moveTo>
                <a:cubicBezTo>
                  <a:pt x="270182" y="105621"/>
                  <a:pt x="199275" y="116681"/>
                  <a:pt x="174171" y="130628"/>
                </a:cubicBezTo>
                <a:cubicBezTo>
                  <a:pt x="143674" y="147571"/>
                  <a:pt x="116114" y="169334"/>
                  <a:pt x="87086" y="188686"/>
                </a:cubicBezTo>
                <a:lnTo>
                  <a:pt x="43543" y="217714"/>
                </a:lnTo>
                <a:lnTo>
                  <a:pt x="0" y="246743"/>
                </a:lnTo>
                <a:cubicBezTo>
                  <a:pt x="4838" y="270933"/>
                  <a:pt x="2275" y="297895"/>
                  <a:pt x="14514" y="319314"/>
                </a:cubicBezTo>
                <a:cubicBezTo>
                  <a:pt x="23169" y="334460"/>
                  <a:pt x="44656" y="337176"/>
                  <a:pt x="58057" y="348343"/>
                </a:cubicBezTo>
                <a:cubicBezTo>
                  <a:pt x="169805" y="441467"/>
                  <a:pt x="37041" y="348848"/>
                  <a:pt x="145143" y="420914"/>
                </a:cubicBezTo>
                <a:cubicBezTo>
                  <a:pt x="210062" y="518295"/>
                  <a:pt x="133586" y="422886"/>
                  <a:pt x="217714" y="478971"/>
                </a:cubicBezTo>
                <a:cubicBezTo>
                  <a:pt x="397830" y="599047"/>
                  <a:pt x="138596" y="456569"/>
                  <a:pt x="304800" y="551543"/>
                </a:cubicBezTo>
                <a:cubicBezTo>
                  <a:pt x="323586" y="562278"/>
                  <a:pt x="342768" y="572535"/>
                  <a:pt x="362857" y="580571"/>
                </a:cubicBezTo>
                <a:cubicBezTo>
                  <a:pt x="449092" y="615065"/>
                  <a:pt x="433150" y="602729"/>
                  <a:pt x="508000" y="624114"/>
                </a:cubicBezTo>
                <a:cubicBezTo>
                  <a:pt x="522711" y="628317"/>
                  <a:pt x="537029" y="633790"/>
                  <a:pt x="551543" y="638628"/>
                </a:cubicBezTo>
                <a:cubicBezTo>
                  <a:pt x="770728" y="621768"/>
                  <a:pt x="680389" y="644061"/>
                  <a:pt x="827314" y="595086"/>
                </a:cubicBezTo>
                <a:lnTo>
                  <a:pt x="870857" y="580571"/>
                </a:lnTo>
                <a:lnTo>
                  <a:pt x="914400" y="566057"/>
                </a:lnTo>
                <a:cubicBezTo>
                  <a:pt x="1015888" y="498397"/>
                  <a:pt x="891837" y="571263"/>
                  <a:pt x="1103086" y="522514"/>
                </a:cubicBezTo>
                <a:cubicBezTo>
                  <a:pt x="1120083" y="518592"/>
                  <a:pt x="1131026" y="501287"/>
                  <a:pt x="1146628" y="493486"/>
                </a:cubicBezTo>
                <a:cubicBezTo>
                  <a:pt x="1266816" y="433392"/>
                  <a:pt x="1108922" y="533136"/>
                  <a:pt x="1233714" y="449943"/>
                </a:cubicBezTo>
                <a:cubicBezTo>
                  <a:pt x="1243390" y="435429"/>
                  <a:pt x="1250408" y="418735"/>
                  <a:pt x="1262743" y="406400"/>
                </a:cubicBezTo>
                <a:cubicBezTo>
                  <a:pt x="1275078" y="394065"/>
                  <a:pt x="1295389" y="390993"/>
                  <a:pt x="1306286" y="377371"/>
                </a:cubicBezTo>
                <a:cubicBezTo>
                  <a:pt x="1315843" y="365424"/>
                  <a:pt x="1315962" y="348342"/>
                  <a:pt x="1320800" y="333828"/>
                </a:cubicBezTo>
                <a:cubicBezTo>
                  <a:pt x="1320651" y="332932"/>
                  <a:pt x="1306817" y="222007"/>
                  <a:pt x="1291771" y="203200"/>
                </a:cubicBezTo>
                <a:cubicBezTo>
                  <a:pt x="1280874" y="189578"/>
                  <a:pt x="1262742" y="183847"/>
                  <a:pt x="1248228" y="174171"/>
                </a:cubicBezTo>
                <a:cubicBezTo>
                  <a:pt x="1216561" y="79168"/>
                  <a:pt x="1260543" y="172412"/>
                  <a:pt x="1190171" y="116114"/>
                </a:cubicBezTo>
                <a:cubicBezTo>
                  <a:pt x="1111549" y="53217"/>
                  <a:pt x="1215575" y="87087"/>
                  <a:pt x="1117600" y="43543"/>
                </a:cubicBezTo>
                <a:cubicBezTo>
                  <a:pt x="1089638" y="31116"/>
                  <a:pt x="1059543" y="24190"/>
                  <a:pt x="1030514" y="14514"/>
                </a:cubicBezTo>
                <a:lnTo>
                  <a:pt x="986971" y="0"/>
                </a:lnTo>
                <a:cubicBezTo>
                  <a:pt x="962781" y="4838"/>
                  <a:pt x="937499" y="5852"/>
                  <a:pt x="914400" y="14514"/>
                </a:cubicBezTo>
                <a:cubicBezTo>
                  <a:pt x="898067" y="20639"/>
                  <a:pt x="886798" y="36458"/>
                  <a:pt x="870857" y="43543"/>
                </a:cubicBezTo>
                <a:cubicBezTo>
                  <a:pt x="842895" y="55970"/>
                  <a:pt x="812800" y="62895"/>
                  <a:pt x="783771" y="72571"/>
                </a:cubicBezTo>
                <a:lnTo>
                  <a:pt x="783771" y="72571"/>
                </a:lnTo>
                <a:lnTo>
                  <a:pt x="667657" y="101600"/>
                </a:lnTo>
                <a:cubicBezTo>
                  <a:pt x="460198" y="90075"/>
                  <a:pt x="364943" y="74824"/>
                  <a:pt x="159657" y="101600"/>
                </a:cubicBezTo>
                <a:cubicBezTo>
                  <a:pt x="129315" y="105558"/>
                  <a:pt x="72571" y="130628"/>
                  <a:pt x="72571" y="130628"/>
                </a:cubicBezTo>
              </a:path>
            </a:pathLst>
          </a:custGeom>
          <a:solidFill>
            <a:schemeClr val="tx1"/>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sp>
        <p:nvSpPr>
          <p:cNvPr id="3" name="Freeform 2"/>
          <p:cNvSpPr/>
          <p:nvPr/>
        </p:nvSpPr>
        <p:spPr bwMode="auto">
          <a:xfrm>
            <a:off x="7155543" y="609600"/>
            <a:ext cx="1407886" cy="1698171"/>
          </a:xfrm>
          <a:custGeom>
            <a:avLst/>
            <a:gdLst>
              <a:gd name="connsiteX0" fmla="*/ 972457 w 1407886"/>
              <a:gd name="connsiteY0" fmla="*/ 0 h 1698171"/>
              <a:gd name="connsiteX1" fmla="*/ 827314 w 1407886"/>
              <a:gd name="connsiteY1" fmla="*/ 14514 h 1698171"/>
              <a:gd name="connsiteX2" fmla="*/ 783771 w 1407886"/>
              <a:gd name="connsiteY2" fmla="*/ 43543 h 1698171"/>
              <a:gd name="connsiteX3" fmla="*/ 740228 w 1407886"/>
              <a:gd name="connsiteY3" fmla="*/ 58057 h 1698171"/>
              <a:gd name="connsiteX4" fmla="*/ 653143 w 1407886"/>
              <a:gd name="connsiteY4" fmla="*/ 130629 h 1698171"/>
              <a:gd name="connsiteX5" fmla="*/ 609600 w 1407886"/>
              <a:gd name="connsiteY5" fmla="*/ 174171 h 1698171"/>
              <a:gd name="connsiteX6" fmla="*/ 522514 w 1407886"/>
              <a:gd name="connsiteY6" fmla="*/ 217714 h 1698171"/>
              <a:gd name="connsiteX7" fmla="*/ 449943 w 1407886"/>
              <a:gd name="connsiteY7" fmla="*/ 290286 h 1698171"/>
              <a:gd name="connsiteX8" fmla="*/ 406400 w 1407886"/>
              <a:gd name="connsiteY8" fmla="*/ 319314 h 1698171"/>
              <a:gd name="connsiteX9" fmla="*/ 362857 w 1407886"/>
              <a:gd name="connsiteY9" fmla="*/ 362857 h 1698171"/>
              <a:gd name="connsiteX10" fmla="*/ 275771 w 1407886"/>
              <a:gd name="connsiteY10" fmla="*/ 391886 h 1698171"/>
              <a:gd name="connsiteX11" fmla="*/ 232228 w 1407886"/>
              <a:gd name="connsiteY11" fmla="*/ 420914 h 1698171"/>
              <a:gd name="connsiteX12" fmla="*/ 203200 w 1407886"/>
              <a:gd name="connsiteY12" fmla="*/ 464457 h 1698171"/>
              <a:gd name="connsiteX13" fmla="*/ 116114 w 1407886"/>
              <a:gd name="connsiteY13" fmla="*/ 522514 h 1698171"/>
              <a:gd name="connsiteX14" fmla="*/ 87086 w 1407886"/>
              <a:gd name="connsiteY14" fmla="*/ 566057 h 1698171"/>
              <a:gd name="connsiteX15" fmla="*/ 0 w 1407886"/>
              <a:gd name="connsiteY15" fmla="*/ 653143 h 1698171"/>
              <a:gd name="connsiteX16" fmla="*/ 14514 w 1407886"/>
              <a:gd name="connsiteY16" fmla="*/ 769257 h 1698171"/>
              <a:gd name="connsiteX17" fmla="*/ 43543 w 1407886"/>
              <a:gd name="connsiteY17" fmla="*/ 856343 h 1698171"/>
              <a:gd name="connsiteX18" fmla="*/ 87086 w 1407886"/>
              <a:gd name="connsiteY18" fmla="*/ 957943 h 1698171"/>
              <a:gd name="connsiteX19" fmla="*/ 145143 w 1407886"/>
              <a:gd name="connsiteY19" fmla="*/ 1045029 h 1698171"/>
              <a:gd name="connsiteX20" fmla="*/ 174171 w 1407886"/>
              <a:gd name="connsiteY20" fmla="*/ 1088571 h 1698171"/>
              <a:gd name="connsiteX21" fmla="*/ 232228 w 1407886"/>
              <a:gd name="connsiteY21" fmla="*/ 1219200 h 1698171"/>
              <a:gd name="connsiteX22" fmla="*/ 275771 w 1407886"/>
              <a:gd name="connsiteY22" fmla="*/ 1262743 h 1698171"/>
              <a:gd name="connsiteX23" fmla="*/ 333828 w 1407886"/>
              <a:gd name="connsiteY23" fmla="*/ 1364343 h 1698171"/>
              <a:gd name="connsiteX24" fmla="*/ 391886 w 1407886"/>
              <a:gd name="connsiteY24" fmla="*/ 1451429 h 1698171"/>
              <a:gd name="connsiteX25" fmla="*/ 435428 w 1407886"/>
              <a:gd name="connsiteY25" fmla="*/ 1480457 h 1698171"/>
              <a:gd name="connsiteX26" fmla="*/ 508000 w 1407886"/>
              <a:gd name="connsiteY26" fmla="*/ 1553029 h 1698171"/>
              <a:gd name="connsiteX27" fmla="*/ 638628 w 1407886"/>
              <a:gd name="connsiteY27" fmla="*/ 1654629 h 1698171"/>
              <a:gd name="connsiteX28" fmla="*/ 725714 w 1407886"/>
              <a:gd name="connsiteY28" fmla="*/ 1698171 h 1698171"/>
              <a:gd name="connsiteX29" fmla="*/ 856343 w 1407886"/>
              <a:gd name="connsiteY29" fmla="*/ 1683657 h 1698171"/>
              <a:gd name="connsiteX30" fmla="*/ 943428 w 1407886"/>
              <a:gd name="connsiteY30" fmla="*/ 1654629 h 1698171"/>
              <a:gd name="connsiteX31" fmla="*/ 1132114 w 1407886"/>
              <a:gd name="connsiteY31" fmla="*/ 1611086 h 1698171"/>
              <a:gd name="connsiteX32" fmla="*/ 1190171 w 1407886"/>
              <a:gd name="connsiteY32" fmla="*/ 1524000 h 1698171"/>
              <a:gd name="connsiteX33" fmla="*/ 1248228 w 1407886"/>
              <a:gd name="connsiteY33" fmla="*/ 1436914 h 1698171"/>
              <a:gd name="connsiteX34" fmla="*/ 1262743 w 1407886"/>
              <a:gd name="connsiteY34" fmla="*/ 1393371 h 1698171"/>
              <a:gd name="connsiteX35" fmla="*/ 1306286 w 1407886"/>
              <a:gd name="connsiteY35" fmla="*/ 1364343 h 1698171"/>
              <a:gd name="connsiteX36" fmla="*/ 1349828 w 1407886"/>
              <a:gd name="connsiteY36" fmla="*/ 1277257 h 1698171"/>
              <a:gd name="connsiteX37" fmla="*/ 1378857 w 1407886"/>
              <a:gd name="connsiteY37" fmla="*/ 1233714 h 1698171"/>
              <a:gd name="connsiteX38" fmla="*/ 1364343 w 1407886"/>
              <a:gd name="connsiteY38" fmla="*/ 841829 h 1698171"/>
              <a:gd name="connsiteX39" fmla="*/ 1393371 w 1407886"/>
              <a:gd name="connsiteY39" fmla="*/ 188686 h 1698171"/>
              <a:gd name="connsiteX40" fmla="*/ 1407886 w 1407886"/>
              <a:gd name="connsiteY40" fmla="*/ 145143 h 1698171"/>
              <a:gd name="connsiteX41" fmla="*/ 1364343 w 1407886"/>
              <a:gd name="connsiteY41" fmla="*/ 101600 h 1698171"/>
              <a:gd name="connsiteX42" fmla="*/ 1233714 w 1407886"/>
              <a:gd name="connsiteY42" fmla="*/ 29029 h 1698171"/>
              <a:gd name="connsiteX43" fmla="*/ 1175657 w 1407886"/>
              <a:gd name="connsiteY43" fmla="*/ 14514 h 1698171"/>
              <a:gd name="connsiteX44" fmla="*/ 885371 w 1407886"/>
              <a:gd name="connsiteY44" fmla="*/ 29029 h 1698171"/>
              <a:gd name="connsiteX45" fmla="*/ 798286 w 1407886"/>
              <a:gd name="connsiteY45" fmla="*/ 58057 h 1698171"/>
              <a:gd name="connsiteX46" fmla="*/ 653143 w 1407886"/>
              <a:gd name="connsiteY46" fmla="*/ 101600 h 1698171"/>
              <a:gd name="connsiteX47" fmla="*/ 595086 w 1407886"/>
              <a:gd name="connsiteY47" fmla="*/ 130629 h 1698171"/>
              <a:gd name="connsiteX48" fmla="*/ 508000 w 1407886"/>
              <a:gd name="connsiteY48" fmla="*/ 159657 h 1698171"/>
              <a:gd name="connsiteX49" fmla="*/ 391886 w 1407886"/>
              <a:gd name="connsiteY49" fmla="*/ 203200 h 1698171"/>
              <a:gd name="connsiteX50" fmla="*/ 348343 w 1407886"/>
              <a:gd name="connsiteY50" fmla="*/ 232229 h 1698171"/>
              <a:gd name="connsiteX51" fmla="*/ 232228 w 1407886"/>
              <a:gd name="connsiteY51" fmla="*/ 261257 h 1698171"/>
              <a:gd name="connsiteX52" fmla="*/ 145143 w 1407886"/>
              <a:gd name="connsiteY52" fmla="*/ 290286 h 1698171"/>
              <a:gd name="connsiteX53" fmla="*/ 101600 w 1407886"/>
              <a:gd name="connsiteY53" fmla="*/ 304800 h 1698171"/>
              <a:gd name="connsiteX54" fmla="*/ 58057 w 1407886"/>
              <a:gd name="connsiteY54" fmla="*/ 333829 h 1698171"/>
              <a:gd name="connsiteX55" fmla="*/ 14514 w 1407886"/>
              <a:gd name="connsiteY55" fmla="*/ 348343 h 1698171"/>
              <a:gd name="connsiteX56" fmla="*/ 14514 w 1407886"/>
              <a:gd name="connsiteY56" fmla="*/ 362857 h 1698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407886" h="1698171">
                <a:moveTo>
                  <a:pt x="972457" y="0"/>
                </a:moveTo>
                <a:cubicBezTo>
                  <a:pt x="924076" y="4838"/>
                  <a:pt x="874691" y="3581"/>
                  <a:pt x="827314" y="14514"/>
                </a:cubicBezTo>
                <a:cubicBezTo>
                  <a:pt x="810317" y="18436"/>
                  <a:pt x="799373" y="35742"/>
                  <a:pt x="783771" y="43543"/>
                </a:cubicBezTo>
                <a:cubicBezTo>
                  <a:pt x="770087" y="50385"/>
                  <a:pt x="754742" y="53219"/>
                  <a:pt x="740228" y="58057"/>
                </a:cubicBezTo>
                <a:cubicBezTo>
                  <a:pt x="613039" y="185249"/>
                  <a:pt x="774370" y="29608"/>
                  <a:pt x="653143" y="130629"/>
                </a:cubicBezTo>
                <a:cubicBezTo>
                  <a:pt x="637374" y="143769"/>
                  <a:pt x="625369" y="161031"/>
                  <a:pt x="609600" y="174171"/>
                </a:cubicBezTo>
                <a:cubicBezTo>
                  <a:pt x="572083" y="205435"/>
                  <a:pt x="566156" y="203167"/>
                  <a:pt x="522514" y="217714"/>
                </a:cubicBezTo>
                <a:cubicBezTo>
                  <a:pt x="406395" y="295128"/>
                  <a:pt x="546709" y="193520"/>
                  <a:pt x="449943" y="290286"/>
                </a:cubicBezTo>
                <a:cubicBezTo>
                  <a:pt x="437608" y="302621"/>
                  <a:pt x="419801" y="308147"/>
                  <a:pt x="406400" y="319314"/>
                </a:cubicBezTo>
                <a:cubicBezTo>
                  <a:pt x="390631" y="332455"/>
                  <a:pt x="380800" y="352888"/>
                  <a:pt x="362857" y="362857"/>
                </a:cubicBezTo>
                <a:cubicBezTo>
                  <a:pt x="336109" y="377717"/>
                  <a:pt x="301231" y="374913"/>
                  <a:pt x="275771" y="391886"/>
                </a:cubicBezTo>
                <a:lnTo>
                  <a:pt x="232228" y="420914"/>
                </a:lnTo>
                <a:cubicBezTo>
                  <a:pt x="222552" y="435428"/>
                  <a:pt x="216328" y="452970"/>
                  <a:pt x="203200" y="464457"/>
                </a:cubicBezTo>
                <a:cubicBezTo>
                  <a:pt x="176944" y="487431"/>
                  <a:pt x="116114" y="522514"/>
                  <a:pt x="116114" y="522514"/>
                </a:cubicBezTo>
                <a:cubicBezTo>
                  <a:pt x="106438" y="537028"/>
                  <a:pt x="98675" y="553019"/>
                  <a:pt x="87086" y="566057"/>
                </a:cubicBezTo>
                <a:cubicBezTo>
                  <a:pt x="59812" y="596740"/>
                  <a:pt x="0" y="653143"/>
                  <a:pt x="0" y="653143"/>
                </a:cubicBezTo>
                <a:cubicBezTo>
                  <a:pt x="4838" y="691848"/>
                  <a:pt x="6341" y="731117"/>
                  <a:pt x="14514" y="769257"/>
                </a:cubicBezTo>
                <a:cubicBezTo>
                  <a:pt x="20925" y="799177"/>
                  <a:pt x="33867" y="827314"/>
                  <a:pt x="43543" y="856343"/>
                </a:cubicBezTo>
                <a:cubicBezTo>
                  <a:pt x="58559" y="901392"/>
                  <a:pt x="60180" y="913100"/>
                  <a:pt x="87086" y="957943"/>
                </a:cubicBezTo>
                <a:cubicBezTo>
                  <a:pt x="105036" y="987859"/>
                  <a:pt x="125791" y="1016000"/>
                  <a:pt x="145143" y="1045029"/>
                </a:cubicBezTo>
                <a:cubicBezTo>
                  <a:pt x="154819" y="1059543"/>
                  <a:pt x="168655" y="1072023"/>
                  <a:pt x="174171" y="1088571"/>
                </a:cubicBezTo>
                <a:cubicBezTo>
                  <a:pt x="195266" y="1151856"/>
                  <a:pt x="193895" y="1173200"/>
                  <a:pt x="232228" y="1219200"/>
                </a:cubicBezTo>
                <a:cubicBezTo>
                  <a:pt x="245369" y="1234969"/>
                  <a:pt x="262630" y="1246974"/>
                  <a:pt x="275771" y="1262743"/>
                </a:cubicBezTo>
                <a:cubicBezTo>
                  <a:pt x="311638" y="1305783"/>
                  <a:pt x="303404" y="1313637"/>
                  <a:pt x="333828" y="1364343"/>
                </a:cubicBezTo>
                <a:cubicBezTo>
                  <a:pt x="351778" y="1394259"/>
                  <a:pt x="362857" y="1432076"/>
                  <a:pt x="391886" y="1451429"/>
                </a:cubicBezTo>
                <a:lnTo>
                  <a:pt x="435428" y="1480457"/>
                </a:lnTo>
                <a:cubicBezTo>
                  <a:pt x="488647" y="1560284"/>
                  <a:pt x="435429" y="1492554"/>
                  <a:pt x="508000" y="1553029"/>
                </a:cubicBezTo>
                <a:cubicBezTo>
                  <a:pt x="558089" y="1594770"/>
                  <a:pt x="565268" y="1630176"/>
                  <a:pt x="638628" y="1654629"/>
                </a:cubicBezTo>
                <a:cubicBezTo>
                  <a:pt x="698720" y="1674659"/>
                  <a:pt x="669441" y="1660657"/>
                  <a:pt x="725714" y="1698171"/>
                </a:cubicBezTo>
                <a:cubicBezTo>
                  <a:pt x="769257" y="1693333"/>
                  <a:pt x="813383" y="1692249"/>
                  <a:pt x="856343" y="1683657"/>
                </a:cubicBezTo>
                <a:cubicBezTo>
                  <a:pt x="886347" y="1677656"/>
                  <a:pt x="913743" y="1662050"/>
                  <a:pt x="943428" y="1654629"/>
                </a:cubicBezTo>
                <a:cubicBezTo>
                  <a:pt x="1083476" y="1619617"/>
                  <a:pt x="1020422" y="1633424"/>
                  <a:pt x="1132114" y="1611086"/>
                </a:cubicBezTo>
                <a:cubicBezTo>
                  <a:pt x="1159872" y="1527811"/>
                  <a:pt x="1126750" y="1605542"/>
                  <a:pt x="1190171" y="1524000"/>
                </a:cubicBezTo>
                <a:cubicBezTo>
                  <a:pt x="1211590" y="1496461"/>
                  <a:pt x="1237195" y="1470012"/>
                  <a:pt x="1248228" y="1436914"/>
                </a:cubicBezTo>
                <a:cubicBezTo>
                  <a:pt x="1253066" y="1422400"/>
                  <a:pt x="1253185" y="1405318"/>
                  <a:pt x="1262743" y="1393371"/>
                </a:cubicBezTo>
                <a:cubicBezTo>
                  <a:pt x="1273640" y="1379750"/>
                  <a:pt x="1291772" y="1374019"/>
                  <a:pt x="1306286" y="1364343"/>
                </a:cubicBezTo>
                <a:cubicBezTo>
                  <a:pt x="1389482" y="1239546"/>
                  <a:pt x="1289732" y="1397449"/>
                  <a:pt x="1349828" y="1277257"/>
                </a:cubicBezTo>
                <a:cubicBezTo>
                  <a:pt x="1357629" y="1261655"/>
                  <a:pt x="1369181" y="1248228"/>
                  <a:pt x="1378857" y="1233714"/>
                </a:cubicBezTo>
                <a:cubicBezTo>
                  <a:pt x="1374019" y="1103086"/>
                  <a:pt x="1364343" y="972547"/>
                  <a:pt x="1364343" y="841829"/>
                </a:cubicBezTo>
                <a:cubicBezTo>
                  <a:pt x="1364343" y="708980"/>
                  <a:pt x="1342821" y="390884"/>
                  <a:pt x="1393371" y="188686"/>
                </a:cubicBezTo>
                <a:cubicBezTo>
                  <a:pt x="1397082" y="173843"/>
                  <a:pt x="1403048" y="159657"/>
                  <a:pt x="1407886" y="145143"/>
                </a:cubicBezTo>
                <a:cubicBezTo>
                  <a:pt x="1393372" y="130629"/>
                  <a:pt x="1380546" y="114202"/>
                  <a:pt x="1364343" y="101600"/>
                </a:cubicBezTo>
                <a:cubicBezTo>
                  <a:pt x="1303976" y="54648"/>
                  <a:pt x="1293055" y="45984"/>
                  <a:pt x="1233714" y="29029"/>
                </a:cubicBezTo>
                <a:cubicBezTo>
                  <a:pt x="1214534" y="23549"/>
                  <a:pt x="1195009" y="19352"/>
                  <a:pt x="1175657" y="14514"/>
                </a:cubicBezTo>
                <a:cubicBezTo>
                  <a:pt x="1078895" y="19352"/>
                  <a:pt x="981615" y="17924"/>
                  <a:pt x="885371" y="29029"/>
                </a:cubicBezTo>
                <a:cubicBezTo>
                  <a:pt x="854974" y="32536"/>
                  <a:pt x="827971" y="50636"/>
                  <a:pt x="798286" y="58057"/>
                </a:cubicBezTo>
                <a:cubicBezTo>
                  <a:pt x="756614" y="68475"/>
                  <a:pt x="688484" y="83929"/>
                  <a:pt x="653143" y="101600"/>
                </a:cubicBezTo>
                <a:cubicBezTo>
                  <a:pt x="633791" y="111276"/>
                  <a:pt x="615175" y="122593"/>
                  <a:pt x="595086" y="130629"/>
                </a:cubicBezTo>
                <a:cubicBezTo>
                  <a:pt x="566676" y="141993"/>
                  <a:pt x="535368" y="145973"/>
                  <a:pt x="508000" y="159657"/>
                </a:cubicBezTo>
                <a:cubicBezTo>
                  <a:pt x="432101" y="197607"/>
                  <a:pt x="470934" y="183438"/>
                  <a:pt x="391886" y="203200"/>
                </a:cubicBezTo>
                <a:cubicBezTo>
                  <a:pt x="377372" y="212876"/>
                  <a:pt x="363945" y="224428"/>
                  <a:pt x="348343" y="232229"/>
                </a:cubicBezTo>
                <a:cubicBezTo>
                  <a:pt x="313112" y="249845"/>
                  <a:pt x="268662" y="251320"/>
                  <a:pt x="232228" y="261257"/>
                </a:cubicBezTo>
                <a:cubicBezTo>
                  <a:pt x="202708" y="269308"/>
                  <a:pt x="174171" y="280610"/>
                  <a:pt x="145143" y="290286"/>
                </a:cubicBezTo>
                <a:lnTo>
                  <a:pt x="101600" y="304800"/>
                </a:lnTo>
                <a:cubicBezTo>
                  <a:pt x="87086" y="314476"/>
                  <a:pt x="73659" y="326028"/>
                  <a:pt x="58057" y="333829"/>
                </a:cubicBezTo>
                <a:cubicBezTo>
                  <a:pt x="44373" y="340671"/>
                  <a:pt x="27244" y="339857"/>
                  <a:pt x="14514" y="348343"/>
                </a:cubicBezTo>
                <a:cubicBezTo>
                  <a:pt x="10489" y="351027"/>
                  <a:pt x="14514" y="358019"/>
                  <a:pt x="14514" y="362857"/>
                </a:cubicBezTo>
              </a:path>
            </a:pathLst>
          </a:custGeom>
          <a:solidFill>
            <a:schemeClr val="tx1"/>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sp>
        <p:nvSpPr>
          <p:cNvPr id="4" name="Freeform 3"/>
          <p:cNvSpPr/>
          <p:nvPr/>
        </p:nvSpPr>
        <p:spPr bwMode="auto">
          <a:xfrm>
            <a:off x="7256727" y="2206171"/>
            <a:ext cx="1480873" cy="914400"/>
          </a:xfrm>
          <a:custGeom>
            <a:avLst/>
            <a:gdLst>
              <a:gd name="connsiteX0" fmla="*/ 421330 w 1480873"/>
              <a:gd name="connsiteY0" fmla="*/ 87086 h 914400"/>
              <a:gd name="connsiteX1" fmla="*/ 116530 w 1480873"/>
              <a:gd name="connsiteY1" fmla="*/ 87086 h 914400"/>
              <a:gd name="connsiteX2" fmla="*/ 29444 w 1480873"/>
              <a:gd name="connsiteY2" fmla="*/ 116115 h 914400"/>
              <a:gd name="connsiteX3" fmla="*/ 416 w 1480873"/>
              <a:gd name="connsiteY3" fmla="*/ 203200 h 914400"/>
              <a:gd name="connsiteX4" fmla="*/ 29444 w 1480873"/>
              <a:gd name="connsiteY4" fmla="*/ 377372 h 914400"/>
              <a:gd name="connsiteX5" fmla="*/ 43959 w 1480873"/>
              <a:gd name="connsiteY5" fmla="*/ 420915 h 914400"/>
              <a:gd name="connsiteX6" fmla="*/ 160073 w 1480873"/>
              <a:gd name="connsiteY6" fmla="*/ 551543 h 914400"/>
              <a:gd name="connsiteX7" fmla="*/ 247159 w 1480873"/>
              <a:gd name="connsiteY7" fmla="*/ 624115 h 914400"/>
              <a:gd name="connsiteX8" fmla="*/ 276187 w 1480873"/>
              <a:gd name="connsiteY8" fmla="*/ 667658 h 914400"/>
              <a:gd name="connsiteX9" fmla="*/ 479387 w 1480873"/>
              <a:gd name="connsiteY9" fmla="*/ 783772 h 914400"/>
              <a:gd name="connsiteX10" fmla="*/ 537444 w 1480873"/>
              <a:gd name="connsiteY10" fmla="*/ 798286 h 914400"/>
              <a:gd name="connsiteX11" fmla="*/ 580987 w 1480873"/>
              <a:gd name="connsiteY11" fmla="*/ 812800 h 914400"/>
              <a:gd name="connsiteX12" fmla="*/ 697102 w 1480873"/>
              <a:gd name="connsiteY12" fmla="*/ 841829 h 914400"/>
              <a:gd name="connsiteX13" fmla="*/ 900302 w 1480873"/>
              <a:gd name="connsiteY13" fmla="*/ 899886 h 914400"/>
              <a:gd name="connsiteX14" fmla="*/ 958359 w 1480873"/>
              <a:gd name="connsiteY14" fmla="*/ 914400 h 914400"/>
              <a:gd name="connsiteX15" fmla="*/ 1147044 w 1480873"/>
              <a:gd name="connsiteY15" fmla="*/ 899886 h 914400"/>
              <a:gd name="connsiteX16" fmla="*/ 1190587 w 1480873"/>
              <a:gd name="connsiteY16" fmla="*/ 885372 h 914400"/>
              <a:gd name="connsiteX17" fmla="*/ 1277673 w 1480873"/>
              <a:gd name="connsiteY17" fmla="*/ 812800 h 914400"/>
              <a:gd name="connsiteX18" fmla="*/ 1306702 w 1480873"/>
              <a:gd name="connsiteY18" fmla="*/ 769258 h 914400"/>
              <a:gd name="connsiteX19" fmla="*/ 1350244 w 1480873"/>
              <a:gd name="connsiteY19" fmla="*/ 740229 h 914400"/>
              <a:gd name="connsiteX20" fmla="*/ 1364759 w 1480873"/>
              <a:gd name="connsiteY20" fmla="*/ 696686 h 914400"/>
              <a:gd name="connsiteX21" fmla="*/ 1422816 w 1480873"/>
              <a:gd name="connsiteY21" fmla="*/ 609600 h 914400"/>
              <a:gd name="connsiteX22" fmla="*/ 1437330 w 1480873"/>
              <a:gd name="connsiteY22" fmla="*/ 566058 h 914400"/>
              <a:gd name="connsiteX23" fmla="*/ 1466359 w 1480873"/>
              <a:gd name="connsiteY23" fmla="*/ 522515 h 914400"/>
              <a:gd name="connsiteX24" fmla="*/ 1480873 w 1480873"/>
              <a:gd name="connsiteY24" fmla="*/ 464458 h 914400"/>
              <a:gd name="connsiteX25" fmla="*/ 1451844 w 1480873"/>
              <a:gd name="connsiteY25" fmla="*/ 319315 h 914400"/>
              <a:gd name="connsiteX26" fmla="*/ 1335730 w 1480873"/>
              <a:gd name="connsiteY26" fmla="*/ 188686 h 914400"/>
              <a:gd name="connsiteX27" fmla="*/ 1292187 w 1480873"/>
              <a:gd name="connsiteY27" fmla="*/ 159658 h 914400"/>
              <a:gd name="connsiteX28" fmla="*/ 1248644 w 1480873"/>
              <a:gd name="connsiteY28" fmla="*/ 116115 h 914400"/>
              <a:gd name="connsiteX29" fmla="*/ 1219616 w 1480873"/>
              <a:gd name="connsiteY29" fmla="*/ 72572 h 914400"/>
              <a:gd name="connsiteX30" fmla="*/ 1088987 w 1480873"/>
              <a:gd name="connsiteY30" fmla="*/ 0 h 914400"/>
              <a:gd name="connsiteX31" fmla="*/ 929330 w 1480873"/>
              <a:gd name="connsiteY31" fmla="*/ 14515 h 914400"/>
              <a:gd name="connsiteX32" fmla="*/ 522930 w 1480873"/>
              <a:gd name="connsiteY32" fmla="*/ 29029 h 914400"/>
              <a:gd name="connsiteX33" fmla="*/ 464873 w 1480873"/>
              <a:gd name="connsiteY33" fmla="*/ 43543 h 914400"/>
              <a:gd name="connsiteX34" fmla="*/ 319730 w 1480873"/>
              <a:gd name="connsiteY34" fmla="*/ 58058 h 914400"/>
              <a:gd name="connsiteX35" fmla="*/ 261673 w 1480873"/>
              <a:gd name="connsiteY35" fmla="*/ 72572 h 914400"/>
              <a:gd name="connsiteX36" fmla="*/ 160073 w 1480873"/>
              <a:gd name="connsiteY36" fmla="*/ 101600 h 914400"/>
              <a:gd name="connsiteX37" fmla="*/ 29444 w 1480873"/>
              <a:gd name="connsiteY37" fmla="*/ 87086 h 91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480873" h="914400">
                <a:moveTo>
                  <a:pt x="421330" y="87086"/>
                </a:moveTo>
                <a:cubicBezTo>
                  <a:pt x="290645" y="60949"/>
                  <a:pt x="316976" y="59752"/>
                  <a:pt x="116530" y="87086"/>
                </a:cubicBezTo>
                <a:cubicBezTo>
                  <a:pt x="86212" y="91220"/>
                  <a:pt x="29444" y="116115"/>
                  <a:pt x="29444" y="116115"/>
                </a:cubicBezTo>
                <a:cubicBezTo>
                  <a:pt x="19768" y="145143"/>
                  <a:pt x="-3379" y="172838"/>
                  <a:pt x="416" y="203200"/>
                </a:cubicBezTo>
                <a:cubicBezTo>
                  <a:pt x="12194" y="297430"/>
                  <a:pt x="8134" y="302788"/>
                  <a:pt x="29444" y="377372"/>
                </a:cubicBezTo>
                <a:cubicBezTo>
                  <a:pt x="33647" y="392083"/>
                  <a:pt x="37117" y="407231"/>
                  <a:pt x="43959" y="420915"/>
                </a:cubicBezTo>
                <a:cubicBezTo>
                  <a:pt x="69861" y="472719"/>
                  <a:pt x="121600" y="513070"/>
                  <a:pt x="160073" y="551543"/>
                </a:cubicBezTo>
                <a:cubicBezTo>
                  <a:pt x="215952" y="607422"/>
                  <a:pt x="186536" y="583699"/>
                  <a:pt x="247159" y="624115"/>
                </a:cubicBezTo>
                <a:cubicBezTo>
                  <a:pt x="256835" y="638629"/>
                  <a:pt x="263059" y="656171"/>
                  <a:pt x="276187" y="667658"/>
                </a:cubicBezTo>
                <a:cubicBezTo>
                  <a:pt x="310738" y="697890"/>
                  <a:pt x="441889" y="774398"/>
                  <a:pt x="479387" y="783772"/>
                </a:cubicBezTo>
                <a:cubicBezTo>
                  <a:pt x="498739" y="788610"/>
                  <a:pt x="518264" y="792806"/>
                  <a:pt x="537444" y="798286"/>
                </a:cubicBezTo>
                <a:cubicBezTo>
                  <a:pt x="552155" y="802489"/>
                  <a:pt x="566227" y="808774"/>
                  <a:pt x="580987" y="812800"/>
                </a:cubicBezTo>
                <a:cubicBezTo>
                  <a:pt x="619477" y="823297"/>
                  <a:pt x="659253" y="829212"/>
                  <a:pt x="697102" y="841829"/>
                </a:cubicBezTo>
                <a:cubicBezTo>
                  <a:pt x="822037" y="883475"/>
                  <a:pt x="754501" y="863437"/>
                  <a:pt x="900302" y="899886"/>
                </a:cubicBezTo>
                <a:lnTo>
                  <a:pt x="958359" y="914400"/>
                </a:lnTo>
                <a:cubicBezTo>
                  <a:pt x="1021254" y="909562"/>
                  <a:pt x="1084450" y="907710"/>
                  <a:pt x="1147044" y="899886"/>
                </a:cubicBezTo>
                <a:cubicBezTo>
                  <a:pt x="1162225" y="897988"/>
                  <a:pt x="1176903" y="892214"/>
                  <a:pt x="1190587" y="885372"/>
                </a:cubicBezTo>
                <a:cubicBezTo>
                  <a:pt x="1223207" y="869062"/>
                  <a:pt x="1254745" y="840314"/>
                  <a:pt x="1277673" y="812800"/>
                </a:cubicBezTo>
                <a:cubicBezTo>
                  <a:pt x="1288840" y="799399"/>
                  <a:pt x="1294367" y="781593"/>
                  <a:pt x="1306702" y="769258"/>
                </a:cubicBezTo>
                <a:cubicBezTo>
                  <a:pt x="1319037" y="756923"/>
                  <a:pt x="1335730" y="749905"/>
                  <a:pt x="1350244" y="740229"/>
                </a:cubicBezTo>
                <a:cubicBezTo>
                  <a:pt x="1355082" y="725715"/>
                  <a:pt x="1357329" y="710060"/>
                  <a:pt x="1364759" y="696686"/>
                </a:cubicBezTo>
                <a:cubicBezTo>
                  <a:pt x="1381702" y="666188"/>
                  <a:pt x="1422816" y="609600"/>
                  <a:pt x="1422816" y="609600"/>
                </a:cubicBezTo>
                <a:cubicBezTo>
                  <a:pt x="1427654" y="595086"/>
                  <a:pt x="1430488" y="579742"/>
                  <a:pt x="1437330" y="566058"/>
                </a:cubicBezTo>
                <a:cubicBezTo>
                  <a:pt x="1445131" y="550456"/>
                  <a:pt x="1459487" y="538549"/>
                  <a:pt x="1466359" y="522515"/>
                </a:cubicBezTo>
                <a:cubicBezTo>
                  <a:pt x="1474217" y="504180"/>
                  <a:pt x="1476035" y="483810"/>
                  <a:pt x="1480873" y="464458"/>
                </a:cubicBezTo>
                <a:cubicBezTo>
                  <a:pt x="1475523" y="427007"/>
                  <a:pt x="1472112" y="359851"/>
                  <a:pt x="1451844" y="319315"/>
                </a:cubicBezTo>
                <a:cubicBezTo>
                  <a:pt x="1430029" y="275686"/>
                  <a:pt x="1364584" y="207921"/>
                  <a:pt x="1335730" y="188686"/>
                </a:cubicBezTo>
                <a:cubicBezTo>
                  <a:pt x="1321216" y="179010"/>
                  <a:pt x="1305588" y="170825"/>
                  <a:pt x="1292187" y="159658"/>
                </a:cubicBezTo>
                <a:cubicBezTo>
                  <a:pt x="1276418" y="146517"/>
                  <a:pt x="1261785" y="131884"/>
                  <a:pt x="1248644" y="116115"/>
                </a:cubicBezTo>
                <a:cubicBezTo>
                  <a:pt x="1237477" y="102714"/>
                  <a:pt x="1232744" y="84059"/>
                  <a:pt x="1219616" y="72572"/>
                </a:cubicBezTo>
                <a:cubicBezTo>
                  <a:pt x="1158193" y="18827"/>
                  <a:pt x="1148791" y="19936"/>
                  <a:pt x="1088987" y="0"/>
                </a:cubicBezTo>
                <a:cubicBezTo>
                  <a:pt x="1035768" y="4838"/>
                  <a:pt x="982698" y="11778"/>
                  <a:pt x="929330" y="14515"/>
                </a:cubicBezTo>
                <a:cubicBezTo>
                  <a:pt x="793955" y="21457"/>
                  <a:pt x="658219" y="20574"/>
                  <a:pt x="522930" y="29029"/>
                </a:cubicBezTo>
                <a:cubicBezTo>
                  <a:pt x="503021" y="30273"/>
                  <a:pt x="484620" y="40722"/>
                  <a:pt x="464873" y="43543"/>
                </a:cubicBezTo>
                <a:cubicBezTo>
                  <a:pt x="416739" y="50419"/>
                  <a:pt x="368111" y="53220"/>
                  <a:pt x="319730" y="58058"/>
                </a:cubicBezTo>
                <a:cubicBezTo>
                  <a:pt x="300378" y="62896"/>
                  <a:pt x="280853" y="67092"/>
                  <a:pt x="261673" y="72572"/>
                </a:cubicBezTo>
                <a:cubicBezTo>
                  <a:pt x="115916" y="114216"/>
                  <a:pt x="341568" y="56227"/>
                  <a:pt x="160073" y="101600"/>
                </a:cubicBezTo>
                <a:lnTo>
                  <a:pt x="29444" y="87086"/>
                </a:lnTo>
              </a:path>
            </a:pathLst>
          </a:custGeom>
          <a:solidFill>
            <a:schemeClr val="tx1"/>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sp>
        <p:nvSpPr>
          <p:cNvPr id="5" name="Rectangle 4"/>
          <p:cNvSpPr/>
          <p:nvPr/>
        </p:nvSpPr>
        <p:spPr>
          <a:xfrm>
            <a:off x="3003911" y="5051646"/>
            <a:ext cx="1059907" cy="1569660"/>
          </a:xfrm>
          <a:prstGeom prst="rect">
            <a:avLst/>
          </a:prstGeom>
          <a:noFill/>
        </p:spPr>
        <p:txBody>
          <a:bodyPr wrap="none" lIns="91440" tIns="45720" rIns="91440" bIns="4572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96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Verdana" pitchFamily="34" charset="0"/>
                <a:ea typeface="+mn-ea"/>
                <a:cs typeface="+mn-cs"/>
              </a:rPr>
              <a:t>6</a:t>
            </a:r>
          </a:p>
        </p:txBody>
      </p:sp>
      <p:sp>
        <p:nvSpPr>
          <p:cNvPr id="6" name="Rectangle 5"/>
          <p:cNvSpPr/>
          <p:nvPr/>
        </p:nvSpPr>
        <p:spPr>
          <a:xfrm>
            <a:off x="4724400" y="4191000"/>
            <a:ext cx="582211" cy="707886"/>
          </a:xfrm>
          <a:prstGeom prst="rect">
            <a:avLst/>
          </a:prstGeom>
          <a:noFill/>
        </p:spPr>
        <p:txBody>
          <a:bodyPr wrap="none" lIns="91440" tIns="45720" rIns="91440" bIns="4572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Verdana" pitchFamily="34" charset="0"/>
                <a:ea typeface="+mn-ea"/>
                <a:cs typeface="+mn-cs"/>
              </a:rPr>
              <a:t>A</a:t>
            </a:r>
          </a:p>
        </p:txBody>
      </p:sp>
      <p:sp>
        <p:nvSpPr>
          <p:cNvPr id="7" name="Rectangle 6"/>
          <p:cNvSpPr/>
          <p:nvPr/>
        </p:nvSpPr>
        <p:spPr>
          <a:xfrm>
            <a:off x="5284840" y="4393724"/>
            <a:ext cx="575799" cy="707886"/>
          </a:xfrm>
          <a:prstGeom prst="rect">
            <a:avLst/>
          </a:prstGeom>
          <a:noFill/>
        </p:spPr>
        <p:txBody>
          <a:bodyPr wrap="none" lIns="91440" tIns="45720" rIns="91440" bIns="4572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Verdana" pitchFamily="34" charset="0"/>
                <a:ea typeface="+mn-ea"/>
                <a:cs typeface="+mn-cs"/>
              </a:rPr>
              <a:t>B</a:t>
            </a:r>
          </a:p>
        </p:txBody>
      </p:sp>
      <p:sp>
        <p:nvSpPr>
          <p:cNvPr id="8" name="Rectangle 7"/>
          <p:cNvSpPr/>
          <p:nvPr/>
        </p:nvSpPr>
        <p:spPr>
          <a:xfrm>
            <a:off x="5860639" y="4335666"/>
            <a:ext cx="556563" cy="707886"/>
          </a:xfrm>
          <a:prstGeom prst="rect">
            <a:avLst/>
          </a:prstGeom>
          <a:noFill/>
        </p:spPr>
        <p:txBody>
          <a:bodyPr wrap="none" lIns="91440" tIns="45720" rIns="91440" bIns="4572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Verdana" pitchFamily="34" charset="0"/>
                <a:ea typeface="+mn-ea"/>
                <a:cs typeface="+mn-cs"/>
              </a:rPr>
              <a:t>C</a:t>
            </a:r>
          </a:p>
        </p:txBody>
      </p:sp>
      <p:sp>
        <p:nvSpPr>
          <p:cNvPr id="9" name="Right Arrow 8"/>
          <p:cNvSpPr/>
          <p:nvPr/>
        </p:nvSpPr>
        <p:spPr bwMode="auto">
          <a:xfrm>
            <a:off x="2133600" y="756556"/>
            <a:ext cx="1295400" cy="257629"/>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spTree>
    <p:extLst>
      <p:ext uri="{BB962C8B-B14F-4D97-AF65-F5344CB8AC3E}">
        <p14:creationId xmlns:p14="http://schemas.microsoft.com/office/powerpoint/2010/main" val="3486607283"/>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19459" name="Rectangle 3"/>
          <p:cNvSpPr>
            <a:spLocks noGrp="1" noChangeArrowheads="1"/>
          </p:cNvSpPr>
          <p:nvPr>
            <p:ph type="body" idx="1"/>
          </p:nvPr>
        </p:nvSpPr>
        <p:spPr>
          <a:xfrm>
            <a:off x="152399" y="152400"/>
            <a:ext cx="3962401" cy="3857624"/>
          </a:xfrm>
        </p:spPr>
        <p:txBody>
          <a:bodyPr/>
          <a:lstStyle/>
          <a:p>
            <a:pPr eaLnBrk="1" hangingPunct="1">
              <a:defRPr/>
            </a:pPr>
            <a:r>
              <a:rPr lang="en-US" dirty="0"/>
              <a:t>Which one is A, B, and C?</a:t>
            </a:r>
          </a:p>
          <a:p>
            <a:pPr eaLnBrk="1" hangingPunct="1">
              <a:defRPr/>
            </a:pPr>
            <a:r>
              <a:rPr lang="en-US" sz="2800" dirty="0">
                <a:solidFill>
                  <a:srgbClr val="FF99FF"/>
                </a:solidFill>
              </a:rPr>
              <a:t>A.) mRNA, DNA, Sugar Complex</a:t>
            </a:r>
          </a:p>
          <a:p>
            <a:pPr eaLnBrk="1" hangingPunct="1">
              <a:defRPr/>
            </a:pPr>
            <a:r>
              <a:rPr lang="en-US" sz="2800" dirty="0">
                <a:solidFill>
                  <a:srgbClr val="FF9900"/>
                </a:solidFill>
              </a:rPr>
              <a:t>B.) Hydrogen Bond, mRNA, DNA wrap.</a:t>
            </a:r>
          </a:p>
          <a:p>
            <a:pPr eaLnBrk="1" hangingPunct="1">
              <a:defRPr/>
            </a:pPr>
            <a:r>
              <a:rPr lang="en-US" sz="2800" dirty="0">
                <a:solidFill>
                  <a:srgbClr val="66FFCC"/>
                </a:solidFill>
              </a:rPr>
              <a:t>C.) Phosphate Group, 5 Carbon Sugar, Nitrogen Base</a:t>
            </a:r>
          </a:p>
          <a:p>
            <a:pPr eaLnBrk="1" hangingPunct="1">
              <a:defRPr/>
            </a:pPr>
            <a:r>
              <a:rPr lang="en-US" sz="2800" dirty="0">
                <a:solidFill>
                  <a:srgbClr val="9933FF"/>
                </a:solidFill>
              </a:rPr>
              <a:t>D.) Enzymes, Helix, Ribosomal Unit.</a:t>
            </a:r>
          </a:p>
        </p:txBody>
      </p:sp>
      <p:pic>
        <p:nvPicPr>
          <p:cNvPr id="167939" name="Picture 5" descr="dna_molecul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19600" y="228600"/>
            <a:ext cx="4419600" cy="6172200"/>
          </a:xfrm>
          <a:prstGeom prst="rect">
            <a:avLst/>
          </a:prstGeom>
          <a:noFill/>
          <a:ln w="7620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
        <p:nvSpPr>
          <p:cNvPr id="50185" name="Rectangle 9"/>
          <p:cNvSpPr>
            <a:spLocks noChangeArrowheads="1"/>
          </p:cNvSpPr>
          <p:nvPr/>
        </p:nvSpPr>
        <p:spPr bwMode="auto">
          <a:xfrm>
            <a:off x="5715000" y="6629400"/>
            <a:ext cx="3124200" cy="214313"/>
          </a:xfrm>
          <a:prstGeom prst="rect">
            <a:avLst/>
          </a:prstGeom>
          <a:noFill/>
          <a:ln w="9525" algn="ctr">
            <a:noFill/>
            <a:miter lim="800000"/>
            <a:headEnd/>
            <a:tailEnd/>
          </a:ln>
          <a:effectLst/>
        </p:spPr>
        <p:txBody>
          <a:bodyPr>
            <a:spAutoFit/>
          </a:bodyPr>
          <a:lstStyle/>
          <a:p>
            <a:pPr marL="342900" marR="0" lvl="0" indent="-342900" algn="r" defTabSz="914400" rtl="0" eaLnBrk="1" fontAlgn="base" latinLnBrk="0" hangingPunct="1">
              <a:lnSpc>
                <a:spcPct val="100000"/>
              </a:lnSpc>
              <a:spcBef>
                <a:spcPct val="0"/>
              </a:spcBef>
              <a:spcAft>
                <a:spcPct val="0"/>
              </a:spcAft>
              <a:buClr>
                <a:srgbClr val="66CCFF"/>
              </a:buClr>
              <a:buSzPct val="65000"/>
              <a:buFont typeface="Wingdings" pitchFamily="2" charset="2"/>
              <a:buNone/>
              <a:tabLst/>
              <a:defRPr/>
            </a:pPr>
            <a: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rPr>
              <a:t>Copyright © 2024 </a:t>
            </a:r>
            <a:r>
              <a:rPr kumimoji="0" lang="en-US" sz="800" b="1" i="0" u="none" strike="noStrike" kern="1200" cap="none" spc="0" normalizeH="0" baseline="0" noProof="0" dirty="0" err="1">
                <a:ln>
                  <a:noFill/>
                </a:ln>
                <a:solidFill>
                  <a:srgbClr val="FFFFFF"/>
                </a:solidFill>
                <a:effectLst/>
                <a:uLnTx/>
                <a:uFillTx/>
                <a:latin typeface="Verdana" pitchFamily="34" charset="0"/>
                <a:ea typeface="+mn-ea"/>
                <a:cs typeface="+mn-cs"/>
              </a:rPr>
              <a:t>SlideSpark</a:t>
            </a:r>
            <a: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rPr>
              <a:t> .LLC</a:t>
            </a:r>
            <a:endParaRPr kumimoji="0" lang="en-US" sz="96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Tahoma" pitchFamily="34" charset="0"/>
              <a:ea typeface="+mn-ea"/>
              <a:cs typeface="+mn-cs"/>
            </a:endParaRPr>
          </a:p>
        </p:txBody>
      </p:sp>
      <p:sp>
        <p:nvSpPr>
          <p:cNvPr id="2" name="Freeform 1"/>
          <p:cNvSpPr/>
          <p:nvPr/>
        </p:nvSpPr>
        <p:spPr bwMode="auto">
          <a:xfrm>
            <a:off x="6545943" y="246743"/>
            <a:ext cx="1320800" cy="638628"/>
          </a:xfrm>
          <a:custGeom>
            <a:avLst/>
            <a:gdLst>
              <a:gd name="connsiteX0" fmla="*/ 290286 w 1320800"/>
              <a:gd name="connsiteY0" fmla="*/ 101600 h 638628"/>
              <a:gd name="connsiteX1" fmla="*/ 174171 w 1320800"/>
              <a:gd name="connsiteY1" fmla="*/ 130628 h 638628"/>
              <a:gd name="connsiteX2" fmla="*/ 87086 w 1320800"/>
              <a:gd name="connsiteY2" fmla="*/ 188686 h 638628"/>
              <a:gd name="connsiteX3" fmla="*/ 43543 w 1320800"/>
              <a:gd name="connsiteY3" fmla="*/ 217714 h 638628"/>
              <a:gd name="connsiteX4" fmla="*/ 0 w 1320800"/>
              <a:gd name="connsiteY4" fmla="*/ 246743 h 638628"/>
              <a:gd name="connsiteX5" fmla="*/ 14514 w 1320800"/>
              <a:gd name="connsiteY5" fmla="*/ 319314 h 638628"/>
              <a:gd name="connsiteX6" fmla="*/ 58057 w 1320800"/>
              <a:gd name="connsiteY6" fmla="*/ 348343 h 638628"/>
              <a:gd name="connsiteX7" fmla="*/ 145143 w 1320800"/>
              <a:gd name="connsiteY7" fmla="*/ 420914 h 638628"/>
              <a:gd name="connsiteX8" fmla="*/ 217714 w 1320800"/>
              <a:gd name="connsiteY8" fmla="*/ 478971 h 638628"/>
              <a:gd name="connsiteX9" fmla="*/ 304800 w 1320800"/>
              <a:gd name="connsiteY9" fmla="*/ 551543 h 638628"/>
              <a:gd name="connsiteX10" fmla="*/ 362857 w 1320800"/>
              <a:gd name="connsiteY10" fmla="*/ 580571 h 638628"/>
              <a:gd name="connsiteX11" fmla="*/ 508000 w 1320800"/>
              <a:gd name="connsiteY11" fmla="*/ 624114 h 638628"/>
              <a:gd name="connsiteX12" fmla="*/ 551543 w 1320800"/>
              <a:gd name="connsiteY12" fmla="*/ 638628 h 638628"/>
              <a:gd name="connsiteX13" fmla="*/ 827314 w 1320800"/>
              <a:gd name="connsiteY13" fmla="*/ 595086 h 638628"/>
              <a:gd name="connsiteX14" fmla="*/ 870857 w 1320800"/>
              <a:gd name="connsiteY14" fmla="*/ 580571 h 638628"/>
              <a:gd name="connsiteX15" fmla="*/ 914400 w 1320800"/>
              <a:gd name="connsiteY15" fmla="*/ 566057 h 638628"/>
              <a:gd name="connsiteX16" fmla="*/ 1103086 w 1320800"/>
              <a:gd name="connsiteY16" fmla="*/ 522514 h 638628"/>
              <a:gd name="connsiteX17" fmla="*/ 1146628 w 1320800"/>
              <a:gd name="connsiteY17" fmla="*/ 493486 h 638628"/>
              <a:gd name="connsiteX18" fmla="*/ 1233714 w 1320800"/>
              <a:gd name="connsiteY18" fmla="*/ 449943 h 638628"/>
              <a:gd name="connsiteX19" fmla="*/ 1262743 w 1320800"/>
              <a:gd name="connsiteY19" fmla="*/ 406400 h 638628"/>
              <a:gd name="connsiteX20" fmla="*/ 1306286 w 1320800"/>
              <a:gd name="connsiteY20" fmla="*/ 377371 h 638628"/>
              <a:gd name="connsiteX21" fmla="*/ 1320800 w 1320800"/>
              <a:gd name="connsiteY21" fmla="*/ 333828 h 638628"/>
              <a:gd name="connsiteX22" fmla="*/ 1291771 w 1320800"/>
              <a:gd name="connsiteY22" fmla="*/ 203200 h 638628"/>
              <a:gd name="connsiteX23" fmla="*/ 1248228 w 1320800"/>
              <a:gd name="connsiteY23" fmla="*/ 174171 h 638628"/>
              <a:gd name="connsiteX24" fmla="*/ 1190171 w 1320800"/>
              <a:gd name="connsiteY24" fmla="*/ 116114 h 638628"/>
              <a:gd name="connsiteX25" fmla="*/ 1117600 w 1320800"/>
              <a:gd name="connsiteY25" fmla="*/ 43543 h 638628"/>
              <a:gd name="connsiteX26" fmla="*/ 1030514 w 1320800"/>
              <a:gd name="connsiteY26" fmla="*/ 14514 h 638628"/>
              <a:gd name="connsiteX27" fmla="*/ 986971 w 1320800"/>
              <a:gd name="connsiteY27" fmla="*/ 0 h 638628"/>
              <a:gd name="connsiteX28" fmla="*/ 914400 w 1320800"/>
              <a:gd name="connsiteY28" fmla="*/ 14514 h 638628"/>
              <a:gd name="connsiteX29" fmla="*/ 870857 w 1320800"/>
              <a:gd name="connsiteY29" fmla="*/ 43543 h 638628"/>
              <a:gd name="connsiteX30" fmla="*/ 783771 w 1320800"/>
              <a:gd name="connsiteY30" fmla="*/ 72571 h 638628"/>
              <a:gd name="connsiteX31" fmla="*/ 783771 w 1320800"/>
              <a:gd name="connsiteY31" fmla="*/ 72571 h 638628"/>
              <a:gd name="connsiteX32" fmla="*/ 667657 w 1320800"/>
              <a:gd name="connsiteY32" fmla="*/ 101600 h 638628"/>
              <a:gd name="connsiteX33" fmla="*/ 159657 w 1320800"/>
              <a:gd name="connsiteY33" fmla="*/ 101600 h 638628"/>
              <a:gd name="connsiteX34" fmla="*/ 72571 w 1320800"/>
              <a:gd name="connsiteY34" fmla="*/ 130628 h 638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320800" h="638628">
                <a:moveTo>
                  <a:pt x="290286" y="101600"/>
                </a:moveTo>
                <a:cubicBezTo>
                  <a:pt x="270182" y="105621"/>
                  <a:pt x="199275" y="116681"/>
                  <a:pt x="174171" y="130628"/>
                </a:cubicBezTo>
                <a:cubicBezTo>
                  <a:pt x="143674" y="147571"/>
                  <a:pt x="116114" y="169334"/>
                  <a:pt x="87086" y="188686"/>
                </a:cubicBezTo>
                <a:lnTo>
                  <a:pt x="43543" y="217714"/>
                </a:lnTo>
                <a:lnTo>
                  <a:pt x="0" y="246743"/>
                </a:lnTo>
                <a:cubicBezTo>
                  <a:pt x="4838" y="270933"/>
                  <a:pt x="2275" y="297895"/>
                  <a:pt x="14514" y="319314"/>
                </a:cubicBezTo>
                <a:cubicBezTo>
                  <a:pt x="23169" y="334460"/>
                  <a:pt x="44656" y="337176"/>
                  <a:pt x="58057" y="348343"/>
                </a:cubicBezTo>
                <a:cubicBezTo>
                  <a:pt x="169805" y="441467"/>
                  <a:pt x="37041" y="348848"/>
                  <a:pt x="145143" y="420914"/>
                </a:cubicBezTo>
                <a:cubicBezTo>
                  <a:pt x="210062" y="518295"/>
                  <a:pt x="133586" y="422886"/>
                  <a:pt x="217714" y="478971"/>
                </a:cubicBezTo>
                <a:cubicBezTo>
                  <a:pt x="397830" y="599047"/>
                  <a:pt x="138596" y="456569"/>
                  <a:pt x="304800" y="551543"/>
                </a:cubicBezTo>
                <a:cubicBezTo>
                  <a:pt x="323586" y="562278"/>
                  <a:pt x="342768" y="572535"/>
                  <a:pt x="362857" y="580571"/>
                </a:cubicBezTo>
                <a:cubicBezTo>
                  <a:pt x="449092" y="615065"/>
                  <a:pt x="433150" y="602729"/>
                  <a:pt x="508000" y="624114"/>
                </a:cubicBezTo>
                <a:cubicBezTo>
                  <a:pt x="522711" y="628317"/>
                  <a:pt x="537029" y="633790"/>
                  <a:pt x="551543" y="638628"/>
                </a:cubicBezTo>
                <a:cubicBezTo>
                  <a:pt x="770728" y="621768"/>
                  <a:pt x="680389" y="644061"/>
                  <a:pt x="827314" y="595086"/>
                </a:cubicBezTo>
                <a:lnTo>
                  <a:pt x="870857" y="580571"/>
                </a:lnTo>
                <a:lnTo>
                  <a:pt x="914400" y="566057"/>
                </a:lnTo>
                <a:cubicBezTo>
                  <a:pt x="1015888" y="498397"/>
                  <a:pt x="891837" y="571263"/>
                  <a:pt x="1103086" y="522514"/>
                </a:cubicBezTo>
                <a:cubicBezTo>
                  <a:pt x="1120083" y="518592"/>
                  <a:pt x="1131026" y="501287"/>
                  <a:pt x="1146628" y="493486"/>
                </a:cubicBezTo>
                <a:cubicBezTo>
                  <a:pt x="1266816" y="433392"/>
                  <a:pt x="1108922" y="533136"/>
                  <a:pt x="1233714" y="449943"/>
                </a:cubicBezTo>
                <a:cubicBezTo>
                  <a:pt x="1243390" y="435429"/>
                  <a:pt x="1250408" y="418735"/>
                  <a:pt x="1262743" y="406400"/>
                </a:cubicBezTo>
                <a:cubicBezTo>
                  <a:pt x="1275078" y="394065"/>
                  <a:pt x="1295389" y="390993"/>
                  <a:pt x="1306286" y="377371"/>
                </a:cubicBezTo>
                <a:cubicBezTo>
                  <a:pt x="1315843" y="365424"/>
                  <a:pt x="1315962" y="348342"/>
                  <a:pt x="1320800" y="333828"/>
                </a:cubicBezTo>
                <a:cubicBezTo>
                  <a:pt x="1320651" y="332932"/>
                  <a:pt x="1306817" y="222007"/>
                  <a:pt x="1291771" y="203200"/>
                </a:cubicBezTo>
                <a:cubicBezTo>
                  <a:pt x="1280874" y="189578"/>
                  <a:pt x="1262742" y="183847"/>
                  <a:pt x="1248228" y="174171"/>
                </a:cubicBezTo>
                <a:cubicBezTo>
                  <a:pt x="1216561" y="79168"/>
                  <a:pt x="1260543" y="172412"/>
                  <a:pt x="1190171" y="116114"/>
                </a:cubicBezTo>
                <a:cubicBezTo>
                  <a:pt x="1111549" y="53217"/>
                  <a:pt x="1215575" y="87087"/>
                  <a:pt x="1117600" y="43543"/>
                </a:cubicBezTo>
                <a:cubicBezTo>
                  <a:pt x="1089638" y="31116"/>
                  <a:pt x="1059543" y="24190"/>
                  <a:pt x="1030514" y="14514"/>
                </a:cubicBezTo>
                <a:lnTo>
                  <a:pt x="986971" y="0"/>
                </a:lnTo>
                <a:cubicBezTo>
                  <a:pt x="962781" y="4838"/>
                  <a:pt x="937499" y="5852"/>
                  <a:pt x="914400" y="14514"/>
                </a:cubicBezTo>
                <a:cubicBezTo>
                  <a:pt x="898067" y="20639"/>
                  <a:pt x="886798" y="36458"/>
                  <a:pt x="870857" y="43543"/>
                </a:cubicBezTo>
                <a:cubicBezTo>
                  <a:pt x="842895" y="55970"/>
                  <a:pt x="812800" y="62895"/>
                  <a:pt x="783771" y="72571"/>
                </a:cubicBezTo>
                <a:lnTo>
                  <a:pt x="783771" y="72571"/>
                </a:lnTo>
                <a:lnTo>
                  <a:pt x="667657" y="101600"/>
                </a:lnTo>
                <a:cubicBezTo>
                  <a:pt x="460198" y="90075"/>
                  <a:pt x="364943" y="74824"/>
                  <a:pt x="159657" y="101600"/>
                </a:cubicBezTo>
                <a:cubicBezTo>
                  <a:pt x="129315" y="105558"/>
                  <a:pt x="72571" y="130628"/>
                  <a:pt x="72571" y="130628"/>
                </a:cubicBezTo>
              </a:path>
            </a:pathLst>
          </a:custGeom>
          <a:solidFill>
            <a:schemeClr val="tx1"/>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sp>
        <p:nvSpPr>
          <p:cNvPr id="3" name="Freeform 2"/>
          <p:cNvSpPr/>
          <p:nvPr/>
        </p:nvSpPr>
        <p:spPr bwMode="auto">
          <a:xfrm>
            <a:off x="7155543" y="609600"/>
            <a:ext cx="1407886" cy="1698171"/>
          </a:xfrm>
          <a:custGeom>
            <a:avLst/>
            <a:gdLst>
              <a:gd name="connsiteX0" fmla="*/ 972457 w 1407886"/>
              <a:gd name="connsiteY0" fmla="*/ 0 h 1698171"/>
              <a:gd name="connsiteX1" fmla="*/ 827314 w 1407886"/>
              <a:gd name="connsiteY1" fmla="*/ 14514 h 1698171"/>
              <a:gd name="connsiteX2" fmla="*/ 783771 w 1407886"/>
              <a:gd name="connsiteY2" fmla="*/ 43543 h 1698171"/>
              <a:gd name="connsiteX3" fmla="*/ 740228 w 1407886"/>
              <a:gd name="connsiteY3" fmla="*/ 58057 h 1698171"/>
              <a:gd name="connsiteX4" fmla="*/ 653143 w 1407886"/>
              <a:gd name="connsiteY4" fmla="*/ 130629 h 1698171"/>
              <a:gd name="connsiteX5" fmla="*/ 609600 w 1407886"/>
              <a:gd name="connsiteY5" fmla="*/ 174171 h 1698171"/>
              <a:gd name="connsiteX6" fmla="*/ 522514 w 1407886"/>
              <a:gd name="connsiteY6" fmla="*/ 217714 h 1698171"/>
              <a:gd name="connsiteX7" fmla="*/ 449943 w 1407886"/>
              <a:gd name="connsiteY7" fmla="*/ 290286 h 1698171"/>
              <a:gd name="connsiteX8" fmla="*/ 406400 w 1407886"/>
              <a:gd name="connsiteY8" fmla="*/ 319314 h 1698171"/>
              <a:gd name="connsiteX9" fmla="*/ 362857 w 1407886"/>
              <a:gd name="connsiteY9" fmla="*/ 362857 h 1698171"/>
              <a:gd name="connsiteX10" fmla="*/ 275771 w 1407886"/>
              <a:gd name="connsiteY10" fmla="*/ 391886 h 1698171"/>
              <a:gd name="connsiteX11" fmla="*/ 232228 w 1407886"/>
              <a:gd name="connsiteY11" fmla="*/ 420914 h 1698171"/>
              <a:gd name="connsiteX12" fmla="*/ 203200 w 1407886"/>
              <a:gd name="connsiteY12" fmla="*/ 464457 h 1698171"/>
              <a:gd name="connsiteX13" fmla="*/ 116114 w 1407886"/>
              <a:gd name="connsiteY13" fmla="*/ 522514 h 1698171"/>
              <a:gd name="connsiteX14" fmla="*/ 87086 w 1407886"/>
              <a:gd name="connsiteY14" fmla="*/ 566057 h 1698171"/>
              <a:gd name="connsiteX15" fmla="*/ 0 w 1407886"/>
              <a:gd name="connsiteY15" fmla="*/ 653143 h 1698171"/>
              <a:gd name="connsiteX16" fmla="*/ 14514 w 1407886"/>
              <a:gd name="connsiteY16" fmla="*/ 769257 h 1698171"/>
              <a:gd name="connsiteX17" fmla="*/ 43543 w 1407886"/>
              <a:gd name="connsiteY17" fmla="*/ 856343 h 1698171"/>
              <a:gd name="connsiteX18" fmla="*/ 87086 w 1407886"/>
              <a:gd name="connsiteY18" fmla="*/ 957943 h 1698171"/>
              <a:gd name="connsiteX19" fmla="*/ 145143 w 1407886"/>
              <a:gd name="connsiteY19" fmla="*/ 1045029 h 1698171"/>
              <a:gd name="connsiteX20" fmla="*/ 174171 w 1407886"/>
              <a:gd name="connsiteY20" fmla="*/ 1088571 h 1698171"/>
              <a:gd name="connsiteX21" fmla="*/ 232228 w 1407886"/>
              <a:gd name="connsiteY21" fmla="*/ 1219200 h 1698171"/>
              <a:gd name="connsiteX22" fmla="*/ 275771 w 1407886"/>
              <a:gd name="connsiteY22" fmla="*/ 1262743 h 1698171"/>
              <a:gd name="connsiteX23" fmla="*/ 333828 w 1407886"/>
              <a:gd name="connsiteY23" fmla="*/ 1364343 h 1698171"/>
              <a:gd name="connsiteX24" fmla="*/ 391886 w 1407886"/>
              <a:gd name="connsiteY24" fmla="*/ 1451429 h 1698171"/>
              <a:gd name="connsiteX25" fmla="*/ 435428 w 1407886"/>
              <a:gd name="connsiteY25" fmla="*/ 1480457 h 1698171"/>
              <a:gd name="connsiteX26" fmla="*/ 508000 w 1407886"/>
              <a:gd name="connsiteY26" fmla="*/ 1553029 h 1698171"/>
              <a:gd name="connsiteX27" fmla="*/ 638628 w 1407886"/>
              <a:gd name="connsiteY27" fmla="*/ 1654629 h 1698171"/>
              <a:gd name="connsiteX28" fmla="*/ 725714 w 1407886"/>
              <a:gd name="connsiteY28" fmla="*/ 1698171 h 1698171"/>
              <a:gd name="connsiteX29" fmla="*/ 856343 w 1407886"/>
              <a:gd name="connsiteY29" fmla="*/ 1683657 h 1698171"/>
              <a:gd name="connsiteX30" fmla="*/ 943428 w 1407886"/>
              <a:gd name="connsiteY30" fmla="*/ 1654629 h 1698171"/>
              <a:gd name="connsiteX31" fmla="*/ 1132114 w 1407886"/>
              <a:gd name="connsiteY31" fmla="*/ 1611086 h 1698171"/>
              <a:gd name="connsiteX32" fmla="*/ 1190171 w 1407886"/>
              <a:gd name="connsiteY32" fmla="*/ 1524000 h 1698171"/>
              <a:gd name="connsiteX33" fmla="*/ 1248228 w 1407886"/>
              <a:gd name="connsiteY33" fmla="*/ 1436914 h 1698171"/>
              <a:gd name="connsiteX34" fmla="*/ 1262743 w 1407886"/>
              <a:gd name="connsiteY34" fmla="*/ 1393371 h 1698171"/>
              <a:gd name="connsiteX35" fmla="*/ 1306286 w 1407886"/>
              <a:gd name="connsiteY35" fmla="*/ 1364343 h 1698171"/>
              <a:gd name="connsiteX36" fmla="*/ 1349828 w 1407886"/>
              <a:gd name="connsiteY36" fmla="*/ 1277257 h 1698171"/>
              <a:gd name="connsiteX37" fmla="*/ 1378857 w 1407886"/>
              <a:gd name="connsiteY37" fmla="*/ 1233714 h 1698171"/>
              <a:gd name="connsiteX38" fmla="*/ 1364343 w 1407886"/>
              <a:gd name="connsiteY38" fmla="*/ 841829 h 1698171"/>
              <a:gd name="connsiteX39" fmla="*/ 1393371 w 1407886"/>
              <a:gd name="connsiteY39" fmla="*/ 188686 h 1698171"/>
              <a:gd name="connsiteX40" fmla="*/ 1407886 w 1407886"/>
              <a:gd name="connsiteY40" fmla="*/ 145143 h 1698171"/>
              <a:gd name="connsiteX41" fmla="*/ 1364343 w 1407886"/>
              <a:gd name="connsiteY41" fmla="*/ 101600 h 1698171"/>
              <a:gd name="connsiteX42" fmla="*/ 1233714 w 1407886"/>
              <a:gd name="connsiteY42" fmla="*/ 29029 h 1698171"/>
              <a:gd name="connsiteX43" fmla="*/ 1175657 w 1407886"/>
              <a:gd name="connsiteY43" fmla="*/ 14514 h 1698171"/>
              <a:gd name="connsiteX44" fmla="*/ 885371 w 1407886"/>
              <a:gd name="connsiteY44" fmla="*/ 29029 h 1698171"/>
              <a:gd name="connsiteX45" fmla="*/ 798286 w 1407886"/>
              <a:gd name="connsiteY45" fmla="*/ 58057 h 1698171"/>
              <a:gd name="connsiteX46" fmla="*/ 653143 w 1407886"/>
              <a:gd name="connsiteY46" fmla="*/ 101600 h 1698171"/>
              <a:gd name="connsiteX47" fmla="*/ 595086 w 1407886"/>
              <a:gd name="connsiteY47" fmla="*/ 130629 h 1698171"/>
              <a:gd name="connsiteX48" fmla="*/ 508000 w 1407886"/>
              <a:gd name="connsiteY48" fmla="*/ 159657 h 1698171"/>
              <a:gd name="connsiteX49" fmla="*/ 391886 w 1407886"/>
              <a:gd name="connsiteY49" fmla="*/ 203200 h 1698171"/>
              <a:gd name="connsiteX50" fmla="*/ 348343 w 1407886"/>
              <a:gd name="connsiteY50" fmla="*/ 232229 h 1698171"/>
              <a:gd name="connsiteX51" fmla="*/ 232228 w 1407886"/>
              <a:gd name="connsiteY51" fmla="*/ 261257 h 1698171"/>
              <a:gd name="connsiteX52" fmla="*/ 145143 w 1407886"/>
              <a:gd name="connsiteY52" fmla="*/ 290286 h 1698171"/>
              <a:gd name="connsiteX53" fmla="*/ 101600 w 1407886"/>
              <a:gd name="connsiteY53" fmla="*/ 304800 h 1698171"/>
              <a:gd name="connsiteX54" fmla="*/ 58057 w 1407886"/>
              <a:gd name="connsiteY54" fmla="*/ 333829 h 1698171"/>
              <a:gd name="connsiteX55" fmla="*/ 14514 w 1407886"/>
              <a:gd name="connsiteY55" fmla="*/ 348343 h 1698171"/>
              <a:gd name="connsiteX56" fmla="*/ 14514 w 1407886"/>
              <a:gd name="connsiteY56" fmla="*/ 362857 h 1698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407886" h="1698171">
                <a:moveTo>
                  <a:pt x="972457" y="0"/>
                </a:moveTo>
                <a:cubicBezTo>
                  <a:pt x="924076" y="4838"/>
                  <a:pt x="874691" y="3581"/>
                  <a:pt x="827314" y="14514"/>
                </a:cubicBezTo>
                <a:cubicBezTo>
                  <a:pt x="810317" y="18436"/>
                  <a:pt x="799373" y="35742"/>
                  <a:pt x="783771" y="43543"/>
                </a:cubicBezTo>
                <a:cubicBezTo>
                  <a:pt x="770087" y="50385"/>
                  <a:pt x="754742" y="53219"/>
                  <a:pt x="740228" y="58057"/>
                </a:cubicBezTo>
                <a:cubicBezTo>
                  <a:pt x="613039" y="185249"/>
                  <a:pt x="774370" y="29608"/>
                  <a:pt x="653143" y="130629"/>
                </a:cubicBezTo>
                <a:cubicBezTo>
                  <a:pt x="637374" y="143769"/>
                  <a:pt x="625369" y="161031"/>
                  <a:pt x="609600" y="174171"/>
                </a:cubicBezTo>
                <a:cubicBezTo>
                  <a:pt x="572083" y="205435"/>
                  <a:pt x="566156" y="203167"/>
                  <a:pt x="522514" y="217714"/>
                </a:cubicBezTo>
                <a:cubicBezTo>
                  <a:pt x="406395" y="295128"/>
                  <a:pt x="546709" y="193520"/>
                  <a:pt x="449943" y="290286"/>
                </a:cubicBezTo>
                <a:cubicBezTo>
                  <a:pt x="437608" y="302621"/>
                  <a:pt x="419801" y="308147"/>
                  <a:pt x="406400" y="319314"/>
                </a:cubicBezTo>
                <a:cubicBezTo>
                  <a:pt x="390631" y="332455"/>
                  <a:pt x="380800" y="352888"/>
                  <a:pt x="362857" y="362857"/>
                </a:cubicBezTo>
                <a:cubicBezTo>
                  <a:pt x="336109" y="377717"/>
                  <a:pt x="301231" y="374913"/>
                  <a:pt x="275771" y="391886"/>
                </a:cubicBezTo>
                <a:lnTo>
                  <a:pt x="232228" y="420914"/>
                </a:lnTo>
                <a:cubicBezTo>
                  <a:pt x="222552" y="435428"/>
                  <a:pt x="216328" y="452970"/>
                  <a:pt x="203200" y="464457"/>
                </a:cubicBezTo>
                <a:cubicBezTo>
                  <a:pt x="176944" y="487431"/>
                  <a:pt x="116114" y="522514"/>
                  <a:pt x="116114" y="522514"/>
                </a:cubicBezTo>
                <a:cubicBezTo>
                  <a:pt x="106438" y="537028"/>
                  <a:pt x="98675" y="553019"/>
                  <a:pt x="87086" y="566057"/>
                </a:cubicBezTo>
                <a:cubicBezTo>
                  <a:pt x="59812" y="596740"/>
                  <a:pt x="0" y="653143"/>
                  <a:pt x="0" y="653143"/>
                </a:cubicBezTo>
                <a:cubicBezTo>
                  <a:pt x="4838" y="691848"/>
                  <a:pt x="6341" y="731117"/>
                  <a:pt x="14514" y="769257"/>
                </a:cubicBezTo>
                <a:cubicBezTo>
                  <a:pt x="20925" y="799177"/>
                  <a:pt x="33867" y="827314"/>
                  <a:pt x="43543" y="856343"/>
                </a:cubicBezTo>
                <a:cubicBezTo>
                  <a:pt x="58559" y="901392"/>
                  <a:pt x="60180" y="913100"/>
                  <a:pt x="87086" y="957943"/>
                </a:cubicBezTo>
                <a:cubicBezTo>
                  <a:pt x="105036" y="987859"/>
                  <a:pt x="125791" y="1016000"/>
                  <a:pt x="145143" y="1045029"/>
                </a:cubicBezTo>
                <a:cubicBezTo>
                  <a:pt x="154819" y="1059543"/>
                  <a:pt x="168655" y="1072023"/>
                  <a:pt x="174171" y="1088571"/>
                </a:cubicBezTo>
                <a:cubicBezTo>
                  <a:pt x="195266" y="1151856"/>
                  <a:pt x="193895" y="1173200"/>
                  <a:pt x="232228" y="1219200"/>
                </a:cubicBezTo>
                <a:cubicBezTo>
                  <a:pt x="245369" y="1234969"/>
                  <a:pt x="262630" y="1246974"/>
                  <a:pt x="275771" y="1262743"/>
                </a:cubicBezTo>
                <a:cubicBezTo>
                  <a:pt x="311638" y="1305783"/>
                  <a:pt x="303404" y="1313637"/>
                  <a:pt x="333828" y="1364343"/>
                </a:cubicBezTo>
                <a:cubicBezTo>
                  <a:pt x="351778" y="1394259"/>
                  <a:pt x="362857" y="1432076"/>
                  <a:pt x="391886" y="1451429"/>
                </a:cubicBezTo>
                <a:lnTo>
                  <a:pt x="435428" y="1480457"/>
                </a:lnTo>
                <a:cubicBezTo>
                  <a:pt x="488647" y="1560284"/>
                  <a:pt x="435429" y="1492554"/>
                  <a:pt x="508000" y="1553029"/>
                </a:cubicBezTo>
                <a:cubicBezTo>
                  <a:pt x="558089" y="1594770"/>
                  <a:pt x="565268" y="1630176"/>
                  <a:pt x="638628" y="1654629"/>
                </a:cubicBezTo>
                <a:cubicBezTo>
                  <a:pt x="698720" y="1674659"/>
                  <a:pt x="669441" y="1660657"/>
                  <a:pt x="725714" y="1698171"/>
                </a:cubicBezTo>
                <a:cubicBezTo>
                  <a:pt x="769257" y="1693333"/>
                  <a:pt x="813383" y="1692249"/>
                  <a:pt x="856343" y="1683657"/>
                </a:cubicBezTo>
                <a:cubicBezTo>
                  <a:pt x="886347" y="1677656"/>
                  <a:pt x="913743" y="1662050"/>
                  <a:pt x="943428" y="1654629"/>
                </a:cubicBezTo>
                <a:cubicBezTo>
                  <a:pt x="1083476" y="1619617"/>
                  <a:pt x="1020422" y="1633424"/>
                  <a:pt x="1132114" y="1611086"/>
                </a:cubicBezTo>
                <a:cubicBezTo>
                  <a:pt x="1159872" y="1527811"/>
                  <a:pt x="1126750" y="1605542"/>
                  <a:pt x="1190171" y="1524000"/>
                </a:cubicBezTo>
                <a:cubicBezTo>
                  <a:pt x="1211590" y="1496461"/>
                  <a:pt x="1237195" y="1470012"/>
                  <a:pt x="1248228" y="1436914"/>
                </a:cubicBezTo>
                <a:cubicBezTo>
                  <a:pt x="1253066" y="1422400"/>
                  <a:pt x="1253185" y="1405318"/>
                  <a:pt x="1262743" y="1393371"/>
                </a:cubicBezTo>
                <a:cubicBezTo>
                  <a:pt x="1273640" y="1379750"/>
                  <a:pt x="1291772" y="1374019"/>
                  <a:pt x="1306286" y="1364343"/>
                </a:cubicBezTo>
                <a:cubicBezTo>
                  <a:pt x="1389482" y="1239546"/>
                  <a:pt x="1289732" y="1397449"/>
                  <a:pt x="1349828" y="1277257"/>
                </a:cubicBezTo>
                <a:cubicBezTo>
                  <a:pt x="1357629" y="1261655"/>
                  <a:pt x="1369181" y="1248228"/>
                  <a:pt x="1378857" y="1233714"/>
                </a:cubicBezTo>
                <a:cubicBezTo>
                  <a:pt x="1374019" y="1103086"/>
                  <a:pt x="1364343" y="972547"/>
                  <a:pt x="1364343" y="841829"/>
                </a:cubicBezTo>
                <a:cubicBezTo>
                  <a:pt x="1364343" y="708980"/>
                  <a:pt x="1342821" y="390884"/>
                  <a:pt x="1393371" y="188686"/>
                </a:cubicBezTo>
                <a:cubicBezTo>
                  <a:pt x="1397082" y="173843"/>
                  <a:pt x="1403048" y="159657"/>
                  <a:pt x="1407886" y="145143"/>
                </a:cubicBezTo>
                <a:cubicBezTo>
                  <a:pt x="1393372" y="130629"/>
                  <a:pt x="1380546" y="114202"/>
                  <a:pt x="1364343" y="101600"/>
                </a:cubicBezTo>
                <a:cubicBezTo>
                  <a:pt x="1303976" y="54648"/>
                  <a:pt x="1293055" y="45984"/>
                  <a:pt x="1233714" y="29029"/>
                </a:cubicBezTo>
                <a:cubicBezTo>
                  <a:pt x="1214534" y="23549"/>
                  <a:pt x="1195009" y="19352"/>
                  <a:pt x="1175657" y="14514"/>
                </a:cubicBezTo>
                <a:cubicBezTo>
                  <a:pt x="1078895" y="19352"/>
                  <a:pt x="981615" y="17924"/>
                  <a:pt x="885371" y="29029"/>
                </a:cubicBezTo>
                <a:cubicBezTo>
                  <a:pt x="854974" y="32536"/>
                  <a:pt x="827971" y="50636"/>
                  <a:pt x="798286" y="58057"/>
                </a:cubicBezTo>
                <a:cubicBezTo>
                  <a:pt x="756614" y="68475"/>
                  <a:pt x="688484" y="83929"/>
                  <a:pt x="653143" y="101600"/>
                </a:cubicBezTo>
                <a:cubicBezTo>
                  <a:pt x="633791" y="111276"/>
                  <a:pt x="615175" y="122593"/>
                  <a:pt x="595086" y="130629"/>
                </a:cubicBezTo>
                <a:cubicBezTo>
                  <a:pt x="566676" y="141993"/>
                  <a:pt x="535368" y="145973"/>
                  <a:pt x="508000" y="159657"/>
                </a:cubicBezTo>
                <a:cubicBezTo>
                  <a:pt x="432101" y="197607"/>
                  <a:pt x="470934" y="183438"/>
                  <a:pt x="391886" y="203200"/>
                </a:cubicBezTo>
                <a:cubicBezTo>
                  <a:pt x="377372" y="212876"/>
                  <a:pt x="363945" y="224428"/>
                  <a:pt x="348343" y="232229"/>
                </a:cubicBezTo>
                <a:cubicBezTo>
                  <a:pt x="313112" y="249845"/>
                  <a:pt x="268662" y="251320"/>
                  <a:pt x="232228" y="261257"/>
                </a:cubicBezTo>
                <a:cubicBezTo>
                  <a:pt x="202708" y="269308"/>
                  <a:pt x="174171" y="280610"/>
                  <a:pt x="145143" y="290286"/>
                </a:cubicBezTo>
                <a:lnTo>
                  <a:pt x="101600" y="304800"/>
                </a:lnTo>
                <a:cubicBezTo>
                  <a:pt x="87086" y="314476"/>
                  <a:pt x="73659" y="326028"/>
                  <a:pt x="58057" y="333829"/>
                </a:cubicBezTo>
                <a:cubicBezTo>
                  <a:pt x="44373" y="340671"/>
                  <a:pt x="27244" y="339857"/>
                  <a:pt x="14514" y="348343"/>
                </a:cubicBezTo>
                <a:cubicBezTo>
                  <a:pt x="10489" y="351027"/>
                  <a:pt x="14514" y="358019"/>
                  <a:pt x="14514" y="362857"/>
                </a:cubicBezTo>
              </a:path>
            </a:pathLst>
          </a:custGeom>
          <a:solidFill>
            <a:schemeClr val="tx1"/>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sp>
        <p:nvSpPr>
          <p:cNvPr id="4" name="Freeform 3"/>
          <p:cNvSpPr/>
          <p:nvPr/>
        </p:nvSpPr>
        <p:spPr bwMode="auto">
          <a:xfrm>
            <a:off x="7256727" y="2206171"/>
            <a:ext cx="1480873" cy="914400"/>
          </a:xfrm>
          <a:custGeom>
            <a:avLst/>
            <a:gdLst>
              <a:gd name="connsiteX0" fmla="*/ 421330 w 1480873"/>
              <a:gd name="connsiteY0" fmla="*/ 87086 h 914400"/>
              <a:gd name="connsiteX1" fmla="*/ 116530 w 1480873"/>
              <a:gd name="connsiteY1" fmla="*/ 87086 h 914400"/>
              <a:gd name="connsiteX2" fmla="*/ 29444 w 1480873"/>
              <a:gd name="connsiteY2" fmla="*/ 116115 h 914400"/>
              <a:gd name="connsiteX3" fmla="*/ 416 w 1480873"/>
              <a:gd name="connsiteY3" fmla="*/ 203200 h 914400"/>
              <a:gd name="connsiteX4" fmla="*/ 29444 w 1480873"/>
              <a:gd name="connsiteY4" fmla="*/ 377372 h 914400"/>
              <a:gd name="connsiteX5" fmla="*/ 43959 w 1480873"/>
              <a:gd name="connsiteY5" fmla="*/ 420915 h 914400"/>
              <a:gd name="connsiteX6" fmla="*/ 160073 w 1480873"/>
              <a:gd name="connsiteY6" fmla="*/ 551543 h 914400"/>
              <a:gd name="connsiteX7" fmla="*/ 247159 w 1480873"/>
              <a:gd name="connsiteY7" fmla="*/ 624115 h 914400"/>
              <a:gd name="connsiteX8" fmla="*/ 276187 w 1480873"/>
              <a:gd name="connsiteY8" fmla="*/ 667658 h 914400"/>
              <a:gd name="connsiteX9" fmla="*/ 479387 w 1480873"/>
              <a:gd name="connsiteY9" fmla="*/ 783772 h 914400"/>
              <a:gd name="connsiteX10" fmla="*/ 537444 w 1480873"/>
              <a:gd name="connsiteY10" fmla="*/ 798286 h 914400"/>
              <a:gd name="connsiteX11" fmla="*/ 580987 w 1480873"/>
              <a:gd name="connsiteY11" fmla="*/ 812800 h 914400"/>
              <a:gd name="connsiteX12" fmla="*/ 697102 w 1480873"/>
              <a:gd name="connsiteY12" fmla="*/ 841829 h 914400"/>
              <a:gd name="connsiteX13" fmla="*/ 900302 w 1480873"/>
              <a:gd name="connsiteY13" fmla="*/ 899886 h 914400"/>
              <a:gd name="connsiteX14" fmla="*/ 958359 w 1480873"/>
              <a:gd name="connsiteY14" fmla="*/ 914400 h 914400"/>
              <a:gd name="connsiteX15" fmla="*/ 1147044 w 1480873"/>
              <a:gd name="connsiteY15" fmla="*/ 899886 h 914400"/>
              <a:gd name="connsiteX16" fmla="*/ 1190587 w 1480873"/>
              <a:gd name="connsiteY16" fmla="*/ 885372 h 914400"/>
              <a:gd name="connsiteX17" fmla="*/ 1277673 w 1480873"/>
              <a:gd name="connsiteY17" fmla="*/ 812800 h 914400"/>
              <a:gd name="connsiteX18" fmla="*/ 1306702 w 1480873"/>
              <a:gd name="connsiteY18" fmla="*/ 769258 h 914400"/>
              <a:gd name="connsiteX19" fmla="*/ 1350244 w 1480873"/>
              <a:gd name="connsiteY19" fmla="*/ 740229 h 914400"/>
              <a:gd name="connsiteX20" fmla="*/ 1364759 w 1480873"/>
              <a:gd name="connsiteY20" fmla="*/ 696686 h 914400"/>
              <a:gd name="connsiteX21" fmla="*/ 1422816 w 1480873"/>
              <a:gd name="connsiteY21" fmla="*/ 609600 h 914400"/>
              <a:gd name="connsiteX22" fmla="*/ 1437330 w 1480873"/>
              <a:gd name="connsiteY22" fmla="*/ 566058 h 914400"/>
              <a:gd name="connsiteX23" fmla="*/ 1466359 w 1480873"/>
              <a:gd name="connsiteY23" fmla="*/ 522515 h 914400"/>
              <a:gd name="connsiteX24" fmla="*/ 1480873 w 1480873"/>
              <a:gd name="connsiteY24" fmla="*/ 464458 h 914400"/>
              <a:gd name="connsiteX25" fmla="*/ 1451844 w 1480873"/>
              <a:gd name="connsiteY25" fmla="*/ 319315 h 914400"/>
              <a:gd name="connsiteX26" fmla="*/ 1335730 w 1480873"/>
              <a:gd name="connsiteY26" fmla="*/ 188686 h 914400"/>
              <a:gd name="connsiteX27" fmla="*/ 1292187 w 1480873"/>
              <a:gd name="connsiteY27" fmla="*/ 159658 h 914400"/>
              <a:gd name="connsiteX28" fmla="*/ 1248644 w 1480873"/>
              <a:gd name="connsiteY28" fmla="*/ 116115 h 914400"/>
              <a:gd name="connsiteX29" fmla="*/ 1219616 w 1480873"/>
              <a:gd name="connsiteY29" fmla="*/ 72572 h 914400"/>
              <a:gd name="connsiteX30" fmla="*/ 1088987 w 1480873"/>
              <a:gd name="connsiteY30" fmla="*/ 0 h 914400"/>
              <a:gd name="connsiteX31" fmla="*/ 929330 w 1480873"/>
              <a:gd name="connsiteY31" fmla="*/ 14515 h 914400"/>
              <a:gd name="connsiteX32" fmla="*/ 522930 w 1480873"/>
              <a:gd name="connsiteY32" fmla="*/ 29029 h 914400"/>
              <a:gd name="connsiteX33" fmla="*/ 464873 w 1480873"/>
              <a:gd name="connsiteY33" fmla="*/ 43543 h 914400"/>
              <a:gd name="connsiteX34" fmla="*/ 319730 w 1480873"/>
              <a:gd name="connsiteY34" fmla="*/ 58058 h 914400"/>
              <a:gd name="connsiteX35" fmla="*/ 261673 w 1480873"/>
              <a:gd name="connsiteY35" fmla="*/ 72572 h 914400"/>
              <a:gd name="connsiteX36" fmla="*/ 160073 w 1480873"/>
              <a:gd name="connsiteY36" fmla="*/ 101600 h 914400"/>
              <a:gd name="connsiteX37" fmla="*/ 29444 w 1480873"/>
              <a:gd name="connsiteY37" fmla="*/ 87086 h 91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480873" h="914400">
                <a:moveTo>
                  <a:pt x="421330" y="87086"/>
                </a:moveTo>
                <a:cubicBezTo>
                  <a:pt x="290645" y="60949"/>
                  <a:pt x="316976" y="59752"/>
                  <a:pt x="116530" y="87086"/>
                </a:cubicBezTo>
                <a:cubicBezTo>
                  <a:pt x="86212" y="91220"/>
                  <a:pt x="29444" y="116115"/>
                  <a:pt x="29444" y="116115"/>
                </a:cubicBezTo>
                <a:cubicBezTo>
                  <a:pt x="19768" y="145143"/>
                  <a:pt x="-3379" y="172838"/>
                  <a:pt x="416" y="203200"/>
                </a:cubicBezTo>
                <a:cubicBezTo>
                  <a:pt x="12194" y="297430"/>
                  <a:pt x="8134" y="302788"/>
                  <a:pt x="29444" y="377372"/>
                </a:cubicBezTo>
                <a:cubicBezTo>
                  <a:pt x="33647" y="392083"/>
                  <a:pt x="37117" y="407231"/>
                  <a:pt x="43959" y="420915"/>
                </a:cubicBezTo>
                <a:cubicBezTo>
                  <a:pt x="69861" y="472719"/>
                  <a:pt x="121600" y="513070"/>
                  <a:pt x="160073" y="551543"/>
                </a:cubicBezTo>
                <a:cubicBezTo>
                  <a:pt x="215952" y="607422"/>
                  <a:pt x="186536" y="583699"/>
                  <a:pt x="247159" y="624115"/>
                </a:cubicBezTo>
                <a:cubicBezTo>
                  <a:pt x="256835" y="638629"/>
                  <a:pt x="263059" y="656171"/>
                  <a:pt x="276187" y="667658"/>
                </a:cubicBezTo>
                <a:cubicBezTo>
                  <a:pt x="310738" y="697890"/>
                  <a:pt x="441889" y="774398"/>
                  <a:pt x="479387" y="783772"/>
                </a:cubicBezTo>
                <a:cubicBezTo>
                  <a:pt x="498739" y="788610"/>
                  <a:pt x="518264" y="792806"/>
                  <a:pt x="537444" y="798286"/>
                </a:cubicBezTo>
                <a:cubicBezTo>
                  <a:pt x="552155" y="802489"/>
                  <a:pt x="566227" y="808774"/>
                  <a:pt x="580987" y="812800"/>
                </a:cubicBezTo>
                <a:cubicBezTo>
                  <a:pt x="619477" y="823297"/>
                  <a:pt x="659253" y="829212"/>
                  <a:pt x="697102" y="841829"/>
                </a:cubicBezTo>
                <a:cubicBezTo>
                  <a:pt x="822037" y="883475"/>
                  <a:pt x="754501" y="863437"/>
                  <a:pt x="900302" y="899886"/>
                </a:cubicBezTo>
                <a:lnTo>
                  <a:pt x="958359" y="914400"/>
                </a:lnTo>
                <a:cubicBezTo>
                  <a:pt x="1021254" y="909562"/>
                  <a:pt x="1084450" y="907710"/>
                  <a:pt x="1147044" y="899886"/>
                </a:cubicBezTo>
                <a:cubicBezTo>
                  <a:pt x="1162225" y="897988"/>
                  <a:pt x="1176903" y="892214"/>
                  <a:pt x="1190587" y="885372"/>
                </a:cubicBezTo>
                <a:cubicBezTo>
                  <a:pt x="1223207" y="869062"/>
                  <a:pt x="1254745" y="840314"/>
                  <a:pt x="1277673" y="812800"/>
                </a:cubicBezTo>
                <a:cubicBezTo>
                  <a:pt x="1288840" y="799399"/>
                  <a:pt x="1294367" y="781593"/>
                  <a:pt x="1306702" y="769258"/>
                </a:cubicBezTo>
                <a:cubicBezTo>
                  <a:pt x="1319037" y="756923"/>
                  <a:pt x="1335730" y="749905"/>
                  <a:pt x="1350244" y="740229"/>
                </a:cubicBezTo>
                <a:cubicBezTo>
                  <a:pt x="1355082" y="725715"/>
                  <a:pt x="1357329" y="710060"/>
                  <a:pt x="1364759" y="696686"/>
                </a:cubicBezTo>
                <a:cubicBezTo>
                  <a:pt x="1381702" y="666188"/>
                  <a:pt x="1422816" y="609600"/>
                  <a:pt x="1422816" y="609600"/>
                </a:cubicBezTo>
                <a:cubicBezTo>
                  <a:pt x="1427654" y="595086"/>
                  <a:pt x="1430488" y="579742"/>
                  <a:pt x="1437330" y="566058"/>
                </a:cubicBezTo>
                <a:cubicBezTo>
                  <a:pt x="1445131" y="550456"/>
                  <a:pt x="1459487" y="538549"/>
                  <a:pt x="1466359" y="522515"/>
                </a:cubicBezTo>
                <a:cubicBezTo>
                  <a:pt x="1474217" y="504180"/>
                  <a:pt x="1476035" y="483810"/>
                  <a:pt x="1480873" y="464458"/>
                </a:cubicBezTo>
                <a:cubicBezTo>
                  <a:pt x="1475523" y="427007"/>
                  <a:pt x="1472112" y="359851"/>
                  <a:pt x="1451844" y="319315"/>
                </a:cubicBezTo>
                <a:cubicBezTo>
                  <a:pt x="1430029" y="275686"/>
                  <a:pt x="1364584" y="207921"/>
                  <a:pt x="1335730" y="188686"/>
                </a:cubicBezTo>
                <a:cubicBezTo>
                  <a:pt x="1321216" y="179010"/>
                  <a:pt x="1305588" y="170825"/>
                  <a:pt x="1292187" y="159658"/>
                </a:cubicBezTo>
                <a:cubicBezTo>
                  <a:pt x="1276418" y="146517"/>
                  <a:pt x="1261785" y="131884"/>
                  <a:pt x="1248644" y="116115"/>
                </a:cubicBezTo>
                <a:cubicBezTo>
                  <a:pt x="1237477" y="102714"/>
                  <a:pt x="1232744" y="84059"/>
                  <a:pt x="1219616" y="72572"/>
                </a:cubicBezTo>
                <a:cubicBezTo>
                  <a:pt x="1158193" y="18827"/>
                  <a:pt x="1148791" y="19936"/>
                  <a:pt x="1088987" y="0"/>
                </a:cubicBezTo>
                <a:cubicBezTo>
                  <a:pt x="1035768" y="4838"/>
                  <a:pt x="982698" y="11778"/>
                  <a:pt x="929330" y="14515"/>
                </a:cubicBezTo>
                <a:cubicBezTo>
                  <a:pt x="793955" y="21457"/>
                  <a:pt x="658219" y="20574"/>
                  <a:pt x="522930" y="29029"/>
                </a:cubicBezTo>
                <a:cubicBezTo>
                  <a:pt x="503021" y="30273"/>
                  <a:pt x="484620" y="40722"/>
                  <a:pt x="464873" y="43543"/>
                </a:cubicBezTo>
                <a:cubicBezTo>
                  <a:pt x="416739" y="50419"/>
                  <a:pt x="368111" y="53220"/>
                  <a:pt x="319730" y="58058"/>
                </a:cubicBezTo>
                <a:cubicBezTo>
                  <a:pt x="300378" y="62896"/>
                  <a:pt x="280853" y="67092"/>
                  <a:pt x="261673" y="72572"/>
                </a:cubicBezTo>
                <a:cubicBezTo>
                  <a:pt x="115916" y="114216"/>
                  <a:pt x="341568" y="56227"/>
                  <a:pt x="160073" y="101600"/>
                </a:cubicBezTo>
                <a:lnTo>
                  <a:pt x="29444" y="87086"/>
                </a:lnTo>
              </a:path>
            </a:pathLst>
          </a:custGeom>
          <a:solidFill>
            <a:schemeClr val="tx1"/>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sp>
        <p:nvSpPr>
          <p:cNvPr id="5" name="Rectangle 4"/>
          <p:cNvSpPr/>
          <p:nvPr/>
        </p:nvSpPr>
        <p:spPr>
          <a:xfrm>
            <a:off x="3003911" y="5051646"/>
            <a:ext cx="1059907" cy="1569660"/>
          </a:xfrm>
          <a:prstGeom prst="rect">
            <a:avLst/>
          </a:prstGeom>
          <a:noFill/>
        </p:spPr>
        <p:txBody>
          <a:bodyPr wrap="none" lIns="91440" tIns="45720" rIns="91440" bIns="4572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96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Verdana" pitchFamily="34" charset="0"/>
                <a:ea typeface="+mn-ea"/>
                <a:cs typeface="+mn-cs"/>
              </a:rPr>
              <a:t>6</a:t>
            </a:r>
          </a:p>
        </p:txBody>
      </p:sp>
      <p:sp>
        <p:nvSpPr>
          <p:cNvPr id="6" name="Rectangle 5"/>
          <p:cNvSpPr/>
          <p:nvPr/>
        </p:nvSpPr>
        <p:spPr>
          <a:xfrm>
            <a:off x="4724400" y="4191000"/>
            <a:ext cx="582211" cy="707886"/>
          </a:xfrm>
          <a:prstGeom prst="rect">
            <a:avLst/>
          </a:prstGeom>
          <a:noFill/>
        </p:spPr>
        <p:txBody>
          <a:bodyPr wrap="none" lIns="91440" tIns="45720" rIns="91440" bIns="4572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Verdana" pitchFamily="34" charset="0"/>
                <a:ea typeface="+mn-ea"/>
                <a:cs typeface="+mn-cs"/>
              </a:rPr>
              <a:t>A</a:t>
            </a:r>
          </a:p>
        </p:txBody>
      </p:sp>
      <p:sp>
        <p:nvSpPr>
          <p:cNvPr id="7" name="Rectangle 6"/>
          <p:cNvSpPr/>
          <p:nvPr/>
        </p:nvSpPr>
        <p:spPr>
          <a:xfrm>
            <a:off x="5284840" y="4393724"/>
            <a:ext cx="575799" cy="707886"/>
          </a:xfrm>
          <a:prstGeom prst="rect">
            <a:avLst/>
          </a:prstGeom>
          <a:noFill/>
        </p:spPr>
        <p:txBody>
          <a:bodyPr wrap="none" lIns="91440" tIns="45720" rIns="91440" bIns="4572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Verdana" pitchFamily="34" charset="0"/>
                <a:ea typeface="+mn-ea"/>
                <a:cs typeface="+mn-cs"/>
              </a:rPr>
              <a:t>B</a:t>
            </a:r>
          </a:p>
        </p:txBody>
      </p:sp>
      <p:sp>
        <p:nvSpPr>
          <p:cNvPr id="8" name="Rectangle 7"/>
          <p:cNvSpPr/>
          <p:nvPr/>
        </p:nvSpPr>
        <p:spPr>
          <a:xfrm>
            <a:off x="5860639" y="4335666"/>
            <a:ext cx="556563" cy="707886"/>
          </a:xfrm>
          <a:prstGeom prst="rect">
            <a:avLst/>
          </a:prstGeom>
          <a:noFill/>
        </p:spPr>
        <p:txBody>
          <a:bodyPr wrap="none" lIns="91440" tIns="45720" rIns="91440" bIns="4572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Verdana" pitchFamily="34" charset="0"/>
                <a:ea typeface="+mn-ea"/>
                <a:cs typeface="+mn-cs"/>
              </a:rPr>
              <a:t>C</a:t>
            </a:r>
          </a:p>
        </p:txBody>
      </p:sp>
      <p:sp>
        <p:nvSpPr>
          <p:cNvPr id="9" name="Right Arrow 8"/>
          <p:cNvSpPr/>
          <p:nvPr/>
        </p:nvSpPr>
        <p:spPr bwMode="auto">
          <a:xfrm>
            <a:off x="2133600" y="756556"/>
            <a:ext cx="1295400" cy="257629"/>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spTree>
    <p:extLst>
      <p:ext uri="{BB962C8B-B14F-4D97-AF65-F5344CB8AC3E}">
        <p14:creationId xmlns:p14="http://schemas.microsoft.com/office/powerpoint/2010/main" val="40137547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body" idx="1"/>
          </p:nvPr>
        </p:nvSpPr>
        <p:spPr>
          <a:xfrm>
            <a:off x="152400" y="304800"/>
            <a:ext cx="8839200" cy="5821363"/>
          </a:xfrm>
        </p:spPr>
        <p:txBody>
          <a:bodyPr/>
          <a:lstStyle/>
          <a:p>
            <a:r>
              <a:rPr lang="en-US" dirty="0"/>
              <a:t>Which is not correct of DNA?</a:t>
            </a:r>
            <a:endParaRPr lang="en-US" sz="2400" dirty="0"/>
          </a:p>
          <a:p>
            <a:pPr marL="457200" lvl="1" indent="0">
              <a:buNone/>
            </a:pPr>
            <a:r>
              <a:rPr lang="en-US" dirty="0">
                <a:solidFill>
                  <a:srgbClr val="9933FF"/>
                </a:solidFill>
              </a:rPr>
              <a:t>A.) DNA is housed in the nucleus of Eukaryotic Cells.</a:t>
            </a:r>
          </a:p>
          <a:p>
            <a:pPr marL="457200" lvl="1" indent="0">
              <a:buNone/>
            </a:pPr>
            <a:r>
              <a:rPr lang="en-US" dirty="0">
                <a:solidFill>
                  <a:srgbClr val="FF00FF"/>
                </a:solidFill>
              </a:rPr>
              <a:t>B.) DNA stands for Double Nucleus Amino acid.</a:t>
            </a:r>
            <a:endParaRPr lang="en-US" sz="2000" dirty="0">
              <a:solidFill>
                <a:srgbClr val="FF00FF"/>
              </a:solidFill>
            </a:endParaRPr>
          </a:p>
          <a:p>
            <a:pPr marL="457200" lvl="1" indent="0">
              <a:buNone/>
            </a:pPr>
            <a:r>
              <a:rPr lang="en-US" dirty="0">
                <a:solidFill>
                  <a:srgbClr val="92D050"/>
                </a:solidFill>
              </a:rPr>
              <a:t>C.) </a:t>
            </a:r>
            <a:r>
              <a:rPr lang="en-US" dirty="0">
                <a:solidFill>
                  <a:schemeClr val="bg1"/>
                </a:solidFill>
              </a:rPr>
              <a:t>The shape is called the double helix.</a:t>
            </a:r>
            <a:endParaRPr lang="en-US" sz="2000" dirty="0">
              <a:solidFill>
                <a:schemeClr val="bg1"/>
              </a:solidFill>
            </a:endParaRPr>
          </a:p>
          <a:p>
            <a:pPr marL="457200" lvl="1" indent="0">
              <a:buNone/>
            </a:pPr>
            <a:r>
              <a:rPr lang="en-US" dirty="0">
                <a:solidFill>
                  <a:srgbClr val="FF0000"/>
                </a:solidFill>
              </a:rPr>
              <a:t>D.) </a:t>
            </a:r>
            <a:r>
              <a:rPr lang="en-US" dirty="0">
                <a:solidFill>
                  <a:schemeClr val="bg1"/>
                </a:solidFill>
              </a:rPr>
              <a:t>DNA has the information for our cells to make proteins.  </a:t>
            </a:r>
            <a:endParaRPr lang="en-US" sz="2000" dirty="0">
              <a:solidFill>
                <a:schemeClr val="bg1"/>
              </a:solidFill>
            </a:endParaRPr>
          </a:p>
          <a:p>
            <a:pPr marL="457200" lvl="1" indent="0">
              <a:buNone/>
            </a:pPr>
            <a:r>
              <a:rPr lang="en-US" dirty="0">
                <a:solidFill>
                  <a:srgbClr val="FF9900"/>
                </a:solidFill>
              </a:rPr>
              <a:t>E.) </a:t>
            </a:r>
            <a:r>
              <a:rPr lang="en-US" dirty="0">
                <a:solidFill>
                  <a:schemeClr val="bg1"/>
                </a:solidFill>
              </a:rPr>
              <a:t>DNA through transcription makes mRNA.</a:t>
            </a:r>
            <a:endParaRPr lang="en-US" sz="2000" dirty="0">
              <a:solidFill>
                <a:schemeClr val="bg1"/>
              </a:solidFill>
            </a:endParaRPr>
          </a:p>
          <a:p>
            <a:endParaRPr lang="en-US" dirty="0">
              <a:solidFill>
                <a:srgbClr val="FFFF66"/>
              </a:solidFill>
            </a:endParaRPr>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4267200"/>
            <a:ext cx="9144000" cy="2895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8062322" y="20935"/>
            <a:ext cx="1059907" cy="1569660"/>
          </a:xfrm>
          <a:prstGeom prst="rect">
            <a:avLst/>
          </a:prstGeom>
          <a:noFill/>
        </p:spPr>
        <p:txBody>
          <a:bodyPr wrap="none" lIns="91440" tIns="45720" rIns="91440" bIns="45720">
            <a:spAutoFit/>
          </a:bodyPr>
          <a:lstStyle/>
          <a:p>
            <a:pPr algn="ctr"/>
            <a:r>
              <a:rPr lang="en-US" sz="9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1</a:t>
            </a:r>
          </a:p>
        </p:txBody>
      </p:sp>
      <p:pic>
        <p:nvPicPr>
          <p:cNvPr id="3" name="Picture 2">
            <a:extLst>
              <a:ext uri="{FF2B5EF4-FFF2-40B4-BE49-F238E27FC236}">
                <a16:creationId xmlns:a16="http://schemas.microsoft.com/office/drawing/2014/main" id="{201D63BC-6108-F033-770C-47D6E2680075}"/>
              </a:ext>
            </a:extLst>
          </p:cNvPr>
          <p:cNvPicPr>
            <a:picLocks noChangeAspect="1"/>
          </p:cNvPicPr>
          <p:nvPr/>
        </p:nvPicPr>
        <p:blipFill>
          <a:blip r:embed="rId3"/>
          <a:stretch>
            <a:fillRect/>
          </a:stretch>
        </p:blipFill>
        <p:spPr>
          <a:xfrm>
            <a:off x="7418674" y="6787306"/>
            <a:ext cx="1633537" cy="70694"/>
          </a:xfrm>
          <a:prstGeom prst="rect">
            <a:avLst/>
          </a:prstGeom>
        </p:spPr>
      </p:pic>
      <p:pic>
        <p:nvPicPr>
          <p:cNvPr id="4" name="Picture 3">
            <a:extLst>
              <a:ext uri="{FF2B5EF4-FFF2-40B4-BE49-F238E27FC236}">
                <a16:creationId xmlns:a16="http://schemas.microsoft.com/office/drawing/2014/main" id="{EBC58EB2-C2A9-0FA9-1774-298BDED1528D}"/>
              </a:ext>
            </a:extLst>
          </p:cNvPr>
          <p:cNvPicPr>
            <a:picLocks noChangeAspect="1"/>
          </p:cNvPicPr>
          <p:nvPr/>
        </p:nvPicPr>
        <p:blipFill>
          <a:blip r:embed="rId3"/>
          <a:stretch>
            <a:fillRect/>
          </a:stretch>
        </p:blipFill>
        <p:spPr>
          <a:xfrm>
            <a:off x="7571074" y="6939706"/>
            <a:ext cx="1633537" cy="70694"/>
          </a:xfrm>
          <a:prstGeom prst="rect">
            <a:avLst/>
          </a:prstGeom>
        </p:spPr>
      </p:pic>
    </p:spTree>
    <p:extLst>
      <p:ext uri="{BB962C8B-B14F-4D97-AF65-F5344CB8AC3E}">
        <p14:creationId xmlns:p14="http://schemas.microsoft.com/office/powerpoint/2010/main" val="1732025398"/>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19459" name="Rectangle 3"/>
          <p:cNvSpPr>
            <a:spLocks noGrp="1" noChangeArrowheads="1"/>
          </p:cNvSpPr>
          <p:nvPr>
            <p:ph type="body" idx="1"/>
          </p:nvPr>
        </p:nvSpPr>
        <p:spPr>
          <a:xfrm>
            <a:off x="152399" y="152400"/>
            <a:ext cx="3962401" cy="3857624"/>
          </a:xfrm>
        </p:spPr>
        <p:txBody>
          <a:bodyPr/>
          <a:lstStyle/>
          <a:p>
            <a:pPr eaLnBrk="1" hangingPunct="1">
              <a:defRPr/>
            </a:pPr>
            <a:r>
              <a:rPr lang="en-US" dirty="0"/>
              <a:t>Which one is A, B, and C?</a:t>
            </a:r>
          </a:p>
          <a:p>
            <a:pPr eaLnBrk="1" hangingPunct="1">
              <a:defRPr/>
            </a:pPr>
            <a:r>
              <a:rPr lang="en-US" sz="2800" dirty="0">
                <a:solidFill>
                  <a:srgbClr val="FF99FF"/>
                </a:solidFill>
              </a:rPr>
              <a:t>A.) mRNA, DNA, Sugar Complex</a:t>
            </a:r>
          </a:p>
          <a:p>
            <a:pPr eaLnBrk="1" hangingPunct="1">
              <a:defRPr/>
            </a:pPr>
            <a:r>
              <a:rPr lang="en-US" sz="2800" dirty="0">
                <a:solidFill>
                  <a:srgbClr val="FF9900"/>
                </a:solidFill>
              </a:rPr>
              <a:t>B.) Hydrogen Bond, mRNA, DNA wrap.</a:t>
            </a:r>
          </a:p>
          <a:p>
            <a:pPr eaLnBrk="1" hangingPunct="1">
              <a:defRPr/>
            </a:pPr>
            <a:r>
              <a:rPr lang="en-US" sz="2800" dirty="0">
                <a:solidFill>
                  <a:srgbClr val="66FFCC"/>
                </a:solidFill>
              </a:rPr>
              <a:t>C.) Phosphate Group, 5 Carbon Sugar, Nitrogen Base</a:t>
            </a:r>
          </a:p>
          <a:p>
            <a:pPr eaLnBrk="1" hangingPunct="1">
              <a:defRPr/>
            </a:pPr>
            <a:r>
              <a:rPr lang="en-US" sz="2800" dirty="0">
                <a:solidFill>
                  <a:srgbClr val="9933FF"/>
                </a:solidFill>
              </a:rPr>
              <a:t>D.) Enzymes, Helix, Ribosomal Unit.</a:t>
            </a:r>
          </a:p>
        </p:txBody>
      </p:sp>
      <p:pic>
        <p:nvPicPr>
          <p:cNvPr id="167939" name="Picture 5" descr="dna_molecul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19600" y="228600"/>
            <a:ext cx="4419600" cy="6172200"/>
          </a:xfrm>
          <a:prstGeom prst="rect">
            <a:avLst/>
          </a:prstGeom>
          <a:noFill/>
          <a:ln w="7620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
        <p:nvSpPr>
          <p:cNvPr id="50185" name="Rectangle 9"/>
          <p:cNvSpPr>
            <a:spLocks noChangeArrowheads="1"/>
          </p:cNvSpPr>
          <p:nvPr/>
        </p:nvSpPr>
        <p:spPr bwMode="auto">
          <a:xfrm>
            <a:off x="5715000" y="6629400"/>
            <a:ext cx="3124200" cy="214313"/>
          </a:xfrm>
          <a:prstGeom prst="rect">
            <a:avLst/>
          </a:prstGeom>
          <a:noFill/>
          <a:ln w="9525" algn="ctr">
            <a:noFill/>
            <a:miter lim="800000"/>
            <a:headEnd/>
            <a:tailEnd/>
          </a:ln>
          <a:effectLst/>
        </p:spPr>
        <p:txBody>
          <a:bodyPr>
            <a:spAutoFit/>
          </a:bodyPr>
          <a:lstStyle/>
          <a:p>
            <a:pPr marL="342900" marR="0" lvl="0" indent="-342900" algn="r" defTabSz="914400" rtl="0" eaLnBrk="1" fontAlgn="base" latinLnBrk="0" hangingPunct="1">
              <a:lnSpc>
                <a:spcPct val="100000"/>
              </a:lnSpc>
              <a:spcBef>
                <a:spcPct val="0"/>
              </a:spcBef>
              <a:spcAft>
                <a:spcPct val="0"/>
              </a:spcAft>
              <a:buClr>
                <a:srgbClr val="66CCFF"/>
              </a:buClr>
              <a:buSzPct val="65000"/>
              <a:buFont typeface="Wingdings" pitchFamily="2" charset="2"/>
              <a:buNone/>
              <a:tabLst/>
              <a:defRPr/>
            </a:pPr>
            <a: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rPr>
              <a:t>Copyright © 2024 </a:t>
            </a:r>
            <a:r>
              <a:rPr kumimoji="0" lang="en-US" sz="800" b="1" i="0" u="none" strike="noStrike" kern="1200" cap="none" spc="0" normalizeH="0" baseline="0" noProof="0" dirty="0" err="1">
                <a:ln>
                  <a:noFill/>
                </a:ln>
                <a:solidFill>
                  <a:srgbClr val="FFFFFF"/>
                </a:solidFill>
                <a:effectLst/>
                <a:uLnTx/>
                <a:uFillTx/>
                <a:latin typeface="Verdana" pitchFamily="34" charset="0"/>
                <a:ea typeface="+mn-ea"/>
                <a:cs typeface="+mn-cs"/>
              </a:rPr>
              <a:t>SlideSpark</a:t>
            </a:r>
            <a: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rPr>
              <a:t> .LLC</a:t>
            </a:r>
            <a:endParaRPr kumimoji="0" lang="en-US" sz="96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Tahoma" pitchFamily="34" charset="0"/>
              <a:ea typeface="+mn-ea"/>
              <a:cs typeface="+mn-cs"/>
            </a:endParaRPr>
          </a:p>
        </p:txBody>
      </p:sp>
      <p:sp>
        <p:nvSpPr>
          <p:cNvPr id="2" name="Freeform 1"/>
          <p:cNvSpPr/>
          <p:nvPr/>
        </p:nvSpPr>
        <p:spPr bwMode="auto">
          <a:xfrm>
            <a:off x="6545943" y="246743"/>
            <a:ext cx="1320800" cy="638628"/>
          </a:xfrm>
          <a:custGeom>
            <a:avLst/>
            <a:gdLst>
              <a:gd name="connsiteX0" fmla="*/ 290286 w 1320800"/>
              <a:gd name="connsiteY0" fmla="*/ 101600 h 638628"/>
              <a:gd name="connsiteX1" fmla="*/ 174171 w 1320800"/>
              <a:gd name="connsiteY1" fmla="*/ 130628 h 638628"/>
              <a:gd name="connsiteX2" fmla="*/ 87086 w 1320800"/>
              <a:gd name="connsiteY2" fmla="*/ 188686 h 638628"/>
              <a:gd name="connsiteX3" fmla="*/ 43543 w 1320800"/>
              <a:gd name="connsiteY3" fmla="*/ 217714 h 638628"/>
              <a:gd name="connsiteX4" fmla="*/ 0 w 1320800"/>
              <a:gd name="connsiteY4" fmla="*/ 246743 h 638628"/>
              <a:gd name="connsiteX5" fmla="*/ 14514 w 1320800"/>
              <a:gd name="connsiteY5" fmla="*/ 319314 h 638628"/>
              <a:gd name="connsiteX6" fmla="*/ 58057 w 1320800"/>
              <a:gd name="connsiteY6" fmla="*/ 348343 h 638628"/>
              <a:gd name="connsiteX7" fmla="*/ 145143 w 1320800"/>
              <a:gd name="connsiteY7" fmla="*/ 420914 h 638628"/>
              <a:gd name="connsiteX8" fmla="*/ 217714 w 1320800"/>
              <a:gd name="connsiteY8" fmla="*/ 478971 h 638628"/>
              <a:gd name="connsiteX9" fmla="*/ 304800 w 1320800"/>
              <a:gd name="connsiteY9" fmla="*/ 551543 h 638628"/>
              <a:gd name="connsiteX10" fmla="*/ 362857 w 1320800"/>
              <a:gd name="connsiteY10" fmla="*/ 580571 h 638628"/>
              <a:gd name="connsiteX11" fmla="*/ 508000 w 1320800"/>
              <a:gd name="connsiteY11" fmla="*/ 624114 h 638628"/>
              <a:gd name="connsiteX12" fmla="*/ 551543 w 1320800"/>
              <a:gd name="connsiteY12" fmla="*/ 638628 h 638628"/>
              <a:gd name="connsiteX13" fmla="*/ 827314 w 1320800"/>
              <a:gd name="connsiteY13" fmla="*/ 595086 h 638628"/>
              <a:gd name="connsiteX14" fmla="*/ 870857 w 1320800"/>
              <a:gd name="connsiteY14" fmla="*/ 580571 h 638628"/>
              <a:gd name="connsiteX15" fmla="*/ 914400 w 1320800"/>
              <a:gd name="connsiteY15" fmla="*/ 566057 h 638628"/>
              <a:gd name="connsiteX16" fmla="*/ 1103086 w 1320800"/>
              <a:gd name="connsiteY16" fmla="*/ 522514 h 638628"/>
              <a:gd name="connsiteX17" fmla="*/ 1146628 w 1320800"/>
              <a:gd name="connsiteY17" fmla="*/ 493486 h 638628"/>
              <a:gd name="connsiteX18" fmla="*/ 1233714 w 1320800"/>
              <a:gd name="connsiteY18" fmla="*/ 449943 h 638628"/>
              <a:gd name="connsiteX19" fmla="*/ 1262743 w 1320800"/>
              <a:gd name="connsiteY19" fmla="*/ 406400 h 638628"/>
              <a:gd name="connsiteX20" fmla="*/ 1306286 w 1320800"/>
              <a:gd name="connsiteY20" fmla="*/ 377371 h 638628"/>
              <a:gd name="connsiteX21" fmla="*/ 1320800 w 1320800"/>
              <a:gd name="connsiteY21" fmla="*/ 333828 h 638628"/>
              <a:gd name="connsiteX22" fmla="*/ 1291771 w 1320800"/>
              <a:gd name="connsiteY22" fmla="*/ 203200 h 638628"/>
              <a:gd name="connsiteX23" fmla="*/ 1248228 w 1320800"/>
              <a:gd name="connsiteY23" fmla="*/ 174171 h 638628"/>
              <a:gd name="connsiteX24" fmla="*/ 1190171 w 1320800"/>
              <a:gd name="connsiteY24" fmla="*/ 116114 h 638628"/>
              <a:gd name="connsiteX25" fmla="*/ 1117600 w 1320800"/>
              <a:gd name="connsiteY25" fmla="*/ 43543 h 638628"/>
              <a:gd name="connsiteX26" fmla="*/ 1030514 w 1320800"/>
              <a:gd name="connsiteY26" fmla="*/ 14514 h 638628"/>
              <a:gd name="connsiteX27" fmla="*/ 986971 w 1320800"/>
              <a:gd name="connsiteY27" fmla="*/ 0 h 638628"/>
              <a:gd name="connsiteX28" fmla="*/ 914400 w 1320800"/>
              <a:gd name="connsiteY28" fmla="*/ 14514 h 638628"/>
              <a:gd name="connsiteX29" fmla="*/ 870857 w 1320800"/>
              <a:gd name="connsiteY29" fmla="*/ 43543 h 638628"/>
              <a:gd name="connsiteX30" fmla="*/ 783771 w 1320800"/>
              <a:gd name="connsiteY30" fmla="*/ 72571 h 638628"/>
              <a:gd name="connsiteX31" fmla="*/ 783771 w 1320800"/>
              <a:gd name="connsiteY31" fmla="*/ 72571 h 638628"/>
              <a:gd name="connsiteX32" fmla="*/ 667657 w 1320800"/>
              <a:gd name="connsiteY32" fmla="*/ 101600 h 638628"/>
              <a:gd name="connsiteX33" fmla="*/ 159657 w 1320800"/>
              <a:gd name="connsiteY33" fmla="*/ 101600 h 638628"/>
              <a:gd name="connsiteX34" fmla="*/ 72571 w 1320800"/>
              <a:gd name="connsiteY34" fmla="*/ 130628 h 638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320800" h="638628">
                <a:moveTo>
                  <a:pt x="290286" y="101600"/>
                </a:moveTo>
                <a:cubicBezTo>
                  <a:pt x="270182" y="105621"/>
                  <a:pt x="199275" y="116681"/>
                  <a:pt x="174171" y="130628"/>
                </a:cubicBezTo>
                <a:cubicBezTo>
                  <a:pt x="143674" y="147571"/>
                  <a:pt x="116114" y="169334"/>
                  <a:pt x="87086" y="188686"/>
                </a:cubicBezTo>
                <a:lnTo>
                  <a:pt x="43543" y="217714"/>
                </a:lnTo>
                <a:lnTo>
                  <a:pt x="0" y="246743"/>
                </a:lnTo>
                <a:cubicBezTo>
                  <a:pt x="4838" y="270933"/>
                  <a:pt x="2275" y="297895"/>
                  <a:pt x="14514" y="319314"/>
                </a:cubicBezTo>
                <a:cubicBezTo>
                  <a:pt x="23169" y="334460"/>
                  <a:pt x="44656" y="337176"/>
                  <a:pt x="58057" y="348343"/>
                </a:cubicBezTo>
                <a:cubicBezTo>
                  <a:pt x="169805" y="441467"/>
                  <a:pt x="37041" y="348848"/>
                  <a:pt x="145143" y="420914"/>
                </a:cubicBezTo>
                <a:cubicBezTo>
                  <a:pt x="210062" y="518295"/>
                  <a:pt x="133586" y="422886"/>
                  <a:pt x="217714" y="478971"/>
                </a:cubicBezTo>
                <a:cubicBezTo>
                  <a:pt x="397830" y="599047"/>
                  <a:pt x="138596" y="456569"/>
                  <a:pt x="304800" y="551543"/>
                </a:cubicBezTo>
                <a:cubicBezTo>
                  <a:pt x="323586" y="562278"/>
                  <a:pt x="342768" y="572535"/>
                  <a:pt x="362857" y="580571"/>
                </a:cubicBezTo>
                <a:cubicBezTo>
                  <a:pt x="449092" y="615065"/>
                  <a:pt x="433150" y="602729"/>
                  <a:pt x="508000" y="624114"/>
                </a:cubicBezTo>
                <a:cubicBezTo>
                  <a:pt x="522711" y="628317"/>
                  <a:pt x="537029" y="633790"/>
                  <a:pt x="551543" y="638628"/>
                </a:cubicBezTo>
                <a:cubicBezTo>
                  <a:pt x="770728" y="621768"/>
                  <a:pt x="680389" y="644061"/>
                  <a:pt x="827314" y="595086"/>
                </a:cubicBezTo>
                <a:lnTo>
                  <a:pt x="870857" y="580571"/>
                </a:lnTo>
                <a:lnTo>
                  <a:pt x="914400" y="566057"/>
                </a:lnTo>
                <a:cubicBezTo>
                  <a:pt x="1015888" y="498397"/>
                  <a:pt x="891837" y="571263"/>
                  <a:pt x="1103086" y="522514"/>
                </a:cubicBezTo>
                <a:cubicBezTo>
                  <a:pt x="1120083" y="518592"/>
                  <a:pt x="1131026" y="501287"/>
                  <a:pt x="1146628" y="493486"/>
                </a:cubicBezTo>
                <a:cubicBezTo>
                  <a:pt x="1266816" y="433392"/>
                  <a:pt x="1108922" y="533136"/>
                  <a:pt x="1233714" y="449943"/>
                </a:cubicBezTo>
                <a:cubicBezTo>
                  <a:pt x="1243390" y="435429"/>
                  <a:pt x="1250408" y="418735"/>
                  <a:pt x="1262743" y="406400"/>
                </a:cubicBezTo>
                <a:cubicBezTo>
                  <a:pt x="1275078" y="394065"/>
                  <a:pt x="1295389" y="390993"/>
                  <a:pt x="1306286" y="377371"/>
                </a:cubicBezTo>
                <a:cubicBezTo>
                  <a:pt x="1315843" y="365424"/>
                  <a:pt x="1315962" y="348342"/>
                  <a:pt x="1320800" y="333828"/>
                </a:cubicBezTo>
                <a:cubicBezTo>
                  <a:pt x="1320651" y="332932"/>
                  <a:pt x="1306817" y="222007"/>
                  <a:pt x="1291771" y="203200"/>
                </a:cubicBezTo>
                <a:cubicBezTo>
                  <a:pt x="1280874" y="189578"/>
                  <a:pt x="1262742" y="183847"/>
                  <a:pt x="1248228" y="174171"/>
                </a:cubicBezTo>
                <a:cubicBezTo>
                  <a:pt x="1216561" y="79168"/>
                  <a:pt x="1260543" y="172412"/>
                  <a:pt x="1190171" y="116114"/>
                </a:cubicBezTo>
                <a:cubicBezTo>
                  <a:pt x="1111549" y="53217"/>
                  <a:pt x="1215575" y="87087"/>
                  <a:pt x="1117600" y="43543"/>
                </a:cubicBezTo>
                <a:cubicBezTo>
                  <a:pt x="1089638" y="31116"/>
                  <a:pt x="1059543" y="24190"/>
                  <a:pt x="1030514" y="14514"/>
                </a:cubicBezTo>
                <a:lnTo>
                  <a:pt x="986971" y="0"/>
                </a:lnTo>
                <a:cubicBezTo>
                  <a:pt x="962781" y="4838"/>
                  <a:pt x="937499" y="5852"/>
                  <a:pt x="914400" y="14514"/>
                </a:cubicBezTo>
                <a:cubicBezTo>
                  <a:pt x="898067" y="20639"/>
                  <a:pt x="886798" y="36458"/>
                  <a:pt x="870857" y="43543"/>
                </a:cubicBezTo>
                <a:cubicBezTo>
                  <a:pt x="842895" y="55970"/>
                  <a:pt x="812800" y="62895"/>
                  <a:pt x="783771" y="72571"/>
                </a:cubicBezTo>
                <a:lnTo>
                  <a:pt x="783771" y="72571"/>
                </a:lnTo>
                <a:lnTo>
                  <a:pt x="667657" y="101600"/>
                </a:lnTo>
                <a:cubicBezTo>
                  <a:pt x="460198" y="90075"/>
                  <a:pt x="364943" y="74824"/>
                  <a:pt x="159657" y="101600"/>
                </a:cubicBezTo>
                <a:cubicBezTo>
                  <a:pt x="129315" y="105558"/>
                  <a:pt x="72571" y="130628"/>
                  <a:pt x="72571" y="130628"/>
                </a:cubicBezTo>
              </a:path>
            </a:pathLst>
          </a:custGeom>
          <a:solidFill>
            <a:schemeClr val="tx1"/>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sp>
        <p:nvSpPr>
          <p:cNvPr id="3" name="Freeform 2"/>
          <p:cNvSpPr/>
          <p:nvPr/>
        </p:nvSpPr>
        <p:spPr bwMode="auto">
          <a:xfrm>
            <a:off x="7155543" y="609600"/>
            <a:ext cx="1407886" cy="1698171"/>
          </a:xfrm>
          <a:custGeom>
            <a:avLst/>
            <a:gdLst>
              <a:gd name="connsiteX0" fmla="*/ 972457 w 1407886"/>
              <a:gd name="connsiteY0" fmla="*/ 0 h 1698171"/>
              <a:gd name="connsiteX1" fmla="*/ 827314 w 1407886"/>
              <a:gd name="connsiteY1" fmla="*/ 14514 h 1698171"/>
              <a:gd name="connsiteX2" fmla="*/ 783771 w 1407886"/>
              <a:gd name="connsiteY2" fmla="*/ 43543 h 1698171"/>
              <a:gd name="connsiteX3" fmla="*/ 740228 w 1407886"/>
              <a:gd name="connsiteY3" fmla="*/ 58057 h 1698171"/>
              <a:gd name="connsiteX4" fmla="*/ 653143 w 1407886"/>
              <a:gd name="connsiteY4" fmla="*/ 130629 h 1698171"/>
              <a:gd name="connsiteX5" fmla="*/ 609600 w 1407886"/>
              <a:gd name="connsiteY5" fmla="*/ 174171 h 1698171"/>
              <a:gd name="connsiteX6" fmla="*/ 522514 w 1407886"/>
              <a:gd name="connsiteY6" fmla="*/ 217714 h 1698171"/>
              <a:gd name="connsiteX7" fmla="*/ 449943 w 1407886"/>
              <a:gd name="connsiteY7" fmla="*/ 290286 h 1698171"/>
              <a:gd name="connsiteX8" fmla="*/ 406400 w 1407886"/>
              <a:gd name="connsiteY8" fmla="*/ 319314 h 1698171"/>
              <a:gd name="connsiteX9" fmla="*/ 362857 w 1407886"/>
              <a:gd name="connsiteY9" fmla="*/ 362857 h 1698171"/>
              <a:gd name="connsiteX10" fmla="*/ 275771 w 1407886"/>
              <a:gd name="connsiteY10" fmla="*/ 391886 h 1698171"/>
              <a:gd name="connsiteX11" fmla="*/ 232228 w 1407886"/>
              <a:gd name="connsiteY11" fmla="*/ 420914 h 1698171"/>
              <a:gd name="connsiteX12" fmla="*/ 203200 w 1407886"/>
              <a:gd name="connsiteY12" fmla="*/ 464457 h 1698171"/>
              <a:gd name="connsiteX13" fmla="*/ 116114 w 1407886"/>
              <a:gd name="connsiteY13" fmla="*/ 522514 h 1698171"/>
              <a:gd name="connsiteX14" fmla="*/ 87086 w 1407886"/>
              <a:gd name="connsiteY14" fmla="*/ 566057 h 1698171"/>
              <a:gd name="connsiteX15" fmla="*/ 0 w 1407886"/>
              <a:gd name="connsiteY15" fmla="*/ 653143 h 1698171"/>
              <a:gd name="connsiteX16" fmla="*/ 14514 w 1407886"/>
              <a:gd name="connsiteY16" fmla="*/ 769257 h 1698171"/>
              <a:gd name="connsiteX17" fmla="*/ 43543 w 1407886"/>
              <a:gd name="connsiteY17" fmla="*/ 856343 h 1698171"/>
              <a:gd name="connsiteX18" fmla="*/ 87086 w 1407886"/>
              <a:gd name="connsiteY18" fmla="*/ 957943 h 1698171"/>
              <a:gd name="connsiteX19" fmla="*/ 145143 w 1407886"/>
              <a:gd name="connsiteY19" fmla="*/ 1045029 h 1698171"/>
              <a:gd name="connsiteX20" fmla="*/ 174171 w 1407886"/>
              <a:gd name="connsiteY20" fmla="*/ 1088571 h 1698171"/>
              <a:gd name="connsiteX21" fmla="*/ 232228 w 1407886"/>
              <a:gd name="connsiteY21" fmla="*/ 1219200 h 1698171"/>
              <a:gd name="connsiteX22" fmla="*/ 275771 w 1407886"/>
              <a:gd name="connsiteY22" fmla="*/ 1262743 h 1698171"/>
              <a:gd name="connsiteX23" fmla="*/ 333828 w 1407886"/>
              <a:gd name="connsiteY23" fmla="*/ 1364343 h 1698171"/>
              <a:gd name="connsiteX24" fmla="*/ 391886 w 1407886"/>
              <a:gd name="connsiteY24" fmla="*/ 1451429 h 1698171"/>
              <a:gd name="connsiteX25" fmla="*/ 435428 w 1407886"/>
              <a:gd name="connsiteY25" fmla="*/ 1480457 h 1698171"/>
              <a:gd name="connsiteX26" fmla="*/ 508000 w 1407886"/>
              <a:gd name="connsiteY26" fmla="*/ 1553029 h 1698171"/>
              <a:gd name="connsiteX27" fmla="*/ 638628 w 1407886"/>
              <a:gd name="connsiteY27" fmla="*/ 1654629 h 1698171"/>
              <a:gd name="connsiteX28" fmla="*/ 725714 w 1407886"/>
              <a:gd name="connsiteY28" fmla="*/ 1698171 h 1698171"/>
              <a:gd name="connsiteX29" fmla="*/ 856343 w 1407886"/>
              <a:gd name="connsiteY29" fmla="*/ 1683657 h 1698171"/>
              <a:gd name="connsiteX30" fmla="*/ 943428 w 1407886"/>
              <a:gd name="connsiteY30" fmla="*/ 1654629 h 1698171"/>
              <a:gd name="connsiteX31" fmla="*/ 1132114 w 1407886"/>
              <a:gd name="connsiteY31" fmla="*/ 1611086 h 1698171"/>
              <a:gd name="connsiteX32" fmla="*/ 1190171 w 1407886"/>
              <a:gd name="connsiteY32" fmla="*/ 1524000 h 1698171"/>
              <a:gd name="connsiteX33" fmla="*/ 1248228 w 1407886"/>
              <a:gd name="connsiteY33" fmla="*/ 1436914 h 1698171"/>
              <a:gd name="connsiteX34" fmla="*/ 1262743 w 1407886"/>
              <a:gd name="connsiteY34" fmla="*/ 1393371 h 1698171"/>
              <a:gd name="connsiteX35" fmla="*/ 1306286 w 1407886"/>
              <a:gd name="connsiteY35" fmla="*/ 1364343 h 1698171"/>
              <a:gd name="connsiteX36" fmla="*/ 1349828 w 1407886"/>
              <a:gd name="connsiteY36" fmla="*/ 1277257 h 1698171"/>
              <a:gd name="connsiteX37" fmla="*/ 1378857 w 1407886"/>
              <a:gd name="connsiteY37" fmla="*/ 1233714 h 1698171"/>
              <a:gd name="connsiteX38" fmla="*/ 1364343 w 1407886"/>
              <a:gd name="connsiteY38" fmla="*/ 841829 h 1698171"/>
              <a:gd name="connsiteX39" fmla="*/ 1393371 w 1407886"/>
              <a:gd name="connsiteY39" fmla="*/ 188686 h 1698171"/>
              <a:gd name="connsiteX40" fmla="*/ 1407886 w 1407886"/>
              <a:gd name="connsiteY40" fmla="*/ 145143 h 1698171"/>
              <a:gd name="connsiteX41" fmla="*/ 1364343 w 1407886"/>
              <a:gd name="connsiteY41" fmla="*/ 101600 h 1698171"/>
              <a:gd name="connsiteX42" fmla="*/ 1233714 w 1407886"/>
              <a:gd name="connsiteY42" fmla="*/ 29029 h 1698171"/>
              <a:gd name="connsiteX43" fmla="*/ 1175657 w 1407886"/>
              <a:gd name="connsiteY43" fmla="*/ 14514 h 1698171"/>
              <a:gd name="connsiteX44" fmla="*/ 885371 w 1407886"/>
              <a:gd name="connsiteY44" fmla="*/ 29029 h 1698171"/>
              <a:gd name="connsiteX45" fmla="*/ 798286 w 1407886"/>
              <a:gd name="connsiteY45" fmla="*/ 58057 h 1698171"/>
              <a:gd name="connsiteX46" fmla="*/ 653143 w 1407886"/>
              <a:gd name="connsiteY46" fmla="*/ 101600 h 1698171"/>
              <a:gd name="connsiteX47" fmla="*/ 595086 w 1407886"/>
              <a:gd name="connsiteY47" fmla="*/ 130629 h 1698171"/>
              <a:gd name="connsiteX48" fmla="*/ 508000 w 1407886"/>
              <a:gd name="connsiteY48" fmla="*/ 159657 h 1698171"/>
              <a:gd name="connsiteX49" fmla="*/ 391886 w 1407886"/>
              <a:gd name="connsiteY49" fmla="*/ 203200 h 1698171"/>
              <a:gd name="connsiteX50" fmla="*/ 348343 w 1407886"/>
              <a:gd name="connsiteY50" fmla="*/ 232229 h 1698171"/>
              <a:gd name="connsiteX51" fmla="*/ 232228 w 1407886"/>
              <a:gd name="connsiteY51" fmla="*/ 261257 h 1698171"/>
              <a:gd name="connsiteX52" fmla="*/ 145143 w 1407886"/>
              <a:gd name="connsiteY52" fmla="*/ 290286 h 1698171"/>
              <a:gd name="connsiteX53" fmla="*/ 101600 w 1407886"/>
              <a:gd name="connsiteY53" fmla="*/ 304800 h 1698171"/>
              <a:gd name="connsiteX54" fmla="*/ 58057 w 1407886"/>
              <a:gd name="connsiteY54" fmla="*/ 333829 h 1698171"/>
              <a:gd name="connsiteX55" fmla="*/ 14514 w 1407886"/>
              <a:gd name="connsiteY55" fmla="*/ 348343 h 1698171"/>
              <a:gd name="connsiteX56" fmla="*/ 14514 w 1407886"/>
              <a:gd name="connsiteY56" fmla="*/ 362857 h 1698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407886" h="1698171">
                <a:moveTo>
                  <a:pt x="972457" y="0"/>
                </a:moveTo>
                <a:cubicBezTo>
                  <a:pt x="924076" y="4838"/>
                  <a:pt x="874691" y="3581"/>
                  <a:pt x="827314" y="14514"/>
                </a:cubicBezTo>
                <a:cubicBezTo>
                  <a:pt x="810317" y="18436"/>
                  <a:pt x="799373" y="35742"/>
                  <a:pt x="783771" y="43543"/>
                </a:cubicBezTo>
                <a:cubicBezTo>
                  <a:pt x="770087" y="50385"/>
                  <a:pt x="754742" y="53219"/>
                  <a:pt x="740228" y="58057"/>
                </a:cubicBezTo>
                <a:cubicBezTo>
                  <a:pt x="613039" y="185249"/>
                  <a:pt x="774370" y="29608"/>
                  <a:pt x="653143" y="130629"/>
                </a:cubicBezTo>
                <a:cubicBezTo>
                  <a:pt x="637374" y="143769"/>
                  <a:pt x="625369" y="161031"/>
                  <a:pt x="609600" y="174171"/>
                </a:cubicBezTo>
                <a:cubicBezTo>
                  <a:pt x="572083" y="205435"/>
                  <a:pt x="566156" y="203167"/>
                  <a:pt x="522514" y="217714"/>
                </a:cubicBezTo>
                <a:cubicBezTo>
                  <a:pt x="406395" y="295128"/>
                  <a:pt x="546709" y="193520"/>
                  <a:pt x="449943" y="290286"/>
                </a:cubicBezTo>
                <a:cubicBezTo>
                  <a:pt x="437608" y="302621"/>
                  <a:pt x="419801" y="308147"/>
                  <a:pt x="406400" y="319314"/>
                </a:cubicBezTo>
                <a:cubicBezTo>
                  <a:pt x="390631" y="332455"/>
                  <a:pt x="380800" y="352888"/>
                  <a:pt x="362857" y="362857"/>
                </a:cubicBezTo>
                <a:cubicBezTo>
                  <a:pt x="336109" y="377717"/>
                  <a:pt x="301231" y="374913"/>
                  <a:pt x="275771" y="391886"/>
                </a:cubicBezTo>
                <a:lnTo>
                  <a:pt x="232228" y="420914"/>
                </a:lnTo>
                <a:cubicBezTo>
                  <a:pt x="222552" y="435428"/>
                  <a:pt x="216328" y="452970"/>
                  <a:pt x="203200" y="464457"/>
                </a:cubicBezTo>
                <a:cubicBezTo>
                  <a:pt x="176944" y="487431"/>
                  <a:pt x="116114" y="522514"/>
                  <a:pt x="116114" y="522514"/>
                </a:cubicBezTo>
                <a:cubicBezTo>
                  <a:pt x="106438" y="537028"/>
                  <a:pt x="98675" y="553019"/>
                  <a:pt x="87086" y="566057"/>
                </a:cubicBezTo>
                <a:cubicBezTo>
                  <a:pt x="59812" y="596740"/>
                  <a:pt x="0" y="653143"/>
                  <a:pt x="0" y="653143"/>
                </a:cubicBezTo>
                <a:cubicBezTo>
                  <a:pt x="4838" y="691848"/>
                  <a:pt x="6341" y="731117"/>
                  <a:pt x="14514" y="769257"/>
                </a:cubicBezTo>
                <a:cubicBezTo>
                  <a:pt x="20925" y="799177"/>
                  <a:pt x="33867" y="827314"/>
                  <a:pt x="43543" y="856343"/>
                </a:cubicBezTo>
                <a:cubicBezTo>
                  <a:pt x="58559" y="901392"/>
                  <a:pt x="60180" y="913100"/>
                  <a:pt x="87086" y="957943"/>
                </a:cubicBezTo>
                <a:cubicBezTo>
                  <a:pt x="105036" y="987859"/>
                  <a:pt x="125791" y="1016000"/>
                  <a:pt x="145143" y="1045029"/>
                </a:cubicBezTo>
                <a:cubicBezTo>
                  <a:pt x="154819" y="1059543"/>
                  <a:pt x="168655" y="1072023"/>
                  <a:pt x="174171" y="1088571"/>
                </a:cubicBezTo>
                <a:cubicBezTo>
                  <a:pt x="195266" y="1151856"/>
                  <a:pt x="193895" y="1173200"/>
                  <a:pt x="232228" y="1219200"/>
                </a:cubicBezTo>
                <a:cubicBezTo>
                  <a:pt x="245369" y="1234969"/>
                  <a:pt x="262630" y="1246974"/>
                  <a:pt x="275771" y="1262743"/>
                </a:cubicBezTo>
                <a:cubicBezTo>
                  <a:pt x="311638" y="1305783"/>
                  <a:pt x="303404" y="1313637"/>
                  <a:pt x="333828" y="1364343"/>
                </a:cubicBezTo>
                <a:cubicBezTo>
                  <a:pt x="351778" y="1394259"/>
                  <a:pt x="362857" y="1432076"/>
                  <a:pt x="391886" y="1451429"/>
                </a:cubicBezTo>
                <a:lnTo>
                  <a:pt x="435428" y="1480457"/>
                </a:lnTo>
                <a:cubicBezTo>
                  <a:pt x="488647" y="1560284"/>
                  <a:pt x="435429" y="1492554"/>
                  <a:pt x="508000" y="1553029"/>
                </a:cubicBezTo>
                <a:cubicBezTo>
                  <a:pt x="558089" y="1594770"/>
                  <a:pt x="565268" y="1630176"/>
                  <a:pt x="638628" y="1654629"/>
                </a:cubicBezTo>
                <a:cubicBezTo>
                  <a:pt x="698720" y="1674659"/>
                  <a:pt x="669441" y="1660657"/>
                  <a:pt x="725714" y="1698171"/>
                </a:cubicBezTo>
                <a:cubicBezTo>
                  <a:pt x="769257" y="1693333"/>
                  <a:pt x="813383" y="1692249"/>
                  <a:pt x="856343" y="1683657"/>
                </a:cubicBezTo>
                <a:cubicBezTo>
                  <a:pt x="886347" y="1677656"/>
                  <a:pt x="913743" y="1662050"/>
                  <a:pt x="943428" y="1654629"/>
                </a:cubicBezTo>
                <a:cubicBezTo>
                  <a:pt x="1083476" y="1619617"/>
                  <a:pt x="1020422" y="1633424"/>
                  <a:pt x="1132114" y="1611086"/>
                </a:cubicBezTo>
                <a:cubicBezTo>
                  <a:pt x="1159872" y="1527811"/>
                  <a:pt x="1126750" y="1605542"/>
                  <a:pt x="1190171" y="1524000"/>
                </a:cubicBezTo>
                <a:cubicBezTo>
                  <a:pt x="1211590" y="1496461"/>
                  <a:pt x="1237195" y="1470012"/>
                  <a:pt x="1248228" y="1436914"/>
                </a:cubicBezTo>
                <a:cubicBezTo>
                  <a:pt x="1253066" y="1422400"/>
                  <a:pt x="1253185" y="1405318"/>
                  <a:pt x="1262743" y="1393371"/>
                </a:cubicBezTo>
                <a:cubicBezTo>
                  <a:pt x="1273640" y="1379750"/>
                  <a:pt x="1291772" y="1374019"/>
                  <a:pt x="1306286" y="1364343"/>
                </a:cubicBezTo>
                <a:cubicBezTo>
                  <a:pt x="1389482" y="1239546"/>
                  <a:pt x="1289732" y="1397449"/>
                  <a:pt x="1349828" y="1277257"/>
                </a:cubicBezTo>
                <a:cubicBezTo>
                  <a:pt x="1357629" y="1261655"/>
                  <a:pt x="1369181" y="1248228"/>
                  <a:pt x="1378857" y="1233714"/>
                </a:cubicBezTo>
                <a:cubicBezTo>
                  <a:pt x="1374019" y="1103086"/>
                  <a:pt x="1364343" y="972547"/>
                  <a:pt x="1364343" y="841829"/>
                </a:cubicBezTo>
                <a:cubicBezTo>
                  <a:pt x="1364343" y="708980"/>
                  <a:pt x="1342821" y="390884"/>
                  <a:pt x="1393371" y="188686"/>
                </a:cubicBezTo>
                <a:cubicBezTo>
                  <a:pt x="1397082" y="173843"/>
                  <a:pt x="1403048" y="159657"/>
                  <a:pt x="1407886" y="145143"/>
                </a:cubicBezTo>
                <a:cubicBezTo>
                  <a:pt x="1393372" y="130629"/>
                  <a:pt x="1380546" y="114202"/>
                  <a:pt x="1364343" y="101600"/>
                </a:cubicBezTo>
                <a:cubicBezTo>
                  <a:pt x="1303976" y="54648"/>
                  <a:pt x="1293055" y="45984"/>
                  <a:pt x="1233714" y="29029"/>
                </a:cubicBezTo>
                <a:cubicBezTo>
                  <a:pt x="1214534" y="23549"/>
                  <a:pt x="1195009" y="19352"/>
                  <a:pt x="1175657" y="14514"/>
                </a:cubicBezTo>
                <a:cubicBezTo>
                  <a:pt x="1078895" y="19352"/>
                  <a:pt x="981615" y="17924"/>
                  <a:pt x="885371" y="29029"/>
                </a:cubicBezTo>
                <a:cubicBezTo>
                  <a:pt x="854974" y="32536"/>
                  <a:pt x="827971" y="50636"/>
                  <a:pt x="798286" y="58057"/>
                </a:cubicBezTo>
                <a:cubicBezTo>
                  <a:pt x="756614" y="68475"/>
                  <a:pt x="688484" y="83929"/>
                  <a:pt x="653143" y="101600"/>
                </a:cubicBezTo>
                <a:cubicBezTo>
                  <a:pt x="633791" y="111276"/>
                  <a:pt x="615175" y="122593"/>
                  <a:pt x="595086" y="130629"/>
                </a:cubicBezTo>
                <a:cubicBezTo>
                  <a:pt x="566676" y="141993"/>
                  <a:pt x="535368" y="145973"/>
                  <a:pt x="508000" y="159657"/>
                </a:cubicBezTo>
                <a:cubicBezTo>
                  <a:pt x="432101" y="197607"/>
                  <a:pt x="470934" y="183438"/>
                  <a:pt x="391886" y="203200"/>
                </a:cubicBezTo>
                <a:cubicBezTo>
                  <a:pt x="377372" y="212876"/>
                  <a:pt x="363945" y="224428"/>
                  <a:pt x="348343" y="232229"/>
                </a:cubicBezTo>
                <a:cubicBezTo>
                  <a:pt x="313112" y="249845"/>
                  <a:pt x="268662" y="251320"/>
                  <a:pt x="232228" y="261257"/>
                </a:cubicBezTo>
                <a:cubicBezTo>
                  <a:pt x="202708" y="269308"/>
                  <a:pt x="174171" y="280610"/>
                  <a:pt x="145143" y="290286"/>
                </a:cubicBezTo>
                <a:lnTo>
                  <a:pt x="101600" y="304800"/>
                </a:lnTo>
                <a:cubicBezTo>
                  <a:pt x="87086" y="314476"/>
                  <a:pt x="73659" y="326028"/>
                  <a:pt x="58057" y="333829"/>
                </a:cubicBezTo>
                <a:cubicBezTo>
                  <a:pt x="44373" y="340671"/>
                  <a:pt x="27244" y="339857"/>
                  <a:pt x="14514" y="348343"/>
                </a:cubicBezTo>
                <a:cubicBezTo>
                  <a:pt x="10489" y="351027"/>
                  <a:pt x="14514" y="358019"/>
                  <a:pt x="14514" y="362857"/>
                </a:cubicBezTo>
              </a:path>
            </a:pathLst>
          </a:custGeom>
          <a:solidFill>
            <a:schemeClr val="tx1"/>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sp>
        <p:nvSpPr>
          <p:cNvPr id="4" name="Freeform 3"/>
          <p:cNvSpPr/>
          <p:nvPr/>
        </p:nvSpPr>
        <p:spPr bwMode="auto">
          <a:xfrm>
            <a:off x="7256727" y="2206171"/>
            <a:ext cx="1480873" cy="914400"/>
          </a:xfrm>
          <a:custGeom>
            <a:avLst/>
            <a:gdLst>
              <a:gd name="connsiteX0" fmla="*/ 421330 w 1480873"/>
              <a:gd name="connsiteY0" fmla="*/ 87086 h 914400"/>
              <a:gd name="connsiteX1" fmla="*/ 116530 w 1480873"/>
              <a:gd name="connsiteY1" fmla="*/ 87086 h 914400"/>
              <a:gd name="connsiteX2" fmla="*/ 29444 w 1480873"/>
              <a:gd name="connsiteY2" fmla="*/ 116115 h 914400"/>
              <a:gd name="connsiteX3" fmla="*/ 416 w 1480873"/>
              <a:gd name="connsiteY3" fmla="*/ 203200 h 914400"/>
              <a:gd name="connsiteX4" fmla="*/ 29444 w 1480873"/>
              <a:gd name="connsiteY4" fmla="*/ 377372 h 914400"/>
              <a:gd name="connsiteX5" fmla="*/ 43959 w 1480873"/>
              <a:gd name="connsiteY5" fmla="*/ 420915 h 914400"/>
              <a:gd name="connsiteX6" fmla="*/ 160073 w 1480873"/>
              <a:gd name="connsiteY6" fmla="*/ 551543 h 914400"/>
              <a:gd name="connsiteX7" fmla="*/ 247159 w 1480873"/>
              <a:gd name="connsiteY7" fmla="*/ 624115 h 914400"/>
              <a:gd name="connsiteX8" fmla="*/ 276187 w 1480873"/>
              <a:gd name="connsiteY8" fmla="*/ 667658 h 914400"/>
              <a:gd name="connsiteX9" fmla="*/ 479387 w 1480873"/>
              <a:gd name="connsiteY9" fmla="*/ 783772 h 914400"/>
              <a:gd name="connsiteX10" fmla="*/ 537444 w 1480873"/>
              <a:gd name="connsiteY10" fmla="*/ 798286 h 914400"/>
              <a:gd name="connsiteX11" fmla="*/ 580987 w 1480873"/>
              <a:gd name="connsiteY11" fmla="*/ 812800 h 914400"/>
              <a:gd name="connsiteX12" fmla="*/ 697102 w 1480873"/>
              <a:gd name="connsiteY12" fmla="*/ 841829 h 914400"/>
              <a:gd name="connsiteX13" fmla="*/ 900302 w 1480873"/>
              <a:gd name="connsiteY13" fmla="*/ 899886 h 914400"/>
              <a:gd name="connsiteX14" fmla="*/ 958359 w 1480873"/>
              <a:gd name="connsiteY14" fmla="*/ 914400 h 914400"/>
              <a:gd name="connsiteX15" fmla="*/ 1147044 w 1480873"/>
              <a:gd name="connsiteY15" fmla="*/ 899886 h 914400"/>
              <a:gd name="connsiteX16" fmla="*/ 1190587 w 1480873"/>
              <a:gd name="connsiteY16" fmla="*/ 885372 h 914400"/>
              <a:gd name="connsiteX17" fmla="*/ 1277673 w 1480873"/>
              <a:gd name="connsiteY17" fmla="*/ 812800 h 914400"/>
              <a:gd name="connsiteX18" fmla="*/ 1306702 w 1480873"/>
              <a:gd name="connsiteY18" fmla="*/ 769258 h 914400"/>
              <a:gd name="connsiteX19" fmla="*/ 1350244 w 1480873"/>
              <a:gd name="connsiteY19" fmla="*/ 740229 h 914400"/>
              <a:gd name="connsiteX20" fmla="*/ 1364759 w 1480873"/>
              <a:gd name="connsiteY20" fmla="*/ 696686 h 914400"/>
              <a:gd name="connsiteX21" fmla="*/ 1422816 w 1480873"/>
              <a:gd name="connsiteY21" fmla="*/ 609600 h 914400"/>
              <a:gd name="connsiteX22" fmla="*/ 1437330 w 1480873"/>
              <a:gd name="connsiteY22" fmla="*/ 566058 h 914400"/>
              <a:gd name="connsiteX23" fmla="*/ 1466359 w 1480873"/>
              <a:gd name="connsiteY23" fmla="*/ 522515 h 914400"/>
              <a:gd name="connsiteX24" fmla="*/ 1480873 w 1480873"/>
              <a:gd name="connsiteY24" fmla="*/ 464458 h 914400"/>
              <a:gd name="connsiteX25" fmla="*/ 1451844 w 1480873"/>
              <a:gd name="connsiteY25" fmla="*/ 319315 h 914400"/>
              <a:gd name="connsiteX26" fmla="*/ 1335730 w 1480873"/>
              <a:gd name="connsiteY26" fmla="*/ 188686 h 914400"/>
              <a:gd name="connsiteX27" fmla="*/ 1292187 w 1480873"/>
              <a:gd name="connsiteY27" fmla="*/ 159658 h 914400"/>
              <a:gd name="connsiteX28" fmla="*/ 1248644 w 1480873"/>
              <a:gd name="connsiteY28" fmla="*/ 116115 h 914400"/>
              <a:gd name="connsiteX29" fmla="*/ 1219616 w 1480873"/>
              <a:gd name="connsiteY29" fmla="*/ 72572 h 914400"/>
              <a:gd name="connsiteX30" fmla="*/ 1088987 w 1480873"/>
              <a:gd name="connsiteY30" fmla="*/ 0 h 914400"/>
              <a:gd name="connsiteX31" fmla="*/ 929330 w 1480873"/>
              <a:gd name="connsiteY31" fmla="*/ 14515 h 914400"/>
              <a:gd name="connsiteX32" fmla="*/ 522930 w 1480873"/>
              <a:gd name="connsiteY32" fmla="*/ 29029 h 914400"/>
              <a:gd name="connsiteX33" fmla="*/ 464873 w 1480873"/>
              <a:gd name="connsiteY33" fmla="*/ 43543 h 914400"/>
              <a:gd name="connsiteX34" fmla="*/ 319730 w 1480873"/>
              <a:gd name="connsiteY34" fmla="*/ 58058 h 914400"/>
              <a:gd name="connsiteX35" fmla="*/ 261673 w 1480873"/>
              <a:gd name="connsiteY35" fmla="*/ 72572 h 914400"/>
              <a:gd name="connsiteX36" fmla="*/ 160073 w 1480873"/>
              <a:gd name="connsiteY36" fmla="*/ 101600 h 914400"/>
              <a:gd name="connsiteX37" fmla="*/ 29444 w 1480873"/>
              <a:gd name="connsiteY37" fmla="*/ 87086 h 91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480873" h="914400">
                <a:moveTo>
                  <a:pt x="421330" y="87086"/>
                </a:moveTo>
                <a:cubicBezTo>
                  <a:pt x="290645" y="60949"/>
                  <a:pt x="316976" y="59752"/>
                  <a:pt x="116530" y="87086"/>
                </a:cubicBezTo>
                <a:cubicBezTo>
                  <a:pt x="86212" y="91220"/>
                  <a:pt x="29444" y="116115"/>
                  <a:pt x="29444" y="116115"/>
                </a:cubicBezTo>
                <a:cubicBezTo>
                  <a:pt x="19768" y="145143"/>
                  <a:pt x="-3379" y="172838"/>
                  <a:pt x="416" y="203200"/>
                </a:cubicBezTo>
                <a:cubicBezTo>
                  <a:pt x="12194" y="297430"/>
                  <a:pt x="8134" y="302788"/>
                  <a:pt x="29444" y="377372"/>
                </a:cubicBezTo>
                <a:cubicBezTo>
                  <a:pt x="33647" y="392083"/>
                  <a:pt x="37117" y="407231"/>
                  <a:pt x="43959" y="420915"/>
                </a:cubicBezTo>
                <a:cubicBezTo>
                  <a:pt x="69861" y="472719"/>
                  <a:pt x="121600" y="513070"/>
                  <a:pt x="160073" y="551543"/>
                </a:cubicBezTo>
                <a:cubicBezTo>
                  <a:pt x="215952" y="607422"/>
                  <a:pt x="186536" y="583699"/>
                  <a:pt x="247159" y="624115"/>
                </a:cubicBezTo>
                <a:cubicBezTo>
                  <a:pt x="256835" y="638629"/>
                  <a:pt x="263059" y="656171"/>
                  <a:pt x="276187" y="667658"/>
                </a:cubicBezTo>
                <a:cubicBezTo>
                  <a:pt x="310738" y="697890"/>
                  <a:pt x="441889" y="774398"/>
                  <a:pt x="479387" y="783772"/>
                </a:cubicBezTo>
                <a:cubicBezTo>
                  <a:pt x="498739" y="788610"/>
                  <a:pt x="518264" y="792806"/>
                  <a:pt x="537444" y="798286"/>
                </a:cubicBezTo>
                <a:cubicBezTo>
                  <a:pt x="552155" y="802489"/>
                  <a:pt x="566227" y="808774"/>
                  <a:pt x="580987" y="812800"/>
                </a:cubicBezTo>
                <a:cubicBezTo>
                  <a:pt x="619477" y="823297"/>
                  <a:pt x="659253" y="829212"/>
                  <a:pt x="697102" y="841829"/>
                </a:cubicBezTo>
                <a:cubicBezTo>
                  <a:pt x="822037" y="883475"/>
                  <a:pt x="754501" y="863437"/>
                  <a:pt x="900302" y="899886"/>
                </a:cubicBezTo>
                <a:lnTo>
                  <a:pt x="958359" y="914400"/>
                </a:lnTo>
                <a:cubicBezTo>
                  <a:pt x="1021254" y="909562"/>
                  <a:pt x="1084450" y="907710"/>
                  <a:pt x="1147044" y="899886"/>
                </a:cubicBezTo>
                <a:cubicBezTo>
                  <a:pt x="1162225" y="897988"/>
                  <a:pt x="1176903" y="892214"/>
                  <a:pt x="1190587" y="885372"/>
                </a:cubicBezTo>
                <a:cubicBezTo>
                  <a:pt x="1223207" y="869062"/>
                  <a:pt x="1254745" y="840314"/>
                  <a:pt x="1277673" y="812800"/>
                </a:cubicBezTo>
                <a:cubicBezTo>
                  <a:pt x="1288840" y="799399"/>
                  <a:pt x="1294367" y="781593"/>
                  <a:pt x="1306702" y="769258"/>
                </a:cubicBezTo>
                <a:cubicBezTo>
                  <a:pt x="1319037" y="756923"/>
                  <a:pt x="1335730" y="749905"/>
                  <a:pt x="1350244" y="740229"/>
                </a:cubicBezTo>
                <a:cubicBezTo>
                  <a:pt x="1355082" y="725715"/>
                  <a:pt x="1357329" y="710060"/>
                  <a:pt x="1364759" y="696686"/>
                </a:cubicBezTo>
                <a:cubicBezTo>
                  <a:pt x="1381702" y="666188"/>
                  <a:pt x="1422816" y="609600"/>
                  <a:pt x="1422816" y="609600"/>
                </a:cubicBezTo>
                <a:cubicBezTo>
                  <a:pt x="1427654" y="595086"/>
                  <a:pt x="1430488" y="579742"/>
                  <a:pt x="1437330" y="566058"/>
                </a:cubicBezTo>
                <a:cubicBezTo>
                  <a:pt x="1445131" y="550456"/>
                  <a:pt x="1459487" y="538549"/>
                  <a:pt x="1466359" y="522515"/>
                </a:cubicBezTo>
                <a:cubicBezTo>
                  <a:pt x="1474217" y="504180"/>
                  <a:pt x="1476035" y="483810"/>
                  <a:pt x="1480873" y="464458"/>
                </a:cubicBezTo>
                <a:cubicBezTo>
                  <a:pt x="1475523" y="427007"/>
                  <a:pt x="1472112" y="359851"/>
                  <a:pt x="1451844" y="319315"/>
                </a:cubicBezTo>
                <a:cubicBezTo>
                  <a:pt x="1430029" y="275686"/>
                  <a:pt x="1364584" y="207921"/>
                  <a:pt x="1335730" y="188686"/>
                </a:cubicBezTo>
                <a:cubicBezTo>
                  <a:pt x="1321216" y="179010"/>
                  <a:pt x="1305588" y="170825"/>
                  <a:pt x="1292187" y="159658"/>
                </a:cubicBezTo>
                <a:cubicBezTo>
                  <a:pt x="1276418" y="146517"/>
                  <a:pt x="1261785" y="131884"/>
                  <a:pt x="1248644" y="116115"/>
                </a:cubicBezTo>
                <a:cubicBezTo>
                  <a:pt x="1237477" y="102714"/>
                  <a:pt x="1232744" y="84059"/>
                  <a:pt x="1219616" y="72572"/>
                </a:cubicBezTo>
                <a:cubicBezTo>
                  <a:pt x="1158193" y="18827"/>
                  <a:pt x="1148791" y="19936"/>
                  <a:pt x="1088987" y="0"/>
                </a:cubicBezTo>
                <a:cubicBezTo>
                  <a:pt x="1035768" y="4838"/>
                  <a:pt x="982698" y="11778"/>
                  <a:pt x="929330" y="14515"/>
                </a:cubicBezTo>
                <a:cubicBezTo>
                  <a:pt x="793955" y="21457"/>
                  <a:pt x="658219" y="20574"/>
                  <a:pt x="522930" y="29029"/>
                </a:cubicBezTo>
                <a:cubicBezTo>
                  <a:pt x="503021" y="30273"/>
                  <a:pt x="484620" y="40722"/>
                  <a:pt x="464873" y="43543"/>
                </a:cubicBezTo>
                <a:cubicBezTo>
                  <a:pt x="416739" y="50419"/>
                  <a:pt x="368111" y="53220"/>
                  <a:pt x="319730" y="58058"/>
                </a:cubicBezTo>
                <a:cubicBezTo>
                  <a:pt x="300378" y="62896"/>
                  <a:pt x="280853" y="67092"/>
                  <a:pt x="261673" y="72572"/>
                </a:cubicBezTo>
                <a:cubicBezTo>
                  <a:pt x="115916" y="114216"/>
                  <a:pt x="341568" y="56227"/>
                  <a:pt x="160073" y="101600"/>
                </a:cubicBezTo>
                <a:lnTo>
                  <a:pt x="29444" y="87086"/>
                </a:lnTo>
              </a:path>
            </a:pathLst>
          </a:custGeom>
          <a:solidFill>
            <a:schemeClr val="tx1"/>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sp>
        <p:nvSpPr>
          <p:cNvPr id="5" name="Rectangle 4"/>
          <p:cNvSpPr/>
          <p:nvPr/>
        </p:nvSpPr>
        <p:spPr>
          <a:xfrm>
            <a:off x="3003911" y="5051646"/>
            <a:ext cx="1059907" cy="1569660"/>
          </a:xfrm>
          <a:prstGeom prst="rect">
            <a:avLst/>
          </a:prstGeom>
          <a:noFill/>
        </p:spPr>
        <p:txBody>
          <a:bodyPr wrap="none" lIns="91440" tIns="45720" rIns="91440" bIns="4572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96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Verdana" pitchFamily="34" charset="0"/>
                <a:ea typeface="+mn-ea"/>
                <a:cs typeface="+mn-cs"/>
              </a:rPr>
              <a:t>6</a:t>
            </a:r>
          </a:p>
        </p:txBody>
      </p:sp>
      <p:sp>
        <p:nvSpPr>
          <p:cNvPr id="6" name="Rectangle 5"/>
          <p:cNvSpPr/>
          <p:nvPr/>
        </p:nvSpPr>
        <p:spPr>
          <a:xfrm>
            <a:off x="4724400" y="4191000"/>
            <a:ext cx="582211" cy="707886"/>
          </a:xfrm>
          <a:prstGeom prst="rect">
            <a:avLst/>
          </a:prstGeom>
          <a:noFill/>
        </p:spPr>
        <p:txBody>
          <a:bodyPr wrap="none" lIns="91440" tIns="45720" rIns="91440" bIns="4572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Verdana" pitchFamily="34" charset="0"/>
                <a:ea typeface="+mn-ea"/>
                <a:cs typeface="+mn-cs"/>
              </a:rPr>
              <a:t>A</a:t>
            </a:r>
          </a:p>
        </p:txBody>
      </p:sp>
      <p:sp>
        <p:nvSpPr>
          <p:cNvPr id="7" name="Rectangle 6"/>
          <p:cNvSpPr/>
          <p:nvPr/>
        </p:nvSpPr>
        <p:spPr>
          <a:xfrm>
            <a:off x="5284840" y="4393724"/>
            <a:ext cx="575799" cy="707886"/>
          </a:xfrm>
          <a:prstGeom prst="rect">
            <a:avLst/>
          </a:prstGeom>
          <a:noFill/>
        </p:spPr>
        <p:txBody>
          <a:bodyPr wrap="none" lIns="91440" tIns="45720" rIns="91440" bIns="4572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Verdana" pitchFamily="34" charset="0"/>
                <a:ea typeface="+mn-ea"/>
                <a:cs typeface="+mn-cs"/>
              </a:rPr>
              <a:t>B</a:t>
            </a:r>
          </a:p>
        </p:txBody>
      </p:sp>
      <p:sp>
        <p:nvSpPr>
          <p:cNvPr id="8" name="Rectangle 7"/>
          <p:cNvSpPr/>
          <p:nvPr/>
        </p:nvSpPr>
        <p:spPr>
          <a:xfrm>
            <a:off x="5860639" y="4335666"/>
            <a:ext cx="556563" cy="707886"/>
          </a:xfrm>
          <a:prstGeom prst="rect">
            <a:avLst/>
          </a:prstGeom>
          <a:noFill/>
        </p:spPr>
        <p:txBody>
          <a:bodyPr wrap="none" lIns="91440" tIns="45720" rIns="91440" bIns="4572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Verdana" pitchFamily="34" charset="0"/>
                <a:ea typeface="+mn-ea"/>
                <a:cs typeface="+mn-cs"/>
              </a:rPr>
              <a:t>C</a:t>
            </a:r>
          </a:p>
        </p:txBody>
      </p:sp>
      <p:sp>
        <p:nvSpPr>
          <p:cNvPr id="9" name="Right Arrow 8"/>
          <p:cNvSpPr/>
          <p:nvPr/>
        </p:nvSpPr>
        <p:spPr bwMode="auto">
          <a:xfrm>
            <a:off x="2133600" y="756556"/>
            <a:ext cx="1295400" cy="257629"/>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sp>
        <p:nvSpPr>
          <p:cNvPr id="10" name="Rectangle 9"/>
          <p:cNvSpPr/>
          <p:nvPr/>
        </p:nvSpPr>
        <p:spPr>
          <a:xfrm>
            <a:off x="400680" y="6151781"/>
            <a:ext cx="4761240" cy="584775"/>
          </a:xfrm>
          <a:prstGeom prst="rect">
            <a:avLst/>
          </a:prstGeom>
          <a:noFill/>
        </p:spPr>
        <p:txBody>
          <a:bodyPr wrap="none" lIns="91440" tIns="45720" rIns="91440" bIns="4572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Verdana" pitchFamily="34" charset="0"/>
                <a:ea typeface="+mn-ea"/>
                <a:cs typeface="+mn-cs"/>
              </a:rPr>
              <a:t>And the answer is…</a:t>
            </a:r>
          </a:p>
        </p:txBody>
      </p:sp>
    </p:spTree>
    <p:extLst>
      <p:ext uri="{BB962C8B-B14F-4D97-AF65-F5344CB8AC3E}">
        <p14:creationId xmlns:p14="http://schemas.microsoft.com/office/powerpoint/2010/main" val="290412018"/>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19459" name="Rectangle 3"/>
          <p:cNvSpPr>
            <a:spLocks noGrp="1" noChangeArrowheads="1"/>
          </p:cNvSpPr>
          <p:nvPr>
            <p:ph type="body" idx="1"/>
          </p:nvPr>
        </p:nvSpPr>
        <p:spPr>
          <a:xfrm>
            <a:off x="152399" y="152400"/>
            <a:ext cx="3962401" cy="3857624"/>
          </a:xfrm>
        </p:spPr>
        <p:txBody>
          <a:bodyPr/>
          <a:lstStyle/>
          <a:p>
            <a:pPr eaLnBrk="1" hangingPunct="1">
              <a:defRPr/>
            </a:pPr>
            <a:r>
              <a:rPr lang="en-US" dirty="0"/>
              <a:t>Which one is A, B, and C?</a:t>
            </a:r>
          </a:p>
          <a:p>
            <a:pPr eaLnBrk="1" hangingPunct="1">
              <a:defRPr/>
            </a:pPr>
            <a:r>
              <a:rPr lang="en-US" sz="2800" dirty="0">
                <a:solidFill>
                  <a:srgbClr val="FF99FF"/>
                </a:solidFill>
              </a:rPr>
              <a:t>A.) mRNA, DNA, Sugar Complex</a:t>
            </a:r>
          </a:p>
          <a:p>
            <a:pPr eaLnBrk="1" hangingPunct="1">
              <a:defRPr/>
            </a:pPr>
            <a:r>
              <a:rPr lang="en-US" sz="2800" dirty="0">
                <a:solidFill>
                  <a:srgbClr val="FF9900"/>
                </a:solidFill>
              </a:rPr>
              <a:t>B.) Hydrogen Bond, mRNA, DNA wrap.</a:t>
            </a:r>
          </a:p>
          <a:p>
            <a:pPr eaLnBrk="1" hangingPunct="1">
              <a:defRPr/>
            </a:pPr>
            <a:r>
              <a:rPr lang="en-US" sz="2800" dirty="0">
                <a:solidFill>
                  <a:srgbClr val="66FFCC"/>
                </a:solidFill>
              </a:rPr>
              <a:t>C.) Phosphate Group, 5 Carbon Sugar, Nitrogen Base</a:t>
            </a:r>
          </a:p>
          <a:p>
            <a:pPr eaLnBrk="1" hangingPunct="1">
              <a:defRPr/>
            </a:pPr>
            <a:r>
              <a:rPr lang="en-US" sz="2800" dirty="0">
                <a:solidFill>
                  <a:srgbClr val="9933FF"/>
                </a:solidFill>
              </a:rPr>
              <a:t>D.) Enzymes, Helix, Ribosomal Unit.</a:t>
            </a:r>
          </a:p>
        </p:txBody>
      </p:sp>
      <p:pic>
        <p:nvPicPr>
          <p:cNvPr id="167939" name="Picture 5" descr="dna_molecul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19600" y="228600"/>
            <a:ext cx="4419600" cy="6172200"/>
          </a:xfrm>
          <a:prstGeom prst="rect">
            <a:avLst/>
          </a:prstGeom>
          <a:noFill/>
          <a:ln w="7620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
        <p:nvSpPr>
          <p:cNvPr id="50185" name="Rectangle 9"/>
          <p:cNvSpPr>
            <a:spLocks noChangeArrowheads="1"/>
          </p:cNvSpPr>
          <p:nvPr/>
        </p:nvSpPr>
        <p:spPr bwMode="auto">
          <a:xfrm>
            <a:off x="5715000" y="6629400"/>
            <a:ext cx="3124200" cy="214313"/>
          </a:xfrm>
          <a:prstGeom prst="rect">
            <a:avLst/>
          </a:prstGeom>
          <a:noFill/>
          <a:ln w="9525" algn="ctr">
            <a:noFill/>
            <a:miter lim="800000"/>
            <a:headEnd/>
            <a:tailEnd/>
          </a:ln>
          <a:effectLst/>
        </p:spPr>
        <p:txBody>
          <a:bodyPr>
            <a:spAutoFit/>
          </a:bodyPr>
          <a:lstStyle/>
          <a:p>
            <a:pPr marL="342900" marR="0" lvl="0" indent="-342900" algn="r" defTabSz="914400" rtl="0" eaLnBrk="1" fontAlgn="base" latinLnBrk="0" hangingPunct="1">
              <a:lnSpc>
                <a:spcPct val="100000"/>
              </a:lnSpc>
              <a:spcBef>
                <a:spcPct val="0"/>
              </a:spcBef>
              <a:spcAft>
                <a:spcPct val="0"/>
              </a:spcAft>
              <a:buClr>
                <a:srgbClr val="66CCFF"/>
              </a:buClr>
              <a:buSzPct val="65000"/>
              <a:buFont typeface="Wingdings" pitchFamily="2" charset="2"/>
              <a:buNone/>
              <a:tabLst/>
              <a:defRPr/>
            </a:pPr>
            <a: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rPr>
              <a:t>Copyright © 2024 </a:t>
            </a:r>
            <a:r>
              <a:rPr kumimoji="0" lang="en-US" sz="800" b="1" i="0" u="none" strike="noStrike" kern="1200" cap="none" spc="0" normalizeH="0" baseline="0" noProof="0" dirty="0" err="1">
                <a:ln>
                  <a:noFill/>
                </a:ln>
                <a:solidFill>
                  <a:srgbClr val="FFFFFF"/>
                </a:solidFill>
                <a:effectLst/>
                <a:uLnTx/>
                <a:uFillTx/>
                <a:latin typeface="Verdana" pitchFamily="34" charset="0"/>
                <a:ea typeface="+mn-ea"/>
                <a:cs typeface="+mn-cs"/>
              </a:rPr>
              <a:t>SlideSpark</a:t>
            </a:r>
            <a: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rPr>
              <a:t> .LLC</a:t>
            </a:r>
            <a:endParaRPr kumimoji="0" lang="en-US" sz="96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Tahoma" pitchFamily="34" charset="0"/>
              <a:ea typeface="+mn-ea"/>
              <a:cs typeface="+mn-cs"/>
            </a:endParaRPr>
          </a:p>
        </p:txBody>
      </p:sp>
      <p:sp>
        <p:nvSpPr>
          <p:cNvPr id="2" name="Freeform 1"/>
          <p:cNvSpPr/>
          <p:nvPr/>
        </p:nvSpPr>
        <p:spPr bwMode="auto">
          <a:xfrm>
            <a:off x="6545943" y="246743"/>
            <a:ext cx="1320800" cy="638628"/>
          </a:xfrm>
          <a:custGeom>
            <a:avLst/>
            <a:gdLst>
              <a:gd name="connsiteX0" fmla="*/ 290286 w 1320800"/>
              <a:gd name="connsiteY0" fmla="*/ 101600 h 638628"/>
              <a:gd name="connsiteX1" fmla="*/ 174171 w 1320800"/>
              <a:gd name="connsiteY1" fmla="*/ 130628 h 638628"/>
              <a:gd name="connsiteX2" fmla="*/ 87086 w 1320800"/>
              <a:gd name="connsiteY2" fmla="*/ 188686 h 638628"/>
              <a:gd name="connsiteX3" fmla="*/ 43543 w 1320800"/>
              <a:gd name="connsiteY3" fmla="*/ 217714 h 638628"/>
              <a:gd name="connsiteX4" fmla="*/ 0 w 1320800"/>
              <a:gd name="connsiteY4" fmla="*/ 246743 h 638628"/>
              <a:gd name="connsiteX5" fmla="*/ 14514 w 1320800"/>
              <a:gd name="connsiteY5" fmla="*/ 319314 h 638628"/>
              <a:gd name="connsiteX6" fmla="*/ 58057 w 1320800"/>
              <a:gd name="connsiteY6" fmla="*/ 348343 h 638628"/>
              <a:gd name="connsiteX7" fmla="*/ 145143 w 1320800"/>
              <a:gd name="connsiteY7" fmla="*/ 420914 h 638628"/>
              <a:gd name="connsiteX8" fmla="*/ 217714 w 1320800"/>
              <a:gd name="connsiteY8" fmla="*/ 478971 h 638628"/>
              <a:gd name="connsiteX9" fmla="*/ 304800 w 1320800"/>
              <a:gd name="connsiteY9" fmla="*/ 551543 h 638628"/>
              <a:gd name="connsiteX10" fmla="*/ 362857 w 1320800"/>
              <a:gd name="connsiteY10" fmla="*/ 580571 h 638628"/>
              <a:gd name="connsiteX11" fmla="*/ 508000 w 1320800"/>
              <a:gd name="connsiteY11" fmla="*/ 624114 h 638628"/>
              <a:gd name="connsiteX12" fmla="*/ 551543 w 1320800"/>
              <a:gd name="connsiteY12" fmla="*/ 638628 h 638628"/>
              <a:gd name="connsiteX13" fmla="*/ 827314 w 1320800"/>
              <a:gd name="connsiteY13" fmla="*/ 595086 h 638628"/>
              <a:gd name="connsiteX14" fmla="*/ 870857 w 1320800"/>
              <a:gd name="connsiteY14" fmla="*/ 580571 h 638628"/>
              <a:gd name="connsiteX15" fmla="*/ 914400 w 1320800"/>
              <a:gd name="connsiteY15" fmla="*/ 566057 h 638628"/>
              <a:gd name="connsiteX16" fmla="*/ 1103086 w 1320800"/>
              <a:gd name="connsiteY16" fmla="*/ 522514 h 638628"/>
              <a:gd name="connsiteX17" fmla="*/ 1146628 w 1320800"/>
              <a:gd name="connsiteY17" fmla="*/ 493486 h 638628"/>
              <a:gd name="connsiteX18" fmla="*/ 1233714 w 1320800"/>
              <a:gd name="connsiteY18" fmla="*/ 449943 h 638628"/>
              <a:gd name="connsiteX19" fmla="*/ 1262743 w 1320800"/>
              <a:gd name="connsiteY19" fmla="*/ 406400 h 638628"/>
              <a:gd name="connsiteX20" fmla="*/ 1306286 w 1320800"/>
              <a:gd name="connsiteY20" fmla="*/ 377371 h 638628"/>
              <a:gd name="connsiteX21" fmla="*/ 1320800 w 1320800"/>
              <a:gd name="connsiteY21" fmla="*/ 333828 h 638628"/>
              <a:gd name="connsiteX22" fmla="*/ 1291771 w 1320800"/>
              <a:gd name="connsiteY22" fmla="*/ 203200 h 638628"/>
              <a:gd name="connsiteX23" fmla="*/ 1248228 w 1320800"/>
              <a:gd name="connsiteY23" fmla="*/ 174171 h 638628"/>
              <a:gd name="connsiteX24" fmla="*/ 1190171 w 1320800"/>
              <a:gd name="connsiteY24" fmla="*/ 116114 h 638628"/>
              <a:gd name="connsiteX25" fmla="*/ 1117600 w 1320800"/>
              <a:gd name="connsiteY25" fmla="*/ 43543 h 638628"/>
              <a:gd name="connsiteX26" fmla="*/ 1030514 w 1320800"/>
              <a:gd name="connsiteY26" fmla="*/ 14514 h 638628"/>
              <a:gd name="connsiteX27" fmla="*/ 986971 w 1320800"/>
              <a:gd name="connsiteY27" fmla="*/ 0 h 638628"/>
              <a:gd name="connsiteX28" fmla="*/ 914400 w 1320800"/>
              <a:gd name="connsiteY28" fmla="*/ 14514 h 638628"/>
              <a:gd name="connsiteX29" fmla="*/ 870857 w 1320800"/>
              <a:gd name="connsiteY29" fmla="*/ 43543 h 638628"/>
              <a:gd name="connsiteX30" fmla="*/ 783771 w 1320800"/>
              <a:gd name="connsiteY30" fmla="*/ 72571 h 638628"/>
              <a:gd name="connsiteX31" fmla="*/ 783771 w 1320800"/>
              <a:gd name="connsiteY31" fmla="*/ 72571 h 638628"/>
              <a:gd name="connsiteX32" fmla="*/ 667657 w 1320800"/>
              <a:gd name="connsiteY32" fmla="*/ 101600 h 638628"/>
              <a:gd name="connsiteX33" fmla="*/ 159657 w 1320800"/>
              <a:gd name="connsiteY33" fmla="*/ 101600 h 638628"/>
              <a:gd name="connsiteX34" fmla="*/ 72571 w 1320800"/>
              <a:gd name="connsiteY34" fmla="*/ 130628 h 638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320800" h="638628">
                <a:moveTo>
                  <a:pt x="290286" y="101600"/>
                </a:moveTo>
                <a:cubicBezTo>
                  <a:pt x="270182" y="105621"/>
                  <a:pt x="199275" y="116681"/>
                  <a:pt x="174171" y="130628"/>
                </a:cubicBezTo>
                <a:cubicBezTo>
                  <a:pt x="143674" y="147571"/>
                  <a:pt x="116114" y="169334"/>
                  <a:pt x="87086" y="188686"/>
                </a:cubicBezTo>
                <a:lnTo>
                  <a:pt x="43543" y="217714"/>
                </a:lnTo>
                <a:lnTo>
                  <a:pt x="0" y="246743"/>
                </a:lnTo>
                <a:cubicBezTo>
                  <a:pt x="4838" y="270933"/>
                  <a:pt x="2275" y="297895"/>
                  <a:pt x="14514" y="319314"/>
                </a:cubicBezTo>
                <a:cubicBezTo>
                  <a:pt x="23169" y="334460"/>
                  <a:pt x="44656" y="337176"/>
                  <a:pt x="58057" y="348343"/>
                </a:cubicBezTo>
                <a:cubicBezTo>
                  <a:pt x="169805" y="441467"/>
                  <a:pt x="37041" y="348848"/>
                  <a:pt x="145143" y="420914"/>
                </a:cubicBezTo>
                <a:cubicBezTo>
                  <a:pt x="210062" y="518295"/>
                  <a:pt x="133586" y="422886"/>
                  <a:pt x="217714" y="478971"/>
                </a:cubicBezTo>
                <a:cubicBezTo>
                  <a:pt x="397830" y="599047"/>
                  <a:pt x="138596" y="456569"/>
                  <a:pt x="304800" y="551543"/>
                </a:cubicBezTo>
                <a:cubicBezTo>
                  <a:pt x="323586" y="562278"/>
                  <a:pt x="342768" y="572535"/>
                  <a:pt x="362857" y="580571"/>
                </a:cubicBezTo>
                <a:cubicBezTo>
                  <a:pt x="449092" y="615065"/>
                  <a:pt x="433150" y="602729"/>
                  <a:pt x="508000" y="624114"/>
                </a:cubicBezTo>
                <a:cubicBezTo>
                  <a:pt x="522711" y="628317"/>
                  <a:pt x="537029" y="633790"/>
                  <a:pt x="551543" y="638628"/>
                </a:cubicBezTo>
                <a:cubicBezTo>
                  <a:pt x="770728" y="621768"/>
                  <a:pt x="680389" y="644061"/>
                  <a:pt x="827314" y="595086"/>
                </a:cubicBezTo>
                <a:lnTo>
                  <a:pt x="870857" y="580571"/>
                </a:lnTo>
                <a:lnTo>
                  <a:pt x="914400" y="566057"/>
                </a:lnTo>
                <a:cubicBezTo>
                  <a:pt x="1015888" y="498397"/>
                  <a:pt x="891837" y="571263"/>
                  <a:pt x="1103086" y="522514"/>
                </a:cubicBezTo>
                <a:cubicBezTo>
                  <a:pt x="1120083" y="518592"/>
                  <a:pt x="1131026" y="501287"/>
                  <a:pt x="1146628" y="493486"/>
                </a:cubicBezTo>
                <a:cubicBezTo>
                  <a:pt x="1266816" y="433392"/>
                  <a:pt x="1108922" y="533136"/>
                  <a:pt x="1233714" y="449943"/>
                </a:cubicBezTo>
                <a:cubicBezTo>
                  <a:pt x="1243390" y="435429"/>
                  <a:pt x="1250408" y="418735"/>
                  <a:pt x="1262743" y="406400"/>
                </a:cubicBezTo>
                <a:cubicBezTo>
                  <a:pt x="1275078" y="394065"/>
                  <a:pt x="1295389" y="390993"/>
                  <a:pt x="1306286" y="377371"/>
                </a:cubicBezTo>
                <a:cubicBezTo>
                  <a:pt x="1315843" y="365424"/>
                  <a:pt x="1315962" y="348342"/>
                  <a:pt x="1320800" y="333828"/>
                </a:cubicBezTo>
                <a:cubicBezTo>
                  <a:pt x="1320651" y="332932"/>
                  <a:pt x="1306817" y="222007"/>
                  <a:pt x="1291771" y="203200"/>
                </a:cubicBezTo>
                <a:cubicBezTo>
                  <a:pt x="1280874" y="189578"/>
                  <a:pt x="1262742" y="183847"/>
                  <a:pt x="1248228" y="174171"/>
                </a:cubicBezTo>
                <a:cubicBezTo>
                  <a:pt x="1216561" y="79168"/>
                  <a:pt x="1260543" y="172412"/>
                  <a:pt x="1190171" y="116114"/>
                </a:cubicBezTo>
                <a:cubicBezTo>
                  <a:pt x="1111549" y="53217"/>
                  <a:pt x="1215575" y="87087"/>
                  <a:pt x="1117600" y="43543"/>
                </a:cubicBezTo>
                <a:cubicBezTo>
                  <a:pt x="1089638" y="31116"/>
                  <a:pt x="1059543" y="24190"/>
                  <a:pt x="1030514" y="14514"/>
                </a:cubicBezTo>
                <a:lnTo>
                  <a:pt x="986971" y="0"/>
                </a:lnTo>
                <a:cubicBezTo>
                  <a:pt x="962781" y="4838"/>
                  <a:pt x="937499" y="5852"/>
                  <a:pt x="914400" y="14514"/>
                </a:cubicBezTo>
                <a:cubicBezTo>
                  <a:pt x="898067" y="20639"/>
                  <a:pt x="886798" y="36458"/>
                  <a:pt x="870857" y="43543"/>
                </a:cubicBezTo>
                <a:cubicBezTo>
                  <a:pt x="842895" y="55970"/>
                  <a:pt x="812800" y="62895"/>
                  <a:pt x="783771" y="72571"/>
                </a:cubicBezTo>
                <a:lnTo>
                  <a:pt x="783771" y="72571"/>
                </a:lnTo>
                <a:lnTo>
                  <a:pt x="667657" y="101600"/>
                </a:lnTo>
                <a:cubicBezTo>
                  <a:pt x="460198" y="90075"/>
                  <a:pt x="364943" y="74824"/>
                  <a:pt x="159657" y="101600"/>
                </a:cubicBezTo>
                <a:cubicBezTo>
                  <a:pt x="129315" y="105558"/>
                  <a:pt x="72571" y="130628"/>
                  <a:pt x="72571" y="130628"/>
                </a:cubicBezTo>
              </a:path>
            </a:pathLst>
          </a:custGeom>
          <a:solidFill>
            <a:schemeClr val="tx1"/>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sp>
        <p:nvSpPr>
          <p:cNvPr id="3" name="Freeform 2"/>
          <p:cNvSpPr/>
          <p:nvPr/>
        </p:nvSpPr>
        <p:spPr bwMode="auto">
          <a:xfrm>
            <a:off x="7155543" y="609600"/>
            <a:ext cx="1407886" cy="1698171"/>
          </a:xfrm>
          <a:custGeom>
            <a:avLst/>
            <a:gdLst>
              <a:gd name="connsiteX0" fmla="*/ 972457 w 1407886"/>
              <a:gd name="connsiteY0" fmla="*/ 0 h 1698171"/>
              <a:gd name="connsiteX1" fmla="*/ 827314 w 1407886"/>
              <a:gd name="connsiteY1" fmla="*/ 14514 h 1698171"/>
              <a:gd name="connsiteX2" fmla="*/ 783771 w 1407886"/>
              <a:gd name="connsiteY2" fmla="*/ 43543 h 1698171"/>
              <a:gd name="connsiteX3" fmla="*/ 740228 w 1407886"/>
              <a:gd name="connsiteY3" fmla="*/ 58057 h 1698171"/>
              <a:gd name="connsiteX4" fmla="*/ 653143 w 1407886"/>
              <a:gd name="connsiteY4" fmla="*/ 130629 h 1698171"/>
              <a:gd name="connsiteX5" fmla="*/ 609600 w 1407886"/>
              <a:gd name="connsiteY5" fmla="*/ 174171 h 1698171"/>
              <a:gd name="connsiteX6" fmla="*/ 522514 w 1407886"/>
              <a:gd name="connsiteY6" fmla="*/ 217714 h 1698171"/>
              <a:gd name="connsiteX7" fmla="*/ 449943 w 1407886"/>
              <a:gd name="connsiteY7" fmla="*/ 290286 h 1698171"/>
              <a:gd name="connsiteX8" fmla="*/ 406400 w 1407886"/>
              <a:gd name="connsiteY8" fmla="*/ 319314 h 1698171"/>
              <a:gd name="connsiteX9" fmla="*/ 362857 w 1407886"/>
              <a:gd name="connsiteY9" fmla="*/ 362857 h 1698171"/>
              <a:gd name="connsiteX10" fmla="*/ 275771 w 1407886"/>
              <a:gd name="connsiteY10" fmla="*/ 391886 h 1698171"/>
              <a:gd name="connsiteX11" fmla="*/ 232228 w 1407886"/>
              <a:gd name="connsiteY11" fmla="*/ 420914 h 1698171"/>
              <a:gd name="connsiteX12" fmla="*/ 203200 w 1407886"/>
              <a:gd name="connsiteY12" fmla="*/ 464457 h 1698171"/>
              <a:gd name="connsiteX13" fmla="*/ 116114 w 1407886"/>
              <a:gd name="connsiteY13" fmla="*/ 522514 h 1698171"/>
              <a:gd name="connsiteX14" fmla="*/ 87086 w 1407886"/>
              <a:gd name="connsiteY14" fmla="*/ 566057 h 1698171"/>
              <a:gd name="connsiteX15" fmla="*/ 0 w 1407886"/>
              <a:gd name="connsiteY15" fmla="*/ 653143 h 1698171"/>
              <a:gd name="connsiteX16" fmla="*/ 14514 w 1407886"/>
              <a:gd name="connsiteY16" fmla="*/ 769257 h 1698171"/>
              <a:gd name="connsiteX17" fmla="*/ 43543 w 1407886"/>
              <a:gd name="connsiteY17" fmla="*/ 856343 h 1698171"/>
              <a:gd name="connsiteX18" fmla="*/ 87086 w 1407886"/>
              <a:gd name="connsiteY18" fmla="*/ 957943 h 1698171"/>
              <a:gd name="connsiteX19" fmla="*/ 145143 w 1407886"/>
              <a:gd name="connsiteY19" fmla="*/ 1045029 h 1698171"/>
              <a:gd name="connsiteX20" fmla="*/ 174171 w 1407886"/>
              <a:gd name="connsiteY20" fmla="*/ 1088571 h 1698171"/>
              <a:gd name="connsiteX21" fmla="*/ 232228 w 1407886"/>
              <a:gd name="connsiteY21" fmla="*/ 1219200 h 1698171"/>
              <a:gd name="connsiteX22" fmla="*/ 275771 w 1407886"/>
              <a:gd name="connsiteY22" fmla="*/ 1262743 h 1698171"/>
              <a:gd name="connsiteX23" fmla="*/ 333828 w 1407886"/>
              <a:gd name="connsiteY23" fmla="*/ 1364343 h 1698171"/>
              <a:gd name="connsiteX24" fmla="*/ 391886 w 1407886"/>
              <a:gd name="connsiteY24" fmla="*/ 1451429 h 1698171"/>
              <a:gd name="connsiteX25" fmla="*/ 435428 w 1407886"/>
              <a:gd name="connsiteY25" fmla="*/ 1480457 h 1698171"/>
              <a:gd name="connsiteX26" fmla="*/ 508000 w 1407886"/>
              <a:gd name="connsiteY26" fmla="*/ 1553029 h 1698171"/>
              <a:gd name="connsiteX27" fmla="*/ 638628 w 1407886"/>
              <a:gd name="connsiteY27" fmla="*/ 1654629 h 1698171"/>
              <a:gd name="connsiteX28" fmla="*/ 725714 w 1407886"/>
              <a:gd name="connsiteY28" fmla="*/ 1698171 h 1698171"/>
              <a:gd name="connsiteX29" fmla="*/ 856343 w 1407886"/>
              <a:gd name="connsiteY29" fmla="*/ 1683657 h 1698171"/>
              <a:gd name="connsiteX30" fmla="*/ 943428 w 1407886"/>
              <a:gd name="connsiteY30" fmla="*/ 1654629 h 1698171"/>
              <a:gd name="connsiteX31" fmla="*/ 1132114 w 1407886"/>
              <a:gd name="connsiteY31" fmla="*/ 1611086 h 1698171"/>
              <a:gd name="connsiteX32" fmla="*/ 1190171 w 1407886"/>
              <a:gd name="connsiteY32" fmla="*/ 1524000 h 1698171"/>
              <a:gd name="connsiteX33" fmla="*/ 1248228 w 1407886"/>
              <a:gd name="connsiteY33" fmla="*/ 1436914 h 1698171"/>
              <a:gd name="connsiteX34" fmla="*/ 1262743 w 1407886"/>
              <a:gd name="connsiteY34" fmla="*/ 1393371 h 1698171"/>
              <a:gd name="connsiteX35" fmla="*/ 1306286 w 1407886"/>
              <a:gd name="connsiteY35" fmla="*/ 1364343 h 1698171"/>
              <a:gd name="connsiteX36" fmla="*/ 1349828 w 1407886"/>
              <a:gd name="connsiteY36" fmla="*/ 1277257 h 1698171"/>
              <a:gd name="connsiteX37" fmla="*/ 1378857 w 1407886"/>
              <a:gd name="connsiteY37" fmla="*/ 1233714 h 1698171"/>
              <a:gd name="connsiteX38" fmla="*/ 1364343 w 1407886"/>
              <a:gd name="connsiteY38" fmla="*/ 841829 h 1698171"/>
              <a:gd name="connsiteX39" fmla="*/ 1393371 w 1407886"/>
              <a:gd name="connsiteY39" fmla="*/ 188686 h 1698171"/>
              <a:gd name="connsiteX40" fmla="*/ 1407886 w 1407886"/>
              <a:gd name="connsiteY40" fmla="*/ 145143 h 1698171"/>
              <a:gd name="connsiteX41" fmla="*/ 1364343 w 1407886"/>
              <a:gd name="connsiteY41" fmla="*/ 101600 h 1698171"/>
              <a:gd name="connsiteX42" fmla="*/ 1233714 w 1407886"/>
              <a:gd name="connsiteY42" fmla="*/ 29029 h 1698171"/>
              <a:gd name="connsiteX43" fmla="*/ 1175657 w 1407886"/>
              <a:gd name="connsiteY43" fmla="*/ 14514 h 1698171"/>
              <a:gd name="connsiteX44" fmla="*/ 885371 w 1407886"/>
              <a:gd name="connsiteY44" fmla="*/ 29029 h 1698171"/>
              <a:gd name="connsiteX45" fmla="*/ 798286 w 1407886"/>
              <a:gd name="connsiteY45" fmla="*/ 58057 h 1698171"/>
              <a:gd name="connsiteX46" fmla="*/ 653143 w 1407886"/>
              <a:gd name="connsiteY46" fmla="*/ 101600 h 1698171"/>
              <a:gd name="connsiteX47" fmla="*/ 595086 w 1407886"/>
              <a:gd name="connsiteY47" fmla="*/ 130629 h 1698171"/>
              <a:gd name="connsiteX48" fmla="*/ 508000 w 1407886"/>
              <a:gd name="connsiteY48" fmla="*/ 159657 h 1698171"/>
              <a:gd name="connsiteX49" fmla="*/ 391886 w 1407886"/>
              <a:gd name="connsiteY49" fmla="*/ 203200 h 1698171"/>
              <a:gd name="connsiteX50" fmla="*/ 348343 w 1407886"/>
              <a:gd name="connsiteY50" fmla="*/ 232229 h 1698171"/>
              <a:gd name="connsiteX51" fmla="*/ 232228 w 1407886"/>
              <a:gd name="connsiteY51" fmla="*/ 261257 h 1698171"/>
              <a:gd name="connsiteX52" fmla="*/ 145143 w 1407886"/>
              <a:gd name="connsiteY52" fmla="*/ 290286 h 1698171"/>
              <a:gd name="connsiteX53" fmla="*/ 101600 w 1407886"/>
              <a:gd name="connsiteY53" fmla="*/ 304800 h 1698171"/>
              <a:gd name="connsiteX54" fmla="*/ 58057 w 1407886"/>
              <a:gd name="connsiteY54" fmla="*/ 333829 h 1698171"/>
              <a:gd name="connsiteX55" fmla="*/ 14514 w 1407886"/>
              <a:gd name="connsiteY55" fmla="*/ 348343 h 1698171"/>
              <a:gd name="connsiteX56" fmla="*/ 14514 w 1407886"/>
              <a:gd name="connsiteY56" fmla="*/ 362857 h 1698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407886" h="1698171">
                <a:moveTo>
                  <a:pt x="972457" y="0"/>
                </a:moveTo>
                <a:cubicBezTo>
                  <a:pt x="924076" y="4838"/>
                  <a:pt x="874691" y="3581"/>
                  <a:pt x="827314" y="14514"/>
                </a:cubicBezTo>
                <a:cubicBezTo>
                  <a:pt x="810317" y="18436"/>
                  <a:pt x="799373" y="35742"/>
                  <a:pt x="783771" y="43543"/>
                </a:cubicBezTo>
                <a:cubicBezTo>
                  <a:pt x="770087" y="50385"/>
                  <a:pt x="754742" y="53219"/>
                  <a:pt x="740228" y="58057"/>
                </a:cubicBezTo>
                <a:cubicBezTo>
                  <a:pt x="613039" y="185249"/>
                  <a:pt x="774370" y="29608"/>
                  <a:pt x="653143" y="130629"/>
                </a:cubicBezTo>
                <a:cubicBezTo>
                  <a:pt x="637374" y="143769"/>
                  <a:pt x="625369" y="161031"/>
                  <a:pt x="609600" y="174171"/>
                </a:cubicBezTo>
                <a:cubicBezTo>
                  <a:pt x="572083" y="205435"/>
                  <a:pt x="566156" y="203167"/>
                  <a:pt x="522514" y="217714"/>
                </a:cubicBezTo>
                <a:cubicBezTo>
                  <a:pt x="406395" y="295128"/>
                  <a:pt x="546709" y="193520"/>
                  <a:pt x="449943" y="290286"/>
                </a:cubicBezTo>
                <a:cubicBezTo>
                  <a:pt x="437608" y="302621"/>
                  <a:pt x="419801" y="308147"/>
                  <a:pt x="406400" y="319314"/>
                </a:cubicBezTo>
                <a:cubicBezTo>
                  <a:pt x="390631" y="332455"/>
                  <a:pt x="380800" y="352888"/>
                  <a:pt x="362857" y="362857"/>
                </a:cubicBezTo>
                <a:cubicBezTo>
                  <a:pt x="336109" y="377717"/>
                  <a:pt x="301231" y="374913"/>
                  <a:pt x="275771" y="391886"/>
                </a:cubicBezTo>
                <a:lnTo>
                  <a:pt x="232228" y="420914"/>
                </a:lnTo>
                <a:cubicBezTo>
                  <a:pt x="222552" y="435428"/>
                  <a:pt x="216328" y="452970"/>
                  <a:pt x="203200" y="464457"/>
                </a:cubicBezTo>
                <a:cubicBezTo>
                  <a:pt x="176944" y="487431"/>
                  <a:pt x="116114" y="522514"/>
                  <a:pt x="116114" y="522514"/>
                </a:cubicBezTo>
                <a:cubicBezTo>
                  <a:pt x="106438" y="537028"/>
                  <a:pt x="98675" y="553019"/>
                  <a:pt x="87086" y="566057"/>
                </a:cubicBezTo>
                <a:cubicBezTo>
                  <a:pt x="59812" y="596740"/>
                  <a:pt x="0" y="653143"/>
                  <a:pt x="0" y="653143"/>
                </a:cubicBezTo>
                <a:cubicBezTo>
                  <a:pt x="4838" y="691848"/>
                  <a:pt x="6341" y="731117"/>
                  <a:pt x="14514" y="769257"/>
                </a:cubicBezTo>
                <a:cubicBezTo>
                  <a:pt x="20925" y="799177"/>
                  <a:pt x="33867" y="827314"/>
                  <a:pt x="43543" y="856343"/>
                </a:cubicBezTo>
                <a:cubicBezTo>
                  <a:pt x="58559" y="901392"/>
                  <a:pt x="60180" y="913100"/>
                  <a:pt x="87086" y="957943"/>
                </a:cubicBezTo>
                <a:cubicBezTo>
                  <a:pt x="105036" y="987859"/>
                  <a:pt x="125791" y="1016000"/>
                  <a:pt x="145143" y="1045029"/>
                </a:cubicBezTo>
                <a:cubicBezTo>
                  <a:pt x="154819" y="1059543"/>
                  <a:pt x="168655" y="1072023"/>
                  <a:pt x="174171" y="1088571"/>
                </a:cubicBezTo>
                <a:cubicBezTo>
                  <a:pt x="195266" y="1151856"/>
                  <a:pt x="193895" y="1173200"/>
                  <a:pt x="232228" y="1219200"/>
                </a:cubicBezTo>
                <a:cubicBezTo>
                  <a:pt x="245369" y="1234969"/>
                  <a:pt x="262630" y="1246974"/>
                  <a:pt x="275771" y="1262743"/>
                </a:cubicBezTo>
                <a:cubicBezTo>
                  <a:pt x="311638" y="1305783"/>
                  <a:pt x="303404" y="1313637"/>
                  <a:pt x="333828" y="1364343"/>
                </a:cubicBezTo>
                <a:cubicBezTo>
                  <a:pt x="351778" y="1394259"/>
                  <a:pt x="362857" y="1432076"/>
                  <a:pt x="391886" y="1451429"/>
                </a:cubicBezTo>
                <a:lnTo>
                  <a:pt x="435428" y="1480457"/>
                </a:lnTo>
                <a:cubicBezTo>
                  <a:pt x="488647" y="1560284"/>
                  <a:pt x="435429" y="1492554"/>
                  <a:pt x="508000" y="1553029"/>
                </a:cubicBezTo>
                <a:cubicBezTo>
                  <a:pt x="558089" y="1594770"/>
                  <a:pt x="565268" y="1630176"/>
                  <a:pt x="638628" y="1654629"/>
                </a:cubicBezTo>
                <a:cubicBezTo>
                  <a:pt x="698720" y="1674659"/>
                  <a:pt x="669441" y="1660657"/>
                  <a:pt x="725714" y="1698171"/>
                </a:cubicBezTo>
                <a:cubicBezTo>
                  <a:pt x="769257" y="1693333"/>
                  <a:pt x="813383" y="1692249"/>
                  <a:pt x="856343" y="1683657"/>
                </a:cubicBezTo>
                <a:cubicBezTo>
                  <a:pt x="886347" y="1677656"/>
                  <a:pt x="913743" y="1662050"/>
                  <a:pt x="943428" y="1654629"/>
                </a:cubicBezTo>
                <a:cubicBezTo>
                  <a:pt x="1083476" y="1619617"/>
                  <a:pt x="1020422" y="1633424"/>
                  <a:pt x="1132114" y="1611086"/>
                </a:cubicBezTo>
                <a:cubicBezTo>
                  <a:pt x="1159872" y="1527811"/>
                  <a:pt x="1126750" y="1605542"/>
                  <a:pt x="1190171" y="1524000"/>
                </a:cubicBezTo>
                <a:cubicBezTo>
                  <a:pt x="1211590" y="1496461"/>
                  <a:pt x="1237195" y="1470012"/>
                  <a:pt x="1248228" y="1436914"/>
                </a:cubicBezTo>
                <a:cubicBezTo>
                  <a:pt x="1253066" y="1422400"/>
                  <a:pt x="1253185" y="1405318"/>
                  <a:pt x="1262743" y="1393371"/>
                </a:cubicBezTo>
                <a:cubicBezTo>
                  <a:pt x="1273640" y="1379750"/>
                  <a:pt x="1291772" y="1374019"/>
                  <a:pt x="1306286" y="1364343"/>
                </a:cubicBezTo>
                <a:cubicBezTo>
                  <a:pt x="1389482" y="1239546"/>
                  <a:pt x="1289732" y="1397449"/>
                  <a:pt x="1349828" y="1277257"/>
                </a:cubicBezTo>
                <a:cubicBezTo>
                  <a:pt x="1357629" y="1261655"/>
                  <a:pt x="1369181" y="1248228"/>
                  <a:pt x="1378857" y="1233714"/>
                </a:cubicBezTo>
                <a:cubicBezTo>
                  <a:pt x="1374019" y="1103086"/>
                  <a:pt x="1364343" y="972547"/>
                  <a:pt x="1364343" y="841829"/>
                </a:cubicBezTo>
                <a:cubicBezTo>
                  <a:pt x="1364343" y="708980"/>
                  <a:pt x="1342821" y="390884"/>
                  <a:pt x="1393371" y="188686"/>
                </a:cubicBezTo>
                <a:cubicBezTo>
                  <a:pt x="1397082" y="173843"/>
                  <a:pt x="1403048" y="159657"/>
                  <a:pt x="1407886" y="145143"/>
                </a:cubicBezTo>
                <a:cubicBezTo>
                  <a:pt x="1393372" y="130629"/>
                  <a:pt x="1380546" y="114202"/>
                  <a:pt x="1364343" y="101600"/>
                </a:cubicBezTo>
                <a:cubicBezTo>
                  <a:pt x="1303976" y="54648"/>
                  <a:pt x="1293055" y="45984"/>
                  <a:pt x="1233714" y="29029"/>
                </a:cubicBezTo>
                <a:cubicBezTo>
                  <a:pt x="1214534" y="23549"/>
                  <a:pt x="1195009" y="19352"/>
                  <a:pt x="1175657" y="14514"/>
                </a:cubicBezTo>
                <a:cubicBezTo>
                  <a:pt x="1078895" y="19352"/>
                  <a:pt x="981615" y="17924"/>
                  <a:pt x="885371" y="29029"/>
                </a:cubicBezTo>
                <a:cubicBezTo>
                  <a:pt x="854974" y="32536"/>
                  <a:pt x="827971" y="50636"/>
                  <a:pt x="798286" y="58057"/>
                </a:cubicBezTo>
                <a:cubicBezTo>
                  <a:pt x="756614" y="68475"/>
                  <a:pt x="688484" y="83929"/>
                  <a:pt x="653143" y="101600"/>
                </a:cubicBezTo>
                <a:cubicBezTo>
                  <a:pt x="633791" y="111276"/>
                  <a:pt x="615175" y="122593"/>
                  <a:pt x="595086" y="130629"/>
                </a:cubicBezTo>
                <a:cubicBezTo>
                  <a:pt x="566676" y="141993"/>
                  <a:pt x="535368" y="145973"/>
                  <a:pt x="508000" y="159657"/>
                </a:cubicBezTo>
                <a:cubicBezTo>
                  <a:pt x="432101" y="197607"/>
                  <a:pt x="470934" y="183438"/>
                  <a:pt x="391886" y="203200"/>
                </a:cubicBezTo>
                <a:cubicBezTo>
                  <a:pt x="377372" y="212876"/>
                  <a:pt x="363945" y="224428"/>
                  <a:pt x="348343" y="232229"/>
                </a:cubicBezTo>
                <a:cubicBezTo>
                  <a:pt x="313112" y="249845"/>
                  <a:pt x="268662" y="251320"/>
                  <a:pt x="232228" y="261257"/>
                </a:cubicBezTo>
                <a:cubicBezTo>
                  <a:pt x="202708" y="269308"/>
                  <a:pt x="174171" y="280610"/>
                  <a:pt x="145143" y="290286"/>
                </a:cubicBezTo>
                <a:lnTo>
                  <a:pt x="101600" y="304800"/>
                </a:lnTo>
                <a:cubicBezTo>
                  <a:pt x="87086" y="314476"/>
                  <a:pt x="73659" y="326028"/>
                  <a:pt x="58057" y="333829"/>
                </a:cubicBezTo>
                <a:cubicBezTo>
                  <a:pt x="44373" y="340671"/>
                  <a:pt x="27244" y="339857"/>
                  <a:pt x="14514" y="348343"/>
                </a:cubicBezTo>
                <a:cubicBezTo>
                  <a:pt x="10489" y="351027"/>
                  <a:pt x="14514" y="358019"/>
                  <a:pt x="14514" y="362857"/>
                </a:cubicBezTo>
              </a:path>
            </a:pathLst>
          </a:custGeom>
          <a:solidFill>
            <a:schemeClr val="tx1"/>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sp>
        <p:nvSpPr>
          <p:cNvPr id="4" name="Freeform 3"/>
          <p:cNvSpPr/>
          <p:nvPr/>
        </p:nvSpPr>
        <p:spPr bwMode="auto">
          <a:xfrm>
            <a:off x="7256727" y="2206171"/>
            <a:ext cx="1480873" cy="914400"/>
          </a:xfrm>
          <a:custGeom>
            <a:avLst/>
            <a:gdLst>
              <a:gd name="connsiteX0" fmla="*/ 421330 w 1480873"/>
              <a:gd name="connsiteY0" fmla="*/ 87086 h 914400"/>
              <a:gd name="connsiteX1" fmla="*/ 116530 w 1480873"/>
              <a:gd name="connsiteY1" fmla="*/ 87086 h 914400"/>
              <a:gd name="connsiteX2" fmla="*/ 29444 w 1480873"/>
              <a:gd name="connsiteY2" fmla="*/ 116115 h 914400"/>
              <a:gd name="connsiteX3" fmla="*/ 416 w 1480873"/>
              <a:gd name="connsiteY3" fmla="*/ 203200 h 914400"/>
              <a:gd name="connsiteX4" fmla="*/ 29444 w 1480873"/>
              <a:gd name="connsiteY4" fmla="*/ 377372 h 914400"/>
              <a:gd name="connsiteX5" fmla="*/ 43959 w 1480873"/>
              <a:gd name="connsiteY5" fmla="*/ 420915 h 914400"/>
              <a:gd name="connsiteX6" fmla="*/ 160073 w 1480873"/>
              <a:gd name="connsiteY6" fmla="*/ 551543 h 914400"/>
              <a:gd name="connsiteX7" fmla="*/ 247159 w 1480873"/>
              <a:gd name="connsiteY7" fmla="*/ 624115 h 914400"/>
              <a:gd name="connsiteX8" fmla="*/ 276187 w 1480873"/>
              <a:gd name="connsiteY8" fmla="*/ 667658 h 914400"/>
              <a:gd name="connsiteX9" fmla="*/ 479387 w 1480873"/>
              <a:gd name="connsiteY9" fmla="*/ 783772 h 914400"/>
              <a:gd name="connsiteX10" fmla="*/ 537444 w 1480873"/>
              <a:gd name="connsiteY10" fmla="*/ 798286 h 914400"/>
              <a:gd name="connsiteX11" fmla="*/ 580987 w 1480873"/>
              <a:gd name="connsiteY11" fmla="*/ 812800 h 914400"/>
              <a:gd name="connsiteX12" fmla="*/ 697102 w 1480873"/>
              <a:gd name="connsiteY12" fmla="*/ 841829 h 914400"/>
              <a:gd name="connsiteX13" fmla="*/ 900302 w 1480873"/>
              <a:gd name="connsiteY13" fmla="*/ 899886 h 914400"/>
              <a:gd name="connsiteX14" fmla="*/ 958359 w 1480873"/>
              <a:gd name="connsiteY14" fmla="*/ 914400 h 914400"/>
              <a:gd name="connsiteX15" fmla="*/ 1147044 w 1480873"/>
              <a:gd name="connsiteY15" fmla="*/ 899886 h 914400"/>
              <a:gd name="connsiteX16" fmla="*/ 1190587 w 1480873"/>
              <a:gd name="connsiteY16" fmla="*/ 885372 h 914400"/>
              <a:gd name="connsiteX17" fmla="*/ 1277673 w 1480873"/>
              <a:gd name="connsiteY17" fmla="*/ 812800 h 914400"/>
              <a:gd name="connsiteX18" fmla="*/ 1306702 w 1480873"/>
              <a:gd name="connsiteY18" fmla="*/ 769258 h 914400"/>
              <a:gd name="connsiteX19" fmla="*/ 1350244 w 1480873"/>
              <a:gd name="connsiteY19" fmla="*/ 740229 h 914400"/>
              <a:gd name="connsiteX20" fmla="*/ 1364759 w 1480873"/>
              <a:gd name="connsiteY20" fmla="*/ 696686 h 914400"/>
              <a:gd name="connsiteX21" fmla="*/ 1422816 w 1480873"/>
              <a:gd name="connsiteY21" fmla="*/ 609600 h 914400"/>
              <a:gd name="connsiteX22" fmla="*/ 1437330 w 1480873"/>
              <a:gd name="connsiteY22" fmla="*/ 566058 h 914400"/>
              <a:gd name="connsiteX23" fmla="*/ 1466359 w 1480873"/>
              <a:gd name="connsiteY23" fmla="*/ 522515 h 914400"/>
              <a:gd name="connsiteX24" fmla="*/ 1480873 w 1480873"/>
              <a:gd name="connsiteY24" fmla="*/ 464458 h 914400"/>
              <a:gd name="connsiteX25" fmla="*/ 1451844 w 1480873"/>
              <a:gd name="connsiteY25" fmla="*/ 319315 h 914400"/>
              <a:gd name="connsiteX26" fmla="*/ 1335730 w 1480873"/>
              <a:gd name="connsiteY26" fmla="*/ 188686 h 914400"/>
              <a:gd name="connsiteX27" fmla="*/ 1292187 w 1480873"/>
              <a:gd name="connsiteY27" fmla="*/ 159658 h 914400"/>
              <a:gd name="connsiteX28" fmla="*/ 1248644 w 1480873"/>
              <a:gd name="connsiteY28" fmla="*/ 116115 h 914400"/>
              <a:gd name="connsiteX29" fmla="*/ 1219616 w 1480873"/>
              <a:gd name="connsiteY29" fmla="*/ 72572 h 914400"/>
              <a:gd name="connsiteX30" fmla="*/ 1088987 w 1480873"/>
              <a:gd name="connsiteY30" fmla="*/ 0 h 914400"/>
              <a:gd name="connsiteX31" fmla="*/ 929330 w 1480873"/>
              <a:gd name="connsiteY31" fmla="*/ 14515 h 914400"/>
              <a:gd name="connsiteX32" fmla="*/ 522930 w 1480873"/>
              <a:gd name="connsiteY32" fmla="*/ 29029 h 914400"/>
              <a:gd name="connsiteX33" fmla="*/ 464873 w 1480873"/>
              <a:gd name="connsiteY33" fmla="*/ 43543 h 914400"/>
              <a:gd name="connsiteX34" fmla="*/ 319730 w 1480873"/>
              <a:gd name="connsiteY34" fmla="*/ 58058 h 914400"/>
              <a:gd name="connsiteX35" fmla="*/ 261673 w 1480873"/>
              <a:gd name="connsiteY35" fmla="*/ 72572 h 914400"/>
              <a:gd name="connsiteX36" fmla="*/ 160073 w 1480873"/>
              <a:gd name="connsiteY36" fmla="*/ 101600 h 914400"/>
              <a:gd name="connsiteX37" fmla="*/ 29444 w 1480873"/>
              <a:gd name="connsiteY37" fmla="*/ 87086 h 91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480873" h="914400">
                <a:moveTo>
                  <a:pt x="421330" y="87086"/>
                </a:moveTo>
                <a:cubicBezTo>
                  <a:pt x="290645" y="60949"/>
                  <a:pt x="316976" y="59752"/>
                  <a:pt x="116530" y="87086"/>
                </a:cubicBezTo>
                <a:cubicBezTo>
                  <a:pt x="86212" y="91220"/>
                  <a:pt x="29444" y="116115"/>
                  <a:pt x="29444" y="116115"/>
                </a:cubicBezTo>
                <a:cubicBezTo>
                  <a:pt x="19768" y="145143"/>
                  <a:pt x="-3379" y="172838"/>
                  <a:pt x="416" y="203200"/>
                </a:cubicBezTo>
                <a:cubicBezTo>
                  <a:pt x="12194" y="297430"/>
                  <a:pt x="8134" y="302788"/>
                  <a:pt x="29444" y="377372"/>
                </a:cubicBezTo>
                <a:cubicBezTo>
                  <a:pt x="33647" y="392083"/>
                  <a:pt x="37117" y="407231"/>
                  <a:pt x="43959" y="420915"/>
                </a:cubicBezTo>
                <a:cubicBezTo>
                  <a:pt x="69861" y="472719"/>
                  <a:pt x="121600" y="513070"/>
                  <a:pt x="160073" y="551543"/>
                </a:cubicBezTo>
                <a:cubicBezTo>
                  <a:pt x="215952" y="607422"/>
                  <a:pt x="186536" y="583699"/>
                  <a:pt x="247159" y="624115"/>
                </a:cubicBezTo>
                <a:cubicBezTo>
                  <a:pt x="256835" y="638629"/>
                  <a:pt x="263059" y="656171"/>
                  <a:pt x="276187" y="667658"/>
                </a:cubicBezTo>
                <a:cubicBezTo>
                  <a:pt x="310738" y="697890"/>
                  <a:pt x="441889" y="774398"/>
                  <a:pt x="479387" y="783772"/>
                </a:cubicBezTo>
                <a:cubicBezTo>
                  <a:pt x="498739" y="788610"/>
                  <a:pt x="518264" y="792806"/>
                  <a:pt x="537444" y="798286"/>
                </a:cubicBezTo>
                <a:cubicBezTo>
                  <a:pt x="552155" y="802489"/>
                  <a:pt x="566227" y="808774"/>
                  <a:pt x="580987" y="812800"/>
                </a:cubicBezTo>
                <a:cubicBezTo>
                  <a:pt x="619477" y="823297"/>
                  <a:pt x="659253" y="829212"/>
                  <a:pt x="697102" y="841829"/>
                </a:cubicBezTo>
                <a:cubicBezTo>
                  <a:pt x="822037" y="883475"/>
                  <a:pt x="754501" y="863437"/>
                  <a:pt x="900302" y="899886"/>
                </a:cubicBezTo>
                <a:lnTo>
                  <a:pt x="958359" y="914400"/>
                </a:lnTo>
                <a:cubicBezTo>
                  <a:pt x="1021254" y="909562"/>
                  <a:pt x="1084450" y="907710"/>
                  <a:pt x="1147044" y="899886"/>
                </a:cubicBezTo>
                <a:cubicBezTo>
                  <a:pt x="1162225" y="897988"/>
                  <a:pt x="1176903" y="892214"/>
                  <a:pt x="1190587" y="885372"/>
                </a:cubicBezTo>
                <a:cubicBezTo>
                  <a:pt x="1223207" y="869062"/>
                  <a:pt x="1254745" y="840314"/>
                  <a:pt x="1277673" y="812800"/>
                </a:cubicBezTo>
                <a:cubicBezTo>
                  <a:pt x="1288840" y="799399"/>
                  <a:pt x="1294367" y="781593"/>
                  <a:pt x="1306702" y="769258"/>
                </a:cubicBezTo>
                <a:cubicBezTo>
                  <a:pt x="1319037" y="756923"/>
                  <a:pt x="1335730" y="749905"/>
                  <a:pt x="1350244" y="740229"/>
                </a:cubicBezTo>
                <a:cubicBezTo>
                  <a:pt x="1355082" y="725715"/>
                  <a:pt x="1357329" y="710060"/>
                  <a:pt x="1364759" y="696686"/>
                </a:cubicBezTo>
                <a:cubicBezTo>
                  <a:pt x="1381702" y="666188"/>
                  <a:pt x="1422816" y="609600"/>
                  <a:pt x="1422816" y="609600"/>
                </a:cubicBezTo>
                <a:cubicBezTo>
                  <a:pt x="1427654" y="595086"/>
                  <a:pt x="1430488" y="579742"/>
                  <a:pt x="1437330" y="566058"/>
                </a:cubicBezTo>
                <a:cubicBezTo>
                  <a:pt x="1445131" y="550456"/>
                  <a:pt x="1459487" y="538549"/>
                  <a:pt x="1466359" y="522515"/>
                </a:cubicBezTo>
                <a:cubicBezTo>
                  <a:pt x="1474217" y="504180"/>
                  <a:pt x="1476035" y="483810"/>
                  <a:pt x="1480873" y="464458"/>
                </a:cubicBezTo>
                <a:cubicBezTo>
                  <a:pt x="1475523" y="427007"/>
                  <a:pt x="1472112" y="359851"/>
                  <a:pt x="1451844" y="319315"/>
                </a:cubicBezTo>
                <a:cubicBezTo>
                  <a:pt x="1430029" y="275686"/>
                  <a:pt x="1364584" y="207921"/>
                  <a:pt x="1335730" y="188686"/>
                </a:cubicBezTo>
                <a:cubicBezTo>
                  <a:pt x="1321216" y="179010"/>
                  <a:pt x="1305588" y="170825"/>
                  <a:pt x="1292187" y="159658"/>
                </a:cubicBezTo>
                <a:cubicBezTo>
                  <a:pt x="1276418" y="146517"/>
                  <a:pt x="1261785" y="131884"/>
                  <a:pt x="1248644" y="116115"/>
                </a:cubicBezTo>
                <a:cubicBezTo>
                  <a:pt x="1237477" y="102714"/>
                  <a:pt x="1232744" y="84059"/>
                  <a:pt x="1219616" y="72572"/>
                </a:cubicBezTo>
                <a:cubicBezTo>
                  <a:pt x="1158193" y="18827"/>
                  <a:pt x="1148791" y="19936"/>
                  <a:pt x="1088987" y="0"/>
                </a:cubicBezTo>
                <a:cubicBezTo>
                  <a:pt x="1035768" y="4838"/>
                  <a:pt x="982698" y="11778"/>
                  <a:pt x="929330" y="14515"/>
                </a:cubicBezTo>
                <a:cubicBezTo>
                  <a:pt x="793955" y="21457"/>
                  <a:pt x="658219" y="20574"/>
                  <a:pt x="522930" y="29029"/>
                </a:cubicBezTo>
                <a:cubicBezTo>
                  <a:pt x="503021" y="30273"/>
                  <a:pt x="484620" y="40722"/>
                  <a:pt x="464873" y="43543"/>
                </a:cubicBezTo>
                <a:cubicBezTo>
                  <a:pt x="416739" y="50419"/>
                  <a:pt x="368111" y="53220"/>
                  <a:pt x="319730" y="58058"/>
                </a:cubicBezTo>
                <a:cubicBezTo>
                  <a:pt x="300378" y="62896"/>
                  <a:pt x="280853" y="67092"/>
                  <a:pt x="261673" y="72572"/>
                </a:cubicBezTo>
                <a:cubicBezTo>
                  <a:pt x="115916" y="114216"/>
                  <a:pt x="341568" y="56227"/>
                  <a:pt x="160073" y="101600"/>
                </a:cubicBezTo>
                <a:lnTo>
                  <a:pt x="29444" y="87086"/>
                </a:lnTo>
              </a:path>
            </a:pathLst>
          </a:custGeom>
          <a:solidFill>
            <a:schemeClr val="tx1"/>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sp>
        <p:nvSpPr>
          <p:cNvPr id="5" name="Rectangle 4"/>
          <p:cNvSpPr/>
          <p:nvPr/>
        </p:nvSpPr>
        <p:spPr>
          <a:xfrm>
            <a:off x="3003911" y="5051646"/>
            <a:ext cx="1059907" cy="1569660"/>
          </a:xfrm>
          <a:prstGeom prst="rect">
            <a:avLst/>
          </a:prstGeom>
          <a:noFill/>
        </p:spPr>
        <p:txBody>
          <a:bodyPr wrap="none" lIns="91440" tIns="45720" rIns="91440" bIns="4572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96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Verdana" pitchFamily="34" charset="0"/>
                <a:ea typeface="+mn-ea"/>
                <a:cs typeface="+mn-cs"/>
              </a:rPr>
              <a:t>6</a:t>
            </a:r>
          </a:p>
        </p:txBody>
      </p:sp>
      <p:sp>
        <p:nvSpPr>
          <p:cNvPr id="6" name="Rectangle 5"/>
          <p:cNvSpPr/>
          <p:nvPr/>
        </p:nvSpPr>
        <p:spPr>
          <a:xfrm>
            <a:off x="4724400" y="4191000"/>
            <a:ext cx="582211" cy="707886"/>
          </a:xfrm>
          <a:prstGeom prst="rect">
            <a:avLst/>
          </a:prstGeom>
          <a:noFill/>
        </p:spPr>
        <p:txBody>
          <a:bodyPr wrap="none" lIns="91440" tIns="45720" rIns="91440" bIns="4572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Verdana" pitchFamily="34" charset="0"/>
                <a:ea typeface="+mn-ea"/>
                <a:cs typeface="+mn-cs"/>
              </a:rPr>
              <a:t>A</a:t>
            </a:r>
          </a:p>
        </p:txBody>
      </p:sp>
      <p:sp>
        <p:nvSpPr>
          <p:cNvPr id="7" name="Rectangle 6"/>
          <p:cNvSpPr/>
          <p:nvPr/>
        </p:nvSpPr>
        <p:spPr>
          <a:xfrm>
            <a:off x="5284840" y="4393724"/>
            <a:ext cx="575799" cy="707886"/>
          </a:xfrm>
          <a:prstGeom prst="rect">
            <a:avLst/>
          </a:prstGeom>
          <a:noFill/>
        </p:spPr>
        <p:txBody>
          <a:bodyPr wrap="none" lIns="91440" tIns="45720" rIns="91440" bIns="4572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Verdana" pitchFamily="34" charset="0"/>
                <a:ea typeface="+mn-ea"/>
                <a:cs typeface="+mn-cs"/>
              </a:rPr>
              <a:t>B</a:t>
            </a:r>
          </a:p>
        </p:txBody>
      </p:sp>
      <p:sp>
        <p:nvSpPr>
          <p:cNvPr id="8" name="Rectangle 7"/>
          <p:cNvSpPr/>
          <p:nvPr/>
        </p:nvSpPr>
        <p:spPr>
          <a:xfrm>
            <a:off x="5860639" y="4335666"/>
            <a:ext cx="556563" cy="707886"/>
          </a:xfrm>
          <a:prstGeom prst="rect">
            <a:avLst/>
          </a:prstGeom>
          <a:noFill/>
        </p:spPr>
        <p:txBody>
          <a:bodyPr wrap="none" lIns="91440" tIns="45720" rIns="91440" bIns="4572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Verdana" pitchFamily="34" charset="0"/>
                <a:ea typeface="+mn-ea"/>
                <a:cs typeface="+mn-cs"/>
              </a:rPr>
              <a:t>C</a:t>
            </a:r>
          </a:p>
        </p:txBody>
      </p:sp>
      <p:sp>
        <p:nvSpPr>
          <p:cNvPr id="9" name="Right Arrow 8"/>
          <p:cNvSpPr/>
          <p:nvPr/>
        </p:nvSpPr>
        <p:spPr bwMode="auto">
          <a:xfrm>
            <a:off x="2133600" y="756556"/>
            <a:ext cx="1295400" cy="257629"/>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sp>
        <p:nvSpPr>
          <p:cNvPr id="10" name="Rectangle 9"/>
          <p:cNvSpPr/>
          <p:nvPr/>
        </p:nvSpPr>
        <p:spPr>
          <a:xfrm>
            <a:off x="400680" y="6151781"/>
            <a:ext cx="4761240" cy="584775"/>
          </a:xfrm>
          <a:prstGeom prst="rect">
            <a:avLst/>
          </a:prstGeom>
          <a:noFill/>
        </p:spPr>
        <p:txBody>
          <a:bodyPr wrap="none" lIns="91440" tIns="45720" rIns="91440" bIns="4572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Verdana" pitchFamily="34" charset="0"/>
                <a:ea typeface="+mn-ea"/>
                <a:cs typeface="+mn-cs"/>
              </a:rPr>
              <a:t>And the answer is…</a:t>
            </a:r>
          </a:p>
        </p:txBody>
      </p:sp>
      <p:sp>
        <p:nvSpPr>
          <p:cNvPr id="14" name="Rounded Rectangle 13"/>
          <p:cNvSpPr/>
          <p:nvPr/>
        </p:nvSpPr>
        <p:spPr bwMode="auto">
          <a:xfrm>
            <a:off x="152400" y="3084285"/>
            <a:ext cx="3911418" cy="1460658"/>
          </a:xfrm>
          <a:prstGeom prst="roundRect">
            <a:avLst/>
          </a:prstGeom>
          <a:solidFill>
            <a:srgbClr val="66FFCC">
              <a:alpha val="25000"/>
            </a:srgbClr>
          </a:solidFill>
          <a:ln w="57150" cap="flat" cmpd="sng" algn="ctr">
            <a:solidFill>
              <a:srgbClr val="66FFCC"/>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spTree>
    <p:extLst>
      <p:ext uri="{BB962C8B-B14F-4D97-AF65-F5344CB8AC3E}">
        <p14:creationId xmlns:p14="http://schemas.microsoft.com/office/powerpoint/2010/main" val="3161097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80">
                                          <p:stCondLst>
                                            <p:cond delay="0"/>
                                          </p:stCondLst>
                                        </p:cTn>
                                        <p:tgtEl>
                                          <p:spTgt spid="14"/>
                                        </p:tgtEl>
                                      </p:cBhvr>
                                    </p:animEffect>
                                    <p:anim calcmode="lin" valueType="num">
                                      <p:cBhvr>
                                        <p:cTn id="8"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13" dur="26">
                                          <p:stCondLst>
                                            <p:cond delay="650"/>
                                          </p:stCondLst>
                                        </p:cTn>
                                        <p:tgtEl>
                                          <p:spTgt spid="14"/>
                                        </p:tgtEl>
                                      </p:cBhvr>
                                      <p:to x="100000" y="60000"/>
                                    </p:animScale>
                                    <p:animScale>
                                      <p:cBhvr>
                                        <p:cTn id="14" dur="166" decel="50000">
                                          <p:stCondLst>
                                            <p:cond delay="676"/>
                                          </p:stCondLst>
                                        </p:cTn>
                                        <p:tgtEl>
                                          <p:spTgt spid="14"/>
                                        </p:tgtEl>
                                      </p:cBhvr>
                                      <p:to x="100000" y="100000"/>
                                    </p:animScale>
                                    <p:animScale>
                                      <p:cBhvr>
                                        <p:cTn id="15" dur="26">
                                          <p:stCondLst>
                                            <p:cond delay="1312"/>
                                          </p:stCondLst>
                                        </p:cTn>
                                        <p:tgtEl>
                                          <p:spTgt spid="14"/>
                                        </p:tgtEl>
                                      </p:cBhvr>
                                      <p:to x="100000" y="80000"/>
                                    </p:animScale>
                                    <p:animScale>
                                      <p:cBhvr>
                                        <p:cTn id="16" dur="166" decel="50000">
                                          <p:stCondLst>
                                            <p:cond delay="1338"/>
                                          </p:stCondLst>
                                        </p:cTn>
                                        <p:tgtEl>
                                          <p:spTgt spid="14"/>
                                        </p:tgtEl>
                                      </p:cBhvr>
                                      <p:to x="100000" y="100000"/>
                                    </p:animScale>
                                    <p:animScale>
                                      <p:cBhvr>
                                        <p:cTn id="17" dur="26">
                                          <p:stCondLst>
                                            <p:cond delay="1642"/>
                                          </p:stCondLst>
                                        </p:cTn>
                                        <p:tgtEl>
                                          <p:spTgt spid="14"/>
                                        </p:tgtEl>
                                      </p:cBhvr>
                                      <p:to x="100000" y="90000"/>
                                    </p:animScale>
                                    <p:animScale>
                                      <p:cBhvr>
                                        <p:cTn id="18" dur="166" decel="50000">
                                          <p:stCondLst>
                                            <p:cond delay="1668"/>
                                          </p:stCondLst>
                                        </p:cTn>
                                        <p:tgtEl>
                                          <p:spTgt spid="14"/>
                                        </p:tgtEl>
                                      </p:cBhvr>
                                      <p:to x="100000" y="100000"/>
                                    </p:animScale>
                                    <p:animScale>
                                      <p:cBhvr>
                                        <p:cTn id="19" dur="26">
                                          <p:stCondLst>
                                            <p:cond delay="1808"/>
                                          </p:stCondLst>
                                        </p:cTn>
                                        <p:tgtEl>
                                          <p:spTgt spid="14"/>
                                        </p:tgtEl>
                                      </p:cBhvr>
                                      <p:to x="100000" y="95000"/>
                                    </p:animScale>
                                    <p:animScale>
                                      <p:cBhvr>
                                        <p:cTn id="20" dur="166" decel="50000">
                                          <p:stCondLst>
                                            <p:cond delay="1834"/>
                                          </p:stCondLst>
                                        </p:cTn>
                                        <p:tgtEl>
                                          <p:spTgt spid="1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19459" name="Rectangle 3"/>
          <p:cNvSpPr>
            <a:spLocks noGrp="1" noChangeArrowheads="1"/>
          </p:cNvSpPr>
          <p:nvPr>
            <p:ph type="body" idx="1"/>
          </p:nvPr>
        </p:nvSpPr>
        <p:spPr>
          <a:xfrm>
            <a:off x="152399" y="152400"/>
            <a:ext cx="3962401" cy="3857624"/>
          </a:xfrm>
        </p:spPr>
        <p:txBody>
          <a:bodyPr/>
          <a:lstStyle/>
          <a:p>
            <a:pPr eaLnBrk="1" hangingPunct="1">
              <a:defRPr/>
            </a:pPr>
            <a:r>
              <a:rPr lang="en-US" dirty="0"/>
              <a:t>Which one is A, B, and C?</a:t>
            </a:r>
          </a:p>
          <a:p>
            <a:pPr eaLnBrk="1" hangingPunct="1">
              <a:defRPr/>
            </a:pPr>
            <a:r>
              <a:rPr lang="en-US" sz="2800" dirty="0">
                <a:solidFill>
                  <a:srgbClr val="FF99FF"/>
                </a:solidFill>
              </a:rPr>
              <a:t>A.) mRNA, DNA, Sugar Complex</a:t>
            </a:r>
          </a:p>
          <a:p>
            <a:pPr eaLnBrk="1" hangingPunct="1">
              <a:defRPr/>
            </a:pPr>
            <a:r>
              <a:rPr lang="en-US" sz="2800" dirty="0">
                <a:solidFill>
                  <a:srgbClr val="FF9900"/>
                </a:solidFill>
              </a:rPr>
              <a:t>B.) Hydrogen Bond, mRNA, DNA wrap.</a:t>
            </a:r>
          </a:p>
          <a:p>
            <a:pPr eaLnBrk="1" hangingPunct="1">
              <a:defRPr/>
            </a:pPr>
            <a:r>
              <a:rPr lang="en-US" sz="2800" dirty="0">
                <a:solidFill>
                  <a:srgbClr val="66FFCC"/>
                </a:solidFill>
              </a:rPr>
              <a:t>C.) Phosphate Group, 5 Carbon Sugar, Nitrogen Base</a:t>
            </a:r>
          </a:p>
          <a:p>
            <a:pPr eaLnBrk="1" hangingPunct="1">
              <a:defRPr/>
            </a:pPr>
            <a:r>
              <a:rPr lang="en-US" sz="2800" dirty="0">
                <a:solidFill>
                  <a:srgbClr val="9933FF"/>
                </a:solidFill>
              </a:rPr>
              <a:t>D.) Enzymes, Helix, Ribosomal Unit.</a:t>
            </a:r>
          </a:p>
        </p:txBody>
      </p:sp>
      <p:pic>
        <p:nvPicPr>
          <p:cNvPr id="167939" name="Picture 5" descr="dna_molecul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19600" y="228600"/>
            <a:ext cx="4419600" cy="6172200"/>
          </a:xfrm>
          <a:prstGeom prst="rect">
            <a:avLst/>
          </a:prstGeom>
          <a:noFill/>
          <a:ln w="7620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
        <p:nvSpPr>
          <p:cNvPr id="50185" name="Rectangle 9"/>
          <p:cNvSpPr>
            <a:spLocks noChangeArrowheads="1"/>
          </p:cNvSpPr>
          <p:nvPr/>
        </p:nvSpPr>
        <p:spPr bwMode="auto">
          <a:xfrm>
            <a:off x="5715000" y="6629400"/>
            <a:ext cx="3124200" cy="214313"/>
          </a:xfrm>
          <a:prstGeom prst="rect">
            <a:avLst/>
          </a:prstGeom>
          <a:noFill/>
          <a:ln w="9525" algn="ctr">
            <a:noFill/>
            <a:miter lim="800000"/>
            <a:headEnd/>
            <a:tailEnd/>
          </a:ln>
          <a:effectLst/>
        </p:spPr>
        <p:txBody>
          <a:bodyPr>
            <a:spAutoFit/>
          </a:bodyPr>
          <a:lstStyle/>
          <a:p>
            <a:pPr marL="342900" marR="0" lvl="0" indent="-342900" algn="r" defTabSz="914400" rtl="0" eaLnBrk="1" fontAlgn="base" latinLnBrk="0" hangingPunct="1">
              <a:lnSpc>
                <a:spcPct val="100000"/>
              </a:lnSpc>
              <a:spcBef>
                <a:spcPct val="0"/>
              </a:spcBef>
              <a:spcAft>
                <a:spcPct val="0"/>
              </a:spcAft>
              <a:buClr>
                <a:srgbClr val="66CCFF"/>
              </a:buClr>
              <a:buSzPct val="65000"/>
              <a:buFont typeface="Wingdings" pitchFamily="2" charset="2"/>
              <a:buNone/>
              <a:tabLst/>
              <a:defRPr/>
            </a:pPr>
            <a: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rPr>
              <a:t>Copyright © 2024 </a:t>
            </a:r>
            <a:r>
              <a:rPr kumimoji="0" lang="en-US" sz="800" b="1" i="0" u="none" strike="noStrike" kern="1200" cap="none" spc="0" normalizeH="0" baseline="0" noProof="0" dirty="0" err="1">
                <a:ln>
                  <a:noFill/>
                </a:ln>
                <a:solidFill>
                  <a:srgbClr val="FFFFFF"/>
                </a:solidFill>
                <a:effectLst/>
                <a:uLnTx/>
                <a:uFillTx/>
                <a:latin typeface="Verdana" pitchFamily="34" charset="0"/>
                <a:ea typeface="+mn-ea"/>
                <a:cs typeface="+mn-cs"/>
              </a:rPr>
              <a:t>SlideSpark</a:t>
            </a:r>
            <a: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rPr>
              <a:t> .LLC</a:t>
            </a:r>
            <a:endParaRPr kumimoji="0" lang="en-US" sz="96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Tahoma" pitchFamily="34" charset="0"/>
              <a:ea typeface="+mn-ea"/>
              <a:cs typeface="+mn-cs"/>
            </a:endParaRPr>
          </a:p>
        </p:txBody>
      </p:sp>
      <p:sp>
        <p:nvSpPr>
          <p:cNvPr id="5" name="Rectangle 4"/>
          <p:cNvSpPr/>
          <p:nvPr/>
        </p:nvSpPr>
        <p:spPr>
          <a:xfrm>
            <a:off x="3003911" y="5051646"/>
            <a:ext cx="1059907" cy="1569660"/>
          </a:xfrm>
          <a:prstGeom prst="rect">
            <a:avLst/>
          </a:prstGeom>
          <a:noFill/>
        </p:spPr>
        <p:txBody>
          <a:bodyPr wrap="none" lIns="91440" tIns="45720" rIns="91440" bIns="4572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96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Verdana" pitchFamily="34" charset="0"/>
                <a:ea typeface="+mn-ea"/>
                <a:cs typeface="+mn-cs"/>
              </a:rPr>
              <a:t>6</a:t>
            </a:r>
          </a:p>
        </p:txBody>
      </p:sp>
      <p:sp>
        <p:nvSpPr>
          <p:cNvPr id="6" name="Rectangle 5"/>
          <p:cNvSpPr/>
          <p:nvPr/>
        </p:nvSpPr>
        <p:spPr>
          <a:xfrm>
            <a:off x="4724400" y="4191000"/>
            <a:ext cx="582211" cy="707886"/>
          </a:xfrm>
          <a:prstGeom prst="rect">
            <a:avLst/>
          </a:prstGeom>
          <a:noFill/>
        </p:spPr>
        <p:txBody>
          <a:bodyPr wrap="none" lIns="91440" tIns="45720" rIns="91440" bIns="4572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Verdana" pitchFamily="34" charset="0"/>
                <a:ea typeface="+mn-ea"/>
                <a:cs typeface="+mn-cs"/>
              </a:rPr>
              <a:t>A</a:t>
            </a:r>
          </a:p>
        </p:txBody>
      </p:sp>
      <p:sp>
        <p:nvSpPr>
          <p:cNvPr id="7" name="Rectangle 6"/>
          <p:cNvSpPr/>
          <p:nvPr/>
        </p:nvSpPr>
        <p:spPr>
          <a:xfrm>
            <a:off x="5284840" y="4393724"/>
            <a:ext cx="575799" cy="707886"/>
          </a:xfrm>
          <a:prstGeom prst="rect">
            <a:avLst/>
          </a:prstGeom>
          <a:noFill/>
        </p:spPr>
        <p:txBody>
          <a:bodyPr wrap="none" lIns="91440" tIns="45720" rIns="91440" bIns="4572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Verdana" pitchFamily="34" charset="0"/>
                <a:ea typeface="+mn-ea"/>
                <a:cs typeface="+mn-cs"/>
              </a:rPr>
              <a:t>B</a:t>
            </a:r>
          </a:p>
        </p:txBody>
      </p:sp>
      <p:sp>
        <p:nvSpPr>
          <p:cNvPr id="8" name="Rectangle 7"/>
          <p:cNvSpPr/>
          <p:nvPr/>
        </p:nvSpPr>
        <p:spPr>
          <a:xfrm>
            <a:off x="5860639" y="4335666"/>
            <a:ext cx="556563" cy="707886"/>
          </a:xfrm>
          <a:prstGeom prst="rect">
            <a:avLst/>
          </a:prstGeom>
          <a:noFill/>
        </p:spPr>
        <p:txBody>
          <a:bodyPr wrap="none" lIns="91440" tIns="45720" rIns="91440" bIns="4572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Verdana" pitchFamily="34" charset="0"/>
                <a:ea typeface="+mn-ea"/>
                <a:cs typeface="+mn-cs"/>
              </a:rPr>
              <a:t>C</a:t>
            </a:r>
          </a:p>
        </p:txBody>
      </p:sp>
      <p:sp>
        <p:nvSpPr>
          <p:cNvPr id="9" name="Right Arrow 8"/>
          <p:cNvSpPr/>
          <p:nvPr/>
        </p:nvSpPr>
        <p:spPr bwMode="auto">
          <a:xfrm>
            <a:off x="2133600" y="756556"/>
            <a:ext cx="1295400" cy="257629"/>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sp>
        <p:nvSpPr>
          <p:cNvPr id="10" name="Rectangle 9"/>
          <p:cNvSpPr/>
          <p:nvPr/>
        </p:nvSpPr>
        <p:spPr>
          <a:xfrm>
            <a:off x="400680" y="6151781"/>
            <a:ext cx="4761240" cy="584775"/>
          </a:xfrm>
          <a:prstGeom prst="rect">
            <a:avLst/>
          </a:prstGeom>
          <a:noFill/>
        </p:spPr>
        <p:txBody>
          <a:bodyPr wrap="none" lIns="91440" tIns="45720" rIns="91440" bIns="4572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Verdana" pitchFamily="34" charset="0"/>
                <a:ea typeface="+mn-ea"/>
                <a:cs typeface="+mn-cs"/>
              </a:rPr>
              <a:t>And the answer is…</a:t>
            </a:r>
          </a:p>
        </p:txBody>
      </p:sp>
      <p:sp>
        <p:nvSpPr>
          <p:cNvPr id="14" name="Rounded Rectangle 13"/>
          <p:cNvSpPr/>
          <p:nvPr/>
        </p:nvSpPr>
        <p:spPr bwMode="auto">
          <a:xfrm>
            <a:off x="152400" y="3084285"/>
            <a:ext cx="3911418" cy="1460658"/>
          </a:xfrm>
          <a:prstGeom prst="roundRect">
            <a:avLst/>
          </a:prstGeom>
          <a:solidFill>
            <a:srgbClr val="66FFCC">
              <a:alpha val="25000"/>
            </a:srgbClr>
          </a:solidFill>
          <a:ln w="57150" cap="flat" cmpd="sng" algn="ctr">
            <a:solidFill>
              <a:srgbClr val="66FFCC"/>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spTree>
    <p:extLst>
      <p:ext uri="{BB962C8B-B14F-4D97-AF65-F5344CB8AC3E}">
        <p14:creationId xmlns:p14="http://schemas.microsoft.com/office/powerpoint/2010/main" val="2860976464"/>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72707" name="Rectangle 3"/>
          <p:cNvSpPr>
            <a:spLocks noGrp="1" noChangeArrowheads="1"/>
          </p:cNvSpPr>
          <p:nvPr>
            <p:ph type="body" idx="4294967295"/>
          </p:nvPr>
        </p:nvSpPr>
        <p:spPr>
          <a:xfrm>
            <a:off x="457200" y="228600"/>
            <a:ext cx="8229600" cy="5902325"/>
          </a:xfrm>
        </p:spPr>
        <p:txBody>
          <a:bodyPr/>
          <a:lstStyle/>
          <a:p>
            <a:pPr eaLnBrk="1" hangingPunct="1">
              <a:defRPr/>
            </a:pPr>
            <a:r>
              <a:rPr lang="en-US" dirty="0">
                <a:effectLst>
                  <a:outerShdw blurRad="38100" dist="38100" dir="2700000" algn="tl">
                    <a:srgbClr val="336699"/>
                  </a:outerShdw>
                </a:effectLst>
              </a:rPr>
              <a:t>Nucleic Acids –  P O N C H (Nucleotide)</a:t>
            </a:r>
          </a:p>
        </p:txBody>
      </p:sp>
      <p:pic>
        <p:nvPicPr>
          <p:cNvPr id="179203"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 y="762000"/>
            <a:ext cx="8991600" cy="579120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835588" name="Rectangle 4"/>
          <p:cNvSpPr>
            <a:spLocks noChangeArrowheads="1"/>
          </p:cNvSpPr>
          <p:nvPr/>
        </p:nvSpPr>
        <p:spPr bwMode="auto">
          <a:xfrm>
            <a:off x="5715000" y="6629400"/>
            <a:ext cx="3048000" cy="214313"/>
          </a:xfrm>
          <a:prstGeom prst="rect">
            <a:avLst/>
          </a:prstGeom>
          <a:noFill/>
          <a:ln w="9525" algn="ctr">
            <a:noFill/>
            <a:miter lim="800000"/>
            <a:headEnd/>
            <a:tailEnd/>
          </a:ln>
          <a:effectLst/>
        </p:spPr>
        <p:txBody>
          <a:bodyPr>
            <a:spAutoFit/>
          </a:bodyPr>
          <a:lstStyle/>
          <a:p>
            <a:pPr marL="342900" marR="0" lvl="0" indent="-342900" algn="r" defTabSz="914400" rtl="0" eaLnBrk="1" fontAlgn="base" latinLnBrk="0" hangingPunct="1">
              <a:lnSpc>
                <a:spcPct val="100000"/>
              </a:lnSpc>
              <a:spcBef>
                <a:spcPct val="0"/>
              </a:spcBef>
              <a:spcAft>
                <a:spcPct val="0"/>
              </a:spcAft>
              <a:buClr>
                <a:srgbClr val="66CCFF"/>
              </a:buClr>
              <a:buSzPct val="65000"/>
              <a:buFont typeface="Wingdings" pitchFamily="2" charset="2"/>
              <a:buNone/>
              <a:tabLst/>
              <a:defRPr/>
            </a:pPr>
            <a: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rPr>
              <a:t>Copyright © 2024 </a:t>
            </a:r>
            <a:r>
              <a:rPr kumimoji="0" lang="en-US" sz="800" b="1" i="0" u="none" strike="noStrike" kern="1200" cap="none" spc="0" normalizeH="0" baseline="0" noProof="0" dirty="0" err="1">
                <a:ln>
                  <a:noFill/>
                </a:ln>
                <a:solidFill>
                  <a:srgbClr val="FFFFFF"/>
                </a:solidFill>
                <a:effectLst/>
                <a:uLnTx/>
                <a:uFillTx/>
                <a:latin typeface="Verdana" pitchFamily="34" charset="0"/>
                <a:ea typeface="+mn-ea"/>
                <a:cs typeface="+mn-cs"/>
              </a:rPr>
              <a:t>SlideSpark</a:t>
            </a:r>
            <a: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rPr>
              <a:t> .LLC</a:t>
            </a:r>
            <a:endParaRPr kumimoji="0" lang="en-US" sz="3200" b="0" i="0" u="none" strike="noStrike" kern="1200" cap="none" spc="0" normalizeH="0" baseline="0" noProof="0" dirty="0">
              <a:ln>
                <a:noFill/>
              </a:ln>
              <a:solidFill>
                <a:srgbClr val="FFFFFF"/>
              </a:solidFill>
              <a:effectLst>
                <a:outerShdw blurRad="38100" dist="38100" dir="2700000" algn="tl">
                  <a:srgbClr val="336699"/>
                </a:outerShdw>
              </a:effectLst>
              <a:uLnTx/>
              <a:uFillTx/>
              <a:latin typeface="Tahoma" pitchFamily="34" charset="0"/>
              <a:ea typeface="+mn-ea"/>
              <a:cs typeface="+mn-cs"/>
            </a:endParaRPr>
          </a:p>
        </p:txBody>
      </p:sp>
      <p:sp>
        <p:nvSpPr>
          <p:cNvPr id="2" name="Rectangle 1"/>
          <p:cNvSpPr/>
          <p:nvPr/>
        </p:nvSpPr>
        <p:spPr bwMode="auto">
          <a:xfrm>
            <a:off x="3810000" y="152400"/>
            <a:ext cx="4800600" cy="762000"/>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sp>
        <p:nvSpPr>
          <p:cNvPr id="3" name="TextBox 2"/>
          <p:cNvSpPr txBox="1"/>
          <p:nvPr/>
        </p:nvSpPr>
        <p:spPr>
          <a:xfrm>
            <a:off x="3810000" y="228600"/>
            <a:ext cx="4800600" cy="1384995"/>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Verdana" pitchFamily="34" charset="0"/>
                <a:ea typeface="+mn-ea"/>
                <a:cs typeface="+mn-cs"/>
              </a:rPr>
              <a:t>Are made of these 5 biologically important elements?</a:t>
            </a:r>
          </a:p>
        </p:txBody>
      </p:sp>
      <p:pic>
        <p:nvPicPr>
          <p:cNvPr id="7" name="Picture 2" descr="https://encrypted-tbn0.gstatic.com/images?q=tbn:ANd9GcQ4VhCuAw4SNCCShfeAhh0oj7xwjAz5OZ7wkZwOBacQ2BeildNfDA"/>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2760" y="1524000"/>
            <a:ext cx="1121735" cy="11217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56666524"/>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72707" name="Rectangle 3"/>
          <p:cNvSpPr>
            <a:spLocks noGrp="1" noChangeArrowheads="1"/>
          </p:cNvSpPr>
          <p:nvPr>
            <p:ph type="body" idx="4294967295"/>
          </p:nvPr>
        </p:nvSpPr>
        <p:spPr>
          <a:xfrm>
            <a:off x="457200" y="228600"/>
            <a:ext cx="8229600" cy="5902325"/>
          </a:xfrm>
        </p:spPr>
        <p:txBody>
          <a:bodyPr/>
          <a:lstStyle/>
          <a:p>
            <a:pPr eaLnBrk="1" hangingPunct="1">
              <a:defRPr/>
            </a:pPr>
            <a:r>
              <a:rPr lang="en-US">
                <a:effectLst>
                  <a:outerShdw blurRad="38100" dist="38100" dir="2700000" algn="tl">
                    <a:srgbClr val="336699"/>
                  </a:outerShdw>
                </a:effectLst>
              </a:rPr>
              <a:t>Nucleic Acids –  </a:t>
            </a:r>
            <a:r>
              <a:rPr lang="en-US">
                <a:solidFill>
                  <a:srgbClr val="66FF99"/>
                </a:solidFill>
                <a:effectLst>
                  <a:outerShdw blurRad="38100" dist="38100" dir="2700000" algn="tl">
                    <a:srgbClr val="FFFFFF"/>
                  </a:outerShdw>
                </a:effectLst>
              </a:rPr>
              <a:t>P</a:t>
            </a:r>
            <a:r>
              <a:rPr lang="en-US">
                <a:effectLst>
                  <a:outerShdw blurRad="38100" dist="38100" dir="2700000" algn="tl">
                    <a:srgbClr val="336699"/>
                  </a:outerShdw>
                </a:effectLst>
              </a:rPr>
              <a:t> O N C H (Nucleotide)</a:t>
            </a:r>
          </a:p>
        </p:txBody>
      </p:sp>
      <p:pic>
        <p:nvPicPr>
          <p:cNvPr id="180227"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 y="762000"/>
            <a:ext cx="8991600" cy="579120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836612" name="Rectangle 4"/>
          <p:cNvSpPr>
            <a:spLocks noChangeArrowheads="1"/>
          </p:cNvSpPr>
          <p:nvPr/>
        </p:nvSpPr>
        <p:spPr bwMode="auto">
          <a:xfrm>
            <a:off x="5715000" y="6629400"/>
            <a:ext cx="3048000" cy="214313"/>
          </a:xfrm>
          <a:prstGeom prst="rect">
            <a:avLst/>
          </a:prstGeom>
          <a:noFill/>
          <a:ln w="9525" algn="ctr">
            <a:noFill/>
            <a:miter lim="800000"/>
            <a:headEnd/>
            <a:tailEnd/>
          </a:ln>
          <a:effectLst/>
        </p:spPr>
        <p:txBody>
          <a:bodyPr>
            <a:spAutoFit/>
          </a:bodyPr>
          <a:lstStyle/>
          <a:p>
            <a:pPr marL="342900" marR="0" lvl="0" indent="-342900" algn="r" defTabSz="914400" rtl="0" eaLnBrk="1" fontAlgn="base" latinLnBrk="0" hangingPunct="1">
              <a:lnSpc>
                <a:spcPct val="100000"/>
              </a:lnSpc>
              <a:spcBef>
                <a:spcPct val="0"/>
              </a:spcBef>
              <a:spcAft>
                <a:spcPct val="0"/>
              </a:spcAft>
              <a:buClr>
                <a:srgbClr val="66CCFF"/>
              </a:buClr>
              <a:buSzPct val="65000"/>
              <a:buFont typeface="Wingdings" pitchFamily="2" charset="2"/>
              <a:buNone/>
              <a:tabLst/>
              <a:defRPr/>
            </a:pPr>
            <a: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rPr>
              <a:t>Copyright © 2024 </a:t>
            </a:r>
            <a:r>
              <a:rPr kumimoji="0" lang="en-US" sz="800" b="1" i="0" u="none" strike="noStrike" kern="1200" cap="none" spc="0" normalizeH="0" baseline="0" noProof="0" dirty="0" err="1">
                <a:ln>
                  <a:noFill/>
                </a:ln>
                <a:solidFill>
                  <a:srgbClr val="FFFFFF"/>
                </a:solidFill>
                <a:effectLst/>
                <a:uLnTx/>
                <a:uFillTx/>
                <a:latin typeface="Verdana" pitchFamily="34" charset="0"/>
                <a:ea typeface="+mn-ea"/>
                <a:cs typeface="+mn-cs"/>
              </a:rPr>
              <a:t>SlideSpark</a:t>
            </a:r>
            <a: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rPr>
              <a:t> .LLC</a:t>
            </a:r>
            <a:endParaRPr kumimoji="0" lang="en-US" sz="3200" b="0" i="0" u="none" strike="noStrike" kern="1200" cap="none" spc="0" normalizeH="0" baseline="0" noProof="0" dirty="0">
              <a:ln>
                <a:noFill/>
              </a:ln>
              <a:solidFill>
                <a:srgbClr val="FFFFFF"/>
              </a:solidFill>
              <a:effectLst>
                <a:outerShdw blurRad="38100" dist="38100" dir="2700000" algn="tl">
                  <a:srgbClr val="336699"/>
                </a:outerShdw>
              </a:effectLst>
              <a:uLnTx/>
              <a:uFillTx/>
              <a:latin typeface="Tahoma" pitchFamily="34" charset="0"/>
              <a:ea typeface="+mn-ea"/>
              <a:cs typeface="+mn-cs"/>
            </a:endParaRPr>
          </a:p>
        </p:txBody>
      </p:sp>
      <p:sp>
        <p:nvSpPr>
          <p:cNvPr id="180229" name="WordArt 5"/>
          <p:cNvSpPr>
            <a:spLocks noChangeArrowheads="1" noChangeShapeType="1" noTextEdit="1"/>
          </p:cNvSpPr>
          <p:nvPr/>
        </p:nvSpPr>
        <p:spPr bwMode="auto">
          <a:xfrm>
            <a:off x="228600" y="914400"/>
            <a:ext cx="2209800" cy="47625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0" cap="none" spc="720" normalizeH="0" baseline="0" noProof="0">
                <a:ln w="9525">
                  <a:solidFill>
                    <a:srgbClr val="9900FF"/>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uLnTx/>
                <a:uFillTx/>
                <a:latin typeface="Arial Black"/>
                <a:ea typeface="+mn-ea"/>
                <a:cs typeface="+mn-cs"/>
              </a:rPr>
              <a:t>Phosphorus</a:t>
            </a:r>
          </a:p>
        </p:txBody>
      </p:sp>
      <p:pic>
        <p:nvPicPr>
          <p:cNvPr id="6" name="Picture 2" descr="https://encrypted-tbn0.gstatic.com/images?q=tbn:ANd9GcQ4VhCuAw4SNCCShfeAhh0oj7xwjAz5OZ7wkZwOBacQ2BeildNfDA"/>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2760" y="1524000"/>
            <a:ext cx="1121735" cy="11217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3381522"/>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72707" name="Rectangle 3"/>
          <p:cNvSpPr>
            <a:spLocks noGrp="1" noChangeArrowheads="1"/>
          </p:cNvSpPr>
          <p:nvPr>
            <p:ph type="body" idx="4294967295"/>
          </p:nvPr>
        </p:nvSpPr>
        <p:spPr>
          <a:xfrm>
            <a:off x="457200" y="228600"/>
            <a:ext cx="8229600" cy="5902325"/>
          </a:xfrm>
        </p:spPr>
        <p:txBody>
          <a:bodyPr/>
          <a:lstStyle/>
          <a:p>
            <a:pPr eaLnBrk="1" hangingPunct="1">
              <a:defRPr/>
            </a:pPr>
            <a:r>
              <a:rPr lang="en-US">
                <a:effectLst>
                  <a:outerShdw blurRad="38100" dist="38100" dir="2700000" algn="tl">
                    <a:srgbClr val="336699"/>
                  </a:outerShdw>
                </a:effectLst>
              </a:rPr>
              <a:t>Nucleic Acids –  </a:t>
            </a:r>
            <a:r>
              <a:rPr lang="en-US">
                <a:solidFill>
                  <a:srgbClr val="9966FF"/>
                </a:solidFill>
                <a:effectLst>
                  <a:outerShdw blurRad="38100" dist="38100" dir="2700000" algn="tl">
                    <a:srgbClr val="FFFFFF"/>
                  </a:outerShdw>
                </a:effectLst>
              </a:rPr>
              <a:t>P</a:t>
            </a:r>
            <a:r>
              <a:rPr lang="en-US">
                <a:effectLst>
                  <a:outerShdw blurRad="38100" dist="38100" dir="2700000" algn="tl">
                    <a:srgbClr val="336699"/>
                  </a:outerShdw>
                </a:effectLst>
              </a:rPr>
              <a:t> O N C H (Nucleotide)</a:t>
            </a:r>
          </a:p>
        </p:txBody>
      </p:sp>
      <p:pic>
        <p:nvPicPr>
          <p:cNvPr id="181251"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 y="762000"/>
            <a:ext cx="8991600" cy="579120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837636" name="Rectangle 4"/>
          <p:cNvSpPr>
            <a:spLocks noChangeArrowheads="1"/>
          </p:cNvSpPr>
          <p:nvPr/>
        </p:nvSpPr>
        <p:spPr bwMode="auto">
          <a:xfrm>
            <a:off x="5715000" y="6629400"/>
            <a:ext cx="3048000" cy="214313"/>
          </a:xfrm>
          <a:prstGeom prst="rect">
            <a:avLst/>
          </a:prstGeom>
          <a:noFill/>
          <a:ln w="9525" algn="ctr">
            <a:noFill/>
            <a:miter lim="800000"/>
            <a:headEnd/>
            <a:tailEnd/>
          </a:ln>
          <a:effectLst/>
        </p:spPr>
        <p:txBody>
          <a:bodyPr>
            <a:spAutoFit/>
          </a:bodyPr>
          <a:lstStyle/>
          <a:p>
            <a:pPr marL="342900" marR="0" lvl="0" indent="-342900" algn="r" defTabSz="914400" rtl="0" eaLnBrk="1" fontAlgn="base" latinLnBrk="0" hangingPunct="1">
              <a:lnSpc>
                <a:spcPct val="100000"/>
              </a:lnSpc>
              <a:spcBef>
                <a:spcPct val="0"/>
              </a:spcBef>
              <a:spcAft>
                <a:spcPct val="0"/>
              </a:spcAft>
              <a:buClr>
                <a:srgbClr val="66CCFF"/>
              </a:buClr>
              <a:buSzPct val="65000"/>
              <a:buFont typeface="Wingdings" pitchFamily="2" charset="2"/>
              <a:buNone/>
              <a:tabLst/>
              <a:defRPr/>
            </a:pPr>
            <a: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rPr>
              <a:t>Copyright © 2024 </a:t>
            </a:r>
            <a:r>
              <a:rPr kumimoji="0" lang="en-US" sz="800" b="1" i="0" u="none" strike="noStrike" kern="1200" cap="none" spc="0" normalizeH="0" baseline="0" noProof="0" dirty="0" err="1">
                <a:ln>
                  <a:noFill/>
                </a:ln>
                <a:solidFill>
                  <a:srgbClr val="FFFFFF"/>
                </a:solidFill>
                <a:effectLst/>
                <a:uLnTx/>
                <a:uFillTx/>
                <a:latin typeface="Verdana" pitchFamily="34" charset="0"/>
                <a:ea typeface="+mn-ea"/>
                <a:cs typeface="+mn-cs"/>
              </a:rPr>
              <a:t>SlideSpark</a:t>
            </a:r>
            <a: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rPr>
              <a:t> .LLC</a:t>
            </a:r>
            <a:endParaRPr kumimoji="0" lang="en-US" sz="3200" b="0" i="0" u="none" strike="noStrike" kern="1200" cap="none" spc="0" normalizeH="0" baseline="0" noProof="0" dirty="0">
              <a:ln>
                <a:noFill/>
              </a:ln>
              <a:solidFill>
                <a:srgbClr val="FFFFFF"/>
              </a:solidFill>
              <a:effectLst>
                <a:outerShdw blurRad="38100" dist="38100" dir="2700000" algn="tl">
                  <a:srgbClr val="336699"/>
                </a:outerShdw>
              </a:effectLst>
              <a:uLnTx/>
              <a:uFillTx/>
              <a:latin typeface="Tahoma" pitchFamily="34" charset="0"/>
              <a:ea typeface="+mn-ea"/>
              <a:cs typeface="+mn-cs"/>
            </a:endParaRPr>
          </a:p>
        </p:txBody>
      </p:sp>
      <p:sp>
        <p:nvSpPr>
          <p:cNvPr id="181253" name="Oval 5"/>
          <p:cNvSpPr>
            <a:spLocks noChangeArrowheads="1"/>
          </p:cNvSpPr>
          <p:nvPr/>
        </p:nvSpPr>
        <p:spPr bwMode="auto">
          <a:xfrm>
            <a:off x="762000" y="3352800"/>
            <a:ext cx="685800" cy="685800"/>
          </a:xfrm>
          <a:prstGeom prst="ellipse">
            <a:avLst/>
          </a:prstGeom>
          <a:solidFill>
            <a:srgbClr val="9966FF">
              <a:alpha val="43921"/>
            </a:srgbClr>
          </a:solidFill>
          <a:ln w="38100">
            <a:solidFill>
              <a:srgbClr val="9966FF"/>
            </a:solidFill>
            <a:round/>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sp>
        <p:nvSpPr>
          <p:cNvPr id="181254" name="Oval 6"/>
          <p:cNvSpPr>
            <a:spLocks noChangeArrowheads="1"/>
          </p:cNvSpPr>
          <p:nvPr/>
        </p:nvSpPr>
        <p:spPr bwMode="auto">
          <a:xfrm>
            <a:off x="8001000" y="1828800"/>
            <a:ext cx="685800" cy="685800"/>
          </a:xfrm>
          <a:prstGeom prst="ellipse">
            <a:avLst/>
          </a:prstGeom>
          <a:solidFill>
            <a:srgbClr val="9966FF">
              <a:alpha val="43921"/>
            </a:srgbClr>
          </a:solidFill>
          <a:ln w="38100">
            <a:solidFill>
              <a:srgbClr val="9966FF"/>
            </a:solidFill>
            <a:round/>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sp>
        <p:nvSpPr>
          <p:cNvPr id="181255" name="WordArt 7"/>
          <p:cNvSpPr>
            <a:spLocks noChangeArrowheads="1" noChangeShapeType="1" noTextEdit="1"/>
          </p:cNvSpPr>
          <p:nvPr/>
        </p:nvSpPr>
        <p:spPr bwMode="auto">
          <a:xfrm>
            <a:off x="228600" y="914400"/>
            <a:ext cx="2209800" cy="47625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0" cap="none" spc="720" normalizeH="0" baseline="0" noProof="0">
                <a:ln w="9525">
                  <a:solidFill>
                    <a:srgbClr val="9900FF"/>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uLnTx/>
                <a:uFillTx/>
                <a:latin typeface="Arial Black"/>
                <a:ea typeface="+mn-ea"/>
                <a:cs typeface="+mn-cs"/>
              </a:rPr>
              <a:t>Phosphorus</a:t>
            </a:r>
          </a:p>
        </p:txBody>
      </p:sp>
      <p:pic>
        <p:nvPicPr>
          <p:cNvPr id="8" name="Picture 2" descr="https://encrypted-tbn0.gstatic.com/images?q=tbn:ANd9GcQ4VhCuAw4SNCCShfeAhh0oj7xwjAz5OZ7wkZwOBacQ2BeildNfDA"/>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2760" y="1524000"/>
            <a:ext cx="1121735" cy="11217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66710698"/>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72707" name="Rectangle 3"/>
          <p:cNvSpPr>
            <a:spLocks noGrp="1" noChangeArrowheads="1"/>
          </p:cNvSpPr>
          <p:nvPr>
            <p:ph type="body" idx="4294967295"/>
          </p:nvPr>
        </p:nvSpPr>
        <p:spPr>
          <a:xfrm>
            <a:off x="457200" y="228600"/>
            <a:ext cx="8229600" cy="5902325"/>
          </a:xfrm>
        </p:spPr>
        <p:txBody>
          <a:bodyPr/>
          <a:lstStyle/>
          <a:p>
            <a:pPr eaLnBrk="1" hangingPunct="1">
              <a:defRPr/>
            </a:pPr>
            <a:r>
              <a:rPr lang="en-US">
                <a:effectLst>
                  <a:outerShdw blurRad="38100" dist="38100" dir="2700000" algn="tl">
                    <a:srgbClr val="336699"/>
                  </a:outerShdw>
                </a:effectLst>
              </a:rPr>
              <a:t>Nucleic Acids –  </a:t>
            </a:r>
            <a:r>
              <a:rPr lang="en-US">
                <a:solidFill>
                  <a:srgbClr val="9966FF"/>
                </a:solidFill>
                <a:effectLst>
                  <a:outerShdw blurRad="38100" dist="38100" dir="2700000" algn="tl">
                    <a:srgbClr val="FFFFFF"/>
                  </a:outerShdw>
                </a:effectLst>
              </a:rPr>
              <a:t>P</a:t>
            </a:r>
            <a:r>
              <a:rPr lang="en-US">
                <a:effectLst>
                  <a:outerShdw blurRad="38100" dist="38100" dir="2700000" algn="tl">
                    <a:srgbClr val="336699"/>
                  </a:outerShdw>
                </a:effectLst>
              </a:rPr>
              <a:t> </a:t>
            </a:r>
            <a:r>
              <a:rPr lang="en-US">
                <a:solidFill>
                  <a:srgbClr val="FF0000"/>
                </a:solidFill>
                <a:effectLst>
                  <a:outerShdw blurRad="38100" dist="38100" dir="2700000" algn="tl">
                    <a:srgbClr val="FFFFFF"/>
                  </a:outerShdw>
                </a:effectLst>
              </a:rPr>
              <a:t>O</a:t>
            </a:r>
            <a:r>
              <a:rPr lang="en-US">
                <a:effectLst>
                  <a:outerShdw blurRad="38100" dist="38100" dir="2700000" algn="tl">
                    <a:srgbClr val="336699"/>
                  </a:outerShdw>
                </a:effectLst>
              </a:rPr>
              <a:t> N C H (Nucleotide)</a:t>
            </a:r>
          </a:p>
        </p:txBody>
      </p:sp>
      <p:pic>
        <p:nvPicPr>
          <p:cNvPr id="182275"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 y="762000"/>
            <a:ext cx="8991600" cy="579120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838660" name="Rectangle 4"/>
          <p:cNvSpPr>
            <a:spLocks noChangeArrowheads="1"/>
          </p:cNvSpPr>
          <p:nvPr/>
        </p:nvSpPr>
        <p:spPr bwMode="auto">
          <a:xfrm>
            <a:off x="5715000" y="6629400"/>
            <a:ext cx="3048000" cy="214313"/>
          </a:xfrm>
          <a:prstGeom prst="rect">
            <a:avLst/>
          </a:prstGeom>
          <a:noFill/>
          <a:ln w="9525" algn="ctr">
            <a:noFill/>
            <a:miter lim="800000"/>
            <a:headEnd/>
            <a:tailEnd/>
          </a:ln>
          <a:effectLst/>
        </p:spPr>
        <p:txBody>
          <a:bodyPr>
            <a:spAutoFit/>
          </a:bodyPr>
          <a:lstStyle/>
          <a:p>
            <a:pPr marL="342900" marR="0" lvl="0" indent="-342900" algn="r" defTabSz="914400" rtl="0" eaLnBrk="1" fontAlgn="base" latinLnBrk="0" hangingPunct="1">
              <a:lnSpc>
                <a:spcPct val="100000"/>
              </a:lnSpc>
              <a:spcBef>
                <a:spcPct val="0"/>
              </a:spcBef>
              <a:spcAft>
                <a:spcPct val="0"/>
              </a:spcAft>
              <a:buClr>
                <a:srgbClr val="66CCFF"/>
              </a:buClr>
              <a:buSzPct val="65000"/>
              <a:buFont typeface="Wingdings" pitchFamily="2" charset="2"/>
              <a:buNone/>
              <a:tabLst/>
              <a:defRPr/>
            </a:pPr>
            <a: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rPr>
              <a:t>Copyright © 2024 </a:t>
            </a:r>
            <a:r>
              <a:rPr kumimoji="0" lang="en-US" sz="800" b="1" i="0" u="none" strike="noStrike" kern="1200" cap="none" spc="0" normalizeH="0" baseline="0" noProof="0" dirty="0" err="1">
                <a:ln>
                  <a:noFill/>
                </a:ln>
                <a:solidFill>
                  <a:srgbClr val="FFFFFF"/>
                </a:solidFill>
                <a:effectLst/>
                <a:uLnTx/>
                <a:uFillTx/>
                <a:latin typeface="Verdana" pitchFamily="34" charset="0"/>
                <a:ea typeface="+mn-ea"/>
                <a:cs typeface="+mn-cs"/>
              </a:rPr>
              <a:t>SlideSpark</a:t>
            </a:r>
            <a: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rPr>
              <a:t> .LLC</a:t>
            </a:r>
            <a:endParaRPr kumimoji="0" lang="en-US" sz="3200" b="0" i="0" u="none" strike="noStrike" kern="1200" cap="none" spc="0" normalizeH="0" baseline="0" noProof="0" dirty="0">
              <a:ln>
                <a:noFill/>
              </a:ln>
              <a:solidFill>
                <a:srgbClr val="FFFFFF"/>
              </a:solidFill>
              <a:effectLst>
                <a:outerShdw blurRad="38100" dist="38100" dir="2700000" algn="tl">
                  <a:srgbClr val="336699"/>
                </a:outerShdw>
              </a:effectLst>
              <a:uLnTx/>
              <a:uFillTx/>
              <a:latin typeface="Tahoma" pitchFamily="34" charset="0"/>
              <a:ea typeface="+mn-ea"/>
              <a:cs typeface="+mn-cs"/>
            </a:endParaRPr>
          </a:p>
        </p:txBody>
      </p:sp>
      <p:sp>
        <p:nvSpPr>
          <p:cNvPr id="182277" name="Oval 5"/>
          <p:cNvSpPr>
            <a:spLocks noChangeArrowheads="1"/>
          </p:cNvSpPr>
          <p:nvPr/>
        </p:nvSpPr>
        <p:spPr bwMode="auto">
          <a:xfrm>
            <a:off x="762000" y="3352800"/>
            <a:ext cx="685800" cy="685800"/>
          </a:xfrm>
          <a:prstGeom prst="ellipse">
            <a:avLst/>
          </a:prstGeom>
          <a:solidFill>
            <a:srgbClr val="9966FF">
              <a:alpha val="43921"/>
            </a:srgbClr>
          </a:solidFill>
          <a:ln w="38100">
            <a:solidFill>
              <a:srgbClr val="9966FF"/>
            </a:solidFill>
            <a:round/>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sp>
        <p:nvSpPr>
          <p:cNvPr id="182278" name="Oval 6"/>
          <p:cNvSpPr>
            <a:spLocks noChangeArrowheads="1"/>
          </p:cNvSpPr>
          <p:nvPr/>
        </p:nvSpPr>
        <p:spPr bwMode="auto">
          <a:xfrm>
            <a:off x="8001000" y="1828800"/>
            <a:ext cx="685800" cy="685800"/>
          </a:xfrm>
          <a:prstGeom prst="ellipse">
            <a:avLst/>
          </a:prstGeom>
          <a:solidFill>
            <a:srgbClr val="9966FF">
              <a:alpha val="43921"/>
            </a:srgbClr>
          </a:solidFill>
          <a:ln w="38100">
            <a:solidFill>
              <a:srgbClr val="9966FF"/>
            </a:solidFill>
            <a:round/>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sp>
        <p:nvSpPr>
          <p:cNvPr id="182279" name="WordArt 7"/>
          <p:cNvSpPr>
            <a:spLocks noChangeArrowheads="1" noChangeShapeType="1" noTextEdit="1"/>
          </p:cNvSpPr>
          <p:nvPr/>
        </p:nvSpPr>
        <p:spPr bwMode="auto">
          <a:xfrm>
            <a:off x="228600" y="914400"/>
            <a:ext cx="2209800" cy="47625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0" cap="none" spc="720" normalizeH="0" baseline="0" noProof="0">
                <a:ln w="9525">
                  <a:solidFill>
                    <a:srgbClr val="9900FF"/>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uLnTx/>
                <a:uFillTx/>
                <a:latin typeface="Arial Black"/>
                <a:ea typeface="+mn-ea"/>
                <a:cs typeface="+mn-cs"/>
              </a:rPr>
              <a:t>Phosphorus</a:t>
            </a:r>
          </a:p>
        </p:txBody>
      </p:sp>
      <p:sp>
        <p:nvSpPr>
          <p:cNvPr id="182280" name="WordArt 8"/>
          <p:cNvSpPr>
            <a:spLocks noChangeArrowheads="1" noChangeShapeType="1" noTextEdit="1"/>
          </p:cNvSpPr>
          <p:nvPr/>
        </p:nvSpPr>
        <p:spPr bwMode="auto">
          <a:xfrm>
            <a:off x="2743200" y="838200"/>
            <a:ext cx="1828800" cy="53340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0" cap="none" spc="720" normalizeH="0" baseline="0" noProof="0">
                <a:ln w="9525">
                  <a:solidFill>
                    <a:srgbClr val="CC3300"/>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uLnTx/>
                <a:uFillTx/>
                <a:latin typeface="Arial Black"/>
                <a:ea typeface="+mn-ea"/>
                <a:cs typeface="+mn-cs"/>
              </a:rPr>
              <a:t>Oxygen</a:t>
            </a:r>
          </a:p>
        </p:txBody>
      </p:sp>
      <p:pic>
        <p:nvPicPr>
          <p:cNvPr id="9" name="Picture 2" descr="https://encrypted-tbn0.gstatic.com/images?q=tbn:ANd9GcQ4VhCuAw4SNCCShfeAhh0oj7xwjAz5OZ7wkZwOBacQ2BeildNfDA"/>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2760" y="1524000"/>
            <a:ext cx="1121735" cy="11217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63143545"/>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72707" name="Rectangle 3"/>
          <p:cNvSpPr>
            <a:spLocks noGrp="1" noChangeArrowheads="1"/>
          </p:cNvSpPr>
          <p:nvPr>
            <p:ph type="body" idx="4294967295"/>
          </p:nvPr>
        </p:nvSpPr>
        <p:spPr>
          <a:xfrm>
            <a:off x="457200" y="228600"/>
            <a:ext cx="8229600" cy="5902325"/>
          </a:xfrm>
        </p:spPr>
        <p:txBody>
          <a:bodyPr/>
          <a:lstStyle/>
          <a:p>
            <a:pPr eaLnBrk="1" hangingPunct="1">
              <a:defRPr/>
            </a:pPr>
            <a:r>
              <a:rPr lang="en-US">
                <a:effectLst>
                  <a:outerShdw blurRad="38100" dist="38100" dir="2700000" algn="tl">
                    <a:srgbClr val="336699"/>
                  </a:outerShdw>
                </a:effectLst>
              </a:rPr>
              <a:t>Nucleic Acids –  </a:t>
            </a:r>
            <a:r>
              <a:rPr lang="en-US">
                <a:solidFill>
                  <a:srgbClr val="9966FF"/>
                </a:solidFill>
                <a:effectLst>
                  <a:outerShdw blurRad="38100" dist="38100" dir="2700000" algn="tl">
                    <a:srgbClr val="FFFFFF"/>
                  </a:outerShdw>
                </a:effectLst>
              </a:rPr>
              <a:t>P</a:t>
            </a:r>
            <a:r>
              <a:rPr lang="en-US">
                <a:effectLst>
                  <a:outerShdw blurRad="38100" dist="38100" dir="2700000" algn="tl">
                    <a:srgbClr val="336699"/>
                  </a:outerShdw>
                </a:effectLst>
              </a:rPr>
              <a:t> </a:t>
            </a:r>
            <a:r>
              <a:rPr lang="en-US">
                <a:solidFill>
                  <a:srgbClr val="FF0000"/>
                </a:solidFill>
                <a:effectLst>
                  <a:outerShdw blurRad="38100" dist="38100" dir="2700000" algn="tl">
                    <a:srgbClr val="FFFFFF"/>
                  </a:outerShdw>
                </a:effectLst>
              </a:rPr>
              <a:t>O</a:t>
            </a:r>
            <a:r>
              <a:rPr lang="en-US">
                <a:effectLst>
                  <a:outerShdw blurRad="38100" dist="38100" dir="2700000" algn="tl">
                    <a:srgbClr val="336699"/>
                  </a:outerShdw>
                </a:effectLst>
              </a:rPr>
              <a:t> N C H (Nucleotide)</a:t>
            </a:r>
          </a:p>
        </p:txBody>
      </p:sp>
      <p:pic>
        <p:nvPicPr>
          <p:cNvPr id="183299"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 y="762000"/>
            <a:ext cx="8991600" cy="579120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839684" name="Rectangle 4"/>
          <p:cNvSpPr>
            <a:spLocks noChangeArrowheads="1"/>
          </p:cNvSpPr>
          <p:nvPr/>
        </p:nvSpPr>
        <p:spPr bwMode="auto">
          <a:xfrm>
            <a:off x="5715000" y="6629400"/>
            <a:ext cx="3048000" cy="214313"/>
          </a:xfrm>
          <a:prstGeom prst="rect">
            <a:avLst/>
          </a:prstGeom>
          <a:noFill/>
          <a:ln w="9525" algn="ctr">
            <a:noFill/>
            <a:miter lim="800000"/>
            <a:headEnd/>
            <a:tailEnd/>
          </a:ln>
          <a:effectLst/>
        </p:spPr>
        <p:txBody>
          <a:bodyPr>
            <a:spAutoFit/>
          </a:bodyPr>
          <a:lstStyle/>
          <a:p>
            <a:pPr marL="342900" marR="0" lvl="0" indent="-342900" algn="r" defTabSz="914400" rtl="0" eaLnBrk="1" fontAlgn="base" latinLnBrk="0" hangingPunct="1">
              <a:lnSpc>
                <a:spcPct val="100000"/>
              </a:lnSpc>
              <a:spcBef>
                <a:spcPct val="0"/>
              </a:spcBef>
              <a:spcAft>
                <a:spcPct val="0"/>
              </a:spcAft>
              <a:buClr>
                <a:srgbClr val="66CCFF"/>
              </a:buClr>
              <a:buSzPct val="65000"/>
              <a:buFont typeface="Wingdings" pitchFamily="2" charset="2"/>
              <a:buNone/>
              <a:tabLst/>
              <a:defRPr/>
            </a:pPr>
            <a: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rPr>
              <a:t>Copyright © 2024 </a:t>
            </a:r>
            <a:r>
              <a:rPr kumimoji="0" lang="en-US" sz="800" b="1" i="0" u="none" strike="noStrike" kern="1200" cap="none" spc="0" normalizeH="0" baseline="0" noProof="0" dirty="0" err="1">
                <a:ln>
                  <a:noFill/>
                </a:ln>
                <a:solidFill>
                  <a:srgbClr val="FFFFFF"/>
                </a:solidFill>
                <a:effectLst/>
                <a:uLnTx/>
                <a:uFillTx/>
                <a:latin typeface="Verdana" pitchFamily="34" charset="0"/>
                <a:ea typeface="+mn-ea"/>
                <a:cs typeface="+mn-cs"/>
              </a:rPr>
              <a:t>SlideSpark</a:t>
            </a:r>
            <a: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rPr>
              <a:t> .LLC</a:t>
            </a:r>
            <a:endParaRPr kumimoji="0" lang="en-US" sz="3200" b="0" i="0" u="none" strike="noStrike" kern="1200" cap="none" spc="0" normalizeH="0" baseline="0" noProof="0" dirty="0">
              <a:ln>
                <a:noFill/>
              </a:ln>
              <a:solidFill>
                <a:srgbClr val="FFFFFF"/>
              </a:solidFill>
              <a:effectLst>
                <a:outerShdw blurRad="38100" dist="38100" dir="2700000" algn="tl">
                  <a:srgbClr val="336699"/>
                </a:outerShdw>
              </a:effectLst>
              <a:uLnTx/>
              <a:uFillTx/>
              <a:latin typeface="Tahoma" pitchFamily="34" charset="0"/>
              <a:ea typeface="+mn-ea"/>
              <a:cs typeface="+mn-cs"/>
            </a:endParaRPr>
          </a:p>
        </p:txBody>
      </p:sp>
      <p:sp>
        <p:nvSpPr>
          <p:cNvPr id="183301" name="Oval 5"/>
          <p:cNvSpPr>
            <a:spLocks noChangeArrowheads="1"/>
          </p:cNvSpPr>
          <p:nvPr/>
        </p:nvSpPr>
        <p:spPr bwMode="auto">
          <a:xfrm>
            <a:off x="762000" y="3352800"/>
            <a:ext cx="685800" cy="685800"/>
          </a:xfrm>
          <a:prstGeom prst="ellipse">
            <a:avLst/>
          </a:prstGeom>
          <a:solidFill>
            <a:srgbClr val="9966FF">
              <a:alpha val="43921"/>
            </a:srgbClr>
          </a:solidFill>
          <a:ln w="38100">
            <a:solidFill>
              <a:srgbClr val="9966FF"/>
            </a:solidFill>
            <a:round/>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sp>
        <p:nvSpPr>
          <p:cNvPr id="183302" name="Oval 6"/>
          <p:cNvSpPr>
            <a:spLocks noChangeArrowheads="1"/>
          </p:cNvSpPr>
          <p:nvPr/>
        </p:nvSpPr>
        <p:spPr bwMode="auto">
          <a:xfrm>
            <a:off x="8001000" y="1828800"/>
            <a:ext cx="685800" cy="685800"/>
          </a:xfrm>
          <a:prstGeom prst="ellipse">
            <a:avLst/>
          </a:prstGeom>
          <a:solidFill>
            <a:srgbClr val="9966FF">
              <a:alpha val="43921"/>
            </a:srgbClr>
          </a:solidFill>
          <a:ln w="38100">
            <a:solidFill>
              <a:srgbClr val="9966FF"/>
            </a:solidFill>
            <a:round/>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sp>
        <p:nvSpPr>
          <p:cNvPr id="183303" name="Oval 7"/>
          <p:cNvSpPr>
            <a:spLocks noChangeArrowheads="1"/>
          </p:cNvSpPr>
          <p:nvPr/>
        </p:nvSpPr>
        <p:spPr bwMode="auto">
          <a:xfrm>
            <a:off x="1447800" y="2895600"/>
            <a:ext cx="685800" cy="685800"/>
          </a:xfrm>
          <a:prstGeom prst="ellipse">
            <a:avLst/>
          </a:prstGeom>
          <a:solidFill>
            <a:srgbClr val="FF0000">
              <a:alpha val="43921"/>
            </a:srgbClr>
          </a:solidFill>
          <a:ln w="38100">
            <a:solidFill>
              <a:srgbClr val="FF0000"/>
            </a:solidFill>
            <a:round/>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sp>
        <p:nvSpPr>
          <p:cNvPr id="183304" name="Oval 8"/>
          <p:cNvSpPr>
            <a:spLocks noChangeArrowheads="1"/>
          </p:cNvSpPr>
          <p:nvPr/>
        </p:nvSpPr>
        <p:spPr bwMode="auto">
          <a:xfrm>
            <a:off x="381000" y="2895600"/>
            <a:ext cx="685800" cy="685800"/>
          </a:xfrm>
          <a:prstGeom prst="ellipse">
            <a:avLst/>
          </a:prstGeom>
          <a:solidFill>
            <a:srgbClr val="FF0000">
              <a:alpha val="43921"/>
            </a:srgbClr>
          </a:solidFill>
          <a:ln w="38100">
            <a:solidFill>
              <a:srgbClr val="FF0000"/>
            </a:solidFill>
            <a:round/>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sp>
        <p:nvSpPr>
          <p:cNvPr id="183305" name="Oval 9"/>
          <p:cNvSpPr>
            <a:spLocks noChangeArrowheads="1"/>
          </p:cNvSpPr>
          <p:nvPr/>
        </p:nvSpPr>
        <p:spPr bwMode="auto">
          <a:xfrm>
            <a:off x="304800" y="3962400"/>
            <a:ext cx="685800" cy="685800"/>
          </a:xfrm>
          <a:prstGeom prst="ellipse">
            <a:avLst/>
          </a:prstGeom>
          <a:solidFill>
            <a:srgbClr val="FF0000">
              <a:alpha val="43921"/>
            </a:srgbClr>
          </a:solidFill>
          <a:ln w="38100">
            <a:solidFill>
              <a:srgbClr val="FF0000"/>
            </a:solidFill>
            <a:round/>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sp>
        <p:nvSpPr>
          <p:cNvPr id="183306" name="Oval 10"/>
          <p:cNvSpPr>
            <a:spLocks noChangeArrowheads="1"/>
          </p:cNvSpPr>
          <p:nvPr/>
        </p:nvSpPr>
        <p:spPr bwMode="auto">
          <a:xfrm>
            <a:off x="1295400" y="5638800"/>
            <a:ext cx="685800" cy="685800"/>
          </a:xfrm>
          <a:prstGeom prst="ellipse">
            <a:avLst/>
          </a:prstGeom>
          <a:solidFill>
            <a:srgbClr val="FF0000">
              <a:alpha val="43921"/>
            </a:srgbClr>
          </a:solidFill>
          <a:ln w="38100">
            <a:solidFill>
              <a:srgbClr val="FF0000"/>
            </a:solidFill>
            <a:round/>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sp>
        <p:nvSpPr>
          <p:cNvPr id="183307" name="Oval 11"/>
          <p:cNvSpPr>
            <a:spLocks noChangeArrowheads="1"/>
          </p:cNvSpPr>
          <p:nvPr/>
        </p:nvSpPr>
        <p:spPr bwMode="auto">
          <a:xfrm>
            <a:off x="2133600" y="4038600"/>
            <a:ext cx="685800" cy="685800"/>
          </a:xfrm>
          <a:prstGeom prst="ellipse">
            <a:avLst/>
          </a:prstGeom>
          <a:solidFill>
            <a:srgbClr val="FF0000">
              <a:alpha val="43921"/>
            </a:srgbClr>
          </a:solidFill>
          <a:ln w="38100">
            <a:solidFill>
              <a:srgbClr val="FF0000"/>
            </a:solidFill>
            <a:round/>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sp>
        <p:nvSpPr>
          <p:cNvPr id="183308" name="Oval 12"/>
          <p:cNvSpPr>
            <a:spLocks noChangeArrowheads="1"/>
          </p:cNvSpPr>
          <p:nvPr/>
        </p:nvSpPr>
        <p:spPr bwMode="auto">
          <a:xfrm>
            <a:off x="3810000" y="2590800"/>
            <a:ext cx="685800" cy="685800"/>
          </a:xfrm>
          <a:prstGeom prst="ellipse">
            <a:avLst/>
          </a:prstGeom>
          <a:solidFill>
            <a:srgbClr val="FF0000">
              <a:alpha val="43921"/>
            </a:srgbClr>
          </a:solidFill>
          <a:ln w="38100">
            <a:solidFill>
              <a:srgbClr val="FF0000"/>
            </a:solidFill>
            <a:round/>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sp>
        <p:nvSpPr>
          <p:cNvPr id="183309" name="Oval 13"/>
          <p:cNvSpPr>
            <a:spLocks noChangeArrowheads="1"/>
          </p:cNvSpPr>
          <p:nvPr/>
        </p:nvSpPr>
        <p:spPr bwMode="auto">
          <a:xfrm>
            <a:off x="3810000" y="4343400"/>
            <a:ext cx="685800" cy="685800"/>
          </a:xfrm>
          <a:prstGeom prst="ellipse">
            <a:avLst/>
          </a:prstGeom>
          <a:solidFill>
            <a:srgbClr val="FF0000">
              <a:alpha val="43921"/>
            </a:srgbClr>
          </a:solidFill>
          <a:ln w="38100">
            <a:solidFill>
              <a:srgbClr val="FF0000"/>
            </a:solidFill>
            <a:round/>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sp>
        <p:nvSpPr>
          <p:cNvPr id="183310" name="Oval 14"/>
          <p:cNvSpPr>
            <a:spLocks noChangeArrowheads="1"/>
          </p:cNvSpPr>
          <p:nvPr/>
        </p:nvSpPr>
        <p:spPr bwMode="auto">
          <a:xfrm>
            <a:off x="7696200" y="4572000"/>
            <a:ext cx="685800" cy="685800"/>
          </a:xfrm>
          <a:prstGeom prst="ellipse">
            <a:avLst/>
          </a:prstGeom>
          <a:solidFill>
            <a:srgbClr val="FF0000">
              <a:alpha val="43921"/>
            </a:srgbClr>
          </a:solidFill>
          <a:ln w="38100">
            <a:solidFill>
              <a:srgbClr val="FF0000"/>
            </a:solidFill>
            <a:round/>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sp>
        <p:nvSpPr>
          <p:cNvPr id="183311" name="Oval 15"/>
          <p:cNvSpPr>
            <a:spLocks noChangeArrowheads="1"/>
          </p:cNvSpPr>
          <p:nvPr/>
        </p:nvSpPr>
        <p:spPr bwMode="auto">
          <a:xfrm>
            <a:off x="7010400" y="2895600"/>
            <a:ext cx="685800" cy="685800"/>
          </a:xfrm>
          <a:prstGeom prst="ellipse">
            <a:avLst/>
          </a:prstGeom>
          <a:solidFill>
            <a:srgbClr val="FF0000">
              <a:alpha val="43921"/>
            </a:srgbClr>
          </a:solidFill>
          <a:ln w="38100">
            <a:solidFill>
              <a:srgbClr val="FF0000"/>
            </a:solidFill>
            <a:round/>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sp>
        <p:nvSpPr>
          <p:cNvPr id="183312" name="Oval 16"/>
          <p:cNvSpPr>
            <a:spLocks noChangeArrowheads="1"/>
          </p:cNvSpPr>
          <p:nvPr/>
        </p:nvSpPr>
        <p:spPr bwMode="auto">
          <a:xfrm>
            <a:off x="7620000" y="2133600"/>
            <a:ext cx="685800" cy="685800"/>
          </a:xfrm>
          <a:prstGeom prst="ellipse">
            <a:avLst/>
          </a:prstGeom>
          <a:solidFill>
            <a:srgbClr val="FF0000">
              <a:alpha val="43921"/>
            </a:srgbClr>
          </a:solidFill>
          <a:ln w="38100">
            <a:solidFill>
              <a:srgbClr val="FF0000"/>
            </a:solidFill>
            <a:round/>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sp>
        <p:nvSpPr>
          <p:cNvPr id="183313" name="Oval 17"/>
          <p:cNvSpPr>
            <a:spLocks noChangeArrowheads="1"/>
          </p:cNvSpPr>
          <p:nvPr/>
        </p:nvSpPr>
        <p:spPr bwMode="auto">
          <a:xfrm>
            <a:off x="8305800" y="1447800"/>
            <a:ext cx="685800" cy="685800"/>
          </a:xfrm>
          <a:prstGeom prst="ellipse">
            <a:avLst/>
          </a:prstGeom>
          <a:solidFill>
            <a:srgbClr val="FF0000">
              <a:alpha val="43921"/>
            </a:srgbClr>
          </a:solidFill>
          <a:ln w="38100">
            <a:solidFill>
              <a:srgbClr val="FF0000"/>
            </a:solidFill>
            <a:round/>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sp>
        <p:nvSpPr>
          <p:cNvPr id="183314" name="WordArt 18"/>
          <p:cNvSpPr>
            <a:spLocks noChangeArrowheads="1" noChangeShapeType="1" noTextEdit="1"/>
          </p:cNvSpPr>
          <p:nvPr/>
        </p:nvSpPr>
        <p:spPr bwMode="auto">
          <a:xfrm>
            <a:off x="228600" y="914400"/>
            <a:ext cx="2209800" cy="47625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0" cap="none" spc="720" normalizeH="0" baseline="0" noProof="0">
                <a:ln w="9525">
                  <a:solidFill>
                    <a:srgbClr val="9900FF"/>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uLnTx/>
                <a:uFillTx/>
                <a:latin typeface="Arial Black"/>
                <a:ea typeface="+mn-ea"/>
                <a:cs typeface="+mn-cs"/>
              </a:rPr>
              <a:t>Phosphorus</a:t>
            </a:r>
          </a:p>
        </p:txBody>
      </p:sp>
      <p:sp>
        <p:nvSpPr>
          <p:cNvPr id="183315" name="WordArt 19"/>
          <p:cNvSpPr>
            <a:spLocks noChangeArrowheads="1" noChangeShapeType="1" noTextEdit="1"/>
          </p:cNvSpPr>
          <p:nvPr/>
        </p:nvSpPr>
        <p:spPr bwMode="auto">
          <a:xfrm>
            <a:off x="2743200" y="838200"/>
            <a:ext cx="1828800" cy="53340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0" cap="none" spc="720" normalizeH="0" baseline="0" noProof="0">
                <a:ln w="9525">
                  <a:solidFill>
                    <a:srgbClr val="CC3300"/>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uLnTx/>
                <a:uFillTx/>
                <a:latin typeface="Arial Black"/>
                <a:ea typeface="+mn-ea"/>
                <a:cs typeface="+mn-cs"/>
              </a:rPr>
              <a:t>Oxygen</a:t>
            </a:r>
          </a:p>
        </p:txBody>
      </p:sp>
      <p:pic>
        <p:nvPicPr>
          <p:cNvPr id="20" name="Picture 2" descr="https://encrypted-tbn0.gstatic.com/images?q=tbn:ANd9GcQ4VhCuAw4SNCCShfeAhh0oj7xwjAz5OZ7wkZwOBacQ2BeildNfDA"/>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2760" y="1524000"/>
            <a:ext cx="1121735" cy="11217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59115013"/>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72707" name="Rectangle 3"/>
          <p:cNvSpPr>
            <a:spLocks noGrp="1" noChangeArrowheads="1"/>
          </p:cNvSpPr>
          <p:nvPr>
            <p:ph type="body" idx="4294967295"/>
          </p:nvPr>
        </p:nvSpPr>
        <p:spPr>
          <a:xfrm>
            <a:off x="457200" y="228600"/>
            <a:ext cx="8229600" cy="5902325"/>
          </a:xfrm>
        </p:spPr>
        <p:txBody>
          <a:bodyPr/>
          <a:lstStyle/>
          <a:p>
            <a:pPr eaLnBrk="1" hangingPunct="1">
              <a:defRPr/>
            </a:pPr>
            <a:r>
              <a:rPr lang="en-US">
                <a:effectLst>
                  <a:outerShdw blurRad="38100" dist="38100" dir="2700000" algn="tl">
                    <a:srgbClr val="336699"/>
                  </a:outerShdw>
                </a:effectLst>
              </a:rPr>
              <a:t>Nucleic Acids –  </a:t>
            </a:r>
            <a:r>
              <a:rPr lang="en-US">
                <a:solidFill>
                  <a:srgbClr val="9966FF"/>
                </a:solidFill>
                <a:effectLst>
                  <a:outerShdw blurRad="38100" dist="38100" dir="2700000" algn="tl">
                    <a:srgbClr val="FFFFFF"/>
                  </a:outerShdw>
                </a:effectLst>
              </a:rPr>
              <a:t>P</a:t>
            </a:r>
            <a:r>
              <a:rPr lang="en-US">
                <a:effectLst>
                  <a:outerShdw blurRad="38100" dist="38100" dir="2700000" algn="tl">
                    <a:srgbClr val="336699"/>
                  </a:outerShdw>
                </a:effectLst>
              </a:rPr>
              <a:t> </a:t>
            </a:r>
            <a:r>
              <a:rPr lang="en-US">
                <a:solidFill>
                  <a:srgbClr val="FF0000"/>
                </a:solidFill>
                <a:effectLst>
                  <a:outerShdw blurRad="38100" dist="38100" dir="2700000" algn="tl">
                    <a:srgbClr val="FFFFFF"/>
                  </a:outerShdw>
                </a:effectLst>
              </a:rPr>
              <a:t>O</a:t>
            </a:r>
            <a:r>
              <a:rPr lang="en-US">
                <a:effectLst>
                  <a:outerShdw blurRad="38100" dist="38100" dir="2700000" algn="tl">
                    <a:srgbClr val="336699"/>
                  </a:outerShdw>
                </a:effectLst>
              </a:rPr>
              <a:t> </a:t>
            </a:r>
            <a:r>
              <a:rPr lang="en-US">
                <a:solidFill>
                  <a:srgbClr val="66FF99"/>
                </a:solidFill>
                <a:effectLst>
                  <a:outerShdw blurRad="38100" dist="38100" dir="2700000" algn="tl">
                    <a:srgbClr val="FFFFFF"/>
                  </a:outerShdw>
                </a:effectLst>
              </a:rPr>
              <a:t>N</a:t>
            </a:r>
            <a:r>
              <a:rPr lang="en-US">
                <a:effectLst>
                  <a:outerShdw blurRad="38100" dist="38100" dir="2700000" algn="tl">
                    <a:srgbClr val="336699"/>
                  </a:outerShdw>
                </a:effectLst>
              </a:rPr>
              <a:t> C H (Nucleotide)</a:t>
            </a:r>
          </a:p>
        </p:txBody>
      </p:sp>
      <p:pic>
        <p:nvPicPr>
          <p:cNvPr id="184323"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 y="762000"/>
            <a:ext cx="8991600" cy="579120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840708" name="Rectangle 4"/>
          <p:cNvSpPr>
            <a:spLocks noChangeArrowheads="1"/>
          </p:cNvSpPr>
          <p:nvPr/>
        </p:nvSpPr>
        <p:spPr bwMode="auto">
          <a:xfrm>
            <a:off x="5715000" y="6629400"/>
            <a:ext cx="3048000" cy="214313"/>
          </a:xfrm>
          <a:prstGeom prst="rect">
            <a:avLst/>
          </a:prstGeom>
          <a:noFill/>
          <a:ln w="9525" algn="ctr">
            <a:noFill/>
            <a:miter lim="800000"/>
            <a:headEnd/>
            <a:tailEnd/>
          </a:ln>
          <a:effectLst/>
        </p:spPr>
        <p:txBody>
          <a:bodyPr>
            <a:spAutoFit/>
          </a:bodyPr>
          <a:lstStyle/>
          <a:p>
            <a:pPr marL="342900" marR="0" lvl="0" indent="-342900" algn="r" defTabSz="914400" rtl="0" eaLnBrk="1" fontAlgn="base" latinLnBrk="0" hangingPunct="1">
              <a:lnSpc>
                <a:spcPct val="100000"/>
              </a:lnSpc>
              <a:spcBef>
                <a:spcPct val="0"/>
              </a:spcBef>
              <a:spcAft>
                <a:spcPct val="0"/>
              </a:spcAft>
              <a:buClr>
                <a:srgbClr val="66CCFF"/>
              </a:buClr>
              <a:buSzPct val="65000"/>
              <a:buFont typeface="Wingdings" pitchFamily="2" charset="2"/>
              <a:buNone/>
              <a:tabLst/>
              <a:defRPr/>
            </a:pPr>
            <a: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rPr>
              <a:t>Copyright © 2024 </a:t>
            </a:r>
            <a:r>
              <a:rPr kumimoji="0" lang="en-US" sz="800" b="1" i="0" u="none" strike="noStrike" kern="1200" cap="none" spc="0" normalizeH="0" baseline="0" noProof="0" dirty="0" err="1">
                <a:ln>
                  <a:noFill/>
                </a:ln>
                <a:solidFill>
                  <a:srgbClr val="FFFFFF"/>
                </a:solidFill>
                <a:effectLst/>
                <a:uLnTx/>
                <a:uFillTx/>
                <a:latin typeface="Verdana" pitchFamily="34" charset="0"/>
                <a:ea typeface="+mn-ea"/>
                <a:cs typeface="+mn-cs"/>
              </a:rPr>
              <a:t>SlideSpark</a:t>
            </a:r>
            <a: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rPr>
              <a:t> .LLC</a:t>
            </a:r>
            <a:endParaRPr kumimoji="0" lang="en-US" sz="3200" b="0" i="0" u="none" strike="noStrike" kern="1200" cap="none" spc="0" normalizeH="0" baseline="0" noProof="0" dirty="0">
              <a:ln>
                <a:noFill/>
              </a:ln>
              <a:solidFill>
                <a:srgbClr val="FFFFFF"/>
              </a:solidFill>
              <a:effectLst>
                <a:outerShdw blurRad="38100" dist="38100" dir="2700000" algn="tl">
                  <a:srgbClr val="336699"/>
                </a:outerShdw>
              </a:effectLst>
              <a:uLnTx/>
              <a:uFillTx/>
              <a:latin typeface="Tahoma" pitchFamily="34" charset="0"/>
              <a:ea typeface="+mn-ea"/>
              <a:cs typeface="+mn-cs"/>
            </a:endParaRPr>
          </a:p>
        </p:txBody>
      </p:sp>
      <p:sp>
        <p:nvSpPr>
          <p:cNvPr id="184325" name="Oval 5"/>
          <p:cNvSpPr>
            <a:spLocks noChangeArrowheads="1"/>
          </p:cNvSpPr>
          <p:nvPr/>
        </p:nvSpPr>
        <p:spPr bwMode="auto">
          <a:xfrm>
            <a:off x="762000" y="3352800"/>
            <a:ext cx="685800" cy="685800"/>
          </a:xfrm>
          <a:prstGeom prst="ellipse">
            <a:avLst/>
          </a:prstGeom>
          <a:solidFill>
            <a:srgbClr val="9966FF">
              <a:alpha val="43921"/>
            </a:srgbClr>
          </a:solidFill>
          <a:ln w="38100">
            <a:solidFill>
              <a:srgbClr val="9966FF"/>
            </a:solidFill>
            <a:round/>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sp>
        <p:nvSpPr>
          <p:cNvPr id="184326" name="Oval 6"/>
          <p:cNvSpPr>
            <a:spLocks noChangeArrowheads="1"/>
          </p:cNvSpPr>
          <p:nvPr/>
        </p:nvSpPr>
        <p:spPr bwMode="auto">
          <a:xfrm>
            <a:off x="8001000" y="1828800"/>
            <a:ext cx="685800" cy="685800"/>
          </a:xfrm>
          <a:prstGeom prst="ellipse">
            <a:avLst/>
          </a:prstGeom>
          <a:solidFill>
            <a:srgbClr val="9966FF">
              <a:alpha val="43921"/>
            </a:srgbClr>
          </a:solidFill>
          <a:ln w="38100">
            <a:solidFill>
              <a:srgbClr val="9966FF"/>
            </a:solidFill>
            <a:round/>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sp>
        <p:nvSpPr>
          <p:cNvPr id="184327" name="Oval 7"/>
          <p:cNvSpPr>
            <a:spLocks noChangeArrowheads="1"/>
          </p:cNvSpPr>
          <p:nvPr/>
        </p:nvSpPr>
        <p:spPr bwMode="auto">
          <a:xfrm>
            <a:off x="1447800" y="2895600"/>
            <a:ext cx="685800" cy="685800"/>
          </a:xfrm>
          <a:prstGeom prst="ellipse">
            <a:avLst/>
          </a:prstGeom>
          <a:solidFill>
            <a:srgbClr val="FF0000">
              <a:alpha val="43921"/>
            </a:srgbClr>
          </a:solidFill>
          <a:ln w="38100">
            <a:solidFill>
              <a:srgbClr val="FF0000"/>
            </a:solidFill>
            <a:round/>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sp>
        <p:nvSpPr>
          <p:cNvPr id="184328" name="Oval 8"/>
          <p:cNvSpPr>
            <a:spLocks noChangeArrowheads="1"/>
          </p:cNvSpPr>
          <p:nvPr/>
        </p:nvSpPr>
        <p:spPr bwMode="auto">
          <a:xfrm>
            <a:off x="381000" y="2895600"/>
            <a:ext cx="685800" cy="685800"/>
          </a:xfrm>
          <a:prstGeom prst="ellipse">
            <a:avLst/>
          </a:prstGeom>
          <a:solidFill>
            <a:srgbClr val="FF0000">
              <a:alpha val="43921"/>
            </a:srgbClr>
          </a:solidFill>
          <a:ln w="38100">
            <a:solidFill>
              <a:srgbClr val="FF0000"/>
            </a:solidFill>
            <a:round/>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sp>
        <p:nvSpPr>
          <p:cNvPr id="184329" name="Oval 9"/>
          <p:cNvSpPr>
            <a:spLocks noChangeArrowheads="1"/>
          </p:cNvSpPr>
          <p:nvPr/>
        </p:nvSpPr>
        <p:spPr bwMode="auto">
          <a:xfrm>
            <a:off x="304800" y="3962400"/>
            <a:ext cx="685800" cy="685800"/>
          </a:xfrm>
          <a:prstGeom prst="ellipse">
            <a:avLst/>
          </a:prstGeom>
          <a:solidFill>
            <a:srgbClr val="FF0000">
              <a:alpha val="43921"/>
            </a:srgbClr>
          </a:solidFill>
          <a:ln w="38100">
            <a:solidFill>
              <a:srgbClr val="FF0000"/>
            </a:solidFill>
            <a:round/>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sp>
        <p:nvSpPr>
          <p:cNvPr id="184330" name="Oval 10"/>
          <p:cNvSpPr>
            <a:spLocks noChangeArrowheads="1"/>
          </p:cNvSpPr>
          <p:nvPr/>
        </p:nvSpPr>
        <p:spPr bwMode="auto">
          <a:xfrm>
            <a:off x="1295400" y="5638800"/>
            <a:ext cx="685800" cy="685800"/>
          </a:xfrm>
          <a:prstGeom prst="ellipse">
            <a:avLst/>
          </a:prstGeom>
          <a:solidFill>
            <a:srgbClr val="FF0000">
              <a:alpha val="43921"/>
            </a:srgbClr>
          </a:solidFill>
          <a:ln w="38100">
            <a:solidFill>
              <a:srgbClr val="FF0000"/>
            </a:solidFill>
            <a:round/>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sp>
        <p:nvSpPr>
          <p:cNvPr id="184331" name="Oval 11"/>
          <p:cNvSpPr>
            <a:spLocks noChangeArrowheads="1"/>
          </p:cNvSpPr>
          <p:nvPr/>
        </p:nvSpPr>
        <p:spPr bwMode="auto">
          <a:xfrm>
            <a:off x="2133600" y="4038600"/>
            <a:ext cx="685800" cy="685800"/>
          </a:xfrm>
          <a:prstGeom prst="ellipse">
            <a:avLst/>
          </a:prstGeom>
          <a:solidFill>
            <a:srgbClr val="FF0000">
              <a:alpha val="43921"/>
            </a:srgbClr>
          </a:solidFill>
          <a:ln w="38100">
            <a:solidFill>
              <a:srgbClr val="FF0000"/>
            </a:solidFill>
            <a:round/>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sp>
        <p:nvSpPr>
          <p:cNvPr id="184332" name="Oval 12"/>
          <p:cNvSpPr>
            <a:spLocks noChangeArrowheads="1"/>
          </p:cNvSpPr>
          <p:nvPr/>
        </p:nvSpPr>
        <p:spPr bwMode="auto">
          <a:xfrm>
            <a:off x="3810000" y="2590800"/>
            <a:ext cx="685800" cy="685800"/>
          </a:xfrm>
          <a:prstGeom prst="ellipse">
            <a:avLst/>
          </a:prstGeom>
          <a:solidFill>
            <a:srgbClr val="FF0000">
              <a:alpha val="43921"/>
            </a:srgbClr>
          </a:solidFill>
          <a:ln w="38100">
            <a:solidFill>
              <a:srgbClr val="FF0000"/>
            </a:solidFill>
            <a:round/>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sp>
        <p:nvSpPr>
          <p:cNvPr id="184333" name="Oval 13"/>
          <p:cNvSpPr>
            <a:spLocks noChangeArrowheads="1"/>
          </p:cNvSpPr>
          <p:nvPr/>
        </p:nvSpPr>
        <p:spPr bwMode="auto">
          <a:xfrm>
            <a:off x="3810000" y="4343400"/>
            <a:ext cx="685800" cy="685800"/>
          </a:xfrm>
          <a:prstGeom prst="ellipse">
            <a:avLst/>
          </a:prstGeom>
          <a:solidFill>
            <a:srgbClr val="FF0000">
              <a:alpha val="43921"/>
            </a:srgbClr>
          </a:solidFill>
          <a:ln w="38100">
            <a:solidFill>
              <a:srgbClr val="FF0000"/>
            </a:solidFill>
            <a:round/>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sp>
        <p:nvSpPr>
          <p:cNvPr id="184334" name="Oval 14"/>
          <p:cNvSpPr>
            <a:spLocks noChangeArrowheads="1"/>
          </p:cNvSpPr>
          <p:nvPr/>
        </p:nvSpPr>
        <p:spPr bwMode="auto">
          <a:xfrm>
            <a:off x="7696200" y="4572000"/>
            <a:ext cx="685800" cy="685800"/>
          </a:xfrm>
          <a:prstGeom prst="ellipse">
            <a:avLst/>
          </a:prstGeom>
          <a:solidFill>
            <a:srgbClr val="FF0000">
              <a:alpha val="43921"/>
            </a:srgbClr>
          </a:solidFill>
          <a:ln w="38100">
            <a:solidFill>
              <a:srgbClr val="FF0000"/>
            </a:solidFill>
            <a:round/>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sp>
        <p:nvSpPr>
          <p:cNvPr id="184335" name="Oval 15"/>
          <p:cNvSpPr>
            <a:spLocks noChangeArrowheads="1"/>
          </p:cNvSpPr>
          <p:nvPr/>
        </p:nvSpPr>
        <p:spPr bwMode="auto">
          <a:xfrm>
            <a:off x="7010400" y="2895600"/>
            <a:ext cx="685800" cy="685800"/>
          </a:xfrm>
          <a:prstGeom prst="ellipse">
            <a:avLst/>
          </a:prstGeom>
          <a:solidFill>
            <a:srgbClr val="FF0000">
              <a:alpha val="43921"/>
            </a:srgbClr>
          </a:solidFill>
          <a:ln w="38100">
            <a:solidFill>
              <a:srgbClr val="FF0000"/>
            </a:solidFill>
            <a:round/>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sp>
        <p:nvSpPr>
          <p:cNvPr id="184336" name="Oval 16"/>
          <p:cNvSpPr>
            <a:spLocks noChangeArrowheads="1"/>
          </p:cNvSpPr>
          <p:nvPr/>
        </p:nvSpPr>
        <p:spPr bwMode="auto">
          <a:xfrm>
            <a:off x="7620000" y="2133600"/>
            <a:ext cx="685800" cy="685800"/>
          </a:xfrm>
          <a:prstGeom prst="ellipse">
            <a:avLst/>
          </a:prstGeom>
          <a:solidFill>
            <a:srgbClr val="FF0000">
              <a:alpha val="43921"/>
            </a:srgbClr>
          </a:solidFill>
          <a:ln w="38100">
            <a:solidFill>
              <a:srgbClr val="FF0000"/>
            </a:solidFill>
            <a:round/>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sp>
        <p:nvSpPr>
          <p:cNvPr id="184337" name="Oval 17"/>
          <p:cNvSpPr>
            <a:spLocks noChangeArrowheads="1"/>
          </p:cNvSpPr>
          <p:nvPr/>
        </p:nvSpPr>
        <p:spPr bwMode="auto">
          <a:xfrm>
            <a:off x="8305800" y="1447800"/>
            <a:ext cx="685800" cy="685800"/>
          </a:xfrm>
          <a:prstGeom prst="ellipse">
            <a:avLst/>
          </a:prstGeom>
          <a:solidFill>
            <a:srgbClr val="FF0000">
              <a:alpha val="43921"/>
            </a:srgbClr>
          </a:solidFill>
          <a:ln w="38100">
            <a:solidFill>
              <a:srgbClr val="FF0000"/>
            </a:solidFill>
            <a:round/>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sp>
        <p:nvSpPr>
          <p:cNvPr id="184338" name="WordArt 18"/>
          <p:cNvSpPr>
            <a:spLocks noChangeArrowheads="1" noChangeShapeType="1" noTextEdit="1"/>
          </p:cNvSpPr>
          <p:nvPr/>
        </p:nvSpPr>
        <p:spPr bwMode="auto">
          <a:xfrm>
            <a:off x="228600" y="914400"/>
            <a:ext cx="2209800" cy="47625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0" cap="none" spc="720" normalizeH="0" baseline="0" noProof="0">
                <a:ln w="9525">
                  <a:solidFill>
                    <a:srgbClr val="9900FF"/>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uLnTx/>
                <a:uFillTx/>
                <a:latin typeface="Arial Black"/>
                <a:ea typeface="+mn-ea"/>
                <a:cs typeface="+mn-cs"/>
              </a:rPr>
              <a:t>Phosphorus</a:t>
            </a:r>
          </a:p>
        </p:txBody>
      </p:sp>
      <p:sp>
        <p:nvSpPr>
          <p:cNvPr id="184339" name="WordArt 19"/>
          <p:cNvSpPr>
            <a:spLocks noChangeArrowheads="1" noChangeShapeType="1" noTextEdit="1"/>
          </p:cNvSpPr>
          <p:nvPr/>
        </p:nvSpPr>
        <p:spPr bwMode="auto">
          <a:xfrm>
            <a:off x="2743200" y="838200"/>
            <a:ext cx="1828800" cy="53340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0" cap="none" spc="720" normalizeH="0" baseline="0" noProof="0">
                <a:ln w="9525">
                  <a:solidFill>
                    <a:srgbClr val="CC3300"/>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uLnTx/>
                <a:uFillTx/>
                <a:latin typeface="Arial Black"/>
                <a:ea typeface="+mn-ea"/>
                <a:cs typeface="+mn-cs"/>
              </a:rPr>
              <a:t>Oxygen</a:t>
            </a:r>
          </a:p>
        </p:txBody>
      </p:sp>
      <p:sp>
        <p:nvSpPr>
          <p:cNvPr id="184340" name="WordArt 20"/>
          <p:cNvSpPr>
            <a:spLocks noChangeArrowheads="1" noChangeShapeType="1" noTextEdit="1"/>
          </p:cNvSpPr>
          <p:nvPr/>
        </p:nvSpPr>
        <p:spPr bwMode="auto">
          <a:xfrm>
            <a:off x="4800600" y="914400"/>
            <a:ext cx="1762125" cy="47625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0" cap="none" spc="720" normalizeH="0" baseline="0" noProof="0">
                <a:ln w="9525">
                  <a:solidFill>
                    <a:srgbClr val="66FF99"/>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uLnTx/>
                <a:uFillTx/>
                <a:latin typeface="Arial Black"/>
                <a:ea typeface="+mn-ea"/>
                <a:cs typeface="+mn-cs"/>
              </a:rPr>
              <a:t>Nitrogen</a:t>
            </a:r>
          </a:p>
        </p:txBody>
      </p:sp>
      <p:pic>
        <p:nvPicPr>
          <p:cNvPr id="21" name="Picture 2" descr="https://encrypted-tbn0.gstatic.com/images?q=tbn:ANd9GcQ4VhCuAw4SNCCShfeAhh0oj7xwjAz5OZ7wkZwOBacQ2BeildNfDA"/>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2760" y="1524000"/>
            <a:ext cx="1121735" cy="11217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99528826"/>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72707" name="Rectangle 3"/>
          <p:cNvSpPr>
            <a:spLocks noGrp="1" noChangeArrowheads="1"/>
          </p:cNvSpPr>
          <p:nvPr>
            <p:ph type="body" idx="4294967295"/>
          </p:nvPr>
        </p:nvSpPr>
        <p:spPr>
          <a:xfrm>
            <a:off x="457200" y="228600"/>
            <a:ext cx="8229600" cy="5902325"/>
          </a:xfrm>
        </p:spPr>
        <p:txBody>
          <a:bodyPr/>
          <a:lstStyle/>
          <a:p>
            <a:pPr eaLnBrk="1" hangingPunct="1">
              <a:defRPr/>
            </a:pPr>
            <a:r>
              <a:rPr lang="en-US">
                <a:effectLst>
                  <a:outerShdw blurRad="38100" dist="38100" dir="2700000" algn="tl">
                    <a:srgbClr val="336699"/>
                  </a:outerShdw>
                </a:effectLst>
              </a:rPr>
              <a:t>Nucleic Acids –  </a:t>
            </a:r>
            <a:r>
              <a:rPr lang="en-US">
                <a:solidFill>
                  <a:srgbClr val="9966FF"/>
                </a:solidFill>
                <a:effectLst>
                  <a:outerShdw blurRad="38100" dist="38100" dir="2700000" algn="tl">
                    <a:srgbClr val="FFFFFF"/>
                  </a:outerShdw>
                </a:effectLst>
              </a:rPr>
              <a:t>P</a:t>
            </a:r>
            <a:r>
              <a:rPr lang="en-US">
                <a:effectLst>
                  <a:outerShdw blurRad="38100" dist="38100" dir="2700000" algn="tl">
                    <a:srgbClr val="336699"/>
                  </a:outerShdw>
                </a:effectLst>
              </a:rPr>
              <a:t> </a:t>
            </a:r>
            <a:r>
              <a:rPr lang="en-US">
                <a:solidFill>
                  <a:srgbClr val="FF0000"/>
                </a:solidFill>
                <a:effectLst>
                  <a:outerShdw blurRad="38100" dist="38100" dir="2700000" algn="tl">
                    <a:srgbClr val="FFFFFF"/>
                  </a:outerShdw>
                </a:effectLst>
              </a:rPr>
              <a:t>O</a:t>
            </a:r>
            <a:r>
              <a:rPr lang="en-US">
                <a:effectLst>
                  <a:outerShdw blurRad="38100" dist="38100" dir="2700000" algn="tl">
                    <a:srgbClr val="336699"/>
                  </a:outerShdw>
                </a:effectLst>
              </a:rPr>
              <a:t> </a:t>
            </a:r>
            <a:r>
              <a:rPr lang="en-US">
                <a:solidFill>
                  <a:srgbClr val="66FF99"/>
                </a:solidFill>
                <a:effectLst>
                  <a:outerShdw blurRad="38100" dist="38100" dir="2700000" algn="tl">
                    <a:srgbClr val="FFFFFF"/>
                  </a:outerShdw>
                </a:effectLst>
              </a:rPr>
              <a:t>N</a:t>
            </a:r>
            <a:r>
              <a:rPr lang="en-US">
                <a:effectLst>
                  <a:outerShdw blurRad="38100" dist="38100" dir="2700000" algn="tl">
                    <a:srgbClr val="336699"/>
                  </a:outerShdw>
                </a:effectLst>
              </a:rPr>
              <a:t> C H (Nucleotide)</a:t>
            </a:r>
          </a:p>
        </p:txBody>
      </p:sp>
      <p:pic>
        <p:nvPicPr>
          <p:cNvPr id="185347"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 y="762000"/>
            <a:ext cx="8991600" cy="579120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841732" name="Rectangle 4"/>
          <p:cNvSpPr>
            <a:spLocks noChangeArrowheads="1"/>
          </p:cNvSpPr>
          <p:nvPr/>
        </p:nvSpPr>
        <p:spPr bwMode="auto">
          <a:xfrm>
            <a:off x="5715000" y="6629400"/>
            <a:ext cx="3048000" cy="214313"/>
          </a:xfrm>
          <a:prstGeom prst="rect">
            <a:avLst/>
          </a:prstGeom>
          <a:noFill/>
          <a:ln w="9525" algn="ctr">
            <a:noFill/>
            <a:miter lim="800000"/>
            <a:headEnd/>
            <a:tailEnd/>
          </a:ln>
          <a:effectLst/>
        </p:spPr>
        <p:txBody>
          <a:bodyPr>
            <a:spAutoFit/>
          </a:bodyPr>
          <a:lstStyle/>
          <a:p>
            <a:pPr marL="342900" marR="0" lvl="0" indent="-342900" algn="r" defTabSz="914400" rtl="0" eaLnBrk="1" fontAlgn="base" latinLnBrk="0" hangingPunct="1">
              <a:lnSpc>
                <a:spcPct val="100000"/>
              </a:lnSpc>
              <a:spcBef>
                <a:spcPct val="0"/>
              </a:spcBef>
              <a:spcAft>
                <a:spcPct val="0"/>
              </a:spcAft>
              <a:buClr>
                <a:srgbClr val="66CCFF"/>
              </a:buClr>
              <a:buSzPct val="65000"/>
              <a:buFont typeface="Wingdings" pitchFamily="2" charset="2"/>
              <a:buNone/>
              <a:tabLst/>
              <a:defRPr/>
            </a:pPr>
            <a: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rPr>
              <a:t>Copyright © 2024 </a:t>
            </a:r>
            <a:r>
              <a:rPr kumimoji="0" lang="en-US" sz="800" b="1" i="0" u="none" strike="noStrike" kern="1200" cap="none" spc="0" normalizeH="0" baseline="0" noProof="0" dirty="0" err="1">
                <a:ln>
                  <a:noFill/>
                </a:ln>
                <a:solidFill>
                  <a:srgbClr val="FFFFFF"/>
                </a:solidFill>
                <a:effectLst/>
                <a:uLnTx/>
                <a:uFillTx/>
                <a:latin typeface="Verdana" pitchFamily="34" charset="0"/>
                <a:ea typeface="+mn-ea"/>
                <a:cs typeface="+mn-cs"/>
              </a:rPr>
              <a:t>SlideSpark</a:t>
            </a:r>
            <a: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rPr>
              <a:t> .LLC</a:t>
            </a:r>
            <a:endParaRPr kumimoji="0" lang="en-US" sz="3200" b="0" i="0" u="none" strike="noStrike" kern="1200" cap="none" spc="0" normalizeH="0" baseline="0" noProof="0" dirty="0">
              <a:ln>
                <a:noFill/>
              </a:ln>
              <a:solidFill>
                <a:srgbClr val="FFFFFF"/>
              </a:solidFill>
              <a:effectLst>
                <a:outerShdw blurRad="38100" dist="38100" dir="2700000" algn="tl">
                  <a:srgbClr val="336699"/>
                </a:outerShdw>
              </a:effectLst>
              <a:uLnTx/>
              <a:uFillTx/>
              <a:latin typeface="Tahoma" pitchFamily="34" charset="0"/>
              <a:ea typeface="+mn-ea"/>
              <a:cs typeface="+mn-cs"/>
            </a:endParaRPr>
          </a:p>
        </p:txBody>
      </p:sp>
      <p:sp>
        <p:nvSpPr>
          <p:cNvPr id="185349" name="Oval 5"/>
          <p:cNvSpPr>
            <a:spLocks noChangeArrowheads="1"/>
          </p:cNvSpPr>
          <p:nvPr/>
        </p:nvSpPr>
        <p:spPr bwMode="auto">
          <a:xfrm>
            <a:off x="762000" y="3352800"/>
            <a:ext cx="685800" cy="685800"/>
          </a:xfrm>
          <a:prstGeom prst="ellipse">
            <a:avLst/>
          </a:prstGeom>
          <a:solidFill>
            <a:srgbClr val="9966FF">
              <a:alpha val="43921"/>
            </a:srgbClr>
          </a:solidFill>
          <a:ln w="38100">
            <a:solidFill>
              <a:srgbClr val="9966FF"/>
            </a:solidFill>
            <a:round/>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sp>
        <p:nvSpPr>
          <p:cNvPr id="185350" name="Oval 6"/>
          <p:cNvSpPr>
            <a:spLocks noChangeArrowheads="1"/>
          </p:cNvSpPr>
          <p:nvPr/>
        </p:nvSpPr>
        <p:spPr bwMode="auto">
          <a:xfrm>
            <a:off x="8001000" y="1828800"/>
            <a:ext cx="685800" cy="685800"/>
          </a:xfrm>
          <a:prstGeom prst="ellipse">
            <a:avLst/>
          </a:prstGeom>
          <a:solidFill>
            <a:srgbClr val="9966FF">
              <a:alpha val="43921"/>
            </a:srgbClr>
          </a:solidFill>
          <a:ln w="38100">
            <a:solidFill>
              <a:srgbClr val="9966FF"/>
            </a:solidFill>
            <a:round/>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sp>
        <p:nvSpPr>
          <p:cNvPr id="185351" name="Oval 7"/>
          <p:cNvSpPr>
            <a:spLocks noChangeArrowheads="1"/>
          </p:cNvSpPr>
          <p:nvPr/>
        </p:nvSpPr>
        <p:spPr bwMode="auto">
          <a:xfrm>
            <a:off x="1447800" y="2895600"/>
            <a:ext cx="685800" cy="685800"/>
          </a:xfrm>
          <a:prstGeom prst="ellipse">
            <a:avLst/>
          </a:prstGeom>
          <a:solidFill>
            <a:srgbClr val="FF0000">
              <a:alpha val="43921"/>
            </a:srgbClr>
          </a:solidFill>
          <a:ln w="38100">
            <a:solidFill>
              <a:srgbClr val="FF0000"/>
            </a:solidFill>
            <a:round/>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sp>
        <p:nvSpPr>
          <p:cNvPr id="185352" name="Oval 8"/>
          <p:cNvSpPr>
            <a:spLocks noChangeArrowheads="1"/>
          </p:cNvSpPr>
          <p:nvPr/>
        </p:nvSpPr>
        <p:spPr bwMode="auto">
          <a:xfrm>
            <a:off x="381000" y="2895600"/>
            <a:ext cx="685800" cy="685800"/>
          </a:xfrm>
          <a:prstGeom prst="ellipse">
            <a:avLst/>
          </a:prstGeom>
          <a:solidFill>
            <a:srgbClr val="FF0000">
              <a:alpha val="43921"/>
            </a:srgbClr>
          </a:solidFill>
          <a:ln w="38100">
            <a:solidFill>
              <a:srgbClr val="FF0000"/>
            </a:solidFill>
            <a:round/>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sp>
        <p:nvSpPr>
          <p:cNvPr id="185353" name="Oval 9"/>
          <p:cNvSpPr>
            <a:spLocks noChangeArrowheads="1"/>
          </p:cNvSpPr>
          <p:nvPr/>
        </p:nvSpPr>
        <p:spPr bwMode="auto">
          <a:xfrm>
            <a:off x="304800" y="3962400"/>
            <a:ext cx="685800" cy="685800"/>
          </a:xfrm>
          <a:prstGeom prst="ellipse">
            <a:avLst/>
          </a:prstGeom>
          <a:solidFill>
            <a:srgbClr val="FF0000">
              <a:alpha val="43921"/>
            </a:srgbClr>
          </a:solidFill>
          <a:ln w="38100">
            <a:solidFill>
              <a:srgbClr val="FF0000"/>
            </a:solidFill>
            <a:round/>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sp>
        <p:nvSpPr>
          <p:cNvPr id="185354" name="Oval 10"/>
          <p:cNvSpPr>
            <a:spLocks noChangeArrowheads="1"/>
          </p:cNvSpPr>
          <p:nvPr/>
        </p:nvSpPr>
        <p:spPr bwMode="auto">
          <a:xfrm>
            <a:off x="1295400" y="5638800"/>
            <a:ext cx="685800" cy="685800"/>
          </a:xfrm>
          <a:prstGeom prst="ellipse">
            <a:avLst/>
          </a:prstGeom>
          <a:solidFill>
            <a:srgbClr val="FF0000">
              <a:alpha val="43921"/>
            </a:srgbClr>
          </a:solidFill>
          <a:ln w="38100">
            <a:solidFill>
              <a:srgbClr val="FF0000"/>
            </a:solidFill>
            <a:round/>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sp>
        <p:nvSpPr>
          <p:cNvPr id="185355" name="Oval 11"/>
          <p:cNvSpPr>
            <a:spLocks noChangeArrowheads="1"/>
          </p:cNvSpPr>
          <p:nvPr/>
        </p:nvSpPr>
        <p:spPr bwMode="auto">
          <a:xfrm>
            <a:off x="2133600" y="4038600"/>
            <a:ext cx="685800" cy="685800"/>
          </a:xfrm>
          <a:prstGeom prst="ellipse">
            <a:avLst/>
          </a:prstGeom>
          <a:solidFill>
            <a:srgbClr val="FF0000">
              <a:alpha val="43921"/>
            </a:srgbClr>
          </a:solidFill>
          <a:ln w="38100">
            <a:solidFill>
              <a:srgbClr val="FF0000"/>
            </a:solidFill>
            <a:round/>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sp>
        <p:nvSpPr>
          <p:cNvPr id="185356" name="Oval 12"/>
          <p:cNvSpPr>
            <a:spLocks noChangeArrowheads="1"/>
          </p:cNvSpPr>
          <p:nvPr/>
        </p:nvSpPr>
        <p:spPr bwMode="auto">
          <a:xfrm>
            <a:off x="3810000" y="2590800"/>
            <a:ext cx="685800" cy="685800"/>
          </a:xfrm>
          <a:prstGeom prst="ellipse">
            <a:avLst/>
          </a:prstGeom>
          <a:solidFill>
            <a:srgbClr val="FF0000">
              <a:alpha val="43921"/>
            </a:srgbClr>
          </a:solidFill>
          <a:ln w="38100">
            <a:solidFill>
              <a:srgbClr val="FF0000"/>
            </a:solidFill>
            <a:round/>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sp>
        <p:nvSpPr>
          <p:cNvPr id="185357" name="Oval 13"/>
          <p:cNvSpPr>
            <a:spLocks noChangeArrowheads="1"/>
          </p:cNvSpPr>
          <p:nvPr/>
        </p:nvSpPr>
        <p:spPr bwMode="auto">
          <a:xfrm>
            <a:off x="3810000" y="4343400"/>
            <a:ext cx="685800" cy="685800"/>
          </a:xfrm>
          <a:prstGeom prst="ellipse">
            <a:avLst/>
          </a:prstGeom>
          <a:solidFill>
            <a:srgbClr val="FF0000">
              <a:alpha val="43921"/>
            </a:srgbClr>
          </a:solidFill>
          <a:ln w="38100">
            <a:solidFill>
              <a:srgbClr val="FF0000"/>
            </a:solidFill>
            <a:round/>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sp>
        <p:nvSpPr>
          <p:cNvPr id="185358" name="Oval 14"/>
          <p:cNvSpPr>
            <a:spLocks noChangeArrowheads="1"/>
          </p:cNvSpPr>
          <p:nvPr/>
        </p:nvSpPr>
        <p:spPr bwMode="auto">
          <a:xfrm>
            <a:off x="7696200" y="4572000"/>
            <a:ext cx="685800" cy="685800"/>
          </a:xfrm>
          <a:prstGeom prst="ellipse">
            <a:avLst/>
          </a:prstGeom>
          <a:solidFill>
            <a:srgbClr val="FF0000">
              <a:alpha val="43921"/>
            </a:srgbClr>
          </a:solidFill>
          <a:ln w="38100">
            <a:solidFill>
              <a:srgbClr val="FF0000"/>
            </a:solidFill>
            <a:round/>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sp>
        <p:nvSpPr>
          <p:cNvPr id="185359" name="Oval 15"/>
          <p:cNvSpPr>
            <a:spLocks noChangeArrowheads="1"/>
          </p:cNvSpPr>
          <p:nvPr/>
        </p:nvSpPr>
        <p:spPr bwMode="auto">
          <a:xfrm>
            <a:off x="7010400" y="2895600"/>
            <a:ext cx="685800" cy="685800"/>
          </a:xfrm>
          <a:prstGeom prst="ellipse">
            <a:avLst/>
          </a:prstGeom>
          <a:solidFill>
            <a:srgbClr val="FF0000">
              <a:alpha val="43921"/>
            </a:srgbClr>
          </a:solidFill>
          <a:ln w="38100">
            <a:solidFill>
              <a:srgbClr val="FF0000"/>
            </a:solidFill>
            <a:round/>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sp>
        <p:nvSpPr>
          <p:cNvPr id="185360" name="Oval 16"/>
          <p:cNvSpPr>
            <a:spLocks noChangeArrowheads="1"/>
          </p:cNvSpPr>
          <p:nvPr/>
        </p:nvSpPr>
        <p:spPr bwMode="auto">
          <a:xfrm>
            <a:off x="7620000" y="2133600"/>
            <a:ext cx="685800" cy="685800"/>
          </a:xfrm>
          <a:prstGeom prst="ellipse">
            <a:avLst/>
          </a:prstGeom>
          <a:solidFill>
            <a:srgbClr val="FF0000">
              <a:alpha val="43921"/>
            </a:srgbClr>
          </a:solidFill>
          <a:ln w="38100">
            <a:solidFill>
              <a:srgbClr val="FF0000"/>
            </a:solidFill>
            <a:round/>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sp>
        <p:nvSpPr>
          <p:cNvPr id="185361" name="Oval 17"/>
          <p:cNvSpPr>
            <a:spLocks noChangeArrowheads="1"/>
          </p:cNvSpPr>
          <p:nvPr/>
        </p:nvSpPr>
        <p:spPr bwMode="auto">
          <a:xfrm>
            <a:off x="8305800" y="1447800"/>
            <a:ext cx="685800" cy="685800"/>
          </a:xfrm>
          <a:prstGeom prst="ellipse">
            <a:avLst/>
          </a:prstGeom>
          <a:solidFill>
            <a:srgbClr val="FF0000">
              <a:alpha val="43921"/>
            </a:srgbClr>
          </a:solidFill>
          <a:ln w="38100">
            <a:solidFill>
              <a:srgbClr val="FF0000"/>
            </a:solidFill>
            <a:round/>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sp>
        <p:nvSpPr>
          <p:cNvPr id="185362" name="Oval 18"/>
          <p:cNvSpPr>
            <a:spLocks noChangeArrowheads="1"/>
          </p:cNvSpPr>
          <p:nvPr/>
        </p:nvSpPr>
        <p:spPr bwMode="auto">
          <a:xfrm>
            <a:off x="2895600" y="4038600"/>
            <a:ext cx="685800" cy="685800"/>
          </a:xfrm>
          <a:prstGeom prst="ellipse">
            <a:avLst/>
          </a:prstGeom>
          <a:solidFill>
            <a:srgbClr val="66FF99">
              <a:alpha val="43921"/>
            </a:srgbClr>
          </a:solidFill>
          <a:ln w="38100">
            <a:solidFill>
              <a:srgbClr val="66FF99"/>
            </a:solidFill>
            <a:round/>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sp>
        <p:nvSpPr>
          <p:cNvPr id="185363" name="Oval 19"/>
          <p:cNvSpPr>
            <a:spLocks noChangeArrowheads="1"/>
          </p:cNvSpPr>
          <p:nvPr/>
        </p:nvSpPr>
        <p:spPr bwMode="auto">
          <a:xfrm>
            <a:off x="4648200" y="3352800"/>
            <a:ext cx="685800" cy="685800"/>
          </a:xfrm>
          <a:prstGeom prst="ellipse">
            <a:avLst/>
          </a:prstGeom>
          <a:solidFill>
            <a:srgbClr val="66FF99">
              <a:alpha val="43921"/>
            </a:srgbClr>
          </a:solidFill>
          <a:ln w="38100">
            <a:solidFill>
              <a:srgbClr val="66FF99"/>
            </a:solidFill>
            <a:round/>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sp>
        <p:nvSpPr>
          <p:cNvPr id="185364" name="Oval 20"/>
          <p:cNvSpPr>
            <a:spLocks noChangeArrowheads="1"/>
          </p:cNvSpPr>
          <p:nvPr/>
        </p:nvSpPr>
        <p:spPr bwMode="auto">
          <a:xfrm>
            <a:off x="4648200" y="2286000"/>
            <a:ext cx="685800" cy="685800"/>
          </a:xfrm>
          <a:prstGeom prst="ellipse">
            <a:avLst/>
          </a:prstGeom>
          <a:solidFill>
            <a:srgbClr val="66FF99">
              <a:alpha val="43921"/>
            </a:srgbClr>
          </a:solidFill>
          <a:ln w="38100">
            <a:solidFill>
              <a:srgbClr val="66FF99"/>
            </a:solidFill>
            <a:round/>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sp>
        <p:nvSpPr>
          <p:cNvPr id="185365" name="Oval 21"/>
          <p:cNvSpPr>
            <a:spLocks noChangeArrowheads="1"/>
          </p:cNvSpPr>
          <p:nvPr/>
        </p:nvSpPr>
        <p:spPr bwMode="auto">
          <a:xfrm>
            <a:off x="5715000" y="2286000"/>
            <a:ext cx="685800" cy="685800"/>
          </a:xfrm>
          <a:prstGeom prst="ellipse">
            <a:avLst/>
          </a:prstGeom>
          <a:solidFill>
            <a:srgbClr val="66FF99">
              <a:alpha val="43921"/>
            </a:srgbClr>
          </a:solidFill>
          <a:ln w="38100">
            <a:solidFill>
              <a:srgbClr val="66FF99"/>
            </a:solidFill>
            <a:round/>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sp>
        <p:nvSpPr>
          <p:cNvPr id="185366" name="Oval 22"/>
          <p:cNvSpPr>
            <a:spLocks noChangeArrowheads="1"/>
          </p:cNvSpPr>
          <p:nvPr/>
        </p:nvSpPr>
        <p:spPr bwMode="auto">
          <a:xfrm>
            <a:off x="6172200" y="2895600"/>
            <a:ext cx="685800" cy="685800"/>
          </a:xfrm>
          <a:prstGeom prst="ellipse">
            <a:avLst/>
          </a:prstGeom>
          <a:solidFill>
            <a:srgbClr val="66FF99">
              <a:alpha val="43921"/>
            </a:srgbClr>
          </a:solidFill>
          <a:ln w="38100">
            <a:solidFill>
              <a:srgbClr val="66FF99"/>
            </a:solidFill>
            <a:round/>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sp>
        <p:nvSpPr>
          <p:cNvPr id="185367" name="Oval 23"/>
          <p:cNvSpPr>
            <a:spLocks noChangeArrowheads="1"/>
          </p:cNvSpPr>
          <p:nvPr/>
        </p:nvSpPr>
        <p:spPr bwMode="auto">
          <a:xfrm>
            <a:off x="5562600" y="3657600"/>
            <a:ext cx="685800" cy="685800"/>
          </a:xfrm>
          <a:prstGeom prst="ellipse">
            <a:avLst/>
          </a:prstGeom>
          <a:solidFill>
            <a:srgbClr val="66FF99">
              <a:alpha val="43921"/>
            </a:srgbClr>
          </a:solidFill>
          <a:ln w="38100">
            <a:solidFill>
              <a:srgbClr val="66FF99"/>
            </a:solidFill>
            <a:round/>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sp>
        <p:nvSpPr>
          <p:cNvPr id="185368" name="Oval 24"/>
          <p:cNvSpPr>
            <a:spLocks noChangeArrowheads="1"/>
          </p:cNvSpPr>
          <p:nvPr/>
        </p:nvSpPr>
        <p:spPr bwMode="auto">
          <a:xfrm>
            <a:off x="3810000" y="3581400"/>
            <a:ext cx="685800" cy="685800"/>
          </a:xfrm>
          <a:prstGeom prst="ellipse">
            <a:avLst/>
          </a:prstGeom>
          <a:solidFill>
            <a:srgbClr val="66FF99">
              <a:alpha val="43921"/>
            </a:srgbClr>
          </a:solidFill>
          <a:ln w="38100">
            <a:solidFill>
              <a:srgbClr val="66FF99"/>
            </a:solidFill>
            <a:round/>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sp>
        <p:nvSpPr>
          <p:cNvPr id="185369" name="WordArt 25"/>
          <p:cNvSpPr>
            <a:spLocks noChangeArrowheads="1" noChangeShapeType="1" noTextEdit="1"/>
          </p:cNvSpPr>
          <p:nvPr/>
        </p:nvSpPr>
        <p:spPr bwMode="auto">
          <a:xfrm>
            <a:off x="228600" y="914400"/>
            <a:ext cx="2209800" cy="47625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0" cap="none" spc="720" normalizeH="0" baseline="0" noProof="0">
                <a:ln w="9525">
                  <a:solidFill>
                    <a:srgbClr val="9900FF"/>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uLnTx/>
                <a:uFillTx/>
                <a:latin typeface="Arial Black"/>
                <a:ea typeface="+mn-ea"/>
                <a:cs typeface="+mn-cs"/>
              </a:rPr>
              <a:t>Phosphorus</a:t>
            </a:r>
          </a:p>
        </p:txBody>
      </p:sp>
      <p:sp>
        <p:nvSpPr>
          <p:cNvPr id="185370" name="WordArt 26"/>
          <p:cNvSpPr>
            <a:spLocks noChangeArrowheads="1" noChangeShapeType="1" noTextEdit="1"/>
          </p:cNvSpPr>
          <p:nvPr/>
        </p:nvSpPr>
        <p:spPr bwMode="auto">
          <a:xfrm>
            <a:off x="2743200" y="838200"/>
            <a:ext cx="1828800" cy="53340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0" cap="none" spc="720" normalizeH="0" baseline="0" noProof="0">
                <a:ln w="9525">
                  <a:solidFill>
                    <a:srgbClr val="CC3300"/>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uLnTx/>
                <a:uFillTx/>
                <a:latin typeface="Arial Black"/>
                <a:ea typeface="+mn-ea"/>
                <a:cs typeface="+mn-cs"/>
              </a:rPr>
              <a:t>Oxygen</a:t>
            </a:r>
          </a:p>
        </p:txBody>
      </p:sp>
      <p:sp>
        <p:nvSpPr>
          <p:cNvPr id="185371" name="WordArt 27"/>
          <p:cNvSpPr>
            <a:spLocks noChangeArrowheads="1" noChangeShapeType="1" noTextEdit="1"/>
          </p:cNvSpPr>
          <p:nvPr/>
        </p:nvSpPr>
        <p:spPr bwMode="auto">
          <a:xfrm>
            <a:off x="4724400" y="838200"/>
            <a:ext cx="1762125" cy="55245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0" cap="none" spc="720" normalizeH="0" baseline="0" noProof="0">
                <a:ln w="9525">
                  <a:solidFill>
                    <a:srgbClr val="66FF99"/>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uLnTx/>
                <a:uFillTx/>
                <a:latin typeface="Arial Black"/>
                <a:ea typeface="+mn-ea"/>
                <a:cs typeface="+mn-cs"/>
              </a:rPr>
              <a:t>Nitrogen</a:t>
            </a:r>
          </a:p>
        </p:txBody>
      </p:sp>
      <p:pic>
        <p:nvPicPr>
          <p:cNvPr id="28" name="Picture 2" descr="https://encrypted-tbn0.gstatic.com/images?q=tbn:ANd9GcQ4VhCuAw4SNCCShfeAhh0oj7xwjAz5OZ7wkZwOBacQ2BeildNfDA"/>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2760" y="1524000"/>
            <a:ext cx="1121735" cy="11217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7213305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body" idx="1"/>
          </p:nvPr>
        </p:nvSpPr>
        <p:spPr>
          <a:xfrm>
            <a:off x="152400" y="304800"/>
            <a:ext cx="8839200" cy="5821363"/>
          </a:xfrm>
        </p:spPr>
        <p:txBody>
          <a:bodyPr/>
          <a:lstStyle/>
          <a:p>
            <a:r>
              <a:rPr lang="en-US" dirty="0"/>
              <a:t>Which is not correct of DNA?</a:t>
            </a:r>
            <a:endParaRPr lang="en-US" sz="2400" dirty="0"/>
          </a:p>
          <a:p>
            <a:pPr marL="457200" lvl="1" indent="0">
              <a:buNone/>
            </a:pPr>
            <a:r>
              <a:rPr lang="en-US" dirty="0">
                <a:solidFill>
                  <a:srgbClr val="9933FF"/>
                </a:solidFill>
              </a:rPr>
              <a:t>A.) DNA is housed in the nucleus of Eukaryotic Cells.</a:t>
            </a:r>
          </a:p>
          <a:p>
            <a:pPr marL="457200" lvl="1" indent="0">
              <a:buNone/>
            </a:pPr>
            <a:r>
              <a:rPr lang="en-US" dirty="0">
                <a:solidFill>
                  <a:srgbClr val="FF00FF"/>
                </a:solidFill>
              </a:rPr>
              <a:t>B.) DNA stands for Double Nucleus Amino acid.</a:t>
            </a:r>
            <a:endParaRPr lang="en-US" sz="2000" dirty="0">
              <a:solidFill>
                <a:srgbClr val="FF00FF"/>
              </a:solidFill>
            </a:endParaRPr>
          </a:p>
          <a:p>
            <a:pPr marL="457200" lvl="1" indent="0">
              <a:buNone/>
            </a:pPr>
            <a:r>
              <a:rPr lang="en-US" dirty="0">
                <a:solidFill>
                  <a:srgbClr val="92D050"/>
                </a:solidFill>
              </a:rPr>
              <a:t>C.) The shape is called the double helix.</a:t>
            </a:r>
            <a:endParaRPr lang="en-US" sz="2000" dirty="0">
              <a:solidFill>
                <a:srgbClr val="92D050"/>
              </a:solidFill>
            </a:endParaRPr>
          </a:p>
          <a:p>
            <a:pPr marL="457200" lvl="1" indent="0">
              <a:buNone/>
            </a:pPr>
            <a:r>
              <a:rPr lang="en-US" dirty="0">
                <a:solidFill>
                  <a:srgbClr val="FF0000"/>
                </a:solidFill>
              </a:rPr>
              <a:t>D.) </a:t>
            </a:r>
            <a:r>
              <a:rPr lang="en-US" dirty="0">
                <a:solidFill>
                  <a:schemeClr val="bg1"/>
                </a:solidFill>
              </a:rPr>
              <a:t>DNA has the information for our cells to make proteins.  </a:t>
            </a:r>
            <a:endParaRPr lang="en-US" sz="2000" dirty="0">
              <a:solidFill>
                <a:schemeClr val="bg1"/>
              </a:solidFill>
            </a:endParaRPr>
          </a:p>
          <a:p>
            <a:pPr marL="457200" lvl="1" indent="0">
              <a:buNone/>
            </a:pPr>
            <a:r>
              <a:rPr lang="en-US" dirty="0">
                <a:solidFill>
                  <a:srgbClr val="FF9900"/>
                </a:solidFill>
              </a:rPr>
              <a:t>E.) </a:t>
            </a:r>
            <a:r>
              <a:rPr lang="en-US" dirty="0">
                <a:solidFill>
                  <a:schemeClr val="bg1"/>
                </a:solidFill>
              </a:rPr>
              <a:t>DNA through transcription makes mRN</a:t>
            </a:r>
            <a:r>
              <a:rPr lang="en-US" dirty="0">
                <a:solidFill>
                  <a:schemeClr val="bg1">
                    <a:lumMod val="95000"/>
                    <a:lumOff val="5000"/>
                  </a:schemeClr>
                </a:solidFill>
              </a:rPr>
              <a:t>A.</a:t>
            </a:r>
            <a:endParaRPr lang="en-US" sz="2000" dirty="0">
              <a:solidFill>
                <a:schemeClr val="bg1">
                  <a:lumMod val="95000"/>
                  <a:lumOff val="5000"/>
                </a:schemeClr>
              </a:solidFill>
            </a:endParaRPr>
          </a:p>
          <a:p>
            <a:endParaRPr lang="en-US" dirty="0">
              <a:solidFill>
                <a:srgbClr val="FFFF66"/>
              </a:solidFill>
            </a:endParaRPr>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4267200"/>
            <a:ext cx="9144000" cy="2895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8062322" y="20935"/>
            <a:ext cx="1059907" cy="1569660"/>
          </a:xfrm>
          <a:prstGeom prst="rect">
            <a:avLst/>
          </a:prstGeom>
          <a:noFill/>
        </p:spPr>
        <p:txBody>
          <a:bodyPr wrap="none" lIns="91440" tIns="45720" rIns="91440" bIns="45720">
            <a:spAutoFit/>
          </a:bodyPr>
          <a:lstStyle/>
          <a:p>
            <a:pPr algn="ctr"/>
            <a:r>
              <a:rPr lang="en-US" sz="9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1</a:t>
            </a:r>
          </a:p>
        </p:txBody>
      </p:sp>
    </p:spTree>
    <p:extLst>
      <p:ext uri="{BB962C8B-B14F-4D97-AF65-F5344CB8AC3E}">
        <p14:creationId xmlns:p14="http://schemas.microsoft.com/office/powerpoint/2010/main" val="1732025398"/>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72707" name="Rectangle 3"/>
          <p:cNvSpPr>
            <a:spLocks noGrp="1" noChangeArrowheads="1"/>
          </p:cNvSpPr>
          <p:nvPr>
            <p:ph type="body" idx="4294967295"/>
          </p:nvPr>
        </p:nvSpPr>
        <p:spPr>
          <a:xfrm>
            <a:off x="457200" y="228600"/>
            <a:ext cx="8229600" cy="5902325"/>
          </a:xfrm>
        </p:spPr>
        <p:txBody>
          <a:bodyPr/>
          <a:lstStyle/>
          <a:p>
            <a:pPr eaLnBrk="1" hangingPunct="1">
              <a:defRPr/>
            </a:pPr>
            <a:r>
              <a:rPr lang="en-US">
                <a:effectLst>
                  <a:outerShdw blurRad="38100" dist="38100" dir="2700000" algn="tl">
                    <a:srgbClr val="336699"/>
                  </a:outerShdw>
                </a:effectLst>
              </a:rPr>
              <a:t>Nucleic Acids –  </a:t>
            </a:r>
            <a:r>
              <a:rPr lang="en-US">
                <a:solidFill>
                  <a:srgbClr val="9966FF"/>
                </a:solidFill>
                <a:effectLst>
                  <a:outerShdw blurRad="38100" dist="38100" dir="2700000" algn="tl">
                    <a:srgbClr val="FFFFFF"/>
                  </a:outerShdw>
                </a:effectLst>
              </a:rPr>
              <a:t>P</a:t>
            </a:r>
            <a:r>
              <a:rPr lang="en-US">
                <a:effectLst>
                  <a:outerShdw blurRad="38100" dist="38100" dir="2700000" algn="tl">
                    <a:srgbClr val="336699"/>
                  </a:outerShdw>
                </a:effectLst>
              </a:rPr>
              <a:t> </a:t>
            </a:r>
            <a:r>
              <a:rPr lang="en-US">
                <a:solidFill>
                  <a:srgbClr val="FF0000"/>
                </a:solidFill>
                <a:effectLst>
                  <a:outerShdw blurRad="38100" dist="38100" dir="2700000" algn="tl">
                    <a:srgbClr val="FFFFFF"/>
                  </a:outerShdw>
                </a:effectLst>
              </a:rPr>
              <a:t>O</a:t>
            </a:r>
            <a:r>
              <a:rPr lang="en-US">
                <a:effectLst>
                  <a:outerShdw blurRad="38100" dist="38100" dir="2700000" algn="tl">
                    <a:srgbClr val="336699"/>
                  </a:outerShdw>
                </a:effectLst>
              </a:rPr>
              <a:t> </a:t>
            </a:r>
            <a:r>
              <a:rPr lang="en-US">
                <a:solidFill>
                  <a:srgbClr val="66FF99"/>
                </a:solidFill>
                <a:effectLst>
                  <a:outerShdw blurRad="38100" dist="38100" dir="2700000" algn="tl">
                    <a:srgbClr val="FFFFFF"/>
                  </a:outerShdw>
                </a:effectLst>
              </a:rPr>
              <a:t>N</a:t>
            </a:r>
            <a:r>
              <a:rPr lang="en-US">
                <a:effectLst>
                  <a:outerShdw blurRad="38100" dist="38100" dir="2700000" algn="tl">
                    <a:srgbClr val="336699"/>
                  </a:outerShdw>
                </a:effectLst>
              </a:rPr>
              <a:t> </a:t>
            </a:r>
            <a:r>
              <a:rPr lang="en-US">
                <a:solidFill>
                  <a:srgbClr val="FF9900"/>
                </a:solidFill>
                <a:effectLst>
                  <a:outerShdw blurRad="38100" dist="38100" dir="2700000" algn="tl">
                    <a:srgbClr val="FFFFFF"/>
                  </a:outerShdw>
                </a:effectLst>
              </a:rPr>
              <a:t>C</a:t>
            </a:r>
            <a:r>
              <a:rPr lang="en-US">
                <a:effectLst>
                  <a:outerShdw blurRad="38100" dist="38100" dir="2700000" algn="tl">
                    <a:srgbClr val="336699"/>
                  </a:outerShdw>
                </a:effectLst>
              </a:rPr>
              <a:t> H (Nucleotide)</a:t>
            </a:r>
          </a:p>
        </p:txBody>
      </p:sp>
      <p:pic>
        <p:nvPicPr>
          <p:cNvPr id="186371"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 y="762000"/>
            <a:ext cx="8991600" cy="579120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842756" name="Rectangle 4"/>
          <p:cNvSpPr>
            <a:spLocks noChangeArrowheads="1"/>
          </p:cNvSpPr>
          <p:nvPr/>
        </p:nvSpPr>
        <p:spPr bwMode="auto">
          <a:xfrm>
            <a:off x="5715000" y="6629400"/>
            <a:ext cx="3048000" cy="214313"/>
          </a:xfrm>
          <a:prstGeom prst="rect">
            <a:avLst/>
          </a:prstGeom>
          <a:noFill/>
          <a:ln w="9525" algn="ctr">
            <a:noFill/>
            <a:miter lim="800000"/>
            <a:headEnd/>
            <a:tailEnd/>
          </a:ln>
          <a:effectLst/>
        </p:spPr>
        <p:txBody>
          <a:bodyPr>
            <a:spAutoFit/>
          </a:bodyPr>
          <a:lstStyle/>
          <a:p>
            <a:pPr marL="342900" marR="0" lvl="0" indent="-342900" algn="r" defTabSz="914400" rtl="0" eaLnBrk="1" fontAlgn="base" latinLnBrk="0" hangingPunct="1">
              <a:lnSpc>
                <a:spcPct val="100000"/>
              </a:lnSpc>
              <a:spcBef>
                <a:spcPct val="0"/>
              </a:spcBef>
              <a:spcAft>
                <a:spcPct val="0"/>
              </a:spcAft>
              <a:buClr>
                <a:srgbClr val="66CCFF"/>
              </a:buClr>
              <a:buSzPct val="65000"/>
              <a:buFont typeface="Wingdings" pitchFamily="2" charset="2"/>
              <a:buNone/>
              <a:tabLst/>
              <a:defRPr/>
            </a:pPr>
            <a: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rPr>
              <a:t>Copyright © 2024 </a:t>
            </a:r>
            <a:r>
              <a:rPr kumimoji="0" lang="en-US" sz="800" b="1" i="0" u="none" strike="noStrike" kern="1200" cap="none" spc="0" normalizeH="0" baseline="0" noProof="0" dirty="0" err="1">
                <a:ln>
                  <a:noFill/>
                </a:ln>
                <a:solidFill>
                  <a:srgbClr val="FFFFFF"/>
                </a:solidFill>
                <a:effectLst/>
                <a:uLnTx/>
                <a:uFillTx/>
                <a:latin typeface="Verdana" pitchFamily="34" charset="0"/>
                <a:ea typeface="+mn-ea"/>
                <a:cs typeface="+mn-cs"/>
              </a:rPr>
              <a:t>SlideSpark</a:t>
            </a:r>
            <a: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rPr>
              <a:t> .LLC</a:t>
            </a:r>
            <a:endParaRPr kumimoji="0" lang="en-US" sz="3200" b="0" i="0" u="none" strike="noStrike" kern="1200" cap="none" spc="0" normalizeH="0" baseline="0" noProof="0" dirty="0">
              <a:ln>
                <a:noFill/>
              </a:ln>
              <a:solidFill>
                <a:srgbClr val="FFFFFF"/>
              </a:solidFill>
              <a:effectLst>
                <a:outerShdw blurRad="38100" dist="38100" dir="2700000" algn="tl">
                  <a:srgbClr val="336699"/>
                </a:outerShdw>
              </a:effectLst>
              <a:uLnTx/>
              <a:uFillTx/>
              <a:latin typeface="Tahoma" pitchFamily="34" charset="0"/>
              <a:ea typeface="+mn-ea"/>
              <a:cs typeface="+mn-cs"/>
            </a:endParaRPr>
          </a:p>
        </p:txBody>
      </p:sp>
      <p:sp>
        <p:nvSpPr>
          <p:cNvPr id="186373" name="Oval 5"/>
          <p:cNvSpPr>
            <a:spLocks noChangeArrowheads="1"/>
          </p:cNvSpPr>
          <p:nvPr/>
        </p:nvSpPr>
        <p:spPr bwMode="auto">
          <a:xfrm>
            <a:off x="762000" y="3352800"/>
            <a:ext cx="685800" cy="685800"/>
          </a:xfrm>
          <a:prstGeom prst="ellipse">
            <a:avLst/>
          </a:prstGeom>
          <a:solidFill>
            <a:srgbClr val="9966FF">
              <a:alpha val="43921"/>
            </a:srgbClr>
          </a:solidFill>
          <a:ln w="38100">
            <a:solidFill>
              <a:srgbClr val="9966FF"/>
            </a:solidFill>
            <a:round/>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sp>
        <p:nvSpPr>
          <p:cNvPr id="186374" name="Oval 6"/>
          <p:cNvSpPr>
            <a:spLocks noChangeArrowheads="1"/>
          </p:cNvSpPr>
          <p:nvPr/>
        </p:nvSpPr>
        <p:spPr bwMode="auto">
          <a:xfrm>
            <a:off x="8001000" y="1828800"/>
            <a:ext cx="685800" cy="685800"/>
          </a:xfrm>
          <a:prstGeom prst="ellipse">
            <a:avLst/>
          </a:prstGeom>
          <a:solidFill>
            <a:srgbClr val="9966FF">
              <a:alpha val="43921"/>
            </a:srgbClr>
          </a:solidFill>
          <a:ln w="38100">
            <a:solidFill>
              <a:srgbClr val="9966FF"/>
            </a:solidFill>
            <a:round/>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sp>
        <p:nvSpPr>
          <p:cNvPr id="186375" name="Oval 7"/>
          <p:cNvSpPr>
            <a:spLocks noChangeArrowheads="1"/>
          </p:cNvSpPr>
          <p:nvPr/>
        </p:nvSpPr>
        <p:spPr bwMode="auto">
          <a:xfrm>
            <a:off x="1447800" y="2895600"/>
            <a:ext cx="685800" cy="685800"/>
          </a:xfrm>
          <a:prstGeom prst="ellipse">
            <a:avLst/>
          </a:prstGeom>
          <a:solidFill>
            <a:srgbClr val="FF0000">
              <a:alpha val="43921"/>
            </a:srgbClr>
          </a:solidFill>
          <a:ln w="38100">
            <a:solidFill>
              <a:srgbClr val="FF0000"/>
            </a:solidFill>
            <a:round/>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sp>
        <p:nvSpPr>
          <p:cNvPr id="186376" name="Oval 8"/>
          <p:cNvSpPr>
            <a:spLocks noChangeArrowheads="1"/>
          </p:cNvSpPr>
          <p:nvPr/>
        </p:nvSpPr>
        <p:spPr bwMode="auto">
          <a:xfrm>
            <a:off x="381000" y="2895600"/>
            <a:ext cx="685800" cy="685800"/>
          </a:xfrm>
          <a:prstGeom prst="ellipse">
            <a:avLst/>
          </a:prstGeom>
          <a:solidFill>
            <a:srgbClr val="FF0000">
              <a:alpha val="43921"/>
            </a:srgbClr>
          </a:solidFill>
          <a:ln w="38100">
            <a:solidFill>
              <a:srgbClr val="FF0000"/>
            </a:solidFill>
            <a:round/>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sp>
        <p:nvSpPr>
          <p:cNvPr id="186377" name="Oval 9"/>
          <p:cNvSpPr>
            <a:spLocks noChangeArrowheads="1"/>
          </p:cNvSpPr>
          <p:nvPr/>
        </p:nvSpPr>
        <p:spPr bwMode="auto">
          <a:xfrm>
            <a:off x="304800" y="3962400"/>
            <a:ext cx="685800" cy="685800"/>
          </a:xfrm>
          <a:prstGeom prst="ellipse">
            <a:avLst/>
          </a:prstGeom>
          <a:solidFill>
            <a:srgbClr val="FF0000">
              <a:alpha val="43921"/>
            </a:srgbClr>
          </a:solidFill>
          <a:ln w="38100">
            <a:solidFill>
              <a:srgbClr val="FF0000"/>
            </a:solidFill>
            <a:round/>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sp>
        <p:nvSpPr>
          <p:cNvPr id="186378" name="Oval 10"/>
          <p:cNvSpPr>
            <a:spLocks noChangeArrowheads="1"/>
          </p:cNvSpPr>
          <p:nvPr/>
        </p:nvSpPr>
        <p:spPr bwMode="auto">
          <a:xfrm>
            <a:off x="1295400" y="5638800"/>
            <a:ext cx="685800" cy="685800"/>
          </a:xfrm>
          <a:prstGeom prst="ellipse">
            <a:avLst/>
          </a:prstGeom>
          <a:solidFill>
            <a:srgbClr val="FF0000">
              <a:alpha val="43921"/>
            </a:srgbClr>
          </a:solidFill>
          <a:ln w="38100">
            <a:solidFill>
              <a:srgbClr val="FF0000"/>
            </a:solidFill>
            <a:round/>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sp>
        <p:nvSpPr>
          <p:cNvPr id="186379" name="Oval 11"/>
          <p:cNvSpPr>
            <a:spLocks noChangeArrowheads="1"/>
          </p:cNvSpPr>
          <p:nvPr/>
        </p:nvSpPr>
        <p:spPr bwMode="auto">
          <a:xfrm>
            <a:off x="2133600" y="4038600"/>
            <a:ext cx="685800" cy="685800"/>
          </a:xfrm>
          <a:prstGeom prst="ellipse">
            <a:avLst/>
          </a:prstGeom>
          <a:solidFill>
            <a:srgbClr val="FF0000">
              <a:alpha val="43921"/>
            </a:srgbClr>
          </a:solidFill>
          <a:ln w="38100">
            <a:solidFill>
              <a:srgbClr val="FF0000"/>
            </a:solidFill>
            <a:round/>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sp>
        <p:nvSpPr>
          <p:cNvPr id="186380" name="Oval 12"/>
          <p:cNvSpPr>
            <a:spLocks noChangeArrowheads="1"/>
          </p:cNvSpPr>
          <p:nvPr/>
        </p:nvSpPr>
        <p:spPr bwMode="auto">
          <a:xfrm>
            <a:off x="3810000" y="2590800"/>
            <a:ext cx="685800" cy="685800"/>
          </a:xfrm>
          <a:prstGeom prst="ellipse">
            <a:avLst/>
          </a:prstGeom>
          <a:solidFill>
            <a:srgbClr val="FF0000">
              <a:alpha val="43921"/>
            </a:srgbClr>
          </a:solidFill>
          <a:ln w="38100">
            <a:solidFill>
              <a:srgbClr val="FF0000"/>
            </a:solidFill>
            <a:round/>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sp>
        <p:nvSpPr>
          <p:cNvPr id="186381" name="Oval 13"/>
          <p:cNvSpPr>
            <a:spLocks noChangeArrowheads="1"/>
          </p:cNvSpPr>
          <p:nvPr/>
        </p:nvSpPr>
        <p:spPr bwMode="auto">
          <a:xfrm>
            <a:off x="3810000" y="4343400"/>
            <a:ext cx="685800" cy="685800"/>
          </a:xfrm>
          <a:prstGeom prst="ellipse">
            <a:avLst/>
          </a:prstGeom>
          <a:solidFill>
            <a:srgbClr val="FF0000">
              <a:alpha val="43921"/>
            </a:srgbClr>
          </a:solidFill>
          <a:ln w="38100">
            <a:solidFill>
              <a:srgbClr val="FF0000"/>
            </a:solidFill>
            <a:round/>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sp>
        <p:nvSpPr>
          <p:cNvPr id="186382" name="Oval 14"/>
          <p:cNvSpPr>
            <a:spLocks noChangeArrowheads="1"/>
          </p:cNvSpPr>
          <p:nvPr/>
        </p:nvSpPr>
        <p:spPr bwMode="auto">
          <a:xfrm>
            <a:off x="7696200" y="4572000"/>
            <a:ext cx="685800" cy="685800"/>
          </a:xfrm>
          <a:prstGeom prst="ellipse">
            <a:avLst/>
          </a:prstGeom>
          <a:solidFill>
            <a:srgbClr val="FF0000">
              <a:alpha val="43921"/>
            </a:srgbClr>
          </a:solidFill>
          <a:ln w="38100">
            <a:solidFill>
              <a:srgbClr val="FF0000"/>
            </a:solidFill>
            <a:round/>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sp>
        <p:nvSpPr>
          <p:cNvPr id="186383" name="Oval 15"/>
          <p:cNvSpPr>
            <a:spLocks noChangeArrowheads="1"/>
          </p:cNvSpPr>
          <p:nvPr/>
        </p:nvSpPr>
        <p:spPr bwMode="auto">
          <a:xfrm>
            <a:off x="7010400" y="2895600"/>
            <a:ext cx="685800" cy="685800"/>
          </a:xfrm>
          <a:prstGeom prst="ellipse">
            <a:avLst/>
          </a:prstGeom>
          <a:solidFill>
            <a:srgbClr val="FF0000">
              <a:alpha val="43921"/>
            </a:srgbClr>
          </a:solidFill>
          <a:ln w="38100">
            <a:solidFill>
              <a:srgbClr val="FF0000"/>
            </a:solidFill>
            <a:round/>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sp>
        <p:nvSpPr>
          <p:cNvPr id="186384" name="Oval 16"/>
          <p:cNvSpPr>
            <a:spLocks noChangeArrowheads="1"/>
          </p:cNvSpPr>
          <p:nvPr/>
        </p:nvSpPr>
        <p:spPr bwMode="auto">
          <a:xfrm>
            <a:off x="7620000" y="2133600"/>
            <a:ext cx="685800" cy="685800"/>
          </a:xfrm>
          <a:prstGeom prst="ellipse">
            <a:avLst/>
          </a:prstGeom>
          <a:solidFill>
            <a:srgbClr val="FF0000">
              <a:alpha val="43921"/>
            </a:srgbClr>
          </a:solidFill>
          <a:ln w="38100">
            <a:solidFill>
              <a:srgbClr val="FF0000"/>
            </a:solidFill>
            <a:round/>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sp>
        <p:nvSpPr>
          <p:cNvPr id="186385" name="Oval 17"/>
          <p:cNvSpPr>
            <a:spLocks noChangeArrowheads="1"/>
          </p:cNvSpPr>
          <p:nvPr/>
        </p:nvSpPr>
        <p:spPr bwMode="auto">
          <a:xfrm>
            <a:off x="8305800" y="1447800"/>
            <a:ext cx="685800" cy="685800"/>
          </a:xfrm>
          <a:prstGeom prst="ellipse">
            <a:avLst/>
          </a:prstGeom>
          <a:solidFill>
            <a:srgbClr val="FF0000">
              <a:alpha val="43921"/>
            </a:srgbClr>
          </a:solidFill>
          <a:ln w="38100">
            <a:solidFill>
              <a:srgbClr val="FF0000"/>
            </a:solidFill>
            <a:round/>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sp>
        <p:nvSpPr>
          <p:cNvPr id="186386" name="Oval 18"/>
          <p:cNvSpPr>
            <a:spLocks noChangeArrowheads="1"/>
          </p:cNvSpPr>
          <p:nvPr/>
        </p:nvSpPr>
        <p:spPr bwMode="auto">
          <a:xfrm>
            <a:off x="2895600" y="4038600"/>
            <a:ext cx="685800" cy="685800"/>
          </a:xfrm>
          <a:prstGeom prst="ellipse">
            <a:avLst/>
          </a:prstGeom>
          <a:solidFill>
            <a:srgbClr val="66FF99">
              <a:alpha val="43921"/>
            </a:srgbClr>
          </a:solidFill>
          <a:ln w="38100">
            <a:solidFill>
              <a:srgbClr val="66FF99"/>
            </a:solidFill>
            <a:round/>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sp>
        <p:nvSpPr>
          <p:cNvPr id="186387" name="Oval 19"/>
          <p:cNvSpPr>
            <a:spLocks noChangeArrowheads="1"/>
          </p:cNvSpPr>
          <p:nvPr/>
        </p:nvSpPr>
        <p:spPr bwMode="auto">
          <a:xfrm>
            <a:off x="4648200" y="3352800"/>
            <a:ext cx="685800" cy="685800"/>
          </a:xfrm>
          <a:prstGeom prst="ellipse">
            <a:avLst/>
          </a:prstGeom>
          <a:solidFill>
            <a:srgbClr val="66FF99">
              <a:alpha val="43921"/>
            </a:srgbClr>
          </a:solidFill>
          <a:ln w="38100">
            <a:solidFill>
              <a:srgbClr val="66FF99"/>
            </a:solidFill>
            <a:round/>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sp>
        <p:nvSpPr>
          <p:cNvPr id="186388" name="Oval 20"/>
          <p:cNvSpPr>
            <a:spLocks noChangeArrowheads="1"/>
          </p:cNvSpPr>
          <p:nvPr/>
        </p:nvSpPr>
        <p:spPr bwMode="auto">
          <a:xfrm>
            <a:off x="4648200" y="2286000"/>
            <a:ext cx="685800" cy="685800"/>
          </a:xfrm>
          <a:prstGeom prst="ellipse">
            <a:avLst/>
          </a:prstGeom>
          <a:solidFill>
            <a:srgbClr val="66FF99">
              <a:alpha val="43921"/>
            </a:srgbClr>
          </a:solidFill>
          <a:ln w="38100">
            <a:solidFill>
              <a:srgbClr val="66FF99"/>
            </a:solidFill>
            <a:round/>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sp>
        <p:nvSpPr>
          <p:cNvPr id="186389" name="Oval 21"/>
          <p:cNvSpPr>
            <a:spLocks noChangeArrowheads="1"/>
          </p:cNvSpPr>
          <p:nvPr/>
        </p:nvSpPr>
        <p:spPr bwMode="auto">
          <a:xfrm>
            <a:off x="5715000" y="2286000"/>
            <a:ext cx="685800" cy="685800"/>
          </a:xfrm>
          <a:prstGeom prst="ellipse">
            <a:avLst/>
          </a:prstGeom>
          <a:solidFill>
            <a:srgbClr val="66FF99">
              <a:alpha val="43921"/>
            </a:srgbClr>
          </a:solidFill>
          <a:ln w="38100">
            <a:solidFill>
              <a:srgbClr val="66FF99"/>
            </a:solidFill>
            <a:round/>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sp>
        <p:nvSpPr>
          <p:cNvPr id="186390" name="Oval 22"/>
          <p:cNvSpPr>
            <a:spLocks noChangeArrowheads="1"/>
          </p:cNvSpPr>
          <p:nvPr/>
        </p:nvSpPr>
        <p:spPr bwMode="auto">
          <a:xfrm>
            <a:off x="6172200" y="2895600"/>
            <a:ext cx="685800" cy="685800"/>
          </a:xfrm>
          <a:prstGeom prst="ellipse">
            <a:avLst/>
          </a:prstGeom>
          <a:solidFill>
            <a:srgbClr val="66FF99">
              <a:alpha val="43921"/>
            </a:srgbClr>
          </a:solidFill>
          <a:ln w="38100">
            <a:solidFill>
              <a:srgbClr val="66FF99"/>
            </a:solidFill>
            <a:round/>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sp>
        <p:nvSpPr>
          <p:cNvPr id="186391" name="Oval 23"/>
          <p:cNvSpPr>
            <a:spLocks noChangeArrowheads="1"/>
          </p:cNvSpPr>
          <p:nvPr/>
        </p:nvSpPr>
        <p:spPr bwMode="auto">
          <a:xfrm>
            <a:off x="5562600" y="3657600"/>
            <a:ext cx="685800" cy="685800"/>
          </a:xfrm>
          <a:prstGeom prst="ellipse">
            <a:avLst/>
          </a:prstGeom>
          <a:solidFill>
            <a:srgbClr val="66FF99">
              <a:alpha val="43921"/>
            </a:srgbClr>
          </a:solidFill>
          <a:ln w="38100">
            <a:solidFill>
              <a:srgbClr val="66FF99"/>
            </a:solidFill>
            <a:round/>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sp>
        <p:nvSpPr>
          <p:cNvPr id="186392" name="Oval 24"/>
          <p:cNvSpPr>
            <a:spLocks noChangeArrowheads="1"/>
          </p:cNvSpPr>
          <p:nvPr/>
        </p:nvSpPr>
        <p:spPr bwMode="auto">
          <a:xfrm>
            <a:off x="3810000" y="3581400"/>
            <a:ext cx="685800" cy="685800"/>
          </a:xfrm>
          <a:prstGeom prst="ellipse">
            <a:avLst/>
          </a:prstGeom>
          <a:solidFill>
            <a:srgbClr val="66FF99">
              <a:alpha val="43921"/>
            </a:srgbClr>
          </a:solidFill>
          <a:ln w="38100">
            <a:solidFill>
              <a:srgbClr val="66FF99"/>
            </a:solidFill>
            <a:round/>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sp>
        <p:nvSpPr>
          <p:cNvPr id="186393" name="WordArt 25"/>
          <p:cNvSpPr>
            <a:spLocks noChangeArrowheads="1" noChangeShapeType="1" noTextEdit="1"/>
          </p:cNvSpPr>
          <p:nvPr/>
        </p:nvSpPr>
        <p:spPr bwMode="auto">
          <a:xfrm>
            <a:off x="228600" y="914400"/>
            <a:ext cx="2209800" cy="47625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0" cap="none" spc="720" normalizeH="0" baseline="0" noProof="0">
                <a:ln w="9525">
                  <a:solidFill>
                    <a:srgbClr val="9900FF"/>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uLnTx/>
                <a:uFillTx/>
                <a:latin typeface="Arial Black"/>
                <a:ea typeface="+mn-ea"/>
                <a:cs typeface="+mn-cs"/>
              </a:rPr>
              <a:t>Phosphorus</a:t>
            </a:r>
          </a:p>
        </p:txBody>
      </p:sp>
      <p:sp>
        <p:nvSpPr>
          <p:cNvPr id="186394" name="WordArt 26"/>
          <p:cNvSpPr>
            <a:spLocks noChangeArrowheads="1" noChangeShapeType="1" noTextEdit="1"/>
          </p:cNvSpPr>
          <p:nvPr/>
        </p:nvSpPr>
        <p:spPr bwMode="auto">
          <a:xfrm>
            <a:off x="2743200" y="838200"/>
            <a:ext cx="1828800" cy="53340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0" cap="none" spc="720" normalizeH="0" baseline="0" noProof="0">
                <a:ln w="9525">
                  <a:solidFill>
                    <a:srgbClr val="CC3300"/>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uLnTx/>
                <a:uFillTx/>
                <a:latin typeface="Arial Black"/>
                <a:ea typeface="+mn-ea"/>
                <a:cs typeface="+mn-cs"/>
              </a:rPr>
              <a:t>Oxygen</a:t>
            </a:r>
          </a:p>
        </p:txBody>
      </p:sp>
      <p:sp>
        <p:nvSpPr>
          <p:cNvPr id="186395" name="WordArt 27"/>
          <p:cNvSpPr>
            <a:spLocks noChangeArrowheads="1" noChangeShapeType="1" noTextEdit="1"/>
          </p:cNvSpPr>
          <p:nvPr/>
        </p:nvSpPr>
        <p:spPr bwMode="auto">
          <a:xfrm>
            <a:off x="4800600" y="914400"/>
            <a:ext cx="1762125" cy="47625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0" cap="none" spc="720" normalizeH="0" baseline="0" noProof="0">
                <a:ln w="9525">
                  <a:solidFill>
                    <a:srgbClr val="66FF99"/>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uLnTx/>
                <a:uFillTx/>
                <a:latin typeface="Arial Black"/>
                <a:ea typeface="+mn-ea"/>
                <a:cs typeface="+mn-cs"/>
              </a:rPr>
              <a:t>Nitrogen</a:t>
            </a:r>
          </a:p>
        </p:txBody>
      </p:sp>
      <p:pic>
        <p:nvPicPr>
          <p:cNvPr id="28" name="Picture 2" descr="https://encrypted-tbn0.gstatic.com/images?q=tbn:ANd9GcQ4VhCuAw4SNCCShfeAhh0oj7xwjAz5OZ7wkZwOBacQ2BeildNfDA"/>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2760" y="1524000"/>
            <a:ext cx="1121735" cy="11217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0475827"/>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72707" name="Rectangle 3"/>
          <p:cNvSpPr>
            <a:spLocks noGrp="1" noChangeArrowheads="1"/>
          </p:cNvSpPr>
          <p:nvPr>
            <p:ph type="body" idx="4294967295"/>
          </p:nvPr>
        </p:nvSpPr>
        <p:spPr>
          <a:xfrm>
            <a:off x="457200" y="228600"/>
            <a:ext cx="8229600" cy="5902325"/>
          </a:xfrm>
        </p:spPr>
        <p:txBody>
          <a:bodyPr/>
          <a:lstStyle/>
          <a:p>
            <a:pPr eaLnBrk="1" hangingPunct="1">
              <a:defRPr/>
            </a:pPr>
            <a:r>
              <a:rPr lang="en-US">
                <a:effectLst>
                  <a:outerShdw blurRad="38100" dist="38100" dir="2700000" algn="tl">
                    <a:srgbClr val="336699"/>
                  </a:outerShdw>
                </a:effectLst>
              </a:rPr>
              <a:t>Nucleic Acids –  </a:t>
            </a:r>
            <a:r>
              <a:rPr lang="en-US">
                <a:solidFill>
                  <a:srgbClr val="9966FF"/>
                </a:solidFill>
                <a:effectLst>
                  <a:outerShdw blurRad="38100" dist="38100" dir="2700000" algn="tl">
                    <a:srgbClr val="FFFFFF"/>
                  </a:outerShdw>
                </a:effectLst>
              </a:rPr>
              <a:t>P</a:t>
            </a:r>
            <a:r>
              <a:rPr lang="en-US">
                <a:effectLst>
                  <a:outerShdw blurRad="38100" dist="38100" dir="2700000" algn="tl">
                    <a:srgbClr val="336699"/>
                  </a:outerShdw>
                </a:effectLst>
              </a:rPr>
              <a:t> </a:t>
            </a:r>
            <a:r>
              <a:rPr lang="en-US">
                <a:solidFill>
                  <a:srgbClr val="FF0000"/>
                </a:solidFill>
                <a:effectLst>
                  <a:outerShdw blurRad="38100" dist="38100" dir="2700000" algn="tl">
                    <a:srgbClr val="FFFFFF"/>
                  </a:outerShdw>
                </a:effectLst>
              </a:rPr>
              <a:t>O</a:t>
            </a:r>
            <a:r>
              <a:rPr lang="en-US">
                <a:effectLst>
                  <a:outerShdw blurRad="38100" dist="38100" dir="2700000" algn="tl">
                    <a:srgbClr val="336699"/>
                  </a:outerShdw>
                </a:effectLst>
              </a:rPr>
              <a:t> </a:t>
            </a:r>
            <a:r>
              <a:rPr lang="en-US">
                <a:solidFill>
                  <a:srgbClr val="66FF99"/>
                </a:solidFill>
                <a:effectLst>
                  <a:outerShdw blurRad="38100" dist="38100" dir="2700000" algn="tl">
                    <a:srgbClr val="FFFFFF"/>
                  </a:outerShdw>
                </a:effectLst>
              </a:rPr>
              <a:t>N</a:t>
            </a:r>
            <a:r>
              <a:rPr lang="en-US">
                <a:effectLst>
                  <a:outerShdw blurRad="38100" dist="38100" dir="2700000" algn="tl">
                    <a:srgbClr val="336699"/>
                  </a:outerShdw>
                </a:effectLst>
              </a:rPr>
              <a:t> </a:t>
            </a:r>
            <a:r>
              <a:rPr lang="en-US">
                <a:solidFill>
                  <a:srgbClr val="FF9900"/>
                </a:solidFill>
                <a:effectLst>
                  <a:outerShdw blurRad="38100" dist="38100" dir="2700000" algn="tl">
                    <a:srgbClr val="FFFFFF"/>
                  </a:outerShdw>
                </a:effectLst>
              </a:rPr>
              <a:t>C</a:t>
            </a:r>
            <a:r>
              <a:rPr lang="en-US">
                <a:effectLst>
                  <a:outerShdw blurRad="38100" dist="38100" dir="2700000" algn="tl">
                    <a:srgbClr val="336699"/>
                  </a:outerShdw>
                </a:effectLst>
              </a:rPr>
              <a:t> H (Nucleotide)</a:t>
            </a:r>
          </a:p>
        </p:txBody>
      </p:sp>
      <p:pic>
        <p:nvPicPr>
          <p:cNvPr id="187395"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 y="762000"/>
            <a:ext cx="8991600" cy="579120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843780" name="Rectangle 4"/>
          <p:cNvSpPr>
            <a:spLocks noChangeArrowheads="1"/>
          </p:cNvSpPr>
          <p:nvPr/>
        </p:nvSpPr>
        <p:spPr bwMode="auto">
          <a:xfrm>
            <a:off x="5715000" y="6629400"/>
            <a:ext cx="3048000" cy="214313"/>
          </a:xfrm>
          <a:prstGeom prst="rect">
            <a:avLst/>
          </a:prstGeom>
          <a:noFill/>
          <a:ln w="9525" algn="ctr">
            <a:noFill/>
            <a:miter lim="800000"/>
            <a:headEnd/>
            <a:tailEnd/>
          </a:ln>
          <a:effectLst/>
        </p:spPr>
        <p:txBody>
          <a:bodyPr>
            <a:spAutoFit/>
          </a:bodyPr>
          <a:lstStyle/>
          <a:p>
            <a:pPr marL="342900" marR="0" lvl="0" indent="-342900" algn="r" defTabSz="914400" rtl="0" eaLnBrk="1" fontAlgn="base" latinLnBrk="0" hangingPunct="1">
              <a:lnSpc>
                <a:spcPct val="100000"/>
              </a:lnSpc>
              <a:spcBef>
                <a:spcPct val="0"/>
              </a:spcBef>
              <a:spcAft>
                <a:spcPct val="0"/>
              </a:spcAft>
              <a:buClr>
                <a:srgbClr val="66CCFF"/>
              </a:buClr>
              <a:buSzPct val="65000"/>
              <a:buFont typeface="Wingdings" pitchFamily="2" charset="2"/>
              <a:buNone/>
              <a:tabLst/>
              <a:defRPr/>
            </a:pPr>
            <a: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rPr>
              <a:t>Copyright © 2024 </a:t>
            </a:r>
            <a:r>
              <a:rPr kumimoji="0" lang="en-US" sz="800" b="1" i="0" u="none" strike="noStrike" kern="1200" cap="none" spc="0" normalizeH="0" baseline="0" noProof="0" dirty="0" err="1">
                <a:ln>
                  <a:noFill/>
                </a:ln>
                <a:solidFill>
                  <a:srgbClr val="FFFFFF"/>
                </a:solidFill>
                <a:effectLst/>
                <a:uLnTx/>
                <a:uFillTx/>
                <a:latin typeface="Verdana" pitchFamily="34" charset="0"/>
                <a:ea typeface="+mn-ea"/>
                <a:cs typeface="+mn-cs"/>
              </a:rPr>
              <a:t>SlideSpark</a:t>
            </a:r>
            <a: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rPr>
              <a:t> .LLC</a:t>
            </a:r>
            <a:endParaRPr kumimoji="0" lang="en-US" sz="3200" b="0" i="0" u="none" strike="noStrike" kern="1200" cap="none" spc="0" normalizeH="0" baseline="0" noProof="0" dirty="0">
              <a:ln>
                <a:noFill/>
              </a:ln>
              <a:solidFill>
                <a:srgbClr val="FFFFFF"/>
              </a:solidFill>
              <a:effectLst>
                <a:outerShdw blurRad="38100" dist="38100" dir="2700000" algn="tl">
                  <a:srgbClr val="336699"/>
                </a:outerShdw>
              </a:effectLst>
              <a:uLnTx/>
              <a:uFillTx/>
              <a:latin typeface="Tahoma" pitchFamily="34" charset="0"/>
              <a:ea typeface="+mn-ea"/>
              <a:cs typeface="+mn-cs"/>
            </a:endParaRPr>
          </a:p>
        </p:txBody>
      </p:sp>
      <p:sp>
        <p:nvSpPr>
          <p:cNvPr id="187397" name="Oval 5"/>
          <p:cNvSpPr>
            <a:spLocks noChangeArrowheads="1"/>
          </p:cNvSpPr>
          <p:nvPr/>
        </p:nvSpPr>
        <p:spPr bwMode="auto">
          <a:xfrm>
            <a:off x="762000" y="3352800"/>
            <a:ext cx="685800" cy="685800"/>
          </a:xfrm>
          <a:prstGeom prst="ellipse">
            <a:avLst/>
          </a:prstGeom>
          <a:solidFill>
            <a:srgbClr val="9966FF">
              <a:alpha val="43921"/>
            </a:srgbClr>
          </a:solidFill>
          <a:ln w="38100">
            <a:solidFill>
              <a:srgbClr val="9966FF"/>
            </a:solidFill>
            <a:round/>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sp>
        <p:nvSpPr>
          <p:cNvPr id="187398" name="Oval 6"/>
          <p:cNvSpPr>
            <a:spLocks noChangeArrowheads="1"/>
          </p:cNvSpPr>
          <p:nvPr/>
        </p:nvSpPr>
        <p:spPr bwMode="auto">
          <a:xfrm>
            <a:off x="8001000" y="1828800"/>
            <a:ext cx="685800" cy="685800"/>
          </a:xfrm>
          <a:prstGeom prst="ellipse">
            <a:avLst/>
          </a:prstGeom>
          <a:solidFill>
            <a:srgbClr val="9966FF">
              <a:alpha val="43921"/>
            </a:srgbClr>
          </a:solidFill>
          <a:ln w="38100">
            <a:solidFill>
              <a:srgbClr val="9966FF"/>
            </a:solidFill>
            <a:round/>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sp>
        <p:nvSpPr>
          <p:cNvPr id="187399" name="Oval 7"/>
          <p:cNvSpPr>
            <a:spLocks noChangeArrowheads="1"/>
          </p:cNvSpPr>
          <p:nvPr/>
        </p:nvSpPr>
        <p:spPr bwMode="auto">
          <a:xfrm>
            <a:off x="1447800" y="2895600"/>
            <a:ext cx="685800" cy="685800"/>
          </a:xfrm>
          <a:prstGeom prst="ellipse">
            <a:avLst/>
          </a:prstGeom>
          <a:solidFill>
            <a:srgbClr val="FF0000">
              <a:alpha val="43921"/>
            </a:srgbClr>
          </a:solidFill>
          <a:ln w="38100">
            <a:solidFill>
              <a:srgbClr val="FF0000"/>
            </a:solidFill>
            <a:round/>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sp>
        <p:nvSpPr>
          <p:cNvPr id="187400" name="Oval 8"/>
          <p:cNvSpPr>
            <a:spLocks noChangeArrowheads="1"/>
          </p:cNvSpPr>
          <p:nvPr/>
        </p:nvSpPr>
        <p:spPr bwMode="auto">
          <a:xfrm>
            <a:off x="381000" y="2895600"/>
            <a:ext cx="685800" cy="685800"/>
          </a:xfrm>
          <a:prstGeom prst="ellipse">
            <a:avLst/>
          </a:prstGeom>
          <a:solidFill>
            <a:srgbClr val="FF0000">
              <a:alpha val="43921"/>
            </a:srgbClr>
          </a:solidFill>
          <a:ln w="38100">
            <a:solidFill>
              <a:srgbClr val="FF0000"/>
            </a:solidFill>
            <a:round/>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sp>
        <p:nvSpPr>
          <p:cNvPr id="187401" name="Oval 9"/>
          <p:cNvSpPr>
            <a:spLocks noChangeArrowheads="1"/>
          </p:cNvSpPr>
          <p:nvPr/>
        </p:nvSpPr>
        <p:spPr bwMode="auto">
          <a:xfrm>
            <a:off x="304800" y="3962400"/>
            <a:ext cx="685800" cy="685800"/>
          </a:xfrm>
          <a:prstGeom prst="ellipse">
            <a:avLst/>
          </a:prstGeom>
          <a:solidFill>
            <a:srgbClr val="FF0000">
              <a:alpha val="43921"/>
            </a:srgbClr>
          </a:solidFill>
          <a:ln w="38100">
            <a:solidFill>
              <a:srgbClr val="FF0000"/>
            </a:solidFill>
            <a:round/>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sp>
        <p:nvSpPr>
          <p:cNvPr id="187402" name="Oval 10"/>
          <p:cNvSpPr>
            <a:spLocks noChangeArrowheads="1"/>
          </p:cNvSpPr>
          <p:nvPr/>
        </p:nvSpPr>
        <p:spPr bwMode="auto">
          <a:xfrm>
            <a:off x="1295400" y="5638800"/>
            <a:ext cx="685800" cy="685800"/>
          </a:xfrm>
          <a:prstGeom prst="ellipse">
            <a:avLst/>
          </a:prstGeom>
          <a:solidFill>
            <a:srgbClr val="FF0000">
              <a:alpha val="43921"/>
            </a:srgbClr>
          </a:solidFill>
          <a:ln w="38100">
            <a:solidFill>
              <a:srgbClr val="FF0000"/>
            </a:solidFill>
            <a:round/>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sp>
        <p:nvSpPr>
          <p:cNvPr id="187403" name="Oval 11"/>
          <p:cNvSpPr>
            <a:spLocks noChangeArrowheads="1"/>
          </p:cNvSpPr>
          <p:nvPr/>
        </p:nvSpPr>
        <p:spPr bwMode="auto">
          <a:xfrm>
            <a:off x="2133600" y="4038600"/>
            <a:ext cx="685800" cy="685800"/>
          </a:xfrm>
          <a:prstGeom prst="ellipse">
            <a:avLst/>
          </a:prstGeom>
          <a:solidFill>
            <a:srgbClr val="FF0000">
              <a:alpha val="43921"/>
            </a:srgbClr>
          </a:solidFill>
          <a:ln w="38100">
            <a:solidFill>
              <a:srgbClr val="FF0000"/>
            </a:solidFill>
            <a:round/>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sp>
        <p:nvSpPr>
          <p:cNvPr id="187404" name="Oval 12"/>
          <p:cNvSpPr>
            <a:spLocks noChangeArrowheads="1"/>
          </p:cNvSpPr>
          <p:nvPr/>
        </p:nvSpPr>
        <p:spPr bwMode="auto">
          <a:xfrm>
            <a:off x="3810000" y="2590800"/>
            <a:ext cx="685800" cy="685800"/>
          </a:xfrm>
          <a:prstGeom prst="ellipse">
            <a:avLst/>
          </a:prstGeom>
          <a:solidFill>
            <a:srgbClr val="FF0000">
              <a:alpha val="43921"/>
            </a:srgbClr>
          </a:solidFill>
          <a:ln w="38100">
            <a:solidFill>
              <a:srgbClr val="FF0000"/>
            </a:solidFill>
            <a:round/>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sp>
        <p:nvSpPr>
          <p:cNvPr id="187405" name="Oval 13"/>
          <p:cNvSpPr>
            <a:spLocks noChangeArrowheads="1"/>
          </p:cNvSpPr>
          <p:nvPr/>
        </p:nvSpPr>
        <p:spPr bwMode="auto">
          <a:xfrm>
            <a:off x="3810000" y="4343400"/>
            <a:ext cx="685800" cy="685800"/>
          </a:xfrm>
          <a:prstGeom prst="ellipse">
            <a:avLst/>
          </a:prstGeom>
          <a:solidFill>
            <a:srgbClr val="FF0000">
              <a:alpha val="43921"/>
            </a:srgbClr>
          </a:solidFill>
          <a:ln w="38100">
            <a:solidFill>
              <a:srgbClr val="FF0000"/>
            </a:solidFill>
            <a:round/>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sp>
        <p:nvSpPr>
          <p:cNvPr id="187406" name="Oval 14"/>
          <p:cNvSpPr>
            <a:spLocks noChangeArrowheads="1"/>
          </p:cNvSpPr>
          <p:nvPr/>
        </p:nvSpPr>
        <p:spPr bwMode="auto">
          <a:xfrm>
            <a:off x="7696200" y="4572000"/>
            <a:ext cx="685800" cy="685800"/>
          </a:xfrm>
          <a:prstGeom prst="ellipse">
            <a:avLst/>
          </a:prstGeom>
          <a:solidFill>
            <a:srgbClr val="FF0000">
              <a:alpha val="43921"/>
            </a:srgbClr>
          </a:solidFill>
          <a:ln w="38100">
            <a:solidFill>
              <a:srgbClr val="FF0000"/>
            </a:solidFill>
            <a:round/>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sp>
        <p:nvSpPr>
          <p:cNvPr id="187407" name="Oval 15"/>
          <p:cNvSpPr>
            <a:spLocks noChangeArrowheads="1"/>
          </p:cNvSpPr>
          <p:nvPr/>
        </p:nvSpPr>
        <p:spPr bwMode="auto">
          <a:xfrm>
            <a:off x="7010400" y="2895600"/>
            <a:ext cx="685800" cy="685800"/>
          </a:xfrm>
          <a:prstGeom prst="ellipse">
            <a:avLst/>
          </a:prstGeom>
          <a:solidFill>
            <a:srgbClr val="FF0000">
              <a:alpha val="43921"/>
            </a:srgbClr>
          </a:solidFill>
          <a:ln w="38100">
            <a:solidFill>
              <a:srgbClr val="FF0000"/>
            </a:solidFill>
            <a:round/>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sp>
        <p:nvSpPr>
          <p:cNvPr id="187408" name="Oval 16"/>
          <p:cNvSpPr>
            <a:spLocks noChangeArrowheads="1"/>
          </p:cNvSpPr>
          <p:nvPr/>
        </p:nvSpPr>
        <p:spPr bwMode="auto">
          <a:xfrm>
            <a:off x="7620000" y="2133600"/>
            <a:ext cx="685800" cy="685800"/>
          </a:xfrm>
          <a:prstGeom prst="ellipse">
            <a:avLst/>
          </a:prstGeom>
          <a:solidFill>
            <a:srgbClr val="FF0000">
              <a:alpha val="43921"/>
            </a:srgbClr>
          </a:solidFill>
          <a:ln w="38100">
            <a:solidFill>
              <a:srgbClr val="FF0000"/>
            </a:solidFill>
            <a:round/>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sp>
        <p:nvSpPr>
          <p:cNvPr id="187409" name="Oval 17"/>
          <p:cNvSpPr>
            <a:spLocks noChangeArrowheads="1"/>
          </p:cNvSpPr>
          <p:nvPr/>
        </p:nvSpPr>
        <p:spPr bwMode="auto">
          <a:xfrm>
            <a:off x="8305800" y="1447800"/>
            <a:ext cx="685800" cy="685800"/>
          </a:xfrm>
          <a:prstGeom prst="ellipse">
            <a:avLst/>
          </a:prstGeom>
          <a:solidFill>
            <a:srgbClr val="FF0000">
              <a:alpha val="43921"/>
            </a:srgbClr>
          </a:solidFill>
          <a:ln w="38100">
            <a:solidFill>
              <a:srgbClr val="FF0000"/>
            </a:solidFill>
            <a:round/>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sp>
        <p:nvSpPr>
          <p:cNvPr id="187410" name="Oval 18"/>
          <p:cNvSpPr>
            <a:spLocks noChangeArrowheads="1"/>
          </p:cNvSpPr>
          <p:nvPr/>
        </p:nvSpPr>
        <p:spPr bwMode="auto">
          <a:xfrm>
            <a:off x="2895600" y="4038600"/>
            <a:ext cx="685800" cy="685800"/>
          </a:xfrm>
          <a:prstGeom prst="ellipse">
            <a:avLst/>
          </a:prstGeom>
          <a:solidFill>
            <a:srgbClr val="66FF99">
              <a:alpha val="43921"/>
            </a:srgbClr>
          </a:solidFill>
          <a:ln w="38100">
            <a:solidFill>
              <a:srgbClr val="66FF99"/>
            </a:solidFill>
            <a:round/>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sp>
        <p:nvSpPr>
          <p:cNvPr id="187411" name="Oval 19"/>
          <p:cNvSpPr>
            <a:spLocks noChangeArrowheads="1"/>
          </p:cNvSpPr>
          <p:nvPr/>
        </p:nvSpPr>
        <p:spPr bwMode="auto">
          <a:xfrm>
            <a:off x="4648200" y="3352800"/>
            <a:ext cx="685800" cy="685800"/>
          </a:xfrm>
          <a:prstGeom prst="ellipse">
            <a:avLst/>
          </a:prstGeom>
          <a:solidFill>
            <a:srgbClr val="66FF99">
              <a:alpha val="43921"/>
            </a:srgbClr>
          </a:solidFill>
          <a:ln w="38100">
            <a:solidFill>
              <a:srgbClr val="66FF99"/>
            </a:solidFill>
            <a:round/>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sp>
        <p:nvSpPr>
          <p:cNvPr id="187412" name="Oval 20"/>
          <p:cNvSpPr>
            <a:spLocks noChangeArrowheads="1"/>
          </p:cNvSpPr>
          <p:nvPr/>
        </p:nvSpPr>
        <p:spPr bwMode="auto">
          <a:xfrm>
            <a:off x="4648200" y="2286000"/>
            <a:ext cx="685800" cy="685800"/>
          </a:xfrm>
          <a:prstGeom prst="ellipse">
            <a:avLst/>
          </a:prstGeom>
          <a:solidFill>
            <a:srgbClr val="66FF99">
              <a:alpha val="43921"/>
            </a:srgbClr>
          </a:solidFill>
          <a:ln w="38100">
            <a:solidFill>
              <a:srgbClr val="66FF99"/>
            </a:solidFill>
            <a:round/>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sp>
        <p:nvSpPr>
          <p:cNvPr id="187413" name="Oval 21"/>
          <p:cNvSpPr>
            <a:spLocks noChangeArrowheads="1"/>
          </p:cNvSpPr>
          <p:nvPr/>
        </p:nvSpPr>
        <p:spPr bwMode="auto">
          <a:xfrm>
            <a:off x="5715000" y="2286000"/>
            <a:ext cx="685800" cy="685800"/>
          </a:xfrm>
          <a:prstGeom prst="ellipse">
            <a:avLst/>
          </a:prstGeom>
          <a:solidFill>
            <a:srgbClr val="66FF99">
              <a:alpha val="43921"/>
            </a:srgbClr>
          </a:solidFill>
          <a:ln w="38100">
            <a:solidFill>
              <a:srgbClr val="66FF99"/>
            </a:solidFill>
            <a:round/>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sp>
        <p:nvSpPr>
          <p:cNvPr id="187414" name="Oval 22"/>
          <p:cNvSpPr>
            <a:spLocks noChangeArrowheads="1"/>
          </p:cNvSpPr>
          <p:nvPr/>
        </p:nvSpPr>
        <p:spPr bwMode="auto">
          <a:xfrm>
            <a:off x="6172200" y="2895600"/>
            <a:ext cx="685800" cy="685800"/>
          </a:xfrm>
          <a:prstGeom prst="ellipse">
            <a:avLst/>
          </a:prstGeom>
          <a:solidFill>
            <a:srgbClr val="66FF99">
              <a:alpha val="43921"/>
            </a:srgbClr>
          </a:solidFill>
          <a:ln w="38100">
            <a:solidFill>
              <a:srgbClr val="66FF99"/>
            </a:solidFill>
            <a:round/>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sp>
        <p:nvSpPr>
          <p:cNvPr id="187415" name="Oval 23"/>
          <p:cNvSpPr>
            <a:spLocks noChangeArrowheads="1"/>
          </p:cNvSpPr>
          <p:nvPr/>
        </p:nvSpPr>
        <p:spPr bwMode="auto">
          <a:xfrm>
            <a:off x="5562600" y="3657600"/>
            <a:ext cx="685800" cy="685800"/>
          </a:xfrm>
          <a:prstGeom prst="ellipse">
            <a:avLst/>
          </a:prstGeom>
          <a:solidFill>
            <a:srgbClr val="66FF99">
              <a:alpha val="43921"/>
            </a:srgbClr>
          </a:solidFill>
          <a:ln w="38100">
            <a:solidFill>
              <a:srgbClr val="66FF99"/>
            </a:solidFill>
            <a:round/>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sp>
        <p:nvSpPr>
          <p:cNvPr id="187416" name="Oval 24"/>
          <p:cNvSpPr>
            <a:spLocks noChangeArrowheads="1"/>
          </p:cNvSpPr>
          <p:nvPr/>
        </p:nvSpPr>
        <p:spPr bwMode="auto">
          <a:xfrm>
            <a:off x="1371600" y="3886200"/>
            <a:ext cx="609600" cy="685800"/>
          </a:xfrm>
          <a:prstGeom prst="ellipse">
            <a:avLst/>
          </a:prstGeom>
          <a:solidFill>
            <a:srgbClr val="FF9900">
              <a:alpha val="43921"/>
            </a:srgbClr>
          </a:solidFill>
          <a:ln w="38100">
            <a:solidFill>
              <a:srgbClr val="FF9900"/>
            </a:solidFill>
            <a:round/>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sp>
        <p:nvSpPr>
          <p:cNvPr id="187417" name="Oval 25"/>
          <p:cNvSpPr>
            <a:spLocks noChangeArrowheads="1"/>
          </p:cNvSpPr>
          <p:nvPr/>
        </p:nvSpPr>
        <p:spPr bwMode="auto">
          <a:xfrm>
            <a:off x="1676400" y="4343400"/>
            <a:ext cx="609600" cy="685800"/>
          </a:xfrm>
          <a:prstGeom prst="ellipse">
            <a:avLst/>
          </a:prstGeom>
          <a:solidFill>
            <a:srgbClr val="FF9900">
              <a:alpha val="43921"/>
            </a:srgbClr>
          </a:solidFill>
          <a:ln w="38100">
            <a:solidFill>
              <a:srgbClr val="FF9900"/>
            </a:solidFill>
            <a:round/>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sp>
        <p:nvSpPr>
          <p:cNvPr id="187418" name="Oval 26"/>
          <p:cNvSpPr>
            <a:spLocks noChangeArrowheads="1"/>
          </p:cNvSpPr>
          <p:nvPr/>
        </p:nvSpPr>
        <p:spPr bwMode="auto">
          <a:xfrm>
            <a:off x="1828800" y="4953000"/>
            <a:ext cx="609600" cy="685800"/>
          </a:xfrm>
          <a:prstGeom prst="ellipse">
            <a:avLst/>
          </a:prstGeom>
          <a:solidFill>
            <a:srgbClr val="FF9900">
              <a:alpha val="43921"/>
            </a:srgbClr>
          </a:solidFill>
          <a:ln w="38100">
            <a:solidFill>
              <a:srgbClr val="FF9900"/>
            </a:solidFill>
            <a:round/>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sp>
        <p:nvSpPr>
          <p:cNvPr id="187419" name="Oval 27"/>
          <p:cNvSpPr>
            <a:spLocks noChangeArrowheads="1"/>
          </p:cNvSpPr>
          <p:nvPr/>
        </p:nvSpPr>
        <p:spPr bwMode="auto">
          <a:xfrm>
            <a:off x="2362200" y="4876800"/>
            <a:ext cx="609600" cy="685800"/>
          </a:xfrm>
          <a:prstGeom prst="ellipse">
            <a:avLst/>
          </a:prstGeom>
          <a:solidFill>
            <a:srgbClr val="FF9900">
              <a:alpha val="43921"/>
            </a:srgbClr>
          </a:solidFill>
          <a:ln w="38100">
            <a:solidFill>
              <a:srgbClr val="FF9900"/>
            </a:solidFill>
            <a:round/>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sp>
        <p:nvSpPr>
          <p:cNvPr id="187420" name="Oval 28"/>
          <p:cNvSpPr>
            <a:spLocks noChangeArrowheads="1"/>
          </p:cNvSpPr>
          <p:nvPr/>
        </p:nvSpPr>
        <p:spPr bwMode="auto">
          <a:xfrm>
            <a:off x="2590800" y="4267200"/>
            <a:ext cx="609600" cy="685800"/>
          </a:xfrm>
          <a:prstGeom prst="ellipse">
            <a:avLst/>
          </a:prstGeom>
          <a:solidFill>
            <a:srgbClr val="FF9900">
              <a:alpha val="43921"/>
            </a:srgbClr>
          </a:solidFill>
          <a:ln w="38100">
            <a:solidFill>
              <a:srgbClr val="FF9900"/>
            </a:solidFill>
            <a:round/>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sp>
        <p:nvSpPr>
          <p:cNvPr id="187421" name="Oval 29"/>
          <p:cNvSpPr>
            <a:spLocks noChangeArrowheads="1"/>
          </p:cNvSpPr>
          <p:nvPr/>
        </p:nvSpPr>
        <p:spPr bwMode="auto">
          <a:xfrm>
            <a:off x="2819400" y="3505200"/>
            <a:ext cx="609600" cy="685800"/>
          </a:xfrm>
          <a:prstGeom prst="ellipse">
            <a:avLst/>
          </a:prstGeom>
          <a:solidFill>
            <a:srgbClr val="FF9900">
              <a:alpha val="43921"/>
            </a:srgbClr>
          </a:solidFill>
          <a:ln w="38100">
            <a:solidFill>
              <a:srgbClr val="FF9900"/>
            </a:solidFill>
            <a:round/>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sp>
        <p:nvSpPr>
          <p:cNvPr id="187422" name="Oval 30"/>
          <p:cNvSpPr>
            <a:spLocks noChangeArrowheads="1"/>
          </p:cNvSpPr>
          <p:nvPr/>
        </p:nvSpPr>
        <p:spPr bwMode="auto">
          <a:xfrm>
            <a:off x="3505200" y="3962400"/>
            <a:ext cx="609600" cy="685800"/>
          </a:xfrm>
          <a:prstGeom prst="ellipse">
            <a:avLst/>
          </a:prstGeom>
          <a:solidFill>
            <a:srgbClr val="FF9900">
              <a:alpha val="43921"/>
            </a:srgbClr>
          </a:solidFill>
          <a:ln w="38100">
            <a:solidFill>
              <a:srgbClr val="FF9900"/>
            </a:solidFill>
            <a:round/>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sp>
        <p:nvSpPr>
          <p:cNvPr id="187423" name="Oval 31"/>
          <p:cNvSpPr>
            <a:spLocks noChangeArrowheads="1"/>
          </p:cNvSpPr>
          <p:nvPr/>
        </p:nvSpPr>
        <p:spPr bwMode="auto">
          <a:xfrm>
            <a:off x="3048000" y="3048000"/>
            <a:ext cx="609600" cy="685800"/>
          </a:xfrm>
          <a:prstGeom prst="ellipse">
            <a:avLst/>
          </a:prstGeom>
          <a:solidFill>
            <a:srgbClr val="FF9900">
              <a:alpha val="43921"/>
            </a:srgbClr>
          </a:solidFill>
          <a:ln w="38100">
            <a:solidFill>
              <a:srgbClr val="FF9900"/>
            </a:solidFill>
            <a:round/>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sp>
        <p:nvSpPr>
          <p:cNvPr id="187424" name="Oval 32"/>
          <p:cNvSpPr>
            <a:spLocks noChangeArrowheads="1"/>
          </p:cNvSpPr>
          <p:nvPr/>
        </p:nvSpPr>
        <p:spPr bwMode="auto">
          <a:xfrm>
            <a:off x="2819400" y="2590800"/>
            <a:ext cx="609600" cy="685800"/>
          </a:xfrm>
          <a:prstGeom prst="ellipse">
            <a:avLst/>
          </a:prstGeom>
          <a:solidFill>
            <a:srgbClr val="FF9900">
              <a:alpha val="43921"/>
            </a:srgbClr>
          </a:solidFill>
          <a:ln w="38100">
            <a:solidFill>
              <a:srgbClr val="FF9900"/>
            </a:solidFill>
            <a:round/>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sp>
        <p:nvSpPr>
          <p:cNvPr id="187425" name="Oval 33"/>
          <p:cNvSpPr>
            <a:spLocks noChangeArrowheads="1"/>
          </p:cNvSpPr>
          <p:nvPr/>
        </p:nvSpPr>
        <p:spPr bwMode="auto">
          <a:xfrm>
            <a:off x="3581400" y="3048000"/>
            <a:ext cx="609600" cy="685800"/>
          </a:xfrm>
          <a:prstGeom prst="ellipse">
            <a:avLst/>
          </a:prstGeom>
          <a:solidFill>
            <a:srgbClr val="FF9900">
              <a:alpha val="43921"/>
            </a:srgbClr>
          </a:solidFill>
          <a:ln w="38100">
            <a:solidFill>
              <a:srgbClr val="FF9900"/>
            </a:solidFill>
            <a:round/>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sp>
        <p:nvSpPr>
          <p:cNvPr id="187426" name="Oval 34"/>
          <p:cNvSpPr>
            <a:spLocks noChangeArrowheads="1"/>
          </p:cNvSpPr>
          <p:nvPr/>
        </p:nvSpPr>
        <p:spPr bwMode="auto">
          <a:xfrm>
            <a:off x="5029200" y="3657600"/>
            <a:ext cx="609600" cy="685800"/>
          </a:xfrm>
          <a:prstGeom prst="ellipse">
            <a:avLst/>
          </a:prstGeom>
          <a:solidFill>
            <a:srgbClr val="FF9900">
              <a:alpha val="43921"/>
            </a:srgbClr>
          </a:solidFill>
          <a:ln w="38100">
            <a:solidFill>
              <a:srgbClr val="FF9900"/>
            </a:solidFill>
            <a:round/>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sp>
        <p:nvSpPr>
          <p:cNvPr id="187427" name="Oval 35"/>
          <p:cNvSpPr>
            <a:spLocks noChangeArrowheads="1"/>
          </p:cNvSpPr>
          <p:nvPr/>
        </p:nvSpPr>
        <p:spPr bwMode="auto">
          <a:xfrm>
            <a:off x="4800600" y="2743200"/>
            <a:ext cx="609600" cy="685800"/>
          </a:xfrm>
          <a:prstGeom prst="ellipse">
            <a:avLst/>
          </a:prstGeom>
          <a:solidFill>
            <a:srgbClr val="FF9900">
              <a:alpha val="43921"/>
            </a:srgbClr>
          </a:solidFill>
          <a:ln w="38100">
            <a:solidFill>
              <a:srgbClr val="FF9900"/>
            </a:solidFill>
            <a:round/>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sp>
        <p:nvSpPr>
          <p:cNvPr id="187428" name="Oval 36"/>
          <p:cNvSpPr>
            <a:spLocks noChangeArrowheads="1"/>
          </p:cNvSpPr>
          <p:nvPr/>
        </p:nvSpPr>
        <p:spPr bwMode="auto">
          <a:xfrm>
            <a:off x="5410200" y="2667000"/>
            <a:ext cx="609600" cy="685800"/>
          </a:xfrm>
          <a:prstGeom prst="ellipse">
            <a:avLst/>
          </a:prstGeom>
          <a:solidFill>
            <a:srgbClr val="FF9900">
              <a:alpha val="43921"/>
            </a:srgbClr>
          </a:solidFill>
          <a:ln w="38100">
            <a:solidFill>
              <a:srgbClr val="FF9900"/>
            </a:solidFill>
            <a:round/>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sp>
        <p:nvSpPr>
          <p:cNvPr id="187429" name="Oval 37"/>
          <p:cNvSpPr>
            <a:spLocks noChangeArrowheads="1"/>
          </p:cNvSpPr>
          <p:nvPr/>
        </p:nvSpPr>
        <p:spPr bwMode="auto">
          <a:xfrm>
            <a:off x="5791200" y="3124200"/>
            <a:ext cx="609600" cy="685800"/>
          </a:xfrm>
          <a:prstGeom prst="ellipse">
            <a:avLst/>
          </a:prstGeom>
          <a:solidFill>
            <a:srgbClr val="FF9900">
              <a:alpha val="43921"/>
            </a:srgbClr>
          </a:solidFill>
          <a:ln w="38100">
            <a:solidFill>
              <a:srgbClr val="FF9900"/>
            </a:solidFill>
            <a:round/>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sp>
        <p:nvSpPr>
          <p:cNvPr id="187430" name="Oval 38"/>
          <p:cNvSpPr>
            <a:spLocks noChangeArrowheads="1"/>
          </p:cNvSpPr>
          <p:nvPr/>
        </p:nvSpPr>
        <p:spPr bwMode="auto">
          <a:xfrm>
            <a:off x="6248400" y="2362200"/>
            <a:ext cx="609600" cy="685800"/>
          </a:xfrm>
          <a:prstGeom prst="ellipse">
            <a:avLst/>
          </a:prstGeom>
          <a:solidFill>
            <a:srgbClr val="FF9900">
              <a:alpha val="43921"/>
            </a:srgbClr>
          </a:solidFill>
          <a:ln w="38100">
            <a:solidFill>
              <a:srgbClr val="FF9900"/>
            </a:solidFill>
            <a:round/>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sp>
        <p:nvSpPr>
          <p:cNvPr id="187431" name="Oval 39"/>
          <p:cNvSpPr>
            <a:spLocks noChangeArrowheads="1"/>
          </p:cNvSpPr>
          <p:nvPr/>
        </p:nvSpPr>
        <p:spPr bwMode="auto">
          <a:xfrm>
            <a:off x="6553200" y="3276600"/>
            <a:ext cx="609600" cy="685800"/>
          </a:xfrm>
          <a:prstGeom prst="ellipse">
            <a:avLst/>
          </a:prstGeom>
          <a:solidFill>
            <a:srgbClr val="FF9900">
              <a:alpha val="43921"/>
            </a:srgbClr>
          </a:solidFill>
          <a:ln w="38100">
            <a:solidFill>
              <a:srgbClr val="FF9900"/>
            </a:solidFill>
            <a:round/>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sp>
        <p:nvSpPr>
          <p:cNvPr id="187432" name="Oval 40"/>
          <p:cNvSpPr>
            <a:spLocks noChangeArrowheads="1"/>
          </p:cNvSpPr>
          <p:nvPr/>
        </p:nvSpPr>
        <p:spPr bwMode="auto">
          <a:xfrm>
            <a:off x="6781800" y="3810000"/>
            <a:ext cx="609600" cy="685800"/>
          </a:xfrm>
          <a:prstGeom prst="ellipse">
            <a:avLst/>
          </a:prstGeom>
          <a:solidFill>
            <a:srgbClr val="FF9900">
              <a:alpha val="43921"/>
            </a:srgbClr>
          </a:solidFill>
          <a:ln w="38100">
            <a:solidFill>
              <a:srgbClr val="FF9900"/>
            </a:solidFill>
            <a:round/>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sp>
        <p:nvSpPr>
          <p:cNvPr id="187433" name="Oval 41"/>
          <p:cNvSpPr>
            <a:spLocks noChangeArrowheads="1"/>
          </p:cNvSpPr>
          <p:nvPr/>
        </p:nvSpPr>
        <p:spPr bwMode="auto">
          <a:xfrm>
            <a:off x="7391400" y="3810000"/>
            <a:ext cx="609600" cy="685800"/>
          </a:xfrm>
          <a:prstGeom prst="ellipse">
            <a:avLst/>
          </a:prstGeom>
          <a:solidFill>
            <a:srgbClr val="FF9900">
              <a:alpha val="43921"/>
            </a:srgbClr>
          </a:solidFill>
          <a:ln w="38100">
            <a:solidFill>
              <a:srgbClr val="FF9900"/>
            </a:solidFill>
            <a:round/>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sp>
        <p:nvSpPr>
          <p:cNvPr id="187434" name="Oval 42"/>
          <p:cNvSpPr>
            <a:spLocks noChangeArrowheads="1"/>
          </p:cNvSpPr>
          <p:nvPr/>
        </p:nvSpPr>
        <p:spPr bwMode="auto">
          <a:xfrm>
            <a:off x="7391400" y="3276600"/>
            <a:ext cx="609600" cy="685800"/>
          </a:xfrm>
          <a:prstGeom prst="ellipse">
            <a:avLst/>
          </a:prstGeom>
          <a:solidFill>
            <a:srgbClr val="FF9900">
              <a:alpha val="43921"/>
            </a:srgbClr>
          </a:solidFill>
          <a:ln w="38100">
            <a:solidFill>
              <a:srgbClr val="FF9900"/>
            </a:solidFill>
            <a:round/>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sp>
        <p:nvSpPr>
          <p:cNvPr id="187435" name="Oval 43"/>
          <p:cNvSpPr>
            <a:spLocks noChangeArrowheads="1"/>
          </p:cNvSpPr>
          <p:nvPr/>
        </p:nvSpPr>
        <p:spPr bwMode="auto">
          <a:xfrm>
            <a:off x="7620000" y="2743200"/>
            <a:ext cx="609600" cy="685800"/>
          </a:xfrm>
          <a:prstGeom prst="ellipse">
            <a:avLst/>
          </a:prstGeom>
          <a:solidFill>
            <a:srgbClr val="FF9900">
              <a:alpha val="43921"/>
            </a:srgbClr>
          </a:solidFill>
          <a:ln w="38100">
            <a:solidFill>
              <a:srgbClr val="FF9900"/>
            </a:solidFill>
            <a:round/>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sp>
        <p:nvSpPr>
          <p:cNvPr id="187436" name="Oval 44"/>
          <p:cNvSpPr>
            <a:spLocks noChangeArrowheads="1"/>
          </p:cNvSpPr>
          <p:nvPr/>
        </p:nvSpPr>
        <p:spPr bwMode="auto">
          <a:xfrm>
            <a:off x="3810000" y="3581400"/>
            <a:ext cx="685800" cy="685800"/>
          </a:xfrm>
          <a:prstGeom prst="ellipse">
            <a:avLst/>
          </a:prstGeom>
          <a:solidFill>
            <a:srgbClr val="66FF99">
              <a:alpha val="43921"/>
            </a:srgbClr>
          </a:solidFill>
          <a:ln w="38100">
            <a:solidFill>
              <a:srgbClr val="66FF99"/>
            </a:solidFill>
            <a:round/>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sp>
        <p:nvSpPr>
          <p:cNvPr id="187437" name="WordArt 45"/>
          <p:cNvSpPr>
            <a:spLocks noChangeArrowheads="1" noChangeShapeType="1" noTextEdit="1"/>
          </p:cNvSpPr>
          <p:nvPr/>
        </p:nvSpPr>
        <p:spPr bwMode="auto">
          <a:xfrm>
            <a:off x="228600" y="914400"/>
            <a:ext cx="2209800" cy="47625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0" cap="none" spc="720" normalizeH="0" baseline="0" noProof="0">
                <a:ln w="9525">
                  <a:solidFill>
                    <a:srgbClr val="9900FF"/>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uLnTx/>
                <a:uFillTx/>
                <a:latin typeface="Arial Black"/>
                <a:ea typeface="+mn-ea"/>
                <a:cs typeface="+mn-cs"/>
              </a:rPr>
              <a:t>Phosphorus</a:t>
            </a:r>
          </a:p>
        </p:txBody>
      </p:sp>
      <p:sp>
        <p:nvSpPr>
          <p:cNvPr id="187438" name="WordArt 46"/>
          <p:cNvSpPr>
            <a:spLocks noChangeArrowheads="1" noChangeShapeType="1" noTextEdit="1"/>
          </p:cNvSpPr>
          <p:nvPr/>
        </p:nvSpPr>
        <p:spPr bwMode="auto">
          <a:xfrm>
            <a:off x="2743200" y="838200"/>
            <a:ext cx="1828800" cy="53340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0" cap="none" spc="720" normalizeH="0" baseline="0" noProof="0">
                <a:ln w="9525">
                  <a:solidFill>
                    <a:srgbClr val="CC3300"/>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uLnTx/>
                <a:uFillTx/>
                <a:latin typeface="Arial Black"/>
                <a:ea typeface="+mn-ea"/>
                <a:cs typeface="+mn-cs"/>
              </a:rPr>
              <a:t>Oxygen</a:t>
            </a:r>
          </a:p>
        </p:txBody>
      </p:sp>
      <p:sp>
        <p:nvSpPr>
          <p:cNvPr id="187439" name="WordArt 47"/>
          <p:cNvSpPr>
            <a:spLocks noChangeArrowheads="1" noChangeShapeType="1" noTextEdit="1"/>
          </p:cNvSpPr>
          <p:nvPr/>
        </p:nvSpPr>
        <p:spPr bwMode="auto">
          <a:xfrm>
            <a:off x="4800600" y="914400"/>
            <a:ext cx="1762125" cy="47625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0" cap="none" spc="720" normalizeH="0" baseline="0" noProof="0">
                <a:ln w="9525">
                  <a:solidFill>
                    <a:srgbClr val="66FF99"/>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uLnTx/>
                <a:uFillTx/>
                <a:latin typeface="Arial Black"/>
                <a:ea typeface="+mn-ea"/>
                <a:cs typeface="+mn-cs"/>
              </a:rPr>
              <a:t>Nitrogen</a:t>
            </a:r>
          </a:p>
        </p:txBody>
      </p:sp>
      <p:sp>
        <p:nvSpPr>
          <p:cNvPr id="187440" name="WordArt 48"/>
          <p:cNvSpPr>
            <a:spLocks noChangeArrowheads="1" noChangeShapeType="1" noTextEdit="1"/>
          </p:cNvSpPr>
          <p:nvPr/>
        </p:nvSpPr>
        <p:spPr bwMode="auto">
          <a:xfrm>
            <a:off x="6705600" y="838200"/>
            <a:ext cx="1466850" cy="49530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0" cap="none" spc="720" normalizeH="0" baseline="0" noProof="0">
                <a:ln w="9525">
                  <a:solidFill>
                    <a:srgbClr val="FF9900"/>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uLnTx/>
                <a:uFillTx/>
                <a:latin typeface="Arial Black"/>
                <a:ea typeface="+mn-ea"/>
                <a:cs typeface="+mn-cs"/>
              </a:rPr>
              <a:t>Carbon</a:t>
            </a:r>
          </a:p>
        </p:txBody>
      </p:sp>
      <p:pic>
        <p:nvPicPr>
          <p:cNvPr id="49" name="Picture 2" descr="https://encrypted-tbn0.gstatic.com/images?q=tbn:ANd9GcQ4VhCuAw4SNCCShfeAhh0oj7xwjAz5OZ7wkZwOBacQ2BeildNfDA"/>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2760" y="1524000"/>
            <a:ext cx="1121735" cy="11217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17430227"/>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72707" name="Rectangle 3"/>
          <p:cNvSpPr>
            <a:spLocks noGrp="1" noChangeArrowheads="1"/>
          </p:cNvSpPr>
          <p:nvPr>
            <p:ph type="body" idx="4294967295"/>
          </p:nvPr>
        </p:nvSpPr>
        <p:spPr>
          <a:xfrm>
            <a:off x="457200" y="228600"/>
            <a:ext cx="8229600" cy="5902325"/>
          </a:xfrm>
        </p:spPr>
        <p:txBody>
          <a:bodyPr/>
          <a:lstStyle/>
          <a:p>
            <a:pPr eaLnBrk="1" hangingPunct="1">
              <a:defRPr/>
            </a:pPr>
            <a:r>
              <a:rPr lang="en-US">
                <a:effectLst>
                  <a:outerShdw blurRad="38100" dist="38100" dir="2700000" algn="tl">
                    <a:srgbClr val="336699"/>
                  </a:outerShdw>
                </a:effectLst>
              </a:rPr>
              <a:t>Nucleic Acids –  </a:t>
            </a:r>
            <a:r>
              <a:rPr lang="en-US">
                <a:solidFill>
                  <a:srgbClr val="9966FF"/>
                </a:solidFill>
                <a:effectLst>
                  <a:outerShdw blurRad="38100" dist="38100" dir="2700000" algn="tl">
                    <a:srgbClr val="FFFFFF"/>
                  </a:outerShdw>
                </a:effectLst>
              </a:rPr>
              <a:t>P</a:t>
            </a:r>
            <a:r>
              <a:rPr lang="en-US">
                <a:effectLst>
                  <a:outerShdw blurRad="38100" dist="38100" dir="2700000" algn="tl">
                    <a:srgbClr val="336699"/>
                  </a:outerShdw>
                </a:effectLst>
              </a:rPr>
              <a:t> </a:t>
            </a:r>
            <a:r>
              <a:rPr lang="en-US">
                <a:solidFill>
                  <a:srgbClr val="FF0000"/>
                </a:solidFill>
                <a:effectLst>
                  <a:outerShdw blurRad="38100" dist="38100" dir="2700000" algn="tl">
                    <a:srgbClr val="FFFFFF"/>
                  </a:outerShdw>
                </a:effectLst>
              </a:rPr>
              <a:t>O</a:t>
            </a:r>
            <a:r>
              <a:rPr lang="en-US">
                <a:effectLst>
                  <a:outerShdw blurRad="38100" dist="38100" dir="2700000" algn="tl">
                    <a:srgbClr val="336699"/>
                  </a:outerShdw>
                </a:effectLst>
              </a:rPr>
              <a:t> </a:t>
            </a:r>
            <a:r>
              <a:rPr lang="en-US">
                <a:solidFill>
                  <a:srgbClr val="66FF99"/>
                </a:solidFill>
                <a:effectLst>
                  <a:outerShdw blurRad="38100" dist="38100" dir="2700000" algn="tl">
                    <a:srgbClr val="FFFFFF"/>
                  </a:outerShdw>
                </a:effectLst>
              </a:rPr>
              <a:t>N</a:t>
            </a:r>
            <a:r>
              <a:rPr lang="en-US">
                <a:effectLst>
                  <a:outerShdw blurRad="38100" dist="38100" dir="2700000" algn="tl">
                    <a:srgbClr val="336699"/>
                  </a:outerShdw>
                </a:effectLst>
              </a:rPr>
              <a:t> </a:t>
            </a:r>
            <a:r>
              <a:rPr lang="en-US">
                <a:solidFill>
                  <a:srgbClr val="FF9900"/>
                </a:solidFill>
                <a:effectLst>
                  <a:outerShdw blurRad="38100" dist="38100" dir="2700000" algn="tl">
                    <a:srgbClr val="FFFFFF"/>
                  </a:outerShdw>
                </a:effectLst>
              </a:rPr>
              <a:t>C</a:t>
            </a:r>
            <a:r>
              <a:rPr lang="en-US">
                <a:effectLst>
                  <a:outerShdw blurRad="38100" dist="38100" dir="2700000" algn="tl">
                    <a:srgbClr val="336699"/>
                  </a:outerShdw>
                </a:effectLst>
              </a:rPr>
              <a:t> </a:t>
            </a:r>
            <a:r>
              <a:rPr lang="en-US">
                <a:solidFill>
                  <a:schemeClr val="hlink"/>
                </a:solidFill>
                <a:effectLst>
                  <a:outerShdw blurRad="38100" dist="38100" dir="2700000" algn="tl">
                    <a:srgbClr val="FFFFFF"/>
                  </a:outerShdw>
                </a:effectLst>
              </a:rPr>
              <a:t>H</a:t>
            </a:r>
            <a:r>
              <a:rPr lang="en-US">
                <a:effectLst>
                  <a:outerShdw blurRad="38100" dist="38100" dir="2700000" algn="tl">
                    <a:srgbClr val="336699"/>
                  </a:outerShdw>
                </a:effectLst>
              </a:rPr>
              <a:t> (Nucleotide)</a:t>
            </a:r>
          </a:p>
        </p:txBody>
      </p:sp>
      <p:pic>
        <p:nvPicPr>
          <p:cNvPr id="188419"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 y="762000"/>
            <a:ext cx="8991600" cy="579120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844804" name="Rectangle 4"/>
          <p:cNvSpPr>
            <a:spLocks noChangeArrowheads="1"/>
          </p:cNvSpPr>
          <p:nvPr/>
        </p:nvSpPr>
        <p:spPr bwMode="auto">
          <a:xfrm>
            <a:off x="5715000" y="6629400"/>
            <a:ext cx="3048000" cy="214313"/>
          </a:xfrm>
          <a:prstGeom prst="rect">
            <a:avLst/>
          </a:prstGeom>
          <a:noFill/>
          <a:ln w="9525" algn="ctr">
            <a:noFill/>
            <a:miter lim="800000"/>
            <a:headEnd/>
            <a:tailEnd/>
          </a:ln>
          <a:effectLst/>
        </p:spPr>
        <p:txBody>
          <a:bodyPr>
            <a:spAutoFit/>
          </a:bodyPr>
          <a:lstStyle/>
          <a:p>
            <a:pPr marL="342900" marR="0" lvl="0" indent="-342900" algn="r" defTabSz="914400" rtl="0" eaLnBrk="1" fontAlgn="base" latinLnBrk="0" hangingPunct="1">
              <a:lnSpc>
                <a:spcPct val="100000"/>
              </a:lnSpc>
              <a:spcBef>
                <a:spcPct val="0"/>
              </a:spcBef>
              <a:spcAft>
                <a:spcPct val="0"/>
              </a:spcAft>
              <a:buClr>
                <a:srgbClr val="66CCFF"/>
              </a:buClr>
              <a:buSzPct val="65000"/>
              <a:buFont typeface="Wingdings" pitchFamily="2" charset="2"/>
              <a:buNone/>
              <a:tabLst/>
              <a:defRPr/>
            </a:pPr>
            <a: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rPr>
              <a:t>Copyright © 2024 </a:t>
            </a:r>
            <a:r>
              <a:rPr kumimoji="0" lang="en-US" sz="800" b="1" i="0" u="none" strike="noStrike" kern="1200" cap="none" spc="0" normalizeH="0" baseline="0" noProof="0" dirty="0" err="1">
                <a:ln>
                  <a:noFill/>
                </a:ln>
                <a:solidFill>
                  <a:srgbClr val="FFFFFF"/>
                </a:solidFill>
                <a:effectLst/>
                <a:uLnTx/>
                <a:uFillTx/>
                <a:latin typeface="Verdana" pitchFamily="34" charset="0"/>
                <a:ea typeface="+mn-ea"/>
                <a:cs typeface="+mn-cs"/>
              </a:rPr>
              <a:t>SlideSpark</a:t>
            </a:r>
            <a: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rPr>
              <a:t> .LLC</a:t>
            </a:r>
            <a:endParaRPr kumimoji="0" lang="en-US" sz="3200" b="0" i="0" u="none" strike="noStrike" kern="1200" cap="none" spc="0" normalizeH="0" baseline="0" noProof="0" dirty="0">
              <a:ln>
                <a:noFill/>
              </a:ln>
              <a:solidFill>
                <a:srgbClr val="FFFFFF"/>
              </a:solidFill>
              <a:effectLst>
                <a:outerShdw blurRad="38100" dist="38100" dir="2700000" algn="tl">
                  <a:srgbClr val="336699"/>
                </a:outerShdw>
              </a:effectLst>
              <a:uLnTx/>
              <a:uFillTx/>
              <a:latin typeface="Tahoma" pitchFamily="34" charset="0"/>
              <a:ea typeface="+mn-ea"/>
              <a:cs typeface="+mn-cs"/>
            </a:endParaRPr>
          </a:p>
        </p:txBody>
      </p:sp>
      <p:sp>
        <p:nvSpPr>
          <p:cNvPr id="188421" name="Oval 5"/>
          <p:cNvSpPr>
            <a:spLocks noChangeArrowheads="1"/>
          </p:cNvSpPr>
          <p:nvPr/>
        </p:nvSpPr>
        <p:spPr bwMode="auto">
          <a:xfrm>
            <a:off x="762000" y="3352800"/>
            <a:ext cx="685800" cy="685800"/>
          </a:xfrm>
          <a:prstGeom prst="ellipse">
            <a:avLst/>
          </a:prstGeom>
          <a:solidFill>
            <a:srgbClr val="9966FF">
              <a:alpha val="43921"/>
            </a:srgbClr>
          </a:solidFill>
          <a:ln w="38100">
            <a:solidFill>
              <a:srgbClr val="9966FF"/>
            </a:solidFill>
            <a:round/>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sp>
        <p:nvSpPr>
          <p:cNvPr id="188422" name="Oval 6"/>
          <p:cNvSpPr>
            <a:spLocks noChangeArrowheads="1"/>
          </p:cNvSpPr>
          <p:nvPr/>
        </p:nvSpPr>
        <p:spPr bwMode="auto">
          <a:xfrm>
            <a:off x="8001000" y="1828800"/>
            <a:ext cx="685800" cy="685800"/>
          </a:xfrm>
          <a:prstGeom prst="ellipse">
            <a:avLst/>
          </a:prstGeom>
          <a:solidFill>
            <a:srgbClr val="9966FF">
              <a:alpha val="43921"/>
            </a:srgbClr>
          </a:solidFill>
          <a:ln w="38100">
            <a:solidFill>
              <a:srgbClr val="9966FF"/>
            </a:solidFill>
            <a:round/>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sp>
        <p:nvSpPr>
          <p:cNvPr id="188423" name="Oval 7"/>
          <p:cNvSpPr>
            <a:spLocks noChangeArrowheads="1"/>
          </p:cNvSpPr>
          <p:nvPr/>
        </p:nvSpPr>
        <p:spPr bwMode="auto">
          <a:xfrm>
            <a:off x="1447800" y="2895600"/>
            <a:ext cx="685800" cy="685800"/>
          </a:xfrm>
          <a:prstGeom prst="ellipse">
            <a:avLst/>
          </a:prstGeom>
          <a:solidFill>
            <a:srgbClr val="FF0000">
              <a:alpha val="43921"/>
            </a:srgbClr>
          </a:solidFill>
          <a:ln w="38100">
            <a:solidFill>
              <a:srgbClr val="FF0000"/>
            </a:solidFill>
            <a:round/>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sp>
        <p:nvSpPr>
          <p:cNvPr id="188424" name="Oval 8"/>
          <p:cNvSpPr>
            <a:spLocks noChangeArrowheads="1"/>
          </p:cNvSpPr>
          <p:nvPr/>
        </p:nvSpPr>
        <p:spPr bwMode="auto">
          <a:xfrm>
            <a:off x="381000" y="2895600"/>
            <a:ext cx="685800" cy="685800"/>
          </a:xfrm>
          <a:prstGeom prst="ellipse">
            <a:avLst/>
          </a:prstGeom>
          <a:solidFill>
            <a:srgbClr val="FF0000">
              <a:alpha val="43921"/>
            </a:srgbClr>
          </a:solidFill>
          <a:ln w="38100">
            <a:solidFill>
              <a:srgbClr val="FF0000"/>
            </a:solidFill>
            <a:round/>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sp>
        <p:nvSpPr>
          <p:cNvPr id="188425" name="Oval 9"/>
          <p:cNvSpPr>
            <a:spLocks noChangeArrowheads="1"/>
          </p:cNvSpPr>
          <p:nvPr/>
        </p:nvSpPr>
        <p:spPr bwMode="auto">
          <a:xfrm>
            <a:off x="304800" y="3962400"/>
            <a:ext cx="685800" cy="685800"/>
          </a:xfrm>
          <a:prstGeom prst="ellipse">
            <a:avLst/>
          </a:prstGeom>
          <a:solidFill>
            <a:srgbClr val="FF0000">
              <a:alpha val="43921"/>
            </a:srgbClr>
          </a:solidFill>
          <a:ln w="38100">
            <a:solidFill>
              <a:srgbClr val="FF0000"/>
            </a:solidFill>
            <a:round/>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sp>
        <p:nvSpPr>
          <p:cNvPr id="188426" name="Oval 10"/>
          <p:cNvSpPr>
            <a:spLocks noChangeArrowheads="1"/>
          </p:cNvSpPr>
          <p:nvPr/>
        </p:nvSpPr>
        <p:spPr bwMode="auto">
          <a:xfrm>
            <a:off x="1295400" y="5638800"/>
            <a:ext cx="685800" cy="685800"/>
          </a:xfrm>
          <a:prstGeom prst="ellipse">
            <a:avLst/>
          </a:prstGeom>
          <a:solidFill>
            <a:srgbClr val="FF0000">
              <a:alpha val="43921"/>
            </a:srgbClr>
          </a:solidFill>
          <a:ln w="38100">
            <a:solidFill>
              <a:srgbClr val="FF0000"/>
            </a:solidFill>
            <a:round/>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sp>
        <p:nvSpPr>
          <p:cNvPr id="188427" name="Oval 11"/>
          <p:cNvSpPr>
            <a:spLocks noChangeArrowheads="1"/>
          </p:cNvSpPr>
          <p:nvPr/>
        </p:nvSpPr>
        <p:spPr bwMode="auto">
          <a:xfrm>
            <a:off x="2133600" y="4038600"/>
            <a:ext cx="685800" cy="685800"/>
          </a:xfrm>
          <a:prstGeom prst="ellipse">
            <a:avLst/>
          </a:prstGeom>
          <a:solidFill>
            <a:srgbClr val="FF0000">
              <a:alpha val="43921"/>
            </a:srgbClr>
          </a:solidFill>
          <a:ln w="38100">
            <a:solidFill>
              <a:srgbClr val="FF0000"/>
            </a:solidFill>
            <a:round/>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sp>
        <p:nvSpPr>
          <p:cNvPr id="188428" name="Oval 12"/>
          <p:cNvSpPr>
            <a:spLocks noChangeArrowheads="1"/>
          </p:cNvSpPr>
          <p:nvPr/>
        </p:nvSpPr>
        <p:spPr bwMode="auto">
          <a:xfrm>
            <a:off x="3810000" y="2590800"/>
            <a:ext cx="685800" cy="685800"/>
          </a:xfrm>
          <a:prstGeom prst="ellipse">
            <a:avLst/>
          </a:prstGeom>
          <a:solidFill>
            <a:srgbClr val="FF0000">
              <a:alpha val="43921"/>
            </a:srgbClr>
          </a:solidFill>
          <a:ln w="38100">
            <a:solidFill>
              <a:srgbClr val="FF0000"/>
            </a:solidFill>
            <a:round/>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sp>
        <p:nvSpPr>
          <p:cNvPr id="188429" name="Oval 13"/>
          <p:cNvSpPr>
            <a:spLocks noChangeArrowheads="1"/>
          </p:cNvSpPr>
          <p:nvPr/>
        </p:nvSpPr>
        <p:spPr bwMode="auto">
          <a:xfrm>
            <a:off x="3810000" y="4343400"/>
            <a:ext cx="685800" cy="685800"/>
          </a:xfrm>
          <a:prstGeom prst="ellipse">
            <a:avLst/>
          </a:prstGeom>
          <a:solidFill>
            <a:srgbClr val="FF0000">
              <a:alpha val="43921"/>
            </a:srgbClr>
          </a:solidFill>
          <a:ln w="38100">
            <a:solidFill>
              <a:srgbClr val="FF0000"/>
            </a:solidFill>
            <a:round/>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sp>
        <p:nvSpPr>
          <p:cNvPr id="188430" name="Oval 14"/>
          <p:cNvSpPr>
            <a:spLocks noChangeArrowheads="1"/>
          </p:cNvSpPr>
          <p:nvPr/>
        </p:nvSpPr>
        <p:spPr bwMode="auto">
          <a:xfrm>
            <a:off x="7696200" y="4572000"/>
            <a:ext cx="685800" cy="685800"/>
          </a:xfrm>
          <a:prstGeom prst="ellipse">
            <a:avLst/>
          </a:prstGeom>
          <a:solidFill>
            <a:srgbClr val="FF0000">
              <a:alpha val="43921"/>
            </a:srgbClr>
          </a:solidFill>
          <a:ln w="38100">
            <a:solidFill>
              <a:srgbClr val="FF0000"/>
            </a:solidFill>
            <a:round/>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sp>
        <p:nvSpPr>
          <p:cNvPr id="188431" name="Oval 15"/>
          <p:cNvSpPr>
            <a:spLocks noChangeArrowheads="1"/>
          </p:cNvSpPr>
          <p:nvPr/>
        </p:nvSpPr>
        <p:spPr bwMode="auto">
          <a:xfrm>
            <a:off x="7010400" y="2895600"/>
            <a:ext cx="685800" cy="685800"/>
          </a:xfrm>
          <a:prstGeom prst="ellipse">
            <a:avLst/>
          </a:prstGeom>
          <a:solidFill>
            <a:srgbClr val="FF0000">
              <a:alpha val="43921"/>
            </a:srgbClr>
          </a:solidFill>
          <a:ln w="38100">
            <a:solidFill>
              <a:srgbClr val="FF0000"/>
            </a:solidFill>
            <a:round/>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sp>
        <p:nvSpPr>
          <p:cNvPr id="188432" name="Oval 16"/>
          <p:cNvSpPr>
            <a:spLocks noChangeArrowheads="1"/>
          </p:cNvSpPr>
          <p:nvPr/>
        </p:nvSpPr>
        <p:spPr bwMode="auto">
          <a:xfrm>
            <a:off x="7620000" y="2133600"/>
            <a:ext cx="685800" cy="685800"/>
          </a:xfrm>
          <a:prstGeom prst="ellipse">
            <a:avLst/>
          </a:prstGeom>
          <a:solidFill>
            <a:srgbClr val="FF0000">
              <a:alpha val="43921"/>
            </a:srgbClr>
          </a:solidFill>
          <a:ln w="38100">
            <a:solidFill>
              <a:srgbClr val="FF0000"/>
            </a:solidFill>
            <a:round/>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sp>
        <p:nvSpPr>
          <p:cNvPr id="188433" name="Oval 17"/>
          <p:cNvSpPr>
            <a:spLocks noChangeArrowheads="1"/>
          </p:cNvSpPr>
          <p:nvPr/>
        </p:nvSpPr>
        <p:spPr bwMode="auto">
          <a:xfrm>
            <a:off x="8305800" y="1447800"/>
            <a:ext cx="685800" cy="685800"/>
          </a:xfrm>
          <a:prstGeom prst="ellipse">
            <a:avLst/>
          </a:prstGeom>
          <a:solidFill>
            <a:srgbClr val="FF0000">
              <a:alpha val="43921"/>
            </a:srgbClr>
          </a:solidFill>
          <a:ln w="38100">
            <a:solidFill>
              <a:srgbClr val="FF0000"/>
            </a:solidFill>
            <a:round/>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sp>
        <p:nvSpPr>
          <p:cNvPr id="188434" name="Oval 18"/>
          <p:cNvSpPr>
            <a:spLocks noChangeArrowheads="1"/>
          </p:cNvSpPr>
          <p:nvPr/>
        </p:nvSpPr>
        <p:spPr bwMode="auto">
          <a:xfrm>
            <a:off x="2895600" y="4038600"/>
            <a:ext cx="685800" cy="685800"/>
          </a:xfrm>
          <a:prstGeom prst="ellipse">
            <a:avLst/>
          </a:prstGeom>
          <a:solidFill>
            <a:srgbClr val="66FF99">
              <a:alpha val="43921"/>
            </a:srgbClr>
          </a:solidFill>
          <a:ln w="38100">
            <a:solidFill>
              <a:srgbClr val="66FF99"/>
            </a:solidFill>
            <a:round/>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sp>
        <p:nvSpPr>
          <p:cNvPr id="188435" name="Oval 19"/>
          <p:cNvSpPr>
            <a:spLocks noChangeArrowheads="1"/>
          </p:cNvSpPr>
          <p:nvPr/>
        </p:nvSpPr>
        <p:spPr bwMode="auto">
          <a:xfrm>
            <a:off x="4648200" y="3352800"/>
            <a:ext cx="685800" cy="685800"/>
          </a:xfrm>
          <a:prstGeom prst="ellipse">
            <a:avLst/>
          </a:prstGeom>
          <a:solidFill>
            <a:srgbClr val="66FF99">
              <a:alpha val="43921"/>
            </a:srgbClr>
          </a:solidFill>
          <a:ln w="38100">
            <a:solidFill>
              <a:srgbClr val="66FF99"/>
            </a:solidFill>
            <a:round/>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sp>
        <p:nvSpPr>
          <p:cNvPr id="188436" name="Oval 20"/>
          <p:cNvSpPr>
            <a:spLocks noChangeArrowheads="1"/>
          </p:cNvSpPr>
          <p:nvPr/>
        </p:nvSpPr>
        <p:spPr bwMode="auto">
          <a:xfrm>
            <a:off x="4648200" y="2286000"/>
            <a:ext cx="685800" cy="685800"/>
          </a:xfrm>
          <a:prstGeom prst="ellipse">
            <a:avLst/>
          </a:prstGeom>
          <a:solidFill>
            <a:srgbClr val="66FF99">
              <a:alpha val="43921"/>
            </a:srgbClr>
          </a:solidFill>
          <a:ln w="38100">
            <a:solidFill>
              <a:srgbClr val="66FF99"/>
            </a:solidFill>
            <a:round/>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sp>
        <p:nvSpPr>
          <p:cNvPr id="188437" name="Oval 21"/>
          <p:cNvSpPr>
            <a:spLocks noChangeArrowheads="1"/>
          </p:cNvSpPr>
          <p:nvPr/>
        </p:nvSpPr>
        <p:spPr bwMode="auto">
          <a:xfrm>
            <a:off x="5715000" y="2286000"/>
            <a:ext cx="685800" cy="685800"/>
          </a:xfrm>
          <a:prstGeom prst="ellipse">
            <a:avLst/>
          </a:prstGeom>
          <a:solidFill>
            <a:srgbClr val="66FF99">
              <a:alpha val="43921"/>
            </a:srgbClr>
          </a:solidFill>
          <a:ln w="38100">
            <a:solidFill>
              <a:srgbClr val="66FF99"/>
            </a:solidFill>
            <a:round/>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sp>
        <p:nvSpPr>
          <p:cNvPr id="188438" name="Oval 22"/>
          <p:cNvSpPr>
            <a:spLocks noChangeArrowheads="1"/>
          </p:cNvSpPr>
          <p:nvPr/>
        </p:nvSpPr>
        <p:spPr bwMode="auto">
          <a:xfrm>
            <a:off x="6172200" y="2895600"/>
            <a:ext cx="685800" cy="685800"/>
          </a:xfrm>
          <a:prstGeom prst="ellipse">
            <a:avLst/>
          </a:prstGeom>
          <a:solidFill>
            <a:srgbClr val="66FF99">
              <a:alpha val="43921"/>
            </a:srgbClr>
          </a:solidFill>
          <a:ln w="38100">
            <a:solidFill>
              <a:srgbClr val="66FF99"/>
            </a:solidFill>
            <a:round/>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sp>
        <p:nvSpPr>
          <p:cNvPr id="188439" name="Oval 23"/>
          <p:cNvSpPr>
            <a:spLocks noChangeArrowheads="1"/>
          </p:cNvSpPr>
          <p:nvPr/>
        </p:nvSpPr>
        <p:spPr bwMode="auto">
          <a:xfrm>
            <a:off x="5562600" y="3657600"/>
            <a:ext cx="685800" cy="685800"/>
          </a:xfrm>
          <a:prstGeom prst="ellipse">
            <a:avLst/>
          </a:prstGeom>
          <a:solidFill>
            <a:srgbClr val="66FF99">
              <a:alpha val="43921"/>
            </a:srgbClr>
          </a:solidFill>
          <a:ln w="38100">
            <a:solidFill>
              <a:srgbClr val="66FF99"/>
            </a:solidFill>
            <a:round/>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sp>
        <p:nvSpPr>
          <p:cNvPr id="188440" name="Oval 24"/>
          <p:cNvSpPr>
            <a:spLocks noChangeArrowheads="1"/>
          </p:cNvSpPr>
          <p:nvPr/>
        </p:nvSpPr>
        <p:spPr bwMode="auto">
          <a:xfrm>
            <a:off x="1371600" y="3886200"/>
            <a:ext cx="609600" cy="685800"/>
          </a:xfrm>
          <a:prstGeom prst="ellipse">
            <a:avLst/>
          </a:prstGeom>
          <a:solidFill>
            <a:srgbClr val="FF9900">
              <a:alpha val="43921"/>
            </a:srgbClr>
          </a:solidFill>
          <a:ln w="38100">
            <a:solidFill>
              <a:srgbClr val="FF9900"/>
            </a:solidFill>
            <a:round/>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sp>
        <p:nvSpPr>
          <p:cNvPr id="188441" name="Oval 25"/>
          <p:cNvSpPr>
            <a:spLocks noChangeArrowheads="1"/>
          </p:cNvSpPr>
          <p:nvPr/>
        </p:nvSpPr>
        <p:spPr bwMode="auto">
          <a:xfrm>
            <a:off x="1676400" y="4343400"/>
            <a:ext cx="609600" cy="685800"/>
          </a:xfrm>
          <a:prstGeom prst="ellipse">
            <a:avLst/>
          </a:prstGeom>
          <a:solidFill>
            <a:srgbClr val="FF9900">
              <a:alpha val="43921"/>
            </a:srgbClr>
          </a:solidFill>
          <a:ln w="38100">
            <a:solidFill>
              <a:srgbClr val="FF9900"/>
            </a:solidFill>
            <a:round/>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sp>
        <p:nvSpPr>
          <p:cNvPr id="188442" name="Oval 26"/>
          <p:cNvSpPr>
            <a:spLocks noChangeArrowheads="1"/>
          </p:cNvSpPr>
          <p:nvPr/>
        </p:nvSpPr>
        <p:spPr bwMode="auto">
          <a:xfrm>
            <a:off x="1828800" y="4953000"/>
            <a:ext cx="609600" cy="685800"/>
          </a:xfrm>
          <a:prstGeom prst="ellipse">
            <a:avLst/>
          </a:prstGeom>
          <a:solidFill>
            <a:srgbClr val="FF9900">
              <a:alpha val="43921"/>
            </a:srgbClr>
          </a:solidFill>
          <a:ln w="38100">
            <a:solidFill>
              <a:srgbClr val="FF9900"/>
            </a:solidFill>
            <a:round/>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sp>
        <p:nvSpPr>
          <p:cNvPr id="188443" name="Oval 27"/>
          <p:cNvSpPr>
            <a:spLocks noChangeArrowheads="1"/>
          </p:cNvSpPr>
          <p:nvPr/>
        </p:nvSpPr>
        <p:spPr bwMode="auto">
          <a:xfrm>
            <a:off x="2362200" y="4876800"/>
            <a:ext cx="609600" cy="685800"/>
          </a:xfrm>
          <a:prstGeom prst="ellipse">
            <a:avLst/>
          </a:prstGeom>
          <a:solidFill>
            <a:srgbClr val="FF9900">
              <a:alpha val="43921"/>
            </a:srgbClr>
          </a:solidFill>
          <a:ln w="38100">
            <a:solidFill>
              <a:srgbClr val="FF9900"/>
            </a:solidFill>
            <a:round/>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sp>
        <p:nvSpPr>
          <p:cNvPr id="188444" name="Oval 28"/>
          <p:cNvSpPr>
            <a:spLocks noChangeArrowheads="1"/>
          </p:cNvSpPr>
          <p:nvPr/>
        </p:nvSpPr>
        <p:spPr bwMode="auto">
          <a:xfrm>
            <a:off x="2590800" y="4267200"/>
            <a:ext cx="609600" cy="685800"/>
          </a:xfrm>
          <a:prstGeom prst="ellipse">
            <a:avLst/>
          </a:prstGeom>
          <a:solidFill>
            <a:srgbClr val="FF9900">
              <a:alpha val="43921"/>
            </a:srgbClr>
          </a:solidFill>
          <a:ln w="38100">
            <a:solidFill>
              <a:srgbClr val="FF9900"/>
            </a:solidFill>
            <a:round/>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sp>
        <p:nvSpPr>
          <p:cNvPr id="188445" name="Oval 29"/>
          <p:cNvSpPr>
            <a:spLocks noChangeArrowheads="1"/>
          </p:cNvSpPr>
          <p:nvPr/>
        </p:nvSpPr>
        <p:spPr bwMode="auto">
          <a:xfrm>
            <a:off x="2819400" y="3505200"/>
            <a:ext cx="609600" cy="685800"/>
          </a:xfrm>
          <a:prstGeom prst="ellipse">
            <a:avLst/>
          </a:prstGeom>
          <a:solidFill>
            <a:srgbClr val="FF9900">
              <a:alpha val="43921"/>
            </a:srgbClr>
          </a:solidFill>
          <a:ln w="38100">
            <a:solidFill>
              <a:srgbClr val="FF9900"/>
            </a:solidFill>
            <a:round/>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sp>
        <p:nvSpPr>
          <p:cNvPr id="188446" name="Oval 30"/>
          <p:cNvSpPr>
            <a:spLocks noChangeArrowheads="1"/>
          </p:cNvSpPr>
          <p:nvPr/>
        </p:nvSpPr>
        <p:spPr bwMode="auto">
          <a:xfrm>
            <a:off x="3505200" y="3962400"/>
            <a:ext cx="609600" cy="685800"/>
          </a:xfrm>
          <a:prstGeom prst="ellipse">
            <a:avLst/>
          </a:prstGeom>
          <a:solidFill>
            <a:srgbClr val="FF9900">
              <a:alpha val="43921"/>
            </a:srgbClr>
          </a:solidFill>
          <a:ln w="38100">
            <a:solidFill>
              <a:srgbClr val="FF9900"/>
            </a:solidFill>
            <a:round/>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sp>
        <p:nvSpPr>
          <p:cNvPr id="188447" name="Oval 31"/>
          <p:cNvSpPr>
            <a:spLocks noChangeArrowheads="1"/>
          </p:cNvSpPr>
          <p:nvPr/>
        </p:nvSpPr>
        <p:spPr bwMode="auto">
          <a:xfrm>
            <a:off x="3048000" y="3048000"/>
            <a:ext cx="609600" cy="685800"/>
          </a:xfrm>
          <a:prstGeom prst="ellipse">
            <a:avLst/>
          </a:prstGeom>
          <a:solidFill>
            <a:srgbClr val="FF9900">
              <a:alpha val="43921"/>
            </a:srgbClr>
          </a:solidFill>
          <a:ln w="38100">
            <a:solidFill>
              <a:srgbClr val="FF9900"/>
            </a:solidFill>
            <a:round/>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sp>
        <p:nvSpPr>
          <p:cNvPr id="188448" name="Oval 32"/>
          <p:cNvSpPr>
            <a:spLocks noChangeArrowheads="1"/>
          </p:cNvSpPr>
          <p:nvPr/>
        </p:nvSpPr>
        <p:spPr bwMode="auto">
          <a:xfrm>
            <a:off x="2819400" y="2590800"/>
            <a:ext cx="609600" cy="685800"/>
          </a:xfrm>
          <a:prstGeom prst="ellipse">
            <a:avLst/>
          </a:prstGeom>
          <a:solidFill>
            <a:srgbClr val="FF9900">
              <a:alpha val="43921"/>
            </a:srgbClr>
          </a:solidFill>
          <a:ln w="38100">
            <a:solidFill>
              <a:srgbClr val="FF9900"/>
            </a:solidFill>
            <a:round/>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sp>
        <p:nvSpPr>
          <p:cNvPr id="188449" name="Oval 33"/>
          <p:cNvSpPr>
            <a:spLocks noChangeArrowheads="1"/>
          </p:cNvSpPr>
          <p:nvPr/>
        </p:nvSpPr>
        <p:spPr bwMode="auto">
          <a:xfrm>
            <a:off x="3581400" y="3048000"/>
            <a:ext cx="609600" cy="685800"/>
          </a:xfrm>
          <a:prstGeom prst="ellipse">
            <a:avLst/>
          </a:prstGeom>
          <a:solidFill>
            <a:srgbClr val="FF9900">
              <a:alpha val="43921"/>
            </a:srgbClr>
          </a:solidFill>
          <a:ln w="38100">
            <a:solidFill>
              <a:srgbClr val="FF9900"/>
            </a:solidFill>
            <a:round/>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sp>
        <p:nvSpPr>
          <p:cNvPr id="188450" name="Oval 34"/>
          <p:cNvSpPr>
            <a:spLocks noChangeArrowheads="1"/>
          </p:cNvSpPr>
          <p:nvPr/>
        </p:nvSpPr>
        <p:spPr bwMode="auto">
          <a:xfrm>
            <a:off x="5029200" y="3657600"/>
            <a:ext cx="609600" cy="685800"/>
          </a:xfrm>
          <a:prstGeom prst="ellipse">
            <a:avLst/>
          </a:prstGeom>
          <a:solidFill>
            <a:srgbClr val="FF9900">
              <a:alpha val="43921"/>
            </a:srgbClr>
          </a:solidFill>
          <a:ln w="38100">
            <a:solidFill>
              <a:srgbClr val="FF9900"/>
            </a:solidFill>
            <a:round/>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sp>
        <p:nvSpPr>
          <p:cNvPr id="188451" name="Oval 35"/>
          <p:cNvSpPr>
            <a:spLocks noChangeArrowheads="1"/>
          </p:cNvSpPr>
          <p:nvPr/>
        </p:nvSpPr>
        <p:spPr bwMode="auto">
          <a:xfrm>
            <a:off x="4800600" y="2743200"/>
            <a:ext cx="609600" cy="685800"/>
          </a:xfrm>
          <a:prstGeom prst="ellipse">
            <a:avLst/>
          </a:prstGeom>
          <a:solidFill>
            <a:srgbClr val="FF9900">
              <a:alpha val="43921"/>
            </a:srgbClr>
          </a:solidFill>
          <a:ln w="38100">
            <a:solidFill>
              <a:srgbClr val="FF9900"/>
            </a:solidFill>
            <a:round/>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sp>
        <p:nvSpPr>
          <p:cNvPr id="188452" name="Oval 36"/>
          <p:cNvSpPr>
            <a:spLocks noChangeArrowheads="1"/>
          </p:cNvSpPr>
          <p:nvPr/>
        </p:nvSpPr>
        <p:spPr bwMode="auto">
          <a:xfrm>
            <a:off x="5410200" y="2667000"/>
            <a:ext cx="609600" cy="685800"/>
          </a:xfrm>
          <a:prstGeom prst="ellipse">
            <a:avLst/>
          </a:prstGeom>
          <a:solidFill>
            <a:srgbClr val="FF9900">
              <a:alpha val="43921"/>
            </a:srgbClr>
          </a:solidFill>
          <a:ln w="38100">
            <a:solidFill>
              <a:srgbClr val="FF9900"/>
            </a:solidFill>
            <a:round/>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sp>
        <p:nvSpPr>
          <p:cNvPr id="188453" name="Oval 37"/>
          <p:cNvSpPr>
            <a:spLocks noChangeArrowheads="1"/>
          </p:cNvSpPr>
          <p:nvPr/>
        </p:nvSpPr>
        <p:spPr bwMode="auto">
          <a:xfrm>
            <a:off x="5791200" y="3124200"/>
            <a:ext cx="609600" cy="685800"/>
          </a:xfrm>
          <a:prstGeom prst="ellipse">
            <a:avLst/>
          </a:prstGeom>
          <a:solidFill>
            <a:srgbClr val="FF9900">
              <a:alpha val="43921"/>
            </a:srgbClr>
          </a:solidFill>
          <a:ln w="38100">
            <a:solidFill>
              <a:srgbClr val="FF9900"/>
            </a:solidFill>
            <a:round/>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sp>
        <p:nvSpPr>
          <p:cNvPr id="188454" name="Oval 38"/>
          <p:cNvSpPr>
            <a:spLocks noChangeArrowheads="1"/>
          </p:cNvSpPr>
          <p:nvPr/>
        </p:nvSpPr>
        <p:spPr bwMode="auto">
          <a:xfrm>
            <a:off x="6248400" y="2362200"/>
            <a:ext cx="609600" cy="685800"/>
          </a:xfrm>
          <a:prstGeom prst="ellipse">
            <a:avLst/>
          </a:prstGeom>
          <a:solidFill>
            <a:srgbClr val="FF9900">
              <a:alpha val="43921"/>
            </a:srgbClr>
          </a:solidFill>
          <a:ln w="38100">
            <a:solidFill>
              <a:srgbClr val="FF9900"/>
            </a:solidFill>
            <a:round/>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sp>
        <p:nvSpPr>
          <p:cNvPr id="188455" name="Oval 39"/>
          <p:cNvSpPr>
            <a:spLocks noChangeArrowheads="1"/>
          </p:cNvSpPr>
          <p:nvPr/>
        </p:nvSpPr>
        <p:spPr bwMode="auto">
          <a:xfrm>
            <a:off x="6553200" y="3276600"/>
            <a:ext cx="609600" cy="685800"/>
          </a:xfrm>
          <a:prstGeom prst="ellipse">
            <a:avLst/>
          </a:prstGeom>
          <a:solidFill>
            <a:srgbClr val="FF9900">
              <a:alpha val="43921"/>
            </a:srgbClr>
          </a:solidFill>
          <a:ln w="38100">
            <a:solidFill>
              <a:srgbClr val="FF9900"/>
            </a:solidFill>
            <a:round/>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sp>
        <p:nvSpPr>
          <p:cNvPr id="188456" name="Oval 40"/>
          <p:cNvSpPr>
            <a:spLocks noChangeArrowheads="1"/>
          </p:cNvSpPr>
          <p:nvPr/>
        </p:nvSpPr>
        <p:spPr bwMode="auto">
          <a:xfrm>
            <a:off x="6781800" y="3810000"/>
            <a:ext cx="609600" cy="685800"/>
          </a:xfrm>
          <a:prstGeom prst="ellipse">
            <a:avLst/>
          </a:prstGeom>
          <a:solidFill>
            <a:srgbClr val="FF9900">
              <a:alpha val="43921"/>
            </a:srgbClr>
          </a:solidFill>
          <a:ln w="38100">
            <a:solidFill>
              <a:srgbClr val="FF9900"/>
            </a:solidFill>
            <a:round/>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sp>
        <p:nvSpPr>
          <p:cNvPr id="188457" name="Oval 41"/>
          <p:cNvSpPr>
            <a:spLocks noChangeArrowheads="1"/>
          </p:cNvSpPr>
          <p:nvPr/>
        </p:nvSpPr>
        <p:spPr bwMode="auto">
          <a:xfrm>
            <a:off x="7391400" y="3810000"/>
            <a:ext cx="609600" cy="685800"/>
          </a:xfrm>
          <a:prstGeom prst="ellipse">
            <a:avLst/>
          </a:prstGeom>
          <a:solidFill>
            <a:srgbClr val="FF9900">
              <a:alpha val="43921"/>
            </a:srgbClr>
          </a:solidFill>
          <a:ln w="38100">
            <a:solidFill>
              <a:srgbClr val="FF9900"/>
            </a:solidFill>
            <a:round/>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sp>
        <p:nvSpPr>
          <p:cNvPr id="188458" name="Oval 42"/>
          <p:cNvSpPr>
            <a:spLocks noChangeArrowheads="1"/>
          </p:cNvSpPr>
          <p:nvPr/>
        </p:nvSpPr>
        <p:spPr bwMode="auto">
          <a:xfrm>
            <a:off x="7391400" y="3276600"/>
            <a:ext cx="609600" cy="685800"/>
          </a:xfrm>
          <a:prstGeom prst="ellipse">
            <a:avLst/>
          </a:prstGeom>
          <a:solidFill>
            <a:srgbClr val="FF9900">
              <a:alpha val="43921"/>
            </a:srgbClr>
          </a:solidFill>
          <a:ln w="38100">
            <a:solidFill>
              <a:srgbClr val="FF9900"/>
            </a:solidFill>
            <a:round/>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sp>
        <p:nvSpPr>
          <p:cNvPr id="188459" name="Oval 43"/>
          <p:cNvSpPr>
            <a:spLocks noChangeArrowheads="1"/>
          </p:cNvSpPr>
          <p:nvPr/>
        </p:nvSpPr>
        <p:spPr bwMode="auto">
          <a:xfrm>
            <a:off x="7620000" y="2743200"/>
            <a:ext cx="609600" cy="685800"/>
          </a:xfrm>
          <a:prstGeom prst="ellipse">
            <a:avLst/>
          </a:prstGeom>
          <a:solidFill>
            <a:srgbClr val="FF9900">
              <a:alpha val="43921"/>
            </a:srgbClr>
          </a:solidFill>
          <a:ln w="38100">
            <a:solidFill>
              <a:srgbClr val="FF9900"/>
            </a:solidFill>
            <a:round/>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sp>
        <p:nvSpPr>
          <p:cNvPr id="188460" name="Oval 44"/>
          <p:cNvSpPr>
            <a:spLocks noChangeArrowheads="1"/>
          </p:cNvSpPr>
          <p:nvPr/>
        </p:nvSpPr>
        <p:spPr bwMode="auto">
          <a:xfrm>
            <a:off x="3810000" y="3581400"/>
            <a:ext cx="685800" cy="685800"/>
          </a:xfrm>
          <a:prstGeom prst="ellipse">
            <a:avLst/>
          </a:prstGeom>
          <a:solidFill>
            <a:srgbClr val="66FF99">
              <a:alpha val="43921"/>
            </a:srgbClr>
          </a:solidFill>
          <a:ln w="38100">
            <a:solidFill>
              <a:srgbClr val="66FF99"/>
            </a:solidFill>
            <a:round/>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sp>
        <p:nvSpPr>
          <p:cNvPr id="188461" name="WordArt 45"/>
          <p:cNvSpPr>
            <a:spLocks noChangeArrowheads="1" noChangeShapeType="1" noTextEdit="1"/>
          </p:cNvSpPr>
          <p:nvPr/>
        </p:nvSpPr>
        <p:spPr bwMode="auto">
          <a:xfrm>
            <a:off x="228600" y="914400"/>
            <a:ext cx="2209800" cy="47625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0" cap="none" spc="720" normalizeH="0" baseline="0" noProof="0">
                <a:ln w="9525">
                  <a:solidFill>
                    <a:srgbClr val="9900FF"/>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uLnTx/>
                <a:uFillTx/>
                <a:latin typeface="Arial Black"/>
                <a:ea typeface="+mn-ea"/>
                <a:cs typeface="+mn-cs"/>
              </a:rPr>
              <a:t>Phosphorus</a:t>
            </a:r>
          </a:p>
        </p:txBody>
      </p:sp>
      <p:sp>
        <p:nvSpPr>
          <p:cNvPr id="188462" name="WordArt 46"/>
          <p:cNvSpPr>
            <a:spLocks noChangeArrowheads="1" noChangeShapeType="1" noTextEdit="1"/>
          </p:cNvSpPr>
          <p:nvPr/>
        </p:nvSpPr>
        <p:spPr bwMode="auto">
          <a:xfrm>
            <a:off x="2743200" y="838200"/>
            <a:ext cx="1828800" cy="53340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0" cap="none" spc="720" normalizeH="0" baseline="0" noProof="0">
                <a:ln w="9525">
                  <a:solidFill>
                    <a:srgbClr val="CC3300"/>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uLnTx/>
                <a:uFillTx/>
                <a:latin typeface="Arial Black"/>
                <a:ea typeface="+mn-ea"/>
                <a:cs typeface="+mn-cs"/>
              </a:rPr>
              <a:t>Oxygen</a:t>
            </a:r>
          </a:p>
        </p:txBody>
      </p:sp>
      <p:sp>
        <p:nvSpPr>
          <p:cNvPr id="188463" name="WordArt 47"/>
          <p:cNvSpPr>
            <a:spLocks noChangeArrowheads="1" noChangeShapeType="1" noTextEdit="1"/>
          </p:cNvSpPr>
          <p:nvPr/>
        </p:nvSpPr>
        <p:spPr bwMode="auto">
          <a:xfrm>
            <a:off x="6705600" y="838200"/>
            <a:ext cx="1466850" cy="49530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0" cap="none" spc="720" normalizeH="0" baseline="0" noProof="0">
                <a:ln w="9525">
                  <a:solidFill>
                    <a:srgbClr val="FF9900"/>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uLnTx/>
                <a:uFillTx/>
                <a:latin typeface="Arial Black"/>
                <a:ea typeface="+mn-ea"/>
                <a:cs typeface="+mn-cs"/>
              </a:rPr>
              <a:t>Carbon</a:t>
            </a:r>
          </a:p>
        </p:txBody>
      </p:sp>
      <p:sp>
        <p:nvSpPr>
          <p:cNvPr id="188464" name="WordArt 48"/>
          <p:cNvSpPr>
            <a:spLocks noChangeArrowheads="1" noChangeShapeType="1" noTextEdit="1"/>
          </p:cNvSpPr>
          <p:nvPr/>
        </p:nvSpPr>
        <p:spPr bwMode="auto">
          <a:xfrm>
            <a:off x="4800600" y="914400"/>
            <a:ext cx="1762125" cy="47625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0" cap="none" spc="720" normalizeH="0" baseline="0" noProof="0">
                <a:ln w="9525">
                  <a:solidFill>
                    <a:srgbClr val="66FF99"/>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uLnTx/>
                <a:uFillTx/>
                <a:latin typeface="Arial Black"/>
                <a:ea typeface="+mn-ea"/>
                <a:cs typeface="+mn-cs"/>
              </a:rPr>
              <a:t>Nitrogen</a:t>
            </a:r>
          </a:p>
        </p:txBody>
      </p:sp>
      <p:sp>
        <p:nvSpPr>
          <p:cNvPr id="188465" name="WordArt 49"/>
          <p:cNvSpPr>
            <a:spLocks noChangeArrowheads="1" noChangeShapeType="1" noTextEdit="1"/>
          </p:cNvSpPr>
          <p:nvPr/>
        </p:nvSpPr>
        <p:spPr bwMode="auto">
          <a:xfrm>
            <a:off x="5257800" y="1447800"/>
            <a:ext cx="2381250" cy="64770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0" cap="none" spc="720" normalizeH="0" baseline="0" noProof="0">
                <a:ln w="9525">
                  <a:solidFill>
                    <a:srgbClr val="66CCFF"/>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uLnTx/>
                <a:uFillTx/>
                <a:latin typeface="Arial Black"/>
                <a:ea typeface="+mn-ea"/>
                <a:cs typeface="+mn-cs"/>
              </a:rPr>
              <a:t>Hydrogen</a:t>
            </a:r>
          </a:p>
        </p:txBody>
      </p:sp>
      <p:pic>
        <p:nvPicPr>
          <p:cNvPr id="50" name="Picture 2" descr="https://encrypted-tbn0.gstatic.com/images?q=tbn:ANd9GcQ4VhCuAw4SNCCShfeAhh0oj7xwjAz5OZ7wkZwOBacQ2BeildNfDA"/>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2760" y="1524000"/>
            <a:ext cx="1121735" cy="11217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9586261"/>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72707" name="Rectangle 3"/>
          <p:cNvSpPr>
            <a:spLocks noGrp="1" noChangeArrowheads="1"/>
          </p:cNvSpPr>
          <p:nvPr>
            <p:ph type="body" idx="4294967295"/>
          </p:nvPr>
        </p:nvSpPr>
        <p:spPr>
          <a:xfrm>
            <a:off x="457200" y="228600"/>
            <a:ext cx="8229600" cy="5902325"/>
          </a:xfrm>
        </p:spPr>
        <p:txBody>
          <a:bodyPr/>
          <a:lstStyle/>
          <a:p>
            <a:pPr eaLnBrk="1" hangingPunct="1">
              <a:defRPr/>
            </a:pPr>
            <a:r>
              <a:rPr lang="en-US">
                <a:effectLst>
                  <a:outerShdw blurRad="38100" dist="38100" dir="2700000" algn="tl">
                    <a:srgbClr val="336699"/>
                  </a:outerShdw>
                </a:effectLst>
              </a:rPr>
              <a:t>Nucleic Acids –  </a:t>
            </a:r>
            <a:r>
              <a:rPr lang="en-US">
                <a:solidFill>
                  <a:srgbClr val="9966FF"/>
                </a:solidFill>
                <a:effectLst>
                  <a:outerShdw blurRad="38100" dist="38100" dir="2700000" algn="tl">
                    <a:srgbClr val="FFFFFF"/>
                  </a:outerShdw>
                </a:effectLst>
              </a:rPr>
              <a:t>P</a:t>
            </a:r>
            <a:r>
              <a:rPr lang="en-US">
                <a:effectLst>
                  <a:outerShdw blurRad="38100" dist="38100" dir="2700000" algn="tl">
                    <a:srgbClr val="336699"/>
                  </a:outerShdw>
                </a:effectLst>
              </a:rPr>
              <a:t> </a:t>
            </a:r>
            <a:r>
              <a:rPr lang="en-US">
                <a:solidFill>
                  <a:srgbClr val="FF0000"/>
                </a:solidFill>
                <a:effectLst>
                  <a:outerShdw blurRad="38100" dist="38100" dir="2700000" algn="tl">
                    <a:srgbClr val="FFFFFF"/>
                  </a:outerShdw>
                </a:effectLst>
              </a:rPr>
              <a:t>O</a:t>
            </a:r>
            <a:r>
              <a:rPr lang="en-US">
                <a:effectLst>
                  <a:outerShdw blurRad="38100" dist="38100" dir="2700000" algn="tl">
                    <a:srgbClr val="336699"/>
                  </a:outerShdw>
                </a:effectLst>
              </a:rPr>
              <a:t> </a:t>
            </a:r>
            <a:r>
              <a:rPr lang="en-US">
                <a:solidFill>
                  <a:srgbClr val="66FF99"/>
                </a:solidFill>
                <a:effectLst>
                  <a:outerShdw blurRad="38100" dist="38100" dir="2700000" algn="tl">
                    <a:srgbClr val="FFFFFF"/>
                  </a:outerShdw>
                </a:effectLst>
              </a:rPr>
              <a:t>N</a:t>
            </a:r>
            <a:r>
              <a:rPr lang="en-US">
                <a:effectLst>
                  <a:outerShdw blurRad="38100" dist="38100" dir="2700000" algn="tl">
                    <a:srgbClr val="336699"/>
                  </a:outerShdw>
                </a:effectLst>
              </a:rPr>
              <a:t> </a:t>
            </a:r>
            <a:r>
              <a:rPr lang="en-US">
                <a:solidFill>
                  <a:srgbClr val="FF9900"/>
                </a:solidFill>
                <a:effectLst>
                  <a:outerShdw blurRad="38100" dist="38100" dir="2700000" algn="tl">
                    <a:srgbClr val="FFFFFF"/>
                  </a:outerShdw>
                </a:effectLst>
              </a:rPr>
              <a:t>C</a:t>
            </a:r>
            <a:r>
              <a:rPr lang="en-US">
                <a:effectLst>
                  <a:outerShdw blurRad="38100" dist="38100" dir="2700000" algn="tl">
                    <a:srgbClr val="336699"/>
                  </a:outerShdw>
                </a:effectLst>
              </a:rPr>
              <a:t> </a:t>
            </a:r>
            <a:r>
              <a:rPr lang="en-US">
                <a:solidFill>
                  <a:schemeClr val="hlink"/>
                </a:solidFill>
                <a:effectLst>
                  <a:outerShdw blurRad="38100" dist="38100" dir="2700000" algn="tl">
                    <a:srgbClr val="FFFFFF"/>
                  </a:outerShdw>
                </a:effectLst>
              </a:rPr>
              <a:t>H</a:t>
            </a:r>
            <a:r>
              <a:rPr lang="en-US">
                <a:effectLst>
                  <a:outerShdw blurRad="38100" dist="38100" dir="2700000" algn="tl">
                    <a:srgbClr val="336699"/>
                  </a:outerShdw>
                </a:effectLst>
              </a:rPr>
              <a:t> (Nucleotide)</a:t>
            </a:r>
          </a:p>
        </p:txBody>
      </p:sp>
      <p:pic>
        <p:nvPicPr>
          <p:cNvPr id="189443"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 y="762000"/>
            <a:ext cx="8991600" cy="579120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845828" name="Rectangle 4"/>
          <p:cNvSpPr>
            <a:spLocks noChangeArrowheads="1"/>
          </p:cNvSpPr>
          <p:nvPr/>
        </p:nvSpPr>
        <p:spPr bwMode="auto">
          <a:xfrm>
            <a:off x="5715000" y="6629400"/>
            <a:ext cx="3048000" cy="214313"/>
          </a:xfrm>
          <a:prstGeom prst="rect">
            <a:avLst/>
          </a:prstGeom>
          <a:noFill/>
          <a:ln w="9525" algn="ctr">
            <a:noFill/>
            <a:miter lim="800000"/>
            <a:headEnd/>
            <a:tailEnd/>
          </a:ln>
          <a:effectLst/>
        </p:spPr>
        <p:txBody>
          <a:bodyPr>
            <a:spAutoFit/>
          </a:bodyPr>
          <a:lstStyle/>
          <a:p>
            <a:pPr marL="342900" marR="0" lvl="0" indent="-342900" algn="r" defTabSz="914400" rtl="0" eaLnBrk="1" fontAlgn="base" latinLnBrk="0" hangingPunct="1">
              <a:lnSpc>
                <a:spcPct val="100000"/>
              </a:lnSpc>
              <a:spcBef>
                <a:spcPct val="0"/>
              </a:spcBef>
              <a:spcAft>
                <a:spcPct val="0"/>
              </a:spcAft>
              <a:buClr>
                <a:srgbClr val="66CCFF"/>
              </a:buClr>
              <a:buSzPct val="65000"/>
              <a:buFont typeface="Wingdings" pitchFamily="2" charset="2"/>
              <a:buNone/>
              <a:tabLst/>
              <a:defRPr/>
            </a:pPr>
            <a: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rPr>
              <a:t>Copyright © 2024 </a:t>
            </a:r>
            <a:r>
              <a:rPr kumimoji="0" lang="en-US" sz="800" b="1" i="0" u="none" strike="noStrike" kern="1200" cap="none" spc="0" normalizeH="0" baseline="0" noProof="0" dirty="0" err="1">
                <a:ln>
                  <a:noFill/>
                </a:ln>
                <a:solidFill>
                  <a:srgbClr val="FFFFFF"/>
                </a:solidFill>
                <a:effectLst/>
                <a:uLnTx/>
                <a:uFillTx/>
                <a:latin typeface="Verdana" pitchFamily="34" charset="0"/>
                <a:ea typeface="+mn-ea"/>
                <a:cs typeface="+mn-cs"/>
              </a:rPr>
              <a:t>SlideSpark</a:t>
            </a:r>
            <a: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rPr>
              <a:t> .LLC</a:t>
            </a:r>
            <a:endParaRPr kumimoji="0" lang="en-US" sz="3200" b="0" i="0" u="none" strike="noStrike" kern="1200" cap="none" spc="0" normalizeH="0" baseline="0" noProof="0" dirty="0">
              <a:ln>
                <a:noFill/>
              </a:ln>
              <a:solidFill>
                <a:srgbClr val="FFFFFF"/>
              </a:solidFill>
              <a:effectLst>
                <a:outerShdw blurRad="38100" dist="38100" dir="2700000" algn="tl">
                  <a:srgbClr val="336699"/>
                </a:outerShdw>
              </a:effectLst>
              <a:uLnTx/>
              <a:uFillTx/>
              <a:latin typeface="Tahoma" pitchFamily="34" charset="0"/>
              <a:ea typeface="+mn-ea"/>
              <a:cs typeface="+mn-cs"/>
            </a:endParaRPr>
          </a:p>
        </p:txBody>
      </p:sp>
      <p:sp>
        <p:nvSpPr>
          <p:cNvPr id="189445" name="Oval 5"/>
          <p:cNvSpPr>
            <a:spLocks noChangeArrowheads="1"/>
          </p:cNvSpPr>
          <p:nvPr/>
        </p:nvSpPr>
        <p:spPr bwMode="auto">
          <a:xfrm>
            <a:off x="762000" y="3352800"/>
            <a:ext cx="685800" cy="685800"/>
          </a:xfrm>
          <a:prstGeom prst="ellipse">
            <a:avLst/>
          </a:prstGeom>
          <a:solidFill>
            <a:srgbClr val="9966FF">
              <a:alpha val="43921"/>
            </a:srgbClr>
          </a:solidFill>
          <a:ln w="38100">
            <a:solidFill>
              <a:srgbClr val="9966FF"/>
            </a:solidFill>
            <a:round/>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sp>
        <p:nvSpPr>
          <p:cNvPr id="189446" name="Oval 6"/>
          <p:cNvSpPr>
            <a:spLocks noChangeArrowheads="1"/>
          </p:cNvSpPr>
          <p:nvPr/>
        </p:nvSpPr>
        <p:spPr bwMode="auto">
          <a:xfrm>
            <a:off x="8001000" y="1828800"/>
            <a:ext cx="685800" cy="685800"/>
          </a:xfrm>
          <a:prstGeom prst="ellipse">
            <a:avLst/>
          </a:prstGeom>
          <a:solidFill>
            <a:srgbClr val="9966FF">
              <a:alpha val="43921"/>
            </a:srgbClr>
          </a:solidFill>
          <a:ln w="38100">
            <a:solidFill>
              <a:srgbClr val="9966FF"/>
            </a:solidFill>
            <a:round/>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sp>
        <p:nvSpPr>
          <p:cNvPr id="189447" name="Oval 7"/>
          <p:cNvSpPr>
            <a:spLocks noChangeArrowheads="1"/>
          </p:cNvSpPr>
          <p:nvPr/>
        </p:nvSpPr>
        <p:spPr bwMode="auto">
          <a:xfrm>
            <a:off x="1447800" y="2895600"/>
            <a:ext cx="685800" cy="685800"/>
          </a:xfrm>
          <a:prstGeom prst="ellipse">
            <a:avLst/>
          </a:prstGeom>
          <a:solidFill>
            <a:srgbClr val="FF0000">
              <a:alpha val="43921"/>
            </a:srgbClr>
          </a:solidFill>
          <a:ln w="38100">
            <a:solidFill>
              <a:srgbClr val="FF0000"/>
            </a:solidFill>
            <a:round/>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sp>
        <p:nvSpPr>
          <p:cNvPr id="189448" name="Oval 8"/>
          <p:cNvSpPr>
            <a:spLocks noChangeArrowheads="1"/>
          </p:cNvSpPr>
          <p:nvPr/>
        </p:nvSpPr>
        <p:spPr bwMode="auto">
          <a:xfrm>
            <a:off x="381000" y="2895600"/>
            <a:ext cx="685800" cy="685800"/>
          </a:xfrm>
          <a:prstGeom prst="ellipse">
            <a:avLst/>
          </a:prstGeom>
          <a:solidFill>
            <a:srgbClr val="FF0000">
              <a:alpha val="43921"/>
            </a:srgbClr>
          </a:solidFill>
          <a:ln w="38100">
            <a:solidFill>
              <a:srgbClr val="FF0000"/>
            </a:solidFill>
            <a:round/>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sp>
        <p:nvSpPr>
          <p:cNvPr id="189449" name="Oval 9"/>
          <p:cNvSpPr>
            <a:spLocks noChangeArrowheads="1"/>
          </p:cNvSpPr>
          <p:nvPr/>
        </p:nvSpPr>
        <p:spPr bwMode="auto">
          <a:xfrm>
            <a:off x="304800" y="3962400"/>
            <a:ext cx="685800" cy="685800"/>
          </a:xfrm>
          <a:prstGeom prst="ellipse">
            <a:avLst/>
          </a:prstGeom>
          <a:solidFill>
            <a:srgbClr val="FF0000">
              <a:alpha val="43921"/>
            </a:srgbClr>
          </a:solidFill>
          <a:ln w="38100">
            <a:solidFill>
              <a:srgbClr val="FF0000"/>
            </a:solidFill>
            <a:round/>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sp>
        <p:nvSpPr>
          <p:cNvPr id="189450" name="Oval 10"/>
          <p:cNvSpPr>
            <a:spLocks noChangeArrowheads="1"/>
          </p:cNvSpPr>
          <p:nvPr/>
        </p:nvSpPr>
        <p:spPr bwMode="auto">
          <a:xfrm>
            <a:off x="1295400" y="5638800"/>
            <a:ext cx="685800" cy="685800"/>
          </a:xfrm>
          <a:prstGeom prst="ellipse">
            <a:avLst/>
          </a:prstGeom>
          <a:solidFill>
            <a:srgbClr val="FF0000">
              <a:alpha val="43921"/>
            </a:srgbClr>
          </a:solidFill>
          <a:ln w="38100">
            <a:solidFill>
              <a:srgbClr val="FF0000"/>
            </a:solidFill>
            <a:round/>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sp>
        <p:nvSpPr>
          <p:cNvPr id="189451" name="Oval 11"/>
          <p:cNvSpPr>
            <a:spLocks noChangeArrowheads="1"/>
          </p:cNvSpPr>
          <p:nvPr/>
        </p:nvSpPr>
        <p:spPr bwMode="auto">
          <a:xfrm>
            <a:off x="2133600" y="4038600"/>
            <a:ext cx="685800" cy="685800"/>
          </a:xfrm>
          <a:prstGeom prst="ellipse">
            <a:avLst/>
          </a:prstGeom>
          <a:solidFill>
            <a:srgbClr val="FF0000">
              <a:alpha val="43921"/>
            </a:srgbClr>
          </a:solidFill>
          <a:ln w="38100">
            <a:solidFill>
              <a:srgbClr val="FF0000"/>
            </a:solidFill>
            <a:round/>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sp>
        <p:nvSpPr>
          <p:cNvPr id="189452" name="Oval 12"/>
          <p:cNvSpPr>
            <a:spLocks noChangeArrowheads="1"/>
          </p:cNvSpPr>
          <p:nvPr/>
        </p:nvSpPr>
        <p:spPr bwMode="auto">
          <a:xfrm>
            <a:off x="3810000" y="2590800"/>
            <a:ext cx="685800" cy="685800"/>
          </a:xfrm>
          <a:prstGeom prst="ellipse">
            <a:avLst/>
          </a:prstGeom>
          <a:solidFill>
            <a:srgbClr val="FF0000">
              <a:alpha val="43921"/>
            </a:srgbClr>
          </a:solidFill>
          <a:ln w="38100">
            <a:solidFill>
              <a:srgbClr val="FF0000"/>
            </a:solidFill>
            <a:round/>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sp>
        <p:nvSpPr>
          <p:cNvPr id="189453" name="Oval 13"/>
          <p:cNvSpPr>
            <a:spLocks noChangeArrowheads="1"/>
          </p:cNvSpPr>
          <p:nvPr/>
        </p:nvSpPr>
        <p:spPr bwMode="auto">
          <a:xfrm>
            <a:off x="3810000" y="4343400"/>
            <a:ext cx="685800" cy="685800"/>
          </a:xfrm>
          <a:prstGeom prst="ellipse">
            <a:avLst/>
          </a:prstGeom>
          <a:solidFill>
            <a:srgbClr val="FF0000">
              <a:alpha val="43921"/>
            </a:srgbClr>
          </a:solidFill>
          <a:ln w="38100">
            <a:solidFill>
              <a:srgbClr val="FF0000"/>
            </a:solidFill>
            <a:round/>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sp>
        <p:nvSpPr>
          <p:cNvPr id="189454" name="Oval 14"/>
          <p:cNvSpPr>
            <a:spLocks noChangeArrowheads="1"/>
          </p:cNvSpPr>
          <p:nvPr/>
        </p:nvSpPr>
        <p:spPr bwMode="auto">
          <a:xfrm>
            <a:off x="7696200" y="4572000"/>
            <a:ext cx="685800" cy="685800"/>
          </a:xfrm>
          <a:prstGeom prst="ellipse">
            <a:avLst/>
          </a:prstGeom>
          <a:solidFill>
            <a:srgbClr val="FF0000">
              <a:alpha val="43921"/>
            </a:srgbClr>
          </a:solidFill>
          <a:ln w="38100">
            <a:solidFill>
              <a:srgbClr val="FF0000"/>
            </a:solidFill>
            <a:round/>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sp>
        <p:nvSpPr>
          <p:cNvPr id="189455" name="Oval 15"/>
          <p:cNvSpPr>
            <a:spLocks noChangeArrowheads="1"/>
          </p:cNvSpPr>
          <p:nvPr/>
        </p:nvSpPr>
        <p:spPr bwMode="auto">
          <a:xfrm>
            <a:off x="7010400" y="2895600"/>
            <a:ext cx="685800" cy="685800"/>
          </a:xfrm>
          <a:prstGeom prst="ellipse">
            <a:avLst/>
          </a:prstGeom>
          <a:solidFill>
            <a:srgbClr val="FF0000">
              <a:alpha val="43921"/>
            </a:srgbClr>
          </a:solidFill>
          <a:ln w="38100">
            <a:solidFill>
              <a:srgbClr val="FF0000"/>
            </a:solidFill>
            <a:round/>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sp>
        <p:nvSpPr>
          <p:cNvPr id="189456" name="Oval 16"/>
          <p:cNvSpPr>
            <a:spLocks noChangeArrowheads="1"/>
          </p:cNvSpPr>
          <p:nvPr/>
        </p:nvSpPr>
        <p:spPr bwMode="auto">
          <a:xfrm>
            <a:off x="7620000" y="2133600"/>
            <a:ext cx="685800" cy="685800"/>
          </a:xfrm>
          <a:prstGeom prst="ellipse">
            <a:avLst/>
          </a:prstGeom>
          <a:solidFill>
            <a:srgbClr val="FF0000">
              <a:alpha val="43921"/>
            </a:srgbClr>
          </a:solidFill>
          <a:ln w="38100">
            <a:solidFill>
              <a:srgbClr val="FF0000"/>
            </a:solidFill>
            <a:round/>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sp>
        <p:nvSpPr>
          <p:cNvPr id="189457" name="Oval 17"/>
          <p:cNvSpPr>
            <a:spLocks noChangeArrowheads="1"/>
          </p:cNvSpPr>
          <p:nvPr/>
        </p:nvSpPr>
        <p:spPr bwMode="auto">
          <a:xfrm>
            <a:off x="8305800" y="1447800"/>
            <a:ext cx="685800" cy="685800"/>
          </a:xfrm>
          <a:prstGeom prst="ellipse">
            <a:avLst/>
          </a:prstGeom>
          <a:solidFill>
            <a:srgbClr val="FF0000">
              <a:alpha val="43921"/>
            </a:srgbClr>
          </a:solidFill>
          <a:ln w="38100">
            <a:solidFill>
              <a:srgbClr val="FF0000"/>
            </a:solidFill>
            <a:round/>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sp>
        <p:nvSpPr>
          <p:cNvPr id="189458" name="Oval 18"/>
          <p:cNvSpPr>
            <a:spLocks noChangeArrowheads="1"/>
          </p:cNvSpPr>
          <p:nvPr/>
        </p:nvSpPr>
        <p:spPr bwMode="auto">
          <a:xfrm>
            <a:off x="2895600" y="4038600"/>
            <a:ext cx="685800" cy="685800"/>
          </a:xfrm>
          <a:prstGeom prst="ellipse">
            <a:avLst/>
          </a:prstGeom>
          <a:solidFill>
            <a:srgbClr val="66FF99">
              <a:alpha val="43921"/>
            </a:srgbClr>
          </a:solidFill>
          <a:ln w="38100">
            <a:solidFill>
              <a:srgbClr val="66FF99"/>
            </a:solidFill>
            <a:round/>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sp>
        <p:nvSpPr>
          <p:cNvPr id="189459" name="Oval 19"/>
          <p:cNvSpPr>
            <a:spLocks noChangeArrowheads="1"/>
          </p:cNvSpPr>
          <p:nvPr/>
        </p:nvSpPr>
        <p:spPr bwMode="auto">
          <a:xfrm>
            <a:off x="4648200" y="3352800"/>
            <a:ext cx="685800" cy="685800"/>
          </a:xfrm>
          <a:prstGeom prst="ellipse">
            <a:avLst/>
          </a:prstGeom>
          <a:solidFill>
            <a:srgbClr val="66FF99">
              <a:alpha val="43921"/>
            </a:srgbClr>
          </a:solidFill>
          <a:ln w="38100">
            <a:solidFill>
              <a:srgbClr val="66FF99"/>
            </a:solidFill>
            <a:round/>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sp>
        <p:nvSpPr>
          <p:cNvPr id="189460" name="Oval 20"/>
          <p:cNvSpPr>
            <a:spLocks noChangeArrowheads="1"/>
          </p:cNvSpPr>
          <p:nvPr/>
        </p:nvSpPr>
        <p:spPr bwMode="auto">
          <a:xfrm>
            <a:off x="4648200" y="2286000"/>
            <a:ext cx="685800" cy="685800"/>
          </a:xfrm>
          <a:prstGeom prst="ellipse">
            <a:avLst/>
          </a:prstGeom>
          <a:solidFill>
            <a:srgbClr val="66FF99">
              <a:alpha val="43921"/>
            </a:srgbClr>
          </a:solidFill>
          <a:ln w="38100">
            <a:solidFill>
              <a:srgbClr val="66FF99"/>
            </a:solidFill>
            <a:round/>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sp>
        <p:nvSpPr>
          <p:cNvPr id="189461" name="Oval 21"/>
          <p:cNvSpPr>
            <a:spLocks noChangeArrowheads="1"/>
          </p:cNvSpPr>
          <p:nvPr/>
        </p:nvSpPr>
        <p:spPr bwMode="auto">
          <a:xfrm>
            <a:off x="5715000" y="2286000"/>
            <a:ext cx="685800" cy="685800"/>
          </a:xfrm>
          <a:prstGeom prst="ellipse">
            <a:avLst/>
          </a:prstGeom>
          <a:solidFill>
            <a:srgbClr val="66FF99">
              <a:alpha val="43921"/>
            </a:srgbClr>
          </a:solidFill>
          <a:ln w="38100">
            <a:solidFill>
              <a:srgbClr val="66FF99"/>
            </a:solidFill>
            <a:round/>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sp>
        <p:nvSpPr>
          <p:cNvPr id="189462" name="Oval 22"/>
          <p:cNvSpPr>
            <a:spLocks noChangeArrowheads="1"/>
          </p:cNvSpPr>
          <p:nvPr/>
        </p:nvSpPr>
        <p:spPr bwMode="auto">
          <a:xfrm>
            <a:off x="6172200" y="2895600"/>
            <a:ext cx="685800" cy="685800"/>
          </a:xfrm>
          <a:prstGeom prst="ellipse">
            <a:avLst/>
          </a:prstGeom>
          <a:solidFill>
            <a:srgbClr val="66FF99">
              <a:alpha val="43921"/>
            </a:srgbClr>
          </a:solidFill>
          <a:ln w="38100">
            <a:solidFill>
              <a:srgbClr val="66FF99"/>
            </a:solidFill>
            <a:round/>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sp>
        <p:nvSpPr>
          <p:cNvPr id="189463" name="Oval 23"/>
          <p:cNvSpPr>
            <a:spLocks noChangeArrowheads="1"/>
          </p:cNvSpPr>
          <p:nvPr/>
        </p:nvSpPr>
        <p:spPr bwMode="auto">
          <a:xfrm>
            <a:off x="5562600" y="3657600"/>
            <a:ext cx="685800" cy="685800"/>
          </a:xfrm>
          <a:prstGeom prst="ellipse">
            <a:avLst/>
          </a:prstGeom>
          <a:solidFill>
            <a:srgbClr val="66FF99">
              <a:alpha val="43921"/>
            </a:srgbClr>
          </a:solidFill>
          <a:ln w="38100">
            <a:solidFill>
              <a:srgbClr val="66FF99"/>
            </a:solidFill>
            <a:round/>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sp>
        <p:nvSpPr>
          <p:cNvPr id="189464" name="Oval 24"/>
          <p:cNvSpPr>
            <a:spLocks noChangeArrowheads="1"/>
          </p:cNvSpPr>
          <p:nvPr/>
        </p:nvSpPr>
        <p:spPr bwMode="auto">
          <a:xfrm>
            <a:off x="1371600" y="3886200"/>
            <a:ext cx="609600" cy="685800"/>
          </a:xfrm>
          <a:prstGeom prst="ellipse">
            <a:avLst/>
          </a:prstGeom>
          <a:solidFill>
            <a:srgbClr val="FF9900">
              <a:alpha val="43921"/>
            </a:srgbClr>
          </a:solidFill>
          <a:ln w="38100">
            <a:solidFill>
              <a:srgbClr val="FF9900"/>
            </a:solidFill>
            <a:round/>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sp>
        <p:nvSpPr>
          <p:cNvPr id="189465" name="Oval 25"/>
          <p:cNvSpPr>
            <a:spLocks noChangeArrowheads="1"/>
          </p:cNvSpPr>
          <p:nvPr/>
        </p:nvSpPr>
        <p:spPr bwMode="auto">
          <a:xfrm>
            <a:off x="1676400" y="4343400"/>
            <a:ext cx="609600" cy="685800"/>
          </a:xfrm>
          <a:prstGeom prst="ellipse">
            <a:avLst/>
          </a:prstGeom>
          <a:solidFill>
            <a:srgbClr val="FF9900">
              <a:alpha val="43921"/>
            </a:srgbClr>
          </a:solidFill>
          <a:ln w="38100">
            <a:solidFill>
              <a:srgbClr val="FF9900"/>
            </a:solidFill>
            <a:round/>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sp>
        <p:nvSpPr>
          <p:cNvPr id="189466" name="Oval 26"/>
          <p:cNvSpPr>
            <a:spLocks noChangeArrowheads="1"/>
          </p:cNvSpPr>
          <p:nvPr/>
        </p:nvSpPr>
        <p:spPr bwMode="auto">
          <a:xfrm>
            <a:off x="1828800" y="4953000"/>
            <a:ext cx="609600" cy="685800"/>
          </a:xfrm>
          <a:prstGeom prst="ellipse">
            <a:avLst/>
          </a:prstGeom>
          <a:solidFill>
            <a:srgbClr val="FF9900">
              <a:alpha val="43921"/>
            </a:srgbClr>
          </a:solidFill>
          <a:ln w="38100">
            <a:solidFill>
              <a:srgbClr val="FF9900"/>
            </a:solidFill>
            <a:round/>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sp>
        <p:nvSpPr>
          <p:cNvPr id="189467" name="Oval 27"/>
          <p:cNvSpPr>
            <a:spLocks noChangeArrowheads="1"/>
          </p:cNvSpPr>
          <p:nvPr/>
        </p:nvSpPr>
        <p:spPr bwMode="auto">
          <a:xfrm>
            <a:off x="2362200" y="4876800"/>
            <a:ext cx="609600" cy="685800"/>
          </a:xfrm>
          <a:prstGeom prst="ellipse">
            <a:avLst/>
          </a:prstGeom>
          <a:solidFill>
            <a:srgbClr val="FF9900">
              <a:alpha val="43921"/>
            </a:srgbClr>
          </a:solidFill>
          <a:ln w="38100">
            <a:solidFill>
              <a:srgbClr val="FF9900"/>
            </a:solidFill>
            <a:round/>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sp>
        <p:nvSpPr>
          <p:cNvPr id="189468" name="Oval 28"/>
          <p:cNvSpPr>
            <a:spLocks noChangeArrowheads="1"/>
          </p:cNvSpPr>
          <p:nvPr/>
        </p:nvSpPr>
        <p:spPr bwMode="auto">
          <a:xfrm>
            <a:off x="2590800" y="4267200"/>
            <a:ext cx="609600" cy="685800"/>
          </a:xfrm>
          <a:prstGeom prst="ellipse">
            <a:avLst/>
          </a:prstGeom>
          <a:solidFill>
            <a:srgbClr val="FF9900">
              <a:alpha val="43921"/>
            </a:srgbClr>
          </a:solidFill>
          <a:ln w="38100">
            <a:solidFill>
              <a:srgbClr val="FF9900"/>
            </a:solidFill>
            <a:round/>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sp>
        <p:nvSpPr>
          <p:cNvPr id="189469" name="Oval 29"/>
          <p:cNvSpPr>
            <a:spLocks noChangeArrowheads="1"/>
          </p:cNvSpPr>
          <p:nvPr/>
        </p:nvSpPr>
        <p:spPr bwMode="auto">
          <a:xfrm>
            <a:off x="2819400" y="3505200"/>
            <a:ext cx="609600" cy="685800"/>
          </a:xfrm>
          <a:prstGeom prst="ellipse">
            <a:avLst/>
          </a:prstGeom>
          <a:solidFill>
            <a:srgbClr val="FF9900">
              <a:alpha val="43921"/>
            </a:srgbClr>
          </a:solidFill>
          <a:ln w="38100">
            <a:solidFill>
              <a:srgbClr val="FF9900"/>
            </a:solidFill>
            <a:round/>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sp>
        <p:nvSpPr>
          <p:cNvPr id="189470" name="Oval 30"/>
          <p:cNvSpPr>
            <a:spLocks noChangeArrowheads="1"/>
          </p:cNvSpPr>
          <p:nvPr/>
        </p:nvSpPr>
        <p:spPr bwMode="auto">
          <a:xfrm>
            <a:off x="3505200" y="3962400"/>
            <a:ext cx="609600" cy="685800"/>
          </a:xfrm>
          <a:prstGeom prst="ellipse">
            <a:avLst/>
          </a:prstGeom>
          <a:solidFill>
            <a:srgbClr val="FF9900">
              <a:alpha val="43921"/>
            </a:srgbClr>
          </a:solidFill>
          <a:ln w="38100">
            <a:solidFill>
              <a:srgbClr val="FF9900"/>
            </a:solidFill>
            <a:round/>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sp>
        <p:nvSpPr>
          <p:cNvPr id="189471" name="Oval 31"/>
          <p:cNvSpPr>
            <a:spLocks noChangeArrowheads="1"/>
          </p:cNvSpPr>
          <p:nvPr/>
        </p:nvSpPr>
        <p:spPr bwMode="auto">
          <a:xfrm>
            <a:off x="3048000" y="3048000"/>
            <a:ext cx="609600" cy="685800"/>
          </a:xfrm>
          <a:prstGeom prst="ellipse">
            <a:avLst/>
          </a:prstGeom>
          <a:solidFill>
            <a:srgbClr val="FF9900">
              <a:alpha val="43921"/>
            </a:srgbClr>
          </a:solidFill>
          <a:ln w="38100">
            <a:solidFill>
              <a:srgbClr val="FF9900"/>
            </a:solidFill>
            <a:round/>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sp>
        <p:nvSpPr>
          <p:cNvPr id="189472" name="Oval 32"/>
          <p:cNvSpPr>
            <a:spLocks noChangeArrowheads="1"/>
          </p:cNvSpPr>
          <p:nvPr/>
        </p:nvSpPr>
        <p:spPr bwMode="auto">
          <a:xfrm>
            <a:off x="2819400" y="2590800"/>
            <a:ext cx="609600" cy="685800"/>
          </a:xfrm>
          <a:prstGeom prst="ellipse">
            <a:avLst/>
          </a:prstGeom>
          <a:solidFill>
            <a:srgbClr val="FF9900">
              <a:alpha val="43921"/>
            </a:srgbClr>
          </a:solidFill>
          <a:ln w="38100">
            <a:solidFill>
              <a:srgbClr val="FF9900"/>
            </a:solidFill>
            <a:round/>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sp>
        <p:nvSpPr>
          <p:cNvPr id="189473" name="Oval 33"/>
          <p:cNvSpPr>
            <a:spLocks noChangeArrowheads="1"/>
          </p:cNvSpPr>
          <p:nvPr/>
        </p:nvSpPr>
        <p:spPr bwMode="auto">
          <a:xfrm>
            <a:off x="3581400" y="3048000"/>
            <a:ext cx="609600" cy="685800"/>
          </a:xfrm>
          <a:prstGeom prst="ellipse">
            <a:avLst/>
          </a:prstGeom>
          <a:solidFill>
            <a:srgbClr val="FF9900">
              <a:alpha val="43921"/>
            </a:srgbClr>
          </a:solidFill>
          <a:ln w="38100">
            <a:solidFill>
              <a:srgbClr val="FF9900"/>
            </a:solidFill>
            <a:round/>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sp>
        <p:nvSpPr>
          <p:cNvPr id="189474" name="Oval 34"/>
          <p:cNvSpPr>
            <a:spLocks noChangeArrowheads="1"/>
          </p:cNvSpPr>
          <p:nvPr/>
        </p:nvSpPr>
        <p:spPr bwMode="auto">
          <a:xfrm>
            <a:off x="5029200" y="3657600"/>
            <a:ext cx="609600" cy="685800"/>
          </a:xfrm>
          <a:prstGeom prst="ellipse">
            <a:avLst/>
          </a:prstGeom>
          <a:solidFill>
            <a:srgbClr val="FF9900">
              <a:alpha val="43921"/>
            </a:srgbClr>
          </a:solidFill>
          <a:ln w="38100">
            <a:solidFill>
              <a:srgbClr val="FF9900"/>
            </a:solidFill>
            <a:round/>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sp>
        <p:nvSpPr>
          <p:cNvPr id="189475" name="Oval 35"/>
          <p:cNvSpPr>
            <a:spLocks noChangeArrowheads="1"/>
          </p:cNvSpPr>
          <p:nvPr/>
        </p:nvSpPr>
        <p:spPr bwMode="auto">
          <a:xfrm>
            <a:off x="4800600" y="2743200"/>
            <a:ext cx="609600" cy="685800"/>
          </a:xfrm>
          <a:prstGeom prst="ellipse">
            <a:avLst/>
          </a:prstGeom>
          <a:solidFill>
            <a:srgbClr val="FF9900">
              <a:alpha val="43921"/>
            </a:srgbClr>
          </a:solidFill>
          <a:ln w="38100">
            <a:solidFill>
              <a:srgbClr val="FF9900"/>
            </a:solidFill>
            <a:round/>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sp>
        <p:nvSpPr>
          <p:cNvPr id="189476" name="Oval 36"/>
          <p:cNvSpPr>
            <a:spLocks noChangeArrowheads="1"/>
          </p:cNvSpPr>
          <p:nvPr/>
        </p:nvSpPr>
        <p:spPr bwMode="auto">
          <a:xfrm>
            <a:off x="5410200" y="2667000"/>
            <a:ext cx="609600" cy="685800"/>
          </a:xfrm>
          <a:prstGeom prst="ellipse">
            <a:avLst/>
          </a:prstGeom>
          <a:solidFill>
            <a:srgbClr val="FF9900">
              <a:alpha val="43921"/>
            </a:srgbClr>
          </a:solidFill>
          <a:ln w="38100">
            <a:solidFill>
              <a:srgbClr val="FF9900"/>
            </a:solidFill>
            <a:round/>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sp>
        <p:nvSpPr>
          <p:cNvPr id="189477" name="Oval 37"/>
          <p:cNvSpPr>
            <a:spLocks noChangeArrowheads="1"/>
          </p:cNvSpPr>
          <p:nvPr/>
        </p:nvSpPr>
        <p:spPr bwMode="auto">
          <a:xfrm>
            <a:off x="5791200" y="3124200"/>
            <a:ext cx="609600" cy="685800"/>
          </a:xfrm>
          <a:prstGeom prst="ellipse">
            <a:avLst/>
          </a:prstGeom>
          <a:solidFill>
            <a:srgbClr val="FF9900">
              <a:alpha val="43921"/>
            </a:srgbClr>
          </a:solidFill>
          <a:ln w="38100">
            <a:solidFill>
              <a:srgbClr val="FF9900"/>
            </a:solidFill>
            <a:round/>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sp>
        <p:nvSpPr>
          <p:cNvPr id="189478" name="Oval 38"/>
          <p:cNvSpPr>
            <a:spLocks noChangeArrowheads="1"/>
          </p:cNvSpPr>
          <p:nvPr/>
        </p:nvSpPr>
        <p:spPr bwMode="auto">
          <a:xfrm>
            <a:off x="6248400" y="2362200"/>
            <a:ext cx="609600" cy="685800"/>
          </a:xfrm>
          <a:prstGeom prst="ellipse">
            <a:avLst/>
          </a:prstGeom>
          <a:solidFill>
            <a:srgbClr val="FF9900">
              <a:alpha val="43921"/>
            </a:srgbClr>
          </a:solidFill>
          <a:ln w="38100">
            <a:solidFill>
              <a:srgbClr val="FF9900"/>
            </a:solidFill>
            <a:round/>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sp>
        <p:nvSpPr>
          <p:cNvPr id="189479" name="Oval 39"/>
          <p:cNvSpPr>
            <a:spLocks noChangeArrowheads="1"/>
          </p:cNvSpPr>
          <p:nvPr/>
        </p:nvSpPr>
        <p:spPr bwMode="auto">
          <a:xfrm>
            <a:off x="6553200" y="3276600"/>
            <a:ext cx="609600" cy="685800"/>
          </a:xfrm>
          <a:prstGeom prst="ellipse">
            <a:avLst/>
          </a:prstGeom>
          <a:solidFill>
            <a:srgbClr val="FF9900">
              <a:alpha val="43921"/>
            </a:srgbClr>
          </a:solidFill>
          <a:ln w="38100">
            <a:solidFill>
              <a:srgbClr val="FF9900"/>
            </a:solidFill>
            <a:round/>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sp>
        <p:nvSpPr>
          <p:cNvPr id="189480" name="Oval 40"/>
          <p:cNvSpPr>
            <a:spLocks noChangeArrowheads="1"/>
          </p:cNvSpPr>
          <p:nvPr/>
        </p:nvSpPr>
        <p:spPr bwMode="auto">
          <a:xfrm>
            <a:off x="6781800" y="3810000"/>
            <a:ext cx="609600" cy="685800"/>
          </a:xfrm>
          <a:prstGeom prst="ellipse">
            <a:avLst/>
          </a:prstGeom>
          <a:solidFill>
            <a:srgbClr val="FF9900">
              <a:alpha val="43921"/>
            </a:srgbClr>
          </a:solidFill>
          <a:ln w="38100">
            <a:solidFill>
              <a:srgbClr val="FF9900"/>
            </a:solidFill>
            <a:round/>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sp>
        <p:nvSpPr>
          <p:cNvPr id="189481" name="Oval 41"/>
          <p:cNvSpPr>
            <a:spLocks noChangeArrowheads="1"/>
          </p:cNvSpPr>
          <p:nvPr/>
        </p:nvSpPr>
        <p:spPr bwMode="auto">
          <a:xfrm>
            <a:off x="7391400" y="3810000"/>
            <a:ext cx="609600" cy="685800"/>
          </a:xfrm>
          <a:prstGeom prst="ellipse">
            <a:avLst/>
          </a:prstGeom>
          <a:solidFill>
            <a:srgbClr val="FF9900">
              <a:alpha val="43921"/>
            </a:srgbClr>
          </a:solidFill>
          <a:ln w="38100">
            <a:solidFill>
              <a:srgbClr val="FF9900"/>
            </a:solidFill>
            <a:round/>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sp>
        <p:nvSpPr>
          <p:cNvPr id="189482" name="Oval 42"/>
          <p:cNvSpPr>
            <a:spLocks noChangeArrowheads="1"/>
          </p:cNvSpPr>
          <p:nvPr/>
        </p:nvSpPr>
        <p:spPr bwMode="auto">
          <a:xfrm>
            <a:off x="7391400" y="3276600"/>
            <a:ext cx="609600" cy="685800"/>
          </a:xfrm>
          <a:prstGeom prst="ellipse">
            <a:avLst/>
          </a:prstGeom>
          <a:solidFill>
            <a:srgbClr val="FF9900">
              <a:alpha val="43921"/>
            </a:srgbClr>
          </a:solidFill>
          <a:ln w="38100">
            <a:solidFill>
              <a:srgbClr val="FF9900"/>
            </a:solidFill>
            <a:round/>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sp>
        <p:nvSpPr>
          <p:cNvPr id="189483" name="Oval 43"/>
          <p:cNvSpPr>
            <a:spLocks noChangeArrowheads="1"/>
          </p:cNvSpPr>
          <p:nvPr/>
        </p:nvSpPr>
        <p:spPr bwMode="auto">
          <a:xfrm>
            <a:off x="7620000" y="2743200"/>
            <a:ext cx="609600" cy="685800"/>
          </a:xfrm>
          <a:prstGeom prst="ellipse">
            <a:avLst/>
          </a:prstGeom>
          <a:solidFill>
            <a:srgbClr val="FF9900">
              <a:alpha val="43921"/>
            </a:srgbClr>
          </a:solidFill>
          <a:ln w="38100">
            <a:solidFill>
              <a:srgbClr val="FF9900"/>
            </a:solidFill>
            <a:round/>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sp>
        <p:nvSpPr>
          <p:cNvPr id="189484" name="Oval 44"/>
          <p:cNvSpPr>
            <a:spLocks noChangeArrowheads="1"/>
          </p:cNvSpPr>
          <p:nvPr/>
        </p:nvSpPr>
        <p:spPr bwMode="auto">
          <a:xfrm>
            <a:off x="1219200" y="4267200"/>
            <a:ext cx="381000" cy="381000"/>
          </a:xfrm>
          <a:prstGeom prst="ellipse">
            <a:avLst/>
          </a:prstGeom>
          <a:solidFill>
            <a:schemeClr val="hlink">
              <a:alpha val="43921"/>
            </a:schemeClr>
          </a:solidFill>
          <a:ln w="38100">
            <a:solidFill>
              <a:srgbClr val="00FFFF"/>
            </a:solidFill>
            <a:round/>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sp>
        <p:nvSpPr>
          <p:cNvPr id="189485" name="Oval 45"/>
          <p:cNvSpPr>
            <a:spLocks noChangeArrowheads="1"/>
          </p:cNvSpPr>
          <p:nvPr/>
        </p:nvSpPr>
        <p:spPr bwMode="auto">
          <a:xfrm>
            <a:off x="1752600" y="3810000"/>
            <a:ext cx="381000" cy="381000"/>
          </a:xfrm>
          <a:prstGeom prst="ellipse">
            <a:avLst/>
          </a:prstGeom>
          <a:solidFill>
            <a:schemeClr val="hlink">
              <a:alpha val="43921"/>
            </a:schemeClr>
          </a:solidFill>
          <a:ln w="38100">
            <a:solidFill>
              <a:srgbClr val="00FFFF"/>
            </a:solidFill>
            <a:round/>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sp>
        <p:nvSpPr>
          <p:cNvPr id="189486" name="Oval 46"/>
          <p:cNvSpPr>
            <a:spLocks noChangeArrowheads="1"/>
          </p:cNvSpPr>
          <p:nvPr/>
        </p:nvSpPr>
        <p:spPr bwMode="auto">
          <a:xfrm>
            <a:off x="1219200" y="3733800"/>
            <a:ext cx="381000" cy="381000"/>
          </a:xfrm>
          <a:prstGeom prst="ellipse">
            <a:avLst/>
          </a:prstGeom>
          <a:solidFill>
            <a:schemeClr val="hlink">
              <a:alpha val="43921"/>
            </a:schemeClr>
          </a:solidFill>
          <a:ln w="38100">
            <a:solidFill>
              <a:srgbClr val="00FFFF"/>
            </a:solidFill>
            <a:round/>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sp>
        <p:nvSpPr>
          <p:cNvPr id="189487" name="Oval 47"/>
          <p:cNvSpPr>
            <a:spLocks noChangeArrowheads="1"/>
          </p:cNvSpPr>
          <p:nvPr/>
        </p:nvSpPr>
        <p:spPr bwMode="auto">
          <a:xfrm>
            <a:off x="1447800" y="4648200"/>
            <a:ext cx="381000" cy="381000"/>
          </a:xfrm>
          <a:prstGeom prst="ellipse">
            <a:avLst/>
          </a:prstGeom>
          <a:solidFill>
            <a:schemeClr val="hlink">
              <a:alpha val="43921"/>
            </a:schemeClr>
          </a:solidFill>
          <a:ln w="38100">
            <a:solidFill>
              <a:srgbClr val="00FFFF"/>
            </a:solidFill>
            <a:round/>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sp>
        <p:nvSpPr>
          <p:cNvPr id="189488" name="Oval 48"/>
          <p:cNvSpPr>
            <a:spLocks noChangeArrowheads="1"/>
          </p:cNvSpPr>
          <p:nvPr/>
        </p:nvSpPr>
        <p:spPr bwMode="auto">
          <a:xfrm>
            <a:off x="1524000" y="5105400"/>
            <a:ext cx="381000" cy="381000"/>
          </a:xfrm>
          <a:prstGeom prst="ellipse">
            <a:avLst/>
          </a:prstGeom>
          <a:solidFill>
            <a:schemeClr val="hlink">
              <a:alpha val="43921"/>
            </a:schemeClr>
          </a:solidFill>
          <a:ln w="38100">
            <a:solidFill>
              <a:srgbClr val="00FFFF"/>
            </a:solidFill>
            <a:round/>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sp>
        <p:nvSpPr>
          <p:cNvPr id="189489" name="Oval 49"/>
          <p:cNvSpPr>
            <a:spLocks noChangeArrowheads="1"/>
          </p:cNvSpPr>
          <p:nvPr/>
        </p:nvSpPr>
        <p:spPr bwMode="auto">
          <a:xfrm>
            <a:off x="1676400" y="5486400"/>
            <a:ext cx="381000" cy="381000"/>
          </a:xfrm>
          <a:prstGeom prst="ellipse">
            <a:avLst/>
          </a:prstGeom>
          <a:solidFill>
            <a:schemeClr val="hlink">
              <a:alpha val="43921"/>
            </a:schemeClr>
          </a:solidFill>
          <a:ln w="38100">
            <a:solidFill>
              <a:srgbClr val="00FFFF"/>
            </a:solidFill>
            <a:round/>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sp>
        <p:nvSpPr>
          <p:cNvPr id="189490" name="Oval 50"/>
          <p:cNvSpPr>
            <a:spLocks noChangeArrowheads="1"/>
          </p:cNvSpPr>
          <p:nvPr/>
        </p:nvSpPr>
        <p:spPr bwMode="auto">
          <a:xfrm>
            <a:off x="2514600" y="5486400"/>
            <a:ext cx="381000" cy="381000"/>
          </a:xfrm>
          <a:prstGeom prst="ellipse">
            <a:avLst/>
          </a:prstGeom>
          <a:solidFill>
            <a:schemeClr val="hlink">
              <a:alpha val="43921"/>
            </a:schemeClr>
          </a:solidFill>
          <a:ln w="38100">
            <a:solidFill>
              <a:srgbClr val="00FFFF"/>
            </a:solidFill>
            <a:round/>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sp>
        <p:nvSpPr>
          <p:cNvPr id="189491" name="Oval 51"/>
          <p:cNvSpPr>
            <a:spLocks noChangeArrowheads="1"/>
          </p:cNvSpPr>
          <p:nvPr/>
        </p:nvSpPr>
        <p:spPr bwMode="auto">
          <a:xfrm>
            <a:off x="2209800" y="5181600"/>
            <a:ext cx="381000" cy="381000"/>
          </a:xfrm>
          <a:prstGeom prst="ellipse">
            <a:avLst/>
          </a:prstGeom>
          <a:solidFill>
            <a:schemeClr val="hlink">
              <a:alpha val="43921"/>
            </a:schemeClr>
          </a:solidFill>
          <a:ln w="38100">
            <a:solidFill>
              <a:srgbClr val="00FFFF"/>
            </a:solidFill>
            <a:round/>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sp>
        <p:nvSpPr>
          <p:cNvPr id="189492" name="Oval 52"/>
          <p:cNvSpPr>
            <a:spLocks noChangeArrowheads="1"/>
          </p:cNvSpPr>
          <p:nvPr/>
        </p:nvSpPr>
        <p:spPr bwMode="auto">
          <a:xfrm>
            <a:off x="2895600" y="4724400"/>
            <a:ext cx="381000" cy="381000"/>
          </a:xfrm>
          <a:prstGeom prst="ellipse">
            <a:avLst/>
          </a:prstGeom>
          <a:solidFill>
            <a:schemeClr val="hlink">
              <a:alpha val="43921"/>
            </a:schemeClr>
          </a:solidFill>
          <a:ln w="38100">
            <a:solidFill>
              <a:srgbClr val="00FFFF"/>
            </a:solidFill>
            <a:round/>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sp>
        <p:nvSpPr>
          <p:cNvPr id="189493" name="Oval 53"/>
          <p:cNvSpPr>
            <a:spLocks noChangeArrowheads="1"/>
          </p:cNvSpPr>
          <p:nvPr/>
        </p:nvSpPr>
        <p:spPr bwMode="auto">
          <a:xfrm>
            <a:off x="2514600" y="3505200"/>
            <a:ext cx="381000" cy="381000"/>
          </a:xfrm>
          <a:prstGeom prst="ellipse">
            <a:avLst/>
          </a:prstGeom>
          <a:solidFill>
            <a:schemeClr val="hlink">
              <a:alpha val="43921"/>
            </a:schemeClr>
          </a:solidFill>
          <a:ln w="38100">
            <a:solidFill>
              <a:srgbClr val="00FFFF"/>
            </a:solidFill>
            <a:round/>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sp>
        <p:nvSpPr>
          <p:cNvPr id="189494" name="Oval 54"/>
          <p:cNvSpPr>
            <a:spLocks noChangeArrowheads="1"/>
          </p:cNvSpPr>
          <p:nvPr/>
        </p:nvSpPr>
        <p:spPr bwMode="auto">
          <a:xfrm>
            <a:off x="2895600" y="2286000"/>
            <a:ext cx="381000" cy="381000"/>
          </a:xfrm>
          <a:prstGeom prst="ellipse">
            <a:avLst/>
          </a:prstGeom>
          <a:solidFill>
            <a:schemeClr val="hlink">
              <a:alpha val="43921"/>
            </a:schemeClr>
          </a:solidFill>
          <a:ln w="38100">
            <a:solidFill>
              <a:srgbClr val="00FFFF"/>
            </a:solidFill>
            <a:round/>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sp>
        <p:nvSpPr>
          <p:cNvPr id="189495" name="Oval 55"/>
          <p:cNvSpPr>
            <a:spLocks noChangeArrowheads="1"/>
          </p:cNvSpPr>
          <p:nvPr/>
        </p:nvSpPr>
        <p:spPr bwMode="auto">
          <a:xfrm>
            <a:off x="2514600" y="2743200"/>
            <a:ext cx="381000" cy="381000"/>
          </a:xfrm>
          <a:prstGeom prst="ellipse">
            <a:avLst/>
          </a:prstGeom>
          <a:solidFill>
            <a:schemeClr val="hlink">
              <a:alpha val="43921"/>
            </a:schemeClr>
          </a:solidFill>
          <a:ln w="38100">
            <a:solidFill>
              <a:srgbClr val="00FFFF"/>
            </a:solidFill>
            <a:round/>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sp>
        <p:nvSpPr>
          <p:cNvPr id="189496" name="Oval 56"/>
          <p:cNvSpPr>
            <a:spLocks noChangeArrowheads="1"/>
          </p:cNvSpPr>
          <p:nvPr/>
        </p:nvSpPr>
        <p:spPr bwMode="auto">
          <a:xfrm>
            <a:off x="3276600" y="2743200"/>
            <a:ext cx="381000" cy="381000"/>
          </a:xfrm>
          <a:prstGeom prst="ellipse">
            <a:avLst/>
          </a:prstGeom>
          <a:solidFill>
            <a:schemeClr val="hlink">
              <a:alpha val="43921"/>
            </a:schemeClr>
          </a:solidFill>
          <a:ln w="38100">
            <a:solidFill>
              <a:srgbClr val="00FFFF"/>
            </a:solidFill>
            <a:round/>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sp>
        <p:nvSpPr>
          <p:cNvPr id="189497" name="Oval 57"/>
          <p:cNvSpPr>
            <a:spLocks noChangeArrowheads="1"/>
          </p:cNvSpPr>
          <p:nvPr/>
        </p:nvSpPr>
        <p:spPr bwMode="auto">
          <a:xfrm>
            <a:off x="4343400" y="3657600"/>
            <a:ext cx="381000" cy="381000"/>
          </a:xfrm>
          <a:prstGeom prst="ellipse">
            <a:avLst/>
          </a:prstGeom>
          <a:solidFill>
            <a:schemeClr val="hlink">
              <a:alpha val="43921"/>
            </a:schemeClr>
          </a:solidFill>
          <a:ln w="38100">
            <a:solidFill>
              <a:srgbClr val="00FFFF"/>
            </a:solidFill>
            <a:round/>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sp>
        <p:nvSpPr>
          <p:cNvPr id="189498" name="Oval 58"/>
          <p:cNvSpPr>
            <a:spLocks noChangeArrowheads="1"/>
          </p:cNvSpPr>
          <p:nvPr/>
        </p:nvSpPr>
        <p:spPr bwMode="auto">
          <a:xfrm>
            <a:off x="3810000" y="3581400"/>
            <a:ext cx="685800" cy="685800"/>
          </a:xfrm>
          <a:prstGeom prst="ellipse">
            <a:avLst/>
          </a:prstGeom>
          <a:solidFill>
            <a:srgbClr val="66FF99">
              <a:alpha val="43921"/>
            </a:srgbClr>
          </a:solidFill>
          <a:ln w="38100">
            <a:solidFill>
              <a:srgbClr val="66FF99"/>
            </a:solidFill>
            <a:round/>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sp>
        <p:nvSpPr>
          <p:cNvPr id="189499" name="Oval 59"/>
          <p:cNvSpPr>
            <a:spLocks noChangeArrowheads="1"/>
          </p:cNvSpPr>
          <p:nvPr/>
        </p:nvSpPr>
        <p:spPr bwMode="auto">
          <a:xfrm>
            <a:off x="4495800" y="2590800"/>
            <a:ext cx="381000" cy="381000"/>
          </a:xfrm>
          <a:prstGeom prst="ellipse">
            <a:avLst/>
          </a:prstGeom>
          <a:solidFill>
            <a:schemeClr val="hlink">
              <a:alpha val="43921"/>
            </a:schemeClr>
          </a:solidFill>
          <a:ln w="38100">
            <a:solidFill>
              <a:srgbClr val="00FFFF"/>
            </a:solidFill>
            <a:round/>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sp>
        <p:nvSpPr>
          <p:cNvPr id="189500" name="Oval 60"/>
          <p:cNvSpPr>
            <a:spLocks noChangeArrowheads="1"/>
          </p:cNvSpPr>
          <p:nvPr/>
        </p:nvSpPr>
        <p:spPr bwMode="auto">
          <a:xfrm>
            <a:off x="4876800" y="1981200"/>
            <a:ext cx="381000" cy="381000"/>
          </a:xfrm>
          <a:prstGeom prst="ellipse">
            <a:avLst/>
          </a:prstGeom>
          <a:solidFill>
            <a:schemeClr val="hlink">
              <a:alpha val="43921"/>
            </a:schemeClr>
          </a:solidFill>
          <a:ln w="38100">
            <a:solidFill>
              <a:srgbClr val="00FFFF"/>
            </a:solidFill>
            <a:round/>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sp>
        <p:nvSpPr>
          <p:cNvPr id="189501" name="Oval 61"/>
          <p:cNvSpPr>
            <a:spLocks noChangeArrowheads="1"/>
          </p:cNvSpPr>
          <p:nvPr/>
        </p:nvSpPr>
        <p:spPr bwMode="auto">
          <a:xfrm>
            <a:off x="6629400" y="2286000"/>
            <a:ext cx="381000" cy="381000"/>
          </a:xfrm>
          <a:prstGeom prst="ellipse">
            <a:avLst/>
          </a:prstGeom>
          <a:solidFill>
            <a:schemeClr val="hlink">
              <a:alpha val="43921"/>
            </a:schemeClr>
          </a:solidFill>
          <a:ln w="38100">
            <a:solidFill>
              <a:srgbClr val="00FFFF"/>
            </a:solidFill>
            <a:round/>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sp>
        <p:nvSpPr>
          <p:cNvPr id="189502" name="Oval 62"/>
          <p:cNvSpPr>
            <a:spLocks noChangeArrowheads="1"/>
          </p:cNvSpPr>
          <p:nvPr/>
        </p:nvSpPr>
        <p:spPr bwMode="auto">
          <a:xfrm>
            <a:off x="5257800" y="4267200"/>
            <a:ext cx="381000" cy="381000"/>
          </a:xfrm>
          <a:prstGeom prst="ellipse">
            <a:avLst/>
          </a:prstGeom>
          <a:solidFill>
            <a:schemeClr val="hlink">
              <a:alpha val="43921"/>
            </a:schemeClr>
          </a:solidFill>
          <a:ln w="38100">
            <a:solidFill>
              <a:srgbClr val="00FFFF"/>
            </a:solidFill>
            <a:round/>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sp>
        <p:nvSpPr>
          <p:cNvPr id="189503" name="Oval 63"/>
          <p:cNvSpPr>
            <a:spLocks noChangeArrowheads="1"/>
          </p:cNvSpPr>
          <p:nvPr/>
        </p:nvSpPr>
        <p:spPr bwMode="auto">
          <a:xfrm>
            <a:off x="6400800" y="3657600"/>
            <a:ext cx="381000" cy="381000"/>
          </a:xfrm>
          <a:prstGeom prst="ellipse">
            <a:avLst/>
          </a:prstGeom>
          <a:solidFill>
            <a:schemeClr val="hlink">
              <a:alpha val="43921"/>
            </a:schemeClr>
          </a:solidFill>
          <a:ln w="38100">
            <a:solidFill>
              <a:srgbClr val="00FFFF"/>
            </a:solidFill>
            <a:round/>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sp>
        <p:nvSpPr>
          <p:cNvPr id="189504" name="Oval 64"/>
          <p:cNvSpPr>
            <a:spLocks noChangeArrowheads="1"/>
          </p:cNvSpPr>
          <p:nvPr/>
        </p:nvSpPr>
        <p:spPr bwMode="auto">
          <a:xfrm>
            <a:off x="6629400" y="4114800"/>
            <a:ext cx="381000" cy="381000"/>
          </a:xfrm>
          <a:prstGeom prst="ellipse">
            <a:avLst/>
          </a:prstGeom>
          <a:solidFill>
            <a:schemeClr val="hlink">
              <a:alpha val="43921"/>
            </a:schemeClr>
          </a:solidFill>
          <a:ln w="38100">
            <a:solidFill>
              <a:srgbClr val="00FFFF"/>
            </a:solidFill>
            <a:round/>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sp>
        <p:nvSpPr>
          <p:cNvPr id="189505" name="Oval 65"/>
          <p:cNvSpPr>
            <a:spLocks noChangeArrowheads="1"/>
          </p:cNvSpPr>
          <p:nvPr/>
        </p:nvSpPr>
        <p:spPr bwMode="auto">
          <a:xfrm>
            <a:off x="7010400" y="4419600"/>
            <a:ext cx="381000" cy="381000"/>
          </a:xfrm>
          <a:prstGeom prst="ellipse">
            <a:avLst/>
          </a:prstGeom>
          <a:solidFill>
            <a:schemeClr val="hlink">
              <a:alpha val="43921"/>
            </a:schemeClr>
          </a:solidFill>
          <a:ln w="38100">
            <a:solidFill>
              <a:srgbClr val="00FFFF"/>
            </a:solidFill>
            <a:round/>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sp>
        <p:nvSpPr>
          <p:cNvPr id="189506" name="Oval 66"/>
          <p:cNvSpPr>
            <a:spLocks noChangeArrowheads="1"/>
          </p:cNvSpPr>
          <p:nvPr/>
        </p:nvSpPr>
        <p:spPr bwMode="auto">
          <a:xfrm>
            <a:off x="7696200" y="4267200"/>
            <a:ext cx="381000" cy="381000"/>
          </a:xfrm>
          <a:prstGeom prst="ellipse">
            <a:avLst/>
          </a:prstGeom>
          <a:solidFill>
            <a:schemeClr val="hlink">
              <a:alpha val="43921"/>
            </a:schemeClr>
          </a:solidFill>
          <a:ln w="38100">
            <a:solidFill>
              <a:srgbClr val="00FFFF"/>
            </a:solidFill>
            <a:round/>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sp>
        <p:nvSpPr>
          <p:cNvPr id="189507" name="Oval 67"/>
          <p:cNvSpPr>
            <a:spLocks noChangeArrowheads="1"/>
          </p:cNvSpPr>
          <p:nvPr/>
        </p:nvSpPr>
        <p:spPr bwMode="auto">
          <a:xfrm>
            <a:off x="7848600" y="3581400"/>
            <a:ext cx="381000" cy="381000"/>
          </a:xfrm>
          <a:prstGeom prst="ellipse">
            <a:avLst/>
          </a:prstGeom>
          <a:solidFill>
            <a:schemeClr val="hlink">
              <a:alpha val="43921"/>
            </a:schemeClr>
          </a:solidFill>
          <a:ln w="38100">
            <a:solidFill>
              <a:srgbClr val="00FFFF"/>
            </a:solidFill>
            <a:round/>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sp>
        <p:nvSpPr>
          <p:cNvPr id="189508" name="Oval 68"/>
          <p:cNvSpPr>
            <a:spLocks noChangeArrowheads="1"/>
          </p:cNvSpPr>
          <p:nvPr/>
        </p:nvSpPr>
        <p:spPr bwMode="auto">
          <a:xfrm>
            <a:off x="8077200" y="2895600"/>
            <a:ext cx="381000" cy="381000"/>
          </a:xfrm>
          <a:prstGeom prst="ellipse">
            <a:avLst/>
          </a:prstGeom>
          <a:solidFill>
            <a:schemeClr val="hlink">
              <a:alpha val="43921"/>
            </a:schemeClr>
          </a:solidFill>
          <a:ln w="38100">
            <a:solidFill>
              <a:srgbClr val="00FFFF"/>
            </a:solidFill>
            <a:round/>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sp>
        <p:nvSpPr>
          <p:cNvPr id="189509" name="Oval 69"/>
          <p:cNvSpPr>
            <a:spLocks noChangeArrowheads="1"/>
          </p:cNvSpPr>
          <p:nvPr/>
        </p:nvSpPr>
        <p:spPr bwMode="auto">
          <a:xfrm>
            <a:off x="7467600" y="2743200"/>
            <a:ext cx="381000" cy="381000"/>
          </a:xfrm>
          <a:prstGeom prst="ellipse">
            <a:avLst/>
          </a:prstGeom>
          <a:solidFill>
            <a:schemeClr val="hlink">
              <a:alpha val="43921"/>
            </a:schemeClr>
          </a:solidFill>
          <a:ln w="38100">
            <a:solidFill>
              <a:srgbClr val="00FFFF"/>
            </a:solidFill>
            <a:round/>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sp>
        <p:nvSpPr>
          <p:cNvPr id="189510" name="Oval 70"/>
          <p:cNvSpPr>
            <a:spLocks noChangeArrowheads="1"/>
          </p:cNvSpPr>
          <p:nvPr/>
        </p:nvSpPr>
        <p:spPr bwMode="auto">
          <a:xfrm>
            <a:off x="8382000" y="2286000"/>
            <a:ext cx="381000" cy="381000"/>
          </a:xfrm>
          <a:prstGeom prst="ellipse">
            <a:avLst/>
          </a:prstGeom>
          <a:solidFill>
            <a:schemeClr val="hlink">
              <a:alpha val="43921"/>
            </a:schemeClr>
          </a:solidFill>
          <a:ln w="38100">
            <a:solidFill>
              <a:srgbClr val="00FFFF"/>
            </a:solidFill>
            <a:round/>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sp>
        <p:nvSpPr>
          <p:cNvPr id="189511" name="Oval 71"/>
          <p:cNvSpPr>
            <a:spLocks noChangeArrowheads="1"/>
          </p:cNvSpPr>
          <p:nvPr/>
        </p:nvSpPr>
        <p:spPr bwMode="auto">
          <a:xfrm>
            <a:off x="7924800" y="1676400"/>
            <a:ext cx="381000" cy="381000"/>
          </a:xfrm>
          <a:prstGeom prst="ellipse">
            <a:avLst/>
          </a:prstGeom>
          <a:solidFill>
            <a:schemeClr val="hlink">
              <a:alpha val="43921"/>
            </a:schemeClr>
          </a:solidFill>
          <a:ln w="38100">
            <a:solidFill>
              <a:srgbClr val="00FFFF"/>
            </a:solidFill>
            <a:round/>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sp>
        <p:nvSpPr>
          <p:cNvPr id="189512" name="Oval 72"/>
          <p:cNvSpPr>
            <a:spLocks noChangeArrowheads="1"/>
          </p:cNvSpPr>
          <p:nvPr/>
        </p:nvSpPr>
        <p:spPr bwMode="auto">
          <a:xfrm>
            <a:off x="685800" y="3810000"/>
            <a:ext cx="381000" cy="381000"/>
          </a:xfrm>
          <a:prstGeom prst="ellipse">
            <a:avLst/>
          </a:prstGeom>
          <a:solidFill>
            <a:schemeClr val="hlink">
              <a:alpha val="43921"/>
            </a:schemeClr>
          </a:solidFill>
          <a:ln w="38100">
            <a:solidFill>
              <a:srgbClr val="00FFFF"/>
            </a:solidFill>
            <a:round/>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sp>
        <p:nvSpPr>
          <p:cNvPr id="189513" name="Oval 73"/>
          <p:cNvSpPr>
            <a:spLocks noChangeArrowheads="1"/>
          </p:cNvSpPr>
          <p:nvPr/>
        </p:nvSpPr>
        <p:spPr bwMode="auto">
          <a:xfrm>
            <a:off x="1143000" y="3200400"/>
            <a:ext cx="381000" cy="381000"/>
          </a:xfrm>
          <a:prstGeom prst="ellipse">
            <a:avLst/>
          </a:prstGeom>
          <a:solidFill>
            <a:schemeClr val="hlink">
              <a:alpha val="43921"/>
            </a:schemeClr>
          </a:solidFill>
          <a:ln w="38100">
            <a:solidFill>
              <a:srgbClr val="00FFFF"/>
            </a:solidFill>
            <a:round/>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sp>
        <p:nvSpPr>
          <p:cNvPr id="189514" name="WordArt 74"/>
          <p:cNvSpPr>
            <a:spLocks noChangeArrowheads="1" noChangeShapeType="1" noTextEdit="1"/>
          </p:cNvSpPr>
          <p:nvPr/>
        </p:nvSpPr>
        <p:spPr bwMode="auto">
          <a:xfrm>
            <a:off x="228600" y="914400"/>
            <a:ext cx="2209800" cy="47625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0" cap="none" spc="720" normalizeH="0" baseline="0" noProof="0">
                <a:ln w="9525">
                  <a:solidFill>
                    <a:srgbClr val="9900FF"/>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uLnTx/>
                <a:uFillTx/>
                <a:latin typeface="Arial Black"/>
                <a:ea typeface="+mn-ea"/>
                <a:cs typeface="+mn-cs"/>
              </a:rPr>
              <a:t>Phosphorus</a:t>
            </a:r>
          </a:p>
        </p:txBody>
      </p:sp>
      <p:sp>
        <p:nvSpPr>
          <p:cNvPr id="189515" name="WordArt 75"/>
          <p:cNvSpPr>
            <a:spLocks noChangeArrowheads="1" noChangeShapeType="1" noTextEdit="1"/>
          </p:cNvSpPr>
          <p:nvPr/>
        </p:nvSpPr>
        <p:spPr bwMode="auto">
          <a:xfrm>
            <a:off x="2743200" y="838200"/>
            <a:ext cx="1828800" cy="53340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0" cap="none" spc="720" normalizeH="0" baseline="0" noProof="0">
                <a:ln w="9525">
                  <a:solidFill>
                    <a:srgbClr val="CC3300"/>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uLnTx/>
                <a:uFillTx/>
                <a:latin typeface="Arial Black"/>
                <a:ea typeface="+mn-ea"/>
                <a:cs typeface="+mn-cs"/>
              </a:rPr>
              <a:t>Oxygen</a:t>
            </a:r>
          </a:p>
        </p:txBody>
      </p:sp>
      <p:sp>
        <p:nvSpPr>
          <p:cNvPr id="189516" name="WordArt 76"/>
          <p:cNvSpPr>
            <a:spLocks noChangeArrowheads="1" noChangeShapeType="1" noTextEdit="1"/>
          </p:cNvSpPr>
          <p:nvPr/>
        </p:nvSpPr>
        <p:spPr bwMode="auto">
          <a:xfrm>
            <a:off x="4800600" y="914400"/>
            <a:ext cx="1762125" cy="47625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0" cap="none" spc="720" normalizeH="0" baseline="0" noProof="0">
                <a:ln w="9525">
                  <a:solidFill>
                    <a:srgbClr val="66FF99"/>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uLnTx/>
                <a:uFillTx/>
                <a:latin typeface="Arial Black"/>
                <a:ea typeface="+mn-ea"/>
                <a:cs typeface="+mn-cs"/>
              </a:rPr>
              <a:t>Nitrogen</a:t>
            </a:r>
          </a:p>
        </p:txBody>
      </p:sp>
      <p:sp>
        <p:nvSpPr>
          <p:cNvPr id="189517" name="WordArt 77"/>
          <p:cNvSpPr>
            <a:spLocks noChangeArrowheads="1" noChangeShapeType="1" noTextEdit="1"/>
          </p:cNvSpPr>
          <p:nvPr/>
        </p:nvSpPr>
        <p:spPr bwMode="auto">
          <a:xfrm>
            <a:off x="6705600" y="838200"/>
            <a:ext cx="1466850" cy="49530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0" cap="none" spc="720" normalizeH="0" baseline="0" noProof="0">
                <a:ln w="9525">
                  <a:solidFill>
                    <a:srgbClr val="FF9900"/>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uLnTx/>
                <a:uFillTx/>
                <a:latin typeface="Arial Black"/>
                <a:ea typeface="+mn-ea"/>
                <a:cs typeface="+mn-cs"/>
              </a:rPr>
              <a:t>Carbon</a:t>
            </a:r>
          </a:p>
        </p:txBody>
      </p:sp>
      <p:sp>
        <p:nvSpPr>
          <p:cNvPr id="189518" name="WordArt 78"/>
          <p:cNvSpPr>
            <a:spLocks noChangeArrowheads="1" noChangeShapeType="1" noTextEdit="1"/>
          </p:cNvSpPr>
          <p:nvPr/>
        </p:nvSpPr>
        <p:spPr bwMode="auto">
          <a:xfrm>
            <a:off x="5257800" y="1447800"/>
            <a:ext cx="2381250" cy="64770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0" cap="none" spc="720" normalizeH="0" baseline="0" noProof="0">
                <a:ln w="9525">
                  <a:solidFill>
                    <a:srgbClr val="66CCFF"/>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uLnTx/>
                <a:uFillTx/>
                <a:latin typeface="Arial Black"/>
                <a:ea typeface="+mn-ea"/>
                <a:cs typeface="+mn-cs"/>
              </a:rPr>
              <a:t>Hydrogen</a:t>
            </a:r>
          </a:p>
        </p:txBody>
      </p:sp>
      <p:pic>
        <p:nvPicPr>
          <p:cNvPr id="79" name="Picture 2" descr="https://encrypted-tbn0.gstatic.com/images?q=tbn:ANd9GcQ4VhCuAw4SNCCShfeAhh0oj7xwjAz5OZ7wkZwOBacQ2BeildNfDA"/>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2760" y="1524000"/>
            <a:ext cx="1121735" cy="11217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8028619"/>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72707" name="Rectangle 3"/>
          <p:cNvSpPr>
            <a:spLocks noGrp="1" noChangeArrowheads="1"/>
          </p:cNvSpPr>
          <p:nvPr>
            <p:ph type="body" idx="4294967295"/>
          </p:nvPr>
        </p:nvSpPr>
        <p:spPr>
          <a:xfrm>
            <a:off x="457200" y="228600"/>
            <a:ext cx="8229600" cy="5902325"/>
          </a:xfrm>
        </p:spPr>
        <p:txBody>
          <a:bodyPr/>
          <a:lstStyle/>
          <a:p>
            <a:pPr eaLnBrk="1" hangingPunct="1">
              <a:defRPr/>
            </a:pPr>
            <a:r>
              <a:rPr lang="en-US" dirty="0">
                <a:effectLst>
                  <a:outerShdw blurRad="38100" dist="38100" dir="2700000" algn="tl">
                    <a:srgbClr val="336699"/>
                  </a:outerShdw>
                </a:effectLst>
              </a:rPr>
              <a:t>Nucleic Acids –  </a:t>
            </a:r>
            <a:r>
              <a:rPr lang="en-US" dirty="0">
                <a:solidFill>
                  <a:srgbClr val="9966FF"/>
                </a:solidFill>
                <a:effectLst>
                  <a:outerShdw blurRad="38100" dist="38100" dir="2700000" algn="tl">
                    <a:srgbClr val="FFFFFF"/>
                  </a:outerShdw>
                </a:effectLst>
              </a:rPr>
              <a:t>P</a:t>
            </a:r>
            <a:r>
              <a:rPr lang="en-US" dirty="0">
                <a:effectLst>
                  <a:outerShdw blurRad="38100" dist="38100" dir="2700000" algn="tl">
                    <a:srgbClr val="336699"/>
                  </a:outerShdw>
                </a:effectLst>
              </a:rPr>
              <a:t> </a:t>
            </a:r>
            <a:r>
              <a:rPr lang="en-US" dirty="0">
                <a:solidFill>
                  <a:srgbClr val="FF0000"/>
                </a:solidFill>
                <a:effectLst>
                  <a:outerShdw blurRad="38100" dist="38100" dir="2700000" algn="tl">
                    <a:srgbClr val="FFFFFF"/>
                  </a:outerShdw>
                </a:effectLst>
              </a:rPr>
              <a:t>O</a:t>
            </a:r>
            <a:r>
              <a:rPr lang="en-US" dirty="0">
                <a:effectLst>
                  <a:outerShdw blurRad="38100" dist="38100" dir="2700000" algn="tl">
                    <a:srgbClr val="336699"/>
                  </a:outerShdw>
                </a:effectLst>
              </a:rPr>
              <a:t> </a:t>
            </a:r>
            <a:r>
              <a:rPr lang="en-US" dirty="0">
                <a:solidFill>
                  <a:srgbClr val="66FF99"/>
                </a:solidFill>
                <a:effectLst>
                  <a:outerShdw blurRad="38100" dist="38100" dir="2700000" algn="tl">
                    <a:srgbClr val="FFFFFF"/>
                  </a:outerShdw>
                </a:effectLst>
              </a:rPr>
              <a:t>N</a:t>
            </a:r>
            <a:r>
              <a:rPr lang="en-US" dirty="0">
                <a:effectLst>
                  <a:outerShdw blurRad="38100" dist="38100" dir="2700000" algn="tl">
                    <a:srgbClr val="336699"/>
                  </a:outerShdw>
                </a:effectLst>
              </a:rPr>
              <a:t> </a:t>
            </a:r>
            <a:r>
              <a:rPr lang="en-US" dirty="0">
                <a:solidFill>
                  <a:srgbClr val="FF9900"/>
                </a:solidFill>
                <a:effectLst>
                  <a:outerShdw blurRad="38100" dist="38100" dir="2700000" algn="tl">
                    <a:srgbClr val="FFFFFF"/>
                  </a:outerShdw>
                </a:effectLst>
              </a:rPr>
              <a:t>C</a:t>
            </a:r>
            <a:r>
              <a:rPr lang="en-US" dirty="0">
                <a:effectLst>
                  <a:outerShdw blurRad="38100" dist="38100" dir="2700000" algn="tl">
                    <a:srgbClr val="336699"/>
                  </a:outerShdw>
                </a:effectLst>
              </a:rPr>
              <a:t> </a:t>
            </a:r>
            <a:r>
              <a:rPr lang="en-US" dirty="0">
                <a:solidFill>
                  <a:schemeClr val="hlink"/>
                </a:solidFill>
                <a:effectLst>
                  <a:outerShdw blurRad="38100" dist="38100" dir="2700000" algn="tl">
                    <a:srgbClr val="FFFFFF"/>
                  </a:outerShdw>
                </a:effectLst>
              </a:rPr>
              <a:t>H</a:t>
            </a:r>
            <a:r>
              <a:rPr lang="en-US" dirty="0">
                <a:effectLst>
                  <a:outerShdw blurRad="38100" dist="38100" dir="2700000" algn="tl">
                    <a:srgbClr val="336699"/>
                  </a:outerShdw>
                </a:effectLst>
              </a:rPr>
              <a:t> (Nucleotide)</a:t>
            </a:r>
          </a:p>
        </p:txBody>
      </p:sp>
      <p:pic>
        <p:nvPicPr>
          <p:cNvPr id="189443"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 y="762000"/>
            <a:ext cx="8991600" cy="579120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845828" name="Rectangle 4"/>
          <p:cNvSpPr>
            <a:spLocks noChangeArrowheads="1"/>
          </p:cNvSpPr>
          <p:nvPr/>
        </p:nvSpPr>
        <p:spPr bwMode="auto">
          <a:xfrm>
            <a:off x="5715000" y="6629400"/>
            <a:ext cx="3048000" cy="214313"/>
          </a:xfrm>
          <a:prstGeom prst="rect">
            <a:avLst/>
          </a:prstGeom>
          <a:noFill/>
          <a:ln w="9525" algn="ctr">
            <a:noFill/>
            <a:miter lim="800000"/>
            <a:headEnd/>
            <a:tailEnd/>
          </a:ln>
          <a:effectLst/>
        </p:spPr>
        <p:txBody>
          <a:bodyPr>
            <a:spAutoFit/>
          </a:bodyPr>
          <a:lstStyle/>
          <a:p>
            <a:pPr marL="342900" marR="0" lvl="0" indent="-342900" algn="r" defTabSz="914400" rtl="0" eaLnBrk="1" fontAlgn="base" latinLnBrk="0" hangingPunct="1">
              <a:lnSpc>
                <a:spcPct val="100000"/>
              </a:lnSpc>
              <a:spcBef>
                <a:spcPct val="0"/>
              </a:spcBef>
              <a:spcAft>
                <a:spcPct val="0"/>
              </a:spcAft>
              <a:buClr>
                <a:srgbClr val="66CCFF"/>
              </a:buClr>
              <a:buSzPct val="65000"/>
              <a:buFont typeface="Wingdings" pitchFamily="2" charset="2"/>
              <a:buNone/>
              <a:tabLst/>
              <a:defRPr/>
            </a:pPr>
            <a: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rPr>
              <a:t>Copyright © 2024 </a:t>
            </a:r>
            <a:r>
              <a:rPr kumimoji="0" lang="en-US" sz="800" b="1" i="0" u="none" strike="noStrike" kern="1200" cap="none" spc="0" normalizeH="0" baseline="0" noProof="0" dirty="0" err="1">
                <a:ln>
                  <a:noFill/>
                </a:ln>
                <a:solidFill>
                  <a:srgbClr val="FFFFFF"/>
                </a:solidFill>
                <a:effectLst/>
                <a:uLnTx/>
                <a:uFillTx/>
                <a:latin typeface="Verdana" pitchFamily="34" charset="0"/>
                <a:ea typeface="+mn-ea"/>
                <a:cs typeface="+mn-cs"/>
              </a:rPr>
              <a:t>SlideSpark</a:t>
            </a:r>
            <a: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rPr>
              <a:t> .LLC</a:t>
            </a:r>
            <a:endParaRPr kumimoji="0" lang="en-US" sz="3200" b="0" i="0" u="none" strike="noStrike" kern="1200" cap="none" spc="0" normalizeH="0" baseline="0" noProof="0" dirty="0">
              <a:ln>
                <a:noFill/>
              </a:ln>
              <a:solidFill>
                <a:srgbClr val="FFFFFF"/>
              </a:solidFill>
              <a:effectLst>
                <a:outerShdw blurRad="38100" dist="38100" dir="2700000" algn="tl">
                  <a:srgbClr val="336699"/>
                </a:outerShdw>
              </a:effectLst>
              <a:uLnTx/>
              <a:uFillTx/>
              <a:latin typeface="Tahoma" pitchFamily="34" charset="0"/>
              <a:ea typeface="+mn-ea"/>
              <a:cs typeface="+mn-cs"/>
            </a:endParaRPr>
          </a:p>
        </p:txBody>
      </p:sp>
      <p:sp>
        <p:nvSpPr>
          <p:cNvPr id="189445" name="Oval 5"/>
          <p:cNvSpPr>
            <a:spLocks noChangeArrowheads="1"/>
          </p:cNvSpPr>
          <p:nvPr/>
        </p:nvSpPr>
        <p:spPr bwMode="auto">
          <a:xfrm>
            <a:off x="762000" y="3352800"/>
            <a:ext cx="685800" cy="685800"/>
          </a:xfrm>
          <a:prstGeom prst="ellipse">
            <a:avLst/>
          </a:prstGeom>
          <a:solidFill>
            <a:srgbClr val="9966FF">
              <a:alpha val="43921"/>
            </a:srgbClr>
          </a:solidFill>
          <a:ln w="38100">
            <a:solidFill>
              <a:srgbClr val="9966FF"/>
            </a:solidFill>
            <a:round/>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sp>
        <p:nvSpPr>
          <p:cNvPr id="189446" name="Oval 6"/>
          <p:cNvSpPr>
            <a:spLocks noChangeArrowheads="1"/>
          </p:cNvSpPr>
          <p:nvPr/>
        </p:nvSpPr>
        <p:spPr bwMode="auto">
          <a:xfrm>
            <a:off x="8001000" y="1828800"/>
            <a:ext cx="685800" cy="685800"/>
          </a:xfrm>
          <a:prstGeom prst="ellipse">
            <a:avLst/>
          </a:prstGeom>
          <a:solidFill>
            <a:srgbClr val="9966FF">
              <a:alpha val="43921"/>
            </a:srgbClr>
          </a:solidFill>
          <a:ln w="38100">
            <a:solidFill>
              <a:srgbClr val="9966FF"/>
            </a:solidFill>
            <a:round/>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sp>
        <p:nvSpPr>
          <p:cNvPr id="189447" name="Oval 7"/>
          <p:cNvSpPr>
            <a:spLocks noChangeArrowheads="1"/>
          </p:cNvSpPr>
          <p:nvPr/>
        </p:nvSpPr>
        <p:spPr bwMode="auto">
          <a:xfrm>
            <a:off x="1447800" y="2895600"/>
            <a:ext cx="685800" cy="685800"/>
          </a:xfrm>
          <a:prstGeom prst="ellipse">
            <a:avLst/>
          </a:prstGeom>
          <a:solidFill>
            <a:srgbClr val="FF0000">
              <a:alpha val="43921"/>
            </a:srgbClr>
          </a:solidFill>
          <a:ln w="38100">
            <a:solidFill>
              <a:srgbClr val="FF0000"/>
            </a:solidFill>
            <a:round/>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sp>
        <p:nvSpPr>
          <p:cNvPr id="189448" name="Oval 8"/>
          <p:cNvSpPr>
            <a:spLocks noChangeArrowheads="1"/>
          </p:cNvSpPr>
          <p:nvPr/>
        </p:nvSpPr>
        <p:spPr bwMode="auto">
          <a:xfrm>
            <a:off x="381000" y="2895600"/>
            <a:ext cx="685800" cy="685800"/>
          </a:xfrm>
          <a:prstGeom prst="ellipse">
            <a:avLst/>
          </a:prstGeom>
          <a:solidFill>
            <a:srgbClr val="FF0000">
              <a:alpha val="43921"/>
            </a:srgbClr>
          </a:solidFill>
          <a:ln w="38100">
            <a:solidFill>
              <a:srgbClr val="FF0000"/>
            </a:solidFill>
            <a:round/>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sp>
        <p:nvSpPr>
          <p:cNvPr id="189449" name="Oval 9"/>
          <p:cNvSpPr>
            <a:spLocks noChangeArrowheads="1"/>
          </p:cNvSpPr>
          <p:nvPr/>
        </p:nvSpPr>
        <p:spPr bwMode="auto">
          <a:xfrm>
            <a:off x="304800" y="3962400"/>
            <a:ext cx="685800" cy="685800"/>
          </a:xfrm>
          <a:prstGeom prst="ellipse">
            <a:avLst/>
          </a:prstGeom>
          <a:solidFill>
            <a:srgbClr val="FF0000">
              <a:alpha val="43921"/>
            </a:srgbClr>
          </a:solidFill>
          <a:ln w="38100">
            <a:solidFill>
              <a:srgbClr val="FF0000"/>
            </a:solidFill>
            <a:round/>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sp>
        <p:nvSpPr>
          <p:cNvPr id="189450" name="Oval 10"/>
          <p:cNvSpPr>
            <a:spLocks noChangeArrowheads="1"/>
          </p:cNvSpPr>
          <p:nvPr/>
        </p:nvSpPr>
        <p:spPr bwMode="auto">
          <a:xfrm>
            <a:off x="1295400" y="5638800"/>
            <a:ext cx="685800" cy="685800"/>
          </a:xfrm>
          <a:prstGeom prst="ellipse">
            <a:avLst/>
          </a:prstGeom>
          <a:solidFill>
            <a:srgbClr val="FF0000">
              <a:alpha val="43921"/>
            </a:srgbClr>
          </a:solidFill>
          <a:ln w="38100">
            <a:solidFill>
              <a:srgbClr val="FF0000"/>
            </a:solidFill>
            <a:round/>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sp>
        <p:nvSpPr>
          <p:cNvPr id="189451" name="Oval 11"/>
          <p:cNvSpPr>
            <a:spLocks noChangeArrowheads="1"/>
          </p:cNvSpPr>
          <p:nvPr/>
        </p:nvSpPr>
        <p:spPr bwMode="auto">
          <a:xfrm>
            <a:off x="2133600" y="4038600"/>
            <a:ext cx="685800" cy="685800"/>
          </a:xfrm>
          <a:prstGeom prst="ellipse">
            <a:avLst/>
          </a:prstGeom>
          <a:solidFill>
            <a:srgbClr val="FF0000">
              <a:alpha val="43921"/>
            </a:srgbClr>
          </a:solidFill>
          <a:ln w="38100">
            <a:solidFill>
              <a:srgbClr val="FF0000"/>
            </a:solidFill>
            <a:round/>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sp>
        <p:nvSpPr>
          <p:cNvPr id="189452" name="Oval 12"/>
          <p:cNvSpPr>
            <a:spLocks noChangeArrowheads="1"/>
          </p:cNvSpPr>
          <p:nvPr/>
        </p:nvSpPr>
        <p:spPr bwMode="auto">
          <a:xfrm>
            <a:off x="3810000" y="2590800"/>
            <a:ext cx="685800" cy="685800"/>
          </a:xfrm>
          <a:prstGeom prst="ellipse">
            <a:avLst/>
          </a:prstGeom>
          <a:solidFill>
            <a:srgbClr val="FF0000">
              <a:alpha val="43921"/>
            </a:srgbClr>
          </a:solidFill>
          <a:ln w="38100">
            <a:solidFill>
              <a:srgbClr val="FF0000"/>
            </a:solidFill>
            <a:round/>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sp>
        <p:nvSpPr>
          <p:cNvPr id="189453" name="Oval 13"/>
          <p:cNvSpPr>
            <a:spLocks noChangeArrowheads="1"/>
          </p:cNvSpPr>
          <p:nvPr/>
        </p:nvSpPr>
        <p:spPr bwMode="auto">
          <a:xfrm>
            <a:off x="3810000" y="4343400"/>
            <a:ext cx="685800" cy="685800"/>
          </a:xfrm>
          <a:prstGeom prst="ellipse">
            <a:avLst/>
          </a:prstGeom>
          <a:solidFill>
            <a:srgbClr val="FF0000">
              <a:alpha val="43921"/>
            </a:srgbClr>
          </a:solidFill>
          <a:ln w="38100">
            <a:solidFill>
              <a:srgbClr val="FF0000"/>
            </a:solidFill>
            <a:round/>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sp>
        <p:nvSpPr>
          <p:cNvPr id="189454" name="Oval 14"/>
          <p:cNvSpPr>
            <a:spLocks noChangeArrowheads="1"/>
          </p:cNvSpPr>
          <p:nvPr/>
        </p:nvSpPr>
        <p:spPr bwMode="auto">
          <a:xfrm>
            <a:off x="7696200" y="4572000"/>
            <a:ext cx="685800" cy="685800"/>
          </a:xfrm>
          <a:prstGeom prst="ellipse">
            <a:avLst/>
          </a:prstGeom>
          <a:solidFill>
            <a:srgbClr val="FF0000">
              <a:alpha val="43921"/>
            </a:srgbClr>
          </a:solidFill>
          <a:ln w="38100">
            <a:solidFill>
              <a:srgbClr val="FF0000"/>
            </a:solidFill>
            <a:round/>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sp>
        <p:nvSpPr>
          <p:cNvPr id="189455" name="Oval 15"/>
          <p:cNvSpPr>
            <a:spLocks noChangeArrowheads="1"/>
          </p:cNvSpPr>
          <p:nvPr/>
        </p:nvSpPr>
        <p:spPr bwMode="auto">
          <a:xfrm>
            <a:off x="7010400" y="2895600"/>
            <a:ext cx="685800" cy="685800"/>
          </a:xfrm>
          <a:prstGeom prst="ellipse">
            <a:avLst/>
          </a:prstGeom>
          <a:solidFill>
            <a:srgbClr val="FF0000">
              <a:alpha val="43921"/>
            </a:srgbClr>
          </a:solidFill>
          <a:ln w="38100">
            <a:solidFill>
              <a:srgbClr val="FF0000"/>
            </a:solidFill>
            <a:round/>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sp>
        <p:nvSpPr>
          <p:cNvPr id="189456" name="Oval 16"/>
          <p:cNvSpPr>
            <a:spLocks noChangeArrowheads="1"/>
          </p:cNvSpPr>
          <p:nvPr/>
        </p:nvSpPr>
        <p:spPr bwMode="auto">
          <a:xfrm>
            <a:off x="7620000" y="2133600"/>
            <a:ext cx="685800" cy="685800"/>
          </a:xfrm>
          <a:prstGeom prst="ellipse">
            <a:avLst/>
          </a:prstGeom>
          <a:solidFill>
            <a:srgbClr val="FF0000">
              <a:alpha val="43921"/>
            </a:srgbClr>
          </a:solidFill>
          <a:ln w="38100">
            <a:solidFill>
              <a:srgbClr val="FF0000"/>
            </a:solidFill>
            <a:round/>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sp>
        <p:nvSpPr>
          <p:cNvPr id="189457" name="Oval 17"/>
          <p:cNvSpPr>
            <a:spLocks noChangeArrowheads="1"/>
          </p:cNvSpPr>
          <p:nvPr/>
        </p:nvSpPr>
        <p:spPr bwMode="auto">
          <a:xfrm>
            <a:off x="8305800" y="1447800"/>
            <a:ext cx="685800" cy="685800"/>
          </a:xfrm>
          <a:prstGeom prst="ellipse">
            <a:avLst/>
          </a:prstGeom>
          <a:solidFill>
            <a:srgbClr val="FF0000">
              <a:alpha val="43921"/>
            </a:srgbClr>
          </a:solidFill>
          <a:ln w="38100">
            <a:solidFill>
              <a:srgbClr val="FF0000"/>
            </a:solidFill>
            <a:round/>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sp>
        <p:nvSpPr>
          <p:cNvPr id="189458" name="Oval 18"/>
          <p:cNvSpPr>
            <a:spLocks noChangeArrowheads="1"/>
          </p:cNvSpPr>
          <p:nvPr/>
        </p:nvSpPr>
        <p:spPr bwMode="auto">
          <a:xfrm>
            <a:off x="2895600" y="4038600"/>
            <a:ext cx="685800" cy="685800"/>
          </a:xfrm>
          <a:prstGeom prst="ellipse">
            <a:avLst/>
          </a:prstGeom>
          <a:solidFill>
            <a:srgbClr val="66FF99">
              <a:alpha val="43921"/>
            </a:srgbClr>
          </a:solidFill>
          <a:ln w="38100">
            <a:solidFill>
              <a:srgbClr val="66FF99"/>
            </a:solidFill>
            <a:round/>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sp>
        <p:nvSpPr>
          <p:cNvPr id="189459" name="Oval 19"/>
          <p:cNvSpPr>
            <a:spLocks noChangeArrowheads="1"/>
          </p:cNvSpPr>
          <p:nvPr/>
        </p:nvSpPr>
        <p:spPr bwMode="auto">
          <a:xfrm>
            <a:off x="4648200" y="3352800"/>
            <a:ext cx="685800" cy="685800"/>
          </a:xfrm>
          <a:prstGeom prst="ellipse">
            <a:avLst/>
          </a:prstGeom>
          <a:solidFill>
            <a:srgbClr val="66FF99">
              <a:alpha val="43921"/>
            </a:srgbClr>
          </a:solidFill>
          <a:ln w="38100">
            <a:solidFill>
              <a:srgbClr val="66FF99"/>
            </a:solidFill>
            <a:round/>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sp>
        <p:nvSpPr>
          <p:cNvPr id="189460" name="Oval 20"/>
          <p:cNvSpPr>
            <a:spLocks noChangeArrowheads="1"/>
          </p:cNvSpPr>
          <p:nvPr/>
        </p:nvSpPr>
        <p:spPr bwMode="auto">
          <a:xfrm>
            <a:off x="4648200" y="2286000"/>
            <a:ext cx="685800" cy="685800"/>
          </a:xfrm>
          <a:prstGeom prst="ellipse">
            <a:avLst/>
          </a:prstGeom>
          <a:solidFill>
            <a:srgbClr val="66FF99">
              <a:alpha val="43921"/>
            </a:srgbClr>
          </a:solidFill>
          <a:ln w="38100">
            <a:solidFill>
              <a:srgbClr val="66FF99"/>
            </a:solidFill>
            <a:round/>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sp>
        <p:nvSpPr>
          <p:cNvPr id="189461" name="Oval 21"/>
          <p:cNvSpPr>
            <a:spLocks noChangeArrowheads="1"/>
          </p:cNvSpPr>
          <p:nvPr/>
        </p:nvSpPr>
        <p:spPr bwMode="auto">
          <a:xfrm>
            <a:off x="5715000" y="2286000"/>
            <a:ext cx="685800" cy="685800"/>
          </a:xfrm>
          <a:prstGeom prst="ellipse">
            <a:avLst/>
          </a:prstGeom>
          <a:solidFill>
            <a:srgbClr val="66FF99">
              <a:alpha val="43921"/>
            </a:srgbClr>
          </a:solidFill>
          <a:ln w="38100">
            <a:solidFill>
              <a:srgbClr val="66FF99"/>
            </a:solidFill>
            <a:round/>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sp>
        <p:nvSpPr>
          <p:cNvPr id="189462" name="Oval 22"/>
          <p:cNvSpPr>
            <a:spLocks noChangeArrowheads="1"/>
          </p:cNvSpPr>
          <p:nvPr/>
        </p:nvSpPr>
        <p:spPr bwMode="auto">
          <a:xfrm>
            <a:off x="6172200" y="2895600"/>
            <a:ext cx="685800" cy="685800"/>
          </a:xfrm>
          <a:prstGeom prst="ellipse">
            <a:avLst/>
          </a:prstGeom>
          <a:solidFill>
            <a:srgbClr val="66FF99">
              <a:alpha val="43921"/>
            </a:srgbClr>
          </a:solidFill>
          <a:ln w="38100">
            <a:solidFill>
              <a:srgbClr val="66FF99"/>
            </a:solidFill>
            <a:round/>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sp>
        <p:nvSpPr>
          <p:cNvPr id="189463" name="Oval 23"/>
          <p:cNvSpPr>
            <a:spLocks noChangeArrowheads="1"/>
          </p:cNvSpPr>
          <p:nvPr/>
        </p:nvSpPr>
        <p:spPr bwMode="auto">
          <a:xfrm>
            <a:off x="5562600" y="3657600"/>
            <a:ext cx="685800" cy="685800"/>
          </a:xfrm>
          <a:prstGeom prst="ellipse">
            <a:avLst/>
          </a:prstGeom>
          <a:solidFill>
            <a:srgbClr val="66FF99">
              <a:alpha val="43921"/>
            </a:srgbClr>
          </a:solidFill>
          <a:ln w="38100">
            <a:solidFill>
              <a:srgbClr val="66FF99"/>
            </a:solidFill>
            <a:round/>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sp>
        <p:nvSpPr>
          <p:cNvPr id="189464" name="Oval 24"/>
          <p:cNvSpPr>
            <a:spLocks noChangeArrowheads="1"/>
          </p:cNvSpPr>
          <p:nvPr/>
        </p:nvSpPr>
        <p:spPr bwMode="auto">
          <a:xfrm>
            <a:off x="1371600" y="3886200"/>
            <a:ext cx="609600" cy="685800"/>
          </a:xfrm>
          <a:prstGeom prst="ellipse">
            <a:avLst/>
          </a:prstGeom>
          <a:solidFill>
            <a:srgbClr val="FF9900">
              <a:alpha val="43921"/>
            </a:srgbClr>
          </a:solidFill>
          <a:ln w="38100">
            <a:solidFill>
              <a:srgbClr val="FF9900"/>
            </a:solidFill>
            <a:round/>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sp>
        <p:nvSpPr>
          <p:cNvPr id="189465" name="Oval 25"/>
          <p:cNvSpPr>
            <a:spLocks noChangeArrowheads="1"/>
          </p:cNvSpPr>
          <p:nvPr/>
        </p:nvSpPr>
        <p:spPr bwMode="auto">
          <a:xfrm>
            <a:off x="1676400" y="4343400"/>
            <a:ext cx="609600" cy="685800"/>
          </a:xfrm>
          <a:prstGeom prst="ellipse">
            <a:avLst/>
          </a:prstGeom>
          <a:solidFill>
            <a:srgbClr val="FF9900">
              <a:alpha val="43921"/>
            </a:srgbClr>
          </a:solidFill>
          <a:ln w="38100">
            <a:solidFill>
              <a:srgbClr val="FF9900"/>
            </a:solidFill>
            <a:round/>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sp>
        <p:nvSpPr>
          <p:cNvPr id="189466" name="Oval 26"/>
          <p:cNvSpPr>
            <a:spLocks noChangeArrowheads="1"/>
          </p:cNvSpPr>
          <p:nvPr/>
        </p:nvSpPr>
        <p:spPr bwMode="auto">
          <a:xfrm>
            <a:off x="1828800" y="4953000"/>
            <a:ext cx="609600" cy="685800"/>
          </a:xfrm>
          <a:prstGeom prst="ellipse">
            <a:avLst/>
          </a:prstGeom>
          <a:solidFill>
            <a:srgbClr val="FF9900">
              <a:alpha val="43921"/>
            </a:srgbClr>
          </a:solidFill>
          <a:ln w="38100">
            <a:solidFill>
              <a:srgbClr val="FF9900"/>
            </a:solidFill>
            <a:round/>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sp>
        <p:nvSpPr>
          <p:cNvPr id="189467" name="Oval 27"/>
          <p:cNvSpPr>
            <a:spLocks noChangeArrowheads="1"/>
          </p:cNvSpPr>
          <p:nvPr/>
        </p:nvSpPr>
        <p:spPr bwMode="auto">
          <a:xfrm>
            <a:off x="2362200" y="4876800"/>
            <a:ext cx="609600" cy="685800"/>
          </a:xfrm>
          <a:prstGeom prst="ellipse">
            <a:avLst/>
          </a:prstGeom>
          <a:solidFill>
            <a:srgbClr val="FF9900">
              <a:alpha val="43921"/>
            </a:srgbClr>
          </a:solidFill>
          <a:ln w="38100">
            <a:solidFill>
              <a:srgbClr val="FF9900"/>
            </a:solidFill>
            <a:round/>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sp>
        <p:nvSpPr>
          <p:cNvPr id="189468" name="Oval 28"/>
          <p:cNvSpPr>
            <a:spLocks noChangeArrowheads="1"/>
          </p:cNvSpPr>
          <p:nvPr/>
        </p:nvSpPr>
        <p:spPr bwMode="auto">
          <a:xfrm>
            <a:off x="2590800" y="4267200"/>
            <a:ext cx="609600" cy="685800"/>
          </a:xfrm>
          <a:prstGeom prst="ellipse">
            <a:avLst/>
          </a:prstGeom>
          <a:solidFill>
            <a:srgbClr val="FF9900">
              <a:alpha val="43921"/>
            </a:srgbClr>
          </a:solidFill>
          <a:ln w="38100">
            <a:solidFill>
              <a:srgbClr val="FF9900"/>
            </a:solidFill>
            <a:round/>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sp>
        <p:nvSpPr>
          <p:cNvPr id="189469" name="Oval 29"/>
          <p:cNvSpPr>
            <a:spLocks noChangeArrowheads="1"/>
          </p:cNvSpPr>
          <p:nvPr/>
        </p:nvSpPr>
        <p:spPr bwMode="auto">
          <a:xfrm>
            <a:off x="2819400" y="3505200"/>
            <a:ext cx="609600" cy="685800"/>
          </a:xfrm>
          <a:prstGeom prst="ellipse">
            <a:avLst/>
          </a:prstGeom>
          <a:solidFill>
            <a:srgbClr val="FF9900">
              <a:alpha val="43921"/>
            </a:srgbClr>
          </a:solidFill>
          <a:ln w="38100">
            <a:solidFill>
              <a:srgbClr val="FF9900"/>
            </a:solidFill>
            <a:round/>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sp>
        <p:nvSpPr>
          <p:cNvPr id="189470" name="Oval 30"/>
          <p:cNvSpPr>
            <a:spLocks noChangeArrowheads="1"/>
          </p:cNvSpPr>
          <p:nvPr/>
        </p:nvSpPr>
        <p:spPr bwMode="auto">
          <a:xfrm>
            <a:off x="3505200" y="3962400"/>
            <a:ext cx="609600" cy="685800"/>
          </a:xfrm>
          <a:prstGeom prst="ellipse">
            <a:avLst/>
          </a:prstGeom>
          <a:solidFill>
            <a:srgbClr val="FF9900">
              <a:alpha val="43921"/>
            </a:srgbClr>
          </a:solidFill>
          <a:ln w="38100">
            <a:solidFill>
              <a:srgbClr val="FF9900"/>
            </a:solidFill>
            <a:round/>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sp>
        <p:nvSpPr>
          <p:cNvPr id="189471" name="Oval 31"/>
          <p:cNvSpPr>
            <a:spLocks noChangeArrowheads="1"/>
          </p:cNvSpPr>
          <p:nvPr/>
        </p:nvSpPr>
        <p:spPr bwMode="auto">
          <a:xfrm>
            <a:off x="3048000" y="3048000"/>
            <a:ext cx="609600" cy="685800"/>
          </a:xfrm>
          <a:prstGeom prst="ellipse">
            <a:avLst/>
          </a:prstGeom>
          <a:solidFill>
            <a:srgbClr val="FF9900">
              <a:alpha val="43921"/>
            </a:srgbClr>
          </a:solidFill>
          <a:ln w="38100">
            <a:solidFill>
              <a:srgbClr val="FF9900"/>
            </a:solidFill>
            <a:round/>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sp>
        <p:nvSpPr>
          <p:cNvPr id="189472" name="Oval 32"/>
          <p:cNvSpPr>
            <a:spLocks noChangeArrowheads="1"/>
          </p:cNvSpPr>
          <p:nvPr/>
        </p:nvSpPr>
        <p:spPr bwMode="auto">
          <a:xfrm>
            <a:off x="2819400" y="2590800"/>
            <a:ext cx="609600" cy="685800"/>
          </a:xfrm>
          <a:prstGeom prst="ellipse">
            <a:avLst/>
          </a:prstGeom>
          <a:solidFill>
            <a:srgbClr val="FF9900">
              <a:alpha val="43921"/>
            </a:srgbClr>
          </a:solidFill>
          <a:ln w="38100">
            <a:solidFill>
              <a:srgbClr val="FF9900"/>
            </a:solidFill>
            <a:round/>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sp>
        <p:nvSpPr>
          <p:cNvPr id="189473" name="Oval 33"/>
          <p:cNvSpPr>
            <a:spLocks noChangeArrowheads="1"/>
          </p:cNvSpPr>
          <p:nvPr/>
        </p:nvSpPr>
        <p:spPr bwMode="auto">
          <a:xfrm>
            <a:off x="3581400" y="3048000"/>
            <a:ext cx="609600" cy="685800"/>
          </a:xfrm>
          <a:prstGeom prst="ellipse">
            <a:avLst/>
          </a:prstGeom>
          <a:solidFill>
            <a:srgbClr val="FF9900">
              <a:alpha val="43921"/>
            </a:srgbClr>
          </a:solidFill>
          <a:ln w="38100">
            <a:solidFill>
              <a:srgbClr val="FF9900"/>
            </a:solidFill>
            <a:round/>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sp>
        <p:nvSpPr>
          <p:cNvPr id="189474" name="Oval 34"/>
          <p:cNvSpPr>
            <a:spLocks noChangeArrowheads="1"/>
          </p:cNvSpPr>
          <p:nvPr/>
        </p:nvSpPr>
        <p:spPr bwMode="auto">
          <a:xfrm>
            <a:off x="5029200" y="3657600"/>
            <a:ext cx="609600" cy="685800"/>
          </a:xfrm>
          <a:prstGeom prst="ellipse">
            <a:avLst/>
          </a:prstGeom>
          <a:solidFill>
            <a:srgbClr val="FF9900">
              <a:alpha val="43921"/>
            </a:srgbClr>
          </a:solidFill>
          <a:ln w="38100">
            <a:solidFill>
              <a:srgbClr val="FF9900"/>
            </a:solidFill>
            <a:round/>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sp>
        <p:nvSpPr>
          <p:cNvPr id="189475" name="Oval 35"/>
          <p:cNvSpPr>
            <a:spLocks noChangeArrowheads="1"/>
          </p:cNvSpPr>
          <p:nvPr/>
        </p:nvSpPr>
        <p:spPr bwMode="auto">
          <a:xfrm>
            <a:off x="4800600" y="2743200"/>
            <a:ext cx="609600" cy="685800"/>
          </a:xfrm>
          <a:prstGeom prst="ellipse">
            <a:avLst/>
          </a:prstGeom>
          <a:solidFill>
            <a:srgbClr val="FF9900">
              <a:alpha val="43921"/>
            </a:srgbClr>
          </a:solidFill>
          <a:ln w="38100">
            <a:solidFill>
              <a:srgbClr val="FF9900"/>
            </a:solidFill>
            <a:round/>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sp>
        <p:nvSpPr>
          <p:cNvPr id="189476" name="Oval 36"/>
          <p:cNvSpPr>
            <a:spLocks noChangeArrowheads="1"/>
          </p:cNvSpPr>
          <p:nvPr/>
        </p:nvSpPr>
        <p:spPr bwMode="auto">
          <a:xfrm>
            <a:off x="5410200" y="2667000"/>
            <a:ext cx="609600" cy="685800"/>
          </a:xfrm>
          <a:prstGeom prst="ellipse">
            <a:avLst/>
          </a:prstGeom>
          <a:solidFill>
            <a:srgbClr val="FF9900">
              <a:alpha val="43921"/>
            </a:srgbClr>
          </a:solidFill>
          <a:ln w="38100">
            <a:solidFill>
              <a:srgbClr val="FF9900"/>
            </a:solidFill>
            <a:round/>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sp>
        <p:nvSpPr>
          <p:cNvPr id="189477" name="Oval 37"/>
          <p:cNvSpPr>
            <a:spLocks noChangeArrowheads="1"/>
          </p:cNvSpPr>
          <p:nvPr/>
        </p:nvSpPr>
        <p:spPr bwMode="auto">
          <a:xfrm>
            <a:off x="5791200" y="3124200"/>
            <a:ext cx="609600" cy="685800"/>
          </a:xfrm>
          <a:prstGeom prst="ellipse">
            <a:avLst/>
          </a:prstGeom>
          <a:solidFill>
            <a:srgbClr val="FF9900">
              <a:alpha val="43921"/>
            </a:srgbClr>
          </a:solidFill>
          <a:ln w="38100">
            <a:solidFill>
              <a:srgbClr val="FF9900"/>
            </a:solidFill>
            <a:round/>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sp>
        <p:nvSpPr>
          <p:cNvPr id="189478" name="Oval 38"/>
          <p:cNvSpPr>
            <a:spLocks noChangeArrowheads="1"/>
          </p:cNvSpPr>
          <p:nvPr/>
        </p:nvSpPr>
        <p:spPr bwMode="auto">
          <a:xfrm>
            <a:off x="6248400" y="2362200"/>
            <a:ext cx="609600" cy="685800"/>
          </a:xfrm>
          <a:prstGeom prst="ellipse">
            <a:avLst/>
          </a:prstGeom>
          <a:solidFill>
            <a:srgbClr val="FF9900">
              <a:alpha val="43921"/>
            </a:srgbClr>
          </a:solidFill>
          <a:ln w="38100">
            <a:solidFill>
              <a:srgbClr val="FF9900"/>
            </a:solidFill>
            <a:round/>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sp>
        <p:nvSpPr>
          <p:cNvPr id="189479" name="Oval 39"/>
          <p:cNvSpPr>
            <a:spLocks noChangeArrowheads="1"/>
          </p:cNvSpPr>
          <p:nvPr/>
        </p:nvSpPr>
        <p:spPr bwMode="auto">
          <a:xfrm>
            <a:off x="6553200" y="3276600"/>
            <a:ext cx="609600" cy="685800"/>
          </a:xfrm>
          <a:prstGeom prst="ellipse">
            <a:avLst/>
          </a:prstGeom>
          <a:solidFill>
            <a:srgbClr val="FF9900">
              <a:alpha val="43921"/>
            </a:srgbClr>
          </a:solidFill>
          <a:ln w="38100">
            <a:solidFill>
              <a:srgbClr val="FF9900"/>
            </a:solidFill>
            <a:round/>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sp>
        <p:nvSpPr>
          <p:cNvPr id="189480" name="Oval 40"/>
          <p:cNvSpPr>
            <a:spLocks noChangeArrowheads="1"/>
          </p:cNvSpPr>
          <p:nvPr/>
        </p:nvSpPr>
        <p:spPr bwMode="auto">
          <a:xfrm>
            <a:off x="6781800" y="3810000"/>
            <a:ext cx="609600" cy="685800"/>
          </a:xfrm>
          <a:prstGeom prst="ellipse">
            <a:avLst/>
          </a:prstGeom>
          <a:solidFill>
            <a:srgbClr val="FF9900">
              <a:alpha val="43921"/>
            </a:srgbClr>
          </a:solidFill>
          <a:ln w="38100">
            <a:solidFill>
              <a:srgbClr val="FF9900"/>
            </a:solidFill>
            <a:round/>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sp>
        <p:nvSpPr>
          <p:cNvPr id="189481" name="Oval 41"/>
          <p:cNvSpPr>
            <a:spLocks noChangeArrowheads="1"/>
          </p:cNvSpPr>
          <p:nvPr/>
        </p:nvSpPr>
        <p:spPr bwMode="auto">
          <a:xfrm>
            <a:off x="7391400" y="3810000"/>
            <a:ext cx="609600" cy="685800"/>
          </a:xfrm>
          <a:prstGeom prst="ellipse">
            <a:avLst/>
          </a:prstGeom>
          <a:solidFill>
            <a:srgbClr val="FF9900">
              <a:alpha val="43921"/>
            </a:srgbClr>
          </a:solidFill>
          <a:ln w="38100">
            <a:solidFill>
              <a:srgbClr val="FF9900"/>
            </a:solidFill>
            <a:round/>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sp>
        <p:nvSpPr>
          <p:cNvPr id="189482" name="Oval 42"/>
          <p:cNvSpPr>
            <a:spLocks noChangeArrowheads="1"/>
          </p:cNvSpPr>
          <p:nvPr/>
        </p:nvSpPr>
        <p:spPr bwMode="auto">
          <a:xfrm>
            <a:off x="7391400" y="3276600"/>
            <a:ext cx="609600" cy="685800"/>
          </a:xfrm>
          <a:prstGeom prst="ellipse">
            <a:avLst/>
          </a:prstGeom>
          <a:solidFill>
            <a:srgbClr val="FF9900">
              <a:alpha val="43921"/>
            </a:srgbClr>
          </a:solidFill>
          <a:ln w="38100">
            <a:solidFill>
              <a:srgbClr val="FF9900"/>
            </a:solidFill>
            <a:round/>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sp>
        <p:nvSpPr>
          <p:cNvPr id="189483" name="Oval 43"/>
          <p:cNvSpPr>
            <a:spLocks noChangeArrowheads="1"/>
          </p:cNvSpPr>
          <p:nvPr/>
        </p:nvSpPr>
        <p:spPr bwMode="auto">
          <a:xfrm>
            <a:off x="7620000" y="2743200"/>
            <a:ext cx="609600" cy="685800"/>
          </a:xfrm>
          <a:prstGeom prst="ellipse">
            <a:avLst/>
          </a:prstGeom>
          <a:solidFill>
            <a:srgbClr val="FF9900">
              <a:alpha val="43921"/>
            </a:srgbClr>
          </a:solidFill>
          <a:ln w="38100">
            <a:solidFill>
              <a:srgbClr val="FF9900"/>
            </a:solidFill>
            <a:round/>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sp>
        <p:nvSpPr>
          <p:cNvPr id="189484" name="Oval 44"/>
          <p:cNvSpPr>
            <a:spLocks noChangeArrowheads="1"/>
          </p:cNvSpPr>
          <p:nvPr/>
        </p:nvSpPr>
        <p:spPr bwMode="auto">
          <a:xfrm>
            <a:off x="1219200" y="4267200"/>
            <a:ext cx="381000" cy="381000"/>
          </a:xfrm>
          <a:prstGeom prst="ellipse">
            <a:avLst/>
          </a:prstGeom>
          <a:solidFill>
            <a:schemeClr val="hlink">
              <a:alpha val="43921"/>
            </a:schemeClr>
          </a:solidFill>
          <a:ln w="38100">
            <a:solidFill>
              <a:srgbClr val="00FFFF"/>
            </a:solidFill>
            <a:round/>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sp>
        <p:nvSpPr>
          <p:cNvPr id="189485" name="Oval 45"/>
          <p:cNvSpPr>
            <a:spLocks noChangeArrowheads="1"/>
          </p:cNvSpPr>
          <p:nvPr/>
        </p:nvSpPr>
        <p:spPr bwMode="auto">
          <a:xfrm>
            <a:off x="1752600" y="3810000"/>
            <a:ext cx="381000" cy="381000"/>
          </a:xfrm>
          <a:prstGeom prst="ellipse">
            <a:avLst/>
          </a:prstGeom>
          <a:solidFill>
            <a:schemeClr val="hlink">
              <a:alpha val="43921"/>
            </a:schemeClr>
          </a:solidFill>
          <a:ln w="38100">
            <a:solidFill>
              <a:srgbClr val="00FFFF"/>
            </a:solidFill>
            <a:round/>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sp>
        <p:nvSpPr>
          <p:cNvPr id="189486" name="Oval 46"/>
          <p:cNvSpPr>
            <a:spLocks noChangeArrowheads="1"/>
          </p:cNvSpPr>
          <p:nvPr/>
        </p:nvSpPr>
        <p:spPr bwMode="auto">
          <a:xfrm>
            <a:off x="1219200" y="3733800"/>
            <a:ext cx="381000" cy="381000"/>
          </a:xfrm>
          <a:prstGeom prst="ellipse">
            <a:avLst/>
          </a:prstGeom>
          <a:solidFill>
            <a:schemeClr val="hlink">
              <a:alpha val="43921"/>
            </a:schemeClr>
          </a:solidFill>
          <a:ln w="38100">
            <a:solidFill>
              <a:srgbClr val="00FFFF"/>
            </a:solidFill>
            <a:round/>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sp>
        <p:nvSpPr>
          <p:cNvPr id="189487" name="Oval 47"/>
          <p:cNvSpPr>
            <a:spLocks noChangeArrowheads="1"/>
          </p:cNvSpPr>
          <p:nvPr/>
        </p:nvSpPr>
        <p:spPr bwMode="auto">
          <a:xfrm>
            <a:off x="1447800" y="4648200"/>
            <a:ext cx="381000" cy="381000"/>
          </a:xfrm>
          <a:prstGeom prst="ellipse">
            <a:avLst/>
          </a:prstGeom>
          <a:solidFill>
            <a:schemeClr val="hlink">
              <a:alpha val="43921"/>
            </a:schemeClr>
          </a:solidFill>
          <a:ln w="38100">
            <a:solidFill>
              <a:srgbClr val="00FFFF"/>
            </a:solidFill>
            <a:round/>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sp>
        <p:nvSpPr>
          <p:cNvPr id="189488" name="Oval 48"/>
          <p:cNvSpPr>
            <a:spLocks noChangeArrowheads="1"/>
          </p:cNvSpPr>
          <p:nvPr/>
        </p:nvSpPr>
        <p:spPr bwMode="auto">
          <a:xfrm>
            <a:off x="1524000" y="5105400"/>
            <a:ext cx="381000" cy="381000"/>
          </a:xfrm>
          <a:prstGeom prst="ellipse">
            <a:avLst/>
          </a:prstGeom>
          <a:solidFill>
            <a:schemeClr val="hlink">
              <a:alpha val="43921"/>
            </a:schemeClr>
          </a:solidFill>
          <a:ln w="38100">
            <a:solidFill>
              <a:srgbClr val="00FFFF"/>
            </a:solidFill>
            <a:round/>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sp>
        <p:nvSpPr>
          <p:cNvPr id="189489" name="Oval 49"/>
          <p:cNvSpPr>
            <a:spLocks noChangeArrowheads="1"/>
          </p:cNvSpPr>
          <p:nvPr/>
        </p:nvSpPr>
        <p:spPr bwMode="auto">
          <a:xfrm>
            <a:off x="1676400" y="5486400"/>
            <a:ext cx="381000" cy="381000"/>
          </a:xfrm>
          <a:prstGeom prst="ellipse">
            <a:avLst/>
          </a:prstGeom>
          <a:solidFill>
            <a:schemeClr val="hlink">
              <a:alpha val="43921"/>
            </a:schemeClr>
          </a:solidFill>
          <a:ln w="38100">
            <a:solidFill>
              <a:srgbClr val="00FFFF"/>
            </a:solidFill>
            <a:round/>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sp>
        <p:nvSpPr>
          <p:cNvPr id="189490" name="Oval 50"/>
          <p:cNvSpPr>
            <a:spLocks noChangeArrowheads="1"/>
          </p:cNvSpPr>
          <p:nvPr/>
        </p:nvSpPr>
        <p:spPr bwMode="auto">
          <a:xfrm>
            <a:off x="2514600" y="5486400"/>
            <a:ext cx="381000" cy="381000"/>
          </a:xfrm>
          <a:prstGeom prst="ellipse">
            <a:avLst/>
          </a:prstGeom>
          <a:solidFill>
            <a:schemeClr val="hlink">
              <a:alpha val="43921"/>
            </a:schemeClr>
          </a:solidFill>
          <a:ln w="38100">
            <a:solidFill>
              <a:srgbClr val="00FFFF"/>
            </a:solidFill>
            <a:round/>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sp>
        <p:nvSpPr>
          <p:cNvPr id="189491" name="Oval 51"/>
          <p:cNvSpPr>
            <a:spLocks noChangeArrowheads="1"/>
          </p:cNvSpPr>
          <p:nvPr/>
        </p:nvSpPr>
        <p:spPr bwMode="auto">
          <a:xfrm>
            <a:off x="2209800" y="5181600"/>
            <a:ext cx="381000" cy="381000"/>
          </a:xfrm>
          <a:prstGeom prst="ellipse">
            <a:avLst/>
          </a:prstGeom>
          <a:solidFill>
            <a:schemeClr val="hlink">
              <a:alpha val="43921"/>
            </a:schemeClr>
          </a:solidFill>
          <a:ln w="38100">
            <a:solidFill>
              <a:srgbClr val="00FFFF"/>
            </a:solidFill>
            <a:round/>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sp>
        <p:nvSpPr>
          <p:cNvPr id="189492" name="Oval 52"/>
          <p:cNvSpPr>
            <a:spLocks noChangeArrowheads="1"/>
          </p:cNvSpPr>
          <p:nvPr/>
        </p:nvSpPr>
        <p:spPr bwMode="auto">
          <a:xfrm>
            <a:off x="2895600" y="4724400"/>
            <a:ext cx="381000" cy="381000"/>
          </a:xfrm>
          <a:prstGeom prst="ellipse">
            <a:avLst/>
          </a:prstGeom>
          <a:solidFill>
            <a:schemeClr val="hlink">
              <a:alpha val="43921"/>
            </a:schemeClr>
          </a:solidFill>
          <a:ln w="38100">
            <a:solidFill>
              <a:srgbClr val="00FFFF"/>
            </a:solidFill>
            <a:round/>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sp>
        <p:nvSpPr>
          <p:cNvPr id="189493" name="Oval 53"/>
          <p:cNvSpPr>
            <a:spLocks noChangeArrowheads="1"/>
          </p:cNvSpPr>
          <p:nvPr/>
        </p:nvSpPr>
        <p:spPr bwMode="auto">
          <a:xfrm>
            <a:off x="2514600" y="3505200"/>
            <a:ext cx="381000" cy="381000"/>
          </a:xfrm>
          <a:prstGeom prst="ellipse">
            <a:avLst/>
          </a:prstGeom>
          <a:solidFill>
            <a:schemeClr val="hlink">
              <a:alpha val="43921"/>
            </a:schemeClr>
          </a:solidFill>
          <a:ln w="38100">
            <a:solidFill>
              <a:srgbClr val="00FFFF"/>
            </a:solidFill>
            <a:round/>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sp>
        <p:nvSpPr>
          <p:cNvPr id="189494" name="Oval 54"/>
          <p:cNvSpPr>
            <a:spLocks noChangeArrowheads="1"/>
          </p:cNvSpPr>
          <p:nvPr/>
        </p:nvSpPr>
        <p:spPr bwMode="auto">
          <a:xfrm>
            <a:off x="2895600" y="2286000"/>
            <a:ext cx="381000" cy="381000"/>
          </a:xfrm>
          <a:prstGeom prst="ellipse">
            <a:avLst/>
          </a:prstGeom>
          <a:solidFill>
            <a:schemeClr val="hlink">
              <a:alpha val="43921"/>
            </a:schemeClr>
          </a:solidFill>
          <a:ln w="38100">
            <a:solidFill>
              <a:srgbClr val="00FFFF"/>
            </a:solidFill>
            <a:round/>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sp>
        <p:nvSpPr>
          <p:cNvPr id="189495" name="Oval 55"/>
          <p:cNvSpPr>
            <a:spLocks noChangeArrowheads="1"/>
          </p:cNvSpPr>
          <p:nvPr/>
        </p:nvSpPr>
        <p:spPr bwMode="auto">
          <a:xfrm>
            <a:off x="2514600" y="2743200"/>
            <a:ext cx="381000" cy="381000"/>
          </a:xfrm>
          <a:prstGeom prst="ellipse">
            <a:avLst/>
          </a:prstGeom>
          <a:solidFill>
            <a:schemeClr val="hlink">
              <a:alpha val="43921"/>
            </a:schemeClr>
          </a:solidFill>
          <a:ln w="38100">
            <a:solidFill>
              <a:srgbClr val="00FFFF"/>
            </a:solidFill>
            <a:round/>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sp>
        <p:nvSpPr>
          <p:cNvPr id="189496" name="Oval 56"/>
          <p:cNvSpPr>
            <a:spLocks noChangeArrowheads="1"/>
          </p:cNvSpPr>
          <p:nvPr/>
        </p:nvSpPr>
        <p:spPr bwMode="auto">
          <a:xfrm>
            <a:off x="3276600" y="2743200"/>
            <a:ext cx="381000" cy="381000"/>
          </a:xfrm>
          <a:prstGeom prst="ellipse">
            <a:avLst/>
          </a:prstGeom>
          <a:solidFill>
            <a:schemeClr val="hlink">
              <a:alpha val="43921"/>
            </a:schemeClr>
          </a:solidFill>
          <a:ln w="38100">
            <a:solidFill>
              <a:srgbClr val="00FFFF"/>
            </a:solidFill>
            <a:round/>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sp>
        <p:nvSpPr>
          <p:cNvPr id="189497" name="Oval 57"/>
          <p:cNvSpPr>
            <a:spLocks noChangeArrowheads="1"/>
          </p:cNvSpPr>
          <p:nvPr/>
        </p:nvSpPr>
        <p:spPr bwMode="auto">
          <a:xfrm>
            <a:off x="4343400" y="3657600"/>
            <a:ext cx="381000" cy="381000"/>
          </a:xfrm>
          <a:prstGeom prst="ellipse">
            <a:avLst/>
          </a:prstGeom>
          <a:solidFill>
            <a:schemeClr val="hlink">
              <a:alpha val="43921"/>
            </a:schemeClr>
          </a:solidFill>
          <a:ln w="38100">
            <a:solidFill>
              <a:srgbClr val="00FFFF"/>
            </a:solidFill>
            <a:round/>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sp>
        <p:nvSpPr>
          <p:cNvPr id="189498" name="Oval 58"/>
          <p:cNvSpPr>
            <a:spLocks noChangeArrowheads="1"/>
          </p:cNvSpPr>
          <p:nvPr/>
        </p:nvSpPr>
        <p:spPr bwMode="auto">
          <a:xfrm>
            <a:off x="3810000" y="3581400"/>
            <a:ext cx="685800" cy="685800"/>
          </a:xfrm>
          <a:prstGeom prst="ellipse">
            <a:avLst/>
          </a:prstGeom>
          <a:solidFill>
            <a:srgbClr val="66FF99">
              <a:alpha val="43921"/>
            </a:srgbClr>
          </a:solidFill>
          <a:ln w="38100">
            <a:solidFill>
              <a:srgbClr val="66FF99"/>
            </a:solidFill>
            <a:round/>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sp>
        <p:nvSpPr>
          <p:cNvPr id="189499" name="Oval 59"/>
          <p:cNvSpPr>
            <a:spLocks noChangeArrowheads="1"/>
          </p:cNvSpPr>
          <p:nvPr/>
        </p:nvSpPr>
        <p:spPr bwMode="auto">
          <a:xfrm>
            <a:off x="4495800" y="2590800"/>
            <a:ext cx="381000" cy="381000"/>
          </a:xfrm>
          <a:prstGeom prst="ellipse">
            <a:avLst/>
          </a:prstGeom>
          <a:solidFill>
            <a:schemeClr val="hlink">
              <a:alpha val="43921"/>
            </a:schemeClr>
          </a:solidFill>
          <a:ln w="38100">
            <a:solidFill>
              <a:srgbClr val="00FFFF"/>
            </a:solidFill>
            <a:round/>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sp>
        <p:nvSpPr>
          <p:cNvPr id="189500" name="Oval 60"/>
          <p:cNvSpPr>
            <a:spLocks noChangeArrowheads="1"/>
          </p:cNvSpPr>
          <p:nvPr/>
        </p:nvSpPr>
        <p:spPr bwMode="auto">
          <a:xfrm>
            <a:off x="4876800" y="1981200"/>
            <a:ext cx="381000" cy="381000"/>
          </a:xfrm>
          <a:prstGeom prst="ellipse">
            <a:avLst/>
          </a:prstGeom>
          <a:solidFill>
            <a:schemeClr val="hlink">
              <a:alpha val="43921"/>
            </a:schemeClr>
          </a:solidFill>
          <a:ln w="38100">
            <a:solidFill>
              <a:srgbClr val="00FFFF"/>
            </a:solidFill>
            <a:round/>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sp>
        <p:nvSpPr>
          <p:cNvPr id="189501" name="Oval 61"/>
          <p:cNvSpPr>
            <a:spLocks noChangeArrowheads="1"/>
          </p:cNvSpPr>
          <p:nvPr/>
        </p:nvSpPr>
        <p:spPr bwMode="auto">
          <a:xfrm>
            <a:off x="6629400" y="2286000"/>
            <a:ext cx="381000" cy="381000"/>
          </a:xfrm>
          <a:prstGeom prst="ellipse">
            <a:avLst/>
          </a:prstGeom>
          <a:solidFill>
            <a:schemeClr val="hlink">
              <a:alpha val="43921"/>
            </a:schemeClr>
          </a:solidFill>
          <a:ln w="38100">
            <a:solidFill>
              <a:srgbClr val="00FFFF"/>
            </a:solidFill>
            <a:round/>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sp>
        <p:nvSpPr>
          <p:cNvPr id="189502" name="Oval 62"/>
          <p:cNvSpPr>
            <a:spLocks noChangeArrowheads="1"/>
          </p:cNvSpPr>
          <p:nvPr/>
        </p:nvSpPr>
        <p:spPr bwMode="auto">
          <a:xfrm>
            <a:off x="5257800" y="4267200"/>
            <a:ext cx="381000" cy="381000"/>
          </a:xfrm>
          <a:prstGeom prst="ellipse">
            <a:avLst/>
          </a:prstGeom>
          <a:solidFill>
            <a:schemeClr val="hlink">
              <a:alpha val="43921"/>
            </a:schemeClr>
          </a:solidFill>
          <a:ln w="38100">
            <a:solidFill>
              <a:srgbClr val="00FFFF"/>
            </a:solidFill>
            <a:round/>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sp>
        <p:nvSpPr>
          <p:cNvPr id="189503" name="Oval 63"/>
          <p:cNvSpPr>
            <a:spLocks noChangeArrowheads="1"/>
          </p:cNvSpPr>
          <p:nvPr/>
        </p:nvSpPr>
        <p:spPr bwMode="auto">
          <a:xfrm>
            <a:off x="6400800" y="3657600"/>
            <a:ext cx="381000" cy="381000"/>
          </a:xfrm>
          <a:prstGeom prst="ellipse">
            <a:avLst/>
          </a:prstGeom>
          <a:solidFill>
            <a:schemeClr val="hlink">
              <a:alpha val="43921"/>
            </a:schemeClr>
          </a:solidFill>
          <a:ln w="38100">
            <a:solidFill>
              <a:srgbClr val="00FFFF"/>
            </a:solidFill>
            <a:round/>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sp>
        <p:nvSpPr>
          <p:cNvPr id="189504" name="Oval 64"/>
          <p:cNvSpPr>
            <a:spLocks noChangeArrowheads="1"/>
          </p:cNvSpPr>
          <p:nvPr/>
        </p:nvSpPr>
        <p:spPr bwMode="auto">
          <a:xfrm>
            <a:off x="6629400" y="4114800"/>
            <a:ext cx="381000" cy="381000"/>
          </a:xfrm>
          <a:prstGeom prst="ellipse">
            <a:avLst/>
          </a:prstGeom>
          <a:solidFill>
            <a:schemeClr val="hlink">
              <a:alpha val="43921"/>
            </a:schemeClr>
          </a:solidFill>
          <a:ln w="38100">
            <a:solidFill>
              <a:srgbClr val="00FFFF"/>
            </a:solidFill>
            <a:round/>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sp>
        <p:nvSpPr>
          <p:cNvPr id="189505" name="Oval 65"/>
          <p:cNvSpPr>
            <a:spLocks noChangeArrowheads="1"/>
          </p:cNvSpPr>
          <p:nvPr/>
        </p:nvSpPr>
        <p:spPr bwMode="auto">
          <a:xfrm>
            <a:off x="7010400" y="4419600"/>
            <a:ext cx="381000" cy="381000"/>
          </a:xfrm>
          <a:prstGeom prst="ellipse">
            <a:avLst/>
          </a:prstGeom>
          <a:solidFill>
            <a:schemeClr val="hlink">
              <a:alpha val="43921"/>
            </a:schemeClr>
          </a:solidFill>
          <a:ln w="38100">
            <a:solidFill>
              <a:srgbClr val="00FFFF"/>
            </a:solidFill>
            <a:round/>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sp>
        <p:nvSpPr>
          <p:cNvPr id="189506" name="Oval 66"/>
          <p:cNvSpPr>
            <a:spLocks noChangeArrowheads="1"/>
          </p:cNvSpPr>
          <p:nvPr/>
        </p:nvSpPr>
        <p:spPr bwMode="auto">
          <a:xfrm>
            <a:off x="7696200" y="4267200"/>
            <a:ext cx="381000" cy="381000"/>
          </a:xfrm>
          <a:prstGeom prst="ellipse">
            <a:avLst/>
          </a:prstGeom>
          <a:solidFill>
            <a:schemeClr val="hlink">
              <a:alpha val="43921"/>
            </a:schemeClr>
          </a:solidFill>
          <a:ln w="38100">
            <a:solidFill>
              <a:srgbClr val="00FFFF"/>
            </a:solidFill>
            <a:round/>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sp>
        <p:nvSpPr>
          <p:cNvPr id="189507" name="Oval 67"/>
          <p:cNvSpPr>
            <a:spLocks noChangeArrowheads="1"/>
          </p:cNvSpPr>
          <p:nvPr/>
        </p:nvSpPr>
        <p:spPr bwMode="auto">
          <a:xfrm>
            <a:off x="7848600" y="3581400"/>
            <a:ext cx="381000" cy="381000"/>
          </a:xfrm>
          <a:prstGeom prst="ellipse">
            <a:avLst/>
          </a:prstGeom>
          <a:solidFill>
            <a:schemeClr val="hlink">
              <a:alpha val="43921"/>
            </a:schemeClr>
          </a:solidFill>
          <a:ln w="38100">
            <a:solidFill>
              <a:srgbClr val="00FFFF"/>
            </a:solidFill>
            <a:round/>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sp>
        <p:nvSpPr>
          <p:cNvPr id="189508" name="Oval 68"/>
          <p:cNvSpPr>
            <a:spLocks noChangeArrowheads="1"/>
          </p:cNvSpPr>
          <p:nvPr/>
        </p:nvSpPr>
        <p:spPr bwMode="auto">
          <a:xfrm>
            <a:off x="8077200" y="2895600"/>
            <a:ext cx="381000" cy="381000"/>
          </a:xfrm>
          <a:prstGeom prst="ellipse">
            <a:avLst/>
          </a:prstGeom>
          <a:solidFill>
            <a:schemeClr val="hlink">
              <a:alpha val="43921"/>
            </a:schemeClr>
          </a:solidFill>
          <a:ln w="38100">
            <a:solidFill>
              <a:srgbClr val="00FFFF"/>
            </a:solidFill>
            <a:round/>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sp>
        <p:nvSpPr>
          <p:cNvPr id="189509" name="Oval 69"/>
          <p:cNvSpPr>
            <a:spLocks noChangeArrowheads="1"/>
          </p:cNvSpPr>
          <p:nvPr/>
        </p:nvSpPr>
        <p:spPr bwMode="auto">
          <a:xfrm>
            <a:off x="7467600" y="2743200"/>
            <a:ext cx="381000" cy="381000"/>
          </a:xfrm>
          <a:prstGeom prst="ellipse">
            <a:avLst/>
          </a:prstGeom>
          <a:solidFill>
            <a:schemeClr val="hlink">
              <a:alpha val="43921"/>
            </a:schemeClr>
          </a:solidFill>
          <a:ln w="38100">
            <a:solidFill>
              <a:srgbClr val="00FFFF"/>
            </a:solidFill>
            <a:round/>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sp>
        <p:nvSpPr>
          <p:cNvPr id="189510" name="Oval 70"/>
          <p:cNvSpPr>
            <a:spLocks noChangeArrowheads="1"/>
          </p:cNvSpPr>
          <p:nvPr/>
        </p:nvSpPr>
        <p:spPr bwMode="auto">
          <a:xfrm>
            <a:off x="8382000" y="2286000"/>
            <a:ext cx="381000" cy="381000"/>
          </a:xfrm>
          <a:prstGeom prst="ellipse">
            <a:avLst/>
          </a:prstGeom>
          <a:solidFill>
            <a:schemeClr val="hlink">
              <a:alpha val="43921"/>
            </a:schemeClr>
          </a:solidFill>
          <a:ln w="38100">
            <a:solidFill>
              <a:srgbClr val="00FFFF"/>
            </a:solidFill>
            <a:round/>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sp>
        <p:nvSpPr>
          <p:cNvPr id="189511" name="Oval 71"/>
          <p:cNvSpPr>
            <a:spLocks noChangeArrowheads="1"/>
          </p:cNvSpPr>
          <p:nvPr/>
        </p:nvSpPr>
        <p:spPr bwMode="auto">
          <a:xfrm>
            <a:off x="7924800" y="1676400"/>
            <a:ext cx="381000" cy="381000"/>
          </a:xfrm>
          <a:prstGeom prst="ellipse">
            <a:avLst/>
          </a:prstGeom>
          <a:solidFill>
            <a:schemeClr val="hlink">
              <a:alpha val="43921"/>
            </a:schemeClr>
          </a:solidFill>
          <a:ln w="38100">
            <a:solidFill>
              <a:srgbClr val="00FFFF"/>
            </a:solidFill>
            <a:round/>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sp>
        <p:nvSpPr>
          <p:cNvPr id="189512" name="Oval 72"/>
          <p:cNvSpPr>
            <a:spLocks noChangeArrowheads="1"/>
          </p:cNvSpPr>
          <p:nvPr/>
        </p:nvSpPr>
        <p:spPr bwMode="auto">
          <a:xfrm>
            <a:off x="685800" y="3810000"/>
            <a:ext cx="381000" cy="381000"/>
          </a:xfrm>
          <a:prstGeom prst="ellipse">
            <a:avLst/>
          </a:prstGeom>
          <a:solidFill>
            <a:schemeClr val="hlink">
              <a:alpha val="43921"/>
            </a:schemeClr>
          </a:solidFill>
          <a:ln w="38100">
            <a:solidFill>
              <a:srgbClr val="00FFFF"/>
            </a:solidFill>
            <a:round/>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sp>
        <p:nvSpPr>
          <p:cNvPr id="189513" name="Oval 73"/>
          <p:cNvSpPr>
            <a:spLocks noChangeArrowheads="1"/>
          </p:cNvSpPr>
          <p:nvPr/>
        </p:nvSpPr>
        <p:spPr bwMode="auto">
          <a:xfrm>
            <a:off x="1143000" y="3200400"/>
            <a:ext cx="381000" cy="381000"/>
          </a:xfrm>
          <a:prstGeom prst="ellipse">
            <a:avLst/>
          </a:prstGeom>
          <a:solidFill>
            <a:schemeClr val="hlink">
              <a:alpha val="43921"/>
            </a:schemeClr>
          </a:solidFill>
          <a:ln w="38100">
            <a:solidFill>
              <a:srgbClr val="00FFFF"/>
            </a:solidFill>
            <a:round/>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sp>
        <p:nvSpPr>
          <p:cNvPr id="189514" name="WordArt 74"/>
          <p:cNvSpPr>
            <a:spLocks noChangeArrowheads="1" noChangeShapeType="1" noTextEdit="1"/>
          </p:cNvSpPr>
          <p:nvPr/>
        </p:nvSpPr>
        <p:spPr bwMode="auto">
          <a:xfrm>
            <a:off x="228600" y="914400"/>
            <a:ext cx="2209800" cy="47625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0" cap="none" spc="720" normalizeH="0" baseline="0" noProof="0">
                <a:ln w="9525">
                  <a:solidFill>
                    <a:srgbClr val="9900FF"/>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uLnTx/>
                <a:uFillTx/>
                <a:latin typeface="Arial Black"/>
                <a:ea typeface="+mn-ea"/>
                <a:cs typeface="+mn-cs"/>
              </a:rPr>
              <a:t>Phosphorus</a:t>
            </a:r>
          </a:p>
        </p:txBody>
      </p:sp>
      <p:sp>
        <p:nvSpPr>
          <p:cNvPr id="189515" name="WordArt 75"/>
          <p:cNvSpPr>
            <a:spLocks noChangeArrowheads="1" noChangeShapeType="1" noTextEdit="1"/>
          </p:cNvSpPr>
          <p:nvPr/>
        </p:nvSpPr>
        <p:spPr bwMode="auto">
          <a:xfrm>
            <a:off x="2743200" y="838200"/>
            <a:ext cx="1828800" cy="53340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0" cap="none" spc="720" normalizeH="0" baseline="0" noProof="0">
                <a:ln w="9525">
                  <a:solidFill>
                    <a:srgbClr val="CC3300"/>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uLnTx/>
                <a:uFillTx/>
                <a:latin typeface="Arial Black"/>
                <a:ea typeface="+mn-ea"/>
                <a:cs typeface="+mn-cs"/>
              </a:rPr>
              <a:t>Oxygen</a:t>
            </a:r>
          </a:p>
        </p:txBody>
      </p:sp>
      <p:sp>
        <p:nvSpPr>
          <p:cNvPr id="189516" name="WordArt 76"/>
          <p:cNvSpPr>
            <a:spLocks noChangeArrowheads="1" noChangeShapeType="1" noTextEdit="1"/>
          </p:cNvSpPr>
          <p:nvPr/>
        </p:nvSpPr>
        <p:spPr bwMode="auto">
          <a:xfrm>
            <a:off x="4800600" y="914400"/>
            <a:ext cx="1762125" cy="47625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0" cap="none" spc="720" normalizeH="0" baseline="0" noProof="0">
                <a:ln w="9525">
                  <a:solidFill>
                    <a:srgbClr val="66FF99"/>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uLnTx/>
                <a:uFillTx/>
                <a:latin typeface="Arial Black"/>
                <a:ea typeface="+mn-ea"/>
                <a:cs typeface="+mn-cs"/>
              </a:rPr>
              <a:t>Nitrogen</a:t>
            </a:r>
          </a:p>
        </p:txBody>
      </p:sp>
      <p:sp>
        <p:nvSpPr>
          <p:cNvPr id="189517" name="WordArt 77"/>
          <p:cNvSpPr>
            <a:spLocks noChangeArrowheads="1" noChangeShapeType="1" noTextEdit="1"/>
          </p:cNvSpPr>
          <p:nvPr/>
        </p:nvSpPr>
        <p:spPr bwMode="auto">
          <a:xfrm>
            <a:off x="6705600" y="838200"/>
            <a:ext cx="1466850" cy="49530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0" cap="none" spc="720" normalizeH="0" baseline="0" noProof="0">
                <a:ln w="9525">
                  <a:solidFill>
                    <a:srgbClr val="FF9900"/>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uLnTx/>
                <a:uFillTx/>
                <a:latin typeface="Arial Black"/>
                <a:ea typeface="+mn-ea"/>
                <a:cs typeface="+mn-cs"/>
              </a:rPr>
              <a:t>Carbon</a:t>
            </a:r>
          </a:p>
        </p:txBody>
      </p:sp>
      <p:sp>
        <p:nvSpPr>
          <p:cNvPr id="189518" name="WordArt 78"/>
          <p:cNvSpPr>
            <a:spLocks noChangeArrowheads="1" noChangeShapeType="1" noTextEdit="1"/>
          </p:cNvSpPr>
          <p:nvPr/>
        </p:nvSpPr>
        <p:spPr bwMode="auto">
          <a:xfrm>
            <a:off x="5257800" y="1447800"/>
            <a:ext cx="2381250" cy="64770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0" cap="none" spc="720" normalizeH="0" baseline="0" noProof="0">
                <a:ln w="9525">
                  <a:solidFill>
                    <a:srgbClr val="66CCFF"/>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uLnTx/>
                <a:uFillTx/>
                <a:latin typeface="Arial Black"/>
                <a:ea typeface="+mn-ea"/>
                <a:cs typeface="+mn-cs"/>
              </a:rPr>
              <a:t>Hydrogen</a:t>
            </a:r>
          </a:p>
        </p:txBody>
      </p:sp>
      <p:pic>
        <p:nvPicPr>
          <p:cNvPr id="79" name="Picture 2" descr="https://encrypted-tbn0.gstatic.com/images?q=tbn:ANd9GcQ4VhCuAw4SNCCShfeAhh0oj7xwjAz5OZ7wkZwOBacQ2BeildNfDA"/>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2760" y="1524000"/>
            <a:ext cx="1121735" cy="11217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0575301"/>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72707" name="Rectangle 3"/>
          <p:cNvSpPr>
            <a:spLocks noGrp="1" noChangeArrowheads="1"/>
          </p:cNvSpPr>
          <p:nvPr>
            <p:ph type="body" idx="4294967295"/>
          </p:nvPr>
        </p:nvSpPr>
        <p:spPr>
          <a:xfrm>
            <a:off x="457200" y="228600"/>
            <a:ext cx="8229600" cy="5902325"/>
          </a:xfrm>
        </p:spPr>
        <p:txBody>
          <a:bodyPr/>
          <a:lstStyle/>
          <a:p>
            <a:pPr eaLnBrk="1" hangingPunct="1">
              <a:defRPr/>
            </a:pPr>
            <a:r>
              <a:rPr lang="en-US">
                <a:effectLst>
                  <a:outerShdw blurRad="38100" dist="38100" dir="2700000" algn="tl">
                    <a:srgbClr val="336699"/>
                  </a:outerShdw>
                </a:effectLst>
              </a:rPr>
              <a:t>Nucleic Acids –  </a:t>
            </a:r>
            <a:r>
              <a:rPr lang="en-US">
                <a:solidFill>
                  <a:srgbClr val="9966FF"/>
                </a:solidFill>
                <a:effectLst>
                  <a:outerShdw blurRad="38100" dist="38100" dir="2700000" algn="tl">
                    <a:srgbClr val="FFFFFF"/>
                  </a:outerShdw>
                </a:effectLst>
              </a:rPr>
              <a:t>P</a:t>
            </a:r>
            <a:r>
              <a:rPr lang="en-US">
                <a:effectLst>
                  <a:outerShdw blurRad="38100" dist="38100" dir="2700000" algn="tl">
                    <a:srgbClr val="336699"/>
                  </a:outerShdw>
                </a:effectLst>
              </a:rPr>
              <a:t> </a:t>
            </a:r>
            <a:r>
              <a:rPr lang="en-US">
                <a:solidFill>
                  <a:srgbClr val="FF0000"/>
                </a:solidFill>
                <a:effectLst>
                  <a:outerShdw blurRad="38100" dist="38100" dir="2700000" algn="tl">
                    <a:srgbClr val="FFFFFF"/>
                  </a:outerShdw>
                </a:effectLst>
              </a:rPr>
              <a:t>O</a:t>
            </a:r>
            <a:r>
              <a:rPr lang="en-US">
                <a:effectLst>
                  <a:outerShdw blurRad="38100" dist="38100" dir="2700000" algn="tl">
                    <a:srgbClr val="336699"/>
                  </a:outerShdw>
                </a:effectLst>
              </a:rPr>
              <a:t> </a:t>
            </a:r>
            <a:r>
              <a:rPr lang="en-US">
                <a:solidFill>
                  <a:srgbClr val="66FF99"/>
                </a:solidFill>
                <a:effectLst>
                  <a:outerShdw blurRad="38100" dist="38100" dir="2700000" algn="tl">
                    <a:srgbClr val="FFFFFF"/>
                  </a:outerShdw>
                </a:effectLst>
              </a:rPr>
              <a:t>N</a:t>
            </a:r>
            <a:r>
              <a:rPr lang="en-US">
                <a:effectLst>
                  <a:outerShdw blurRad="38100" dist="38100" dir="2700000" algn="tl">
                    <a:srgbClr val="336699"/>
                  </a:outerShdw>
                </a:effectLst>
              </a:rPr>
              <a:t> </a:t>
            </a:r>
            <a:r>
              <a:rPr lang="en-US">
                <a:solidFill>
                  <a:srgbClr val="FF9900"/>
                </a:solidFill>
                <a:effectLst>
                  <a:outerShdw blurRad="38100" dist="38100" dir="2700000" algn="tl">
                    <a:srgbClr val="FFFFFF"/>
                  </a:outerShdw>
                </a:effectLst>
              </a:rPr>
              <a:t>C</a:t>
            </a:r>
            <a:r>
              <a:rPr lang="en-US">
                <a:effectLst>
                  <a:outerShdw blurRad="38100" dist="38100" dir="2700000" algn="tl">
                    <a:srgbClr val="336699"/>
                  </a:outerShdw>
                </a:effectLst>
              </a:rPr>
              <a:t> </a:t>
            </a:r>
            <a:r>
              <a:rPr lang="en-US">
                <a:solidFill>
                  <a:schemeClr val="hlink"/>
                </a:solidFill>
                <a:effectLst>
                  <a:outerShdw blurRad="38100" dist="38100" dir="2700000" algn="tl">
                    <a:srgbClr val="FFFFFF"/>
                  </a:outerShdw>
                </a:effectLst>
              </a:rPr>
              <a:t>H</a:t>
            </a:r>
            <a:r>
              <a:rPr lang="en-US">
                <a:effectLst>
                  <a:outerShdw blurRad="38100" dist="38100" dir="2700000" algn="tl">
                    <a:srgbClr val="336699"/>
                  </a:outerShdw>
                </a:effectLst>
              </a:rPr>
              <a:t> (Nucleotide)</a:t>
            </a:r>
          </a:p>
        </p:txBody>
      </p:sp>
      <p:pic>
        <p:nvPicPr>
          <p:cNvPr id="189443"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 y="762000"/>
            <a:ext cx="8991600" cy="579120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845828" name="Rectangle 4"/>
          <p:cNvSpPr>
            <a:spLocks noChangeArrowheads="1"/>
          </p:cNvSpPr>
          <p:nvPr/>
        </p:nvSpPr>
        <p:spPr bwMode="auto">
          <a:xfrm>
            <a:off x="5715000" y="6629400"/>
            <a:ext cx="3048000" cy="214313"/>
          </a:xfrm>
          <a:prstGeom prst="rect">
            <a:avLst/>
          </a:prstGeom>
          <a:noFill/>
          <a:ln w="9525" algn="ctr">
            <a:noFill/>
            <a:miter lim="800000"/>
            <a:headEnd/>
            <a:tailEnd/>
          </a:ln>
          <a:effectLst/>
        </p:spPr>
        <p:txBody>
          <a:bodyPr>
            <a:spAutoFit/>
          </a:bodyPr>
          <a:lstStyle/>
          <a:p>
            <a:pPr marL="342900" marR="0" lvl="0" indent="-342900" algn="r" defTabSz="914400" rtl="0" eaLnBrk="1" fontAlgn="base" latinLnBrk="0" hangingPunct="1">
              <a:lnSpc>
                <a:spcPct val="100000"/>
              </a:lnSpc>
              <a:spcBef>
                <a:spcPct val="0"/>
              </a:spcBef>
              <a:spcAft>
                <a:spcPct val="0"/>
              </a:spcAft>
              <a:buClr>
                <a:srgbClr val="66CCFF"/>
              </a:buClr>
              <a:buSzPct val="65000"/>
              <a:buFont typeface="Wingdings" pitchFamily="2" charset="2"/>
              <a:buNone/>
              <a:tabLst/>
              <a:defRPr/>
            </a:pPr>
            <a: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rPr>
              <a:t>Copyright © 2024 </a:t>
            </a:r>
            <a:r>
              <a:rPr kumimoji="0" lang="en-US" sz="800" b="1" i="0" u="none" strike="noStrike" kern="1200" cap="none" spc="0" normalizeH="0" baseline="0" noProof="0" dirty="0" err="1">
                <a:ln>
                  <a:noFill/>
                </a:ln>
                <a:solidFill>
                  <a:srgbClr val="FFFFFF"/>
                </a:solidFill>
                <a:effectLst/>
                <a:uLnTx/>
                <a:uFillTx/>
                <a:latin typeface="Verdana" pitchFamily="34" charset="0"/>
                <a:ea typeface="+mn-ea"/>
                <a:cs typeface="+mn-cs"/>
              </a:rPr>
              <a:t>SlideSpark</a:t>
            </a:r>
            <a: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rPr>
              <a:t> .LLC</a:t>
            </a:r>
            <a:endParaRPr kumimoji="0" lang="en-US" sz="3200" b="0" i="0" u="none" strike="noStrike" kern="1200" cap="none" spc="0" normalizeH="0" baseline="0" noProof="0" dirty="0">
              <a:ln>
                <a:noFill/>
              </a:ln>
              <a:solidFill>
                <a:srgbClr val="FFFFFF"/>
              </a:solidFill>
              <a:effectLst>
                <a:outerShdw blurRad="38100" dist="38100" dir="2700000" algn="tl">
                  <a:srgbClr val="336699"/>
                </a:outerShdw>
              </a:effectLst>
              <a:uLnTx/>
              <a:uFillTx/>
              <a:latin typeface="Tahoma" pitchFamily="34" charset="0"/>
              <a:ea typeface="+mn-ea"/>
              <a:cs typeface="+mn-cs"/>
            </a:endParaRPr>
          </a:p>
        </p:txBody>
      </p:sp>
      <p:sp>
        <p:nvSpPr>
          <p:cNvPr id="189445" name="Oval 5"/>
          <p:cNvSpPr>
            <a:spLocks noChangeArrowheads="1"/>
          </p:cNvSpPr>
          <p:nvPr/>
        </p:nvSpPr>
        <p:spPr bwMode="auto">
          <a:xfrm>
            <a:off x="762000" y="3352800"/>
            <a:ext cx="685800" cy="685800"/>
          </a:xfrm>
          <a:prstGeom prst="ellipse">
            <a:avLst/>
          </a:prstGeom>
          <a:solidFill>
            <a:srgbClr val="9966FF">
              <a:alpha val="43921"/>
            </a:srgbClr>
          </a:solidFill>
          <a:ln w="38100">
            <a:solidFill>
              <a:srgbClr val="9966FF"/>
            </a:solidFill>
            <a:round/>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sp>
        <p:nvSpPr>
          <p:cNvPr id="189446" name="Oval 6"/>
          <p:cNvSpPr>
            <a:spLocks noChangeArrowheads="1"/>
          </p:cNvSpPr>
          <p:nvPr/>
        </p:nvSpPr>
        <p:spPr bwMode="auto">
          <a:xfrm>
            <a:off x="8001000" y="1828800"/>
            <a:ext cx="685800" cy="685800"/>
          </a:xfrm>
          <a:prstGeom prst="ellipse">
            <a:avLst/>
          </a:prstGeom>
          <a:solidFill>
            <a:srgbClr val="9966FF">
              <a:alpha val="43921"/>
            </a:srgbClr>
          </a:solidFill>
          <a:ln w="38100">
            <a:solidFill>
              <a:srgbClr val="9966FF"/>
            </a:solidFill>
            <a:round/>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sp>
        <p:nvSpPr>
          <p:cNvPr id="189447" name="Oval 7"/>
          <p:cNvSpPr>
            <a:spLocks noChangeArrowheads="1"/>
          </p:cNvSpPr>
          <p:nvPr/>
        </p:nvSpPr>
        <p:spPr bwMode="auto">
          <a:xfrm>
            <a:off x="1447800" y="2895600"/>
            <a:ext cx="685800" cy="685800"/>
          </a:xfrm>
          <a:prstGeom prst="ellipse">
            <a:avLst/>
          </a:prstGeom>
          <a:solidFill>
            <a:srgbClr val="FF0000">
              <a:alpha val="43921"/>
            </a:srgbClr>
          </a:solidFill>
          <a:ln w="38100">
            <a:solidFill>
              <a:srgbClr val="FF0000"/>
            </a:solidFill>
            <a:round/>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sp>
        <p:nvSpPr>
          <p:cNvPr id="189448" name="Oval 8"/>
          <p:cNvSpPr>
            <a:spLocks noChangeArrowheads="1"/>
          </p:cNvSpPr>
          <p:nvPr/>
        </p:nvSpPr>
        <p:spPr bwMode="auto">
          <a:xfrm>
            <a:off x="381000" y="2895600"/>
            <a:ext cx="685800" cy="685800"/>
          </a:xfrm>
          <a:prstGeom prst="ellipse">
            <a:avLst/>
          </a:prstGeom>
          <a:solidFill>
            <a:srgbClr val="FF0000">
              <a:alpha val="43921"/>
            </a:srgbClr>
          </a:solidFill>
          <a:ln w="38100">
            <a:solidFill>
              <a:srgbClr val="FF0000"/>
            </a:solidFill>
            <a:round/>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sp>
        <p:nvSpPr>
          <p:cNvPr id="189449" name="Oval 9"/>
          <p:cNvSpPr>
            <a:spLocks noChangeArrowheads="1"/>
          </p:cNvSpPr>
          <p:nvPr/>
        </p:nvSpPr>
        <p:spPr bwMode="auto">
          <a:xfrm>
            <a:off x="304800" y="3962400"/>
            <a:ext cx="685800" cy="685800"/>
          </a:xfrm>
          <a:prstGeom prst="ellipse">
            <a:avLst/>
          </a:prstGeom>
          <a:solidFill>
            <a:srgbClr val="FF0000">
              <a:alpha val="43921"/>
            </a:srgbClr>
          </a:solidFill>
          <a:ln w="38100">
            <a:solidFill>
              <a:srgbClr val="FF0000"/>
            </a:solidFill>
            <a:round/>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sp>
        <p:nvSpPr>
          <p:cNvPr id="189450" name="Oval 10"/>
          <p:cNvSpPr>
            <a:spLocks noChangeArrowheads="1"/>
          </p:cNvSpPr>
          <p:nvPr/>
        </p:nvSpPr>
        <p:spPr bwMode="auto">
          <a:xfrm>
            <a:off x="1295400" y="5638800"/>
            <a:ext cx="685800" cy="685800"/>
          </a:xfrm>
          <a:prstGeom prst="ellipse">
            <a:avLst/>
          </a:prstGeom>
          <a:solidFill>
            <a:srgbClr val="FF0000">
              <a:alpha val="43921"/>
            </a:srgbClr>
          </a:solidFill>
          <a:ln w="38100">
            <a:solidFill>
              <a:srgbClr val="FF0000"/>
            </a:solidFill>
            <a:round/>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sp>
        <p:nvSpPr>
          <p:cNvPr id="189451" name="Oval 11"/>
          <p:cNvSpPr>
            <a:spLocks noChangeArrowheads="1"/>
          </p:cNvSpPr>
          <p:nvPr/>
        </p:nvSpPr>
        <p:spPr bwMode="auto">
          <a:xfrm>
            <a:off x="2133600" y="4038600"/>
            <a:ext cx="685800" cy="685800"/>
          </a:xfrm>
          <a:prstGeom prst="ellipse">
            <a:avLst/>
          </a:prstGeom>
          <a:solidFill>
            <a:srgbClr val="FF0000">
              <a:alpha val="43921"/>
            </a:srgbClr>
          </a:solidFill>
          <a:ln w="38100">
            <a:solidFill>
              <a:srgbClr val="FF0000"/>
            </a:solidFill>
            <a:round/>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sp>
        <p:nvSpPr>
          <p:cNvPr id="189452" name="Oval 12"/>
          <p:cNvSpPr>
            <a:spLocks noChangeArrowheads="1"/>
          </p:cNvSpPr>
          <p:nvPr/>
        </p:nvSpPr>
        <p:spPr bwMode="auto">
          <a:xfrm>
            <a:off x="3810000" y="2590800"/>
            <a:ext cx="685800" cy="685800"/>
          </a:xfrm>
          <a:prstGeom prst="ellipse">
            <a:avLst/>
          </a:prstGeom>
          <a:solidFill>
            <a:srgbClr val="FF0000">
              <a:alpha val="43921"/>
            </a:srgbClr>
          </a:solidFill>
          <a:ln w="38100">
            <a:solidFill>
              <a:srgbClr val="FF0000"/>
            </a:solidFill>
            <a:round/>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sp>
        <p:nvSpPr>
          <p:cNvPr id="189453" name="Oval 13"/>
          <p:cNvSpPr>
            <a:spLocks noChangeArrowheads="1"/>
          </p:cNvSpPr>
          <p:nvPr/>
        </p:nvSpPr>
        <p:spPr bwMode="auto">
          <a:xfrm>
            <a:off x="3810000" y="4343400"/>
            <a:ext cx="685800" cy="685800"/>
          </a:xfrm>
          <a:prstGeom prst="ellipse">
            <a:avLst/>
          </a:prstGeom>
          <a:solidFill>
            <a:srgbClr val="FF0000">
              <a:alpha val="43921"/>
            </a:srgbClr>
          </a:solidFill>
          <a:ln w="38100">
            <a:solidFill>
              <a:srgbClr val="FF0000"/>
            </a:solidFill>
            <a:round/>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sp>
        <p:nvSpPr>
          <p:cNvPr id="189454" name="Oval 14"/>
          <p:cNvSpPr>
            <a:spLocks noChangeArrowheads="1"/>
          </p:cNvSpPr>
          <p:nvPr/>
        </p:nvSpPr>
        <p:spPr bwMode="auto">
          <a:xfrm>
            <a:off x="7696200" y="4572000"/>
            <a:ext cx="685800" cy="685800"/>
          </a:xfrm>
          <a:prstGeom prst="ellipse">
            <a:avLst/>
          </a:prstGeom>
          <a:solidFill>
            <a:srgbClr val="FF0000">
              <a:alpha val="43921"/>
            </a:srgbClr>
          </a:solidFill>
          <a:ln w="38100">
            <a:solidFill>
              <a:srgbClr val="FF0000"/>
            </a:solidFill>
            <a:round/>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sp>
        <p:nvSpPr>
          <p:cNvPr id="189455" name="Oval 15"/>
          <p:cNvSpPr>
            <a:spLocks noChangeArrowheads="1"/>
          </p:cNvSpPr>
          <p:nvPr/>
        </p:nvSpPr>
        <p:spPr bwMode="auto">
          <a:xfrm>
            <a:off x="7010400" y="2895600"/>
            <a:ext cx="685800" cy="685800"/>
          </a:xfrm>
          <a:prstGeom prst="ellipse">
            <a:avLst/>
          </a:prstGeom>
          <a:solidFill>
            <a:srgbClr val="FF0000">
              <a:alpha val="43921"/>
            </a:srgbClr>
          </a:solidFill>
          <a:ln w="38100">
            <a:solidFill>
              <a:srgbClr val="FF0000"/>
            </a:solidFill>
            <a:round/>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sp>
        <p:nvSpPr>
          <p:cNvPr id="189456" name="Oval 16"/>
          <p:cNvSpPr>
            <a:spLocks noChangeArrowheads="1"/>
          </p:cNvSpPr>
          <p:nvPr/>
        </p:nvSpPr>
        <p:spPr bwMode="auto">
          <a:xfrm>
            <a:off x="7620000" y="2133600"/>
            <a:ext cx="685800" cy="685800"/>
          </a:xfrm>
          <a:prstGeom prst="ellipse">
            <a:avLst/>
          </a:prstGeom>
          <a:solidFill>
            <a:srgbClr val="FF0000">
              <a:alpha val="43921"/>
            </a:srgbClr>
          </a:solidFill>
          <a:ln w="38100">
            <a:solidFill>
              <a:srgbClr val="FF0000"/>
            </a:solidFill>
            <a:round/>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sp>
        <p:nvSpPr>
          <p:cNvPr id="189457" name="Oval 17"/>
          <p:cNvSpPr>
            <a:spLocks noChangeArrowheads="1"/>
          </p:cNvSpPr>
          <p:nvPr/>
        </p:nvSpPr>
        <p:spPr bwMode="auto">
          <a:xfrm>
            <a:off x="8305800" y="1447800"/>
            <a:ext cx="685800" cy="685800"/>
          </a:xfrm>
          <a:prstGeom prst="ellipse">
            <a:avLst/>
          </a:prstGeom>
          <a:solidFill>
            <a:srgbClr val="FF0000">
              <a:alpha val="43921"/>
            </a:srgbClr>
          </a:solidFill>
          <a:ln w="38100">
            <a:solidFill>
              <a:srgbClr val="FF0000"/>
            </a:solidFill>
            <a:round/>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sp>
        <p:nvSpPr>
          <p:cNvPr id="189458" name="Oval 18"/>
          <p:cNvSpPr>
            <a:spLocks noChangeArrowheads="1"/>
          </p:cNvSpPr>
          <p:nvPr/>
        </p:nvSpPr>
        <p:spPr bwMode="auto">
          <a:xfrm>
            <a:off x="2895600" y="4038600"/>
            <a:ext cx="685800" cy="685800"/>
          </a:xfrm>
          <a:prstGeom prst="ellipse">
            <a:avLst/>
          </a:prstGeom>
          <a:solidFill>
            <a:srgbClr val="66FF99">
              <a:alpha val="43921"/>
            </a:srgbClr>
          </a:solidFill>
          <a:ln w="38100">
            <a:solidFill>
              <a:srgbClr val="66FF99"/>
            </a:solidFill>
            <a:round/>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sp>
        <p:nvSpPr>
          <p:cNvPr id="189459" name="Oval 19"/>
          <p:cNvSpPr>
            <a:spLocks noChangeArrowheads="1"/>
          </p:cNvSpPr>
          <p:nvPr/>
        </p:nvSpPr>
        <p:spPr bwMode="auto">
          <a:xfrm>
            <a:off x="4648200" y="3352800"/>
            <a:ext cx="685800" cy="685800"/>
          </a:xfrm>
          <a:prstGeom prst="ellipse">
            <a:avLst/>
          </a:prstGeom>
          <a:solidFill>
            <a:srgbClr val="66FF99">
              <a:alpha val="43921"/>
            </a:srgbClr>
          </a:solidFill>
          <a:ln w="38100">
            <a:solidFill>
              <a:srgbClr val="66FF99"/>
            </a:solidFill>
            <a:round/>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sp>
        <p:nvSpPr>
          <p:cNvPr id="189460" name="Oval 20"/>
          <p:cNvSpPr>
            <a:spLocks noChangeArrowheads="1"/>
          </p:cNvSpPr>
          <p:nvPr/>
        </p:nvSpPr>
        <p:spPr bwMode="auto">
          <a:xfrm>
            <a:off x="4648200" y="2286000"/>
            <a:ext cx="685800" cy="685800"/>
          </a:xfrm>
          <a:prstGeom prst="ellipse">
            <a:avLst/>
          </a:prstGeom>
          <a:solidFill>
            <a:srgbClr val="66FF99">
              <a:alpha val="43921"/>
            </a:srgbClr>
          </a:solidFill>
          <a:ln w="38100">
            <a:solidFill>
              <a:srgbClr val="66FF99"/>
            </a:solidFill>
            <a:round/>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sp>
        <p:nvSpPr>
          <p:cNvPr id="189461" name="Oval 21"/>
          <p:cNvSpPr>
            <a:spLocks noChangeArrowheads="1"/>
          </p:cNvSpPr>
          <p:nvPr/>
        </p:nvSpPr>
        <p:spPr bwMode="auto">
          <a:xfrm>
            <a:off x="5715000" y="2286000"/>
            <a:ext cx="685800" cy="685800"/>
          </a:xfrm>
          <a:prstGeom prst="ellipse">
            <a:avLst/>
          </a:prstGeom>
          <a:solidFill>
            <a:srgbClr val="66FF99">
              <a:alpha val="43921"/>
            </a:srgbClr>
          </a:solidFill>
          <a:ln w="38100">
            <a:solidFill>
              <a:srgbClr val="66FF99"/>
            </a:solidFill>
            <a:round/>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sp>
        <p:nvSpPr>
          <p:cNvPr id="189462" name="Oval 22"/>
          <p:cNvSpPr>
            <a:spLocks noChangeArrowheads="1"/>
          </p:cNvSpPr>
          <p:nvPr/>
        </p:nvSpPr>
        <p:spPr bwMode="auto">
          <a:xfrm>
            <a:off x="6172200" y="2895600"/>
            <a:ext cx="685800" cy="685800"/>
          </a:xfrm>
          <a:prstGeom prst="ellipse">
            <a:avLst/>
          </a:prstGeom>
          <a:solidFill>
            <a:srgbClr val="66FF99">
              <a:alpha val="43921"/>
            </a:srgbClr>
          </a:solidFill>
          <a:ln w="38100">
            <a:solidFill>
              <a:srgbClr val="66FF99"/>
            </a:solidFill>
            <a:round/>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sp>
        <p:nvSpPr>
          <p:cNvPr id="189463" name="Oval 23"/>
          <p:cNvSpPr>
            <a:spLocks noChangeArrowheads="1"/>
          </p:cNvSpPr>
          <p:nvPr/>
        </p:nvSpPr>
        <p:spPr bwMode="auto">
          <a:xfrm>
            <a:off x="5562600" y="3657600"/>
            <a:ext cx="685800" cy="685800"/>
          </a:xfrm>
          <a:prstGeom prst="ellipse">
            <a:avLst/>
          </a:prstGeom>
          <a:solidFill>
            <a:srgbClr val="66FF99">
              <a:alpha val="43921"/>
            </a:srgbClr>
          </a:solidFill>
          <a:ln w="38100">
            <a:solidFill>
              <a:srgbClr val="66FF99"/>
            </a:solidFill>
            <a:round/>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sp>
        <p:nvSpPr>
          <p:cNvPr id="189464" name="Oval 24"/>
          <p:cNvSpPr>
            <a:spLocks noChangeArrowheads="1"/>
          </p:cNvSpPr>
          <p:nvPr/>
        </p:nvSpPr>
        <p:spPr bwMode="auto">
          <a:xfrm>
            <a:off x="1371600" y="3886200"/>
            <a:ext cx="609600" cy="685800"/>
          </a:xfrm>
          <a:prstGeom prst="ellipse">
            <a:avLst/>
          </a:prstGeom>
          <a:solidFill>
            <a:srgbClr val="FF9900">
              <a:alpha val="43921"/>
            </a:srgbClr>
          </a:solidFill>
          <a:ln w="38100">
            <a:solidFill>
              <a:srgbClr val="FF9900"/>
            </a:solidFill>
            <a:round/>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sp>
        <p:nvSpPr>
          <p:cNvPr id="189465" name="Oval 25"/>
          <p:cNvSpPr>
            <a:spLocks noChangeArrowheads="1"/>
          </p:cNvSpPr>
          <p:nvPr/>
        </p:nvSpPr>
        <p:spPr bwMode="auto">
          <a:xfrm>
            <a:off x="1676400" y="4343400"/>
            <a:ext cx="609600" cy="685800"/>
          </a:xfrm>
          <a:prstGeom prst="ellipse">
            <a:avLst/>
          </a:prstGeom>
          <a:solidFill>
            <a:srgbClr val="FF9900">
              <a:alpha val="43921"/>
            </a:srgbClr>
          </a:solidFill>
          <a:ln w="38100">
            <a:solidFill>
              <a:srgbClr val="FF9900"/>
            </a:solidFill>
            <a:round/>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sp>
        <p:nvSpPr>
          <p:cNvPr id="189466" name="Oval 26"/>
          <p:cNvSpPr>
            <a:spLocks noChangeArrowheads="1"/>
          </p:cNvSpPr>
          <p:nvPr/>
        </p:nvSpPr>
        <p:spPr bwMode="auto">
          <a:xfrm>
            <a:off x="1828800" y="4953000"/>
            <a:ext cx="609600" cy="685800"/>
          </a:xfrm>
          <a:prstGeom prst="ellipse">
            <a:avLst/>
          </a:prstGeom>
          <a:solidFill>
            <a:srgbClr val="FF9900">
              <a:alpha val="43921"/>
            </a:srgbClr>
          </a:solidFill>
          <a:ln w="38100">
            <a:solidFill>
              <a:srgbClr val="FF9900"/>
            </a:solidFill>
            <a:round/>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sp>
        <p:nvSpPr>
          <p:cNvPr id="189467" name="Oval 27"/>
          <p:cNvSpPr>
            <a:spLocks noChangeArrowheads="1"/>
          </p:cNvSpPr>
          <p:nvPr/>
        </p:nvSpPr>
        <p:spPr bwMode="auto">
          <a:xfrm>
            <a:off x="2362200" y="4876800"/>
            <a:ext cx="609600" cy="685800"/>
          </a:xfrm>
          <a:prstGeom prst="ellipse">
            <a:avLst/>
          </a:prstGeom>
          <a:solidFill>
            <a:srgbClr val="FF9900">
              <a:alpha val="43921"/>
            </a:srgbClr>
          </a:solidFill>
          <a:ln w="38100">
            <a:solidFill>
              <a:srgbClr val="FF9900"/>
            </a:solidFill>
            <a:round/>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sp>
        <p:nvSpPr>
          <p:cNvPr id="189468" name="Oval 28"/>
          <p:cNvSpPr>
            <a:spLocks noChangeArrowheads="1"/>
          </p:cNvSpPr>
          <p:nvPr/>
        </p:nvSpPr>
        <p:spPr bwMode="auto">
          <a:xfrm>
            <a:off x="2590800" y="4267200"/>
            <a:ext cx="609600" cy="685800"/>
          </a:xfrm>
          <a:prstGeom prst="ellipse">
            <a:avLst/>
          </a:prstGeom>
          <a:solidFill>
            <a:srgbClr val="FF9900">
              <a:alpha val="43921"/>
            </a:srgbClr>
          </a:solidFill>
          <a:ln w="38100">
            <a:solidFill>
              <a:srgbClr val="FF9900"/>
            </a:solidFill>
            <a:round/>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sp>
        <p:nvSpPr>
          <p:cNvPr id="189469" name="Oval 29"/>
          <p:cNvSpPr>
            <a:spLocks noChangeArrowheads="1"/>
          </p:cNvSpPr>
          <p:nvPr/>
        </p:nvSpPr>
        <p:spPr bwMode="auto">
          <a:xfrm>
            <a:off x="2819400" y="3505200"/>
            <a:ext cx="609600" cy="685800"/>
          </a:xfrm>
          <a:prstGeom prst="ellipse">
            <a:avLst/>
          </a:prstGeom>
          <a:solidFill>
            <a:srgbClr val="FF9900">
              <a:alpha val="43921"/>
            </a:srgbClr>
          </a:solidFill>
          <a:ln w="38100">
            <a:solidFill>
              <a:srgbClr val="FF9900"/>
            </a:solidFill>
            <a:round/>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sp>
        <p:nvSpPr>
          <p:cNvPr id="189470" name="Oval 30"/>
          <p:cNvSpPr>
            <a:spLocks noChangeArrowheads="1"/>
          </p:cNvSpPr>
          <p:nvPr/>
        </p:nvSpPr>
        <p:spPr bwMode="auto">
          <a:xfrm>
            <a:off x="3505200" y="3962400"/>
            <a:ext cx="609600" cy="685800"/>
          </a:xfrm>
          <a:prstGeom prst="ellipse">
            <a:avLst/>
          </a:prstGeom>
          <a:solidFill>
            <a:srgbClr val="FF9900">
              <a:alpha val="43921"/>
            </a:srgbClr>
          </a:solidFill>
          <a:ln w="38100">
            <a:solidFill>
              <a:srgbClr val="FF9900"/>
            </a:solidFill>
            <a:round/>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sp>
        <p:nvSpPr>
          <p:cNvPr id="189471" name="Oval 31"/>
          <p:cNvSpPr>
            <a:spLocks noChangeArrowheads="1"/>
          </p:cNvSpPr>
          <p:nvPr/>
        </p:nvSpPr>
        <p:spPr bwMode="auto">
          <a:xfrm>
            <a:off x="3048000" y="3048000"/>
            <a:ext cx="609600" cy="685800"/>
          </a:xfrm>
          <a:prstGeom prst="ellipse">
            <a:avLst/>
          </a:prstGeom>
          <a:solidFill>
            <a:srgbClr val="FF9900">
              <a:alpha val="43921"/>
            </a:srgbClr>
          </a:solidFill>
          <a:ln w="38100">
            <a:solidFill>
              <a:srgbClr val="FF9900"/>
            </a:solidFill>
            <a:round/>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sp>
        <p:nvSpPr>
          <p:cNvPr id="189472" name="Oval 32"/>
          <p:cNvSpPr>
            <a:spLocks noChangeArrowheads="1"/>
          </p:cNvSpPr>
          <p:nvPr/>
        </p:nvSpPr>
        <p:spPr bwMode="auto">
          <a:xfrm>
            <a:off x="2819400" y="2590800"/>
            <a:ext cx="609600" cy="685800"/>
          </a:xfrm>
          <a:prstGeom prst="ellipse">
            <a:avLst/>
          </a:prstGeom>
          <a:solidFill>
            <a:srgbClr val="FF9900">
              <a:alpha val="43921"/>
            </a:srgbClr>
          </a:solidFill>
          <a:ln w="38100">
            <a:solidFill>
              <a:srgbClr val="FF9900"/>
            </a:solidFill>
            <a:round/>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sp>
        <p:nvSpPr>
          <p:cNvPr id="189473" name="Oval 33"/>
          <p:cNvSpPr>
            <a:spLocks noChangeArrowheads="1"/>
          </p:cNvSpPr>
          <p:nvPr/>
        </p:nvSpPr>
        <p:spPr bwMode="auto">
          <a:xfrm>
            <a:off x="3581400" y="3048000"/>
            <a:ext cx="609600" cy="685800"/>
          </a:xfrm>
          <a:prstGeom prst="ellipse">
            <a:avLst/>
          </a:prstGeom>
          <a:solidFill>
            <a:srgbClr val="FF9900">
              <a:alpha val="43921"/>
            </a:srgbClr>
          </a:solidFill>
          <a:ln w="38100">
            <a:solidFill>
              <a:srgbClr val="FF9900"/>
            </a:solidFill>
            <a:round/>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sp>
        <p:nvSpPr>
          <p:cNvPr id="189474" name="Oval 34"/>
          <p:cNvSpPr>
            <a:spLocks noChangeArrowheads="1"/>
          </p:cNvSpPr>
          <p:nvPr/>
        </p:nvSpPr>
        <p:spPr bwMode="auto">
          <a:xfrm>
            <a:off x="5029200" y="3657600"/>
            <a:ext cx="609600" cy="685800"/>
          </a:xfrm>
          <a:prstGeom prst="ellipse">
            <a:avLst/>
          </a:prstGeom>
          <a:solidFill>
            <a:srgbClr val="FF9900">
              <a:alpha val="43921"/>
            </a:srgbClr>
          </a:solidFill>
          <a:ln w="38100">
            <a:solidFill>
              <a:srgbClr val="FF9900"/>
            </a:solidFill>
            <a:round/>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sp>
        <p:nvSpPr>
          <p:cNvPr id="189475" name="Oval 35"/>
          <p:cNvSpPr>
            <a:spLocks noChangeArrowheads="1"/>
          </p:cNvSpPr>
          <p:nvPr/>
        </p:nvSpPr>
        <p:spPr bwMode="auto">
          <a:xfrm>
            <a:off x="4800600" y="2743200"/>
            <a:ext cx="609600" cy="685800"/>
          </a:xfrm>
          <a:prstGeom prst="ellipse">
            <a:avLst/>
          </a:prstGeom>
          <a:solidFill>
            <a:srgbClr val="FF9900">
              <a:alpha val="43921"/>
            </a:srgbClr>
          </a:solidFill>
          <a:ln w="38100">
            <a:solidFill>
              <a:srgbClr val="FF9900"/>
            </a:solidFill>
            <a:round/>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sp>
        <p:nvSpPr>
          <p:cNvPr id="189476" name="Oval 36"/>
          <p:cNvSpPr>
            <a:spLocks noChangeArrowheads="1"/>
          </p:cNvSpPr>
          <p:nvPr/>
        </p:nvSpPr>
        <p:spPr bwMode="auto">
          <a:xfrm>
            <a:off x="5410200" y="2667000"/>
            <a:ext cx="609600" cy="685800"/>
          </a:xfrm>
          <a:prstGeom prst="ellipse">
            <a:avLst/>
          </a:prstGeom>
          <a:solidFill>
            <a:srgbClr val="FF9900">
              <a:alpha val="43921"/>
            </a:srgbClr>
          </a:solidFill>
          <a:ln w="38100">
            <a:solidFill>
              <a:srgbClr val="FF9900"/>
            </a:solidFill>
            <a:round/>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sp>
        <p:nvSpPr>
          <p:cNvPr id="189477" name="Oval 37"/>
          <p:cNvSpPr>
            <a:spLocks noChangeArrowheads="1"/>
          </p:cNvSpPr>
          <p:nvPr/>
        </p:nvSpPr>
        <p:spPr bwMode="auto">
          <a:xfrm>
            <a:off x="5791200" y="3124200"/>
            <a:ext cx="609600" cy="685800"/>
          </a:xfrm>
          <a:prstGeom prst="ellipse">
            <a:avLst/>
          </a:prstGeom>
          <a:solidFill>
            <a:srgbClr val="FF9900">
              <a:alpha val="43921"/>
            </a:srgbClr>
          </a:solidFill>
          <a:ln w="38100">
            <a:solidFill>
              <a:srgbClr val="FF9900"/>
            </a:solidFill>
            <a:round/>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sp>
        <p:nvSpPr>
          <p:cNvPr id="189478" name="Oval 38"/>
          <p:cNvSpPr>
            <a:spLocks noChangeArrowheads="1"/>
          </p:cNvSpPr>
          <p:nvPr/>
        </p:nvSpPr>
        <p:spPr bwMode="auto">
          <a:xfrm>
            <a:off x="6248400" y="2362200"/>
            <a:ext cx="609600" cy="685800"/>
          </a:xfrm>
          <a:prstGeom prst="ellipse">
            <a:avLst/>
          </a:prstGeom>
          <a:solidFill>
            <a:srgbClr val="FF9900">
              <a:alpha val="43921"/>
            </a:srgbClr>
          </a:solidFill>
          <a:ln w="38100">
            <a:solidFill>
              <a:srgbClr val="FF9900"/>
            </a:solidFill>
            <a:round/>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sp>
        <p:nvSpPr>
          <p:cNvPr id="189479" name="Oval 39"/>
          <p:cNvSpPr>
            <a:spLocks noChangeArrowheads="1"/>
          </p:cNvSpPr>
          <p:nvPr/>
        </p:nvSpPr>
        <p:spPr bwMode="auto">
          <a:xfrm>
            <a:off x="6553200" y="3276600"/>
            <a:ext cx="609600" cy="685800"/>
          </a:xfrm>
          <a:prstGeom prst="ellipse">
            <a:avLst/>
          </a:prstGeom>
          <a:solidFill>
            <a:srgbClr val="FF9900">
              <a:alpha val="43921"/>
            </a:srgbClr>
          </a:solidFill>
          <a:ln w="38100">
            <a:solidFill>
              <a:srgbClr val="FF9900"/>
            </a:solidFill>
            <a:round/>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sp>
        <p:nvSpPr>
          <p:cNvPr id="189480" name="Oval 40"/>
          <p:cNvSpPr>
            <a:spLocks noChangeArrowheads="1"/>
          </p:cNvSpPr>
          <p:nvPr/>
        </p:nvSpPr>
        <p:spPr bwMode="auto">
          <a:xfrm>
            <a:off x="6781800" y="3810000"/>
            <a:ext cx="609600" cy="685800"/>
          </a:xfrm>
          <a:prstGeom prst="ellipse">
            <a:avLst/>
          </a:prstGeom>
          <a:solidFill>
            <a:srgbClr val="FF9900">
              <a:alpha val="43921"/>
            </a:srgbClr>
          </a:solidFill>
          <a:ln w="38100">
            <a:solidFill>
              <a:srgbClr val="FF9900"/>
            </a:solidFill>
            <a:round/>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sp>
        <p:nvSpPr>
          <p:cNvPr id="189481" name="Oval 41"/>
          <p:cNvSpPr>
            <a:spLocks noChangeArrowheads="1"/>
          </p:cNvSpPr>
          <p:nvPr/>
        </p:nvSpPr>
        <p:spPr bwMode="auto">
          <a:xfrm>
            <a:off x="7391400" y="3810000"/>
            <a:ext cx="609600" cy="685800"/>
          </a:xfrm>
          <a:prstGeom prst="ellipse">
            <a:avLst/>
          </a:prstGeom>
          <a:solidFill>
            <a:srgbClr val="FF9900">
              <a:alpha val="43921"/>
            </a:srgbClr>
          </a:solidFill>
          <a:ln w="38100">
            <a:solidFill>
              <a:srgbClr val="FF9900"/>
            </a:solidFill>
            <a:round/>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sp>
        <p:nvSpPr>
          <p:cNvPr id="189482" name="Oval 42"/>
          <p:cNvSpPr>
            <a:spLocks noChangeArrowheads="1"/>
          </p:cNvSpPr>
          <p:nvPr/>
        </p:nvSpPr>
        <p:spPr bwMode="auto">
          <a:xfrm>
            <a:off x="7391400" y="3276600"/>
            <a:ext cx="609600" cy="685800"/>
          </a:xfrm>
          <a:prstGeom prst="ellipse">
            <a:avLst/>
          </a:prstGeom>
          <a:solidFill>
            <a:srgbClr val="FF9900">
              <a:alpha val="43921"/>
            </a:srgbClr>
          </a:solidFill>
          <a:ln w="38100">
            <a:solidFill>
              <a:srgbClr val="FF9900"/>
            </a:solidFill>
            <a:round/>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sp>
        <p:nvSpPr>
          <p:cNvPr id="189483" name="Oval 43"/>
          <p:cNvSpPr>
            <a:spLocks noChangeArrowheads="1"/>
          </p:cNvSpPr>
          <p:nvPr/>
        </p:nvSpPr>
        <p:spPr bwMode="auto">
          <a:xfrm>
            <a:off x="7620000" y="2743200"/>
            <a:ext cx="609600" cy="685800"/>
          </a:xfrm>
          <a:prstGeom prst="ellipse">
            <a:avLst/>
          </a:prstGeom>
          <a:solidFill>
            <a:srgbClr val="FF9900">
              <a:alpha val="43921"/>
            </a:srgbClr>
          </a:solidFill>
          <a:ln w="38100">
            <a:solidFill>
              <a:srgbClr val="FF9900"/>
            </a:solidFill>
            <a:round/>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sp>
        <p:nvSpPr>
          <p:cNvPr id="189484" name="Oval 44"/>
          <p:cNvSpPr>
            <a:spLocks noChangeArrowheads="1"/>
          </p:cNvSpPr>
          <p:nvPr/>
        </p:nvSpPr>
        <p:spPr bwMode="auto">
          <a:xfrm>
            <a:off x="1219200" y="4267200"/>
            <a:ext cx="381000" cy="381000"/>
          </a:xfrm>
          <a:prstGeom prst="ellipse">
            <a:avLst/>
          </a:prstGeom>
          <a:solidFill>
            <a:schemeClr val="hlink">
              <a:alpha val="43921"/>
            </a:schemeClr>
          </a:solidFill>
          <a:ln w="38100">
            <a:solidFill>
              <a:srgbClr val="00FFFF"/>
            </a:solidFill>
            <a:round/>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sp>
        <p:nvSpPr>
          <p:cNvPr id="189485" name="Oval 45"/>
          <p:cNvSpPr>
            <a:spLocks noChangeArrowheads="1"/>
          </p:cNvSpPr>
          <p:nvPr/>
        </p:nvSpPr>
        <p:spPr bwMode="auto">
          <a:xfrm>
            <a:off x="1752600" y="3810000"/>
            <a:ext cx="381000" cy="381000"/>
          </a:xfrm>
          <a:prstGeom prst="ellipse">
            <a:avLst/>
          </a:prstGeom>
          <a:solidFill>
            <a:schemeClr val="hlink">
              <a:alpha val="43921"/>
            </a:schemeClr>
          </a:solidFill>
          <a:ln w="38100">
            <a:solidFill>
              <a:srgbClr val="00FFFF"/>
            </a:solidFill>
            <a:round/>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sp>
        <p:nvSpPr>
          <p:cNvPr id="189486" name="Oval 46"/>
          <p:cNvSpPr>
            <a:spLocks noChangeArrowheads="1"/>
          </p:cNvSpPr>
          <p:nvPr/>
        </p:nvSpPr>
        <p:spPr bwMode="auto">
          <a:xfrm>
            <a:off x="1219200" y="3733800"/>
            <a:ext cx="381000" cy="381000"/>
          </a:xfrm>
          <a:prstGeom prst="ellipse">
            <a:avLst/>
          </a:prstGeom>
          <a:solidFill>
            <a:schemeClr val="hlink">
              <a:alpha val="43921"/>
            </a:schemeClr>
          </a:solidFill>
          <a:ln w="38100">
            <a:solidFill>
              <a:srgbClr val="00FFFF"/>
            </a:solidFill>
            <a:round/>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sp>
        <p:nvSpPr>
          <p:cNvPr id="189487" name="Oval 47"/>
          <p:cNvSpPr>
            <a:spLocks noChangeArrowheads="1"/>
          </p:cNvSpPr>
          <p:nvPr/>
        </p:nvSpPr>
        <p:spPr bwMode="auto">
          <a:xfrm>
            <a:off x="1447800" y="4648200"/>
            <a:ext cx="381000" cy="381000"/>
          </a:xfrm>
          <a:prstGeom prst="ellipse">
            <a:avLst/>
          </a:prstGeom>
          <a:solidFill>
            <a:schemeClr val="hlink">
              <a:alpha val="43921"/>
            </a:schemeClr>
          </a:solidFill>
          <a:ln w="38100">
            <a:solidFill>
              <a:srgbClr val="00FFFF"/>
            </a:solidFill>
            <a:round/>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sp>
        <p:nvSpPr>
          <p:cNvPr id="189488" name="Oval 48"/>
          <p:cNvSpPr>
            <a:spLocks noChangeArrowheads="1"/>
          </p:cNvSpPr>
          <p:nvPr/>
        </p:nvSpPr>
        <p:spPr bwMode="auto">
          <a:xfrm>
            <a:off x="1524000" y="5105400"/>
            <a:ext cx="381000" cy="381000"/>
          </a:xfrm>
          <a:prstGeom prst="ellipse">
            <a:avLst/>
          </a:prstGeom>
          <a:solidFill>
            <a:schemeClr val="hlink">
              <a:alpha val="43921"/>
            </a:schemeClr>
          </a:solidFill>
          <a:ln w="38100">
            <a:solidFill>
              <a:srgbClr val="00FFFF"/>
            </a:solidFill>
            <a:round/>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sp>
        <p:nvSpPr>
          <p:cNvPr id="189489" name="Oval 49"/>
          <p:cNvSpPr>
            <a:spLocks noChangeArrowheads="1"/>
          </p:cNvSpPr>
          <p:nvPr/>
        </p:nvSpPr>
        <p:spPr bwMode="auto">
          <a:xfrm>
            <a:off x="1676400" y="5486400"/>
            <a:ext cx="381000" cy="381000"/>
          </a:xfrm>
          <a:prstGeom prst="ellipse">
            <a:avLst/>
          </a:prstGeom>
          <a:solidFill>
            <a:schemeClr val="hlink">
              <a:alpha val="43921"/>
            </a:schemeClr>
          </a:solidFill>
          <a:ln w="38100">
            <a:solidFill>
              <a:srgbClr val="00FFFF"/>
            </a:solidFill>
            <a:round/>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sp>
        <p:nvSpPr>
          <p:cNvPr id="189490" name="Oval 50"/>
          <p:cNvSpPr>
            <a:spLocks noChangeArrowheads="1"/>
          </p:cNvSpPr>
          <p:nvPr/>
        </p:nvSpPr>
        <p:spPr bwMode="auto">
          <a:xfrm>
            <a:off x="2514600" y="5486400"/>
            <a:ext cx="381000" cy="381000"/>
          </a:xfrm>
          <a:prstGeom prst="ellipse">
            <a:avLst/>
          </a:prstGeom>
          <a:solidFill>
            <a:schemeClr val="hlink">
              <a:alpha val="43921"/>
            </a:schemeClr>
          </a:solidFill>
          <a:ln w="38100">
            <a:solidFill>
              <a:srgbClr val="00FFFF"/>
            </a:solidFill>
            <a:round/>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sp>
        <p:nvSpPr>
          <p:cNvPr id="189491" name="Oval 51"/>
          <p:cNvSpPr>
            <a:spLocks noChangeArrowheads="1"/>
          </p:cNvSpPr>
          <p:nvPr/>
        </p:nvSpPr>
        <p:spPr bwMode="auto">
          <a:xfrm>
            <a:off x="2209800" y="5181600"/>
            <a:ext cx="381000" cy="381000"/>
          </a:xfrm>
          <a:prstGeom prst="ellipse">
            <a:avLst/>
          </a:prstGeom>
          <a:solidFill>
            <a:schemeClr val="hlink">
              <a:alpha val="43921"/>
            </a:schemeClr>
          </a:solidFill>
          <a:ln w="38100">
            <a:solidFill>
              <a:srgbClr val="00FFFF"/>
            </a:solidFill>
            <a:round/>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sp>
        <p:nvSpPr>
          <p:cNvPr id="189492" name="Oval 52"/>
          <p:cNvSpPr>
            <a:spLocks noChangeArrowheads="1"/>
          </p:cNvSpPr>
          <p:nvPr/>
        </p:nvSpPr>
        <p:spPr bwMode="auto">
          <a:xfrm>
            <a:off x="2895600" y="4724400"/>
            <a:ext cx="381000" cy="381000"/>
          </a:xfrm>
          <a:prstGeom prst="ellipse">
            <a:avLst/>
          </a:prstGeom>
          <a:solidFill>
            <a:schemeClr val="hlink">
              <a:alpha val="43921"/>
            </a:schemeClr>
          </a:solidFill>
          <a:ln w="38100">
            <a:solidFill>
              <a:srgbClr val="00FFFF"/>
            </a:solidFill>
            <a:round/>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sp>
        <p:nvSpPr>
          <p:cNvPr id="189493" name="Oval 53"/>
          <p:cNvSpPr>
            <a:spLocks noChangeArrowheads="1"/>
          </p:cNvSpPr>
          <p:nvPr/>
        </p:nvSpPr>
        <p:spPr bwMode="auto">
          <a:xfrm>
            <a:off x="2514600" y="3505200"/>
            <a:ext cx="381000" cy="381000"/>
          </a:xfrm>
          <a:prstGeom prst="ellipse">
            <a:avLst/>
          </a:prstGeom>
          <a:solidFill>
            <a:schemeClr val="hlink">
              <a:alpha val="43921"/>
            </a:schemeClr>
          </a:solidFill>
          <a:ln w="38100">
            <a:solidFill>
              <a:srgbClr val="00FFFF"/>
            </a:solidFill>
            <a:round/>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sp>
        <p:nvSpPr>
          <p:cNvPr id="189494" name="Oval 54"/>
          <p:cNvSpPr>
            <a:spLocks noChangeArrowheads="1"/>
          </p:cNvSpPr>
          <p:nvPr/>
        </p:nvSpPr>
        <p:spPr bwMode="auto">
          <a:xfrm>
            <a:off x="2895600" y="2286000"/>
            <a:ext cx="381000" cy="381000"/>
          </a:xfrm>
          <a:prstGeom prst="ellipse">
            <a:avLst/>
          </a:prstGeom>
          <a:solidFill>
            <a:schemeClr val="hlink">
              <a:alpha val="43921"/>
            </a:schemeClr>
          </a:solidFill>
          <a:ln w="38100">
            <a:solidFill>
              <a:srgbClr val="00FFFF"/>
            </a:solidFill>
            <a:round/>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sp>
        <p:nvSpPr>
          <p:cNvPr id="189495" name="Oval 55"/>
          <p:cNvSpPr>
            <a:spLocks noChangeArrowheads="1"/>
          </p:cNvSpPr>
          <p:nvPr/>
        </p:nvSpPr>
        <p:spPr bwMode="auto">
          <a:xfrm>
            <a:off x="2514600" y="2743200"/>
            <a:ext cx="381000" cy="381000"/>
          </a:xfrm>
          <a:prstGeom prst="ellipse">
            <a:avLst/>
          </a:prstGeom>
          <a:solidFill>
            <a:schemeClr val="hlink">
              <a:alpha val="43921"/>
            </a:schemeClr>
          </a:solidFill>
          <a:ln w="38100">
            <a:solidFill>
              <a:srgbClr val="00FFFF"/>
            </a:solidFill>
            <a:round/>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sp>
        <p:nvSpPr>
          <p:cNvPr id="189496" name="Oval 56"/>
          <p:cNvSpPr>
            <a:spLocks noChangeArrowheads="1"/>
          </p:cNvSpPr>
          <p:nvPr/>
        </p:nvSpPr>
        <p:spPr bwMode="auto">
          <a:xfrm>
            <a:off x="3276600" y="2743200"/>
            <a:ext cx="381000" cy="381000"/>
          </a:xfrm>
          <a:prstGeom prst="ellipse">
            <a:avLst/>
          </a:prstGeom>
          <a:solidFill>
            <a:schemeClr val="hlink">
              <a:alpha val="43921"/>
            </a:schemeClr>
          </a:solidFill>
          <a:ln w="38100">
            <a:solidFill>
              <a:srgbClr val="00FFFF"/>
            </a:solidFill>
            <a:round/>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sp>
        <p:nvSpPr>
          <p:cNvPr id="189497" name="Oval 57"/>
          <p:cNvSpPr>
            <a:spLocks noChangeArrowheads="1"/>
          </p:cNvSpPr>
          <p:nvPr/>
        </p:nvSpPr>
        <p:spPr bwMode="auto">
          <a:xfrm>
            <a:off x="4343400" y="3657600"/>
            <a:ext cx="381000" cy="381000"/>
          </a:xfrm>
          <a:prstGeom prst="ellipse">
            <a:avLst/>
          </a:prstGeom>
          <a:solidFill>
            <a:schemeClr val="hlink">
              <a:alpha val="43921"/>
            </a:schemeClr>
          </a:solidFill>
          <a:ln w="38100">
            <a:solidFill>
              <a:srgbClr val="00FFFF"/>
            </a:solidFill>
            <a:round/>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sp>
        <p:nvSpPr>
          <p:cNvPr id="189498" name="Oval 58"/>
          <p:cNvSpPr>
            <a:spLocks noChangeArrowheads="1"/>
          </p:cNvSpPr>
          <p:nvPr/>
        </p:nvSpPr>
        <p:spPr bwMode="auto">
          <a:xfrm>
            <a:off x="3810000" y="3581400"/>
            <a:ext cx="685800" cy="685800"/>
          </a:xfrm>
          <a:prstGeom prst="ellipse">
            <a:avLst/>
          </a:prstGeom>
          <a:solidFill>
            <a:srgbClr val="66FF99">
              <a:alpha val="43921"/>
            </a:srgbClr>
          </a:solidFill>
          <a:ln w="38100">
            <a:solidFill>
              <a:srgbClr val="66FF99"/>
            </a:solidFill>
            <a:round/>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sp>
        <p:nvSpPr>
          <p:cNvPr id="189499" name="Oval 59"/>
          <p:cNvSpPr>
            <a:spLocks noChangeArrowheads="1"/>
          </p:cNvSpPr>
          <p:nvPr/>
        </p:nvSpPr>
        <p:spPr bwMode="auto">
          <a:xfrm>
            <a:off x="4495800" y="2590800"/>
            <a:ext cx="381000" cy="381000"/>
          </a:xfrm>
          <a:prstGeom prst="ellipse">
            <a:avLst/>
          </a:prstGeom>
          <a:solidFill>
            <a:schemeClr val="hlink">
              <a:alpha val="43921"/>
            </a:schemeClr>
          </a:solidFill>
          <a:ln w="38100">
            <a:solidFill>
              <a:srgbClr val="00FFFF"/>
            </a:solidFill>
            <a:round/>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sp>
        <p:nvSpPr>
          <p:cNvPr id="189500" name="Oval 60"/>
          <p:cNvSpPr>
            <a:spLocks noChangeArrowheads="1"/>
          </p:cNvSpPr>
          <p:nvPr/>
        </p:nvSpPr>
        <p:spPr bwMode="auto">
          <a:xfrm>
            <a:off x="4876800" y="1981200"/>
            <a:ext cx="381000" cy="381000"/>
          </a:xfrm>
          <a:prstGeom prst="ellipse">
            <a:avLst/>
          </a:prstGeom>
          <a:solidFill>
            <a:schemeClr val="hlink">
              <a:alpha val="43921"/>
            </a:schemeClr>
          </a:solidFill>
          <a:ln w="38100">
            <a:solidFill>
              <a:srgbClr val="00FFFF"/>
            </a:solidFill>
            <a:round/>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sp>
        <p:nvSpPr>
          <p:cNvPr id="189501" name="Oval 61"/>
          <p:cNvSpPr>
            <a:spLocks noChangeArrowheads="1"/>
          </p:cNvSpPr>
          <p:nvPr/>
        </p:nvSpPr>
        <p:spPr bwMode="auto">
          <a:xfrm>
            <a:off x="6629400" y="2286000"/>
            <a:ext cx="381000" cy="381000"/>
          </a:xfrm>
          <a:prstGeom prst="ellipse">
            <a:avLst/>
          </a:prstGeom>
          <a:solidFill>
            <a:schemeClr val="hlink">
              <a:alpha val="43921"/>
            </a:schemeClr>
          </a:solidFill>
          <a:ln w="38100">
            <a:solidFill>
              <a:srgbClr val="00FFFF"/>
            </a:solidFill>
            <a:round/>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sp>
        <p:nvSpPr>
          <p:cNvPr id="189502" name="Oval 62"/>
          <p:cNvSpPr>
            <a:spLocks noChangeArrowheads="1"/>
          </p:cNvSpPr>
          <p:nvPr/>
        </p:nvSpPr>
        <p:spPr bwMode="auto">
          <a:xfrm>
            <a:off x="5257800" y="4267200"/>
            <a:ext cx="381000" cy="381000"/>
          </a:xfrm>
          <a:prstGeom prst="ellipse">
            <a:avLst/>
          </a:prstGeom>
          <a:solidFill>
            <a:schemeClr val="hlink">
              <a:alpha val="43921"/>
            </a:schemeClr>
          </a:solidFill>
          <a:ln w="38100">
            <a:solidFill>
              <a:srgbClr val="00FFFF"/>
            </a:solidFill>
            <a:round/>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sp>
        <p:nvSpPr>
          <p:cNvPr id="189503" name="Oval 63"/>
          <p:cNvSpPr>
            <a:spLocks noChangeArrowheads="1"/>
          </p:cNvSpPr>
          <p:nvPr/>
        </p:nvSpPr>
        <p:spPr bwMode="auto">
          <a:xfrm>
            <a:off x="6400800" y="3657600"/>
            <a:ext cx="381000" cy="381000"/>
          </a:xfrm>
          <a:prstGeom prst="ellipse">
            <a:avLst/>
          </a:prstGeom>
          <a:solidFill>
            <a:schemeClr val="hlink">
              <a:alpha val="43921"/>
            </a:schemeClr>
          </a:solidFill>
          <a:ln w="38100">
            <a:solidFill>
              <a:srgbClr val="00FFFF"/>
            </a:solidFill>
            <a:round/>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sp>
        <p:nvSpPr>
          <p:cNvPr id="189504" name="Oval 64"/>
          <p:cNvSpPr>
            <a:spLocks noChangeArrowheads="1"/>
          </p:cNvSpPr>
          <p:nvPr/>
        </p:nvSpPr>
        <p:spPr bwMode="auto">
          <a:xfrm>
            <a:off x="6629400" y="4114800"/>
            <a:ext cx="381000" cy="381000"/>
          </a:xfrm>
          <a:prstGeom prst="ellipse">
            <a:avLst/>
          </a:prstGeom>
          <a:solidFill>
            <a:schemeClr val="hlink">
              <a:alpha val="43921"/>
            </a:schemeClr>
          </a:solidFill>
          <a:ln w="38100">
            <a:solidFill>
              <a:srgbClr val="00FFFF"/>
            </a:solidFill>
            <a:round/>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sp>
        <p:nvSpPr>
          <p:cNvPr id="189505" name="Oval 65"/>
          <p:cNvSpPr>
            <a:spLocks noChangeArrowheads="1"/>
          </p:cNvSpPr>
          <p:nvPr/>
        </p:nvSpPr>
        <p:spPr bwMode="auto">
          <a:xfrm>
            <a:off x="7010400" y="4419600"/>
            <a:ext cx="381000" cy="381000"/>
          </a:xfrm>
          <a:prstGeom prst="ellipse">
            <a:avLst/>
          </a:prstGeom>
          <a:solidFill>
            <a:schemeClr val="hlink">
              <a:alpha val="43921"/>
            </a:schemeClr>
          </a:solidFill>
          <a:ln w="38100">
            <a:solidFill>
              <a:srgbClr val="00FFFF"/>
            </a:solidFill>
            <a:round/>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sp>
        <p:nvSpPr>
          <p:cNvPr id="189506" name="Oval 66"/>
          <p:cNvSpPr>
            <a:spLocks noChangeArrowheads="1"/>
          </p:cNvSpPr>
          <p:nvPr/>
        </p:nvSpPr>
        <p:spPr bwMode="auto">
          <a:xfrm>
            <a:off x="7696200" y="4267200"/>
            <a:ext cx="381000" cy="381000"/>
          </a:xfrm>
          <a:prstGeom prst="ellipse">
            <a:avLst/>
          </a:prstGeom>
          <a:solidFill>
            <a:schemeClr val="hlink">
              <a:alpha val="43921"/>
            </a:schemeClr>
          </a:solidFill>
          <a:ln w="38100">
            <a:solidFill>
              <a:srgbClr val="00FFFF"/>
            </a:solidFill>
            <a:round/>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sp>
        <p:nvSpPr>
          <p:cNvPr id="189507" name="Oval 67"/>
          <p:cNvSpPr>
            <a:spLocks noChangeArrowheads="1"/>
          </p:cNvSpPr>
          <p:nvPr/>
        </p:nvSpPr>
        <p:spPr bwMode="auto">
          <a:xfrm>
            <a:off x="7848600" y="3581400"/>
            <a:ext cx="381000" cy="381000"/>
          </a:xfrm>
          <a:prstGeom prst="ellipse">
            <a:avLst/>
          </a:prstGeom>
          <a:solidFill>
            <a:schemeClr val="hlink">
              <a:alpha val="43921"/>
            </a:schemeClr>
          </a:solidFill>
          <a:ln w="38100">
            <a:solidFill>
              <a:srgbClr val="00FFFF"/>
            </a:solidFill>
            <a:round/>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sp>
        <p:nvSpPr>
          <p:cNvPr id="189508" name="Oval 68"/>
          <p:cNvSpPr>
            <a:spLocks noChangeArrowheads="1"/>
          </p:cNvSpPr>
          <p:nvPr/>
        </p:nvSpPr>
        <p:spPr bwMode="auto">
          <a:xfrm>
            <a:off x="8077200" y="2895600"/>
            <a:ext cx="381000" cy="381000"/>
          </a:xfrm>
          <a:prstGeom prst="ellipse">
            <a:avLst/>
          </a:prstGeom>
          <a:solidFill>
            <a:schemeClr val="hlink">
              <a:alpha val="43921"/>
            </a:schemeClr>
          </a:solidFill>
          <a:ln w="38100">
            <a:solidFill>
              <a:srgbClr val="00FFFF"/>
            </a:solidFill>
            <a:round/>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sp>
        <p:nvSpPr>
          <p:cNvPr id="189509" name="Oval 69"/>
          <p:cNvSpPr>
            <a:spLocks noChangeArrowheads="1"/>
          </p:cNvSpPr>
          <p:nvPr/>
        </p:nvSpPr>
        <p:spPr bwMode="auto">
          <a:xfrm>
            <a:off x="7467600" y="2743200"/>
            <a:ext cx="381000" cy="381000"/>
          </a:xfrm>
          <a:prstGeom prst="ellipse">
            <a:avLst/>
          </a:prstGeom>
          <a:solidFill>
            <a:schemeClr val="hlink">
              <a:alpha val="43921"/>
            </a:schemeClr>
          </a:solidFill>
          <a:ln w="38100">
            <a:solidFill>
              <a:srgbClr val="00FFFF"/>
            </a:solidFill>
            <a:round/>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sp>
        <p:nvSpPr>
          <p:cNvPr id="189510" name="Oval 70"/>
          <p:cNvSpPr>
            <a:spLocks noChangeArrowheads="1"/>
          </p:cNvSpPr>
          <p:nvPr/>
        </p:nvSpPr>
        <p:spPr bwMode="auto">
          <a:xfrm>
            <a:off x="8382000" y="2286000"/>
            <a:ext cx="381000" cy="381000"/>
          </a:xfrm>
          <a:prstGeom prst="ellipse">
            <a:avLst/>
          </a:prstGeom>
          <a:solidFill>
            <a:schemeClr val="hlink">
              <a:alpha val="43921"/>
            </a:schemeClr>
          </a:solidFill>
          <a:ln w="38100">
            <a:solidFill>
              <a:srgbClr val="00FFFF"/>
            </a:solidFill>
            <a:round/>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sp>
        <p:nvSpPr>
          <p:cNvPr id="189511" name="Oval 71"/>
          <p:cNvSpPr>
            <a:spLocks noChangeArrowheads="1"/>
          </p:cNvSpPr>
          <p:nvPr/>
        </p:nvSpPr>
        <p:spPr bwMode="auto">
          <a:xfrm>
            <a:off x="7924800" y="1676400"/>
            <a:ext cx="381000" cy="381000"/>
          </a:xfrm>
          <a:prstGeom prst="ellipse">
            <a:avLst/>
          </a:prstGeom>
          <a:solidFill>
            <a:schemeClr val="hlink">
              <a:alpha val="43921"/>
            </a:schemeClr>
          </a:solidFill>
          <a:ln w="38100">
            <a:solidFill>
              <a:srgbClr val="00FFFF"/>
            </a:solidFill>
            <a:round/>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sp>
        <p:nvSpPr>
          <p:cNvPr id="189512" name="Oval 72"/>
          <p:cNvSpPr>
            <a:spLocks noChangeArrowheads="1"/>
          </p:cNvSpPr>
          <p:nvPr/>
        </p:nvSpPr>
        <p:spPr bwMode="auto">
          <a:xfrm>
            <a:off x="685800" y="3810000"/>
            <a:ext cx="381000" cy="381000"/>
          </a:xfrm>
          <a:prstGeom prst="ellipse">
            <a:avLst/>
          </a:prstGeom>
          <a:solidFill>
            <a:schemeClr val="hlink">
              <a:alpha val="43921"/>
            </a:schemeClr>
          </a:solidFill>
          <a:ln w="38100">
            <a:solidFill>
              <a:srgbClr val="00FFFF"/>
            </a:solidFill>
            <a:round/>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sp>
        <p:nvSpPr>
          <p:cNvPr id="189513" name="Oval 73"/>
          <p:cNvSpPr>
            <a:spLocks noChangeArrowheads="1"/>
          </p:cNvSpPr>
          <p:nvPr/>
        </p:nvSpPr>
        <p:spPr bwMode="auto">
          <a:xfrm>
            <a:off x="1143000" y="3200400"/>
            <a:ext cx="381000" cy="381000"/>
          </a:xfrm>
          <a:prstGeom prst="ellipse">
            <a:avLst/>
          </a:prstGeom>
          <a:solidFill>
            <a:schemeClr val="hlink">
              <a:alpha val="43921"/>
            </a:schemeClr>
          </a:solidFill>
          <a:ln w="38100">
            <a:solidFill>
              <a:srgbClr val="00FFFF"/>
            </a:solidFill>
            <a:round/>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sp>
        <p:nvSpPr>
          <p:cNvPr id="189514" name="WordArt 74"/>
          <p:cNvSpPr>
            <a:spLocks noChangeArrowheads="1" noChangeShapeType="1" noTextEdit="1"/>
          </p:cNvSpPr>
          <p:nvPr/>
        </p:nvSpPr>
        <p:spPr bwMode="auto">
          <a:xfrm>
            <a:off x="228600" y="914400"/>
            <a:ext cx="2209800" cy="47625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0" cap="none" spc="720" normalizeH="0" baseline="0" noProof="0">
                <a:ln w="9525">
                  <a:solidFill>
                    <a:srgbClr val="9900FF"/>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uLnTx/>
                <a:uFillTx/>
                <a:latin typeface="Arial Black"/>
                <a:ea typeface="+mn-ea"/>
                <a:cs typeface="+mn-cs"/>
              </a:rPr>
              <a:t>Phosphorus</a:t>
            </a:r>
          </a:p>
        </p:txBody>
      </p:sp>
      <p:sp>
        <p:nvSpPr>
          <p:cNvPr id="189515" name="WordArt 75"/>
          <p:cNvSpPr>
            <a:spLocks noChangeArrowheads="1" noChangeShapeType="1" noTextEdit="1"/>
          </p:cNvSpPr>
          <p:nvPr/>
        </p:nvSpPr>
        <p:spPr bwMode="auto">
          <a:xfrm>
            <a:off x="2743200" y="838200"/>
            <a:ext cx="1828800" cy="53340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0" cap="none" spc="720" normalizeH="0" baseline="0" noProof="0">
                <a:ln w="9525">
                  <a:solidFill>
                    <a:srgbClr val="CC3300"/>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uLnTx/>
                <a:uFillTx/>
                <a:latin typeface="Arial Black"/>
                <a:ea typeface="+mn-ea"/>
                <a:cs typeface="+mn-cs"/>
              </a:rPr>
              <a:t>Oxygen</a:t>
            </a:r>
          </a:p>
        </p:txBody>
      </p:sp>
      <p:sp>
        <p:nvSpPr>
          <p:cNvPr id="189516" name="WordArt 76"/>
          <p:cNvSpPr>
            <a:spLocks noChangeArrowheads="1" noChangeShapeType="1" noTextEdit="1"/>
          </p:cNvSpPr>
          <p:nvPr/>
        </p:nvSpPr>
        <p:spPr bwMode="auto">
          <a:xfrm>
            <a:off x="4800600" y="914400"/>
            <a:ext cx="1762125" cy="47625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0" cap="none" spc="720" normalizeH="0" baseline="0" noProof="0">
                <a:ln w="9525">
                  <a:solidFill>
                    <a:srgbClr val="66FF99"/>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uLnTx/>
                <a:uFillTx/>
                <a:latin typeface="Arial Black"/>
                <a:ea typeface="+mn-ea"/>
                <a:cs typeface="+mn-cs"/>
              </a:rPr>
              <a:t>Nitrogen</a:t>
            </a:r>
          </a:p>
        </p:txBody>
      </p:sp>
      <p:sp>
        <p:nvSpPr>
          <p:cNvPr id="189517" name="WordArt 77"/>
          <p:cNvSpPr>
            <a:spLocks noChangeArrowheads="1" noChangeShapeType="1" noTextEdit="1"/>
          </p:cNvSpPr>
          <p:nvPr/>
        </p:nvSpPr>
        <p:spPr bwMode="auto">
          <a:xfrm>
            <a:off x="6705600" y="838200"/>
            <a:ext cx="1466850" cy="49530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0" cap="none" spc="720" normalizeH="0" baseline="0" noProof="0">
                <a:ln w="9525">
                  <a:solidFill>
                    <a:srgbClr val="FF9900"/>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uLnTx/>
                <a:uFillTx/>
                <a:latin typeface="Arial Black"/>
                <a:ea typeface="+mn-ea"/>
                <a:cs typeface="+mn-cs"/>
              </a:rPr>
              <a:t>Carbon</a:t>
            </a:r>
          </a:p>
        </p:txBody>
      </p:sp>
      <p:sp>
        <p:nvSpPr>
          <p:cNvPr id="189518" name="WordArt 78"/>
          <p:cNvSpPr>
            <a:spLocks noChangeArrowheads="1" noChangeShapeType="1" noTextEdit="1"/>
          </p:cNvSpPr>
          <p:nvPr/>
        </p:nvSpPr>
        <p:spPr bwMode="auto">
          <a:xfrm>
            <a:off x="5257800" y="1447800"/>
            <a:ext cx="2381250" cy="64770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0" cap="none" spc="720" normalizeH="0" baseline="0" noProof="0">
                <a:ln w="9525">
                  <a:solidFill>
                    <a:srgbClr val="66CCFF"/>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uLnTx/>
                <a:uFillTx/>
                <a:latin typeface="Arial Black"/>
                <a:ea typeface="+mn-ea"/>
                <a:cs typeface="+mn-cs"/>
              </a:rPr>
              <a:t>Hydrogen</a:t>
            </a:r>
          </a:p>
        </p:txBody>
      </p:sp>
      <p:pic>
        <p:nvPicPr>
          <p:cNvPr id="79" name="Picture 2" descr="https://encrypted-tbn0.gstatic.com/images?q=tbn:ANd9GcQ4VhCuAw4SNCCShfeAhh0oj7xwjAz5OZ7wkZwOBacQ2BeildNfDA"/>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2760" y="1524000"/>
            <a:ext cx="1121735" cy="11217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2512245"/>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5347" name="Rectangle 3"/>
          <p:cNvSpPr>
            <a:spLocks noGrp="1" noChangeArrowheads="1"/>
          </p:cNvSpPr>
          <p:nvPr>
            <p:ph type="body" idx="1"/>
          </p:nvPr>
        </p:nvSpPr>
        <p:spPr>
          <a:xfrm>
            <a:off x="457200" y="228600"/>
            <a:ext cx="8077200" cy="5902325"/>
          </a:xfrm>
        </p:spPr>
        <p:txBody>
          <a:bodyPr/>
          <a:lstStyle/>
          <a:p>
            <a:pPr eaLnBrk="1" hangingPunct="1">
              <a:defRPr/>
            </a:pPr>
            <a:r>
              <a:rPr lang="en-US" dirty="0"/>
              <a:t>There are four different types of nitrogen bases found in DNA.  Name them? </a:t>
            </a:r>
          </a:p>
          <a:p>
            <a:pPr eaLnBrk="1" hangingPunct="1">
              <a:defRPr/>
            </a:pPr>
            <a:endParaRPr lang="en-US" dirty="0"/>
          </a:p>
          <a:p>
            <a:pPr eaLnBrk="1" hangingPunct="1">
              <a:defRPr/>
            </a:pPr>
            <a:r>
              <a:rPr lang="en-US" dirty="0"/>
              <a:t>A is for adenine </a:t>
            </a:r>
          </a:p>
          <a:p>
            <a:pPr eaLnBrk="1" hangingPunct="1">
              <a:defRPr/>
            </a:pPr>
            <a:r>
              <a:rPr lang="en-US" dirty="0"/>
              <a:t>G is for guanine </a:t>
            </a:r>
          </a:p>
          <a:p>
            <a:pPr eaLnBrk="1" hangingPunct="1">
              <a:defRPr/>
            </a:pPr>
            <a:r>
              <a:rPr lang="en-US" dirty="0"/>
              <a:t>C is for cytosine </a:t>
            </a:r>
          </a:p>
          <a:p>
            <a:pPr eaLnBrk="1" hangingPunct="1">
              <a:defRPr/>
            </a:pPr>
            <a:r>
              <a:rPr lang="en-US" dirty="0"/>
              <a:t>T is for thymine </a:t>
            </a:r>
          </a:p>
          <a:p>
            <a:pPr eaLnBrk="1" hangingPunct="1">
              <a:defRPr/>
            </a:pPr>
            <a:endParaRPr lang="en-US" dirty="0"/>
          </a:p>
        </p:txBody>
      </p:sp>
      <p:pic>
        <p:nvPicPr>
          <p:cNvPr id="190467" name="Picture 5" descr="dna_molecul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343400" y="1447800"/>
            <a:ext cx="4286250" cy="4591050"/>
          </a:xfrm>
          <a:prstGeom prst="rect">
            <a:avLst/>
          </a:prstGeom>
          <a:noFill/>
          <a:ln w="76200">
            <a:solidFill>
              <a:srgbClr val="9933FF"/>
            </a:solidFill>
            <a:miter lim="800000"/>
            <a:headEnd/>
            <a:tailEnd/>
          </a:ln>
          <a:extLst>
            <a:ext uri="{909E8E84-426E-40DD-AFC4-6F175D3DCCD1}">
              <a14:hiddenFill xmlns:a14="http://schemas.microsoft.com/office/drawing/2010/main">
                <a:solidFill>
                  <a:srgbClr val="FFFFFF"/>
                </a:solidFill>
              </a14:hiddenFill>
            </a:ext>
          </a:extLst>
        </p:spPr>
      </p:pic>
      <p:sp>
        <p:nvSpPr>
          <p:cNvPr id="5" name="Rectangle 4"/>
          <p:cNvSpPr/>
          <p:nvPr/>
        </p:nvSpPr>
        <p:spPr bwMode="auto">
          <a:xfrm>
            <a:off x="1219200" y="1905000"/>
            <a:ext cx="2590800" cy="533400"/>
          </a:xfrm>
          <a:prstGeom prst="rect">
            <a:avLst/>
          </a:prstGeom>
          <a:solidFill>
            <a:schemeClr val="bg1">
              <a:lumMod val="85000"/>
              <a:lumOff val="15000"/>
            </a:schemeClr>
          </a:solidFill>
          <a:ln w="38100" cap="flat" cmpd="sng" algn="ctr">
            <a:solidFill>
              <a:schemeClr val="tx1"/>
            </a:solidFill>
            <a:prstDash val="solid"/>
            <a:round/>
            <a:headEnd type="none" w="med" len="med"/>
            <a:tailEnd type="none" w="med" len="med"/>
          </a:ln>
          <a:effectLst/>
        </p:spPr>
        <p:txBody>
          <a:bodyPr/>
          <a:lstStyle/>
          <a:p>
            <a:pPr marL="342900" marR="0" lvl="0" indent="-342900" algn="ctr" defTabSz="914400" rtl="0" eaLnBrk="1" fontAlgn="base" latinLnBrk="0" hangingPunct="1">
              <a:lnSpc>
                <a:spcPct val="100000"/>
              </a:lnSpc>
              <a:spcBef>
                <a:spcPct val="0"/>
              </a:spcBef>
              <a:spcAft>
                <a:spcPct val="0"/>
              </a:spcAft>
              <a:buClr>
                <a:srgbClr val="66CCFF"/>
              </a:buClr>
              <a:buSzPct val="65000"/>
              <a:buFont typeface="Wingdings" pitchFamily="2" charset="2"/>
              <a:buChar char="n"/>
              <a:tabLst/>
              <a:defRPr/>
            </a:pPr>
            <a:endParaRPr kumimoji="0" lang="en-US" sz="96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Tahoma" pitchFamily="34" charset="0"/>
              <a:ea typeface="+mn-ea"/>
              <a:cs typeface="+mn-cs"/>
            </a:endParaRPr>
          </a:p>
        </p:txBody>
      </p:sp>
      <p:sp>
        <p:nvSpPr>
          <p:cNvPr id="6" name="Rectangle 5"/>
          <p:cNvSpPr/>
          <p:nvPr/>
        </p:nvSpPr>
        <p:spPr bwMode="auto">
          <a:xfrm>
            <a:off x="1219200" y="2514600"/>
            <a:ext cx="2590800" cy="533400"/>
          </a:xfrm>
          <a:prstGeom prst="rect">
            <a:avLst/>
          </a:prstGeom>
          <a:solidFill>
            <a:schemeClr val="tx1">
              <a:lumMod val="50000"/>
            </a:schemeClr>
          </a:solidFill>
          <a:ln w="38100" cap="flat" cmpd="sng" algn="ctr">
            <a:solidFill>
              <a:schemeClr val="tx1"/>
            </a:solidFill>
            <a:prstDash val="solid"/>
            <a:round/>
            <a:headEnd type="none" w="med" len="med"/>
            <a:tailEnd type="none" w="med" len="med"/>
          </a:ln>
          <a:effectLst/>
        </p:spPr>
        <p:txBody>
          <a:bodyPr/>
          <a:lstStyle/>
          <a:p>
            <a:pPr marL="342900" marR="0" lvl="0" indent="-342900" algn="ctr" defTabSz="914400" rtl="0" eaLnBrk="1" fontAlgn="base" latinLnBrk="0" hangingPunct="1">
              <a:lnSpc>
                <a:spcPct val="100000"/>
              </a:lnSpc>
              <a:spcBef>
                <a:spcPct val="0"/>
              </a:spcBef>
              <a:spcAft>
                <a:spcPct val="0"/>
              </a:spcAft>
              <a:buClr>
                <a:srgbClr val="66CCFF"/>
              </a:buClr>
              <a:buSzPct val="65000"/>
              <a:buFont typeface="Wingdings" pitchFamily="2" charset="2"/>
              <a:buChar char="n"/>
              <a:tabLst/>
              <a:defRPr/>
            </a:pPr>
            <a:endParaRPr kumimoji="0" lang="en-US" sz="96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Tahoma" pitchFamily="34" charset="0"/>
              <a:ea typeface="+mn-ea"/>
              <a:cs typeface="+mn-cs"/>
            </a:endParaRPr>
          </a:p>
        </p:txBody>
      </p:sp>
      <p:sp>
        <p:nvSpPr>
          <p:cNvPr id="7" name="Rectangle 6"/>
          <p:cNvSpPr/>
          <p:nvPr/>
        </p:nvSpPr>
        <p:spPr bwMode="auto">
          <a:xfrm>
            <a:off x="1219200" y="3124200"/>
            <a:ext cx="2590800" cy="533400"/>
          </a:xfrm>
          <a:prstGeom prst="rect">
            <a:avLst/>
          </a:prstGeom>
          <a:solidFill>
            <a:schemeClr val="tx1">
              <a:lumMod val="50000"/>
            </a:schemeClr>
          </a:solidFill>
          <a:ln w="38100" cap="flat" cmpd="sng" algn="ctr">
            <a:solidFill>
              <a:schemeClr val="tx1"/>
            </a:solidFill>
            <a:prstDash val="solid"/>
            <a:round/>
            <a:headEnd type="none" w="med" len="med"/>
            <a:tailEnd type="none" w="med" len="med"/>
          </a:ln>
          <a:effectLst/>
        </p:spPr>
        <p:txBody>
          <a:bodyPr/>
          <a:lstStyle/>
          <a:p>
            <a:pPr marL="342900" marR="0" lvl="0" indent="-342900" algn="ctr" defTabSz="914400" rtl="0" eaLnBrk="1" fontAlgn="base" latinLnBrk="0" hangingPunct="1">
              <a:lnSpc>
                <a:spcPct val="100000"/>
              </a:lnSpc>
              <a:spcBef>
                <a:spcPct val="0"/>
              </a:spcBef>
              <a:spcAft>
                <a:spcPct val="0"/>
              </a:spcAft>
              <a:buClr>
                <a:srgbClr val="66CCFF"/>
              </a:buClr>
              <a:buSzPct val="65000"/>
              <a:buFont typeface="Wingdings" pitchFamily="2" charset="2"/>
              <a:buChar char="n"/>
              <a:tabLst/>
              <a:defRPr/>
            </a:pPr>
            <a:endParaRPr kumimoji="0" lang="en-US" sz="96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Tahoma" pitchFamily="34" charset="0"/>
              <a:ea typeface="+mn-ea"/>
              <a:cs typeface="+mn-cs"/>
            </a:endParaRPr>
          </a:p>
        </p:txBody>
      </p:sp>
      <p:sp>
        <p:nvSpPr>
          <p:cNvPr id="8" name="Rectangle 7"/>
          <p:cNvSpPr/>
          <p:nvPr/>
        </p:nvSpPr>
        <p:spPr bwMode="auto">
          <a:xfrm>
            <a:off x="1219200" y="3733800"/>
            <a:ext cx="2590800" cy="533400"/>
          </a:xfrm>
          <a:prstGeom prst="rect">
            <a:avLst/>
          </a:prstGeom>
          <a:solidFill>
            <a:schemeClr val="bg1">
              <a:lumMod val="85000"/>
              <a:lumOff val="15000"/>
            </a:schemeClr>
          </a:solidFill>
          <a:ln w="38100" cap="flat" cmpd="sng" algn="ctr">
            <a:solidFill>
              <a:schemeClr val="tx1"/>
            </a:solidFill>
            <a:prstDash val="solid"/>
            <a:round/>
            <a:headEnd type="none" w="med" len="med"/>
            <a:tailEnd type="none" w="med" len="med"/>
          </a:ln>
          <a:effectLst/>
        </p:spPr>
        <p:txBody>
          <a:bodyPr/>
          <a:lstStyle/>
          <a:p>
            <a:pPr marL="342900" marR="0" lvl="0" indent="-342900" algn="ctr" defTabSz="914400" rtl="0" eaLnBrk="1" fontAlgn="base" latinLnBrk="0" hangingPunct="1">
              <a:lnSpc>
                <a:spcPct val="100000"/>
              </a:lnSpc>
              <a:spcBef>
                <a:spcPct val="0"/>
              </a:spcBef>
              <a:spcAft>
                <a:spcPct val="0"/>
              </a:spcAft>
              <a:buClr>
                <a:srgbClr val="66CCFF"/>
              </a:buClr>
              <a:buSzPct val="65000"/>
              <a:buFont typeface="Wingdings" pitchFamily="2" charset="2"/>
              <a:buChar char="n"/>
              <a:tabLst/>
              <a:defRPr/>
            </a:pPr>
            <a:endParaRPr kumimoji="0" lang="en-US" sz="96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Tahoma" pitchFamily="34" charset="0"/>
              <a:ea typeface="+mn-ea"/>
              <a:cs typeface="+mn-cs"/>
            </a:endParaRPr>
          </a:p>
        </p:txBody>
      </p:sp>
      <p:sp>
        <p:nvSpPr>
          <p:cNvPr id="57357" name="Rectangle 13"/>
          <p:cNvSpPr>
            <a:spLocks noChangeArrowheads="1"/>
          </p:cNvSpPr>
          <p:nvPr/>
        </p:nvSpPr>
        <p:spPr bwMode="auto">
          <a:xfrm>
            <a:off x="5715000" y="6629400"/>
            <a:ext cx="3124200" cy="214313"/>
          </a:xfrm>
          <a:prstGeom prst="rect">
            <a:avLst/>
          </a:prstGeom>
          <a:noFill/>
          <a:ln w="9525" algn="ctr">
            <a:noFill/>
            <a:miter lim="800000"/>
            <a:headEnd/>
            <a:tailEnd/>
          </a:ln>
          <a:effectLst/>
        </p:spPr>
        <p:txBody>
          <a:bodyPr>
            <a:spAutoFit/>
          </a:bodyPr>
          <a:lstStyle/>
          <a:p>
            <a:pPr marL="342900" marR="0" lvl="0" indent="-342900" algn="r" defTabSz="914400" rtl="0" eaLnBrk="1" fontAlgn="base" latinLnBrk="0" hangingPunct="1">
              <a:lnSpc>
                <a:spcPct val="100000"/>
              </a:lnSpc>
              <a:spcBef>
                <a:spcPct val="0"/>
              </a:spcBef>
              <a:spcAft>
                <a:spcPct val="0"/>
              </a:spcAft>
              <a:buClr>
                <a:srgbClr val="66CCFF"/>
              </a:buClr>
              <a:buSzPct val="65000"/>
              <a:buFont typeface="Wingdings" pitchFamily="2" charset="2"/>
              <a:buNone/>
              <a:tabLst/>
              <a:defRPr/>
            </a:pPr>
            <a: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rPr>
              <a:t>Copyright © 2024 </a:t>
            </a:r>
            <a:r>
              <a:rPr kumimoji="0" lang="en-US" sz="800" b="1" i="0" u="none" strike="noStrike" kern="1200" cap="none" spc="0" normalizeH="0" baseline="0" noProof="0" dirty="0" err="1">
                <a:ln>
                  <a:noFill/>
                </a:ln>
                <a:solidFill>
                  <a:srgbClr val="FFFFFF"/>
                </a:solidFill>
                <a:effectLst/>
                <a:uLnTx/>
                <a:uFillTx/>
                <a:latin typeface="Verdana" pitchFamily="34" charset="0"/>
                <a:ea typeface="+mn-ea"/>
                <a:cs typeface="+mn-cs"/>
              </a:rPr>
              <a:t>SlideSpark</a:t>
            </a:r>
            <a: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rPr>
              <a:t> .LLC</a:t>
            </a:r>
            <a:endParaRPr kumimoji="0" lang="en-US" sz="96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Tahoma" pitchFamily="34" charset="0"/>
              <a:ea typeface="+mn-ea"/>
              <a:cs typeface="+mn-cs"/>
            </a:endParaRPr>
          </a:p>
        </p:txBody>
      </p:sp>
      <p:sp>
        <p:nvSpPr>
          <p:cNvPr id="2" name="Rectangle 1"/>
          <p:cNvSpPr/>
          <p:nvPr/>
        </p:nvSpPr>
        <p:spPr>
          <a:xfrm>
            <a:off x="381000" y="4800600"/>
            <a:ext cx="1059907" cy="1569660"/>
          </a:xfrm>
          <a:prstGeom prst="rect">
            <a:avLst/>
          </a:prstGeom>
          <a:noFill/>
        </p:spPr>
        <p:txBody>
          <a:bodyPr wrap="none" lIns="91440" tIns="45720" rIns="91440" bIns="4572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96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Verdana" pitchFamily="34" charset="0"/>
                <a:ea typeface="+mn-ea"/>
                <a:cs typeface="+mn-cs"/>
              </a:rPr>
              <a:t>8</a:t>
            </a:r>
          </a:p>
        </p:txBody>
      </p:sp>
    </p:spTree>
    <p:extLst>
      <p:ext uri="{BB962C8B-B14F-4D97-AF65-F5344CB8AC3E}">
        <p14:creationId xmlns:p14="http://schemas.microsoft.com/office/powerpoint/2010/main" val="1164243696"/>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5347" name="Rectangle 3"/>
          <p:cNvSpPr>
            <a:spLocks noGrp="1" noChangeArrowheads="1"/>
          </p:cNvSpPr>
          <p:nvPr>
            <p:ph type="body" idx="1"/>
          </p:nvPr>
        </p:nvSpPr>
        <p:spPr>
          <a:xfrm>
            <a:off x="457200" y="228600"/>
            <a:ext cx="8077200" cy="5902325"/>
          </a:xfrm>
        </p:spPr>
        <p:txBody>
          <a:bodyPr/>
          <a:lstStyle/>
          <a:p>
            <a:pPr eaLnBrk="1" hangingPunct="1">
              <a:defRPr/>
            </a:pPr>
            <a:r>
              <a:rPr lang="en-US" dirty="0"/>
              <a:t>There are four different types of nitrogen bases found in DNA.  Name them? </a:t>
            </a:r>
          </a:p>
          <a:p>
            <a:pPr eaLnBrk="1" hangingPunct="1">
              <a:defRPr/>
            </a:pPr>
            <a:endParaRPr lang="en-US" dirty="0"/>
          </a:p>
          <a:p>
            <a:pPr eaLnBrk="1" hangingPunct="1">
              <a:defRPr/>
            </a:pPr>
            <a:r>
              <a:rPr lang="en-US" dirty="0"/>
              <a:t>A is for adenine </a:t>
            </a:r>
          </a:p>
          <a:p>
            <a:pPr eaLnBrk="1" hangingPunct="1">
              <a:defRPr/>
            </a:pPr>
            <a:r>
              <a:rPr lang="en-US" dirty="0"/>
              <a:t>G is for guanine </a:t>
            </a:r>
          </a:p>
          <a:p>
            <a:pPr eaLnBrk="1" hangingPunct="1">
              <a:defRPr/>
            </a:pPr>
            <a:r>
              <a:rPr lang="en-US" dirty="0"/>
              <a:t>C is for cytosine </a:t>
            </a:r>
          </a:p>
          <a:p>
            <a:pPr eaLnBrk="1" hangingPunct="1">
              <a:defRPr/>
            </a:pPr>
            <a:r>
              <a:rPr lang="en-US" dirty="0"/>
              <a:t>T is for thymine </a:t>
            </a:r>
          </a:p>
          <a:p>
            <a:pPr eaLnBrk="1" hangingPunct="1">
              <a:defRPr/>
            </a:pPr>
            <a:endParaRPr lang="en-US" dirty="0"/>
          </a:p>
        </p:txBody>
      </p:sp>
      <p:pic>
        <p:nvPicPr>
          <p:cNvPr id="190467" name="Picture 5" descr="dna_molecul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343400" y="1447800"/>
            <a:ext cx="4286250" cy="4591050"/>
          </a:xfrm>
          <a:prstGeom prst="rect">
            <a:avLst/>
          </a:prstGeom>
          <a:noFill/>
          <a:ln w="76200">
            <a:solidFill>
              <a:srgbClr val="9933FF"/>
            </a:solidFill>
            <a:miter lim="800000"/>
            <a:headEnd/>
            <a:tailEnd/>
          </a:ln>
          <a:extLst>
            <a:ext uri="{909E8E84-426E-40DD-AFC4-6F175D3DCCD1}">
              <a14:hiddenFill xmlns:a14="http://schemas.microsoft.com/office/drawing/2010/main">
                <a:solidFill>
                  <a:srgbClr val="FFFFFF"/>
                </a:solidFill>
              </a14:hiddenFill>
            </a:ext>
          </a:extLst>
        </p:spPr>
      </p:pic>
      <p:sp>
        <p:nvSpPr>
          <p:cNvPr id="5" name="Rectangle 4"/>
          <p:cNvSpPr/>
          <p:nvPr/>
        </p:nvSpPr>
        <p:spPr bwMode="auto">
          <a:xfrm>
            <a:off x="1219200" y="1905000"/>
            <a:ext cx="2590800" cy="533400"/>
          </a:xfrm>
          <a:prstGeom prst="rect">
            <a:avLst/>
          </a:prstGeom>
          <a:solidFill>
            <a:schemeClr val="bg1">
              <a:lumMod val="85000"/>
              <a:lumOff val="15000"/>
            </a:schemeClr>
          </a:solidFill>
          <a:ln w="38100" cap="flat" cmpd="sng" algn="ctr">
            <a:solidFill>
              <a:srgbClr val="FFFF00"/>
            </a:solidFill>
            <a:prstDash val="solid"/>
            <a:round/>
            <a:headEnd type="none" w="med" len="med"/>
            <a:tailEnd type="none" w="med" len="med"/>
          </a:ln>
          <a:effectLst/>
        </p:spPr>
        <p:txBody>
          <a:bodyPr/>
          <a:lstStyle/>
          <a:p>
            <a:pPr marL="342900" marR="0" lvl="0" indent="-342900" algn="ctr" defTabSz="914400" rtl="0" eaLnBrk="1" fontAlgn="base" latinLnBrk="0" hangingPunct="1">
              <a:lnSpc>
                <a:spcPct val="100000"/>
              </a:lnSpc>
              <a:spcBef>
                <a:spcPct val="0"/>
              </a:spcBef>
              <a:spcAft>
                <a:spcPct val="0"/>
              </a:spcAft>
              <a:buClr>
                <a:srgbClr val="66CCFF"/>
              </a:buClr>
              <a:buSzPct val="65000"/>
              <a:buFont typeface="Wingdings" pitchFamily="2" charset="2"/>
              <a:buChar char="n"/>
              <a:tabLst/>
              <a:defRPr/>
            </a:pPr>
            <a:endParaRPr kumimoji="0" lang="en-US" sz="96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Tahoma" pitchFamily="34" charset="0"/>
              <a:ea typeface="+mn-ea"/>
              <a:cs typeface="+mn-cs"/>
            </a:endParaRPr>
          </a:p>
        </p:txBody>
      </p:sp>
      <p:sp>
        <p:nvSpPr>
          <p:cNvPr id="6" name="Rectangle 5"/>
          <p:cNvSpPr/>
          <p:nvPr/>
        </p:nvSpPr>
        <p:spPr bwMode="auto">
          <a:xfrm>
            <a:off x="1219200" y="2514600"/>
            <a:ext cx="2590800" cy="533400"/>
          </a:xfrm>
          <a:prstGeom prst="rect">
            <a:avLst/>
          </a:prstGeom>
          <a:solidFill>
            <a:schemeClr val="tx1">
              <a:lumMod val="50000"/>
            </a:schemeClr>
          </a:solidFill>
          <a:ln w="38100" cap="flat" cmpd="sng" algn="ctr">
            <a:solidFill>
              <a:schemeClr val="tx1"/>
            </a:solidFill>
            <a:prstDash val="solid"/>
            <a:round/>
            <a:headEnd type="none" w="med" len="med"/>
            <a:tailEnd type="none" w="med" len="med"/>
          </a:ln>
          <a:effectLst/>
        </p:spPr>
        <p:txBody>
          <a:bodyPr/>
          <a:lstStyle/>
          <a:p>
            <a:pPr marL="342900" marR="0" lvl="0" indent="-342900" algn="ctr" defTabSz="914400" rtl="0" eaLnBrk="1" fontAlgn="base" latinLnBrk="0" hangingPunct="1">
              <a:lnSpc>
                <a:spcPct val="100000"/>
              </a:lnSpc>
              <a:spcBef>
                <a:spcPct val="0"/>
              </a:spcBef>
              <a:spcAft>
                <a:spcPct val="0"/>
              </a:spcAft>
              <a:buClr>
                <a:srgbClr val="66CCFF"/>
              </a:buClr>
              <a:buSzPct val="65000"/>
              <a:buFont typeface="Wingdings" pitchFamily="2" charset="2"/>
              <a:buChar char="n"/>
              <a:tabLst/>
              <a:defRPr/>
            </a:pPr>
            <a:endParaRPr kumimoji="0" lang="en-US" sz="96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Tahoma" pitchFamily="34" charset="0"/>
              <a:ea typeface="+mn-ea"/>
              <a:cs typeface="+mn-cs"/>
            </a:endParaRPr>
          </a:p>
        </p:txBody>
      </p:sp>
      <p:sp>
        <p:nvSpPr>
          <p:cNvPr id="7" name="Rectangle 6"/>
          <p:cNvSpPr/>
          <p:nvPr/>
        </p:nvSpPr>
        <p:spPr bwMode="auto">
          <a:xfrm>
            <a:off x="1219200" y="3124200"/>
            <a:ext cx="2590800" cy="533400"/>
          </a:xfrm>
          <a:prstGeom prst="rect">
            <a:avLst/>
          </a:prstGeom>
          <a:solidFill>
            <a:schemeClr val="tx1">
              <a:lumMod val="50000"/>
            </a:schemeClr>
          </a:solidFill>
          <a:ln w="38100" cap="flat" cmpd="sng" algn="ctr">
            <a:solidFill>
              <a:schemeClr val="tx1"/>
            </a:solidFill>
            <a:prstDash val="solid"/>
            <a:round/>
            <a:headEnd type="none" w="med" len="med"/>
            <a:tailEnd type="none" w="med" len="med"/>
          </a:ln>
          <a:effectLst/>
        </p:spPr>
        <p:txBody>
          <a:bodyPr/>
          <a:lstStyle/>
          <a:p>
            <a:pPr marL="342900" marR="0" lvl="0" indent="-342900" algn="ctr" defTabSz="914400" rtl="0" eaLnBrk="1" fontAlgn="base" latinLnBrk="0" hangingPunct="1">
              <a:lnSpc>
                <a:spcPct val="100000"/>
              </a:lnSpc>
              <a:spcBef>
                <a:spcPct val="0"/>
              </a:spcBef>
              <a:spcAft>
                <a:spcPct val="0"/>
              </a:spcAft>
              <a:buClr>
                <a:srgbClr val="66CCFF"/>
              </a:buClr>
              <a:buSzPct val="65000"/>
              <a:buFont typeface="Wingdings" pitchFamily="2" charset="2"/>
              <a:buChar char="n"/>
              <a:tabLst/>
              <a:defRPr/>
            </a:pPr>
            <a:endParaRPr kumimoji="0" lang="en-US" sz="96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Tahoma" pitchFamily="34" charset="0"/>
              <a:ea typeface="+mn-ea"/>
              <a:cs typeface="+mn-cs"/>
            </a:endParaRPr>
          </a:p>
        </p:txBody>
      </p:sp>
      <p:sp>
        <p:nvSpPr>
          <p:cNvPr id="8" name="Rectangle 7"/>
          <p:cNvSpPr/>
          <p:nvPr/>
        </p:nvSpPr>
        <p:spPr bwMode="auto">
          <a:xfrm>
            <a:off x="1219200" y="3733800"/>
            <a:ext cx="2590800" cy="533400"/>
          </a:xfrm>
          <a:prstGeom prst="rect">
            <a:avLst/>
          </a:prstGeom>
          <a:solidFill>
            <a:schemeClr val="bg1">
              <a:lumMod val="85000"/>
              <a:lumOff val="15000"/>
            </a:schemeClr>
          </a:solidFill>
          <a:ln w="38100" cap="flat" cmpd="sng" algn="ctr">
            <a:solidFill>
              <a:schemeClr val="tx1"/>
            </a:solidFill>
            <a:prstDash val="solid"/>
            <a:round/>
            <a:headEnd type="none" w="med" len="med"/>
            <a:tailEnd type="none" w="med" len="med"/>
          </a:ln>
          <a:effectLst/>
        </p:spPr>
        <p:txBody>
          <a:bodyPr/>
          <a:lstStyle/>
          <a:p>
            <a:pPr marL="342900" marR="0" lvl="0" indent="-342900" algn="ctr" defTabSz="914400" rtl="0" eaLnBrk="1" fontAlgn="base" latinLnBrk="0" hangingPunct="1">
              <a:lnSpc>
                <a:spcPct val="100000"/>
              </a:lnSpc>
              <a:spcBef>
                <a:spcPct val="0"/>
              </a:spcBef>
              <a:spcAft>
                <a:spcPct val="0"/>
              </a:spcAft>
              <a:buClr>
                <a:srgbClr val="66CCFF"/>
              </a:buClr>
              <a:buSzPct val="65000"/>
              <a:buFont typeface="Wingdings" pitchFamily="2" charset="2"/>
              <a:buChar char="n"/>
              <a:tabLst/>
              <a:defRPr/>
            </a:pPr>
            <a:endParaRPr kumimoji="0" lang="en-US" sz="96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Tahoma" pitchFamily="34" charset="0"/>
              <a:ea typeface="+mn-ea"/>
              <a:cs typeface="+mn-cs"/>
            </a:endParaRPr>
          </a:p>
        </p:txBody>
      </p:sp>
      <p:sp>
        <p:nvSpPr>
          <p:cNvPr id="57357" name="Rectangle 13"/>
          <p:cNvSpPr>
            <a:spLocks noChangeArrowheads="1"/>
          </p:cNvSpPr>
          <p:nvPr/>
        </p:nvSpPr>
        <p:spPr bwMode="auto">
          <a:xfrm>
            <a:off x="5715000" y="6629400"/>
            <a:ext cx="3124200" cy="214313"/>
          </a:xfrm>
          <a:prstGeom prst="rect">
            <a:avLst/>
          </a:prstGeom>
          <a:noFill/>
          <a:ln w="9525" algn="ctr">
            <a:noFill/>
            <a:miter lim="800000"/>
            <a:headEnd/>
            <a:tailEnd/>
          </a:ln>
          <a:effectLst/>
        </p:spPr>
        <p:txBody>
          <a:bodyPr>
            <a:spAutoFit/>
          </a:bodyPr>
          <a:lstStyle/>
          <a:p>
            <a:pPr marL="342900" marR="0" lvl="0" indent="-342900" algn="r" defTabSz="914400" rtl="0" eaLnBrk="1" fontAlgn="base" latinLnBrk="0" hangingPunct="1">
              <a:lnSpc>
                <a:spcPct val="100000"/>
              </a:lnSpc>
              <a:spcBef>
                <a:spcPct val="0"/>
              </a:spcBef>
              <a:spcAft>
                <a:spcPct val="0"/>
              </a:spcAft>
              <a:buClr>
                <a:srgbClr val="66CCFF"/>
              </a:buClr>
              <a:buSzPct val="65000"/>
              <a:buFont typeface="Wingdings" pitchFamily="2" charset="2"/>
              <a:buNone/>
              <a:tabLst/>
              <a:defRPr/>
            </a:pPr>
            <a: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rPr>
              <a:t>Copyright © 2024 </a:t>
            </a:r>
            <a:r>
              <a:rPr kumimoji="0" lang="en-US" sz="800" b="1" i="0" u="none" strike="noStrike" kern="1200" cap="none" spc="0" normalizeH="0" baseline="0" noProof="0" dirty="0" err="1">
                <a:ln>
                  <a:noFill/>
                </a:ln>
                <a:solidFill>
                  <a:srgbClr val="FFFFFF"/>
                </a:solidFill>
                <a:effectLst/>
                <a:uLnTx/>
                <a:uFillTx/>
                <a:latin typeface="Verdana" pitchFamily="34" charset="0"/>
                <a:ea typeface="+mn-ea"/>
                <a:cs typeface="+mn-cs"/>
              </a:rPr>
              <a:t>SlideSpark</a:t>
            </a:r>
            <a: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rPr>
              <a:t> .LLC</a:t>
            </a:r>
            <a:endParaRPr kumimoji="0" lang="en-US" sz="96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Tahoma" pitchFamily="34" charset="0"/>
              <a:ea typeface="+mn-ea"/>
              <a:cs typeface="+mn-cs"/>
            </a:endParaRPr>
          </a:p>
        </p:txBody>
      </p:sp>
      <p:sp>
        <p:nvSpPr>
          <p:cNvPr id="2" name="Rectangle 1"/>
          <p:cNvSpPr/>
          <p:nvPr/>
        </p:nvSpPr>
        <p:spPr>
          <a:xfrm>
            <a:off x="381000" y="4800600"/>
            <a:ext cx="1059907" cy="1569660"/>
          </a:xfrm>
          <a:prstGeom prst="rect">
            <a:avLst/>
          </a:prstGeom>
          <a:noFill/>
        </p:spPr>
        <p:txBody>
          <a:bodyPr wrap="none" lIns="91440" tIns="45720" rIns="91440" bIns="4572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96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Verdana" pitchFamily="34" charset="0"/>
                <a:ea typeface="+mn-ea"/>
                <a:cs typeface="+mn-cs"/>
              </a:rPr>
              <a:t>8</a:t>
            </a:r>
          </a:p>
        </p:txBody>
      </p:sp>
    </p:spTree>
    <p:extLst>
      <p:ext uri="{BB962C8B-B14F-4D97-AF65-F5344CB8AC3E}">
        <p14:creationId xmlns:p14="http://schemas.microsoft.com/office/powerpoint/2010/main" val="1509652320"/>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5347" name="Rectangle 3"/>
          <p:cNvSpPr>
            <a:spLocks noGrp="1" noChangeArrowheads="1"/>
          </p:cNvSpPr>
          <p:nvPr>
            <p:ph type="body" idx="1"/>
          </p:nvPr>
        </p:nvSpPr>
        <p:spPr>
          <a:xfrm>
            <a:off x="457200" y="228600"/>
            <a:ext cx="8077200" cy="5902325"/>
          </a:xfrm>
        </p:spPr>
        <p:txBody>
          <a:bodyPr/>
          <a:lstStyle/>
          <a:p>
            <a:pPr eaLnBrk="1" hangingPunct="1">
              <a:defRPr/>
            </a:pPr>
            <a:r>
              <a:rPr lang="en-US" dirty="0"/>
              <a:t>There are four different types of nitrogen bases found in DNA.  Name them? </a:t>
            </a:r>
          </a:p>
          <a:p>
            <a:pPr eaLnBrk="1" hangingPunct="1">
              <a:defRPr/>
            </a:pPr>
            <a:endParaRPr lang="en-US" dirty="0"/>
          </a:p>
          <a:p>
            <a:pPr eaLnBrk="1" hangingPunct="1">
              <a:defRPr/>
            </a:pPr>
            <a:r>
              <a:rPr lang="en-US" dirty="0"/>
              <a:t>A is for </a:t>
            </a:r>
            <a:r>
              <a:rPr lang="en-US" dirty="0">
                <a:solidFill>
                  <a:srgbClr val="FF00FF"/>
                </a:solidFill>
              </a:rPr>
              <a:t>adenine</a:t>
            </a:r>
            <a:r>
              <a:rPr lang="en-US" dirty="0"/>
              <a:t> </a:t>
            </a:r>
          </a:p>
          <a:p>
            <a:pPr eaLnBrk="1" hangingPunct="1">
              <a:defRPr/>
            </a:pPr>
            <a:r>
              <a:rPr lang="en-US" dirty="0"/>
              <a:t>G is for guanine </a:t>
            </a:r>
          </a:p>
          <a:p>
            <a:pPr eaLnBrk="1" hangingPunct="1">
              <a:defRPr/>
            </a:pPr>
            <a:r>
              <a:rPr lang="en-US" dirty="0"/>
              <a:t>C is for cytosine </a:t>
            </a:r>
          </a:p>
          <a:p>
            <a:pPr eaLnBrk="1" hangingPunct="1">
              <a:defRPr/>
            </a:pPr>
            <a:r>
              <a:rPr lang="en-US" dirty="0"/>
              <a:t>T is for thymine </a:t>
            </a:r>
          </a:p>
          <a:p>
            <a:pPr eaLnBrk="1" hangingPunct="1">
              <a:defRPr/>
            </a:pPr>
            <a:endParaRPr lang="en-US" dirty="0"/>
          </a:p>
        </p:txBody>
      </p:sp>
      <p:pic>
        <p:nvPicPr>
          <p:cNvPr id="190467" name="Picture 5" descr="dna_molecul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343400" y="1447800"/>
            <a:ext cx="4286250" cy="4591050"/>
          </a:xfrm>
          <a:prstGeom prst="rect">
            <a:avLst/>
          </a:prstGeom>
          <a:noFill/>
          <a:ln w="76200">
            <a:solidFill>
              <a:srgbClr val="9933FF"/>
            </a:solidFill>
            <a:miter lim="800000"/>
            <a:headEnd/>
            <a:tailEnd/>
          </a:ln>
          <a:extLst>
            <a:ext uri="{909E8E84-426E-40DD-AFC4-6F175D3DCCD1}">
              <a14:hiddenFill xmlns:a14="http://schemas.microsoft.com/office/drawing/2010/main">
                <a:solidFill>
                  <a:srgbClr val="FFFFFF"/>
                </a:solidFill>
              </a14:hiddenFill>
            </a:ext>
          </a:extLst>
        </p:spPr>
      </p:pic>
      <p:sp>
        <p:nvSpPr>
          <p:cNvPr id="6" name="Rectangle 5"/>
          <p:cNvSpPr/>
          <p:nvPr/>
        </p:nvSpPr>
        <p:spPr bwMode="auto">
          <a:xfrm>
            <a:off x="1219200" y="2514600"/>
            <a:ext cx="2590800" cy="533400"/>
          </a:xfrm>
          <a:prstGeom prst="rect">
            <a:avLst/>
          </a:prstGeom>
          <a:solidFill>
            <a:schemeClr val="tx1">
              <a:lumMod val="50000"/>
            </a:schemeClr>
          </a:solidFill>
          <a:ln w="38100" cap="flat" cmpd="sng" algn="ctr">
            <a:solidFill>
              <a:schemeClr val="tx1"/>
            </a:solidFill>
            <a:prstDash val="solid"/>
            <a:round/>
            <a:headEnd type="none" w="med" len="med"/>
            <a:tailEnd type="none" w="med" len="med"/>
          </a:ln>
          <a:effectLst/>
        </p:spPr>
        <p:txBody>
          <a:bodyPr/>
          <a:lstStyle/>
          <a:p>
            <a:pPr marL="342900" marR="0" lvl="0" indent="-342900" algn="ctr" defTabSz="914400" rtl="0" eaLnBrk="1" fontAlgn="base" latinLnBrk="0" hangingPunct="1">
              <a:lnSpc>
                <a:spcPct val="100000"/>
              </a:lnSpc>
              <a:spcBef>
                <a:spcPct val="0"/>
              </a:spcBef>
              <a:spcAft>
                <a:spcPct val="0"/>
              </a:spcAft>
              <a:buClr>
                <a:srgbClr val="66CCFF"/>
              </a:buClr>
              <a:buSzPct val="65000"/>
              <a:buFont typeface="Wingdings" pitchFamily="2" charset="2"/>
              <a:buChar char="n"/>
              <a:tabLst/>
              <a:defRPr/>
            </a:pPr>
            <a:endParaRPr kumimoji="0" lang="en-US" sz="96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Tahoma" pitchFamily="34" charset="0"/>
              <a:ea typeface="+mn-ea"/>
              <a:cs typeface="+mn-cs"/>
            </a:endParaRPr>
          </a:p>
        </p:txBody>
      </p:sp>
      <p:sp>
        <p:nvSpPr>
          <p:cNvPr id="7" name="Rectangle 6"/>
          <p:cNvSpPr/>
          <p:nvPr/>
        </p:nvSpPr>
        <p:spPr bwMode="auto">
          <a:xfrm>
            <a:off x="1219200" y="3124200"/>
            <a:ext cx="2590800" cy="533400"/>
          </a:xfrm>
          <a:prstGeom prst="rect">
            <a:avLst/>
          </a:prstGeom>
          <a:solidFill>
            <a:schemeClr val="tx1">
              <a:lumMod val="50000"/>
            </a:schemeClr>
          </a:solidFill>
          <a:ln w="38100" cap="flat" cmpd="sng" algn="ctr">
            <a:solidFill>
              <a:schemeClr val="tx1"/>
            </a:solidFill>
            <a:prstDash val="solid"/>
            <a:round/>
            <a:headEnd type="none" w="med" len="med"/>
            <a:tailEnd type="none" w="med" len="med"/>
          </a:ln>
          <a:effectLst/>
        </p:spPr>
        <p:txBody>
          <a:bodyPr/>
          <a:lstStyle/>
          <a:p>
            <a:pPr marL="342900" marR="0" lvl="0" indent="-342900" algn="ctr" defTabSz="914400" rtl="0" eaLnBrk="1" fontAlgn="base" latinLnBrk="0" hangingPunct="1">
              <a:lnSpc>
                <a:spcPct val="100000"/>
              </a:lnSpc>
              <a:spcBef>
                <a:spcPct val="0"/>
              </a:spcBef>
              <a:spcAft>
                <a:spcPct val="0"/>
              </a:spcAft>
              <a:buClr>
                <a:srgbClr val="66CCFF"/>
              </a:buClr>
              <a:buSzPct val="65000"/>
              <a:buFont typeface="Wingdings" pitchFamily="2" charset="2"/>
              <a:buChar char="n"/>
              <a:tabLst/>
              <a:defRPr/>
            </a:pPr>
            <a:endParaRPr kumimoji="0" lang="en-US" sz="96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Tahoma" pitchFamily="34" charset="0"/>
              <a:ea typeface="+mn-ea"/>
              <a:cs typeface="+mn-cs"/>
            </a:endParaRPr>
          </a:p>
        </p:txBody>
      </p:sp>
      <p:sp>
        <p:nvSpPr>
          <p:cNvPr id="8" name="Rectangle 7"/>
          <p:cNvSpPr/>
          <p:nvPr/>
        </p:nvSpPr>
        <p:spPr bwMode="auto">
          <a:xfrm>
            <a:off x="1219200" y="3733800"/>
            <a:ext cx="2590800" cy="533400"/>
          </a:xfrm>
          <a:prstGeom prst="rect">
            <a:avLst/>
          </a:prstGeom>
          <a:solidFill>
            <a:schemeClr val="bg1">
              <a:lumMod val="85000"/>
              <a:lumOff val="15000"/>
            </a:schemeClr>
          </a:solidFill>
          <a:ln w="38100" cap="flat" cmpd="sng" algn="ctr">
            <a:solidFill>
              <a:schemeClr val="tx1"/>
            </a:solidFill>
            <a:prstDash val="solid"/>
            <a:round/>
            <a:headEnd type="none" w="med" len="med"/>
            <a:tailEnd type="none" w="med" len="med"/>
          </a:ln>
          <a:effectLst/>
        </p:spPr>
        <p:txBody>
          <a:bodyPr/>
          <a:lstStyle/>
          <a:p>
            <a:pPr marL="342900" marR="0" lvl="0" indent="-342900" algn="ctr" defTabSz="914400" rtl="0" eaLnBrk="1" fontAlgn="base" latinLnBrk="0" hangingPunct="1">
              <a:lnSpc>
                <a:spcPct val="100000"/>
              </a:lnSpc>
              <a:spcBef>
                <a:spcPct val="0"/>
              </a:spcBef>
              <a:spcAft>
                <a:spcPct val="0"/>
              </a:spcAft>
              <a:buClr>
                <a:srgbClr val="66CCFF"/>
              </a:buClr>
              <a:buSzPct val="65000"/>
              <a:buFont typeface="Wingdings" pitchFamily="2" charset="2"/>
              <a:buChar char="n"/>
              <a:tabLst/>
              <a:defRPr/>
            </a:pPr>
            <a:endParaRPr kumimoji="0" lang="en-US" sz="96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Tahoma" pitchFamily="34" charset="0"/>
              <a:ea typeface="+mn-ea"/>
              <a:cs typeface="+mn-cs"/>
            </a:endParaRPr>
          </a:p>
        </p:txBody>
      </p:sp>
      <p:sp>
        <p:nvSpPr>
          <p:cNvPr id="57357" name="Rectangle 13"/>
          <p:cNvSpPr>
            <a:spLocks noChangeArrowheads="1"/>
          </p:cNvSpPr>
          <p:nvPr/>
        </p:nvSpPr>
        <p:spPr bwMode="auto">
          <a:xfrm>
            <a:off x="5715000" y="6629400"/>
            <a:ext cx="3124200" cy="214313"/>
          </a:xfrm>
          <a:prstGeom prst="rect">
            <a:avLst/>
          </a:prstGeom>
          <a:noFill/>
          <a:ln w="9525" algn="ctr">
            <a:noFill/>
            <a:miter lim="800000"/>
            <a:headEnd/>
            <a:tailEnd/>
          </a:ln>
          <a:effectLst/>
        </p:spPr>
        <p:txBody>
          <a:bodyPr>
            <a:spAutoFit/>
          </a:bodyPr>
          <a:lstStyle/>
          <a:p>
            <a:pPr marL="342900" marR="0" lvl="0" indent="-342900" algn="r" defTabSz="914400" rtl="0" eaLnBrk="1" fontAlgn="base" latinLnBrk="0" hangingPunct="1">
              <a:lnSpc>
                <a:spcPct val="100000"/>
              </a:lnSpc>
              <a:spcBef>
                <a:spcPct val="0"/>
              </a:spcBef>
              <a:spcAft>
                <a:spcPct val="0"/>
              </a:spcAft>
              <a:buClr>
                <a:srgbClr val="66CCFF"/>
              </a:buClr>
              <a:buSzPct val="65000"/>
              <a:buFont typeface="Wingdings" pitchFamily="2" charset="2"/>
              <a:buNone/>
              <a:tabLst/>
              <a:defRPr/>
            </a:pPr>
            <a: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rPr>
              <a:t>Copyright © 2024 </a:t>
            </a:r>
            <a:r>
              <a:rPr kumimoji="0" lang="en-US" sz="800" b="1" i="0" u="none" strike="noStrike" kern="1200" cap="none" spc="0" normalizeH="0" baseline="0" noProof="0" dirty="0" err="1">
                <a:ln>
                  <a:noFill/>
                </a:ln>
                <a:solidFill>
                  <a:srgbClr val="FFFFFF"/>
                </a:solidFill>
                <a:effectLst/>
                <a:uLnTx/>
                <a:uFillTx/>
                <a:latin typeface="Verdana" pitchFamily="34" charset="0"/>
                <a:ea typeface="+mn-ea"/>
                <a:cs typeface="+mn-cs"/>
              </a:rPr>
              <a:t>SlideSpark</a:t>
            </a:r>
            <a: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rPr>
              <a:t> .LLC</a:t>
            </a:r>
            <a:endParaRPr kumimoji="0" lang="en-US" sz="96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Tahoma" pitchFamily="34" charset="0"/>
              <a:ea typeface="+mn-ea"/>
              <a:cs typeface="+mn-cs"/>
            </a:endParaRPr>
          </a:p>
        </p:txBody>
      </p:sp>
      <p:sp>
        <p:nvSpPr>
          <p:cNvPr id="2" name="Rectangle 1"/>
          <p:cNvSpPr/>
          <p:nvPr/>
        </p:nvSpPr>
        <p:spPr>
          <a:xfrm>
            <a:off x="381000" y="4800600"/>
            <a:ext cx="1059907" cy="1569660"/>
          </a:xfrm>
          <a:prstGeom prst="rect">
            <a:avLst/>
          </a:prstGeom>
          <a:noFill/>
        </p:spPr>
        <p:txBody>
          <a:bodyPr wrap="none" lIns="91440" tIns="45720" rIns="91440" bIns="4572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96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Verdana" pitchFamily="34" charset="0"/>
                <a:ea typeface="+mn-ea"/>
                <a:cs typeface="+mn-cs"/>
              </a:rPr>
              <a:t>8</a:t>
            </a:r>
          </a:p>
        </p:txBody>
      </p:sp>
    </p:spTree>
    <p:extLst>
      <p:ext uri="{BB962C8B-B14F-4D97-AF65-F5344CB8AC3E}">
        <p14:creationId xmlns:p14="http://schemas.microsoft.com/office/powerpoint/2010/main" val="2224326503"/>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5347" name="Rectangle 3"/>
          <p:cNvSpPr>
            <a:spLocks noGrp="1" noChangeArrowheads="1"/>
          </p:cNvSpPr>
          <p:nvPr>
            <p:ph type="body" idx="1"/>
          </p:nvPr>
        </p:nvSpPr>
        <p:spPr>
          <a:xfrm>
            <a:off x="457200" y="228600"/>
            <a:ext cx="8077200" cy="5902325"/>
          </a:xfrm>
        </p:spPr>
        <p:txBody>
          <a:bodyPr/>
          <a:lstStyle/>
          <a:p>
            <a:pPr eaLnBrk="1" hangingPunct="1">
              <a:defRPr/>
            </a:pPr>
            <a:r>
              <a:rPr lang="en-US" dirty="0"/>
              <a:t>There are four different types of nitrogen bases found in DNA.  Name them? </a:t>
            </a:r>
          </a:p>
          <a:p>
            <a:pPr eaLnBrk="1" hangingPunct="1">
              <a:defRPr/>
            </a:pPr>
            <a:endParaRPr lang="en-US" dirty="0"/>
          </a:p>
          <a:p>
            <a:pPr eaLnBrk="1" hangingPunct="1">
              <a:defRPr/>
            </a:pPr>
            <a:r>
              <a:rPr lang="en-US" dirty="0"/>
              <a:t>A is for </a:t>
            </a:r>
            <a:r>
              <a:rPr lang="en-US" dirty="0">
                <a:solidFill>
                  <a:srgbClr val="FF00FF"/>
                </a:solidFill>
              </a:rPr>
              <a:t>adenine</a:t>
            </a:r>
            <a:r>
              <a:rPr lang="en-US" dirty="0"/>
              <a:t> </a:t>
            </a:r>
          </a:p>
          <a:p>
            <a:pPr eaLnBrk="1" hangingPunct="1">
              <a:defRPr/>
            </a:pPr>
            <a:r>
              <a:rPr lang="en-US" dirty="0"/>
              <a:t>G is for guanine </a:t>
            </a:r>
          </a:p>
          <a:p>
            <a:pPr eaLnBrk="1" hangingPunct="1">
              <a:defRPr/>
            </a:pPr>
            <a:r>
              <a:rPr lang="en-US" dirty="0"/>
              <a:t>C is for cytosine </a:t>
            </a:r>
          </a:p>
          <a:p>
            <a:pPr eaLnBrk="1" hangingPunct="1">
              <a:defRPr/>
            </a:pPr>
            <a:r>
              <a:rPr lang="en-US" dirty="0"/>
              <a:t>T is for thymine </a:t>
            </a:r>
          </a:p>
          <a:p>
            <a:pPr eaLnBrk="1" hangingPunct="1">
              <a:defRPr/>
            </a:pPr>
            <a:endParaRPr lang="en-US" dirty="0"/>
          </a:p>
        </p:txBody>
      </p:sp>
      <p:pic>
        <p:nvPicPr>
          <p:cNvPr id="190467" name="Picture 5" descr="dna_molecul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343400" y="1447800"/>
            <a:ext cx="4286250" cy="4591050"/>
          </a:xfrm>
          <a:prstGeom prst="rect">
            <a:avLst/>
          </a:prstGeom>
          <a:noFill/>
          <a:ln w="76200">
            <a:solidFill>
              <a:srgbClr val="9933FF"/>
            </a:solidFill>
            <a:miter lim="800000"/>
            <a:headEnd/>
            <a:tailEnd/>
          </a:ln>
          <a:extLst>
            <a:ext uri="{909E8E84-426E-40DD-AFC4-6F175D3DCCD1}">
              <a14:hiddenFill xmlns:a14="http://schemas.microsoft.com/office/drawing/2010/main">
                <a:solidFill>
                  <a:srgbClr val="FFFFFF"/>
                </a:solidFill>
              </a14:hiddenFill>
            </a:ext>
          </a:extLst>
        </p:spPr>
      </p:pic>
      <p:sp>
        <p:nvSpPr>
          <p:cNvPr id="6" name="Rectangle 5"/>
          <p:cNvSpPr/>
          <p:nvPr/>
        </p:nvSpPr>
        <p:spPr bwMode="auto">
          <a:xfrm>
            <a:off x="1219200" y="2514600"/>
            <a:ext cx="2590800" cy="533400"/>
          </a:xfrm>
          <a:prstGeom prst="rect">
            <a:avLst/>
          </a:prstGeom>
          <a:solidFill>
            <a:schemeClr val="tx1">
              <a:lumMod val="50000"/>
            </a:schemeClr>
          </a:solidFill>
          <a:ln w="38100" cap="flat" cmpd="sng" algn="ctr">
            <a:solidFill>
              <a:srgbClr val="FFFF00"/>
            </a:solidFill>
            <a:prstDash val="solid"/>
            <a:round/>
            <a:headEnd type="none" w="med" len="med"/>
            <a:tailEnd type="none" w="med" len="med"/>
          </a:ln>
          <a:effectLst/>
        </p:spPr>
        <p:txBody>
          <a:bodyPr/>
          <a:lstStyle/>
          <a:p>
            <a:pPr marL="342900" marR="0" lvl="0" indent="-342900" algn="ctr" defTabSz="914400" rtl="0" eaLnBrk="1" fontAlgn="base" latinLnBrk="0" hangingPunct="1">
              <a:lnSpc>
                <a:spcPct val="100000"/>
              </a:lnSpc>
              <a:spcBef>
                <a:spcPct val="0"/>
              </a:spcBef>
              <a:spcAft>
                <a:spcPct val="0"/>
              </a:spcAft>
              <a:buClr>
                <a:srgbClr val="66CCFF"/>
              </a:buClr>
              <a:buSzPct val="65000"/>
              <a:buFont typeface="Wingdings" pitchFamily="2" charset="2"/>
              <a:buChar char="n"/>
              <a:tabLst/>
              <a:defRPr/>
            </a:pPr>
            <a:endParaRPr kumimoji="0" lang="en-US" sz="96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Tahoma" pitchFamily="34" charset="0"/>
              <a:ea typeface="+mn-ea"/>
              <a:cs typeface="+mn-cs"/>
            </a:endParaRPr>
          </a:p>
        </p:txBody>
      </p:sp>
      <p:sp>
        <p:nvSpPr>
          <p:cNvPr id="7" name="Rectangle 6"/>
          <p:cNvSpPr/>
          <p:nvPr/>
        </p:nvSpPr>
        <p:spPr bwMode="auto">
          <a:xfrm>
            <a:off x="1219200" y="3124200"/>
            <a:ext cx="2590800" cy="533400"/>
          </a:xfrm>
          <a:prstGeom prst="rect">
            <a:avLst/>
          </a:prstGeom>
          <a:solidFill>
            <a:schemeClr val="tx1">
              <a:lumMod val="50000"/>
            </a:schemeClr>
          </a:solidFill>
          <a:ln w="38100" cap="flat" cmpd="sng" algn="ctr">
            <a:solidFill>
              <a:schemeClr val="tx1"/>
            </a:solidFill>
            <a:prstDash val="solid"/>
            <a:round/>
            <a:headEnd type="none" w="med" len="med"/>
            <a:tailEnd type="none" w="med" len="med"/>
          </a:ln>
          <a:effectLst/>
        </p:spPr>
        <p:txBody>
          <a:bodyPr/>
          <a:lstStyle/>
          <a:p>
            <a:pPr marL="342900" marR="0" lvl="0" indent="-342900" algn="ctr" defTabSz="914400" rtl="0" eaLnBrk="1" fontAlgn="base" latinLnBrk="0" hangingPunct="1">
              <a:lnSpc>
                <a:spcPct val="100000"/>
              </a:lnSpc>
              <a:spcBef>
                <a:spcPct val="0"/>
              </a:spcBef>
              <a:spcAft>
                <a:spcPct val="0"/>
              </a:spcAft>
              <a:buClr>
                <a:srgbClr val="66CCFF"/>
              </a:buClr>
              <a:buSzPct val="65000"/>
              <a:buFont typeface="Wingdings" pitchFamily="2" charset="2"/>
              <a:buChar char="n"/>
              <a:tabLst/>
              <a:defRPr/>
            </a:pPr>
            <a:endParaRPr kumimoji="0" lang="en-US" sz="96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Tahoma" pitchFamily="34" charset="0"/>
              <a:ea typeface="+mn-ea"/>
              <a:cs typeface="+mn-cs"/>
            </a:endParaRPr>
          </a:p>
        </p:txBody>
      </p:sp>
      <p:sp>
        <p:nvSpPr>
          <p:cNvPr id="8" name="Rectangle 7"/>
          <p:cNvSpPr/>
          <p:nvPr/>
        </p:nvSpPr>
        <p:spPr bwMode="auto">
          <a:xfrm>
            <a:off x="1219200" y="3733800"/>
            <a:ext cx="2590800" cy="533400"/>
          </a:xfrm>
          <a:prstGeom prst="rect">
            <a:avLst/>
          </a:prstGeom>
          <a:solidFill>
            <a:schemeClr val="bg1">
              <a:lumMod val="85000"/>
              <a:lumOff val="15000"/>
            </a:schemeClr>
          </a:solidFill>
          <a:ln w="38100" cap="flat" cmpd="sng" algn="ctr">
            <a:solidFill>
              <a:schemeClr val="tx1"/>
            </a:solidFill>
            <a:prstDash val="solid"/>
            <a:round/>
            <a:headEnd type="none" w="med" len="med"/>
            <a:tailEnd type="none" w="med" len="med"/>
          </a:ln>
          <a:effectLst/>
        </p:spPr>
        <p:txBody>
          <a:bodyPr/>
          <a:lstStyle/>
          <a:p>
            <a:pPr marL="342900" marR="0" lvl="0" indent="-342900" algn="ctr" defTabSz="914400" rtl="0" eaLnBrk="1" fontAlgn="base" latinLnBrk="0" hangingPunct="1">
              <a:lnSpc>
                <a:spcPct val="100000"/>
              </a:lnSpc>
              <a:spcBef>
                <a:spcPct val="0"/>
              </a:spcBef>
              <a:spcAft>
                <a:spcPct val="0"/>
              </a:spcAft>
              <a:buClr>
                <a:srgbClr val="66CCFF"/>
              </a:buClr>
              <a:buSzPct val="65000"/>
              <a:buFont typeface="Wingdings" pitchFamily="2" charset="2"/>
              <a:buChar char="n"/>
              <a:tabLst/>
              <a:defRPr/>
            </a:pPr>
            <a:endParaRPr kumimoji="0" lang="en-US" sz="96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Tahoma" pitchFamily="34" charset="0"/>
              <a:ea typeface="+mn-ea"/>
              <a:cs typeface="+mn-cs"/>
            </a:endParaRPr>
          </a:p>
        </p:txBody>
      </p:sp>
      <p:sp>
        <p:nvSpPr>
          <p:cNvPr id="57357" name="Rectangle 13"/>
          <p:cNvSpPr>
            <a:spLocks noChangeArrowheads="1"/>
          </p:cNvSpPr>
          <p:nvPr/>
        </p:nvSpPr>
        <p:spPr bwMode="auto">
          <a:xfrm>
            <a:off x="5715000" y="6629400"/>
            <a:ext cx="3124200" cy="214313"/>
          </a:xfrm>
          <a:prstGeom prst="rect">
            <a:avLst/>
          </a:prstGeom>
          <a:noFill/>
          <a:ln w="9525" algn="ctr">
            <a:noFill/>
            <a:miter lim="800000"/>
            <a:headEnd/>
            <a:tailEnd/>
          </a:ln>
          <a:effectLst/>
        </p:spPr>
        <p:txBody>
          <a:bodyPr>
            <a:spAutoFit/>
          </a:bodyPr>
          <a:lstStyle/>
          <a:p>
            <a:pPr marL="342900" marR="0" lvl="0" indent="-342900" algn="r" defTabSz="914400" rtl="0" eaLnBrk="1" fontAlgn="base" latinLnBrk="0" hangingPunct="1">
              <a:lnSpc>
                <a:spcPct val="100000"/>
              </a:lnSpc>
              <a:spcBef>
                <a:spcPct val="0"/>
              </a:spcBef>
              <a:spcAft>
                <a:spcPct val="0"/>
              </a:spcAft>
              <a:buClr>
                <a:srgbClr val="66CCFF"/>
              </a:buClr>
              <a:buSzPct val="65000"/>
              <a:buFont typeface="Wingdings" pitchFamily="2" charset="2"/>
              <a:buNone/>
              <a:tabLst/>
              <a:defRPr/>
            </a:pPr>
            <a: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rPr>
              <a:t>Copyright © 2024 </a:t>
            </a:r>
            <a:r>
              <a:rPr kumimoji="0" lang="en-US" sz="800" b="1" i="0" u="none" strike="noStrike" kern="1200" cap="none" spc="0" normalizeH="0" baseline="0" noProof="0" dirty="0" err="1">
                <a:ln>
                  <a:noFill/>
                </a:ln>
                <a:solidFill>
                  <a:srgbClr val="FFFFFF"/>
                </a:solidFill>
                <a:effectLst/>
                <a:uLnTx/>
                <a:uFillTx/>
                <a:latin typeface="Verdana" pitchFamily="34" charset="0"/>
                <a:ea typeface="+mn-ea"/>
                <a:cs typeface="+mn-cs"/>
              </a:rPr>
              <a:t>SlideSpark</a:t>
            </a:r>
            <a: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rPr>
              <a:t> .LLC</a:t>
            </a:r>
            <a:endParaRPr kumimoji="0" lang="en-US" sz="96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Tahoma" pitchFamily="34" charset="0"/>
              <a:ea typeface="+mn-ea"/>
              <a:cs typeface="+mn-cs"/>
            </a:endParaRPr>
          </a:p>
        </p:txBody>
      </p:sp>
      <p:sp>
        <p:nvSpPr>
          <p:cNvPr id="2" name="Rectangle 1"/>
          <p:cNvSpPr/>
          <p:nvPr/>
        </p:nvSpPr>
        <p:spPr>
          <a:xfrm>
            <a:off x="381000" y="4800600"/>
            <a:ext cx="1059907" cy="1569660"/>
          </a:xfrm>
          <a:prstGeom prst="rect">
            <a:avLst/>
          </a:prstGeom>
          <a:noFill/>
        </p:spPr>
        <p:txBody>
          <a:bodyPr wrap="none" lIns="91440" tIns="45720" rIns="91440" bIns="4572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96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Verdana" pitchFamily="34" charset="0"/>
                <a:ea typeface="+mn-ea"/>
                <a:cs typeface="+mn-cs"/>
              </a:rPr>
              <a:t>8</a:t>
            </a:r>
          </a:p>
        </p:txBody>
      </p:sp>
    </p:spTree>
    <p:extLst>
      <p:ext uri="{BB962C8B-B14F-4D97-AF65-F5344CB8AC3E}">
        <p14:creationId xmlns:p14="http://schemas.microsoft.com/office/powerpoint/2010/main" val="364845566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body" idx="1"/>
          </p:nvPr>
        </p:nvSpPr>
        <p:spPr>
          <a:xfrm>
            <a:off x="152400" y="304800"/>
            <a:ext cx="8839200" cy="5821363"/>
          </a:xfrm>
        </p:spPr>
        <p:txBody>
          <a:bodyPr/>
          <a:lstStyle/>
          <a:p>
            <a:r>
              <a:rPr lang="en-US" dirty="0"/>
              <a:t>Which is not correct of DNA?</a:t>
            </a:r>
            <a:endParaRPr lang="en-US" sz="2400" dirty="0"/>
          </a:p>
          <a:p>
            <a:pPr marL="457200" lvl="1" indent="0">
              <a:buNone/>
            </a:pPr>
            <a:r>
              <a:rPr lang="en-US" dirty="0">
                <a:solidFill>
                  <a:srgbClr val="9933FF"/>
                </a:solidFill>
              </a:rPr>
              <a:t>A.) DNA is housed in the nucleus of Eukaryotic Cells.</a:t>
            </a:r>
          </a:p>
          <a:p>
            <a:pPr marL="457200" lvl="1" indent="0">
              <a:buNone/>
            </a:pPr>
            <a:r>
              <a:rPr lang="en-US" dirty="0">
                <a:solidFill>
                  <a:srgbClr val="FF00FF"/>
                </a:solidFill>
              </a:rPr>
              <a:t>B.) DNA stands for Double Nucleus Amino acid.</a:t>
            </a:r>
            <a:endParaRPr lang="en-US" sz="2000" dirty="0">
              <a:solidFill>
                <a:srgbClr val="FF00FF"/>
              </a:solidFill>
            </a:endParaRPr>
          </a:p>
          <a:p>
            <a:pPr marL="457200" lvl="1" indent="0">
              <a:buNone/>
            </a:pPr>
            <a:r>
              <a:rPr lang="en-US" dirty="0">
                <a:solidFill>
                  <a:srgbClr val="92D050"/>
                </a:solidFill>
              </a:rPr>
              <a:t>C.) The shape is called the double helix.</a:t>
            </a:r>
            <a:endParaRPr lang="en-US" sz="2000" dirty="0">
              <a:solidFill>
                <a:srgbClr val="92D050"/>
              </a:solidFill>
            </a:endParaRPr>
          </a:p>
          <a:p>
            <a:pPr marL="457200" lvl="1" indent="0">
              <a:buNone/>
            </a:pPr>
            <a:r>
              <a:rPr lang="en-US" dirty="0">
                <a:solidFill>
                  <a:srgbClr val="FF0000"/>
                </a:solidFill>
              </a:rPr>
              <a:t>D.) DNA has the information for our cells to make proteins.  </a:t>
            </a:r>
            <a:endParaRPr lang="en-US" sz="2000" dirty="0">
              <a:solidFill>
                <a:srgbClr val="FF0000"/>
              </a:solidFill>
            </a:endParaRPr>
          </a:p>
          <a:p>
            <a:pPr marL="457200" lvl="1" indent="0">
              <a:buNone/>
            </a:pPr>
            <a:r>
              <a:rPr lang="en-US" dirty="0">
                <a:solidFill>
                  <a:srgbClr val="FF9900"/>
                </a:solidFill>
              </a:rPr>
              <a:t>E.) </a:t>
            </a:r>
            <a:r>
              <a:rPr lang="en-US" dirty="0">
                <a:solidFill>
                  <a:schemeClr val="bg1"/>
                </a:solidFill>
              </a:rPr>
              <a:t>DNA through transcription makes mRNA</a:t>
            </a:r>
            <a:r>
              <a:rPr lang="en-US" dirty="0">
                <a:solidFill>
                  <a:schemeClr val="bg1">
                    <a:lumMod val="95000"/>
                    <a:lumOff val="5000"/>
                  </a:schemeClr>
                </a:solidFill>
              </a:rPr>
              <a:t>.</a:t>
            </a:r>
            <a:endParaRPr lang="en-US" sz="2000" dirty="0">
              <a:solidFill>
                <a:schemeClr val="bg1">
                  <a:lumMod val="95000"/>
                  <a:lumOff val="5000"/>
                </a:schemeClr>
              </a:solidFill>
            </a:endParaRPr>
          </a:p>
          <a:p>
            <a:endParaRPr lang="en-US" dirty="0">
              <a:solidFill>
                <a:srgbClr val="FFFF66"/>
              </a:solidFill>
            </a:endParaRPr>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4267200"/>
            <a:ext cx="9144000" cy="2895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8062322" y="20935"/>
            <a:ext cx="1059907" cy="1569660"/>
          </a:xfrm>
          <a:prstGeom prst="rect">
            <a:avLst/>
          </a:prstGeom>
          <a:noFill/>
        </p:spPr>
        <p:txBody>
          <a:bodyPr wrap="none" lIns="91440" tIns="45720" rIns="91440" bIns="45720">
            <a:spAutoFit/>
          </a:bodyPr>
          <a:lstStyle/>
          <a:p>
            <a:pPr algn="ctr"/>
            <a:r>
              <a:rPr lang="en-US" sz="9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1</a:t>
            </a:r>
          </a:p>
        </p:txBody>
      </p:sp>
      <p:pic>
        <p:nvPicPr>
          <p:cNvPr id="3" name="Picture 2">
            <a:extLst>
              <a:ext uri="{FF2B5EF4-FFF2-40B4-BE49-F238E27FC236}">
                <a16:creationId xmlns:a16="http://schemas.microsoft.com/office/drawing/2014/main" id="{8A687AD9-A68F-EC93-6E0D-1D76B7AE9EA0}"/>
              </a:ext>
            </a:extLst>
          </p:cNvPr>
          <p:cNvPicPr>
            <a:picLocks noChangeAspect="1"/>
          </p:cNvPicPr>
          <p:nvPr/>
        </p:nvPicPr>
        <p:blipFill>
          <a:blip r:embed="rId3"/>
          <a:stretch>
            <a:fillRect/>
          </a:stretch>
        </p:blipFill>
        <p:spPr>
          <a:xfrm>
            <a:off x="7418674" y="6787306"/>
            <a:ext cx="1633537" cy="70694"/>
          </a:xfrm>
          <a:prstGeom prst="rect">
            <a:avLst/>
          </a:prstGeom>
        </p:spPr>
      </p:pic>
    </p:spTree>
    <p:extLst>
      <p:ext uri="{BB962C8B-B14F-4D97-AF65-F5344CB8AC3E}">
        <p14:creationId xmlns:p14="http://schemas.microsoft.com/office/powerpoint/2010/main" val="1732025398"/>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5347" name="Rectangle 3"/>
          <p:cNvSpPr>
            <a:spLocks noGrp="1" noChangeArrowheads="1"/>
          </p:cNvSpPr>
          <p:nvPr>
            <p:ph type="body" idx="1"/>
          </p:nvPr>
        </p:nvSpPr>
        <p:spPr>
          <a:xfrm>
            <a:off x="457200" y="228600"/>
            <a:ext cx="8077200" cy="5902325"/>
          </a:xfrm>
        </p:spPr>
        <p:txBody>
          <a:bodyPr/>
          <a:lstStyle/>
          <a:p>
            <a:pPr eaLnBrk="1" hangingPunct="1">
              <a:defRPr/>
            </a:pPr>
            <a:r>
              <a:rPr lang="en-US" dirty="0"/>
              <a:t>There are four different types of nitrogen bases found in DNA.  Name them? </a:t>
            </a:r>
          </a:p>
          <a:p>
            <a:pPr eaLnBrk="1" hangingPunct="1">
              <a:defRPr/>
            </a:pPr>
            <a:endParaRPr lang="en-US" dirty="0"/>
          </a:p>
          <a:p>
            <a:pPr eaLnBrk="1" hangingPunct="1">
              <a:defRPr/>
            </a:pPr>
            <a:r>
              <a:rPr lang="en-US" dirty="0"/>
              <a:t>A is for </a:t>
            </a:r>
            <a:r>
              <a:rPr lang="en-US" dirty="0">
                <a:solidFill>
                  <a:srgbClr val="FF00FF"/>
                </a:solidFill>
              </a:rPr>
              <a:t>adenine</a:t>
            </a:r>
            <a:r>
              <a:rPr lang="en-US" dirty="0"/>
              <a:t> </a:t>
            </a:r>
          </a:p>
          <a:p>
            <a:pPr eaLnBrk="1" hangingPunct="1">
              <a:defRPr/>
            </a:pPr>
            <a:r>
              <a:rPr lang="en-US" dirty="0"/>
              <a:t>G is for </a:t>
            </a:r>
            <a:r>
              <a:rPr lang="en-US" dirty="0">
                <a:solidFill>
                  <a:srgbClr val="FF9900"/>
                </a:solidFill>
              </a:rPr>
              <a:t>guanine</a:t>
            </a:r>
            <a:r>
              <a:rPr lang="en-US" dirty="0"/>
              <a:t> </a:t>
            </a:r>
          </a:p>
          <a:p>
            <a:pPr eaLnBrk="1" hangingPunct="1">
              <a:defRPr/>
            </a:pPr>
            <a:r>
              <a:rPr lang="en-US" dirty="0"/>
              <a:t>C is for cytosine </a:t>
            </a:r>
          </a:p>
          <a:p>
            <a:pPr eaLnBrk="1" hangingPunct="1">
              <a:defRPr/>
            </a:pPr>
            <a:r>
              <a:rPr lang="en-US" dirty="0"/>
              <a:t>T is for thymine </a:t>
            </a:r>
          </a:p>
          <a:p>
            <a:pPr eaLnBrk="1" hangingPunct="1">
              <a:defRPr/>
            </a:pPr>
            <a:endParaRPr lang="en-US" dirty="0"/>
          </a:p>
        </p:txBody>
      </p:sp>
      <p:pic>
        <p:nvPicPr>
          <p:cNvPr id="190467" name="Picture 5" descr="dna_molecul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343400" y="1447800"/>
            <a:ext cx="4286250" cy="4591050"/>
          </a:xfrm>
          <a:prstGeom prst="rect">
            <a:avLst/>
          </a:prstGeom>
          <a:noFill/>
          <a:ln w="76200">
            <a:solidFill>
              <a:srgbClr val="9933FF"/>
            </a:solidFill>
            <a:miter lim="800000"/>
            <a:headEnd/>
            <a:tailEnd/>
          </a:ln>
          <a:extLst>
            <a:ext uri="{909E8E84-426E-40DD-AFC4-6F175D3DCCD1}">
              <a14:hiddenFill xmlns:a14="http://schemas.microsoft.com/office/drawing/2010/main">
                <a:solidFill>
                  <a:srgbClr val="FFFFFF"/>
                </a:solidFill>
              </a14:hiddenFill>
            </a:ext>
          </a:extLst>
        </p:spPr>
      </p:pic>
      <p:sp>
        <p:nvSpPr>
          <p:cNvPr id="7" name="Rectangle 6"/>
          <p:cNvSpPr/>
          <p:nvPr/>
        </p:nvSpPr>
        <p:spPr bwMode="auto">
          <a:xfrm>
            <a:off x="1219200" y="3124200"/>
            <a:ext cx="2590800" cy="533400"/>
          </a:xfrm>
          <a:prstGeom prst="rect">
            <a:avLst/>
          </a:prstGeom>
          <a:solidFill>
            <a:schemeClr val="tx1">
              <a:lumMod val="50000"/>
            </a:schemeClr>
          </a:solidFill>
          <a:ln w="38100" cap="flat" cmpd="sng" algn="ctr">
            <a:solidFill>
              <a:schemeClr val="tx1"/>
            </a:solidFill>
            <a:prstDash val="solid"/>
            <a:round/>
            <a:headEnd type="none" w="med" len="med"/>
            <a:tailEnd type="none" w="med" len="med"/>
          </a:ln>
          <a:effectLst/>
        </p:spPr>
        <p:txBody>
          <a:bodyPr/>
          <a:lstStyle/>
          <a:p>
            <a:pPr marL="342900" marR="0" lvl="0" indent="-342900" algn="ctr" defTabSz="914400" rtl="0" eaLnBrk="1" fontAlgn="base" latinLnBrk="0" hangingPunct="1">
              <a:lnSpc>
                <a:spcPct val="100000"/>
              </a:lnSpc>
              <a:spcBef>
                <a:spcPct val="0"/>
              </a:spcBef>
              <a:spcAft>
                <a:spcPct val="0"/>
              </a:spcAft>
              <a:buClr>
                <a:srgbClr val="66CCFF"/>
              </a:buClr>
              <a:buSzPct val="65000"/>
              <a:buFont typeface="Wingdings" pitchFamily="2" charset="2"/>
              <a:buChar char="n"/>
              <a:tabLst/>
              <a:defRPr/>
            </a:pPr>
            <a:endParaRPr kumimoji="0" lang="en-US" sz="96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Tahoma" pitchFamily="34" charset="0"/>
              <a:ea typeface="+mn-ea"/>
              <a:cs typeface="+mn-cs"/>
            </a:endParaRPr>
          </a:p>
        </p:txBody>
      </p:sp>
      <p:sp>
        <p:nvSpPr>
          <p:cNvPr id="8" name="Rectangle 7"/>
          <p:cNvSpPr/>
          <p:nvPr/>
        </p:nvSpPr>
        <p:spPr bwMode="auto">
          <a:xfrm>
            <a:off x="1219200" y="3733800"/>
            <a:ext cx="2590800" cy="533400"/>
          </a:xfrm>
          <a:prstGeom prst="rect">
            <a:avLst/>
          </a:prstGeom>
          <a:solidFill>
            <a:schemeClr val="bg1">
              <a:lumMod val="85000"/>
              <a:lumOff val="15000"/>
            </a:schemeClr>
          </a:solidFill>
          <a:ln w="38100" cap="flat" cmpd="sng" algn="ctr">
            <a:solidFill>
              <a:schemeClr val="tx1"/>
            </a:solidFill>
            <a:prstDash val="solid"/>
            <a:round/>
            <a:headEnd type="none" w="med" len="med"/>
            <a:tailEnd type="none" w="med" len="med"/>
          </a:ln>
          <a:effectLst/>
        </p:spPr>
        <p:txBody>
          <a:bodyPr/>
          <a:lstStyle/>
          <a:p>
            <a:pPr marL="342900" marR="0" lvl="0" indent="-342900" algn="ctr" defTabSz="914400" rtl="0" eaLnBrk="1" fontAlgn="base" latinLnBrk="0" hangingPunct="1">
              <a:lnSpc>
                <a:spcPct val="100000"/>
              </a:lnSpc>
              <a:spcBef>
                <a:spcPct val="0"/>
              </a:spcBef>
              <a:spcAft>
                <a:spcPct val="0"/>
              </a:spcAft>
              <a:buClr>
                <a:srgbClr val="66CCFF"/>
              </a:buClr>
              <a:buSzPct val="65000"/>
              <a:buFont typeface="Wingdings" pitchFamily="2" charset="2"/>
              <a:buChar char="n"/>
              <a:tabLst/>
              <a:defRPr/>
            </a:pPr>
            <a:endParaRPr kumimoji="0" lang="en-US" sz="96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Tahoma" pitchFamily="34" charset="0"/>
              <a:ea typeface="+mn-ea"/>
              <a:cs typeface="+mn-cs"/>
            </a:endParaRPr>
          </a:p>
        </p:txBody>
      </p:sp>
      <p:sp>
        <p:nvSpPr>
          <p:cNvPr id="57357" name="Rectangle 13"/>
          <p:cNvSpPr>
            <a:spLocks noChangeArrowheads="1"/>
          </p:cNvSpPr>
          <p:nvPr/>
        </p:nvSpPr>
        <p:spPr bwMode="auto">
          <a:xfrm>
            <a:off x="5715000" y="6629400"/>
            <a:ext cx="3124200" cy="214313"/>
          </a:xfrm>
          <a:prstGeom prst="rect">
            <a:avLst/>
          </a:prstGeom>
          <a:noFill/>
          <a:ln w="9525" algn="ctr">
            <a:noFill/>
            <a:miter lim="800000"/>
            <a:headEnd/>
            <a:tailEnd/>
          </a:ln>
          <a:effectLst/>
        </p:spPr>
        <p:txBody>
          <a:bodyPr>
            <a:spAutoFit/>
          </a:bodyPr>
          <a:lstStyle/>
          <a:p>
            <a:pPr marL="342900" marR="0" lvl="0" indent="-342900" algn="r" defTabSz="914400" rtl="0" eaLnBrk="1" fontAlgn="base" latinLnBrk="0" hangingPunct="1">
              <a:lnSpc>
                <a:spcPct val="100000"/>
              </a:lnSpc>
              <a:spcBef>
                <a:spcPct val="0"/>
              </a:spcBef>
              <a:spcAft>
                <a:spcPct val="0"/>
              </a:spcAft>
              <a:buClr>
                <a:srgbClr val="66CCFF"/>
              </a:buClr>
              <a:buSzPct val="65000"/>
              <a:buFont typeface="Wingdings" pitchFamily="2" charset="2"/>
              <a:buNone/>
              <a:tabLst/>
              <a:defRPr/>
            </a:pPr>
            <a: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rPr>
              <a:t>Copyright © 2024 </a:t>
            </a:r>
            <a:r>
              <a:rPr kumimoji="0" lang="en-US" sz="800" b="1" i="0" u="none" strike="noStrike" kern="1200" cap="none" spc="0" normalizeH="0" baseline="0" noProof="0" dirty="0" err="1">
                <a:ln>
                  <a:noFill/>
                </a:ln>
                <a:solidFill>
                  <a:srgbClr val="FFFFFF"/>
                </a:solidFill>
                <a:effectLst/>
                <a:uLnTx/>
                <a:uFillTx/>
                <a:latin typeface="Verdana" pitchFamily="34" charset="0"/>
                <a:ea typeface="+mn-ea"/>
                <a:cs typeface="+mn-cs"/>
              </a:rPr>
              <a:t>SlideSpark</a:t>
            </a:r>
            <a: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rPr>
              <a:t> .LLC</a:t>
            </a:r>
            <a:endParaRPr kumimoji="0" lang="en-US" sz="96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Tahoma" pitchFamily="34" charset="0"/>
              <a:ea typeface="+mn-ea"/>
              <a:cs typeface="+mn-cs"/>
            </a:endParaRPr>
          </a:p>
        </p:txBody>
      </p:sp>
      <p:sp>
        <p:nvSpPr>
          <p:cNvPr id="2" name="Rectangle 1"/>
          <p:cNvSpPr/>
          <p:nvPr/>
        </p:nvSpPr>
        <p:spPr>
          <a:xfrm>
            <a:off x="381000" y="4800600"/>
            <a:ext cx="1059907" cy="1569660"/>
          </a:xfrm>
          <a:prstGeom prst="rect">
            <a:avLst/>
          </a:prstGeom>
          <a:noFill/>
        </p:spPr>
        <p:txBody>
          <a:bodyPr wrap="none" lIns="91440" tIns="45720" rIns="91440" bIns="4572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96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Verdana" pitchFamily="34" charset="0"/>
                <a:ea typeface="+mn-ea"/>
                <a:cs typeface="+mn-cs"/>
              </a:rPr>
              <a:t>8</a:t>
            </a:r>
          </a:p>
        </p:txBody>
      </p:sp>
    </p:spTree>
    <p:extLst>
      <p:ext uri="{BB962C8B-B14F-4D97-AF65-F5344CB8AC3E}">
        <p14:creationId xmlns:p14="http://schemas.microsoft.com/office/powerpoint/2010/main" val="2870473841"/>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5347" name="Rectangle 3"/>
          <p:cNvSpPr>
            <a:spLocks noGrp="1" noChangeArrowheads="1"/>
          </p:cNvSpPr>
          <p:nvPr>
            <p:ph type="body" idx="1"/>
          </p:nvPr>
        </p:nvSpPr>
        <p:spPr>
          <a:xfrm>
            <a:off x="457200" y="228600"/>
            <a:ext cx="8077200" cy="5902325"/>
          </a:xfrm>
        </p:spPr>
        <p:txBody>
          <a:bodyPr/>
          <a:lstStyle/>
          <a:p>
            <a:pPr eaLnBrk="1" hangingPunct="1">
              <a:defRPr/>
            </a:pPr>
            <a:r>
              <a:rPr lang="en-US" dirty="0"/>
              <a:t>There are four different types of nitrogen bases found in DNA.  Name them? </a:t>
            </a:r>
          </a:p>
          <a:p>
            <a:pPr eaLnBrk="1" hangingPunct="1">
              <a:defRPr/>
            </a:pPr>
            <a:endParaRPr lang="en-US" dirty="0"/>
          </a:p>
          <a:p>
            <a:pPr eaLnBrk="1" hangingPunct="1">
              <a:defRPr/>
            </a:pPr>
            <a:r>
              <a:rPr lang="en-US" dirty="0"/>
              <a:t>A is for </a:t>
            </a:r>
            <a:r>
              <a:rPr lang="en-US" dirty="0">
                <a:solidFill>
                  <a:srgbClr val="FF00FF"/>
                </a:solidFill>
              </a:rPr>
              <a:t>adenine</a:t>
            </a:r>
            <a:r>
              <a:rPr lang="en-US" dirty="0"/>
              <a:t> </a:t>
            </a:r>
          </a:p>
          <a:p>
            <a:pPr eaLnBrk="1" hangingPunct="1">
              <a:defRPr/>
            </a:pPr>
            <a:r>
              <a:rPr lang="en-US" dirty="0"/>
              <a:t>G is for </a:t>
            </a:r>
            <a:r>
              <a:rPr lang="en-US" dirty="0">
                <a:solidFill>
                  <a:srgbClr val="FF9900"/>
                </a:solidFill>
              </a:rPr>
              <a:t>guanine</a:t>
            </a:r>
            <a:r>
              <a:rPr lang="en-US" dirty="0"/>
              <a:t> </a:t>
            </a:r>
          </a:p>
          <a:p>
            <a:pPr eaLnBrk="1" hangingPunct="1">
              <a:defRPr/>
            </a:pPr>
            <a:r>
              <a:rPr lang="en-US" dirty="0"/>
              <a:t>C is for cytosine </a:t>
            </a:r>
          </a:p>
          <a:p>
            <a:pPr eaLnBrk="1" hangingPunct="1">
              <a:defRPr/>
            </a:pPr>
            <a:r>
              <a:rPr lang="en-US" dirty="0"/>
              <a:t>T is for thymine </a:t>
            </a:r>
          </a:p>
          <a:p>
            <a:pPr eaLnBrk="1" hangingPunct="1">
              <a:defRPr/>
            </a:pPr>
            <a:endParaRPr lang="en-US" dirty="0"/>
          </a:p>
        </p:txBody>
      </p:sp>
      <p:pic>
        <p:nvPicPr>
          <p:cNvPr id="190467" name="Picture 5" descr="dna_molecul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343400" y="1447800"/>
            <a:ext cx="4286250" cy="4591050"/>
          </a:xfrm>
          <a:prstGeom prst="rect">
            <a:avLst/>
          </a:prstGeom>
          <a:noFill/>
          <a:ln w="76200">
            <a:solidFill>
              <a:srgbClr val="9933FF"/>
            </a:solidFill>
            <a:miter lim="800000"/>
            <a:headEnd/>
            <a:tailEnd/>
          </a:ln>
          <a:extLst>
            <a:ext uri="{909E8E84-426E-40DD-AFC4-6F175D3DCCD1}">
              <a14:hiddenFill xmlns:a14="http://schemas.microsoft.com/office/drawing/2010/main">
                <a:solidFill>
                  <a:srgbClr val="FFFFFF"/>
                </a:solidFill>
              </a14:hiddenFill>
            </a:ext>
          </a:extLst>
        </p:spPr>
      </p:pic>
      <p:sp>
        <p:nvSpPr>
          <p:cNvPr id="7" name="Rectangle 6"/>
          <p:cNvSpPr/>
          <p:nvPr/>
        </p:nvSpPr>
        <p:spPr bwMode="auto">
          <a:xfrm>
            <a:off x="1219200" y="3124200"/>
            <a:ext cx="2590800" cy="533400"/>
          </a:xfrm>
          <a:prstGeom prst="rect">
            <a:avLst/>
          </a:prstGeom>
          <a:solidFill>
            <a:schemeClr val="tx1">
              <a:lumMod val="50000"/>
            </a:schemeClr>
          </a:solidFill>
          <a:ln w="38100" cap="flat" cmpd="sng" algn="ctr">
            <a:solidFill>
              <a:srgbClr val="FFFF00"/>
            </a:solidFill>
            <a:prstDash val="solid"/>
            <a:round/>
            <a:headEnd type="none" w="med" len="med"/>
            <a:tailEnd type="none" w="med" len="med"/>
          </a:ln>
          <a:effectLst/>
        </p:spPr>
        <p:txBody>
          <a:bodyPr/>
          <a:lstStyle/>
          <a:p>
            <a:pPr marL="342900" marR="0" lvl="0" indent="-342900" algn="ctr" defTabSz="914400" rtl="0" eaLnBrk="1" fontAlgn="base" latinLnBrk="0" hangingPunct="1">
              <a:lnSpc>
                <a:spcPct val="100000"/>
              </a:lnSpc>
              <a:spcBef>
                <a:spcPct val="0"/>
              </a:spcBef>
              <a:spcAft>
                <a:spcPct val="0"/>
              </a:spcAft>
              <a:buClr>
                <a:srgbClr val="66CCFF"/>
              </a:buClr>
              <a:buSzPct val="65000"/>
              <a:buFont typeface="Wingdings" pitchFamily="2" charset="2"/>
              <a:buChar char="n"/>
              <a:tabLst/>
              <a:defRPr/>
            </a:pPr>
            <a:endParaRPr kumimoji="0" lang="en-US" sz="96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Tahoma" pitchFamily="34" charset="0"/>
              <a:ea typeface="+mn-ea"/>
              <a:cs typeface="+mn-cs"/>
            </a:endParaRPr>
          </a:p>
        </p:txBody>
      </p:sp>
      <p:sp>
        <p:nvSpPr>
          <p:cNvPr id="8" name="Rectangle 7"/>
          <p:cNvSpPr/>
          <p:nvPr/>
        </p:nvSpPr>
        <p:spPr bwMode="auto">
          <a:xfrm>
            <a:off x="1219200" y="3733800"/>
            <a:ext cx="2590800" cy="533400"/>
          </a:xfrm>
          <a:prstGeom prst="rect">
            <a:avLst/>
          </a:prstGeom>
          <a:solidFill>
            <a:schemeClr val="bg1">
              <a:lumMod val="85000"/>
              <a:lumOff val="15000"/>
            </a:schemeClr>
          </a:solidFill>
          <a:ln w="38100" cap="flat" cmpd="sng" algn="ctr">
            <a:solidFill>
              <a:schemeClr val="tx1"/>
            </a:solidFill>
            <a:prstDash val="solid"/>
            <a:round/>
            <a:headEnd type="none" w="med" len="med"/>
            <a:tailEnd type="none" w="med" len="med"/>
          </a:ln>
          <a:effectLst/>
        </p:spPr>
        <p:txBody>
          <a:bodyPr/>
          <a:lstStyle/>
          <a:p>
            <a:pPr marL="342900" marR="0" lvl="0" indent="-342900" algn="ctr" defTabSz="914400" rtl="0" eaLnBrk="1" fontAlgn="base" latinLnBrk="0" hangingPunct="1">
              <a:lnSpc>
                <a:spcPct val="100000"/>
              </a:lnSpc>
              <a:spcBef>
                <a:spcPct val="0"/>
              </a:spcBef>
              <a:spcAft>
                <a:spcPct val="0"/>
              </a:spcAft>
              <a:buClr>
                <a:srgbClr val="66CCFF"/>
              </a:buClr>
              <a:buSzPct val="65000"/>
              <a:buFont typeface="Wingdings" pitchFamily="2" charset="2"/>
              <a:buChar char="n"/>
              <a:tabLst/>
              <a:defRPr/>
            </a:pPr>
            <a:endParaRPr kumimoji="0" lang="en-US" sz="96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Tahoma" pitchFamily="34" charset="0"/>
              <a:ea typeface="+mn-ea"/>
              <a:cs typeface="+mn-cs"/>
            </a:endParaRPr>
          </a:p>
        </p:txBody>
      </p:sp>
      <p:sp>
        <p:nvSpPr>
          <p:cNvPr id="57357" name="Rectangle 13"/>
          <p:cNvSpPr>
            <a:spLocks noChangeArrowheads="1"/>
          </p:cNvSpPr>
          <p:nvPr/>
        </p:nvSpPr>
        <p:spPr bwMode="auto">
          <a:xfrm>
            <a:off x="5715000" y="6629400"/>
            <a:ext cx="3124200" cy="214313"/>
          </a:xfrm>
          <a:prstGeom prst="rect">
            <a:avLst/>
          </a:prstGeom>
          <a:noFill/>
          <a:ln w="9525" algn="ctr">
            <a:noFill/>
            <a:miter lim="800000"/>
            <a:headEnd/>
            <a:tailEnd/>
          </a:ln>
          <a:effectLst/>
        </p:spPr>
        <p:txBody>
          <a:bodyPr>
            <a:spAutoFit/>
          </a:bodyPr>
          <a:lstStyle/>
          <a:p>
            <a:pPr marL="342900" marR="0" lvl="0" indent="-342900" algn="r" defTabSz="914400" rtl="0" eaLnBrk="1" fontAlgn="base" latinLnBrk="0" hangingPunct="1">
              <a:lnSpc>
                <a:spcPct val="100000"/>
              </a:lnSpc>
              <a:spcBef>
                <a:spcPct val="0"/>
              </a:spcBef>
              <a:spcAft>
                <a:spcPct val="0"/>
              </a:spcAft>
              <a:buClr>
                <a:srgbClr val="66CCFF"/>
              </a:buClr>
              <a:buSzPct val="65000"/>
              <a:buFont typeface="Wingdings" pitchFamily="2" charset="2"/>
              <a:buNone/>
              <a:tabLst/>
              <a:defRPr/>
            </a:pPr>
            <a: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rPr>
              <a:t>Copyright © 2024 </a:t>
            </a:r>
            <a:r>
              <a:rPr kumimoji="0" lang="en-US" sz="800" b="1" i="0" u="none" strike="noStrike" kern="1200" cap="none" spc="0" normalizeH="0" baseline="0" noProof="0" dirty="0" err="1">
                <a:ln>
                  <a:noFill/>
                </a:ln>
                <a:solidFill>
                  <a:srgbClr val="FFFFFF"/>
                </a:solidFill>
                <a:effectLst/>
                <a:uLnTx/>
                <a:uFillTx/>
                <a:latin typeface="Verdana" pitchFamily="34" charset="0"/>
                <a:ea typeface="+mn-ea"/>
                <a:cs typeface="+mn-cs"/>
              </a:rPr>
              <a:t>SlideSpark</a:t>
            </a:r>
            <a: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rPr>
              <a:t> .LLC</a:t>
            </a:r>
            <a:endParaRPr kumimoji="0" lang="en-US" sz="96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Tahoma" pitchFamily="34" charset="0"/>
              <a:ea typeface="+mn-ea"/>
              <a:cs typeface="+mn-cs"/>
            </a:endParaRPr>
          </a:p>
        </p:txBody>
      </p:sp>
      <p:sp>
        <p:nvSpPr>
          <p:cNvPr id="2" name="Rectangle 1"/>
          <p:cNvSpPr/>
          <p:nvPr/>
        </p:nvSpPr>
        <p:spPr>
          <a:xfrm>
            <a:off x="381000" y="4800600"/>
            <a:ext cx="1059907" cy="1569660"/>
          </a:xfrm>
          <a:prstGeom prst="rect">
            <a:avLst/>
          </a:prstGeom>
          <a:noFill/>
        </p:spPr>
        <p:txBody>
          <a:bodyPr wrap="none" lIns="91440" tIns="45720" rIns="91440" bIns="4572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96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Verdana" pitchFamily="34" charset="0"/>
                <a:ea typeface="+mn-ea"/>
                <a:cs typeface="+mn-cs"/>
              </a:rPr>
              <a:t>8</a:t>
            </a:r>
          </a:p>
        </p:txBody>
      </p:sp>
    </p:spTree>
    <p:extLst>
      <p:ext uri="{BB962C8B-B14F-4D97-AF65-F5344CB8AC3E}">
        <p14:creationId xmlns:p14="http://schemas.microsoft.com/office/powerpoint/2010/main" val="829257566"/>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5347" name="Rectangle 3"/>
          <p:cNvSpPr>
            <a:spLocks noGrp="1" noChangeArrowheads="1"/>
          </p:cNvSpPr>
          <p:nvPr>
            <p:ph type="body" idx="1"/>
          </p:nvPr>
        </p:nvSpPr>
        <p:spPr>
          <a:xfrm>
            <a:off x="457200" y="228600"/>
            <a:ext cx="8077200" cy="5902325"/>
          </a:xfrm>
        </p:spPr>
        <p:txBody>
          <a:bodyPr/>
          <a:lstStyle/>
          <a:p>
            <a:pPr eaLnBrk="1" hangingPunct="1">
              <a:defRPr/>
            </a:pPr>
            <a:r>
              <a:rPr lang="en-US" dirty="0"/>
              <a:t>There are four different types of nitrogen bases found in DNA.  Name them? </a:t>
            </a:r>
          </a:p>
          <a:p>
            <a:pPr eaLnBrk="1" hangingPunct="1">
              <a:defRPr/>
            </a:pPr>
            <a:endParaRPr lang="en-US" dirty="0"/>
          </a:p>
          <a:p>
            <a:pPr eaLnBrk="1" hangingPunct="1">
              <a:defRPr/>
            </a:pPr>
            <a:r>
              <a:rPr lang="en-US" dirty="0"/>
              <a:t>A is for </a:t>
            </a:r>
            <a:r>
              <a:rPr lang="en-US" dirty="0">
                <a:solidFill>
                  <a:srgbClr val="FF00FF"/>
                </a:solidFill>
              </a:rPr>
              <a:t>adenine</a:t>
            </a:r>
            <a:r>
              <a:rPr lang="en-US" dirty="0"/>
              <a:t> </a:t>
            </a:r>
          </a:p>
          <a:p>
            <a:pPr eaLnBrk="1" hangingPunct="1">
              <a:defRPr/>
            </a:pPr>
            <a:r>
              <a:rPr lang="en-US" dirty="0"/>
              <a:t>G is for </a:t>
            </a:r>
            <a:r>
              <a:rPr lang="en-US" dirty="0">
                <a:solidFill>
                  <a:srgbClr val="FF9900"/>
                </a:solidFill>
              </a:rPr>
              <a:t>guanine</a:t>
            </a:r>
            <a:r>
              <a:rPr lang="en-US" dirty="0"/>
              <a:t> </a:t>
            </a:r>
          </a:p>
          <a:p>
            <a:pPr eaLnBrk="1" hangingPunct="1">
              <a:defRPr/>
            </a:pPr>
            <a:r>
              <a:rPr lang="en-US" dirty="0"/>
              <a:t>C is for </a:t>
            </a:r>
            <a:r>
              <a:rPr lang="en-US" dirty="0">
                <a:solidFill>
                  <a:srgbClr val="FFCCCC"/>
                </a:solidFill>
              </a:rPr>
              <a:t>cytosine</a:t>
            </a:r>
            <a:r>
              <a:rPr lang="en-US" dirty="0"/>
              <a:t> </a:t>
            </a:r>
          </a:p>
          <a:p>
            <a:pPr eaLnBrk="1" hangingPunct="1">
              <a:defRPr/>
            </a:pPr>
            <a:r>
              <a:rPr lang="en-US" dirty="0"/>
              <a:t>T is for thymine </a:t>
            </a:r>
          </a:p>
          <a:p>
            <a:pPr eaLnBrk="1" hangingPunct="1">
              <a:defRPr/>
            </a:pPr>
            <a:endParaRPr lang="en-US" dirty="0"/>
          </a:p>
        </p:txBody>
      </p:sp>
      <p:pic>
        <p:nvPicPr>
          <p:cNvPr id="190467" name="Picture 5" descr="dna_molecul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343400" y="1447800"/>
            <a:ext cx="4286250" cy="4591050"/>
          </a:xfrm>
          <a:prstGeom prst="rect">
            <a:avLst/>
          </a:prstGeom>
          <a:noFill/>
          <a:ln w="76200">
            <a:solidFill>
              <a:srgbClr val="9933FF"/>
            </a:solidFill>
            <a:miter lim="800000"/>
            <a:headEnd/>
            <a:tailEnd/>
          </a:ln>
          <a:extLst>
            <a:ext uri="{909E8E84-426E-40DD-AFC4-6F175D3DCCD1}">
              <a14:hiddenFill xmlns:a14="http://schemas.microsoft.com/office/drawing/2010/main">
                <a:solidFill>
                  <a:srgbClr val="FFFFFF"/>
                </a:solidFill>
              </a14:hiddenFill>
            </a:ext>
          </a:extLst>
        </p:spPr>
      </p:pic>
      <p:sp>
        <p:nvSpPr>
          <p:cNvPr id="8" name="Rectangle 7"/>
          <p:cNvSpPr/>
          <p:nvPr/>
        </p:nvSpPr>
        <p:spPr bwMode="auto">
          <a:xfrm>
            <a:off x="1219200" y="3733800"/>
            <a:ext cx="2590800" cy="533400"/>
          </a:xfrm>
          <a:prstGeom prst="rect">
            <a:avLst/>
          </a:prstGeom>
          <a:solidFill>
            <a:schemeClr val="bg1">
              <a:lumMod val="85000"/>
              <a:lumOff val="15000"/>
            </a:schemeClr>
          </a:solidFill>
          <a:ln w="38100" cap="flat" cmpd="sng" algn="ctr">
            <a:solidFill>
              <a:schemeClr val="tx1"/>
            </a:solidFill>
            <a:prstDash val="solid"/>
            <a:round/>
            <a:headEnd type="none" w="med" len="med"/>
            <a:tailEnd type="none" w="med" len="med"/>
          </a:ln>
          <a:effectLst/>
        </p:spPr>
        <p:txBody>
          <a:bodyPr/>
          <a:lstStyle/>
          <a:p>
            <a:pPr marL="342900" marR="0" lvl="0" indent="-342900" algn="ctr" defTabSz="914400" rtl="0" eaLnBrk="1" fontAlgn="base" latinLnBrk="0" hangingPunct="1">
              <a:lnSpc>
                <a:spcPct val="100000"/>
              </a:lnSpc>
              <a:spcBef>
                <a:spcPct val="0"/>
              </a:spcBef>
              <a:spcAft>
                <a:spcPct val="0"/>
              </a:spcAft>
              <a:buClr>
                <a:srgbClr val="66CCFF"/>
              </a:buClr>
              <a:buSzPct val="65000"/>
              <a:buFont typeface="Wingdings" pitchFamily="2" charset="2"/>
              <a:buChar char="n"/>
              <a:tabLst/>
              <a:defRPr/>
            </a:pPr>
            <a:endParaRPr kumimoji="0" lang="en-US" sz="96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Tahoma" pitchFamily="34" charset="0"/>
              <a:ea typeface="+mn-ea"/>
              <a:cs typeface="+mn-cs"/>
            </a:endParaRPr>
          </a:p>
        </p:txBody>
      </p:sp>
      <p:sp>
        <p:nvSpPr>
          <p:cNvPr id="57357" name="Rectangle 13"/>
          <p:cNvSpPr>
            <a:spLocks noChangeArrowheads="1"/>
          </p:cNvSpPr>
          <p:nvPr/>
        </p:nvSpPr>
        <p:spPr bwMode="auto">
          <a:xfrm>
            <a:off x="5715000" y="6629400"/>
            <a:ext cx="3124200" cy="214313"/>
          </a:xfrm>
          <a:prstGeom prst="rect">
            <a:avLst/>
          </a:prstGeom>
          <a:noFill/>
          <a:ln w="9525" algn="ctr">
            <a:noFill/>
            <a:miter lim="800000"/>
            <a:headEnd/>
            <a:tailEnd/>
          </a:ln>
          <a:effectLst/>
        </p:spPr>
        <p:txBody>
          <a:bodyPr>
            <a:spAutoFit/>
          </a:bodyPr>
          <a:lstStyle/>
          <a:p>
            <a:pPr marL="342900" marR="0" lvl="0" indent="-342900" algn="r" defTabSz="914400" rtl="0" eaLnBrk="1" fontAlgn="base" latinLnBrk="0" hangingPunct="1">
              <a:lnSpc>
                <a:spcPct val="100000"/>
              </a:lnSpc>
              <a:spcBef>
                <a:spcPct val="0"/>
              </a:spcBef>
              <a:spcAft>
                <a:spcPct val="0"/>
              </a:spcAft>
              <a:buClr>
                <a:srgbClr val="66CCFF"/>
              </a:buClr>
              <a:buSzPct val="65000"/>
              <a:buFont typeface="Wingdings" pitchFamily="2" charset="2"/>
              <a:buNone/>
              <a:tabLst/>
              <a:defRPr/>
            </a:pPr>
            <a: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rPr>
              <a:t>Copyright © 2024 </a:t>
            </a:r>
            <a:r>
              <a:rPr kumimoji="0" lang="en-US" sz="800" b="1" i="0" u="none" strike="noStrike" kern="1200" cap="none" spc="0" normalizeH="0" baseline="0" noProof="0" dirty="0" err="1">
                <a:ln>
                  <a:noFill/>
                </a:ln>
                <a:solidFill>
                  <a:srgbClr val="FFFFFF"/>
                </a:solidFill>
                <a:effectLst/>
                <a:uLnTx/>
                <a:uFillTx/>
                <a:latin typeface="Verdana" pitchFamily="34" charset="0"/>
                <a:ea typeface="+mn-ea"/>
                <a:cs typeface="+mn-cs"/>
              </a:rPr>
              <a:t>SlideSpark</a:t>
            </a:r>
            <a: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rPr>
              <a:t> .LLC</a:t>
            </a:r>
            <a:endParaRPr kumimoji="0" lang="en-US" sz="96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Tahoma" pitchFamily="34" charset="0"/>
              <a:ea typeface="+mn-ea"/>
              <a:cs typeface="+mn-cs"/>
            </a:endParaRPr>
          </a:p>
        </p:txBody>
      </p:sp>
      <p:sp>
        <p:nvSpPr>
          <p:cNvPr id="2" name="Rectangle 1"/>
          <p:cNvSpPr/>
          <p:nvPr/>
        </p:nvSpPr>
        <p:spPr>
          <a:xfrm>
            <a:off x="381000" y="4800600"/>
            <a:ext cx="1059907" cy="1569660"/>
          </a:xfrm>
          <a:prstGeom prst="rect">
            <a:avLst/>
          </a:prstGeom>
          <a:noFill/>
        </p:spPr>
        <p:txBody>
          <a:bodyPr wrap="none" lIns="91440" tIns="45720" rIns="91440" bIns="4572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96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Verdana" pitchFamily="34" charset="0"/>
                <a:ea typeface="+mn-ea"/>
                <a:cs typeface="+mn-cs"/>
              </a:rPr>
              <a:t>8</a:t>
            </a:r>
          </a:p>
        </p:txBody>
      </p:sp>
    </p:spTree>
    <p:extLst>
      <p:ext uri="{BB962C8B-B14F-4D97-AF65-F5344CB8AC3E}">
        <p14:creationId xmlns:p14="http://schemas.microsoft.com/office/powerpoint/2010/main" val="2331673019"/>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5347" name="Rectangle 3"/>
          <p:cNvSpPr>
            <a:spLocks noGrp="1" noChangeArrowheads="1"/>
          </p:cNvSpPr>
          <p:nvPr>
            <p:ph type="body" idx="1"/>
          </p:nvPr>
        </p:nvSpPr>
        <p:spPr>
          <a:xfrm>
            <a:off x="457200" y="228600"/>
            <a:ext cx="8077200" cy="5902325"/>
          </a:xfrm>
        </p:spPr>
        <p:txBody>
          <a:bodyPr/>
          <a:lstStyle/>
          <a:p>
            <a:pPr eaLnBrk="1" hangingPunct="1">
              <a:defRPr/>
            </a:pPr>
            <a:r>
              <a:rPr lang="en-US" dirty="0"/>
              <a:t>There are four different types of nitrogen bases found in DNA.  Name them? </a:t>
            </a:r>
          </a:p>
          <a:p>
            <a:pPr eaLnBrk="1" hangingPunct="1">
              <a:defRPr/>
            </a:pPr>
            <a:endParaRPr lang="en-US" dirty="0"/>
          </a:p>
          <a:p>
            <a:pPr eaLnBrk="1" hangingPunct="1">
              <a:defRPr/>
            </a:pPr>
            <a:r>
              <a:rPr lang="en-US" dirty="0"/>
              <a:t>A is for </a:t>
            </a:r>
            <a:r>
              <a:rPr lang="en-US" dirty="0">
                <a:solidFill>
                  <a:srgbClr val="FF00FF"/>
                </a:solidFill>
              </a:rPr>
              <a:t>adenine</a:t>
            </a:r>
            <a:r>
              <a:rPr lang="en-US" dirty="0"/>
              <a:t> </a:t>
            </a:r>
          </a:p>
          <a:p>
            <a:pPr eaLnBrk="1" hangingPunct="1">
              <a:defRPr/>
            </a:pPr>
            <a:r>
              <a:rPr lang="en-US" dirty="0"/>
              <a:t>G is for </a:t>
            </a:r>
            <a:r>
              <a:rPr lang="en-US" dirty="0">
                <a:solidFill>
                  <a:srgbClr val="FF9900"/>
                </a:solidFill>
              </a:rPr>
              <a:t>guanine</a:t>
            </a:r>
            <a:r>
              <a:rPr lang="en-US" dirty="0"/>
              <a:t> </a:t>
            </a:r>
          </a:p>
          <a:p>
            <a:pPr eaLnBrk="1" hangingPunct="1">
              <a:defRPr/>
            </a:pPr>
            <a:r>
              <a:rPr lang="en-US" dirty="0"/>
              <a:t>C is for </a:t>
            </a:r>
            <a:r>
              <a:rPr lang="en-US" dirty="0">
                <a:solidFill>
                  <a:srgbClr val="FFCCCC"/>
                </a:solidFill>
              </a:rPr>
              <a:t>cytosine</a:t>
            </a:r>
            <a:r>
              <a:rPr lang="en-US" dirty="0"/>
              <a:t> </a:t>
            </a:r>
          </a:p>
          <a:p>
            <a:pPr eaLnBrk="1" hangingPunct="1">
              <a:defRPr/>
            </a:pPr>
            <a:r>
              <a:rPr lang="en-US" dirty="0"/>
              <a:t>T is for thymine </a:t>
            </a:r>
          </a:p>
          <a:p>
            <a:pPr eaLnBrk="1" hangingPunct="1">
              <a:defRPr/>
            </a:pPr>
            <a:endParaRPr lang="en-US" dirty="0"/>
          </a:p>
        </p:txBody>
      </p:sp>
      <p:pic>
        <p:nvPicPr>
          <p:cNvPr id="190467" name="Picture 5" descr="dna_molecul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343400" y="1447800"/>
            <a:ext cx="4286250" cy="4591050"/>
          </a:xfrm>
          <a:prstGeom prst="rect">
            <a:avLst/>
          </a:prstGeom>
          <a:noFill/>
          <a:ln w="76200">
            <a:solidFill>
              <a:srgbClr val="9933FF"/>
            </a:solidFill>
            <a:miter lim="800000"/>
            <a:headEnd/>
            <a:tailEnd/>
          </a:ln>
          <a:extLst>
            <a:ext uri="{909E8E84-426E-40DD-AFC4-6F175D3DCCD1}">
              <a14:hiddenFill xmlns:a14="http://schemas.microsoft.com/office/drawing/2010/main">
                <a:solidFill>
                  <a:srgbClr val="FFFFFF"/>
                </a:solidFill>
              </a14:hiddenFill>
            </a:ext>
          </a:extLst>
        </p:spPr>
      </p:pic>
      <p:sp>
        <p:nvSpPr>
          <p:cNvPr id="8" name="Rectangle 7"/>
          <p:cNvSpPr/>
          <p:nvPr/>
        </p:nvSpPr>
        <p:spPr bwMode="auto">
          <a:xfrm>
            <a:off x="1219200" y="3733800"/>
            <a:ext cx="2590800" cy="533400"/>
          </a:xfrm>
          <a:prstGeom prst="rect">
            <a:avLst/>
          </a:prstGeom>
          <a:solidFill>
            <a:schemeClr val="bg1">
              <a:lumMod val="85000"/>
              <a:lumOff val="15000"/>
            </a:schemeClr>
          </a:solidFill>
          <a:ln w="38100" cap="flat" cmpd="sng" algn="ctr">
            <a:solidFill>
              <a:srgbClr val="FFFF00"/>
            </a:solidFill>
            <a:prstDash val="solid"/>
            <a:round/>
            <a:headEnd type="none" w="med" len="med"/>
            <a:tailEnd type="none" w="med" len="med"/>
          </a:ln>
          <a:effectLst/>
        </p:spPr>
        <p:txBody>
          <a:bodyPr/>
          <a:lstStyle/>
          <a:p>
            <a:pPr marL="342900" marR="0" lvl="0" indent="-342900" algn="ctr" defTabSz="914400" rtl="0" eaLnBrk="1" fontAlgn="base" latinLnBrk="0" hangingPunct="1">
              <a:lnSpc>
                <a:spcPct val="100000"/>
              </a:lnSpc>
              <a:spcBef>
                <a:spcPct val="0"/>
              </a:spcBef>
              <a:spcAft>
                <a:spcPct val="0"/>
              </a:spcAft>
              <a:buClr>
                <a:srgbClr val="66CCFF"/>
              </a:buClr>
              <a:buSzPct val="65000"/>
              <a:buFont typeface="Wingdings" pitchFamily="2" charset="2"/>
              <a:buChar char="n"/>
              <a:tabLst/>
              <a:defRPr/>
            </a:pPr>
            <a:endParaRPr kumimoji="0" lang="en-US" sz="96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Tahoma" pitchFamily="34" charset="0"/>
              <a:ea typeface="+mn-ea"/>
              <a:cs typeface="+mn-cs"/>
            </a:endParaRPr>
          </a:p>
        </p:txBody>
      </p:sp>
      <p:sp>
        <p:nvSpPr>
          <p:cNvPr id="57357" name="Rectangle 13"/>
          <p:cNvSpPr>
            <a:spLocks noChangeArrowheads="1"/>
          </p:cNvSpPr>
          <p:nvPr/>
        </p:nvSpPr>
        <p:spPr bwMode="auto">
          <a:xfrm>
            <a:off x="5715000" y="6629400"/>
            <a:ext cx="3124200" cy="214313"/>
          </a:xfrm>
          <a:prstGeom prst="rect">
            <a:avLst/>
          </a:prstGeom>
          <a:noFill/>
          <a:ln w="9525" algn="ctr">
            <a:noFill/>
            <a:miter lim="800000"/>
            <a:headEnd/>
            <a:tailEnd/>
          </a:ln>
          <a:effectLst/>
        </p:spPr>
        <p:txBody>
          <a:bodyPr>
            <a:spAutoFit/>
          </a:bodyPr>
          <a:lstStyle/>
          <a:p>
            <a:pPr marL="342900" marR="0" lvl="0" indent="-342900" algn="r" defTabSz="914400" rtl="0" eaLnBrk="1" fontAlgn="base" latinLnBrk="0" hangingPunct="1">
              <a:lnSpc>
                <a:spcPct val="100000"/>
              </a:lnSpc>
              <a:spcBef>
                <a:spcPct val="0"/>
              </a:spcBef>
              <a:spcAft>
                <a:spcPct val="0"/>
              </a:spcAft>
              <a:buClr>
                <a:srgbClr val="66CCFF"/>
              </a:buClr>
              <a:buSzPct val="65000"/>
              <a:buFont typeface="Wingdings" pitchFamily="2" charset="2"/>
              <a:buNone/>
              <a:tabLst/>
              <a:defRPr/>
            </a:pPr>
            <a: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rPr>
              <a:t>Copyright © 2024 </a:t>
            </a:r>
            <a:r>
              <a:rPr kumimoji="0" lang="en-US" sz="800" b="1" i="0" u="none" strike="noStrike" kern="1200" cap="none" spc="0" normalizeH="0" baseline="0" noProof="0" dirty="0" err="1">
                <a:ln>
                  <a:noFill/>
                </a:ln>
                <a:solidFill>
                  <a:srgbClr val="FFFFFF"/>
                </a:solidFill>
                <a:effectLst/>
                <a:uLnTx/>
                <a:uFillTx/>
                <a:latin typeface="Verdana" pitchFamily="34" charset="0"/>
                <a:ea typeface="+mn-ea"/>
                <a:cs typeface="+mn-cs"/>
              </a:rPr>
              <a:t>SlideSpark</a:t>
            </a:r>
            <a: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rPr>
              <a:t> .LLC</a:t>
            </a:r>
            <a:endParaRPr kumimoji="0" lang="en-US" sz="96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Tahoma" pitchFamily="34" charset="0"/>
              <a:ea typeface="+mn-ea"/>
              <a:cs typeface="+mn-cs"/>
            </a:endParaRPr>
          </a:p>
        </p:txBody>
      </p:sp>
      <p:sp>
        <p:nvSpPr>
          <p:cNvPr id="2" name="Rectangle 1"/>
          <p:cNvSpPr/>
          <p:nvPr/>
        </p:nvSpPr>
        <p:spPr>
          <a:xfrm>
            <a:off x="381000" y="4800600"/>
            <a:ext cx="1059907" cy="1569660"/>
          </a:xfrm>
          <a:prstGeom prst="rect">
            <a:avLst/>
          </a:prstGeom>
          <a:noFill/>
        </p:spPr>
        <p:txBody>
          <a:bodyPr wrap="none" lIns="91440" tIns="45720" rIns="91440" bIns="4572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96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Verdana" pitchFamily="34" charset="0"/>
                <a:ea typeface="+mn-ea"/>
                <a:cs typeface="+mn-cs"/>
              </a:rPr>
              <a:t>8</a:t>
            </a:r>
          </a:p>
        </p:txBody>
      </p:sp>
    </p:spTree>
    <p:extLst>
      <p:ext uri="{BB962C8B-B14F-4D97-AF65-F5344CB8AC3E}">
        <p14:creationId xmlns:p14="http://schemas.microsoft.com/office/powerpoint/2010/main" val="3511357892"/>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5347" name="Rectangle 3"/>
          <p:cNvSpPr>
            <a:spLocks noGrp="1" noChangeArrowheads="1"/>
          </p:cNvSpPr>
          <p:nvPr>
            <p:ph type="body" idx="1"/>
          </p:nvPr>
        </p:nvSpPr>
        <p:spPr>
          <a:xfrm>
            <a:off x="457200" y="228600"/>
            <a:ext cx="8077200" cy="5902325"/>
          </a:xfrm>
        </p:spPr>
        <p:txBody>
          <a:bodyPr/>
          <a:lstStyle/>
          <a:p>
            <a:pPr eaLnBrk="1" hangingPunct="1">
              <a:defRPr/>
            </a:pPr>
            <a:r>
              <a:rPr lang="en-US" dirty="0"/>
              <a:t>There are four different types of nitrogen bases found in DNA.  Name them? </a:t>
            </a:r>
          </a:p>
          <a:p>
            <a:pPr eaLnBrk="1" hangingPunct="1">
              <a:defRPr/>
            </a:pPr>
            <a:endParaRPr lang="en-US" dirty="0"/>
          </a:p>
          <a:p>
            <a:pPr eaLnBrk="1" hangingPunct="1">
              <a:defRPr/>
            </a:pPr>
            <a:r>
              <a:rPr lang="en-US" dirty="0"/>
              <a:t>A is for </a:t>
            </a:r>
            <a:r>
              <a:rPr lang="en-US" dirty="0">
                <a:solidFill>
                  <a:srgbClr val="FF00FF"/>
                </a:solidFill>
              </a:rPr>
              <a:t>adenine</a:t>
            </a:r>
            <a:r>
              <a:rPr lang="en-US" dirty="0"/>
              <a:t> </a:t>
            </a:r>
          </a:p>
          <a:p>
            <a:pPr eaLnBrk="1" hangingPunct="1">
              <a:defRPr/>
            </a:pPr>
            <a:r>
              <a:rPr lang="en-US" dirty="0"/>
              <a:t>G is for </a:t>
            </a:r>
            <a:r>
              <a:rPr lang="en-US" dirty="0">
                <a:solidFill>
                  <a:srgbClr val="FF9900"/>
                </a:solidFill>
              </a:rPr>
              <a:t>guanine</a:t>
            </a:r>
            <a:r>
              <a:rPr lang="en-US" dirty="0"/>
              <a:t> </a:t>
            </a:r>
          </a:p>
          <a:p>
            <a:pPr eaLnBrk="1" hangingPunct="1">
              <a:defRPr/>
            </a:pPr>
            <a:r>
              <a:rPr lang="en-US" dirty="0"/>
              <a:t>C is for </a:t>
            </a:r>
            <a:r>
              <a:rPr lang="en-US" dirty="0">
                <a:solidFill>
                  <a:srgbClr val="FFCCCC"/>
                </a:solidFill>
              </a:rPr>
              <a:t>cytosine</a:t>
            </a:r>
            <a:r>
              <a:rPr lang="en-US" dirty="0"/>
              <a:t> </a:t>
            </a:r>
          </a:p>
          <a:p>
            <a:pPr eaLnBrk="1" hangingPunct="1">
              <a:defRPr/>
            </a:pPr>
            <a:r>
              <a:rPr lang="en-US" dirty="0"/>
              <a:t>T is for</a:t>
            </a:r>
            <a:r>
              <a:rPr lang="en-US" dirty="0">
                <a:solidFill>
                  <a:srgbClr val="FF99FF"/>
                </a:solidFill>
              </a:rPr>
              <a:t> thymine </a:t>
            </a:r>
          </a:p>
          <a:p>
            <a:pPr eaLnBrk="1" hangingPunct="1">
              <a:defRPr/>
            </a:pPr>
            <a:endParaRPr lang="en-US" dirty="0"/>
          </a:p>
        </p:txBody>
      </p:sp>
      <p:pic>
        <p:nvPicPr>
          <p:cNvPr id="190467" name="Picture 5" descr="dna_molecul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343400" y="1447800"/>
            <a:ext cx="4286250" cy="4591050"/>
          </a:xfrm>
          <a:prstGeom prst="rect">
            <a:avLst/>
          </a:prstGeom>
          <a:noFill/>
          <a:ln w="76200">
            <a:solidFill>
              <a:srgbClr val="9933FF"/>
            </a:solidFill>
            <a:miter lim="800000"/>
            <a:headEnd/>
            <a:tailEnd/>
          </a:ln>
          <a:extLst>
            <a:ext uri="{909E8E84-426E-40DD-AFC4-6F175D3DCCD1}">
              <a14:hiddenFill xmlns:a14="http://schemas.microsoft.com/office/drawing/2010/main">
                <a:solidFill>
                  <a:srgbClr val="FFFFFF"/>
                </a:solidFill>
              </a14:hiddenFill>
            </a:ext>
          </a:extLst>
        </p:spPr>
      </p:pic>
      <p:sp>
        <p:nvSpPr>
          <p:cNvPr id="57357" name="Rectangle 13"/>
          <p:cNvSpPr>
            <a:spLocks noChangeArrowheads="1"/>
          </p:cNvSpPr>
          <p:nvPr/>
        </p:nvSpPr>
        <p:spPr bwMode="auto">
          <a:xfrm>
            <a:off x="5715000" y="6629400"/>
            <a:ext cx="3124200" cy="214313"/>
          </a:xfrm>
          <a:prstGeom prst="rect">
            <a:avLst/>
          </a:prstGeom>
          <a:noFill/>
          <a:ln w="9525" algn="ctr">
            <a:noFill/>
            <a:miter lim="800000"/>
            <a:headEnd/>
            <a:tailEnd/>
          </a:ln>
          <a:effectLst/>
        </p:spPr>
        <p:txBody>
          <a:bodyPr>
            <a:spAutoFit/>
          </a:bodyPr>
          <a:lstStyle/>
          <a:p>
            <a:pPr marL="342900" marR="0" lvl="0" indent="-342900" algn="r" defTabSz="914400" rtl="0" eaLnBrk="1" fontAlgn="base" latinLnBrk="0" hangingPunct="1">
              <a:lnSpc>
                <a:spcPct val="100000"/>
              </a:lnSpc>
              <a:spcBef>
                <a:spcPct val="0"/>
              </a:spcBef>
              <a:spcAft>
                <a:spcPct val="0"/>
              </a:spcAft>
              <a:buClr>
                <a:srgbClr val="66CCFF"/>
              </a:buClr>
              <a:buSzPct val="65000"/>
              <a:buFont typeface="Wingdings" pitchFamily="2" charset="2"/>
              <a:buNone/>
              <a:tabLst/>
              <a:defRPr/>
            </a:pPr>
            <a: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rPr>
              <a:t>Copyright © 2024 </a:t>
            </a:r>
            <a:r>
              <a:rPr kumimoji="0" lang="en-US" sz="800" b="1" i="0" u="none" strike="noStrike" kern="1200" cap="none" spc="0" normalizeH="0" baseline="0" noProof="0" dirty="0" err="1">
                <a:ln>
                  <a:noFill/>
                </a:ln>
                <a:solidFill>
                  <a:srgbClr val="FFFFFF"/>
                </a:solidFill>
                <a:effectLst/>
                <a:uLnTx/>
                <a:uFillTx/>
                <a:latin typeface="Verdana" pitchFamily="34" charset="0"/>
                <a:ea typeface="+mn-ea"/>
                <a:cs typeface="+mn-cs"/>
              </a:rPr>
              <a:t>SlideSpark</a:t>
            </a:r>
            <a: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rPr>
              <a:t> .LLC</a:t>
            </a:r>
            <a:endParaRPr kumimoji="0" lang="en-US" sz="96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Tahoma" pitchFamily="34" charset="0"/>
              <a:ea typeface="+mn-ea"/>
              <a:cs typeface="+mn-cs"/>
            </a:endParaRPr>
          </a:p>
        </p:txBody>
      </p:sp>
      <p:sp>
        <p:nvSpPr>
          <p:cNvPr id="2" name="Rectangle 1"/>
          <p:cNvSpPr/>
          <p:nvPr/>
        </p:nvSpPr>
        <p:spPr>
          <a:xfrm>
            <a:off x="381000" y="4800600"/>
            <a:ext cx="1059907" cy="1569660"/>
          </a:xfrm>
          <a:prstGeom prst="rect">
            <a:avLst/>
          </a:prstGeom>
          <a:noFill/>
        </p:spPr>
        <p:txBody>
          <a:bodyPr wrap="none" lIns="91440" tIns="45720" rIns="91440" bIns="4572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96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Verdana" pitchFamily="34" charset="0"/>
                <a:ea typeface="+mn-ea"/>
                <a:cs typeface="+mn-cs"/>
              </a:rPr>
              <a:t>8</a:t>
            </a:r>
          </a:p>
        </p:txBody>
      </p:sp>
    </p:spTree>
    <p:extLst>
      <p:ext uri="{BB962C8B-B14F-4D97-AF65-F5344CB8AC3E}">
        <p14:creationId xmlns:p14="http://schemas.microsoft.com/office/powerpoint/2010/main" val="926156846"/>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20483" name="Rectangle 3"/>
          <p:cNvSpPr>
            <a:spLocks noGrp="1" noChangeArrowheads="1"/>
          </p:cNvSpPr>
          <p:nvPr>
            <p:ph type="body" idx="1"/>
          </p:nvPr>
        </p:nvSpPr>
        <p:spPr>
          <a:xfrm>
            <a:off x="457200" y="381000"/>
            <a:ext cx="8229600" cy="5749925"/>
          </a:xfrm>
        </p:spPr>
        <p:txBody>
          <a:bodyPr/>
          <a:lstStyle/>
          <a:p>
            <a:pPr eaLnBrk="1" hangingPunct="1">
              <a:defRPr/>
            </a:pPr>
            <a:r>
              <a:rPr lang="en-US" dirty="0"/>
              <a:t>Name the corresponding base pair on the right.  Each one is worth 1 point.</a:t>
            </a:r>
          </a:p>
        </p:txBody>
      </p:sp>
      <p:pic>
        <p:nvPicPr>
          <p:cNvPr id="211971" name="Picture 5" descr="dna"/>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1000" y="1600199"/>
            <a:ext cx="8458200" cy="4876801"/>
          </a:xfrm>
          <a:prstGeom prst="rect">
            <a:avLst/>
          </a:prstGeom>
          <a:noFill/>
          <a:ln w="7620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
        <p:nvSpPr>
          <p:cNvPr id="80905" name="Rectangle 9"/>
          <p:cNvSpPr>
            <a:spLocks noChangeArrowheads="1"/>
          </p:cNvSpPr>
          <p:nvPr/>
        </p:nvSpPr>
        <p:spPr bwMode="auto">
          <a:xfrm>
            <a:off x="5715000" y="6629400"/>
            <a:ext cx="3124200" cy="214313"/>
          </a:xfrm>
          <a:prstGeom prst="rect">
            <a:avLst/>
          </a:prstGeom>
          <a:noFill/>
          <a:ln w="9525" algn="ctr">
            <a:noFill/>
            <a:miter lim="800000"/>
            <a:headEnd/>
            <a:tailEnd/>
          </a:ln>
          <a:effectLst/>
        </p:spPr>
        <p:txBody>
          <a:bodyPr>
            <a:spAutoFit/>
          </a:bodyPr>
          <a:lstStyle/>
          <a:p>
            <a:pPr marL="342900" marR="0" lvl="0" indent="-342900" algn="r" defTabSz="914400" rtl="0" eaLnBrk="1" fontAlgn="base" latinLnBrk="0" hangingPunct="1">
              <a:lnSpc>
                <a:spcPct val="100000"/>
              </a:lnSpc>
              <a:spcBef>
                <a:spcPct val="0"/>
              </a:spcBef>
              <a:spcAft>
                <a:spcPct val="0"/>
              </a:spcAft>
              <a:buClr>
                <a:srgbClr val="66CCFF"/>
              </a:buClr>
              <a:buSzPct val="65000"/>
              <a:buFont typeface="Wingdings" pitchFamily="2" charset="2"/>
              <a:buNone/>
              <a:tabLst/>
              <a:defRPr/>
            </a:pPr>
            <a: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rPr>
              <a:t>Copyright © 2024 </a:t>
            </a:r>
            <a:r>
              <a:rPr kumimoji="0" lang="en-US" sz="800" b="1" i="0" u="none" strike="noStrike" kern="1200" cap="none" spc="0" normalizeH="0" baseline="0" noProof="0" dirty="0" err="1">
                <a:ln>
                  <a:noFill/>
                </a:ln>
                <a:solidFill>
                  <a:srgbClr val="FFFFFF"/>
                </a:solidFill>
                <a:effectLst/>
                <a:uLnTx/>
                <a:uFillTx/>
                <a:latin typeface="Verdana" pitchFamily="34" charset="0"/>
                <a:ea typeface="+mn-ea"/>
                <a:cs typeface="+mn-cs"/>
              </a:rPr>
              <a:t>SlideSpark</a:t>
            </a:r>
            <a: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rPr>
              <a:t> .LLC</a:t>
            </a:r>
            <a:endParaRPr kumimoji="0" lang="en-US" sz="96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Tahoma" pitchFamily="34" charset="0"/>
              <a:ea typeface="+mn-ea"/>
              <a:cs typeface="+mn-cs"/>
            </a:endParaRPr>
          </a:p>
        </p:txBody>
      </p:sp>
      <p:sp>
        <p:nvSpPr>
          <p:cNvPr id="2" name="Freeform 1"/>
          <p:cNvSpPr/>
          <p:nvPr/>
        </p:nvSpPr>
        <p:spPr bwMode="auto">
          <a:xfrm>
            <a:off x="3062514" y="2293257"/>
            <a:ext cx="1756229" cy="725714"/>
          </a:xfrm>
          <a:custGeom>
            <a:avLst/>
            <a:gdLst>
              <a:gd name="connsiteX0" fmla="*/ 391886 w 1756229"/>
              <a:gd name="connsiteY0" fmla="*/ 43543 h 725714"/>
              <a:gd name="connsiteX1" fmla="*/ 275772 w 1756229"/>
              <a:gd name="connsiteY1" fmla="*/ 145143 h 725714"/>
              <a:gd name="connsiteX2" fmla="*/ 217715 w 1756229"/>
              <a:gd name="connsiteY2" fmla="*/ 159657 h 725714"/>
              <a:gd name="connsiteX3" fmla="*/ 174172 w 1756229"/>
              <a:gd name="connsiteY3" fmla="*/ 174172 h 725714"/>
              <a:gd name="connsiteX4" fmla="*/ 130629 w 1756229"/>
              <a:gd name="connsiteY4" fmla="*/ 217714 h 725714"/>
              <a:gd name="connsiteX5" fmla="*/ 43543 w 1756229"/>
              <a:gd name="connsiteY5" fmla="*/ 246743 h 725714"/>
              <a:gd name="connsiteX6" fmla="*/ 0 w 1756229"/>
              <a:gd name="connsiteY6" fmla="*/ 333829 h 725714"/>
              <a:gd name="connsiteX7" fmla="*/ 14515 w 1756229"/>
              <a:gd name="connsiteY7" fmla="*/ 406400 h 725714"/>
              <a:gd name="connsiteX8" fmla="*/ 58057 w 1756229"/>
              <a:gd name="connsiteY8" fmla="*/ 493486 h 725714"/>
              <a:gd name="connsiteX9" fmla="*/ 101600 w 1756229"/>
              <a:gd name="connsiteY9" fmla="*/ 537029 h 725714"/>
              <a:gd name="connsiteX10" fmla="*/ 145143 w 1756229"/>
              <a:gd name="connsiteY10" fmla="*/ 551543 h 725714"/>
              <a:gd name="connsiteX11" fmla="*/ 188686 w 1756229"/>
              <a:gd name="connsiteY11" fmla="*/ 580572 h 725714"/>
              <a:gd name="connsiteX12" fmla="*/ 232229 w 1756229"/>
              <a:gd name="connsiteY12" fmla="*/ 624114 h 725714"/>
              <a:gd name="connsiteX13" fmla="*/ 275772 w 1756229"/>
              <a:gd name="connsiteY13" fmla="*/ 638629 h 725714"/>
              <a:gd name="connsiteX14" fmla="*/ 391886 w 1756229"/>
              <a:gd name="connsiteY14" fmla="*/ 711200 h 725714"/>
              <a:gd name="connsiteX15" fmla="*/ 435429 w 1756229"/>
              <a:gd name="connsiteY15" fmla="*/ 725714 h 725714"/>
              <a:gd name="connsiteX16" fmla="*/ 783772 w 1756229"/>
              <a:gd name="connsiteY16" fmla="*/ 682172 h 725714"/>
              <a:gd name="connsiteX17" fmla="*/ 1698172 w 1756229"/>
              <a:gd name="connsiteY17" fmla="*/ 682172 h 725714"/>
              <a:gd name="connsiteX18" fmla="*/ 1712686 w 1756229"/>
              <a:gd name="connsiteY18" fmla="*/ 638629 h 725714"/>
              <a:gd name="connsiteX19" fmla="*/ 1727200 w 1756229"/>
              <a:gd name="connsiteY19" fmla="*/ 464457 h 725714"/>
              <a:gd name="connsiteX20" fmla="*/ 1756229 w 1756229"/>
              <a:gd name="connsiteY20" fmla="*/ 377372 h 725714"/>
              <a:gd name="connsiteX21" fmla="*/ 1741715 w 1756229"/>
              <a:gd name="connsiteY21" fmla="*/ 232229 h 725714"/>
              <a:gd name="connsiteX22" fmla="*/ 1698172 w 1756229"/>
              <a:gd name="connsiteY22" fmla="*/ 188686 h 725714"/>
              <a:gd name="connsiteX23" fmla="*/ 1625600 w 1756229"/>
              <a:gd name="connsiteY23" fmla="*/ 130629 h 725714"/>
              <a:gd name="connsiteX24" fmla="*/ 1538515 w 1756229"/>
              <a:gd name="connsiteY24" fmla="*/ 72572 h 725714"/>
              <a:gd name="connsiteX25" fmla="*/ 1335315 w 1756229"/>
              <a:gd name="connsiteY25" fmla="*/ 14514 h 725714"/>
              <a:gd name="connsiteX26" fmla="*/ 1074057 w 1756229"/>
              <a:gd name="connsiteY26" fmla="*/ 0 h 725714"/>
              <a:gd name="connsiteX27" fmla="*/ 769257 w 1756229"/>
              <a:gd name="connsiteY27" fmla="*/ 14514 h 725714"/>
              <a:gd name="connsiteX28" fmla="*/ 725715 w 1756229"/>
              <a:gd name="connsiteY28" fmla="*/ 29029 h 725714"/>
              <a:gd name="connsiteX29" fmla="*/ 624115 w 1756229"/>
              <a:gd name="connsiteY29" fmla="*/ 58057 h 725714"/>
              <a:gd name="connsiteX30" fmla="*/ 493486 w 1756229"/>
              <a:gd name="connsiteY30" fmla="*/ 116114 h 725714"/>
              <a:gd name="connsiteX31" fmla="*/ 406400 w 1756229"/>
              <a:gd name="connsiteY31" fmla="*/ 145143 h 725714"/>
              <a:gd name="connsiteX32" fmla="*/ 290286 w 1756229"/>
              <a:gd name="connsiteY32" fmla="*/ 174172 h 725714"/>
              <a:gd name="connsiteX33" fmla="*/ 246743 w 1756229"/>
              <a:gd name="connsiteY33" fmla="*/ 188686 h 725714"/>
              <a:gd name="connsiteX34" fmla="*/ 174172 w 1756229"/>
              <a:gd name="connsiteY34" fmla="*/ 203200 h 725714"/>
              <a:gd name="connsiteX35" fmla="*/ 87086 w 1756229"/>
              <a:gd name="connsiteY35" fmla="*/ 232229 h 725714"/>
              <a:gd name="connsiteX36" fmla="*/ 58057 w 1756229"/>
              <a:gd name="connsiteY36" fmla="*/ 275772 h 725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756229" h="725714">
                <a:moveTo>
                  <a:pt x="391886" y="43543"/>
                </a:moveTo>
                <a:cubicBezTo>
                  <a:pt x="365822" y="69607"/>
                  <a:pt x="317776" y="127141"/>
                  <a:pt x="275772" y="145143"/>
                </a:cubicBezTo>
                <a:cubicBezTo>
                  <a:pt x="257437" y="153001"/>
                  <a:pt x="236895" y="154177"/>
                  <a:pt x="217715" y="159657"/>
                </a:cubicBezTo>
                <a:cubicBezTo>
                  <a:pt x="203004" y="163860"/>
                  <a:pt x="188686" y="169334"/>
                  <a:pt x="174172" y="174172"/>
                </a:cubicBezTo>
                <a:cubicBezTo>
                  <a:pt x="159658" y="188686"/>
                  <a:pt x="148572" y="207746"/>
                  <a:pt x="130629" y="217714"/>
                </a:cubicBezTo>
                <a:cubicBezTo>
                  <a:pt x="103881" y="232574"/>
                  <a:pt x="43543" y="246743"/>
                  <a:pt x="43543" y="246743"/>
                </a:cubicBezTo>
                <a:cubicBezTo>
                  <a:pt x="28868" y="268757"/>
                  <a:pt x="0" y="303785"/>
                  <a:pt x="0" y="333829"/>
                </a:cubicBezTo>
                <a:cubicBezTo>
                  <a:pt x="0" y="358498"/>
                  <a:pt x="8532" y="382467"/>
                  <a:pt x="14515" y="406400"/>
                </a:cubicBezTo>
                <a:cubicBezTo>
                  <a:pt x="23867" y="443806"/>
                  <a:pt x="32718" y="463079"/>
                  <a:pt x="58057" y="493486"/>
                </a:cubicBezTo>
                <a:cubicBezTo>
                  <a:pt x="71198" y="509255"/>
                  <a:pt x="84521" y="525643"/>
                  <a:pt x="101600" y="537029"/>
                </a:cubicBezTo>
                <a:cubicBezTo>
                  <a:pt x="114330" y="545516"/>
                  <a:pt x="130629" y="546705"/>
                  <a:pt x="145143" y="551543"/>
                </a:cubicBezTo>
                <a:cubicBezTo>
                  <a:pt x="159657" y="561219"/>
                  <a:pt x="175285" y="569405"/>
                  <a:pt x="188686" y="580572"/>
                </a:cubicBezTo>
                <a:cubicBezTo>
                  <a:pt x="204455" y="593712"/>
                  <a:pt x="215150" y="612728"/>
                  <a:pt x="232229" y="624114"/>
                </a:cubicBezTo>
                <a:cubicBezTo>
                  <a:pt x="244959" y="632601"/>
                  <a:pt x="261258" y="633791"/>
                  <a:pt x="275772" y="638629"/>
                </a:cubicBezTo>
                <a:cubicBezTo>
                  <a:pt x="321773" y="707632"/>
                  <a:pt x="288251" y="676656"/>
                  <a:pt x="391886" y="711200"/>
                </a:cubicBezTo>
                <a:lnTo>
                  <a:pt x="435429" y="725714"/>
                </a:lnTo>
                <a:cubicBezTo>
                  <a:pt x="745564" y="694701"/>
                  <a:pt x="631374" y="720271"/>
                  <a:pt x="783772" y="682172"/>
                </a:cubicBezTo>
                <a:cubicBezTo>
                  <a:pt x="1027692" y="689794"/>
                  <a:pt x="1452371" y="712897"/>
                  <a:pt x="1698172" y="682172"/>
                </a:cubicBezTo>
                <a:cubicBezTo>
                  <a:pt x="1713353" y="680274"/>
                  <a:pt x="1707848" y="653143"/>
                  <a:pt x="1712686" y="638629"/>
                </a:cubicBezTo>
                <a:cubicBezTo>
                  <a:pt x="1717524" y="580572"/>
                  <a:pt x="1717622" y="521923"/>
                  <a:pt x="1727200" y="464457"/>
                </a:cubicBezTo>
                <a:cubicBezTo>
                  <a:pt x="1732230" y="434275"/>
                  <a:pt x="1756229" y="377372"/>
                  <a:pt x="1756229" y="377372"/>
                </a:cubicBezTo>
                <a:cubicBezTo>
                  <a:pt x="1751391" y="328991"/>
                  <a:pt x="1756014" y="278701"/>
                  <a:pt x="1741715" y="232229"/>
                </a:cubicBezTo>
                <a:cubicBezTo>
                  <a:pt x="1735679" y="212610"/>
                  <a:pt x="1711313" y="204455"/>
                  <a:pt x="1698172" y="188686"/>
                </a:cubicBezTo>
                <a:cubicBezTo>
                  <a:pt x="1647671" y="128085"/>
                  <a:pt x="1697081" y="154455"/>
                  <a:pt x="1625600" y="130629"/>
                </a:cubicBezTo>
                <a:cubicBezTo>
                  <a:pt x="1596572" y="111277"/>
                  <a:pt x="1571612" y="83605"/>
                  <a:pt x="1538515" y="72572"/>
                </a:cubicBezTo>
                <a:cubicBezTo>
                  <a:pt x="1491858" y="57019"/>
                  <a:pt x="1379054" y="16944"/>
                  <a:pt x="1335315" y="14514"/>
                </a:cubicBezTo>
                <a:lnTo>
                  <a:pt x="1074057" y="0"/>
                </a:lnTo>
                <a:cubicBezTo>
                  <a:pt x="972457" y="4838"/>
                  <a:pt x="870621" y="6067"/>
                  <a:pt x="769257" y="14514"/>
                </a:cubicBezTo>
                <a:cubicBezTo>
                  <a:pt x="754011" y="15785"/>
                  <a:pt x="740426" y="24826"/>
                  <a:pt x="725715" y="29029"/>
                </a:cubicBezTo>
                <a:cubicBezTo>
                  <a:pt x="598115" y="65487"/>
                  <a:pt x="728533" y="23251"/>
                  <a:pt x="624115" y="58057"/>
                </a:cubicBezTo>
                <a:cubicBezTo>
                  <a:pt x="555111" y="104060"/>
                  <a:pt x="597123" y="81568"/>
                  <a:pt x="493486" y="116114"/>
                </a:cubicBezTo>
                <a:lnTo>
                  <a:pt x="406400" y="145143"/>
                </a:lnTo>
                <a:cubicBezTo>
                  <a:pt x="367695" y="154819"/>
                  <a:pt x="328135" y="161556"/>
                  <a:pt x="290286" y="174172"/>
                </a:cubicBezTo>
                <a:cubicBezTo>
                  <a:pt x="275772" y="179010"/>
                  <a:pt x="261586" y="184975"/>
                  <a:pt x="246743" y="188686"/>
                </a:cubicBezTo>
                <a:cubicBezTo>
                  <a:pt x="222810" y="194669"/>
                  <a:pt x="197972" y="196709"/>
                  <a:pt x="174172" y="203200"/>
                </a:cubicBezTo>
                <a:cubicBezTo>
                  <a:pt x="144651" y="211251"/>
                  <a:pt x="87086" y="232229"/>
                  <a:pt x="87086" y="232229"/>
                </a:cubicBezTo>
                <a:lnTo>
                  <a:pt x="58057" y="275772"/>
                </a:lnTo>
              </a:path>
            </a:pathLst>
          </a:custGeom>
          <a:solidFill>
            <a:schemeClr val="tx1"/>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sp>
        <p:nvSpPr>
          <p:cNvPr id="6" name="Freeform 5"/>
          <p:cNvSpPr/>
          <p:nvPr/>
        </p:nvSpPr>
        <p:spPr bwMode="auto">
          <a:xfrm>
            <a:off x="3062514" y="5029200"/>
            <a:ext cx="1756229" cy="725714"/>
          </a:xfrm>
          <a:custGeom>
            <a:avLst/>
            <a:gdLst>
              <a:gd name="connsiteX0" fmla="*/ 391886 w 1756229"/>
              <a:gd name="connsiteY0" fmla="*/ 43543 h 725714"/>
              <a:gd name="connsiteX1" fmla="*/ 275772 w 1756229"/>
              <a:gd name="connsiteY1" fmla="*/ 145143 h 725714"/>
              <a:gd name="connsiteX2" fmla="*/ 217715 w 1756229"/>
              <a:gd name="connsiteY2" fmla="*/ 159657 h 725714"/>
              <a:gd name="connsiteX3" fmla="*/ 174172 w 1756229"/>
              <a:gd name="connsiteY3" fmla="*/ 174172 h 725714"/>
              <a:gd name="connsiteX4" fmla="*/ 130629 w 1756229"/>
              <a:gd name="connsiteY4" fmla="*/ 217714 h 725714"/>
              <a:gd name="connsiteX5" fmla="*/ 43543 w 1756229"/>
              <a:gd name="connsiteY5" fmla="*/ 246743 h 725714"/>
              <a:gd name="connsiteX6" fmla="*/ 0 w 1756229"/>
              <a:gd name="connsiteY6" fmla="*/ 333829 h 725714"/>
              <a:gd name="connsiteX7" fmla="*/ 14515 w 1756229"/>
              <a:gd name="connsiteY7" fmla="*/ 406400 h 725714"/>
              <a:gd name="connsiteX8" fmla="*/ 58057 w 1756229"/>
              <a:gd name="connsiteY8" fmla="*/ 493486 h 725714"/>
              <a:gd name="connsiteX9" fmla="*/ 101600 w 1756229"/>
              <a:gd name="connsiteY9" fmla="*/ 537029 h 725714"/>
              <a:gd name="connsiteX10" fmla="*/ 145143 w 1756229"/>
              <a:gd name="connsiteY10" fmla="*/ 551543 h 725714"/>
              <a:gd name="connsiteX11" fmla="*/ 188686 w 1756229"/>
              <a:gd name="connsiteY11" fmla="*/ 580572 h 725714"/>
              <a:gd name="connsiteX12" fmla="*/ 232229 w 1756229"/>
              <a:gd name="connsiteY12" fmla="*/ 624114 h 725714"/>
              <a:gd name="connsiteX13" fmla="*/ 275772 w 1756229"/>
              <a:gd name="connsiteY13" fmla="*/ 638629 h 725714"/>
              <a:gd name="connsiteX14" fmla="*/ 391886 w 1756229"/>
              <a:gd name="connsiteY14" fmla="*/ 711200 h 725714"/>
              <a:gd name="connsiteX15" fmla="*/ 435429 w 1756229"/>
              <a:gd name="connsiteY15" fmla="*/ 725714 h 725714"/>
              <a:gd name="connsiteX16" fmla="*/ 783772 w 1756229"/>
              <a:gd name="connsiteY16" fmla="*/ 682172 h 725714"/>
              <a:gd name="connsiteX17" fmla="*/ 1698172 w 1756229"/>
              <a:gd name="connsiteY17" fmla="*/ 682172 h 725714"/>
              <a:gd name="connsiteX18" fmla="*/ 1712686 w 1756229"/>
              <a:gd name="connsiteY18" fmla="*/ 638629 h 725714"/>
              <a:gd name="connsiteX19" fmla="*/ 1727200 w 1756229"/>
              <a:gd name="connsiteY19" fmla="*/ 464457 h 725714"/>
              <a:gd name="connsiteX20" fmla="*/ 1756229 w 1756229"/>
              <a:gd name="connsiteY20" fmla="*/ 377372 h 725714"/>
              <a:gd name="connsiteX21" fmla="*/ 1741715 w 1756229"/>
              <a:gd name="connsiteY21" fmla="*/ 232229 h 725714"/>
              <a:gd name="connsiteX22" fmla="*/ 1698172 w 1756229"/>
              <a:gd name="connsiteY22" fmla="*/ 188686 h 725714"/>
              <a:gd name="connsiteX23" fmla="*/ 1625600 w 1756229"/>
              <a:gd name="connsiteY23" fmla="*/ 130629 h 725714"/>
              <a:gd name="connsiteX24" fmla="*/ 1538515 w 1756229"/>
              <a:gd name="connsiteY24" fmla="*/ 72572 h 725714"/>
              <a:gd name="connsiteX25" fmla="*/ 1335315 w 1756229"/>
              <a:gd name="connsiteY25" fmla="*/ 14514 h 725714"/>
              <a:gd name="connsiteX26" fmla="*/ 1074057 w 1756229"/>
              <a:gd name="connsiteY26" fmla="*/ 0 h 725714"/>
              <a:gd name="connsiteX27" fmla="*/ 769257 w 1756229"/>
              <a:gd name="connsiteY27" fmla="*/ 14514 h 725714"/>
              <a:gd name="connsiteX28" fmla="*/ 725715 w 1756229"/>
              <a:gd name="connsiteY28" fmla="*/ 29029 h 725714"/>
              <a:gd name="connsiteX29" fmla="*/ 624115 w 1756229"/>
              <a:gd name="connsiteY29" fmla="*/ 58057 h 725714"/>
              <a:gd name="connsiteX30" fmla="*/ 493486 w 1756229"/>
              <a:gd name="connsiteY30" fmla="*/ 116114 h 725714"/>
              <a:gd name="connsiteX31" fmla="*/ 406400 w 1756229"/>
              <a:gd name="connsiteY31" fmla="*/ 145143 h 725714"/>
              <a:gd name="connsiteX32" fmla="*/ 290286 w 1756229"/>
              <a:gd name="connsiteY32" fmla="*/ 174172 h 725714"/>
              <a:gd name="connsiteX33" fmla="*/ 246743 w 1756229"/>
              <a:gd name="connsiteY33" fmla="*/ 188686 h 725714"/>
              <a:gd name="connsiteX34" fmla="*/ 174172 w 1756229"/>
              <a:gd name="connsiteY34" fmla="*/ 203200 h 725714"/>
              <a:gd name="connsiteX35" fmla="*/ 87086 w 1756229"/>
              <a:gd name="connsiteY35" fmla="*/ 232229 h 725714"/>
              <a:gd name="connsiteX36" fmla="*/ 58057 w 1756229"/>
              <a:gd name="connsiteY36" fmla="*/ 275772 h 725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756229" h="725714">
                <a:moveTo>
                  <a:pt x="391886" y="43543"/>
                </a:moveTo>
                <a:cubicBezTo>
                  <a:pt x="365822" y="69607"/>
                  <a:pt x="317776" y="127141"/>
                  <a:pt x="275772" y="145143"/>
                </a:cubicBezTo>
                <a:cubicBezTo>
                  <a:pt x="257437" y="153001"/>
                  <a:pt x="236895" y="154177"/>
                  <a:pt x="217715" y="159657"/>
                </a:cubicBezTo>
                <a:cubicBezTo>
                  <a:pt x="203004" y="163860"/>
                  <a:pt x="188686" y="169334"/>
                  <a:pt x="174172" y="174172"/>
                </a:cubicBezTo>
                <a:cubicBezTo>
                  <a:pt x="159658" y="188686"/>
                  <a:pt x="148572" y="207746"/>
                  <a:pt x="130629" y="217714"/>
                </a:cubicBezTo>
                <a:cubicBezTo>
                  <a:pt x="103881" y="232574"/>
                  <a:pt x="43543" y="246743"/>
                  <a:pt x="43543" y="246743"/>
                </a:cubicBezTo>
                <a:cubicBezTo>
                  <a:pt x="28868" y="268757"/>
                  <a:pt x="0" y="303785"/>
                  <a:pt x="0" y="333829"/>
                </a:cubicBezTo>
                <a:cubicBezTo>
                  <a:pt x="0" y="358498"/>
                  <a:pt x="8532" y="382467"/>
                  <a:pt x="14515" y="406400"/>
                </a:cubicBezTo>
                <a:cubicBezTo>
                  <a:pt x="23867" y="443806"/>
                  <a:pt x="32718" y="463079"/>
                  <a:pt x="58057" y="493486"/>
                </a:cubicBezTo>
                <a:cubicBezTo>
                  <a:pt x="71198" y="509255"/>
                  <a:pt x="84521" y="525643"/>
                  <a:pt x="101600" y="537029"/>
                </a:cubicBezTo>
                <a:cubicBezTo>
                  <a:pt x="114330" y="545516"/>
                  <a:pt x="130629" y="546705"/>
                  <a:pt x="145143" y="551543"/>
                </a:cubicBezTo>
                <a:cubicBezTo>
                  <a:pt x="159657" y="561219"/>
                  <a:pt x="175285" y="569405"/>
                  <a:pt x="188686" y="580572"/>
                </a:cubicBezTo>
                <a:cubicBezTo>
                  <a:pt x="204455" y="593712"/>
                  <a:pt x="215150" y="612728"/>
                  <a:pt x="232229" y="624114"/>
                </a:cubicBezTo>
                <a:cubicBezTo>
                  <a:pt x="244959" y="632601"/>
                  <a:pt x="261258" y="633791"/>
                  <a:pt x="275772" y="638629"/>
                </a:cubicBezTo>
                <a:cubicBezTo>
                  <a:pt x="321773" y="707632"/>
                  <a:pt x="288251" y="676656"/>
                  <a:pt x="391886" y="711200"/>
                </a:cubicBezTo>
                <a:lnTo>
                  <a:pt x="435429" y="725714"/>
                </a:lnTo>
                <a:cubicBezTo>
                  <a:pt x="745564" y="694701"/>
                  <a:pt x="631374" y="720271"/>
                  <a:pt x="783772" y="682172"/>
                </a:cubicBezTo>
                <a:cubicBezTo>
                  <a:pt x="1027692" y="689794"/>
                  <a:pt x="1452371" y="712897"/>
                  <a:pt x="1698172" y="682172"/>
                </a:cubicBezTo>
                <a:cubicBezTo>
                  <a:pt x="1713353" y="680274"/>
                  <a:pt x="1707848" y="653143"/>
                  <a:pt x="1712686" y="638629"/>
                </a:cubicBezTo>
                <a:cubicBezTo>
                  <a:pt x="1717524" y="580572"/>
                  <a:pt x="1717622" y="521923"/>
                  <a:pt x="1727200" y="464457"/>
                </a:cubicBezTo>
                <a:cubicBezTo>
                  <a:pt x="1732230" y="434275"/>
                  <a:pt x="1756229" y="377372"/>
                  <a:pt x="1756229" y="377372"/>
                </a:cubicBezTo>
                <a:cubicBezTo>
                  <a:pt x="1751391" y="328991"/>
                  <a:pt x="1756014" y="278701"/>
                  <a:pt x="1741715" y="232229"/>
                </a:cubicBezTo>
                <a:cubicBezTo>
                  <a:pt x="1735679" y="212610"/>
                  <a:pt x="1711313" y="204455"/>
                  <a:pt x="1698172" y="188686"/>
                </a:cubicBezTo>
                <a:cubicBezTo>
                  <a:pt x="1647671" y="128085"/>
                  <a:pt x="1697081" y="154455"/>
                  <a:pt x="1625600" y="130629"/>
                </a:cubicBezTo>
                <a:cubicBezTo>
                  <a:pt x="1596572" y="111277"/>
                  <a:pt x="1571612" y="83605"/>
                  <a:pt x="1538515" y="72572"/>
                </a:cubicBezTo>
                <a:cubicBezTo>
                  <a:pt x="1491858" y="57019"/>
                  <a:pt x="1379054" y="16944"/>
                  <a:pt x="1335315" y="14514"/>
                </a:cubicBezTo>
                <a:lnTo>
                  <a:pt x="1074057" y="0"/>
                </a:lnTo>
                <a:cubicBezTo>
                  <a:pt x="972457" y="4838"/>
                  <a:pt x="870621" y="6067"/>
                  <a:pt x="769257" y="14514"/>
                </a:cubicBezTo>
                <a:cubicBezTo>
                  <a:pt x="754011" y="15785"/>
                  <a:pt x="740426" y="24826"/>
                  <a:pt x="725715" y="29029"/>
                </a:cubicBezTo>
                <a:cubicBezTo>
                  <a:pt x="598115" y="65487"/>
                  <a:pt x="728533" y="23251"/>
                  <a:pt x="624115" y="58057"/>
                </a:cubicBezTo>
                <a:cubicBezTo>
                  <a:pt x="555111" y="104060"/>
                  <a:pt x="597123" y="81568"/>
                  <a:pt x="493486" y="116114"/>
                </a:cubicBezTo>
                <a:lnTo>
                  <a:pt x="406400" y="145143"/>
                </a:lnTo>
                <a:cubicBezTo>
                  <a:pt x="367695" y="154819"/>
                  <a:pt x="328135" y="161556"/>
                  <a:pt x="290286" y="174172"/>
                </a:cubicBezTo>
                <a:cubicBezTo>
                  <a:pt x="275772" y="179010"/>
                  <a:pt x="261586" y="184975"/>
                  <a:pt x="246743" y="188686"/>
                </a:cubicBezTo>
                <a:cubicBezTo>
                  <a:pt x="222810" y="194669"/>
                  <a:pt x="197972" y="196709"/>
                  <a:pt x="174172" y="203200"/>
                </a:cubicBezTo>
                <a:cubicBezTo>
                  <a:pt x="144651" y="211251"/>
                  <a:pt x="87086" y="232229"/>
                  <a:pt x="87086" y="232229"/>
                </a:cubicBezTo>
                <a:lnTo>
                  <a:pt x="58057" y="275772"/>
                </a:lnTo>
              </a:path>
            </a:pathLst>
          </a:custGeom>
          <a:solidFill>
            <a:schemeClr val="tx1"/>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sp>
        <p:nvSpPr>
          <p:cNvPr id="3" name="Freeform 2"/>
          <p:cNvSpPr/>
          <p:nvPr/>
        </p:nvSpPr>
        <p:spPr bwMode="auto">
          <a:xfrm>
            <a:off x="3002820" y="2917371"/>
            <a:ext cx="1873980" cy="624115"/>
          </a:xfrm>
          <a:custGeom>
            <a:avLst/>
            <a:gdLst>
              <a:gd name="connsiteX0" fmla="*/ 379009 w 1873980"/>
              <a:gd name="connsiteY0" fmla="*/ 116115 h 624115"/>
              <a:gd name="connsiteX1" fmla="*/ 306437 w 1873980"/>
              <a:gd name="connsiteY1" fmla="*/ 159658 h 624115"/>
              <a:gd name="connsiteX2" fmla="*/ 262894 w 1873980"/>
              <a:gd name="connsiteY2" fmla="*/ 188686 h 624115"/>
              <a:gd name="connsiteX3" fmla="*/ 175809 w 1873980"/>
              <a:gd name="connsiteY3" fmla="*/ 217715 h 624115"/>
              <a:gd name="connsiteX4" fmla="*/ 30666 w 1873980"/>
              <a:gd name="connsiteY4" fmla="*/ 290286 h 624115"/>
              <a:gd name="connsiteX5" fmla="*/ 1637 w 1873980"/>
              <a:gd name="connsiteY5" fmla="*/ 333829 h 624115"/>
              <a:gd name="connsiteX6" fmla="*/ 88723 w 1873980"/>
              <a:gd name="connsiteY6" fmla="*/ 391886 h 624115"/>
              <a:gd name="connsiteX7" fmla="*/ 219351 w 1873980"/>
              <a:gd name="connsiteY7" fmla="*/ 449943 h 624115"/>
              <a:gd name="connsiteX8" fmla="*/ 262894 w 1873980"/>
              <a:gd name="connsiteY8" fmla="*/ 464458 h 624115"/>
              <a:gd name="connsiteX9" fmla="*/ 393523 w 1873980"/>
              <a:gd name="connsiteY9" fmla="*/ 551543 h 624115"/>
              <a:gd name="connsiteX10" fmla="*/ 437066 w 1873980"/>
              <a:gd name="connsiteY10" fmla="*/ 580572 h 624115"/>
              <a:gd name="connsiteX11" fmla="*/ 524151 w 1873980"/>
              <a:gd name="connsiteY11" fmla="*/ 609600 h 624115"/>
              <a:gd name="connsiteX12" fmla="*/ 567694 w 1873980"/>
              <a:gd name="connsiteY12" fmla="*/ 624115 h 624115"/>
              <a:gd name="connsiteX13" fmla="*/ 887009 w 1873980"/>
              <a:gd name="connsiteY13" fmla="*/ 609600 h 624115"/>
              <a:gd name="connsiteX14" fmla="*/ 1104723 w 1873980"/>
              <a:gd name="connsiteY14" fmla="*/ 595086 h 624115"/>
              <a:gd name="connsiteX15" fmla="*/ 1554666 w 1873980"/>
              <a:gd name="connsiteY15" fmla="*/ 609600 h 624115"/>
              <a:gd name="connsiteX16" fmla="*/ 1757866 w 1873980"/>
              <a:gd name="connsiteY16" fmla="*/ 595086 h 624115"/>
              <a:gd name="connsiteX17" fmla="*/ 1815923 w 1873980"/>
              <a:gd name="connsiteY17" fmla="*/ 508000 h 624115"/>
              <a:gd name="connsiteX18" fmla="*/ 1830437 w 1873980"/>
              <a:gd name="connsiteY18" fmla="*/ 420915 h 624115"/>
              <a:gd name="connsiteX19" fmla="*/ 1844951 w 1873980"/>
              <a:gd name="connsiteY19" fmla="*/ 377372 h 624115"/>
              <a:gd name="connsiteX20" fmla="*/ 1873980 w 1873980"/>
              <a:gd name="connsiteY20" fmla="*/ 275772 h 624115"/>
              <a:gd name="connsiteX21" fmla="*/ 1844951 w 1873980"/>
              <a:gd name="connsiteY21" fmla="*/ 159658 h 624115"/>
              <a:gd name="connsiteX22" fmla="*/ 1801409 w 1873980"/>
              <a:gd name="connsiteY22" fmla="*/ 130629 h 624115"/>
              <a:gd name="connsiteX23" fmla="*/ 1757866 w 1873980"/>
              <a:gd name="connsiteY23" fmla="*/ 87086 h 624115"/>
              <a:gd name="connsiteX24" fmla="*/ 1627237 w 1873980"/>
              <a:gd name="connsiteY24" fmla="*/ 14515 h 624115"/>
              <a:gd name="connsiteX25" fmla="*/ 1235351 w 1873980"/>
              <a:gd name="connsiteY25" fmla="*/ 29029 h 624115"/>
              <a:gd name="connsiteX26" fmla="*/ 1191809 w 1873980"/>
              <a:gd name="connsiteY26" fmla="*/ 43543 h 624115"/>
              <a:gd name="connsiteX27" fmla="*/ 1061180 w 1873980"/>
              <a:gd name="connsiteY27" fmla="*/ 58058 h 624115"/>
              <a:gd name="connsiteX28" fmla="*/ 741866 w 1873980"/>
              <a:gd name="connsiteY28" fmla="*/ 43543 h 624115"/>
              <a:gd name="connsiteX29" fmla="*/ 611237 w 1873980"/>
              <a:gd name="connsiteY29" fmla="*/ 14515 h 624115"/>
              <a:gd name="connsiteX30" fmla="*/ 480609 w 1873980"/>
              <a:gd name="connsiteY30" fmla="*/ 0 h 624115"/>
              <a:gd name="connsiteX31" fmla="*/ 393523 w 1873980"/>
              <a:gd name="connsiteY31" fmla="*/ 14515 h 624115"/>
              <a:gd name="connsiteX32" fmla="*/ 349980 w 1873980"/>
              <a:gd name="connsiteY32" fmla="*/ 29029 h 624115"/>
              <a:gd name="connsiteX33" fmla="*/ 277409 w 1873980"/>
              <a:gd name="connsiteY33" fmla="*/ 159658 h 624115"/>
              <a:gd name="connsiteX34" fmla="*/ 277409 w 1873980"/>
              <a:gd name="connsiteY34" fmla="*/ 188686 h 624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873980" h="624115">
                <a:moveTo>
                  <a:pt x="379009" y="116115"/>
                </a:moveTo>
                <a:cubicBezTo>
                  <a:pt x="354818" y="130629"/>
                  <a:pt x="330360" y="144706"/>
                  <a:pt x="306437" y="159658"/>
                </a:cubicBezTo>
                <a:cubicBezTo>
                  <a:pt x="291645" y="168903"/>
                  <a:pt x="278834" y="181601"/>
                  <a:pt x="262894" y="188686"/>
                </a:cubicBezTo>
                <a:cubicBezTo>
                  <a:pt x="234933" y="201113"/>
                  <a:pt x="201269" y="200742"/>
                  <a:pt x="175809" y="217715"/>
                </a:cubicBezTo>
                <a:cubicBezTo>
                  <a:pt x="72125" y="286837"/>
                  <a:pt x="122569" y="267311"/>
                  <a:pt x="30666" y="290286"/>
                </a:cubicBezTo>
                <a:cubicBezTo>
                  <a:pt x="20990" y="304800"/>
                  <a:pt x="-7018" y="318683"/>
                  <a:pt x="1637" y="333829"/>
                </a:cubicBezTo>
                <a:cubicBezTo>
                  <a:pt x="18946" y="364120"/>
                  <a:pt x="59694" y="372534"/>
                  <a:pt x="88723" y="391886"/>
                </a:cubicBezTo>
                <a:cubicBezTo>
                  <a:pt x="157728" y="437889"/>
                  <a:pt x="115712" y="415396"/>
                  <a:pt x="219351" y="449943"/>
                </a:cubicBezTo>
                <a:cubicBezTo>
                  <a:pt x="233865" y="454781"/>
                  <a:pt x="250164" y="455971"/>
                  <a:pt x="262894" y="464458"/>
                </a:cubicBezTo>
                <a:lnTo>
                  <a:pt x="393523" y="551543"/>
                </a:lnTo>
                <a:cubicBezTo>
                  <a:pt x="408037" y="561219"/>
                  <a:pt x="420517" y="575056"/>
                  <a:pt x="437066" y="580572"/>
                </a:cubicBezTo>
                <a:lnTo>
                  <a:pt x="524151" y="609600"/>
                </a:lnTo>
                <a:lnTo>
                  <a:pt x="567694" y="624115"/>
                </a:lnTo>
                <a:lnTo>
                  <a:pt x="887009" y="609600"/>
                </a:lnTo>
                <a:cubicBezTo>
                  <a:pt x="959635" y="605674"/>
                  <a:pt x="1031991" y="595086"/>
                  <a:pt x="1104723" y="595086"/>
                </a:cubicBezTo>
                <a:cubicBezTo>
                  <a:pt x="1254782" y="595086"/>
                  <a:pt x="1404685" y="604762"/>
                  <a:pt x="1554666" y="609600"/>
                </a:cubicBezTo>
                <a:cubicBezTo>
                  <a:pt x="1622399" y="604762"/>
                  <a:pt x="1690993" y="606887"/>
                  <a:pt x="1757866" y="595086"/>
                </a:cubicBezTo>
                <a:cubicBezTo>
                  <a:pt x="1808497" y="586151"/>
                  <a:pt x="1808053" y="547350"/>
                  <a:pt x="1815923" y="508000"/>
                </a:cubicBezTo>
                <a:cubicBezTo>
                  <a:pt x="1821694" y="479143"/>
                  <a:pt x="1824053" y="449643"/>
                  <a:pt x="1830437" y="420915"/>
                </a:cubicBezTo>
                <a:cubicBezTo>
                  <a:pt x="1833756" y="405980"/>
                  <a:pt x="1840748" y="392083"/>
                  <a:pt x="1844951" y="377372"/>
                </a:cubicBezTo>
                <a:cubicBezTo>
                  <a:pt x="1881401" y="249797"/>
                  <a:pt x="1839180" y="380173"/>
                  <a:pt x="1873980" y="275772"/>
                </a:cubicBezTo>
                <a:cubicBezTo>
                  <a:pt x="1873256" y="272153"/>
                  <a:pt x="1856855" y="174538"/>
                  <a:pt x="1844951" y="159658"/>
                </a:cubicBezTo>
                <a:cubicBezTo>
                  <a:pt x="1834054" y="146037"/>
                  <a:pt x="1814810" y="141796"/>
                  <a:pt x="1801409" y="130629"/>
                </a:cubicBezTo>
                <a:cubicBezTo>
                  <a:pt x="1785640" y="117488"/>
                  <a:pt x="1774069" y="99688"/>
                  <a:pt x="1757866" y="87086"/>
                </a:cubicBezTo>
                <a:cubicBezTo>
                  <a:pt x="1683004" y="28860"/>
                  <a:pt x="1692935" y="36414"/>
                  <a:pt x="1627237" y="14515"/>
                </a:cubicBezTo>
                <a:cubicBezTo>
                  <a:pt x="1496608" y="19353"/>
                  <a:pt x="1365780" y="20334"/>
                  <a:pt x="1235351" y="29029"/>
                </a:cubicBezTo>
                <a:cubicBezTo>
                  <a:pt x="1220086" y="30047"/>
                  <a:pt x="1206900" y="41028"/>
                  <a:pt x="1191809" y="43543"/>
                </a:cubicBezTo>
                <a:cubicBezTo>
                  <a:pt x="1148594" y="50746"/>
                  <a:pt x="1104723" y="53220"/>
                  <a:pt x="1061180" y="58058"/>
                </a:cubicBezTo>
                <a:cubicBezTo>
                  <a:pt x="954742" y="53220"/>
                  <a:pt x="848143" y="51134"/>
                  <a:pt x="741866" y="43543"/>
                </a:cubicBezTo>
                <a:cubicBezTo>
                  <a:pt x="501324" y="26361"/>
                  <a:pt x="754631" y="38414"/>
                  <a:pt x="611237" y="14515"/>
                </a:cubicBezTo>
                <a:cubicBezTo>
                  <a:pt x="568022" y="7312"/>
                  <a:pt x="524152" y="4838"/>
                  <a:pt x="480609" y="0"/>
                </a:cubicBezTo>
                <a:cubicBezTo>
                  <a:pt x="451580" y="4838"/>
                  <a:pt x="422251" y="8131"/>
                  <a:pt x="393523" y="14515"/>
                </a:cubicBezTo>
                <a:cubicBezTo>
                  <a:pt x="378588" y="17834"/>
                  <a:pt x="360798" y="18211"/>
                  <a:pt x="349980" y="29029"/>
                </a:cubicBezTo>
                <a:cubicBezTo>
                  <a:pt x="320881" y="58128"/>
                  <a:pt x="286535" y="114029"/>
                  <a:pt x="277409" y="159658"/>
                </a:cubicBezTo>
                <a:cubicBezTo>
                  <a:pt x="275511" y="169146"/>
                  <a:pt x="277409" y="179010"/>
                  <a:pt x="277409" y="188686"/>
                </a:cubicBezTo>
              </a:path>
            </a:pathLst>
          </a:custGeom>
          <a:solidFill>
            <a:schemeClr val="tx1"/>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sp>
        <p:nvSpPr>
          <p:cNvPr id="4" name="Freeform 3"/>
          <p:cNvSpPr/>
          <p:nvPr/>
        </p:nvSpPr>
        <p:spPr bwMode="auto">
          <a:xfrm>
            <a:off x="3526971" y="3497943"/>
            <a:ext cx="1293523" cy="638628"/>
          </a:xfrm>
          <a:custGeom>
            <a:avLst/>
            <a:gdLst>
              <a:gd name="connsiteX0" fmla="*/ 275772 w 1293523"/>
              <a:gd name="connsiteY0" fmla="*/ 43543 h 638628"/>
              <a:gd name="connsiteX1" fmla="*/ 116115 w 1293523"/>
              <a:gd name="connsiteY1" fmla="*/ 43543 h 638628"/>
              <a:gd name="connsiteX2" fmla="*/ 72572 w 1293523"/>
              <a:gd name="connsiteY2" fmla="*/ 72571 h 638628"/>
              <a:gd name="connsiteX3" fmla="*/ 29029 w 1293523"/>
              <a:gd name="connsiteY3" fmla="*/ 87086 h 638628"/>
              <a:gd name="connsiteX4" fmla="*/ 0 w 1293523"/>
              <a:gd name="connsiteY4" fmla="*/ 130628 h 638628"/>
              <a:gd name="connsiteX5" fmla="*/ 116115 w 1293523"/>
              <a:gd name="connsiteY5" fmla="*/ 203200 h 638628"/>
              <a:gd name="connsiteX6" fmla="*/ 203200 w 1293523"/>
              <a:gd name="connsiteY6" fmla="*/ 261257 h 638628"/>
              <a:gd name="connsiteX7" fmla="*/ 246743 w 1293523"/>
              <a:gd name="connsiteY7" fmla="*/ 290286 h 638628"/>
              <a:gd name="connsiteX8" fmla="*/ 261258 w 1293523"/>
              <a:gd name="connsiteY8" fmla="*/ 333828 h 638628"/>
              <a:gd name="connsiteX9" fmla="*/ 130629 w 1293523"/>
              <a:gd name="connsiteY9" fmla="*/ 420914 h 638628"/>
              <a:gd name="connsiteX10" fmla="*/ 87086 w 1293523"/>
              <a:gd name="connsiteY10" fmla="*/ 449943 h 638628"/>
              <a:gd name="connsiteX11" fmla="*/ 43543 w 1293523"/>
              <a:gd name="connsiteY11" fmla="*/ 478971 h 638628"/>
              <a:gd name="connsiteX12" fmla="*/ 14515 w 1293523"/>
              <a:gd name="connsiteY12" fmla="*/ 522514 h 638628"/>
              <a:gd name="connsiteX13" fmla="*/ 29029 w 1293523"/>
              <a:gd name="connsiteY13" fmla="*/ 566057 h 638628"/>
              <a:gd name="connsiteX14" fmla="*/ 159658 w 1293523"/>
              <a:gd name="connsiteY14" fmla="*/ 638628 h 638628"/>
              <a:gd name="connsiteX15" fmla="*/ 275772 w 1293523"/>
              <a:gd name="connsiteY15" fmla="*/ 624114 h 638628"/>
              <a:gd name="connsiteX16" fmla="*/ 362858 w 1293523"/>
              <a:gd name="connsiteY16" fmla="*/ 595086 h 638628"/>
              <a:gd name="connsiteX17" fmla="*/ 899886 w 1293523"/>
              <a:gd name="connsiteY17" fmla="*/ 580571 h 638628"/>
              <a:gd name="connsiteX18" fmla="*/ 1117600 w 1293523"/>
              <a:gd name="connsiteY18" fmla="*/ 537028 h 638628"/>
              <a:gd name="connsiteX19" fmla="*/ 1175658 w 1293523"/>
              <a:gd name="connsiteY19" fmla="*/ 522514 h 638628"/>
              <a:gd name="connsiteX20" fmla="*/ 1262743 w 1293523"/>
              <a:gd name="connsiteY20" fmla="*/ 493486 h 638628"/>
              <a:gd name="connsiteX21" fmla="*/ 1277258 w 1293523"/>
              <a:gd name="connsiteY21" fmla="*/ 246743 h 638628"/>
              <a:gd name="connsiteX22" fmla="*/ 1219200 w 1293523"/>
              <a:gd name="connsiteY22" fmla="*/ 29028 h 638628"/>
              <a:gd name="connsiteX23" fmla="*/ 1175658 w 1293523"/>
              <a:gd name="connsiteY23" fmla="*/ 14514 h 638628"/>
              <a:gd name="connsiteX24" fmla="*/ 972458 w 1293523"/>
              <a:gd name="connsiteY24" fmla="*/ 29028 h 638628"/>
              <a:gd name="connsiteX25" fmla="*/ 899886 w 1293523"/>
              <a:gd name="connsiteY25" fmla="*/ 43543 h 638628"/>
              <a:gd name="connsiteX26" fmla="*/ 798286 w 1293523"/>
              <a:gd name="connsiteY26" fmla="*/ 58057 h 638628"/>
              <a:gd name="connsiteX27" fmla="*/ 754743 w 1293523"/>
              <a:gd name="connsiteY27" fmla="*/ 72571 h 638628"/>
              <a:gd name="connsiteX28" fmla="*/ 290286 w 1293523"/>
              <a:gd name="connsiteY28" fmla="*/ 43543 h 638628"/>
              <a:gd name="connsiteX29" fmla="*/ 203200 w 1293523"/>
              <a:gd name="connsiteY29" fmla="*/ 14514 h 638628"/>
              <a:gd name="connsiteX30" fmla="*/ 159658 w 1293523"/>
              <a:gd name="connsiteY30" fmla="*/ 0 h 638628"/>
              <a:gd name="connsiteX31" fmla="*/ 43543 w 1293523"/>
              <a:gd name="connsiteY31" fmla="*/ 0 h 638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293523" h="638628">
                <a:moveTo>
                  <a:pt x="275772" y="43543"/>
                </a:moveTo>
                <a:cubicBezTo>
                  <a:pt x="203529" y="29094"/>
                  <a:pt x="192718" y="18009"/>
                  <a:pt x="116115" y="43543"/>
                </a:cubicBezTo>
                <a:cubicBezTo>
                  <a:pt x="99566" y="49059"/>
                  <a:pt x="88174" y="64770"/>
                  <a:pt x="72572" y="72571"/>
                </a:cubicBezTo>
                <a:cubicBezTo>
                  <a:pt x="58888" y="79413"/>
                  <a:pt x="43543" y="82248"/>
                  <a:pt x="29029" y="87086"/>
                </a:cubicBezTo>
                <a:cubicBezTo>
                  <a:pt x="19353" y="101600"/>
                  <a:pt x="0" y="113184"/>
                  <a:pt x="0" y="130628"/>
                </a:cubicBezTo>
                <a:cubicBezTo>
                  <a:pt x="0" y="188656"/>
                  <a:pt x="93173" y="187905"/>
                  <a:pt x="116115" y="203200"/>
                </a:cubicBezTo>
                <a:lnTo>
                  <a:pt x="203200" y="261257"/>
                </a:lnTo>
                <a:lnTo>
                  <a:pt x="246743" y="290286"/>
                </a:lnTo>
                <a:cubicBezTo>
                  <a:pt x="251581" y="304800"/>
                  <a:pt x="270150" y="321379"/>
                  <a:pt x="261258" y="333828"/>
                </a:cubicBezTo>
                <a:cubicBezTo>
                  <a:pt x="261254" y="333833"/>
                  <a:pt x="152403" y="406398"/>
                  <a:pt x="130629" y="420914"/>
                </a:cubicBezTo>
                <a:lnTo>
                  <a:pt x="87086" y="449943"/>
                </a:lnTo>
                <a:lnTo>
                  <a:pt x="43543" y="478971"/>
                </a:lnTo>
                <a:cubicBezTo>
                  <a:pt x="33867" y="493485"/>
                  <a:pt x="17383" y="505307"/>
                  <a:pt x="14515" y="522514"/>
                </a:cubicBezTo>
                <a:cubicBezTo>
                  <a:pt x="12000" y="537605"/>
                  <a:pt x="18211" y="555239"/>
                  <a:pt x="29029" y="566057"/>
                </a:cubicBezTo>
                <a:cubicBezTo>
                  <a:pt x="78937" y="615965"/>
                  <a:pt x="104903" y="620377"/>
                  <a:pt x="159658" y="638628"/>
                </a:cubicBezTo>
                <a:cubicBezTo>
                  <a:pt x="198363" y="633790"/>
                  <a:pt x="237632" y="632287"/>
                  <a:pt x="275772" y="624114"/>
                </a:cubicBezTo>
                <a:cubicBezTo>
                  <a:pt x="305692" y="617703"/>
                  <a:pt x="332270" y="595913"/>
                  <a:pt x="362858" y="595086"/>
                </a:cubicBezTo>
                <a:lnTo>
                  <a:pt x="899886" y="580571"/>
                </a:lnTo>
                <a:cubicBezTo>
                  <a:pt x="1171471" y="550396"/>
                  <a:pt x="911745" y="588490"/>
                  <a:pt x="1117600" y="537028"/>
                </a:cubicBezTo>
                <a:cubicBezTo>
                  <a:pt x="1136953" y="532190"/>
                  <a:pt x="1156551" y="528246"/>
                  <a:pt x="1175658" y="522514"/>
                </a:cubicBezTo>
                <a:cubicBezTo>
                  <a:pt x="1204966" y="513722"/>
                  <a:pt x="1262743" y="493486"/>
                  <a:pt x="1262743" y="493486"/>
                </a:cubicBezTo>
                <a:cubicBezTo>
                  <a:pt x="1309330" y="353725"/>
                  <a:pt x="1293390" y="440329"/>
                  <a:pt x="1277258" y="246743"/>
                </a:cubicBezTo>
                <a:cubicBezTo>
                  <a:pt x="1265060" y="100369"/>
                  <a:pt x="1314219" y="76538"/>
                  <a:pt x="1219200" y="29028"/>
                </a:cubicBezTo>
                <a:cubicBezTo>
                  <a:pt x="1205516" y="22186"/>
                  <a:pt x="1190172" y="19352"/>
                  <a:pt x="1175658" y="14514"/>
                </a:cubicBezTo>
                <a:cubicBezTo>
                  <a:pt x="1107925" y="19352"/>
                  <a:pt x="1039991" y="21919"/>
                  <a:pt x="972458" y="29028"/>
                </a:cubicBezTo>
                <a:cubicBezTo>
                  <a:pt x="947924" y="31611"/>
                  <a:pt x="924220" y="39487"/>
                  <a:pt x="899886" y="43543"/>
                </a:cubicBezTo>
                <a:cubicBezTo>
                  <a:pt x="866141" y="49167"/>
                  <a:pt x="832153" y="53219"/>
                  <a:pt x="798286" y="58057"/>
                </a:cubicBezTo>
                <a:cubicBezTo>
                  <a:pt x="783772" y="62895"/>
                  <a:pt x="770042" y="72571"/>
                  <a:pt x="754743" y="72571"/>
                </a:cubicBezTo>
                <a:cubicBezTo>
                  <a:pt x="496533" y="72571"/>
                  <a:pt x="478386" y="67055"/>
                  <a:pt x="290286" y="43543"/>
                </a:cubicBezTo>
                <a:lnTo>
                  <a:pt x="203200" y="14514"/>
                </a:lnTo>
                <a:cubicBezTo>
                  <a:pt x="188686" y="9676"/>
                  <a:pt x="174957" y="0"/>
                  <a:pt x="159658" y="0"/>
                </a:cubicBezTo>
                <a:lnTo>
                  <a:pt x="43543" y="0"/>
                </a:lnTo>
              </a:path>
            </a:pathLst>
          </a:custGeom>
          <a:solidFill>
            <a:schemeClr val="tx1"/>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sp>
        <p:nvSpPr>
          <p:cNvPr id="9" name="Freeform 8"/>
          <p:cNvSpPr/>
          <p:nvPr/>
        </p:nvSpPr>
        <p:spPr bwMode="auto">
          <a:xfrm>
            <a:off x="3540608" y="4024084"/>
            <a:ext cx="1293523" cy="638628"/>
          </a:xfrm>
          <a:custGeom>
            <a:avLst/>
            <a:gdLst>
              <a:gd name="connsiteX0" fmla="*/ 275772 w 1293523"/>
              <a:gd name="connsiteY0" fmla="*/ 43543 h 638628"/>
              <a:gd name="connsiteX1" fmla="*/ 116115 w 1293523"/>
              <a:gd name="connsiteY1" fmla="*/ 43543 h 638628"/>
              <a:gd name="connsiteX2" fmla="*/ 72572 w 1293523"/>
              <a:gd name="connsiteY2" fmla="*/ 72571 h 638628"/>
              <a:gd name="connsiteX3" fmla="*/ 29029 w 1293523"/>
              <a:gd name="connsiteY3" fmla="*/ 87086 h 638628"/>
              <a:gd name="connsiteX4" fmla="*/ 0 w 1293523"/>
              <a:gd name="connsiteY4" fmla="*/ 130628 h 638628"/>
              <a:gd name="connsiteX5" fmla="*/ 116115 w 1293523"/>
              <a:gd name="connsiteY5" fmla="*/ 203200 h 638628"/>
              <a:gd name="connsiteX6" fmla="*/ 203200 w 1293523"/>
              <a:gd name="connsiteY6" fmla="*/ 261257 h 638628"/>
              <a:gd name="connsiteX7" fmla="*/ 246743 w 1293523"/>
              <a:gd name="connsiteY7" fmla="*/ 290286 h 638628"/>
              <a:gd name="connsiteX8" fmla="*/ 261258 w 1293523"/>
              <a:gd name="connsiteY8" fmla="*/ 333828 h 638628"/>
              <a:gd name="connsiteX9" fmla="*/ 130629 w 1293523"/>
              <a:gd name="connsiteY9" fmla="*/ 420914 h 638628"/>
              <a:gd name="connsiteX10" fmla="*/ 87086 w 1293523"/>
              <a:gd name="connsiteY10" fmla="*/ 449943 h 638628"/>
              <a:gd name="connsiteX11" fmla="*/ 43543 w 1293523"/>
              <a:gd name="connsiteY11" fmla="*/ 478971 h 638628"/>
              <a:gd name="connsiteX12" fmla="*/ 14515 w 1293523"/>
              <a:gd name="connsiteY12" fmla="*/ 522514 h 638628"/>
              <a:gd name="connsiteX13" fmla="*/ 29029 w 1293523"/>
              <a:gd name="connsiteY13" fmla="*/ 566057 h 638628"/>
              <a:gd name="connsiteX14" fmla="*/ 159658 w 1293523"/>
              <a:gd name="connsiteY14" fmla="*/ 638628 h 638628"/>
              <a:gd name="connsiteX15" fmla="*/ 275772 w 1293523"/>
              <a:gd name="connsiteY15" fmla="*/ 624114 h 638628"/>
              <a:gd name="connsiteX16" fmla="*/ 362858 w 1293523"/>
              <a:gd name="connsiteY16" fmla="*/ 595086 h 638628"/>
              <a:gd name="connsiteX17" fmla="*/ 899886 w 1293523"/>
              <a:gd name="connsiteY17" fmla="*/ 580571 h 638628"/>
              <a:gd name="connsiteX18" fmla="*/ 1117600 w 1293523"/>
              <a:gd name="connsiteY18" fmla="*/ 537028 h 638628"/>
              <a:gd name="connsiteX19" fmla="*/ 1175658 w 1293523"/>
              <a:gd name="connsiteY19" fmla="*/ 522514 h 638628"/>
              <a:gd name="connsiteX20" fmla="*/ 1262743 w 1293523"/>
              <a:gd name="connsiteY20" fmla="*/ 493486 h 638628"/>
              <a:gd name="connsiteX21" fmla="*/ 1277258 w 1293523"/>
              <a:gd name="connsiteY21" fmla="*/ 246743 h 638628"/>
              <a:gd name="connsiteX22" fmla="*/ 1219200 w 1293523"/>
              <a:gd name="connsiteY22" fmla="*/ 29028 h 638628"/>
              <a:gd name="connsiteX23" fmla="*/ 1175658 w 1293523"/>
              <a:gd name="connsiteY23" fmla="*/ 14514 h 638628"/>
              <a:gd name="connsiteX24" fmla="*/ 972458 w 1293523"/>
              <a:gd name="connsiteY24" fmla="*/ 29028 h 638628"/>
              <a:gd name="connsiteX25" fmla="*/ 899886 w 1293523"/>
              <a:gd name="connsiteY25" fmla="*/ 43543 h 638628"/>
              <a:gd name="connsiteX26" fmla="*/ 798286 w 1293523"/>
              <a:gd name="connsiteY26" fmla="*/ 58057 h 638628"/>
              <a:gd name="connsiteX27" fmla="*/ 754743 w 1293523"/>
              <a:gd name="connsiteY27" fmla="*/ 72571 h 638628"/>
              <a:gd name="connsiteX28" fmla="*/ 290286 w 1293523"/>
              <a:gd name="connsiteY28" fmla="*/ 43543 h 638628"/>
              <a:gd name="connsiteX29" fmla="*/ 203200 w 1293523"/>
              <a:gd name="connsiteY29" fmla="*/ 14514 h 638628"/>
              <a:gd name="connsiteX30" fmla="*/ 159658 w 1293523"/>
              <a:gd name="connsiteY30" fmla="*/ 0 h 638628"/>
              <a:gd name="connsiteX31" fmla="*/ 43543 w 1293523"/>
              <a:gd name="connsiteY31" fmla="*/ 0 h 638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293523" h="638628">
                <a:moveTo>
                  <a:pt x="275772" y="43543"/>
                </a:moveTo>
                <a:cubicBezTo>
                  <a:pt x="203529" y="29094"/>
                  <a:pt x="192718" y="18009"/>
                  <a:pt x="116115" y="43543"/>
                </a:cubicBezTo>
                <a:cubicBezTo>
                  <a:pt x="99566" y="49059"/>
                  <a:pt x="88174" y="64770"/>
                  <a:pt x="72572" y="72571"/>
                </a:cubicBezTo>
                <a:cubicBezTo>
                  <a:pt x="58888" y="79413"/>
                  <a:pt x="43543" y="82248"/>
                  <a:pt x="29029" y="87086"/>
                </a:cubicBezTo>
                <a:cubicBezTo>
                  <a:pt x="19353" y="101600"/>
                  <a:pt x="0" y="113184"/>
                  <a:pt x="0" y="130628"/>
                </a:cubicBezTo>
                <a:cubicBezTo>
                  <a:pt x="0" y="188656"/>
                  <a:pt x="93173" y="187905"/>
                  <a:pt x="116115" y="203200"/>
                </a:cubicBezTo>
                <a:lnTo>
                  <a:pt x="203200" y="261257"/>
                </a:lnTo>
                <a:lnTo>
                  <a:pt x="246743" y="290286"/>
                </a:lnTo>
                <a:cubicBezTo>
                  <a:pt x="251581" y="304800"/>
                  <a:pt x="270150" y="321379"/>
                  <a:pt x="261258" y="333828"/>
                </a:cubicBezTo>
                <a:cubicBezTo>
                  <a:pt x="261254" y="333833"/>
                  <a:pt x="152403" y="406398"/>
                  <a:pt x="130629" y="420914"/>
                </a:cubicBezTo>
                <a:lnTo>
                  <a:pt x="87086" y="449943"/>
                </a:lnTo>
                <a:lnTo>
                  <a:pt x="43543" y="478971"/>
                </a:lnTo>
                <a:cubicBezTo>
                  <a:pt x="33867" y="493485"/>
                  <a:pt x="17383" y="505307"/>
                  <a:pt x="14515" y="522514"/>
                </a:cubicBezTo>
                <a:cubicBezTo>
                  <a:pt x="12000" y="537605"/>
                  <a:pt x="18211" y="555239"/>
                  <a:pt x="29029" y="566057"/>
                </a:cubicBezTo>
                <a:cubicBezTo>
                  <a:pt x="78937" y="615965"/>
                  <a:pt x="104903" y="620377"/>
                  <a:pt x="159658" y="638628"/>
                </a:cubicBezTo>
                <a:cubicBezTo>
                  <a:pt x="198363" y="633790"/>
                  <a:pt x="237632" y="632287"/>
                  <a:pt x="275772" y="624114"/>
                </a:cubicBezTo>
                <a:cubicBezTo>
                  <a:pt x="305692" y="617703"/>
                  <a:pt x="332270" y="595913"/>
                  <a:pt x="362858" y="595086"/>
                </a:cubicBezTo>
                <a:lnTo>
                  <a:pt x="899886" y="580571"/>
                </a:lnTo>
                <a:cubicBezTo>
                  <a:pt x="1171471" y="550396"/>
                  <a:pt x="911745" y="588490"/>
                  <a:pt x="1117600" y="537028"/>
                </a:cubicBezTo>
                <a:cubicBezTo>
                  <a:pt x="1136953" y="532190"/>
                  <a:pt x="1156551" y="528246"/>
                  <a:pt x="1175658" y="522514"/>
                </a:cubicBezTo>
                <a:cubicBezTo>
                  <a:pt x="1204966" y="513722"/>
                  <a:pt x="1262743" y="493486"/>
                  <a:pt x="1262743" y="493486"/>
                </a:cubicBezTo>
                <a:cubicBezTo>
                  <a:pt x="1309330" y="353725"/>
                  <a:pt x="1293390" y="440329"/>
                  <a:pt x="1277258" y="246743"/>
                </a:cubicBezTo>
                <a:cubicBezTo>
                  <a:pt x="1265060" y="100369"/>
                  <a:pt x="1314219" y="76538"/>
                  <a:pt x="1219200" y="29028"/>
                </a:cubicBezTo>
                <a:cubicBezTo>
                  <a:pt x="1205516" y="22186"/>
                  <a:pt x="1190172" y="19352"/>
                  <a:pt x="1175658" y="14514"/>
                </a:cubicBezTo>
                <a:cubicBezTo>
                  <a:pt x="1107925" y="19352"/>
                  <a:pt x="1039991" y="21919"/>
                  <a:pt x="972458" y="29028"/>
                </a:cubicBezTo>
                <a:cubicBezTo>
                  <a:pt x="947924" y="31611"/>
                  <a:pt x="924220" y="39487"/>
                  <a:pt x="899886" y="43543"/>
                </a:cubicBezTo>
                <a:cubicBezTo>
                  <a:pt x="866141" y="49167"/>
                  <a:pt x="832153" y="53219"/>
                  <a:pt x="798286" y="58057"/>
                </a:cubicBezTo>
                <a:cubicBezTo>
                  <a:pt x="783772" y="62895"/>
                  <a:pt x="770042" y="72571"/>
                  <a:pt x="754743" y="72571"/>
                </a:cubicBezTo>
                <a:cubicBezTo>
                  <a:pt x="496533" y="72571"/>
                  <a:pt x="478386" y="67055"/>
                  <a:pt x="290286" y="43543"/>
                </a:cubicBezTo>
                <a:lnTo>
                  <a:pt x="203200" y="14514"/>
                </a:lnTo>
                <a:cubicBezTo>
                  <a:pt x="188686" y="9676"/>
                  <a:pt x="174957" y="0"/>
                  <a:pt x="159658" y="0"/>
                </a:cubicBezTo>
                <a:lnTo>
                  <a:pt x="43543" y="0"/>
                </a:lnTo>
              </a:path>
            </a:pathLst>
          </a:custGeom>
          <a:solidFill>
            <a:schemeClr val="tx1"/>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sp>
        <p:nvSpPr>
          <p:cNvPr id="5" name="Freeform 4"/>
          <p:cNvSpPr/>
          <p:nvPr/>
        </p:nvSpPr>
        <p:spPr bwMode="auto">
          <a:xfrm>
            <a:off x="3483429" y="4557486"/>
            <a:ext cx="1335314" cy="711200"/>
          </a:xfrm>
          <a:custGeom>
            <a:avLst/>
            <a:gdLst>
              <a:gd name="connsiteX0" fmla="*/ 246742 w 1335314"/>
              <a:gd name="connsiteY0" fmla="*/ 29028 h 711200"/>
              <a:gd name="connsiteX1" fmla="*/ 14514 w 1335314"/>
              <a:gd name="connsiteY1" fmla="*/ 87085 h 711200"/>
              <a:gd name="connsiteX2" fmla="*/ 0 w 1335314"/>
              <a:gd name="connsiteY2" fmla="*/ 130628 h 711200"/>
              <a:gd name="connsiteX3" fmla="*/ 87085 w 1335314"/>
              <a:gd name="connsiteY3" fmla="*/ 188685 h 711200"/>
              <a:gd name="connsiteX4" fmla="*/ 174171 w 1335314"/>
              <a:gd name="connsiteY4" fmla="*/ 232228 h 711200"/>
              <a:gd name="connsiteX5" fmla="*/ 304800 w 1335314"/>
              <a:gd name="connsiteY5" fmla="*/ 304800 h 711200"/>
              <a:gd name="connsiteX6" fmla="*/ 261257 w 1335314"/>
              <a:gd name="connsiteY6" fmla="*/ 333828 h 711200"/>
              <a:gd name="connsiteX7" fmla="*/ 217714 w 1335314"/>
              <a:gd name="connsiteY7" fmla="*/ 348343 h 711200"/>
              <a:gd name="connsiteX8" fmla="*/ 203200 w 1335314"/>
              <a:gd name="connsiteY8" fmla="*/ 391885 h 711200"/>
              <a:gd name="connsiteX9" fmla="*/ 116114 w 1335314"/>
              <a:gd name="connsiteY9" fmla="*/ 464457 h 711200"/>
              <a:gd name="connsiteX10" fmla="*/ 87085 w 1335314"/>
              <a:gd name="connsiteY10" fmla="*/ 508000 h 711200"/>
              <a:gd name="connsiteX11" fmla="*/ 145142 w 1335314"/>
              <a:gd name="connsiteY11" fmla="*/ 595085 h 711200"/>
              <a:gd name="connsiteX12" fmla="*/ 246742 w 1335314"/>
              <a:gd name="connsiteY12" fmla="*/ 624114 h 711200"/>
              <a:gd name="connsiteX13" fmla="*/ 420914 w 1335314"/>
              <a:gd name="connsiteY13" fmla="*/ 653143 h 711200"/>
              <a:gd name="connsiteX14" fmla="*/ 508000 w 1335314"/>
              <a:gd name="connsiteY14" fmla="*/ 667657 h 711200"/>
              <a:gd name="connsiteX15" fmla="*/ 609600 w 1335314"/>
              <a:gd name="connsiteY15" fmla="*/ 696685 h 711200"/>
              <a:gd name="connsiteX16" fmla="*/ 696685 w 1335314"/>
              <a:gd name="connsiteY16" fmla="*/ 711200 h 711200"/>
              <a:gd name="connsiteX17" fmla="*/ 1030514 w 1335314"/>
              <a:gd name="connsiteY17" fmla="*/ 667657 h 711200"/>
              <a:gd name="connsiteX18" fmla="*/ 1146628 w 1335314"/>
              <a:gd name="connsiteY18" fmla="*/ 624114 h 711200"/>
              <a:gd name="connsiteX19" fmla="*/ 1233714 w 1335314"/>
              <a:gd name="connsiteY19" fmla="*/ 595085 h 711200"/>
              <a:gd name="connsiteX20" fmla="*/ 1306285 w 1335314"/>
              <a:gd name="connsiteY20" fmla="*/ 508000 h 711200"/>
              <a:gd name="connsiteX21" fmla="*/ 1335314 w 1335314"/>
              <a:gd name="connsiteY21" fmla="*/ 420914 h 711200"/>
              <a:gd name="connsiteX22" fmla="*/ 1320800 w 1335314"/>
              <a:gd name="connsiteY22" fmla="*/ 319314 h 711200"/>
              <a:gd name="connsiteX23" fmla="*/ 1306285 w 1335314"/>
              <a:gd name="connsiteY23" fmla="*/ 188685 h 711200"/>
              <a:gd name="connsiteX24" fmla="*/ 1291771 w 1335314"/>
              <a:gd name="connsiteY24" fmla="*/ 101600 h 711200"/>
              <a:gd name="connsiteX25" fmla="*/ 1146628 w 1335314"/>
              <a:gd name="connsiteY25" fmla="*/ 58057 h 711200"/>
              <a:gd name="connsiteX26" fmla="*/ 1030514 w 1335314"/>
              <a:gd name="connsiteY26" fmla="*/ 43543 h 711200"/>
              <a:gd name="connsiteX27" fmla="*/ 856342 w 1335314"/>
              <a:gd name="connsiteY27" fmla="*/ 14514 h 711200"/>
              <a:gd name="connsiteX28" fmla="*/ 696685 w 1335314"/>
              <a:gd name="connsiteY28" fmla="*/ 0 h 711200"/>
              <a:gd name="connsiteX29" fmla="*/ 261257 w 1335314"/>
              <a:gd name="connsiteY29" fmla="*/ 14514 h 711200"/>
              <a:gd name="connsiteX30" fmla="*/ 159657 w 1335314"/>
              <a:gd name="connsiteY30" fmla="*/ 43543 h 711200"/>
              <a:gd name="connsiteX31" fmla="*/ 145142 w 1335314"/>
              <a:gd name="connsiteY31" fmla="*/ 43543 h 711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335314" h="711200">
                <a:moveTo>
                  <a:pt x="246742" y="29028"/>
                </a:moveTo>
                <a:cubicBezTo>
                  <a:pt x="132775" y="37795"/>
                  <a:pt x="71690" y="1321"/>
                  <a:pt x="14514" y="87085"/>
                </a:cubicBezTo>
                <a:cubicBezTo>
                  <a:pt x="6027" y="99815"/>
                  <a:pt x="4838" y="116114"/>
                  <a:pt x="0" y="130628"/>
                </a:cubicBezTo>
                <a:cubicBezTo>
                  <a:pt x="76520" y="156137"/>
                  <a:pt x="14604" y="128285"/>
                  <a:pt x="87085" y="188685"/>
                </a:cubicBezTo>
                <a:cubicBezTo>
                  <a:pt x="124602" y="219949"/>
                  <a:pt x="130529" y="217681"/>
                  <a:pt x="174171" y="232228"/>
                </a:cubicBezTo>
                <a:cubicBezTo>
                  <a:pt x="273987" y="298772"/>
                  <a:pt x="228159" y="279252"/>
                  <a:pt x="304800" y="304800"/>
                </a:cubicBezTo>
                <a:cubicBezTo>
                  <a:pt x="290286" y="314476"/>
                  <a:pt x="276859" y="326027"/>
                  <a:pt x="261257" y="333828"/>
                </a:cubicBezTo>
                <a:cubicBezTo>
                  <a:pt x="247573" y="340670"/>
                  <a:pt x="228532" y="337525"/>
                  <a:pt x="217714" y="348343"/>
                </a:cubicBezTo>
                <a:cubicBezTo>
                  <a:pt x="206896" y="359161"/>
                  <a:pt x="211686" y="379155"/>
                  <a:pt x="203200" y="391885"/>
                </a:cubicBezTo>
                <a:cubicBezTo>
                  <a:pt x="180849" y="425411"/>
                  <a:pt x="148244" y="443037"/>
                  <a:pt x="116114" y="464457"/>
                </a:cubicBezTo>
                <a:cubicBezTo>
                  <a:pt x="106438" y="478971"/>
                  <a:pt x="89552" y="490731"/>
                  <a:pt x="87085" y="508000"/>
                </a:cubicBezTo>
                <a:cubicBezTo>
                  <a:pt x="79866" y="558535"/>
                  <a:pt x="107708" y="576368"/>
                  <a:pt x="145142" y="595085"/>
                </a:cubicBezTo>
                <a:cubicBezTo>
                  <a:pt x="168347" y="606688"/>
                  <a:pt x="225034" y="617912"/>
                  <a:pt x="246742" y="624114"/>
                </a:cubicBezTo>
                <a:cubicBezTo>
                  <a:pt x="365870" y="658150"/>
                  <a:pt x="177655" y="620708"/>
                  <a:pt x="420914" y="653143"/>
                </a:cubicBezTo>
                <a:cubicBezTo>
                  <a:pt x="450085" y="657032"/>
                  <a:pt x="478971" y="662819"/>
                  <a:pt x="508000" y="667657"/>
                </a:cubicBezTo>
                <a:cubicBezTo>
                  <a:pt x="549505" y="681492"/>
                  <a:pt x="564032" y="687571"/>
                  <a:pt x="609600" y="696685"/>
                </a:cubicBezTo>
                <a:cubicBezTo>
                  <a:pt x="638457" y="702457"/>
                  <a:pt x="667657" y="706362"/>
                  <a:pt x="696685" y="711200"/>
                </a:cubicBezTo>
                <a:cubicBezTo>
                  <a:pt x="805870" y="704777"/>
                  <a:pt x="927698" y="719066"/>
                  <a:pt x="1030514" y="667657"/>
                </a:cubicBezTo>
                <a:cubicBezTo>
                  <a:pt x="1127849" y="618989"/>
                  <a:pt x="1047817" y="653757"/>
                  <a:pt x="1146628" y="624114"/>
                </a:cubicBezTo>
                <a:cubicBezTo>
                  <a:pt x="1175936" y="615321"/>
                  <a:pt x="1233714" y="595085"/>
                  <a:pt x="1233714" y="595085"/>
                </a:cubicBezTo>
                <a:cubicBezTo>
                  <a:pt x="1261061" y="567739"/>
                  <a:pt x="1290118" y="544376"/>
                  <a:pt x="1306285" y="508000"/>
                </a:cubicBezTo>
                <a:cubicBezTo>
                  <a:pt x="1318712" y="480038"/>
                  <a:pt x="1335314" y="420914"/>
                  <a:pt x="1335314" y="420914"/>
                </a:cubicBezTo>
                <a:cubicBezTo>
                  <a:pt x="1330476" y="387047"/>
                  <a:pt x="1325043" y="353260"/>
                  <a:pt x="1320800" y="319314"/>
                </a:cubicBezTo>
                <a:cubicBezTo>
                  <a:pt x="1315366" y="275841"/>
                  <a:pt x="1312075" y="232112"/>
                  <a:pt x="1306285" y="188685"/>
                </a:cubicBezTo>
                <a:cubicBezTo>
                  <a:pt x="1302396" y="159514"/>
                  <a:pt x="1311150" y="123747"/>
                  <a:pt x="1291771" y="101600"/>
                </a:cubicBezTo>
                <a:cubicBezTo>
                  <a:pt x="1285160" y="94045"/>
                  <a:pt x="1169570" y="61881"/>
                  <a:pt x="1146628" y="58057"/>
                </a:cubicBezTo>
                <a:cubicBezTo>
                  <a:pt x="1108153" y="51645"/>
                  <a:pt x="1069066" y="49474"/>
                  <a:pt x="1030514" y="43543"/>
                </a:cubicBezTo>
                <a:cubicBezTo>
                  <a:pt x="877284" y="19969"/>
                  <a:pt x="1047695" y="35775"/>
                  <a:pt x="856342" y="14514"/>
                </a:cubicBezTo>
                <a:cubicBezTo>
                  <a:pt x="803230" y="8613"/>
                  <a:pt x="749904" y="4838"/>
                  <a:pt x="696685" y="0"/>
                </a:cubicBezTo>
                <a:cubicBezTo>
                  <a:pt x="551542" y="4838"/>
                  <a:pt x="406230" y="5986"/>
                  <a:pt x="261257" y="14514"/>
                </a:cubicBezTo>
                <a:cubicBezTo>
                  <a:pt x="225749" y="16603"/>
                  <a:pt x="193446" y="35095"/>
                  <a:pt x="159657" y="43543"/>
                </a:cubicBezTo>
                <a:cubicBezTo>
                  <a:pt x="154963" y="44717"/>
                  <a:pt x="149980" y="43543"/>
                  <a:pt x="145142" y="43543"/>
                </a:cubicBezTo>
              </a:path>
            </a:pathLst>
          </a:custGeom>
          <a:solidFill>
            <a:schemeClr val="tx1"/>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sp>
        <p:nvSpPr>
          <p:cNvPr id="7" name="Rectangle 6"/>
          <p:cNvSpPr/>
          <p:nvPr/>
        </p:nvSpPr>
        <p:spPr>
          <a:xfrm>
            <a:off x="4550229" y="2363726"/>
            <a:ext cx="503664" cy="584775"/>
          </a:xfrm>
          <a:prstGeom prst="rect">
            <a:avLst/>
          </a:prstGeom>
          <a:noFill/>
        </p:spPr>
        <p:txBody>
          <a:bodyPr wrap="none" lIns="91440" tIns="45720" rIns="91440" bIns="4572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Verdana" pitchFamily="34" charset="0"/>
                <a:ea typeface="+mn-ea"/>
                <a:cs typeface="+mn-cs"/>
              </a:rPr>
              <a:t>A</a:t>
            </a:r>
          </a:p>
        </p:txBody>
      </p:sp>
      <p:sp>
        <p:nvSpPr>
          <p:cNvPr id="8" name="Rectangle 7"/>
          <p:cNvSpPr/>
          <p:nvPr/>
        </p:nvSpPr>
        <p:spPr>
          <a:xfrm>
            <a:off x="4583503" y="2937040"/>
            <a:ext cx="497251" cy="584775"/>
          </a:xfrm>
          <a:prstGeom prst="rect">
            <a:avLst/>
          </a:prstGeom>
          <a:noFill/>
        </p:spPr>
        <p:txBody>
          <a:bodyPr wrap="none" lIns="91440" tIns="45720" rIns="91440" bIns="4572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Verdana" pitchFamily="34" charset="0"/>
                <a:ea typeface="+mn-ea"/>
                <a:cs typeface="+mn-cs"/>
              </a:rPr>
              <a:t>B</a:t>
            </a:r>
          </a:p>
        </p:txBody>
      </p:sp>
      <p:sp>
        <p:nvSpPr>
          <p:cNvPr id="10" name="Rectangle 9"/>
          <p:cNvSpPr/>
          <p:nvPr/>
        </p:nvSpPr>
        <p:spPr>
          <a:xfrm>
            <a:off x="4593520" y="3558531"/>
            <a:ext cx="481222" cy="584775"/>
          </a:xfrm>
          <a:prstGeom prst="rect">
            <a:avLst/>
          </a:prstGeom>
          <a:noFill/>
        </p:spPr>
        <p:txBody>
          <a:bodyPr wrap="none" lIns="91440" tIns="45720" rIns="91440" bIns="4572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Verdana" pitchFamily="34" charset="0"/>
                <a:ea typeface="+mn-ea"/>
                <a:cs typeface="+mn-cs"/>
              </a:rPr>
              <a:t>C</a:t>
            </a:r>
          </a:p>
        </p:txBody>
      </p:sp>
      <p:sp>
        <p:nvSpPr>
          <p:cNvPr id="11" name="Rectangle 10"/>
          <p:cNvSpPr/>
          <p:nvPr/>
        </p:nvSpPr>
        <p:spPr>
          <a:xfrm>
            <a:off x="4613747" y="4091874"/>
            <a:ext cx="526105" cy="584775"/>
          </a:xfrm>
          <a:prstGeom prst="rect">
            <a:avLst/>
          </a:prstGeom>
          <a:noFill/>
        </p:spPr>
        <p:txBody>
          <a:bodyPr wrap="none" lIns="91440" tIns="45720" rIns="91440" bIns="4572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Verdana" pitchFamily="34" charset="0"/>
                <a:ea typeface="+mn-ea"/>
                <a:cs typeface="+mn-cs"/>
              </a:rPr>
              <a:t>D</a:t>
            </a:r>
          </a:p>
        </p:txBody>
      </p:sp>
      <p:sp>
        <p:nvSpPr>
          <p:cNvPr id="12" name="Rectangle 11"/>
          <p:cNvSpPr/>
          <p:nvPr/>
        </p:nvSpPr>
        <p:spPr>
          <a:xfrm>
            <a:off x="4615562" y="4662712"/>
            <a:ext cx="465192" cy="584775"/>
          </a:xfrm>
          <a:prstGeom prst="rect">
            <a:avLst/>
          </a:prstGeom>
          <a:noFill/>
        </p:spPr>
        <p:txBody>
          <a:bodyPr wrap="none" lIns="91440" tIns="45720" rIns="91440" bIns="4572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Verdana" pitchFamily="34" charset="0"/>
                <a:ea typeface="+mn-ea"/>
                <a:cs typeface="+mn-cs"/>
              </a:rPr>
              <a:t>E</a:t>
            </a:r>
          </a:p>
        </p:txBody>
      </p:sp>
      <p:sp>
        <p:nvSpPr>
          <p:cNvPr id="13" name="Rectangle 12"/>
          <p:cNvSpPr/>
          <p:nvPr/>
        </p:nvSpPr>
        <p:spPr>
          <a:xfrm>
            <a:off x="4632541" y="5170139"/>
            <a:ext cx="452368" cy="584775"/>
          </a:xfrm>
          <a:prstGeom prst="rect">
            <a:avLst/>
          </a:prstGeom>
          <a:noFill/>
        </p:spPr>
        <p:txBody>
          <a:bodyPr wrap="none" lIns="91440" tIns="45720" rIns="91440" bIns="4572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Verdana" pitchFamily="34" charset="0"/>
                <a:ea typeface="+mn-ea"/>
                <a:cs typeface="+mn-cs"/>
              </a:rPr>
              <a:t>F</a:t>
            </a:r>
          </a:p>
        </p:txBody>
      </p:sp>
      <p:sp>
        <p:nvSpPr>
          <p:cNvPr id="14" name="Rectangle 13"/>
          <p:cNvSpPr/>
          <p:nvPr/>
        </p:nvSpPr>
        <p:spPr>
          <a:xfrm>
            <a:off x="7620000" y="1508427"/>
            <a:ext cx="1059907" cy="1569660"/>
          </a:xfrm>
          <a:prstGeom prst="rect">
            <a:avLst/>
          </a:prstGeom>
          <a:noFill/>
        </p:spPr>
        <p:txBody>
          <a:bodyPr wrap="none" lIns="91440" tIns="45720" rIns="91440" bIns="4572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96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Verdana" pitchFamily="34" charset="0"/>
                <a:ea typeface="+mn-ea"/>
                <a:cs typeface="+mn-cs"/>
              </a:rPr>
              <a:t>9</a:t>
            </a:r>
          </a:p>
        </p:txBody>
      </p:sp>
    </p:spTree>
    <p:extLst>
      <p:ext uri="{BB962C8B-B14F-4D97-AF65-F5344CB8AC3E}">
        <p14:creationId xmlns:p14="http://schemas.microsoft.com/office/powerpoint/2010/main" val="2745590165"/>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20483" name="Rectangle 3"/>
          <p:cNvSpPr>
            <a:spLocks noGrp="1" noChangeArrowheads="1"/>
          </p:cNvSpPr>
          <p:nvPr>
            <p:ph type="body" idx="1"/>
          </p:nvPr>
        </p:nvSpPr>
        <p:spPr>
          <a:xfrm>
            <a:off x="457200" y="381000"/>
            <a:ext cx="8229600" cy="5749925"/>
          </a:xfrm>
        </p:spPr>
        <p:txBody>
          <a:bodyPr/>
          <a:lstStyle/>
          <a:p>
            <a:pPr eaLnBrk="1" hangingPunct="1">
              <a:defRPr/>
            </a:pPr>
            <a:r>
              <a:rPr lang="en-US" dirty="0"/>
              <a:t>Name the corresponding base pair on the right.  Each one is worth 1 point.</a:t>
            </a:r>
          </a:p>
        </p:txBody>
      </p:sp>
      <p:pic>
        <p:nvPicPr>
          <p:cNvPr id="211971" name="Picture 5" descr="dna"/>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1000" y="1600199"/>
            <a:ext cx="8458200" cy="4876801"/>
          </a:xfrm>
          <a:prstGeom prst="rect">
            <a:avLst/>
          </a:prstGeom>
          <a:noFill/>
          <a:ln w="7620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
        <p:nvSpPr>
          <p:cNvPr id="80905" name="Rectangle 9"/>
          <p:cNvSpPr>
            <a:spLocks noChangeArrowheads="1"/>
          </p:cNvSpPr>
          <p:nvPr/>
        </p:nvSpPr>
        <p:spPr bwMode="auto">
          <a:xfrm>
            <a:off x="5715000" y="6629400"/>
            <a:ext cx="3124200" cy="214313"/>
          </a:xfrm>
          <a:prstGeom prst="rect">
            <a:avLst/>
          </a:prstGeom>
          <a:noFill/>
          <a:ln w="9525" algn="ctr">
            <a:noFill/>
            <a:miter lim="800000"/>
            <a:headEnd/>
            <a:tailEnd/>
          </a:ln>
          <a:effectLst/>
        </p:spPr>
        <p:txBody>
          <a:bodyPr>
            <a:spAutoFit/>
          </a:bodyPr>
          <a:lstStyle/>
          <a:p>
            <a:pPr marL="342900" marR="0" lvl="0" indent="-342900" algn="r" defTabSz="914400" rtl="0" eaLnBrk="1" fontAlgn="base" latinLnBrk="0" hangingPunct="1">
              <a:lnSpc>
                <a:spcPct val="100000"/>
              </a:lnSpc>
              <a:spcBef>
                <a:spcPct val="0"/>
              </a:spcBef>
              <a:spcAft>
                <a:spcPct val="0"/>
              </a:spcAft>
              <a:buClr>
                <a:srgbClr val="66CCFF"/>
              </a:buClr>
              <a:buSzPct val="65000"/>
              <a:buFont typeface="Wingdings" pitchFamily="2" charset="2"/>
              <a:buNone/>
              <a:tabLst/>
              <a:defRPr/>
            </a:pPr>
            <a: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rPr>
              <a:t>Copyright © 2024 </a:t>
            </a:r>
            <a:r>
              <a:rPr kumimoji="0" lang="en-US" sz="800" b="1" i="0" u="none" strike="noStrike" kern="1200" cap="none" spc="0" normalizeH="0" baseline="0" noProof="0" dirty="0" err="1">
                <a:ln>
                  <a:noFill/>
                </a:ln>
                <a:solidFill>
                  <a:srgbClr val="FFFFFF"/>
                </a:solidFill>
                <a:effectLst/>
                <a:uLnTx/>
                <a:uFillTx/>
                <a:latin typeface="Verdana" pitchFamily="34" charset="0"/>
                <a:ea typeface="+mn-ea"/>
                <a:cs typeface="+mn-cs"/>
              </a:rPr>
              <a:t>SlideSpark</a:t>
            </a:r>
            <a: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rPr>
              <a:t> .LLC</a:t>
            </a:r>
            <a:endParaRPr kumimoji="0" lang="en-US" sz="96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Tahoma" pitchFamily="34" charset="0"/>
              <a:ea typeface="+mn-ea"/>
              <a:cs typeface="+mn-cs"/>
            </a:endParaRPr>
          </a:p>
        </p:txBody>
      </p:sp>
      <p:sp>
        <p:nvSpPr>
          <p:cNvPr id="6" name="Freeform 5"/>
          <p:cNvSpPr/>
          <p:nvPr/>
        </p:nvSpPr>
        <p:spPr bwMode="auto">
          <a:xfrm>
            <a:off x="3062514" y="5029200"/>
            <a:ext cx="1756229" cy="725714"/>
          </a:xfrm>
          <a:custGeom>
            <a:avLst/>
            <a:gdLst>
              <a:gd name="connsiteX0" fmla="*/ 391886 w 1756229"/>
              <a:gd name="connsiteY0" fmla="*/ 43543 h 725714"/>
              <a:gd name="connsiteX1" fmla="*/ 275772 w 1756229"/>
              <a:gd name="connsiteY1" fmla="*/ 145143 h 725714"/>
              <a:gd name="connsiteX2" fmla="*/ 217715 w 1756229"/>
              <a:gd name="connsiteY2" fmla="*/ 159657 h 725714"/>
              <a:gd name="connsiteX3" fmla="*/ 174172 w 1756229"/>
              <a:gd name="connsiteY3" fmla="*/ 174172 h 725714"/>
              <a:gd name="connsiteX4" fmla="*/ 130629 w 1756229"/>
              <a:gd name="connsiteY4" fmla="*/ 217714 h 725714"/>
              <a:gd name="connsiteX5" fmla="*/ 43543 w 1756229"/>
              <a:gd name="connsiteY5" fmla="*/ 246743 h 725714"/>
              <a:gd name="connsiteX6" fmla="*/ 0 w 1756229"/>
              <a:gd name="connsiteY6" fmla="*/ 333829 h 725714"/>
              <a:gd name="connsiteX7" fmla="*/ 14515 w 1756229"/>
              <a:gd name="connsiteY7" fmla="*/ 406400 h 725714"/>
              <a:gd name="connsiteX8" fmla="*/ 58057 w 1756229"/>
              <a:gd name="connsiteY8" fmla="*/ 493486 h 725714"/>
              <a:gd name="connsiteX9" fmla="*/ 101600 w 1756229"/>
              <a:gd name="connsiteY9" fmla="*/ 537029 h 725714"/>
              <a:gd name="connsiteX10" fmla="*/ 145143 w 1756229"/>
              <a:gd name="connsiteY10" fmla="*/ 551543 h 725714"/>
              <a:gd name="connsiteX11" fmla="*/ 188686 w 1756229"/>
              <a:gd name="connsiteY11" fmla="*/ 580572 h 725714"/>
              <a:gd name="connsiteX12" fmla="*/ 232229 w 1756229"/>
              <a:gd name="connsiteY12" fmla="*/ 624114 h 725714"/>
              <a:gd name="connsiteX13" fmla="*/ 275772 w 1756229"/>
              <a:gd name="connsiteY13" fmla="*/ 638629 h 725714"/>
              <a:gd name="connsiteX14" fmla="*/ 391886 w 1756229"/>
              <a:gd name="connsiteY14" fmla="*/ 711200 h 725714"/>
              <a:gd name="connsiteX15" fmla="*/ 435429 w 1756229"/>
              <a:gd name="connsiteY15" fmla="*/ 725714 h 725714"/>
              <a:gd name="connsiteX16" fmla="*/ 783772 w 1756229"/>
              <a:gd name="connsiteY16" fmla="*/ 682172 h 725714"/>
              <a:gd name="connsiteX17" fmla="*/ 1698172 w 1756229"/>
              <a:gd name="connsiteY17" fmla="*/ 682172 h 725714"/>
              <a:gd name="connsiteX18" fmla="*/ 1712686 w 1756229"/>
              <a:gd name="connsiteY18" fmla="*/ 638629 h 725714"/>
              <a:gd name="connsiteX19" fmla="*/ 1727200 w 1756229"/>
              <a:gd name="connsiteY19" fmla="*/ 464457 h 725714"/>
              <a:gd name="connsiteX20" fmla="*/ 1756229 w 1756229"/>
              <a:gd name="connsiteY20" fmla="*/ 377372 h 725714"/>
              <a:gd name="connsiteX21" fmla="*/ 1741715 w 1756229"/>
              <a:gd name="connsiteY21" fmla="*/ 232229 h 725714"/>
              <a:gd name="connsiteX22" fmla="*/ 1698172 w 1756229"/>
              <a:gd name="connsiteY22" fmla="*/ 188686 h 725714"/>
              <a:gd name="connsiteX23" fmla="*/ 1625600 w 1756229"/>
              <a:gd name="connsiteY23" fmla="*/ 130629 h 725714"/>
              <a:gd name="connsiteX24" fmla="*/ 1538515 w 1756229"/>
              <a:gd name="connsiteY24" fmla="*/ 72572 h 725714"/>
              <a:gd name="connsiteX25" fmla="*/ 1335315 w 1756229"/>
              <a:gd name="connsiteY25" fmla="*/ 14514 h 725714"/>
              <a:gd name="connsiteX26" fmla="*/ 1074057 w 1756229"/>
              <a:gd name="connsiteY26" fmla="*/ 0 h 725714"/>
              <a:gd name="connsiteX27" fmla="*/ 769257 w 1756229"/>
              <a:gd name="connsiteY27" fmla="*/ 14514 h 725714"/>
              <a:gd name="connsiteX28" fmla="*/ 725715 w 1756229"/>
              <a:gd name="connsiteY28" fmla="*/ 29029 h 725714"/>
              <a:gd name="connsiteX29" fmla="*/ 624115 w 1756229"/>
              <a:gd name="connsiteY29" fmla="*/ 58057 h 725714"/>
              <a:gd name="connsiteX30" fmla="*/ 493486 w 1756229"/>
              <a:gd name="connsiteY30" fmla="*/ 116114 h 725714"/>
              <a:gd name="connsiteX31" fmla="*/ 406400 w 1756229"/>
              <a:gd name="connsiteY31" fmla="*/ 145143 h 725714"/>
              <a:gd name="connsiteX32" fmla="*/ 290286 w 1756229"/>
              <a:gd name="connsiteY32" fmla="*/ 174172 h 725714"/>
              <a:gd name="connsiteX33" fmla="*/ 246743 w 1756229"/>
              <a:gd name="connsiteY33" fmla="*/ 188686 h 725714"/>
              <a:gd name="connsiteX34" fmla="*/ 174172 w 1756229"/>
              <a:gd name="connsiteY34" fmla="*/ 203200 h 725714"/>
              <a:gd name="connsiteX35" fmla="*/ 87086 w 1756229"/>
              <a:gd name="connsiteY35" fmla="*/ 232229 h 725714"/>
              <a:gd name="connsiteX36" fmla="*/ 58057 w 1756229"/>
              <a:gd name="connsiteY36" fmla="*/ 275772 h 725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756229" h="725714">
                <a:moveTo>
                  <a:pt x="391886" y="43543"/>
                </a:moveTo>
                <a:cubicBezTo>
                  <a:pt x="365822" y="69607"/>
                  <a:pt x="317776" y="127141"/>
                  <a:pt x="275772" y="145143"/>
                </a:cubicBezTo>
                <a:cubicBezTo>
                  <a:pt x="257437" y="153001"/>
                  <a:pt x="236895" y="154177"/>
                  <a:pt x="217715" y="159657"/>
                </a:cubicBezTo>
                <a:cubicBezTo>
                  <a:pt x="203004" y="163860"/>
                  <a:pt x="188686" y="169334"/>
                  <a:pt x="174172" y="174172"/>
                </a:cubicBezTo>
                <a:cubicBezTo>
                  <a:pt x="159658" y="188686"/>
                  <a:pt x="148572" y="207746"/>
                  <a:pt x="130629" y="217714"/>
                </a:cubicBezTo>
                <a:cubicBezTo>
                  <a:pt x="103881" y="232574"/>
                  <a:pt x="43543" y="246743"/>
                  <a:pt x="43543" y="246743"/>
                </a:cubicBezTo>
                <a:cubicBezTo>
                  <a:pt x="28868" y="268757"/>
                  <a:pt x="0" y="303785"/>
                  <a:pt x="0" y="333829"/>
                </a:cubicBezTo>
                <a:cubicBezTo>
                  <a:pt x="0" y="358498"/>
                  <a:pt x="8532" y="382467"/>
                  <a:pt x="14515" y="406400"/>
                </a:cubicBezTo>
                <a:cubicBezTo>
                  <a:pt x="23867" y="443806"/>
                  <a:pt x="32718" y="463079"/>
                  <a:pt x="58057" y="493486"/>
                </a:cubicBezTo>
                <a:cubicBezTo>
                  <a:pt x="71198" y="509255"/>
                  <a:pt x="84521" y="525643"/>
                  <a:pt x="101600" y="537029"/>
                </a:cubicBezTo>
                <a:cubicBezTo>
                  <a:pt x="114330" y="545516"/>
                  <a:pt x="130629" y="546705"/>
                  <a:pt x="145143" y="551543"/>
                </a:cubicBezTo>
                <a:cubicBezTo>
                  <a:pt x="159657" y="561219"/>
                  <a:pt x="175285" y="569405"/>
                  <a:pt x="188686" y="580572"/>
                </a:cubicBezTo>
                <a:cubicBezTo>
                  <a:pt x="204455" y="593712"/>
                  <a:pt x="215150" y="612728"/>
                  <a:pt x="232229" y="624114"/>
                </a:cubicBezTo>
                <a:cubicBezTo>
                  <a:pt x="244959" y="632601"/>
                  <a:pt x="261258" y="633791"/>
                  <a:pt x="275772" y="638629"/>
                </a:cubicBezTo>
                <a:cubicBezTo>
                  <a:pt x="321773" y="707632"/>
                  <a:pt x="288251" y="676656"/>
                  <a:pt x="391886" y="711200"/>
                </a:cubicBezTo>
                <a:lnTo>
                  <a:pt x="435429" y="725714"/>
                </a:lnTo>
                <a:cubicBezTo>
                  <a:pt x="745564" y="694701"/>
                  <a:pt x="631374" y="720271"/>
                  <a:pt x="783772" y="682172"/>
                </a:cubicBezTo>
                <a:cubicBezTo>
                  <a:pt x="1027692" y="689794"/>
                  <a:pt x="1452371" y="712897"/>
                  <a:pt x="1698172" y="682172"/>
                </a:cubicBezTo>
                <a:cubicBezTo>
                  <a:pt x="1713353" y="680274"/>
                  <a:pt x="1707848" y="653143"/>
                  <a:pt x="1712686" y="638629"/>
                </a:cubicBezTo>
                <a:cubicBezTo>
                  <a:pt x="1717524" y="580572"/>
                  <a:pt x="1717622" y="521923"/>
                  <a:pt x="1727200" y="464457"/>
                </a:cubicBezTo>
                <a:cubicBezTo>
                  <a:pt x="1732230" y="434275"/>
                  <a:pt x="1756229" y="377372"/>
                  <a:pt x="1756229" y="377372"/>
                </a:cubicBezTo>
                <a:cubicBezTo>
                  <a:pt x="1751391" y="328991"/>
                  <a:pt x="1756014" y="278701"/>
                  <a:pt x="1741715" y="232229"/>
                </a:cubicBezTo>
                <a:cubicBezTo>
                  <a:pt x="1735679" y="212610"/>
                  <a:pt x="1711313" y="204455"/>
                  <a:pt x="1698172" y="188686"/>
                </a:cubicBezTo>
                <a:cubicBezTo>
                  <a:pt x="1647671" y="128085"/>
                  <a:pt x="1697081" y="154455"/>
                  <a:pt x="1625600" y="130629"/>
                </a:cubicBezTo>
                <a:cubicBezTo>
                  <a:pt x="1596572" y="111277"/>
                  <a:pt x="1571612" y="83605"/>
                  <a:pt x="1538515" y="72572"/>
                </a:cubicBezTo>
                <a:cubicBezTo>
                  <a:pt x="1491858" y="57019"/>
                  <a:pt x="1379054" y="16944"/>
                  <a:pt x="1335315" y="14514"/>
                </a:cubicBezTo>
                <a:lnTo>
                  <a:pt x="1074057" y="0"/>
                </a:lnTo>
                <a:cubicBezTo>
                  <a:pt x="972457" y="4838"/>
                  <a:pt x="870621" y="6067"/>
                  <a:pt x="769257" y="14514"/>
                </a:cubicBezTo>
                <a:cubicBezTo>
                  <a:pt x="754011" y="15785"/>
                  <a:pt x="740426" y="24826"/>
                  <a:pt x="725715" y="29029"/>
                </a:cubicBezTo>
                <a:cubicBezTo>
                  <a:pt x="598115" y="65487"/>
                  <a:pt x="728533" y="23251"/>
                  <a:pt x="624115" y="58057"/>
                </a:cubicBezTo>
                <a:cubicBezTo>
                  <a:pt x="555111" y="104060"/>
                  <a:pt x="597123" y="81568"/>
                  <a:pt x="493486" y="116114"/>
                </a:cubicBezTo>
                <a:lnTo>
                  <a:pt x="406400" y="145143"/>
                </a:lnTo>
                <a:cubicBezTo>
                  <a:pt x="367695" y="154819"/>
                  <a:pt x="328135" y="161556"/>
                  <a:pt x="290286" y="174172"/>
                </a:cubicBezTo>
                <a:cubicBezTo>
                  <a:pt x="275772" y="179010"/>
                  <a:pt x="261586" y="184975"/>
                  <a:pt x="246743" y="188686"/>
                </a:cubicBezTo>
                <a:cubicBezTo>
                  <a:pt x="222810" y="194669"/>
                  <a:pt x="197972" y="196709"/>
                  <a:pt x="174172" y="203200"/>
                </a:cubicBezTo>
                <a:cubicBezTo>
                  <a:pt x="144651" y="211251"/>
                  <a:pt x="87086" y="232229"/>
                  <a:pt x="87086" y="232229"/>
                </a:cubicBezTo>
                <a:lnTo>
                  <a:pt x="58057" y="275772"/>
                </a:lnTo>
              </a:path>
            </a:pathLst>
          </a:custGeom>
          <a:solidFill>
            <a:schemeClr val="tx1"/>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sp>
        <p:nvSpPr>
          <p:cNvPr id="3" name="Freeform 2"/>
          <p:cNvSpPr/>
          <p:nvPr/>
        </p:nvSpPr>
        <p:spPr bwMode="auto">
          <a:xfrm>
            <a:off x="3002820" y="2917371"/>
            <a:ext cx="1873980" cy="624115"/>
          </a:xfrm>
          <a:custGeom>
            <a:avLst/>
            <a:gdLst>
              <a:gd name="connsiteX0" fmla="*/ 379009 w 1873980"/>
              <a:gd name="connsiteY0" fmla="*/ 116115 h 624115"/>
              <a:gd name="connsiteX1" fmla="*/ 306437 w 1873980"/>
              <a:gd name="connsiteY1" fmla="*/ 159658 h 624115"/>
              <a:gd name="connsiteX2" fmla="*/ 262894 w 1873980"/>
              <a:gd name="connsiteY2" fmla="*/ 188686 h 624115"/>
              <a:gd name="connsiteX3" fmla="*/ 175809 w 1873980"/>
              <a:gd name="connsiteY3" fmla="*/ 217715 h 624115"/>
              <a:gd name="connsiteX4" fmla="*/ 30666 w 1873980"/>
              <a:gd name="connsiteY4" fmla="*/ 290286 h 624115"/>
              <a:gd name="connsiteX5" fmla="*/ 1637 w 1873980"/>
              <a:gd name="connsiteY5" fmla="*/ 333829 h 624115"/>
              <a:gd name="connsiteX6" fmla="*/ 88723 w 1873980"/>
              <a:gd name="connsiteY6" fmla="*/ 391886 h 624115"/>
              <a:gd name="connsiteX7" fmla="*/ 219351 w 1873980"/>
              <a:gd name="connsiteY7" fmla="*/ 449943 h 624115"/>
              <a:gd name="connsiteX8" fmla="*/ 262894 w 1873980"/>
              <a:gd name="connsiteY8" fmla="*/ 464458 h 624115"/>
              <a:gd name="connsiteX9" fmla="*/ 393523 w 1873980"/>
              <a:gd name="connsiteY9" fmla="*/ 551543 h 624115"/>
              <a:gd name="connsiteX10" fmla="*/ 437066 w 1873980"/>
              <a:gd name="connsiteY10" fmla="*/ 580572 h 624115"/>
              <a:gd name="connsiteX11" fmla="*/ 524151 w 1873980"/>
              <a:gd name="connsiteY11" fmla="*/ 609600 h 624115"/>
              <a:gd name="connsiteX12" fmla="*/ 567694 w 1873980"/>
              <a:gd name="connsiteY12" fmla="*/ 624115 h 624115"/>
              <a:gd name="connsiteX13" fmla="*/ 887009 w 1873980"/>
              <a:gd name="connsiteY13" fmla="*/ 609600 h 624115"/>
              <a:gd name="connsiteX14" fmla="*/ 1104723 w 1873980"/>
              <a:gd name="connsiteY14" fmla="*/ 595086 h 624115"/>
              <a:gd name="connsiteX15" fmla="*/ 1554666 w 1873980"/>
              <a:gd name="connsiteY15" fmla="*/ 609600 h 624115"/>
              <a:gd name="connsiteX16" fmla="*/ 1757866 w 1873980"/>
              <a:gd name="connsiteY16" fmla="*/ 595086 h 624115"/>
              <a:gd name="connsiteX17" fmla="*/ 1815923 w 1873980"/>
              <a:gd name="connsiteY17" fmla="*/ 508000 h 624115"/>
              <a:gd name="connsiteX18" fmla="*/ 1830437 w 1873980"/>
              <a:gd name="connsiteY18" fmla="*/ 420915 h 624115"/>
              <a:gd name="connsiteX19" fmla="*/ 1844951 w 1873980"/>
              <a:gd name="connsiteY19" fmla="*/ 377372 h 624115"/>
              <a:gd name="connsiteX20" fmla="*/ 1873980 w 1873980"/>
              <a:gd name="connsiteY20" fmla="*/ 275772 h 624115"/>
              <a:gd name="connsiteX21" fmla="*/ 1844951 w 1873980"/>
              <a:gd name="connsiteY21" fmla="*/ 159658 h 624115"/>
              <a:gd name="connsiteX22" fmla="*/ 1801409 w 1873980"/>
              <a:gd name="connsiteY22" fmla="*/ 130629 h 624115"/>
              <a:gd name="connsiteX23" fmla="*/ 1757866 w 1873980"/>
              <a:gd name="connsiteY23" fmla="*/ 87086 h 624115"/>
              <a:gd name="connsiteX24" fmla="*/ 1627237 w 1873980"/>
              <a:gd name="connsiteY24" fmla="*/ 14515 h 624115"/>
              <a:gd name="connsiteX25" fmla="*/ 1235351 w 1873980"/>
              <a:gd name="connsiteY25" fmla="*/ 29029 h 624115"/>
              <a:gd name="connsiteX26" fmla="*/ 1191809 w 1873980"/>
              <a:gd name="connsiteY26" fmla="*/ 43543 h 624115"/>
              <a:gd name="connsiteX27" fmla="*/ 1061180 w 1873980"/>
              <a:gd name="connsiteY27" fmla="*/ 58058 h 624115"/>
              <a:gd name="connsiteX28" fmla="*/ 741866 w 1873980"/>
              <a:gd name="connsiteY28" fmla="*/ 43543 h 624115"/>
              <a:gd name="connsiteX29" fmla="*/ 611237 w 1873980"/>
              <a:gd name="connsiteY29" fmla="*/ 14515 h 624115"/>
              <a:gd name="connsiteX30" fmla="*/ 480609 w 1873980"/>
              <a:gd name="connsiteY30" fmla="*/ 0 h 624115"/>
              <a:gd name="connsiteX31" fmla="*/ 393523 w 1873980"/>
              <a:gd name="connsiteY31" fmla="*/ 14515 h 624115"/>
              <a:gd name="connsiteX32" fmla="*/ 349980 w 1873980"/>
              <a:gd name="connsiteY32" fmla="*/ 29029 h 624115"/>
              <a:gd name="connsiteX33" fmla="*/ 277409 w 1873980"/>
              <a:gd name="connsiteY33" fmla="*/ 159658 h 624115"/>
              <a:gd name="connsiteX34" fmla="*/ 277409 w 1873980"/>
              <a:gd name="connsiteY34" fmla="*/ 188686 h 624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873980" h="624115">
                <a:moveTo>
                  <a:pt x="379009" y="116115"/>
                </a:moveTo>
                <a:cubicBezTo>
                  <a:pt x="354818" y="130629"/>
                  <a:pt x="330360" y="144706"/>
                  <a:pt x="306437" y="159658"/>
                </a:cubicBezTo>
                <a:cubicBezTo>
                  <a:pt x="291645" y="168903"/>
                  <a:pt x="278834" y="181601"/>
                  <a:pt x="262894" y="188686"/>
                </a:cubicBezTo>
                <a:cubicBezTo>
                  <a:pt x="234933" y="201113"/>
                  <a:pt x="201269" y="200742"/>
                  <a:pt x="175809" y="217715"/>
                </a:cubicBezTo>
                <a:cubicBezTo>
                  <a:pt x="72125" y="286837"/>
                  <a:pt x="122569" y="267311"/>
                  <a:pt x="30666" y="290286"/>
                </a:cubicBezTo>
                <a:cubicBezTo>
                  <a:pt x="20990" y="304800"/>
                  <a:pt x="-7018" y="318683"/>
                  <a:pt x="1637" y="333829"/>
                </a:cubicBezTo>
                <a:cubicBezTo>
                  <a:pt x="18946" y="364120"/>
                  <a:pt x="59694" y="372534"/>
                  <a:pt x="88723" y="391886"/>
                </a:cubicBezTo>
                <a:cubicBezTo>
                  <a:pt x="157728" y="437889"/>
                  <a:pt x="115712" y="415396"/>
                  <a:pt x="219351" y="449943"/>
                </a:cubicBezTo>
                <a:cubicBezTo>
                  <a:pt x="233865" y="454781"/>
                  <a:pt x="250164" y="455971"/>
                  <a:pt x="262894" y="464458"/>
                </a:cubicBezTo>
                <a:lnTo>
                  <a:pt x="393523" y="551543"/>
                </a:lnTo>
                <a:cubicBezTo>
                  <a:pt x="408037" y="561219"/>
                  <a:pt x="420517" y="575056"/>
                  <a:pt x="437066" y="580572"/>
                </a:cubicBezTo>
                <a:lnTo>
                  <a:pt x="524151" y="609600"/>
                </a:lnTo>
                <a:lnTo>
                  <a:pt x="567694" y="624115"/>
                </a:lnTo>
                <a:lnTo>
                  <a:pt x="887009" y="609600"/>
                </a:lnTo>
                <a:cubicBezTo>
                  <a:pt x="959635" y="605674"/>
                  <a:pt x="1031991" y="595086"/>
                  <a:pt x="1104723" y="595086"/>
                </a:cubicBezTo>
                <a:cubicBezTo>
                  <a:pt x="1254782" y="595086"/>
                  <a:pt x="1404685" y="604762"/>
                  <a:pt x="1554666" y="609600"/>
                </a:cubicBezTo>
                <a:cubicBezTo>
                  <a:pt x="1622399" y="604762"/>
                  <a:pt x="1690993" y="606887"/>
                  <a:pt x="1757866" y="595086"/>
                </a:cubicBezTo>
                <a:cubicBezTo>
                  <a:pt x="1808497" y="586151"/>
                  <a:pt x="1808053" y="547350"/>
                  <a:pt x="1815923" y="508000"/>
                </a:cubicBezTo>
                <a:cubicBezTo>
                  <a:pt x="1821694" y="479143"/>
                  <a:pt x="1824053" y="449643"/>
                  <a:pt x="1830437" y="420915"/>
                </a:cubicBezTo>
                <a:cubicBezTo>
                  <a:pt x="1833756" y="405980"/>
                  <a:pt x="1840748" y="392083"/>
                  <a:pt x="1844951" y="377372"/>
                </a:cubicBezTo>
                <a:cubicBezTo>
                  <a:pt x="1881401" y="249797"/>
                  <a:pt x="1839180" y="380173"/>
                  <a:pt x="1873980" y="275772"/>
                </a:cubicBezTo>
                <a:cubicBezTo>
                  <a:pt x="1873256" y="272153"/>
                  <a:pt x="1856855" y="174538"/>
                  <a:pt x="1844951" y="159658"/>
                </a:cubicBezTo>
                <a:cubicBezTo>
                  <a:pt x="1834054" y="146037"/>
                  <a:pt x="1814810" y="141796"/>
                  <a:pt x="1801409" y="130629"/>
                </a:cubicBezTo>
                <a:cubicBezTo>
                  <a:pt x="1785640" y="117488"/>
                  <a:pt x="1774069" y="99688"/>
                  <a:pt x="1757866" y="87086"/>
                </a:cubicBezTo>
                <a:cubicBezTo>
                  <a:pt x="1683004" y="28860"/>
                  <a:pt x="1692935" y="36414"/>
                  <a:pt x="1627237" y="14515"/>
                </a:cubicBezTo>
                <a:cubicBezTo>
                  <a:pt x="1496608" y="19353"/>
                  <a:pt x="1365780" y="20334"/>
                  <a:pt x="1235351" y="29029"/>
                </a:cubicBezTo>
                <a:cubicBezTo>
                  <a:pt x="1220086" y="30047"/>
                  <a:pt x="1206900" y="41028"/>
                  <a:pt x="1191809" y="43543"/>
                </a:cubicBezTo>
                <a:cubicBezTo>
                  <a:pt x="1148594" y="50746"/>
                  <a:pt x="1104723" y="53220"/>
                  <a:pt x="1061180" y="58058"/>
                </a:cubicBezTo>
                <a:cubicBezTo>
                  <a:pt x="954742" y="53220"/>
                  <a:pt x="848143" y="51134"/>
                  <a:pt x="741866" y="43543"/>
                </a:cubicBezTo>
                <a:cubicBezTo>
                  <a:pt x="501324" y="26361"/>
                  <a:pt x="754631" y="38414"/>
                  <a:pt x="611237" y="14515"/>
                </a:cubicBezTo>
                <a:cubicBezTo>
                  <a:pt x="568022" y="7312"/>
                  <a:pt x="524152" y="4838"/>
                  <a:pt x="480609" y="0"/>
                </a:cubicBezTo>
                <a:cubicBezTo>
                  <a:pt x="451580" y="4838"/>
                  <a:pt x="422251" y="8131"/>
                  <a:pt x="393523" y="14515"/>
                </a:cubicBezTo>
                <a:cubicBezTo>
                  <a:pt x="378588" y="17834"/>
                  <a:pt x="360798" y="18211"/>
                  <a:pt x="349980" y="29029"/>
                </a:cubicBezTo>
                <a:cubicBezTo>
                  <a:pt x="320881" y="58128"/>
                  <a:pt x="286535" y="114029"/>
                  <a:pt x="277409" y="159658"/>
                </a:cubicBezTo>
                <a:cubicBezTo>
                  <a:pt x="275511" y="169146"/>
                  <a:pt x="277409" y="179010"/>
                  <a:pt x="277409" y="188686"/>
                </a:cubicBezTo>
              </a:path>
            </a:pathLst>
          </a:custGeom>
          <a:solidFill>
            <a:schemeClr val="tx1"/>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sp>
        <p:nvSpPr>
          <p:cNvPr id="4" name="Freeform 3"/>
          <p:cNvSpPr/>
          <p:nvPr/>
        </p:nvSpPr>
        <p:spPr bwMode="auto">
          <a:xfrm>
            <a:off x="3526971" y="3497943"/>
            <a:ext cx="1293523" cy="638628"/>
          </a:xfrm>
          <a:custGeom>
            <a:avLst/>
            <a:gdLst>
              <a:gd name="connsiteX0" fmla="*/ 275772 w 1293523"/>
              <a:gd name="connsiteY0" fmla="*/ 43543 h 638628"/>
              <a:gd name="connsiteX1" fmla="*/ 116115 w 1293523"/>
              <a:gd name="connsiteY1" fmla="*/ 43543 h 638628"/>
              <a:gd name="connsiteX2" fmla="*/ 72572 w 1293523"/>
              <a:gd name="connsiteY2" fmla="*/ 72571 h 638628"/>
              <a:gd name="connsiteX3" fmla="*/ 29029 w 1293523"/>
              <a:gd name="connsiteY3" fmla="*/ 87086 h 638628"/>
              <a:gd name="connsiteX4" fmla="*/ 0 w 1293523"/>
              <a:gd name="connsiteY4" fmla="*/ 130628 h 638628"/>
              <a:gd name="connsiteX5" fmla="*/ 116115 w 1293523"/>
              <a:gd name="connsiteY5" fmla="*/ 203200 h 638628"/>
              <a:gd name="connsiteX6" fmla="*/ 203200 w 1293523"/>
              <a:gd name="connsiteY6" fmla="*/ 261257 h 638628"/>
              <a:gd name="connsiteX7" fmla="*/ 246743 w 1293523"/>
              <a:gd name="connsiteY7" fmla="*/ 290286 h 638628"/>
              <a:gd name="connsiteX8" fmla="*/ 261258 w 1293523"/>
              <a:gd name="connsiteY8" fmla="*/ 333828 h 638628"/>
              <a:gd name="connsiteX9" fmla="*/ 130629 w 1293523"/>
              <a:gd name="connsiteY9" fmla="*/ 420914 h 638628"/>
              <a:gd name="connsiteX10" fmla="*/ 87086 w 1293523"/>
              <a:gd name="connsiteY10" fmla="*/ 449943 h 638628"/>
              <a:gd name="connsiteX11" fmla="*/ 43543 w 1293523"/>
              <a:gd name="connsiteY11" fmla="*/ 478971 h 638628"/>
              <a:gd name="connsiteX12" fmla="*/ 14515 w 1293523"/>
              <a:gd name="connsiteY12" fmla="*/ 522514 h 638628"/>
              <a:gd name="connsiteX13" fmla="*/ 29029 w 1293523"/>
              <a:gd name="connsiteY13" fmla="*/ 566057 h 638628"/>
              <a:gd name="connsiteX14" fmla="*/ 159658 w 1293523"/>
              <a:gd name="connsiteY14" fmla="*/ 638628 h 638628"/>
              <a:gd name="connsiteX15" fmla="*/ 275772 w 1293523"/>
              <a:gd name="connsiteY15" fmla="*/ 624114 h 638628"/>
              <a:gd name="connsiteX16" fmla="*/ 362858 w 1293523"/>
              <a:gd name="connsiteY16" fmla="*/ 595086 h 638628"/>
              <a:gd name="connsiteX17" fmla="*/ 899886 w 1293523"/>
              <a:gd name="connsiteY17" fmla="*/ 580571 h 638628"/>
              <a:gd name="connsiteX18" fmla="*/ 1117600 w 1293523"/>
              <a:gd name="connsiteY18" fmla="*/ 537028 h 638628"/>
              <a:gd name="connsiteX19" fmla="*/ 1175658 w 1293523"/>
              <a:gd name="connsiteY19" fmla="*/ 522514 h 638628"/>
              <a:gd name="connsiteX20" fmla="*/ 1262743 w 1293523"/>
              <a:gd name="connsiteY20" fmla="*/ 493486 h 638628"/>
              <a:gd name="connsiteX21" fmla="*/ 1277258 w 1293523"/>
              <a:gd name="connsiteY21" fmla="*/ 246743 h 638628"/>
              <a:gd name="connsiteX22" fmla="*/ 1219200 w 1293523"/>
              <a:gd name="connsiteY22" fmla="*/ 29028 h 638628"/>
              <a:gd name="connsiteX23" fmla="*/ 1175658 w 1293523"/>
              <a:gd name="connsiteY23" fmla="*/ 14514 h 638628"/>
              <a:gd name="connsiteX24" fmla="*/ 972458 w 1293523"/>
              <a:gd name="connsiteY24" fmla="*/ 29028 h 638628"/>
              <a:gd name="connsiteX25" fmla="*/ 899886 w 1293523"/>
              <a:gd name="connsiteY25" fmla="*/ 43543 h 638628"/>
              <a:gd name="connsiteX26" fmla="*/ 798286 w 1293523"/>
              <a:gd name="connsiteY26" fmla="*/ 58057 h 638628"/>
              <a:gd name="connsiteX27" fmla="*/ 754743 w 1293523"/>
              <a:gd name="connsiteY27" fmla="*/ 72571 h 638628"/>
              <a:gd name="connsiteX28" fmla="*/ 290286 w 1293523"/>
              <a:gd name="connsiteY28" fmla="*/ 43543 h 638628"/>
              <a:gd name="connsiteX29" fmla="*/ 203200 w 1293523"/>
              <a:gd name="connsiteY29" fmla="*/ 14514 h 638628"/>
              <a:gd name="connsiteX30" fmla="*/ 159658 w 1293523"/>
              <a:gd name="connsiteY30" fmla="*/ 0 h 638628"/>
              <a:gd name="connsiteX31" fmla="*/ 43543 w 1293523"/>
              <a:gd name="connsiteY31" fmla="*/ 0 h 638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293523" h="638628">
                <a:moveTo>
                  <a:pt x="275772" y="43543"/>
                </a:moveTo>
                <a:cubicBezTo>
                  <a:pt x="203529" y="29094"/>
                  <a:pt x="192718" y="18009"/>
                  <a:pt x="116115" y="43543"/>
                </a:cubicBezTo>
                <a:cubicBezTo>
                  <a:pt x="99566" y="49059"/>
                  <a:pt x="88174" y="64770"/>
                  <a:pt x="72572" y="72571"/>
                </a:cubicBezTo>
                <a:cubicBezTo>
                  <a:pt x="58888" y="79413"/>
                  <a:pt x="43543" y="82248"/>
                  <a:pt x="29029" y="87086"/>
                </a:cubicBezTo>
                <a:cubicBezTo>
                  <a:pt x="19353" y="101600"/>
                  <a:pt x="0" y="113184"/>
                  <a:pt x="0" y="130628"/>
                </a:cubicBezTo>
                <a:cubicBezTo>
                  <a:pt x="0" y="188656"/>
                  <a:pt x="93173" y="187905"/>
                  <a:pt x="116115" y="203200"/>
                </a:cubicBezTo>
                <a:lnTo>
                  <a:pt x="203200" y="261257"/>
                </a:lnTo>
                <a:lnTo>
                  <a:pt x="246743" y="290286"/>
                </a:lnTo>
                <a:cubicBezTo>
                  <a:pt x="251581" y="304800"/>
                  <a:pt x="270150" y="321379"/>
                  <a:pt x="261258" y="333828"/>
                </a:cubicBezTo>
                <a:cubicBezTo>
                  <a:pt x="261254" y="333833"/>
                  <a:pt x="152403" y="406398"/>
                  <a:pt x="130629" y="420914"/>
                </a:cubicBezTo>
                <a:lnTo>
                  <a:pt x="87086" y="449943"/>
                </a:lnTo>
                <a:lnTo>
                  <a:pt x="43543" y="478971"/>
                </a:lnTo>
                <a:cubicBezTo>
                  <a:pt x="33867" y="493485"/>
                  <a:pt x="17383" y="505307"/>
                  <a:pt x="14515" y="522514"/>
                </a:cubicBezTo>
                <a:cubicBezTo>
                  <a:pt x="12000" y="537605"/>
                  <a:pt x="18211" y="555239"/>
                  <a:pt x="29029" y="566057"/>
                </a:cubicBezTo>
                <a:cubicBezTo>
                  <a:pt x="78937" y="615965"/>
                  <a:pt x="104903" y="620377"/>
                  <a:pt x="159658" y="638628"/>
                </a:cubicBezTo>
                <a:cubicBezTo>
                  <a:pt x="198363" y="633790"/>
                  <a:pt x="237632" y="632287"/>
                  <a:pt x="275772" y="624114"/>
                </a:cubicBezTo>
                <a:cubicBezTo>
                  <a:pt x="305692" y="617703"/>
                  <a:pt x="332270" y="595913"/>
                  <a:pt x="362858" y="595086"/>
                </a:cubicBezTo>
                <a:lnTo>
                  <a:pt x="899886" y="580571"/>
                </a:lnTo>
                <a:cubicBezTo>
                  <a:pt x="1171471" y="550396"/>
                  <a:pt x="911745" y="588490"/>
                  <a:pt x="1117600" y="537028"/>
                </a:cubicBezTo>
                <a:cubicBezTo>
                  <a:pt x="1136953" y="532190"/>
                  <a:pt x="1156551" y="528246"/>
                  <a:pt x="1175658" y="522514"/>
                </a:cubicBezTo>
                <a:cubicBezTo>
                  <a:pt x="1204966" y="513722"/>
                  <a:pt x="1262743" y="493486"/>
                  <a:pt x="1262743" y="493486"/>
                </a:cubicBezTo>
                <a:cubicBezTo>
                  <a:pt x="1309330" y="353725"/>
                  <a:pt x="1293390" y="440329"/>
                  <a:pt x="1277258" y="246743"/>
                </a:cubicBezTo>
                <a:cubicBezTo>
                  <a:pt x="1265060" y="100369"/>
                  <a:pt x="1314219" y="76538"/>
                  <a:pt x="1219200" y="29028"/>
                </a:cubicBezTo>
                <a:cubicBezTo>
                  <a:pt x="1205516" y="22186"/>
                  <a:pt x="1190172" y="19352"/>
                  <a:pt x="1175658" y="14514"/>
                </a:cubicBezTo>
                <a:cubicBezTo>
                  <a:pt x="1107925" y="19352"/>
                  <a:pt x="1039991" y="21919"/>
                  <a:pt x="972458" y="29028"/>
                </a:cubicBezTo>
                <a:cubicBezTo>
                  <a:pt x="947924" y="31611"/>
                  <a:pt x="924220" y="39487"/>
                  <a:pt x="899886" y="43543"/>
                </a:cubicBezTo>
                <a:cubicBezTo>
                  <a:pt x="866141" y="49167"/>
                  <a:pt x="832153" y="53219"/>
                  <a:pt x="798286" y="58057"/>
                </a:cubicBezTo>
                <a:cubicBezTo>
                  <a:pt x="783772" y="62895"/>
                  <a:pt x="770042" y="72571"/>
                  <a:pt x="754743" y="72571"/>
                </a:cubicBezTo>
                <a:cubicBezTo>
                  <a:pt x="496533" y="72571"/>
                  <a:pt x="478386" y="67055"/>
                  <a:pt x="290286" y="43543"/>
                </a:cubicBezTo>
                <a:lnTo>
                  <a:pt x="203200" y="14514"/>
                </a:lnTo>
                <a:cubicBezTo>
                  <a:pt x="188686" y="9676"/>
                  <a:pt x="174957" y="0"/>
                  <a:pt x="159658" y="0"/>
                </a:cubicBezTo>
                <a:lnTo>
                  <a:pt x="43543" y="0"/>
                </a:lnTo>
              </a:path>
            </a:pathLst>
          </a:custGeom>
          <a:solidFill>
            <a:schemeClr val="tx1"/>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sp>
        <p:nvSpPr>
          <p:cNvPr id="9" name="Freeform 8"/>
          <p:cNvSpPr/>
          <p:nvPr/>
        </p:nvSpPr>
        <p:spPr bwMode="auto">
          <a:xfrm>
            <a:off x="3540608" y="4024084"/>
            <a:ext cx="1293523" cy="638628"/>
          </a:xfrm>
          <a:custGeom>
            <a:avLst/>
            <a:gdLst>
              <a:gd name="connsiteX0" fmla="*/ 275772 w 1293523"/>
              <a:gd name="connsiteY0" fmla="*/ 43543 h 638628"/>
              <a:gd name="connsiteX1" fmla="*/ 116115 w 1293523"/>
              <a:gd name="connsiteY1" fmla="*/ 43543 h 638628"/>
              <a:gd name="connsiteX2" fmla="*/ 72572 w 1293523"/>
              <a:gd name="connsiteY2" fmla="*/ 72571 h 638628"/>
              <a:gd name="connsiteX3" fmla="*/ 29029 w 1293523"/>
              <a:gd name="connsiteY3" fmla="*/ 87086 h 638628"/>
              <a:gd name="connsiteX4" fmla="*/ 0 w 1293523"/>
              <a:gd name="connsiteY4" fmla="*/ 130628 h 638628"/>
              <a:gd name="connsiteX5" fmla="*/ 116115 w 1293523"/>
              <a:gd name="connsiteY5" fmla="*/ 203200 h 638628"/>
              <a:gd name="connsiteX6" fmla="*/ 203200 w 1293523"/>
              <a:gd name="connsiteY6" fmla="*/ 261257 h 638628"/>
              <a:gd name="connsiteX7" fmla="*/ 246743 w 1293523"/>
              <a:gd name="connsiteY7" fmla="*/ 290286 h 638628"/>
              <a:gd name="connsiteX8" fmla="*/ 261258 w 1293523"/>
              <a:gd name="connsiteY8" fmla="*/ 333828 h 638628"/>
              <a:gd name="connsiteX9" fmla="*/ 130629 w 1293523"/>
              <a:gd name="connsiteY9" fmla="*/ 420914 h 638628"/>
              <a:gd name="connsiteX10" fmla="*/ 87086 w 1293523"/>
              <a:gd name="connsiteY10" fmla="*/ 449943 h 638628"/>
              <a:gd name="connsiteX11" fmla="*/ 43543 w 1293523"/>
              <a:gd name="connsiteY11" fmla="*/ 478971 h 638628"/>
              <a:gd name="connsiteX12" fmla="*/ 14515 w 1293523"/>
              <a:gd name="connsiteY12" fmla="*/ 522514 h 638628"/>
              <a:gd name="connsiteX13" fmla="*/ 29029 w 1293523"/>
              <a:gd name="connsiteY13" fmla="*/ 566057 h 638628"/>
              <a:gd name="connsiteX14" fmla="*/ 159658 w 1293523"/>
              <a:gd name="connsiteY14" fmla="*/ 638628 h 638628"/>
              <a:gd name="connsiteX15" fmla="*/ 275772 w 1293523"/>
              <a:gd name="connsiteY15" fmla="*/ 624114 h 638628"/>
              <a:gd name="connsiteX16" fmla="*/ 362858 w 1293523"/>
              <a:gd name="connsiteY16" fmla="*/ 595086 h 638628"/>
              <a:gd name="connsiteX17" fmla="*/ 899886 w 1293523"/>
              <a:gd name="connsiteY17" fmla="*/ 580571 h 638628"/>
              <a:gd name="connsiteX18" fmla="*/ 1117600 w 1293523"/>
              <a:gd name="connsiteY18" fmla="*/ 537028 h 638628"/>
              <a:gd name="connsiteX19" fmla="*/ 1175658 w 1293523"/>
              <a:gd name="connsiteY19" fmla="*/ 522514 h 638628"/>
              <a:gd name="connsiteX20" fmla="*/ 1262743 w 1293523"/>
              <a:gd name="connsiteY20" fmla="*/ 493486 h 638628"/>
              <a:gd name="connsiteX21" fmla="*/ 1277258 w 1293523"/>
              <a:gd name="connsiteY21" fmla="*/ 246743 h 638628"/>
              <a:gd name="connsiteX22" fmla="*/ 1219200 w 1293523"/>
              <a:gd name="connsiteY22" fmla="*/ 29028 h 638628"/>
              <a:gd name="connsiteX23" fmla="*/ 1175658 w 1293523"/>
              <a:gd name="connsiteY23" fmla="*/ 14514 h 638628"/>
              <a:gd name="connsiteX24" fmla="*/ 972458 w 1293523"/>
              <a:gd name="connsiteY24" fmla="*/ 29028 h 638628"/>
              <a:gd name="connsiteX25" fmla="*/ 899886 w 1293523"/>
              <a:gd name="connsiteY25" fmla="*/ 43543 h 638628"/>
              <a:gd name="connsiteX26" fmla="*/ 798286 w 1293523"/>
              <a:gd name="connsiteY26" fmla="*/ 58057 h 638628"/>
              <a:gd name="connsiteX27" fmla="*/ 754743 w 1293523"/>
              <a:gd name="connsiteY27" fmla="*/ 72571 h 638628"/>
              <a:gd name="connsiteX28" fmla="*/ 290286 w 1293523"/>
              <a:gd name="connsiteY28" fmla="*/ 43543 h 638628"/>
              <a:gd name="connsiteX29" fmla="*/ 203200 w 1293523"/>
              <a:gd name="connsiteY29" fmla="*/ 14514 h 638628"/>
              <a:gd name="connsiteX30" fmla="*/ 159658 w 1293523"/>
              <a:gd name="connsiteY30" fmla="*/ 0 h 638628"/>
              <a:gd name="connsiteX31" fmla="*/ 43543 w 1293523"/>
              <a:gd name="connsiteY31" fmla="*/ 0 h 638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293523" h="638628">
                <a:moveTo>
                  <a:pt x="275772" y="43543"/>
                </a:moveTo>
                <a:cubicBezTo>
                  <a:pt x="203529" y="29094"/>
                  <a:pt x="192718" y="18009"/>
                  <a:pt x="116115" y="43543"/>
                </a:cubicBezTo>
                <a:cubicBezTo>
                  <a:pt x="99566" y="49059"/>
                  <a:pt x="88174" y="64770"/>
                  <a:pt x="72572" y="72571"/>
                </a:cubicBezTo>
                <a:cubicBezTo>
                  <a:pt x="58888" y="79413"/>
                  <a:pt x="43543" y="82248"/>
                  <a:pt x="29029" y="87086"/>
                </a:cubicBezTo>
                <a:cubicBezTo>
                  <a:pt x="19353" y="101600"/>
                  <a:pt x="0" y="113184"/>
                  <a:pt x="0" y="130628"/>
                </a:cubicBezTo>
                <a:cubicBezTo>
                  <a:pt x="0" y="188656"/>
                  <a:pt x="93173" y="187905"/>
                  <a:pt x="116115" y="203200"/>
                </a:cubicBezTo>
                <a:lnTo>
                  <a:pt x="203200" y="261257"/>
                </a:lnTo>
                <a:lnTo>
                  <a:pt x="246743" y="290286"/>
                </a:lnTo>
                <a:cubicBezTo>
                  <a:pt x="251581" y="304800"/>
                  <a:pt x="270150" y="321379"/>
                  <a:pt x="261258" y="333828"/>
                </a:cubicBezTo>
                <a:cubicBezTo>
                  <a:pt x="261254" y="333833"/>
                  <a:pt x="152403" y="406398"/>
                  <a:pt x="130629" y="420914"/>
                </a:cubicBezTo>
                <a:lnTo>
                  <a:pt x="87086" y="449943"/>
                </a:lnTo>
                <a:lnTo>
                  <a:pt x="43543" y="478971"/>
                </a:lnTo>
                <a:cubicBezTo>
                  <a:pt x="33867" y="493485"/>
                  <a:pt x="17383" y="505307"/>
                  <a:pt x="14515" y="522514"/>
                </a:cubicBezTo>
                <a:cubicBezTo>
                  <a:pt x="12000" y="537605"/>
                  <a:pt x="18211" y="555239"/>
                  <a:pt x="29029" y="566057"/>
                </a:cubicBezTo>
                <a:cubicBezTo>
                  <a:pt x="78937" y="615965"/>
                  <a:pt x="104903" y="620377"/>
                  <a:pt x="159658" y="638628"/>
                </a:cubicBezTo>
                <a:cubicBezTo>
                  <a:pt x="198363" y="633790"/>
                  <a:pt x="237632" y="632287"/>
                  <a:pt x="275772" y="624114"/>
                </a:cubicBezTo>
                <a:cubicBezTo>
                  <a:pt x="305692" y="617703"/>
                  <a:pt x="332270" y="595913"/>
                  <a:pt x="362858" y="595086"/>
                </a:cubicBezTo>
                <a:lnTo>
                  <a:pt x="899886" y="580571"/>
                </a:lnTo>
                <a:cubicBezTo>
                  <a:pt x="1171471" y="550396"/>
                  <a:pt x="911745" y="588490"/>
                  <a:pt x="1117600" y="537028"/>
                </a:cubicBezTo>
                <a:cubicBezTo>
                  <a:pt x="1136953" y="532190"/>
                  <a:pt x="1156551" y="528246"/>
                  <a:pt x="1175658" y="522514"/>
                </a:cubicBezTo>
                <a:cubicBezTo>
                  <a:pt x="1204966" y="513722"/>
                  <a:pt x="1262743" y="493486"/>
                  <a:pt x="1262743" y="493486"/>
                </a:cubicBezTo>
                <a:cubicBezTo>
                  <a:pt x="1309330" y="353725"/>
                  <a:pt x="1293390" y="440329"/>
                  <a:pt x="1277258" y="246743"/>
                </a:cubicBezTo>
                <a:cubicBezTo>
                  <a:pt x="1265060" y="100369"/>
                  <a:pt x="1314219" y="76538"/>
                  <a:pt x="1219200" y="29028"/>
                </a:cubicBezTo>
                <a:cubicBezTo>
                  <a:pt x="1205516" y="22186"/>
                  <a:pt x="1190172" y="19352"/>
                  <a:pt x="1175658" y="14514"/>
                </a:cubicBezTo>
                <a:cubicBezTo>
                  <a:pt x="1107925" y="19352"/>
                  <a:pt x="1039991" y="21919"/>
                  <a:pt x="972458" y="29028"/>
                </a:cubicBezTo>
                <a:cubicBezTo>
                  <a:pt x="947924" y="31611"/>
                  <a:pt x="924220" y="39487"/>
                  <a:pt x="899886" y="43543"/>
                </a:cubicBezTo>
                <a:cubicBezTo>
                  <a:pt x="866141" y="49167"/>
                  <a:pt x="832153" y="53219"/>
                  <a:pt x="798286" y="58057"/>
                </a:cubicBezTo>
                <a:cubicBezTo>
                  <a:pt x="783772" y="62895"/>
                  <a:pt x="770042" y="72571"/>
                  <a:pt x="754743" y="72571"/>
                </a:cubicBezTo>
                <a:cubicBezTo>
                  <a:pt x="496533" y="72571"/>
                  <a:pt x="478386" y="67055"/>
                  <a:pt x="290286" y="43543"/>
                </a:cubicBezTo>
                <a:lnTo>
                  <a:pt x="203200" y="14514"/>
                </a:lnTo>
                <a:cubicBezTo>
                  <a:pt x="188686" y="9676"/>
                  <a:pt x="174957" y="0"/>
                  <a:pt x="159658" y="0"/>
                </a:cubicBezTo>
                <a:lnTo>
                  <a:pt x="43543" y="0"/>
                </a:lnTo>
              </a:path>
            </a:pathLst>
          </a:custGeom>
          <a:solidFill>
            <a:schemeClr val="tx1"/>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sp>
        <p:nvSpPr>
          <p:cNvPr id="5" name="Freeform 4"/>
          <p:cNvSpPr/>
          <p:nvPr/>
        </p:nvSpPr>
        <p:spPr bwMode="auto">
          <a:xfrm>
            <a:off x="3483429" y="4557486"/>
            <a:ext cx="1335314" cy="711200"/>
          </a:xfrm>
          <a:custGeom>
            <a:avLst/>
            <a:gdLst>
              <a:gd name="connsiteX0" fmla="*/ 246742 w 1335314"/>
              <a:gd name="connsiteY0" fmla="*/ 29028 h 711200"/>
              <a:gd name="connsiteX1" fmla="*/ 14514 w 1335314"/>
              <a:gd name="connsiteY1" fmla="*/ 87085 h 711200"/>
              <a:gd name="connsiteX2" fmla="*/ 0 w 1335314"/>
              <a:gd name="connsiteY2" fmla="*/ 130628 h 711200"/>
              <a:gd name="connsiteX3" fmla="*/ 87085 w 1335314"/>
              <a:gd name="connsiteY3" fmla="*/ 188685 h 711200"/>
              <a:gd name="connsiteX4" fmla="*/ 174171 w 1335314"/>
              <a:gd name="connsiteY4" fmla="*/ 232228 h 711200"/>
              <a:gd name="connsiteX5" fmla="*/ 304800 w 1335314"/>
              <a:gd name="connsiteY5" fmla="*/ 304800 h 711200"/>
              <a:gd name="connsiteX6" fmla="*/ 261257 w 1335314"/>
              <a:gd name="connsiteY6" fmla="*/ 333828 h 711200"/>
              <a:gd name="connsiteX7" fmla="*/ 217714 w 1335314"/>
              <a:gd name="connsiteY7" fmla="*/ 348343 h 711200"/>
              <a:gd name="connsiteX8" fmla="*/ 203200 w 1335314"/>
              <a:gd name="connsiteY8" fmla="*/ 391885 h 711200"/>
              <a:gd name="connsiteX9" fmla="*/ 116114 w 1335314"/>
              <a:gd name="connsiteY9" fmla="*/ 464457 h 711200"/>
              <a:gd name="connsiteX10" fmla="*/ 87085 w 1335314"/>
              <a:gd name="connsiteY10" fmla="*/ 508000 h 711200"/>
              <a:gd name="connsiteX11" fmla="*/ 145142 w 1335314"/>
              <a:gd name="connsiteY11" fmla="*/ 595085 h 711200"/>
              <a:gd name="connsiteX12" fmla="*/ 246742 w 1335314"/>
              <a:gd name="connsiteY12" fmla="*/ 624114 h 711200"/>
              <a:gd name="connsiteX13" fmla="*/ 420914 w 1335314"/>
              <a:gd name="connsiteY13" fmla="*/ 653143 h 711200"/>
              <a:gd name="connsiteX14" fmla="*/ 508000 w 1335314"/>
              <a:gd name="connsiteY14" fmla="*/ 667657 h 711200"/>
              <a:gd name="connsiteX15" fmla="*/ 609600 w 1335314"/>
              <a:gd name="connsiteY15" fmla="*/ 696685 h 711200"/>
              <a:gd name="connsiteX16" fmla="*/ 696685 w 1335314"/>
              <a:gd name="connsiteY16" fmla="*/ 711200 h 711200"/>
              <a:gd name="connsiteX17" fmla="*/ 1030514 w 1335314"/>
              <a:gd name="connsiteY17" fmla="*/ 667657 h 711200"/>
              <a:gd name="connsiteX18" fmla="*/ 1146628 w 1335314"/>
              <a:gd name="connsiteY18" fmla="*/ 624114 h 711200"/>
              <a:gd name="connsiteX19" fmla="*/ 1233714 w 1335314"/>
              <a:gd name="connsiteY19" fmla="*/ 595085 h 711200"/>
              <a:gd name="connsiteX20" fmla="*/ 1306285 w 1335314"/>
              <a:gd name="connsiteY20" fmla="*/ 508000 h 711200"/>
              <a:gd name="connsiteX21" fmla="*/ 1335314 w 1335314"/>
              <a:gd name="connsiteY21" fmla="*/ 420914 h 711200"/>
              <a:gd name="connsiteX22" fmla="*/ 1320800 w 1335314"/>
              <a:gd name="connsiteY22" fmla="*/ 319314 h 711200"/>
              <a:gd name="connsiteX23" fmla="*/ 1306285 w 1335314"/>
              <a:gd name="connsiteY23" fmla="*/ 188685 h 711200"/>
              <a:gd name="connsiteX24" fmla="*/ 1291771 w 1335314"/>
              <a:gd name="connsiteY24" fmla="*/ 101600 h 711200"/>
              <a:gd name="connsiteX25" fmla="*/ 1146628 w 1335314"/>
              <a:gd name="connsiteY25" fmla="*/ 58057 h 711200"/>
              <a:gd name="connsiteX26" fmla="*/ 1030514 w 1335314"/>
              <a:gd name="connsiteY26" fmla="*/ 43543 h 711200"/>
              <a:gd name="connsiteX27" fmla="*/ 856342 w 1335314"/>
              <a:gd name="connsiteY27" fmla="*/ 14514 h 711200"/>
              <a:gd name="connsiteX28" fmla="*/ 696685 w 1335314"/>
              <a:gd name="connsiteY28" fmla="*/ 0 h 711200"/>
              <a:gd name="connsiteX29" fmla="*/ 261257 w 1335314"/>
              <a:gd name="connsiteY29" fmla="*/ 14514 h 711200"/>
              <a:gd name="connsiteX30" fmla="*/ 159657 w 1335314"/>
              <a:gd name="connsiteY30" fmla="*/ 43543 h 711200"/>
              <a:gd name="connsiteX31" fmla="*/ 145142 w 1335314"/>
              <a:gd name="connsiteY31" fmla="*/ 43543 h 711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335314" h="711200">
                <a:moveTo>
                  <a:pt x="246742" y="29028"/>
                </a:moveTo>
                <a:cubicBezTo>
                  <a:pt x="132775" y="37795"/>
                  <a:pt x="71690" y="1321"/>
                  <a:pt x="14514" y="87085"/>
                </a:cubicBezTo>
                <a:cubicBezTo>
                  <a:pt x="6027" y="99815"/>
                  <a:pt x="4838" y="116114"/>
                  <a:pt x="0" y="130628"/>
                </a:cubicBezTo>
                <a:cubicBezTo>
                  <a:pt x="76520" y="156137"/>
                  <a:pt x="14604" y="128285"/>
                  <a:pt x="87085" y="188685"/>
                </a:cubicBezTo>
                <a:cubicBezTo>
                  <a:pt x="124602" y="219949"/>
                  <a:pt x="130529" y="217681"/>
                  <a:pt x="174171" y="232228"/>
                </a:cubicBezTo>
                <a:cubicBezTo>
                  <a:pt x="273987" y="298772"/>
                  <a:pt x="228159" y="279252"/>
                  <a:pt x="304800" y="304800"/>
                </a:cubicBezTo>
                <a:cubicBezTo>
                  <a:pt x="290286" y="314476"/>
                  <a:pt x="276859" y="326027"/>
                  <a:pt x="261257" y="333828"/>
                </a:cubicBezTo>
                <a:cubicBezTo>
                  <a:pt x="247573" y="340670"/>
                  <a:pt x="228532" y="337525"/>
                  <a:pt x="217714" y="348343"/>
                </a:cubicBezTo>
                <a:cubicBezTo>
                  <a:pt x="206896" y="359161"/>
                  <a:pt x="211686" y="379155"/>
                  <a:pt x="203200" y="391885"/>
                </a:cubicBezTo>
                <a:cubicBezTo>
                  <a:pt x="180849" y="425411"/>
                  <a:pt x="148244" y="443037"/>
                  <a:pt x="116114" y="464457"/>
                </a:cubicBezTo>
                <a:cubicBezTo>
                  <a:pt x="106438" y="478971"/>
                  <a:pt x="89552" y="490731"/>
                  <a:pt x="87085" y="508000"/>
                </a:cubicBezTo>
                <a:cubicBezTo>
                  <a:pt x="79866" y="558535"/>
                  <a:pt x="107708" y="576368"/>
                  <a:pt x="145142" y="595085"/>
                </a:cubicBezTo>
                <a:cubicBezTo>
                  <a:pt x="168347" y="606688"/>
                  <a:pt x="225034" y="617912"/>
                  <a:pt x="246742" y="624114"/>
                </a:cubicBezTo>
                <a:cubicBezTo>
                  <a:pt x="365870" y="658150"/>
                  <a:pt x="177655" y="620708"/>
                  <a:pt x="420914" y="653143"/>
                </a:cubicBezTo>
                <a:cubicBezTo>
                  <a:pt x="450085" y="657032"/>
                  <a:pt x="478971" y="662819"/>
                  <a:pt x="508000" y="667657"/>
                </a:cubicBezTo>
                <a:cubicBezTo>
                  <a:pt x="549505" y="681492"/>
                  <a:pt x="564032" y="687571"/>
                  <a:pt x="609600" y="696685"/>
                </a:cubicBezTo>
                <a:cubicBezTo>
                  <a:pt x="638457" y="702457"/>
                  <a:pt x="667657" y="706362"/>
                  <a:pt x="696685" y="711200"/>
                </a:cubicBezTo>
                <a:cubicBezTo>
                  <a:pt x="805870" y="704777"/>
                  <a:pt x="927698" y="719066"/>
                  <a:pt x="1030514" y="667657"/>
                </a:cubicBezTo>
                <a:cubicBezTo>
                  <a:pt x="1127849" y="618989"/>
                  <a:pt x="1047817" y="653757"/>
                  <a:pt x="1146628" y="624114"/>
                </a:cubicBezTo>
                <a:cubicBezTo>
                  <a:pt x="1175936" y="615321"/>
                  <a:pt x="1233714" y="595085"/>
                  <a:pt x="1233714" y="595085"/>
                </a:cubicBezTo>
                <a:cubicBezTo>
                  <a:pt x="1261061" y="567739"/>
                  <a:pt x="1290118" y="544376"/>
                  <a:pt x="1306285" y="508000"/>
                </a:cubicBezTo>
                <a:cubicBezTo>
                  <a:pt x="1318712" y="480038"/>
                  <a:pt x="1335314" y="420914"/>
                  <a:pt x="1335314" y="420914"/>
                </a:cubicBezTo>
                <a:cubicBezTo>
                  <a:pt x="1330476" y="387047"/>
                  <a:pt x="1325043" y="353260"/>
                  <a:pt x="1320800" y="319314"/>
                </a:cubicBezTo>
                <a:cubicBezTo>
                  <a:pt x="1315366" y="275841"/>
                  <a:pt x="1312075" y="232112"/>
                  <a:pt x="1306285" y="188685"/>
                </a:cubicBezTo>
                <a:cubicBezTo>
                  <a:pt x="1302396" y="159514"/>
                  <a:pt x="1311150" y="123747"/>
                  <a:pt x="1291771" y="101600"/>
                </a:cubicBezTo>
                <a:cubicBezTo>
                  <a:pt x="1285160" y="94045"/>
                  <a:pt x="1169570" y="61881"/>
                  <a:pt x="1146628" y="58057"/>
                </a:cubicBezTo>
                <a:cubicBezTo>
                  <a:pt x="1108153" y="51645"/>
                  <a:pt x="1069066" y="49474"/>
                  <a:pt x="1030514" y="43543"/>
                </a:cubicBezTo>
                <a:cubicBezTo>
                  <a:pt x="877284" y="19969"/>
                  <a:pt x="1047695" y="35775"/>
                  <a:pt x="856342" y="14514"/>
                </a:cubicBezTo>
                <a:cubicBezTo>
                  <a:pt x="803230" y="8613"/>
                  <a:pt x="749904" y="4838"/>
                  <a:pt x="696685" y="0"/>
                </a:cubicBezTo>
                <a:cubicBezTo>
                  <a:pt x="551542" y="4838"/>
                  <a:pt x="406230" y="5986"/>
                  <a:pt x="261257" y="14514"/>
                </a:cubicBezTo>
                <a:cubicBezTo>
                  <a:pt x="225749" y="16603"/>
                  <a:pt x="193446" y="35095"/>
                  <a:pt x="159657" y="43543"/>
                </a:cubicBezTo>
                <a:cubicBezTo>
                  <a:pt x="154963" y="44717"/>
                  <a:pt x="149980" y="43543"/>
                  <a:pt x="145142" y="43543"/>
                </a:cubicBezTo>
              </a:path>
            </a:pathLst>
          </a:custGeom>
          <a:solidFill>
            <a:schemeClr val="tx1"/>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sp>
        <p:nvSpPr>
          <p:cNvPr id="7" name="Rectangle 6"/>
          <p:cNvSpPr/>
          <p:nvPr/>
        </p:nvSpPr>
        <p:spPr>
          <a:xfrm>
            <a:off x="4550229" y="2363726"/>
            <a:ext cx="503664" cy="584775"/>
          </a:xfrm>
          <a:prstGeom prst="rect">
            <a:avLst/>
          </a:prstGeom>
          <a:noFill/>
        </p:spPr>
        <p:txBody>
          <a:bodyPr wrap="none" lIns="91440" tIns="45720" rIns="91440" bIns="4572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Verdana" pitchFamily="34" charset="0"/>
                <a:ea typeface="+mn-ea"/>
                <a:cs typeface="+mn-cs"/>
              </a:rPr>
              <a:t>A</a:t>
            </a:r>
          </a:p>
        </p:txBody>
      </p:sp>
      <p:sp>
        <p:nvSpPr>
          <p:cNvPr id="8" name="Rectangle 7"/>
          <p:cNvSpPr/>
          <p:nvPr/>
        </p:nvSpPr>
        <p:spPr>
          <a:xfrm>
            <a:off x="4583503" y="2937040"/>
            <a:ext cx="497251" cy="584775"/>
          </a:xfrm>
          <a:prstGeom prst="rect">
            <a:avLst/>
          </a:prstGeom>
          <a:noFill/>
        </p:spPr>
        <p:txBody>
          <a:bodyPr wrap="none" lIns="91440" tIns="45720" rIns="91440" bIns="4572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Verdana" pitchFamily="34" charset="0"/>
                <a:ea typeface="+mn-ea"/>
                <a:cs typeface="+mn-cs"/>
              </a:rPr>
              <a:t>B</a:t>
            </a:r>
          </a:p>
        </p:txBody>
      </p:sp>
      <p:sp>
        <p:nvSpPr>
          <p:cNvPr id="10" name="Rectangle 9"/>
          <p:cNvSpPr/>
          <p:nvPr/>
        </p:nvSpPr>
        <p:spPr>
          <a:xfrm>
            <a:off x="4593520" y="3558531"/>
            <a:ext cx="481222" cy="584775"/>
          </a:xfrm>
          <a:prstGeom prst="rect">
            <a:avLst/>
          </a:prstGeom>
          <a:noFill/>
        </p:spPr>
        <p:txBody>
          <a:bodyPr wrap="none" lIns="91440" tIns="45720" rIns="91440" bIns="4572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Verdana" pitchFamily="34" charset="0"/>
                <a:ea typeface="+mn-ea"/>
                <a:cs typeface="+mn-cs"/>
              </a:rPr>
              <a:t>C</a:t>
            </a:r>
          </a:p>
        </p:txBody>
      </p:sp>
      <p:sp>
        <p:nvSpPr>
          <p:cNvPr id="11" name="Rectangle 10"/>
          <p:cNvSpPr/>
          <p:nvPr/>
        </p:nvSpPr>
        <p:spPr>
          <a:xfrm>
            <a:off x="4613747" y="4091874"/>
            <a:ext cx="526105" cy="584775"/>
          </a:xfrm>
          <a:prstGeom prst="rect">
            <a:avLst/>
          </a:prstGeom>
          <a:noFill/>
        </p:spPr>
        <p:txBody>
          <a:bodyPr wrap="none" lIns="91440" tIns="45720" rIns="91440" bIns="4572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Verdana" pitchFamily="34" charset="0"/>
                <a:ea typeface="+mn-ea"/>
                <a:cs typeface="+mn-cs"/>
              </a:rPr>
              <a:t>D</a:t>
            </a:r>
          </a:p>
        </p:txBody>
      </p:sp>
      <p:sp>
        <p:nvSpPr>
          <p:cNvPr id="12" name="Rectangle 11"/>
          <p:cNvSpPr/>
          <p:nvPr/>
        </p:nvSpPr>
        <p:spPr>
          <a:xfrm>
            <a:off x="4615562" y="4662712"/>
            <a:ext cx="465192" cy="584775"/>
          </a:xfrm>
          <a:prstGeom prst="rect">
            <a:avLst/>
          </a:prstGeom>
          <a:noFill/>
        </p:spPr>
        <p:txBody>
          <a:bodyPr wrap="none" lIns="91440" tIns="45720" rIns="91440" bIns="4572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Verdana" pitchFamily="34" charset="0"/>
                <a:ea typeface="+mn-ea"/>
                <a:cs typeface="+mn-cs"/>
              </a:rPr>
              <a:t>E</a:t>
            </a:r>
          </a:p>
        </p:txBody>
      </p:sp>
      <p:sp>
        <p:nvSpPr>
          <p:cNvPr id="13" name="Rectangle 12"/>
          <p:cNvSpPr/>
          <p:nvPr/>
        </p:nvSpPr>
        <p:spPr>
          <a:xfrm>
            <a:off x="4632541" y="5170139"/>
            <a:ext cx="452368" cy="584775"/>
          </a:xfrm>
          <a:prstGeom prst="rect">
            <a:avLst/>
          </a:prstGeom>
          <a:noFill/>
        </p:spPr>
        <p:txBody>
          <a:bodyPr wrap="none" lIns="91440" tIns="45720" rIns="91440" bIns="4572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Verdana" pitchFamily="34" charset="0"/>
                <a:ea typeface="+mn-ea"/>
                <a:cs typeface="+mn-cs"/>
              </a:rPr>
              <a:t>F</a:t>
            </a:r>
          </a:p>
        </p:txBody>
      </p:sp>
      <p:sp>
        <p:nvSpPr>
          <p:cNvPr id="14" name="Rectangle 13"/>
          <p:cNvSpPr/>
          <p:nvPr/>
        </p:nvSpPr>
        <p:spPr>
          <a:xfrm>
            <a:off x="7620000" y="1508427"/>
            <a:ext cx="1059907" cy="1569660"/>
          </a:xfrm>
          <a:prstGeom prst="rect">
            <a:avLst/>
          </a:prstGeom>
          <a:noFill/>
        </p:spPr>
        <p:txBody>
          <a:bodyPr wrap="none" lIns="91440" tIns="45720" rIns="91440" bIns="4572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96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Verdana" pitchFamily="34" charset="0"/>
                <a:ea typeface="+mn-ea"/>
                <a:cs typeface="+mn-cs"/>
              </a:rPr>
              <a:t>9</a:t>
            </a:r>
          </a:p>
        </p:txBody>
      </p:sp>
    </p:spTree>
    <p:extLst>
      <p:ext uri="{BB962C8B-B14F-4D97-AF65-F5344CB8AC3E}">
        <p14:creationId xmlns:p14="http://schemas.microsoft.com/office/powerpoint/2010/main" val="429303322"/>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20483" name="Rectangle 3"/>
          <p:cNvSpPr>
            <a:spLocks noGrp="1" noChangeArrowheads="1"/>
          </p:cNvSpPr>
          <p:nvPr>
            <p:ph type="body" idx="1"/>
          </p:nvPr>
        </p:nvSpPr>
        <p:spPr>
          <a:xfrm>
            <a:off x="457200" y="381000"/>
            <a:ext cx="8229600" cy="5749925"/>
          </a:xfrm>
        </p:spPr>
        <p:txBody>
          <a:bodyPr/>
          <a:lstStyle/>
          <a:p>
            <a:pPr eaLnBrk="1" hangingPunct="1">
              <a:defRPr/>
            </a:pPr>
            <a:r>
              <a:rPr lang="en-US" dirty="0"/>
              <a:t>Name the corresponding base pair on the right.  Each one is worth 1 point.</a:t>
            </a:r>
          </a:p>
        </p:txBody>
      </p:sp>
      <p:pic>
        <p:nvPicPr>
          <p:cNvPr id="211971" name="Picture 5" descr="dna"/>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1000" y="1600199"/>
            <a:ext cx="8458200" cy="4876801"/>
          </a:xfrm>
          <a:prstGeom prst="rect">
            <a:avLst/>
          </a:prstGeom>
          <a:noFill/>
          <a:ln w="7620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
        <p:nvSpPr>
          <p:cNvPr id="80905" name="Rectangle 9"/>
          <p:cNvSpPr>
            <a:spLocks noChangeArrowheads="1"/>
          </p:cNvSpPr>
          <p:nvPr/>
        </p:nvSpPr>
        <p:spPr bwMode="auto">
          <a:xfrm>
            <a:off x="5715000" y="6629400"/>
            <a:ext cx="3124200" cy="214313"/>
          </a:xfrm>
          <a:prstGeom prst="rect">
            <a:avLst/>
          </a:prstGeom>
          <a:noFill/>
          <a:ln w="9525" algn="ctr">
            <a:noFill/>
            <a:miter lim="800000"/>
            <a:headEnd/>
            <a:tailEnd/>
          </a:ln>
          <a:effectLst/>
        </p:spPr>
        <p:txBody>
          <a:bodyPr>
            <a:spAutoFit/>
          </a:bodyPr>
          <a:lstStyle/>
          <a:p>
            <a:pPr marL="342900" marR="0" lvl="0" indent="-342900" algn="r" defTabSz="914400" rtl="0" eaLnBrk="1" fontAlgn="base" latinLnBrk="0" hangingPunct="1">
              <a:lnSpc>
                <a:spcPct val="100000"/>
              </a:lnSpc>
              <a:spcBef>
                <a:spcPct val="0"/>
              </a:spcBef>
              <a:spcAft>
                <a:spcPct val="0"/>
              </a:spcAft>
              <a:buClr>
                <a:srgbClr val="66CCFF"/>
              </a:buClr>
              <a:buSzPct val="65000"/>
              <a:buFont typeface="Wingdings" pitchFamily="2" charset="2"/>
              <a:buNone/>
              <a:tabLst/>
              <a:defRPr/>
            </a:pPr>
            <a: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rPr>
              <a:t>Copyright © 2024 </a:t>
            </a:r>
            <a:r>
              <a:rPr kumimoji="0" lang="en-US" sz="800" b="1" i="0" u="none" strike="noStrike" kern="1200" cap="none" spc="0" normalizeH="0" baseline="0" noProof="0" dirty="0" err="1">
                <a:ln>
                  <a:noFill/>
                </a:ln>
                <a:solidFill>
                  <a:srgbClr val="FFFFFF"/>
                </a:solidFill>
                <a:effectLst/>
                <a:uLnTx/>
                <a:uFillTx/>
                <a:latin typeface="Verdana" pitchFamily="34" charset="0"/>
                <a:ea typeface="+mn-ea"/>
                <a:cs typeface="+mn-cs"/>
              </a:rPr>
              <a:t>SlideSpark</a:t>
            </a:r>
            <a: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rPr>
              <a:t> .LLC</a:t>
            </a:r>
            <a:endParaRPr kumimoji="0" lang="en-US" sz="96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Tahoma" pitchFamily="34" charset="0"/>
              <a:ea typeface="+mn-ea"/>
              <a:cs typeface="+mn-cs"/>
            </a:endParaRPr>
          </a:p>
        </p:txBody>
      </p:sp>
      <p:sp>
        <p:nvSpPr>
          <p:cNvPr id="6" name="Freeform 5"/>
          <p:cNvSpPr/>
          <p:nvPr/>
        </p:nvSpPr>
        <p:spPr bwMode="auto">
          <a:xfrm>
            <a:off x="3062514" y="5029200"/>
            <a:ext cx="1756229" cy="725714"/>
          </a:xfrm>
          <a:custGeom>
            <a:avLst/>
            <a:gdLst>
              <a:gd name="connsiteX0" fmla="*/ 391886 w 1756229"/>
              <a:gd name="connsiteY0" fmla="*/ 43543 h 725714"/>
              <a:gd name="connsiteX1" fmla="*/ 275772 w 1756229"/>
              <a:gd name="connsiteY1" fmla="*/ 145143 h 725714"/>
              <a:gd name="connsiteX2" fmla="*/ 217715 w 1756229"/>
              <a:gd name="connsiteY2" fmla="*/ 159657 h 725714"/>
              <a:gd name="connsiteX3" fmla="*/ 174172 w 1756229"/>
              <a:gd name="connsiteY3" fmla="*/ 174172 h 725714"/>
              <a:gd name="connsiteX4" fmla="*/ 130629 w 1756229"/>
              <a:gd name="connsiteY4" fmla="*/ 217714 h 725714"/>
              <a:gd name="connsiteX5" fmla="*/ 43543 w 1756229"/>
              <a:gd name="connsiteY5" fmla="*/ 246743 h 725714"/>
              <a:gd name="connsiteX6" fmla="*/ 0 w 1756229"/>
              <a:gd name="connsiteY6" fmla="*/ 333829 h 725714"/>
              <a:gd name="connsiteX7" fmla="*/ 14515 w 1756229"/>
              <a:gd name="connsiteY7" fmla="*/ 406400 h 725714"/>
              <a:gd name="connsiteX8" fmla="*/ 58057 w 1756229"/>
              <a:gd name="connsiteY8" fmla="*/ 493486 h 725714"/>
              <a:gd name="connsiteX9" fmla="*/ 101600 w 1756229"/>
              <a:gd name="connsiteY9" fmla="*/ 537029 h 725714"/>
              <a:gd name="connsiteX10" fmla="*/ 145143 w 1756229"/>
              <a:gd name="connsiteY10" fmla="*/ 551543 h 725714"/>
              <a:gd name="connsiteX11" fmla="*/ 188686 w 1756229"/>
              <a:gd name="connsiteY11" fmla="*/ 580572 h 725714"/>
              <a:gd name="connsiteX12" fmla="*/ 232229 w 1756229"/>
              <a:gd name="connsiteY12" fmla="*/ 624114 h 725714"/>
              <a:gd name="connsiteX13" fmla="*/ 275772 w 1756229"/>
              <a:gd name="connsiteY13" fmla="*/ 638629 h 725714"/>
              <a:gd name="connsiteX14" fmla="*/ 391886 w 1756229"/>
              <a:gd name="connsiteY14" fmla="*/ 711200 h 725714"/>
              <a:gd name="connsiteX15" fmla="*/ 435429 w 1756229"/>
              <a:gd name="connsiteY15" fmla="*/ 725714 h 725714"/>
              <a:gd name="connsiteX16" fmla="*/ 783772 w 1756229"/>
              <a:gd name="connsiteY16" fmla="*/ 682172 h 725714"/>
              <a:gd name="connsiteX17" fmla="*/ 1698172 w 1756229"/>
              <a:gd name="connsiteY17" fmla="*/ 682172 h 725714"/>
              <a:gd name="connsiteX18" fmla="*/ 1712686 w 1756229"/>
              <a:gd name="connsiteY18" fmla="*/ 638629 h 725714"/>
              <a:gd name="connsiteX19" fmla="*/ 1727200 w 1756229"/>
              <a:gd name="connsiteY19" fmla="*/ 464457 h 725714"/>
              <a:gd name="connsiteX20" fmla="*/ 1756229 w 1756229"/>
              <a:gd name="connsiteY20" fmla="*/ 377372 h 725714"/>
              <a:gd name="connsiteX21" fmla="*/ 1741715 w 1756229"/>
              <a:gd name="connsiteY21" fmla="*/ 232229 h 725714"/>
              <a:gd name="connsiteX22" fmla="*/ 1698172 w 1756229"/>
              <a:gd name="connsiteY22" fmla="*/ 188686 h 725714"/>
              <a:gd name="connsiteX23" fmla="*/ 1625600 w 1756229"/>
              <a:gd name="connsiteY23" fmla="*/ 130629 h 725714"/>
              <a:gd name="connsiteX24" fmla="*/ 1538515 w 1756229"/>
              <a:gd name="connsiteY24" fmla="*/ 72572 h 725714"/>
              <a:gd name="connsiteX25" fmla="*/ 1335315 w 1756229"/>
              <a:gd name="connsiteY25" fmla="*/ 14514 h 725714"/>
              <a:gd name="connsiteX26" fmla="*/ 1074057 w 1756229"/>
              <a:gd name="connsiteY26" fmla="*/ 0 h 725714"/>
              <a:gd name="connsiteX27" fmla="*/ 769257 w 1756229"/>
              <a:gd name="connsiteY27" fmla="*/ 14514 h 725714"/>
              <a:gd name="connsiteX28" fmla="*/ 725715 w 1756229"/>
              <a:gd name="connsiteY28" fmla="*/ 29029 h 725714"/>
              <a:gd name="connsiteX29" fmla="*/ 624115 w 1756229"/>
              <a:gd name="connsiteY29" fmla="*/ 58057 h 725714"/>
              <a:gd name="connsiteX30" fmla="*/ 493486 w 1756229"/>
              <a:gd name="connsiteY30" fmla="*/ 116114 h 725714"/>
              <a:gd name="connsiteX31" fmla="*/ 406400 w 1756229"/>
              <a:gd name="connsiteY31" fmla="*/ 145143 h 725714"/>
              <a:gd name="connsiteX32" fmla="*/ 290286 w 1756229"/>
              <a:gd name="connsiteY32" fmla="*/ 174172 h 725714"/>
              <a:gd name="connsiteX33" fmla="*/ 246743 w 1756229"/>
              <a:gd name="connsiteY33" fmla="*/ 188686 h 725714"/>
              <a:gd name="connsiteX34" fmla="*/ 174172 w 1756229"/>
              <a:gd name="connsiteY34" fmla="*/ 203200 h 725714"/>
              <a:gd name="connsiteX35" fmla="*/ 87086 w 1756229"/>
              <a:gd name="connsiteY35" fmla="*/ 232229 h 725714"/>
              <a:gd name="connsiteX36" fmla="*/ 58057 w 1756229"/>
              <a:gd name="connsiteY36" fmla="*/ 275772 h 725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756229" h="725714">
                <a:moveTo>
                  <a:pt x="391886" y="43543"/>
                </a:moveTo>
                <a:cubicBezTo>
                  <a:pt x="365822" y="69607"/>
                  <a:pt x="317776" y="127141"/>
                  <a:pt x="275772" y="145143"/>
                </a:cubicBezTo>
                <a:cubicBezTo>
                  <a:pt x="257437" y="153001"/>
                  <a:pt x="236895" y="154177"/>
                  <a:pt x="217715" y="159657"/>
                </a:cubicBezTo>
                <a:cubicBezTo>
                  <a:pt x="203004" y="163860"/>
                  <a:pt x="188686" y="169334"/>
                  <a:pt x="174172" y="174172"/>
                </a:cubicBezTo>
                <a:cubicBezTo>
                  <a:pt x="159658" y="188686"/>
                  <a:pt x="148572" y="207746"/>
                  <a:pt x="130629" y="217714"/>
                </a:cubicBezTo>
                <a:cubicBezTo>
                  <a:pt x="103881" y="232574"/>
                  <a:pt x="43543" y="246743"/>
                  <a:pt x="43543" y="246743"/>
                </a:cubicBezTo>
                <a:cubicBezTo>
                  <a:pt x="28868" y="268757"/>
                  <a:pt x="0" y="303785"/>
                  <a:pt x="0" y="333829"/>
                </a:cubicBezTo>
                <a:cubicBezTo>
                  <a:pt x="0" y="358498"/>
                  <a:pt x="8532" y="382467"/>
                  <a:pt x="14515" y="406400"/>
                </a:cubicBezTo>
                <a:cubicBezTo>
                  <a:pt x="23867" y="443806"/>
                  <a:pt x="32718" y="463079"/>
                  <a:pt x="58057" y="493486"/>
                </a:cubicBezTo>
                <a:cubicBezTo>
                  <a:pt x="71198" y="509255"/>
                  <a:pt x="84521" y="525643"/>
                  <a:pt x="101600" y="537029"/>
                </a:cubicBezTo>
                <a:cubicBezTo>
                  <a:pt x="114330" y="545516"/>
                  <a:pt x="130629" y="546705"/>
                  <a:pt x="145143" y="551543"/>
                </a:cubicBezTo>
                <a:cubicBezTo>
                  <a:pt x="159657" y="561219"/>
                  <a:pt x="175285" y="569405"/>
                  <a:pt x="188686" y="580572"/>
                </a:cubicBezTo>
                <a:cubicBezTo>
                  <a:pt x="204455" y="593712"/>
                  <a:pt x="215150" y="612728"/>
                  <a:pt x="232229" y="624114"/>
                </a:cubicBezTo>
                <a:cubicBezTo>
                  <a:pt x="244959" y="632601"/>
                  <a:pt x="261258" y="633791"/>
                  <a:pt x="275772" y="638629"/>
                </a:cubicBezTo>
                <a:cubicBezTo>
                  <a:pt x="321773" y="707632"/>
                  <a:pt x="288251" y="676656"/>
                  <a:pt x="391886" y="711200"/>
                </a:cubicBezTo>
                <a:lnTo>
                  <a:pt x="435429" y="725714"/>
                </a:lnTo>
                <a:cubicBezTo>
                  <a:pt x="745564" y="694701"/>
                  <a:pt x="631374" y="720271"/>
                  <a:pt x="783772" y="682172"/>
                </a:cubicBezTo>
                <a:cubicBezTo>
                  <a:pt x="1027692" y="689794"/>
                  <a:pt x="1452371" y="712897"/>
                  <a:pt x="1698172" y="682172"/>
                </a:cubicBezTo>
                <a:cubicBezTo>
                  <a:pt x="1713353" y="680274"/>
                  <a:pt x="1707848" y="653143"/>
                  <a:pt x="1712686" y="638629"/>
                </a:cubicBezTo>
                <a:cubicBezTo>
                  <a:pt x="1717524" y="580572"/>
                  <a:pt x="1717622" y="521923"/>
                  <a:pt x="1727200" y="464457"/>
                </a:cubicBezTo>
                <a:cubicBezTo>
                  <a:pt x="1732230" y="434275"/>
                  <a:pt x="1756229" y="377372"/>
                  <a:pt x="1756229" y="377372"/>
                </a:cubicBezTo>
                <a:cubicBezTo>
                  <a:pt x="1751391" y="328991"/>
                  <a:pt x="1756014" y="278701"/>
                  <a:pt x="1741715" y="232229"/>
                </a:cubicBezTo>
                <a:cubicBezTo>
                  <a:pt x="1735679" y="212610"/>
                  <a:pt x="1711313" y="204455"/>
                  <a:pt x="1698172" y="188686"/>
                </a:cubicBezTo>
                <a:cubicBezTo>
                  <a:pt x="1647671" y="128085"/>
                  <a:pt x="1697081" y="154455"/>
                  <a:pt x="1625600" y="130629"/>
                </a:cubicBezTo>
                <a:cubicBezTo>
                  <a:pt x="1596572" y="111277"/>
                  <a:pt x="1571612" y="83605"/>
                  <a:pt x="1538515" y="72572"/>
                </a:cubicBezTo>
                <a:cubicBezTo>
                  <a:pt x="1491858" y="57019"/>
                  <a:pt x="1379054" y="16944"/>
                  <a:pt x="1335315" y="14514"/>
                </a:cubicBezTo>
                <a:lnTo>
                  <a:pt x="1074057" y="0"/>
                </a:lnTo>
                <a:cubicBezTo>
                  <a:pt x="972457" y="4838"/>
                  <a:pt x="870621" y="6067"/>
                  <a:pt x="769257" y="14514"/>
                </a:cubicBezTo>
                <a:cubicBezTo>
                  <a:pt x="754011" y="15785"/>
                  <a:pt x="740426" y="24826"/>
                  <a:pt x="725715" y="29029"/>
                </a:cubicBezTo>
                <a:cubicBezTo>
                  <a:pt x="598115" y="65487"/>
                  <a:pt x="728533" y="23251"/>
                  <a:pt x="624115" y="58057"/>
                </a:cubicBezTo>
                <a:cubicBezTo>
                  <a:pt x="555111" y="104060"/>
                  <a:pt x="597123" y="81568"/>
                  <a:pt x="493486" y="116114"/>
                </a:cubicBezTo>
                <a:lnTo>
                  <a:pt x="406400" y="145143"/>
                </a:lnTo>
                <a:cubicBezTo>
                  <a:pt x="367695" y="154819"/>
                  <a:pt x="328135" y="161556"/>
                  <a:pt x="290286" y="174172"/>
                </a:cubicBezTo>
                <a:cubicBezTo>
                  <a:pt x="275772" y="179010"/>
                  <a:pt x="261586" y="184975"/>
                  <a:pt x="246743" y="188686"/>
                </a:cubicBezTo>
                <a:cubicBezTo>
                  <a:pt x="222810" y="194669"/>
                  <a:pt x="197972" y="196709"/>
                  <a:pt x="174172" y="203200"/>
                </a:cubicBezTo>
                <a:cubicBezTo>
                  <a:pt x="144651" y="211251"/>
                  <a:pt x="87086" y="232229"/>
                  <a:pt x="87086" y="232229"/>
                </a:cubicBezTo>
                <a:lnTo>
                  <a:pt x="58057" y="275772"/>
                </a:lnTo>
              </a:path>
            </a:pathLst>
          </a:custGeom>
          <a:solidFill>
            <a:schemeClr val="tx1"/>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sp>
        <p:nvSpPr>
          <p:cNvPr id="4" name="Freeform 3"/>
          <p:cNvSpPr/>
          <p:nvPr/>
        </p:nvSpPr>
        <p:spPr bwMode="auto">
          <a:xfrm>
            <a:off x="3526971" y="3497943"/>
            <a:ext cx="1293523" cy="638628"/>
          </a:xfrm>
          <a:custGeom>
            <a:avLst/>
            <a:gdLst>
              <a:gd name="connsiteX0" fmla="*/ 275772 w 1293523"/>
              <a:gd name="connsiteY0" fmla="*/ 43543 h 638628"/>
              <a:gd name="connsiteX1" fmla="*/ 116115 w 1293523"/>
              <a:gd name="connsiteY1" fmla="*/ 43543 h 638628"/>
              <a:gd name="connsiteX2" fmla="*/ 72572 w 1293523"/>
              <a:gd name="connsiteY2" fmla="*/ 72571 h 638628"/>
              <a:gd name="connsiteX3" fmla="*/ 29029 w 1293523"/>
              <a:gd name="connsiteY3" fmla="*/ 87086 h 638628"/>
              <a:gd name="connsiteX4" fmla="*/ 0 w 1293523"/>
              <a:gd name="connsiteY4" fmla="*/ 130628 h 638628"/>
              <a:gd name="connsiteX5" fmla="*/ 116115 w 1293523"/>
              <a:gd name="connsiteY5" fmla="*/ 203200 h 638628"/>
              <a:gd name="connsiteX6" fmla="*/ 203200 w 1293523"/>
              <a:gd name="connsiteY6" fmla="*/ 261257 h 638628"/>
              <a:gd name="connsiteX7" fmla="*/ 246743 w 1293523"/>
              <a:gd name="connsiteY7" fmla="*/ 290286 h 638628"/>
              <a:gd name="connsiteX8" fmla="*/ 261258 w 1293523"/>
              <a:gd name="connsiteY8" fmla="*/ 333828 h 638628"/>
              <a:gd name="connsiteX9" fmla="*/ 130629 w 1293523"/>
              <a:gd name="connsiteY9" fmla="*/ 420914 h 638628"/>
              <a:gd name="connsiteX10" fmla="*/ 87086 w 1293523"/>
              <a:gd name="connsiteY10" fmla="*/ 449943 h 638628"/>
              <a:gd name="connsiteX11" fmla="*/ 43543 w 1293523"/>
              <a:gd name="connsiteY11" fmla="*/ 478971 h 638628"/>
              <a:gd name="connsiteX12" fmla="*/ 14515 w 1293523"/>
              <a:gd name="connsiteY12" fmla="*/ 522514 h 638628"/>
              <a:gd name="connsiteX13" fmla="*/ 29029 w 1293523"/>
              <a:gd name="connsiteY13" fmla="*/ 566057 h 638628"/>
              <a:gd name="connsiteX14" fmla="*/ 159658 w 1293523"/>
              <a:gd name="connsiteY14" fmla="*/ 638628 h 638628"/>
              <a:gd name="connsiteX15" fmla="*/ 275772 w 1293523"/>
              <a:gd name="connsiteY15" fmla="*/ 624114 h 638628"/>
              <a:gd name="connsiteX16" fmla="*/ 362858 w 1293523"/>
              <a:gd name="connsiteY16" fmla="*/ 595086 h 638628"/>
              <a:gd name="connsiteX17" fmla="*/ 899886 w 1293523"/>
              <a:gd name="connsiteY17" fmla="*/ 580571 h 638628"/>
              <a:gd name="connsiteX18" fmla="*/ 1117600 w 1293523"/>
              <a:gd name="connsiteY18" fmla="*/ 537028 h 638628"/>
              <a:gd name="connsiteX19" fmla="*/ 1175658 w 1293523"/>
              <a:gd name="connsiteY19" fmla="*/ 522514 h 638628"/>
              <a:gd name="connsiteX20" fmla="*/ 1262743 w 1293523"/>
              <a:gd name="connsiteY20" fmla="*/ 493486 h 638628"/>
              <a:gd name="connsiteX21" fmla="*/ 1277258 w 1293523"/>
              <a:gd name="connsiteY21" fmla="*/ 246743 h 638628"/>
              <a:gd name="connsiteX22" fmla="*/ 1219200 w 1293523"/>
              <a:gd name="connsiteY22" fmla="*/ 29028 h 638628"/>
              <a:gd name="connsiteX23" fmla="*/ 1175658 w 1293523"/>
              <a:gd name="connsiteY23" fmla="*/ 14514 h 638628"/>
              <a:gd name="connsiteX24" fmla="*/ 972458 w 1293523"/>
              <a:gd name="connsiteY24" fmla="*/ 29028 h 638628"/>
              <a:gd name="connsiteX25" fmla="*/ 899886 w 1293523"/>
              <a:gd name="connsiteY25" fmla="*/ 43543 h 638628"/>
              <a:gd name="connsiteX26" fmla="*/ 798286 w 1293523"/>
              <a:gd name="connsiteY26" fmla="*/ 58057 h 638628"/>
              <a:gd name="connsiteX27" fmla="*/ 754743 w 1293523"/>
              <a:gd name="connsiteY27" fmla="*/ 72571 h 638628"/>
              <a:gd name="connsiteX28" fmla="*/ 290286 w 1293523"/>
              <a:gd name="connsiteY28" fmla="*/ 43543 h 638628"/>
              <a:gd name="connsiteX29" fmla="*/ 203200 w 1293523"/>
              <a:gd name="connsiteY29" fmla="*/ 14514 h 638628"/>
              <a:gd name="connsiteX30" fmla="*/ 159658 w 1293523"/>
              <a:gd name="connsiteY30" fmla="*/ 0 h 638628"/>
              <a:gd name="connsiteX31" fmla="*/ 43543 w 1293523"/>
              <a:gd name="connsiteY31" fmla="*/ 0 h 638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293523" h="638628">
                <a:moveTo>
                  <a:pt x="275772" y="43543"/>
                </a:moveTo>
                <a:cubicBezTo>
                  <a:pt x="203529" y="29094"/>
                  <a:pt x="192718" y="18009"/>
                  <a:pt x="116115" y="43543"/>
                </a:cubicBezTo>
                <a:cubicBezTo>
                  <a:pt x="99566" y="49059"/>
                  <a:pt x="88174" y="64770"/>
                  <a:pt x="72572" y="72571"/>
                </a:cubicBezTo>
                <a:cubicBezTo>
                  <a:pt x="58888" y="79413"/>
                  <a:pt x="43543" y="82248"/>
                  <a:pt x="29029" y="87086"/>
                </a:cubicBezTo>
                <a:cubicBezTo>
                  <a:pt x="19353" y="101600"/>
                  <a:pt x="0" y="113184"/>
                  <a:pt x="0" y="130628"/>
                </a:cubicBezTo>
                <a:cubicBezTo>
                  <a:pt x="0" y="188656"/>
                  <a:pt x="93173" y="187905"/>
                  <a:pt x="116115" y="203200"/>
                </a:cubicBezTo>
                <a:lnTo>
                  <a:pt x="203200" y="261257"/>
                </a:lnTo>
                <a:lnTo>
                  <a:pt x="246743" y="290286"/>
                </a:lnTo>
                <a:cubicBezTo>
                  <a:pt x="251581" y="304800"/>
                  <a:pt x="270150" y="321379"/>
                  <a:pt x="261258" y="333828"/>
                </a:cubicBezTo>
                <a:cubicBezTo>
                  <a:pt x="261254" y="333833"/>
                  <a:pt x="152403" y="406398"/>
                  <a:pt x="130629" y="420914"/>
                </a:cubicBezTo>
                <a:lnTo>
                  <a:pt x="87086" y="449943"/>
                </a:lnTo>
                <a:lnTo>
                  <a:pt x="43543" y="478971"/>
                </a:lnTo>
                <a:cubicBezTo>
                  <a:pt x="33867" y="493485"/>
                  <a:pt x="17383" y="505307"/>
                  <a:pt x="14515" y="522514"/>
                </a:cubicBezTo>
                <a:cubicBezTo>
                  <a:pt x="12000" y="537605"/>
                  <a:pt x="18211" y="555239"/>
                  <a:pt x="29029" y="566057"/>
                </a:cubicBezTo>
                <a:cubicBezTo>
                  <a:pt x="78937" y="615965"/>
                  <a:pt x="104903" y="620377"/>
                  <a:pt x="159658" y="638628"/>
                </a:cubicBezTo>
                <a:cubicBezTo>
                  <a:pt x="198363" y="633790"/>
                  <a:pt x="237632" y="632287"/>
                  <a:pt x="275772" y="624114"/>
                </a:cubicBezTo>
                <a:cubicBezTo>
                  <a:pt x="305692" y="617703"/>
                  <a:pt x="332270" y="595913"/>
                  <a:pt x="362858" y="595086"/>
                </a:cubicBezTo>
                <a:lnTo>
                  <a:pt x="899886" y="580571"/>
                </a:lnTo>
                <a:cubicBezTo>
                  <a:pt x="1171471" y="550396"/>
                  <a:pt x="911745" y="588490"/>
                  <a:pt x="1117600" y="537028"/>
                </a:cubicBezTo>
                <a:cubicBezTo>
                  <a:pt x="1136953" y="532190"/>
                  <a:pt x="1156551" y="528246"/>
                  <a:pt x="1175658" y="522514"/>
                </a:cubicBezTo>
                <a:cubicBezTo>
                  <a:pt x="1204966" y="513722"/>
                  <a:pt x="1262743" y="493486"/>
                  <a:pt x="1262743" y="493486"/>
                </a:cubicBezTo>
                <a:cubicBezTo>
                  <a:pt x="1309330" y="353725"/>
                  <a:pt x="1293390" y="440329"/>
                  <a:pt x="1277258" y="246743"/>
                </a:cubicBezTo>
                <a:cubicBezTo>
                  <a:pt x="1265060" y="100369"/>
                  <a:pt x="1314219" y="76538"/>
                  <a:pt x="1219200" y="29028"/>
                </a:cubicBezTo>
                <a:cubicBezTo>
                  <a:pt x="1205516" y="22186"/>
                  <a:pt x="1190172" y="19352"/>
                  <a:pt x="1175658" y="14514"/>
                </a:cubicBezTo>
                <a:cubicBezTo>
                  <a:pt x="1107925" y="19352"/>
                  <a:pt x="1039991" y="21919"/>
                  <a:pt x="972458" y="29028"/>
                </a:cubicBezTo>
                <a:cubicBezTo>
                  <a:pt x="947924" y="31611"/>
                  <a:pt x="924220" y="39487"/>
                  <a:pt x="899886" y="43543"/>
                </a:cubicBezTo>
                <a:cubicBezTo>
                  <a:pt x="866141" y="49167"/>
                  <a:pt x="832153" y="53219"/>
                  <a:pt x="798286" y="58057"/>
                </a:cubicBezTo>
                <a:cubicBezTo>
                  <a:pt x="783772" y="62895"/>
                  <a:pt x="770042" y="72571"/>
                  <a:pt x="754743" y="72571"/>
                </a:cubicBezTo>
                <a:cubicBezTo>
                  <a:pt x="496533" y="72571"/>
                  <a:pt x="478386" y="67055"/>
                  <a:pt x="290286" y="43543"/>
                </a:cubicBezTo>
                <a:lnTo>
                  <a:pt x="203200" y="14514"/>
                </a:lnTo>
                <a:cubicBezTo>
                  <a:pt x="188686" y="9676"/>
                  <a:pt x="174957" y="0"/>
                  <a:pt x="159658" y="0"/>
                </a:cubicBezTo>
                <a:lnTo>
                  <a:pt x="43543" y="0"/>
                </a:lnTo>
              </a:path>
            </a:pathLst>
          </a:custGeom>
          <a:solidFill>
            <a:schemeClr val="tx1"/>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sp>
        <p:nvSpPr>
          <p:cNvPr id="9" name="Freeform 8"/>
          <p:cNvSpPr/>
          <p:nvPr/>
        </p:nvSpPr>
        <p:spPr bwMode="auto">
          <a:xfrm>
            <a:off x="3540608" y="4024084"/>
            <a:ext cx="1293523" cy="638628"/>
          </a:xfrm>
          <a:custGeom>
            <a:avLst/>
            <a:gdLst>
              <a:gd name="connsiteX0" fmla="*/ 275772 w 1293523"/>
              <a:gd name="connsiteY0" fmla="*/ 43543 h 638628"/>
              <a:gd name="connsiteX1" fmla="*/ 116115 w 1293523"/>
              <a:gd name="connsiteY1" fmla="*/ 43543 h 638628"/>
              <a:gd name="connsiteX2" fmla="*/ 72572 w 1293523"/>
              <a:gd name="connsiteY2" fmla="*/ 72571 h 638628"/>
              <a:gd name="connsiteX3" fmla="*/ 29029 w 1293523"/>
              <a:gd name="connsiteY3" fmla="*/ 87086 h 638628"/>
              <a:gd name="connsiteX4" fmla="*/ 0 w 1293523"/>
              <a:gd name="connsiteY4" fmla="*/ 130628 h 638628"/>
              <a:gd name="connsiteX5" fmla="*/ 116115 w 1293523"/>
              <a:gd name="connsiteY5" fmla="*/ 203200 h 638628"/>
              <a:gd name="connsiteX6" fmla="*/ 203200 w 1293523"/>
              <a:gd name="connsiteY6" fmla="*/ 261257 h 638628"/>
              <a:gd name="connsiteX7" fmla="*/ 246743 w 1293523"/>
              <a:gd name="connsiteY7" fmla="*/ 290286 h 638628"/>
              <a:gd name="connsiteX8" fmla="*/ 261258 w 1293523"/>
              <a:gd name="connsiteY8" fmla="*/ 333828 h 638628"/>
              <a:gd name="connsiteX9" fmla="*/ 130629 w 1293523"/>
              <a:gd name="connsiteY9" fmla="*/ 420914 h 638628"/>
              <a:gd name="connsiteX10" fmla="*/ 87086 w 1293523"/>
              <a:gd name="connsiteY10" fmla="*/ 449943 h 638628"/>
              <a:gd name="connsiteX11" fmla="*/ 43543 w 1293523"/>
              <a:gd name="connsiteY11" fmla="*/ 478971 h 638628"/>
              <a:gd name="connsiteX12" fmla="*/ 14515 w 1293523"/>
              <a:gd name="connsiteY12" fmla="*/ 522514 h 638628"/>
              <a:gd name="connsiteX13" fmla="*/ 29029 w 1293523"/>
              <a:gd name="connsiteY13" fmla="*/ 566057 h 638628"/>
              <a:gd name="connsiteX14" fmla="*/ 159658 w 1293523"/>
              <a:gd name="connsiteY14" fmla="*/ 638628 h 638628"/>
              <a:gd name="connsiteX15" fmla="*/ 275772 w 1293523"/>
              <a:gd name="connsiteY15" fmla="*/ 624114 h 638628"/>
              <a:gd name="connsiteX16" fmla="*/ 362858 w 1293523"/>
              <a:gd name="connsiteY16" fmla="*/ 595086 h 638628"/>
              <a:gd name="connsiteX17" fmla="*/ 899886 w 1293523"/>
              <a:gd name="connsiteY17" fmla="*/ 580571 h 638628"/>
              <a:gd name="connsiteX18" fmla="*/ 1117600 w 1293523"/>
              <a:gd name="connsiteY18" fmla="*/ 537028 h 638628"/>
              <a:gd name="connsiteX19" fmla="*/ 1175658 w 1293523"/>
              <a:gd name="connsiteY19" fmla="*/ 522514 h 638628"/>
              <a:gd name="connsiteX20" fmla="*/ 1262743 w 1293523"/>
              <a:gd name="connsiteY20" fmla="*/ 493486 h 638628"/>
              <a:gd name="connsiteX21" fmla="*/ 1277258 w 1293523"/>
              <a:gd name="connsiteY21" fmla="*/ 246743 h 638628"/>
              <a:gd name="connsiteX22" fmla="*/ 1219200 w 1293523"/>
              <a:gd name="connsiteY22" fmla="*/ 29028 h 638628"/>
              <a:gd name="connsiteX23" fmla="*/ 1175658 w 1293523"/>
              <a:gd name="connsiteY23" fmla="*/ 14514 h 638628"/>
              <a:gd name="connsiteX24" fmla="*/ 972458 w 1293523"/>
              <a:gd name="connsiteY24" fmla="*/ 29028 h 638628"/>
              <a:gd name="connsiteX25" fmla="*/ 899886 w 1293523"/>
              <a:gd name="connsiteY25" fmla="*/ 43543 h 638628"/>
              <a:gd name="connsiteX26" fmla="*/ 798286 w 1293523"/>
              <a:gd name="connsiteY26" fmla="*/ 58057 h 638628"/>
              <a:gd name="connsiteX27" fmla="*/ 754743 w 1293523"/>
              <a:gd name="connsiteY27" fmla="*/ 72571 h 638628"/>
              <a:gd name="connsiteX28" fmla="*/ 290286 w 1293523"/>
              <a:gd name="connsiteY28" fmla="*/ 43543 h 638628"/>
              <a:gd name="connsiteX29" fmla="*/ 203200 w 1293523"/>
              <a:gd name="connsiteY29" fmla="*/ 14514 h 638628"/>
              <a:gd name="connsiteX30" fmla="*/ 159658 w 1293523"/>
              <a:gd name="connsiteY30" fmla="*/ 0 h 638628"/>
              <a:gd name="connsiteX31" fmla="*/ 43543 w 1293523"/>
              <a:gd name="connsiteY31" fmla="*/ 0 h 638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293523" h="638628">
                <a:moveTo>
                  <a:pt x="275772" y="43543"/>
                </a:moveTo>
                <a:cubicBezTo>
                  <a:pt x="203529" y="29094"/>
                  <a:pt x="192718" y="18009"/>
                  <a:pt x="116115" y="43543"/>
                </a:cubicBezTo>
                <a:cubicBezTo>
                  <a:pt x="99566" y="49059"/>
                  <a:pt x="88174" y="64770"/>
                  <a:pt x="72572" y="72571"/>
                </a:cubicBezTo>
                <a:cubicBezTo>
                  <a:pt x="58888" y="79413"/>
                  <a:pt x="43543" y="82248"/>
                  <a:pt x="29029" y="87086"/>
                </a:cubicBezTo>
                <a:cubicBezTo>
                  <a:pt x="19353" y="101600"/>
                  <a:pt x="0" y="113184"/>
                  <a:pt x="0" y="130628"/>
                </a:cubicBezTo>
                <a:cubicBezTo>
                  <a:pt x="0" y="188656"/>
                  <a:pt x="93173" y="187905"/>
                  <a:pt x="116115" y="203200"/>
                </a:cubicBezTo>
                <a:lnTo>
                  <a:pt x="203200" y="261257"/>
                </a:lnTo>
                <a:lnTo>
                  <a:pt x="246743" y="290286"/>
                </a:lnTo>
                <a:cubicBezTo>
                  <a:pt x="251581" y="304800"/>
                  <a:pt x="270150" y="321379"/>
                  <a:pt x="261258" y="333828"/>
                </a:cubicBezTo>
                <a:cubicBezTo>
                  <a:pt x="261254" y="333833"/>
                  <a:pt x="152403" y="406398"/>
                  <a:pt x="130629" y="420914"/>
                </a:cubicBezTo>
                <a:lnTo>
                  <a:pt x="87086" y="449943"/>
                </a:lnTo>
                <a:lnTo>
                  <a:pt x="43543" y="478971"/>
                </a:lnTo>
                <a:cubicBezTo>
                  <a:pt x="33867" y="493485"/>
                  <a:pt x="17383" y="505307"/>
                  <a:pt x="14515" y="522514"/>
                </a:cubicBezTo>
                <a:cubicBezTo>
                  <a:pt x="12000" y="537605"/>
                  <a:pt x="18211" y="555239"/>
                  <a:pt x="29029" y="566057"/>
                </a:cubicBezTo>
                <a:cubicBezTo>
                  <a:pt x="78937" y="615965"/>
                  <a:pt x="104903" y="620377"/>
                  <a:pt x="159658" y="638628"/>
                </a:cubicBezTo>
                <a:cubicBezTo>
                  <a:pt x="198363" y="633790"/>
                  <a:pt x="237632" y="632287"/>
                  <a:pt x="275772" y="624114"/>
                </a:cubicBezTo>
                <a:cubicBezTo>
                  <a:pt x="305692" y="617703"/>
                  <a:pt x="332270" y="595913"/>
                  <a:pt x="362858" y="595086"/>
                </a:cubicBezTo>
                <a:lnTo>
                  <a:pt x="899886" y="580571"/>
                </a:lnTo>
                <a:cubicBezTo>
                  <a:pt x="1171471" y="550396"/>
                  <a:pt x="911745" y="588490"/>
                  <a:pt x="1117600" y="537028"/>
                </a:cubicBezTo>
                <a:cubicBezTo>
                  <a:pt x="1136953" y="532190"/>
                  <a:pt x="1156551" y="528246"/>
                  <a:pt x="1175658" y="522514"/>
                </a:cubicBezTo>
                <a:cubicBezTo>
                  <a:pt x="1204966" y="513722"/>
                  <a:pt x="1262743" y="493486"/>
                  <a:pt x="1262743" y="493486"/>
                </a:cubicBezTo>
                <a:cubicBezTo>
                  <a:pt x="1309330" y="353725"/>
                  <a:pt x="1293390" y="440329"/>
                  <a:pt x="1277258" y="246743"/>
                </a:cubicBezTo>
                <a:cubicBezTo>
                  <a:pt x="1265060" y="100369"/>
                  <a:pt x="1314219" y="76538"/>
                  <a:pt x="1219200" y="29028"/>
                </a:cubicBezTo>
                <a:cubicBezTo>
                  <a:pt x="1205516" y="22186"/>
                  <a:pt x="1190172" y="19352"/>
                  <a:pt x="1175658" y="14514"/>
                </a:cubicBezTo>
                <a:cubicBezTo>
                  <a:pt x="1107925" y="19352"/>
                  <a:pt x="1039991" y="21919"/>
                  <a:pt x="972458" y="29028"/>
                </a:cubicBezTo>
                <a:cubicBezTo>
                  <a:pt x="947924" y="31611"/>
                  <a:pt x="924220" y="39487"/>
                  <a:pt x="899886" y="43543"/>
                </a:cubicBezTo>
                <a:cubicBezTo>
                  <a:pt x="866141" y="49167"/>
                  <a:pt x="832153" y="53219"/>
                  <a:pt x="798286" y="58057"/>
                </a:cubicBezTo>
                <a:cubicBezTo>
                  <a:pt x="783772" y="62895"/>
                  <a:pt x="770042" y="72571"/>
                  <a:pt x="754743" y="72571"/>
                </a:cubicBezTo>
                <a:cubicBezTo>
                  <a:pt x="496533" y="72571"/>
                  <a:pt x="478386" y="67055"/>
                  <a:pt x="290286" y="43543"/>
                </a:cubicBezTo>
                <a:lnTo>
                  <a:pt x="203200" y="14514"/>
                </a:lnTo>
                <a:cubicBezTo>
                  <a:pt x="188686" y="9676"/>
                  <a:pt x="174957" y="0"/>
                  <a:pt x="159658" y="0"/>
                </a:cubicBezTo>
                <a:lnTo>
                  <a:pt x="43543" y="0"/>
                </a:lnTo>
              </a:path>
            </a:pathLst>
          </a:custGeom>
          <a:solidFill>
            <a:schemeClr val="tx1"/>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sp>
        <p:nvSpPr>
          <p:cNvPr id="5" name="Freeform 4"/>
          <p:cNvSpPr/>
          <p:nvPr/>
        </p:nvSpPr>
        <p:spPr bwMode="auto">
          <a:xfrm>
            <a:off x="3483429" y="4557486"/>
            <a:ext cx="1335314" cy="711200"/>
          </a:xfrm>
          <a:custGeom>
            <a:avLst/>
            <a:gdLst>
              <a:gd name="connsiteX0" fmla="*/ 246742 w 1335314"/>
              <a:gd name="connsiteY0" fmla="*/ 29028 h 711200"/>
              <a:gd name="connsiteX1" fmla="*/ 14514 w 1335314"/>
              <a:gd name="connsiteY1" fmla="*/ 87085 h 711200"/>
              <a:gd name="connsiteX2" fmla="*/ 0 w 1335314"/>
              <a:gd name="connsiteY2" fmla="*/ 130628 h 711200"/>
              <a:gd name="connsiteX3" fmla="*/ 87085 w 1335314"/>
              <a:gd name="connsiteY3" fmla="*/ 188685 h 711200"/>
              <a:gd name="connsiteX4" fmla="*/ 174171 w 1335314"/>
              <a:gd name="connsiteY4" fmla="*/ 232228 h 711200"/>
              <a:gd name="connsiteX5" fmla="*/ 304800 w 1335314"/>
              <a:gd name="connsiteY5" fmla="*/ 304800 h 711200"/>
              <a:gd name="connsiteX6" fmla="*/ 261257 w 1335314"/>
              <a:gd name="connsiteY6" fmla="*/ 333828 h 711200"/>
              <a:gd name="connsiteX7" fmla="*/ 217714 w 1335314"/>
              <a:gd name="connsiteY7" fmla="*/ 348343 h 711200"/>
              <a:gd name="connsiteX8" fmla="*/ 203200 w 1335314"/>
              <a:gd name="connsiteY8" fmla="*/ 391885 h 711200"/>
              <a:gd name="connsiteX9" fmla="*/ 116114 w 1335314"/>
              <a:gd name="connsiteY9" fmla="*/ 464457 h 711200"/>
              <a:gd name="connsiteX10" fmla="*/ 87085 w 1335314"/>
              <a:gd name="connsiteY10" fmla="*/ 508000 h 711200"/>
              <a:gd name="connsiteX11" fmla="*/ 145142 w 1335314"/>
              <a:gd name="connsiteY11" fmla="*/ 595085 h 711200"/>
              <a:gd name="connsiteX12" fmla="*/ 246742 w 1335314"/>
              <a:gd name="connsiteY12" fmla="*/ 624114 h 711200"/>
              <a:gd name="connsiteX13" fmla="*/ 420914 w 1335314"/>
              <a:gd name="connsiteY13" fmla="*/ 653143 h 711200"/>
              <a:gd name="connsiteX14" fmla="*/ 508000 w 1335314"/>
              <a:gd name="connsiteY14" fmla="*/ 667657 h 711200"/>
              <a:gd name="connsiteX15" fmla="*/ 609600 w 1335314"/>
              <a:gd name="connsiteY15" fmla="*/ 696685 h 711200"/>
              <a:gd name="connsiteX16" fmla="*/ 696685 w 1335314"/>
              <a:gd name="connsiteY16" fmla="*/ 711200 h 711200"/>
              <a:gd name="connsiteX17" fmla="*/ 1030514 w 1335314"/>
              <a:gd name="connsiteY17" fmla="*/ 667657 h 711200"/>
              <a:gd name="connsiteX18" fmla="*/ 1146628 w 1335314"/>
              <a:gd name="connsiteY18" fmla="*/ 624114 h 711200"/>
              <a:gd name="connsiteX19" fmla="*/ 1233714 w 1335314"/>
              <a:gd name="connsiteY19" fmla="*/ 595085 h 711200"/>
              <a:gd name="connsiteX20" fmla="*/ 1306285 w 1335314"/>
              <a:gd name="connsiteY20" fmla="*/ 508000 h 711200"/>
              <a:gd name="connsiteX21" fmla="*/ 1335314 w 1335314"/>
              <a:gd name="connsiteY21" fmla="*/ 420914 h 711200"/>
              <a:gd name="connsiteX22" fmla="*/ 1320800 w 1335314"/>
              <a:gd name="connsiteY22" fmla="*/ 319314 h 711200"/>
              <a:gd name="connsiteX23" fmla="*/ 1306285 w 1335314"/>
              <a:gd name="connsiteY23" fmla="*/ 188685 h 711200"/>
              <a:gd name="connsiteX24" fmla="*/ 1291771 w 1335314"/>
              <a:gd name="connsiteY24" fmla="*/ 101600 h 711200"/>
              <a:gd name="connsiteX25" fmla="*/ 1146628 w 1335314"/>
              <a:gd name="connsiteY25" fmla="*/ 58057 h 711200"/>
              <a:gd name="connsiteX26" fmla="*/ 1030514 w 1335314"/>
              <a:gd name="connsiteY26" fmla="*/ 43543 h 711200"/>
              <a:gd name="connsiteX27" fmla="*/ 856342 w 1335314"/>
              <a:gd name="connsiteY27" fmla="*/ 14514 h 711200"/>
              <a:gd name="connsiteX28" fmla="*/ 696685 w 1335314"/>
              <a:gd name="connsiteY28" fmla="*/ 0 h 711200"/>
              <a:gd name="connsiteX29" fmla="*/ 261257 w 1335314"/>
              <a:gd name="connsiteY29" fmla="*/ 14514 h 711200"/>
              <a:gd name="connsiteX30" fmla="*/ 159657 w 1335314"/>
              <a:gd name="connsiteY30" fmla="*/ 43543 h 711200"/>
              <a:gd name="connsiteX31" fmla="*/ 145142 w 1335314"/>
              <a:gd name="connsiteY31" fmla="*/ 43543 h 711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335314" h="711200">
                <a:moveTo>
                  <a:pt x="246742" y="29028"/>
                </a:moveTo>
                <a:cubicBezTo>
                  <a:pt x="132775" y="37795"/>
                  <a:pt x="71690" y="1321"/>
                  <a:pt x="14514" y="87085"/>
                </a:cubicBezTo>
                <a:cubicBezTo>
                  <a:pt x="6027" y="99815"/>
                  <a:pt x="4838" y="116114"/>
                  <a:pt x="0" y="130628"/>
                </a:cubicBezTo>
                <a:cubicBezTo>
                  <a:pt x="76520" y="156137"/>
                  <a:pt x="14604" y="128285"/>
                  <a:pt x="87085" y="188685"/>
                </a:cubicBezTo>
                <a:cubicBezTo>
                  <a:pt x="124602" y="219949"/>
                  <a:pt x="130529" y="217681"/>
                  <a:pt x="174171" y="232228"/>
                </a:cubicBezTo>
                <a:cubicBezTo>
                  <a:pt x="273987" y="298772"/>
                  <a:pt x="228159" y="279252"/>
                  <a:pt x="304800" y="304800"/>
                </a:cubicBezTo>
                <a:cubicBezTo>
                  <a:pt x="290286" y="314476"/>
                  <a:pt x="276859" y="326027"/>
                  <a:pt x="261257" y="333828"/>
                </a:cubicBezTo>
                <a:cubicBezTo>
                  <a:pt x="247573" y="340670"/>
                  <a:pt x="228532" y="337525"/>
                  <a:pt x="217714" y="348343"/>
                </a:cubicBezTo>
                <a:cubicBezTo>
                  <a:pt x="206896" y="359161"/>
                  <a:pt x="211686" y="379155"/>
                  <a:pt x="203200" y="391885"/>
                </a:cubicBezTo>
                <a:cubicBezTo>
                  <a:pt x="180849" y="425411"/>
                  <a:pt x="148244" y="443037"/>
                  <a:pt x="116114" y="464457"/>
                </a:cubicBezTo>
                <a:cubicBezTo>
                  <a:pt x="106438" y="478971"/>
                  <a:pt x="89552" y="490731"/>
                  <a:pt x="87085" y="508000"/>
                </a:cubicBezTo>
                <a:cubicBezTo>
                  <a:pt x="79866" y="558535"/>
                  <a:pt x="107708" y="576368"/>
                  <a:pt x="145142" y="595085"/>
                </a:cubicBezTo>
                <a:cubicBezTo>
                  <a:pt x="168347" y="606688"/>
                  <a:pt x="225034" y="617912"/>
                  <a:pt x="246742" y="624114"/>
                </a:cubicBezTo>
                <a:cubicBezTo>
                  <a:pt x="365870" y="658150"/>
                  <a:pt x="177655" y="620708"/>
                  <a:pt x="420914" y="653143"/>
                </a:cubicBezTo>
                <a:cubicBezTo>
                  <a:pt x="450085" y="657032"/>
                  <a:pt x="478971" y="662819"/>
                  <a:pt x="508000" y="667657"/>
                </a:cubicBezTo>
                <a:cubicBezTo>
                  <a:pt x="549505" y="681492"/>
                  <a:pt x="564032" y="687571"/>
                  <a:pt x="609600" y="696685"/>
                </a:cubicBezTo>
                <a:cubicBezTo>
                  <a:pt x="638457" y="702457"/>
                  <a:pt x="667657" y="706362"/>
                  <a:pt x="696685" y="711200"/>
                </a:cubicBezTo>
                <a:cubicBezTo>
                  <a:pt x="805870" y="704777"/>
                  <a:pt x="927698" y="719066"/>
                  <a:pt x="1030514" y="667657"/>
                </a:cubicBezTo>
                <a:cubicBezTo>
                  <a:pt x="1127849" y="618989"/>
                  <a:pt x="1047817" y="653757"/>
                  <a:pt x="1146628" y="624114"/>
                </a:cubicBezTo>
                <a:cubicBezTo>
                  <a:pt x="1175936" y="615321"/>
                  <a:pt x="1233714" y="595085"/>
                  <a:pt x="1233714" y="595085"/>
                </a:cubicBezTo>
                <a:cubicBezTo>
                  <a:pt x="1261061" y="567739"/>
                  <a:pt x="1290118" y="544376"/>
                  <a:pt x="1306285" y="508000"/>
                </a:cubicBezTo>
                <a:cubicBezTo>
                  <a:pt x="1318712" y="480038"/>
                  <a:pt x="1335314" y="420914"/>
                  <a:pt x="1335314" y="420914"/>
                </a:cubicBezTo>
                <a:cubicBezTo>
                  <a:pt x="1330476" y="387047"/>
                  <a:pt x="1325043" y="353260"/>
                  <a:pt x="1320800" y="319314"/>
                </a:cubicBezTo>
                <a:cubicBezTo>
                  <a:pt x="1315366" y="275841"/>
                  <a:pt x="1312075" y="232112"/>
                  <a:pt x="1306285" y="188685"/>
                </a:cubicBezTo>
                <a:cubicBezTo>
                  <a:pt x="1302396" y="159514"/>
                  <a:pt x="1311150" y="123747"/>
                  <a:pt x="1291771" y="101600"/>
                </a:cubicBezTo>
                <a:cubicBezTo>
                  <a:pt x="1285160" y="94045"/>
                  <a:pt x="1169570" y="61881"/>
                  <a:pt x="1146628" y="58057"/>
                </a:cubicBezTo>
                <a:cubicBezTo>
                  <a:pt x="1108153" y="51645"/>
                  <a:pt x="1069066" y="49474"/>
                  <a:pt x="1030514" y="43543"/>
                </a:cubicBezTo>
                <a:cubicBezTo>
                  <a:pt x="877284" y="19969"/>
                  <a:pt x="1047695" y="35775"/>
                  <a:pt x="856342" y="14514"/>
                </a:cubicBezTo>
                <a:cubicBezTo>
                  <a:pt x="803230" y="8613"/>
                  <a:pt x="749904" y="4838"/>
                  <a:pt x="696685" y="0"/>
                </a:cubicBezTo>
                <a:cubicBezTo>
                  <a:pt x="551542" y="4838"/>
                  <a:pt x="406230" y="5986"/>
                  <a:pt x="261257" y="14514"/>
                </a:cubicBezTo>
                <a:cubicBezTo>
                  <a:pt x="225749" y="16603"/>
                  <a:pt x="193446" y="35095"/>
                  <a:pt x="159657" y="43543"/>
                </a:cubicBezTo>
                <a:cubicBezTo>
                  <a:pt x="154963" y="44717"/>
                  <a:pt x="149980" y="43543"/>
                  <a:pt x="145142" y="43543"/>
                </a:cubicBezTo>
              </a:path>
            </a:pathLst>
          </a:custGeom>
          <a:solidFill>
            <a:schemeClr val="tx1"/>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sp>
        <p:nvSpPr>
          <p:cNvPr id="7" name="Rectangle 6"/>
          <p:cNvSpPr/>
          <p:nvPr/>
        </p:nvSpPr>
        <p:spPr>
          <a:xfrm>
            <a:off x="4550229" y="2363726"/>
            <a:ext cx="503664" cy="584775"/>
          </a:xfrm>
          <a:prstGeom prst="rect">
            <a:avLst/>
          </a:prstGeom>
          <a:noFill/>
        </p:spPr>
        <p:txBody>
          <a:bodyPr wrap="none" lIns="91440" tIns="45720" rIns="91440" bIns="4572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Verdana" pitchFamily="34" charset="0"/>
                <a:ea typeface="+mn-ea"/>
                <a:cs typeface="+mn-cs"/>
              </a:rPr>
              <a:t>A</a:t>
            </a:r>
          </a:p>
        </p:txBody>
      </p:sp>
      <p:sp>
        <p:nvSpPr>
          <p:cNvPr id="8" name="Rectangle 7"/>
          <p:cNvSpPr/>
          <p:nvPr/>
        </p:nvSpPr>
        <p:spPr>
          <a:xfrm>
            <a:off x="4583503" y="2937040"/>
            <a:ext cx="497251" cy="584775"/>
          </a:xfrm>
          <a:prstGeom prst="rect">
            <a:avLst/>
          </a:prstGeom>
          <a:noFill/>
        </p:spPr>
        <p:txBody>
          <a:bodyPr wrap="none" lIns="91440" tIns="45720" rIns="91440" bIns="4572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Verdana" pitchFamily="34" charset="0"/>
                <a:ea typeface="+mn-ea"/>
                <a:cs typeface="+mn-cs"/>
              </a:rPr>
              <a:t>B</a:t>
            </a:r>
          </a:p>
        </p:txBody>
      </p:sp>
      <p:sp>
        <p:nvSpPr>
          <p:cNvPr id="10" name="Rectangle 9"/>
          <p:cNvSpPr/>
          <p:nvPr/>
        </p:nvSpPr>
        <p:spPr>
          <a:xfrm>
            <a:off x="4593520" y="3558531"/>
            <a:ext cx="481222" cy="584775"/>
          </a:xfrm>
          <a:prstGeom prst="rect">
            <a:avLst/>
          </a:prstGeom>
          <a:noFill/>
        </p:spPr>
        <p:txBody>
          <a:bodyPr wrap="none" lIns="91440" tIns="45720" rIns="91440" bIns="4572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Verdana" pitchFamily="34" charset="0"/>
                <a:ea typeface="+mn-ea"/>
                <a:cs typeface="+mn-cs"/>
              </a:rPr>
              <a:t>C</a:t>
            </a:r>
          </a:p>
        </p:txBody>
      </p:sp>
      <p:sp>
        <p:nvSpPr>
          <p:cNvPr id="11" name="Rectangle 10"/>
          <p:cNvSpPr/>
          <p:nvPr/>
        </p:nvSpPr>
        <p:spPr>
          <a:xfrm>
            <a:off x="4613747" y="4091874"/>
            <a:ext cx="526105" cy="584775"/>
          </a:xfrm>
          <a:prstGeom prst="rect">
            <a:avLst/>
          </a:prstGeom>
          <a:noFill/>
        </p:spPr>
        <p:txBody>
          <a:bodyPr wrap="none" lIns="91440" tIns="45720" rIns="91440" bIns="4572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Verdana" pitchFamily="34" charset="0"/>
                <a:ea typeface="+mn-ea"/>
                <a:cs typeface="+mn-cs"/>
              </a:rPr>
              <a:t>D</a:t>
            </a:r>
          </a:p>
        </p:txBody>
      </p:sp>
      <p:sp>
        <p:nvSpPr>
          <p:cNvPr id="12" name="Rectangle 11"/>
          <p:cNvSpPr/>
          <p:nvPr/>
        </p:nvSpPr>
        <p:spPr>
          <a:xfrm>
            <a:off x="4615562" y="4662712"/>
            <a:ext cx="465192" cy="584775"/>
          </a:xfrm>
          <a:prstGeom prst="rect">
            <a:avLst/>
          </a:prstGeom>
          <a:noFill/>
        </p:spPr>
        <p:txBody>
          <a:bodyPr wrap="none" lIns="91440" tIns="45720" rIns="91440" bIns="4572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Verdana" pitchFamily="34" charset="0"/>
                <a:ea typeface="+mn-ea"/>
                <a:cs typeface="+mn-cs"/>
              </a:rPr>
              <a:t>E</a:t>
            </a:r>
          </a:p>
        </p:txBody>
      </p:sp>
      <p:sp>
        <p:nvSpPr>
          <p:cNvPr id="13" name="Rectangle 12"/>
          <p:cNvSpPr/>
          <p:nvPr/>
        </p:nvSpPr>
        <p:spPr>
          <a:xfrm>
            <a:off x="4632541" y="5170139"/>
            <a:ext cx="452368" cy="584775"/>
          </a:xfrm>
          <a:prstGeom prst="rect">
            <a:avLst/>
          </a:prstGeom>
          <a:noFill/>
        </p:spPr>
        <p:txBody>
          <a:bodyPr wrap="none" lIns="91440" tIns="45720" rIns="91440" bIns="4572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Verdana" pitchFamily="34" charset="0"/>
                <a:ea typeface="+mn-ea"/>
                <a:cs typeface="+mn-cs"/>
              </a:rPr>
              <a:t>F</a:t>
            </a:r>
          </a:p>
        </p:txBody>
      </p:sp>
      <p:sp>
        <p:nvSpPr>
          <p:cNvPr id="14" name="Rectangle 13"/>
          <p:cNvSpPr/>
          <p:nvPr/>
        </p:nvSpPr>
        <p:spPr>
          <a:xfrm>
            <a:off x="7620000" y="1508427"/>
            <a:ext cx="1059907" cy="1569660"/>
          </a:xfrm>
          <a:prstGeom prst="rect">
            <a:avLst/>
          </a:prstGeom>
          <a:noFill/>
        </p:spPr>
        <p:txBody>
          <a:bodyPr wrap="none" lIns="91440" tIns="45720" rIns="91440" bIns="4572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96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Verdana" pitchFamily="34" charset="0"/>
                <a:ea typeface="+mn-ea"/>
                <a:cs typeface="+mn-cs"/>
              </a:rPr>
              <a:t>9</a:t>
            </a:r>
          </a:p>
        </p:txBody>
      </p:sp>
    </p:spTree>
    <p:extLst>
      <p:ext uri="{BB962C8B-B14F-4D97-AF65-F5344CB8AC3E}">
        <p14:creationId xmlns:p14="http://schemas.microsoft.com/office/powerpoint/2010/main" val="2938808831"/>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20483" name="Rectangle 3"/>
          <p:cNvSpPr>
            <a:spLocks noGrp="1" noChangeArrowheads="1"/>
          </p:cNvSpPr>
          <p:nvPr>
            <p:ph type="body" idx="1"/>
          </p:nvPr>
        </p:nvSpPr>
        <p:spPr>
          <a:xfrm>
            <a:off x="457200" y="381000"/>
            <a:ext cx="8229600" cy="5749925"/>
          </a:xfrm>
        </p:spPr>
        <p:txBody>
          <a:bodyPr/>
          <a:lstStyle/>
          <a:p>
            <a:pPr eaLnBrk="1" hangingPunct="1">
              <a:defRPr/>
            </a:pPr>
            <a:r>
              <a:rPr lang="en-US" dirty="0"/>
              <a:t>Name the corresponding base pair on the right.  Each one is worth 1 point.</a:t>
            </a:r>
          </a:p>
        </p:txBody>
      </p:sp>
      <p:pic>
        <p:nvPicPr>
          <p:cNvPr id="211971" name="Picture 5" descr="dna"/>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1000" y="1600199"/>
            <a:ext cx="8458200" cy="4876801"/>
          </a:xfrm>
          <a:prstGeom prst="rect">
            <a:avLst/>
          </a:prstGeom>
          <a:noFill/>
          <a:ln w="7620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
        <p:nvSpPr>
          <p:cNvPr id="80905" name="Rectangle 9"/>
          <p:cNvSpPr>
            <a:spLocks noChangeArrowheads="1"/>
          </p:cNvSpPr>
          <p:nvPr/>
        </p:nvSpPr>
        <p:spPr bwMode="auto">
          <a:xfrm>
            <a:off x="5715000" y="6629400"/>
            <a:ext cx="3124200" cy="214313"/>
          </a:xfrm>
          <a:prstGeom prst="rect">
            <a:avLst/>
          </a:prstGeom>
          <a:noFill/>
          <a:ln w="9525" algn="ctr">
            <a:noFill/>
            <a:miter lim="800000"/>
            <a:headEnd/>
            <a:tailEnd/>
          </a:ln>
          <a:effectLst/>
        </p:spPr>
        <p:txBody>
          <a:bodyPr>
            <a:spAutoFit/>
          </a:bodyPr>
          <a:lstStyle/>
          <a:p>
            <a:pPr marL="342900" marR="0" lvl="0" indent="-342900" algn="r" defTabSz="914400" rtl="0" eaLnBrk="1" fontAlgn="base" latinLnBrk="0" hangingPunct="1">
              <a:lnSpc>
                <a:spcPct val="100000"/>
              </a:lnSpc>
              <a:spcBef>
                <a:spcPct val="0"/>
              </a:spcBef>
              <a:spcAft>
                <a:spcPct val="0"/>
              </a:spcAft>
              <a:buClr>
                <a:srgbClr val="66CCFF"/>
              </a:buClr>
              <a:buSzPct val="65000"/>
              <a:buFont typeface="Wingdings" pitchFamily="2" charset="2"/>
              <a:buNone/>
              <a:tabLst/>
              <a:defRPr/>
            </a:pPr>
            <a: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rPr>
              <a:t>Copyright © 2024 </a:t>
            </a:r>
            <a:r>
              <a:rPr kumimoji="0" lang="en-US" sz="800" b="1" i="0" u="none" strike="noStrike" kern="1200" cap="none" spc="0" normalizeH="0" baseline="0" noProof="0" dirty="0" err="1">
                <a:ln>
                  <a:noFill/>
                </a:ln>
                <a:solidFill>
                  <a:srgbClr val="FFFFFF"/>
                </a:solidFill>
                <a:effectLst/>
                <a:uLnTx/>
                <a:uFillTx/>
                <a:latin typeface="Verdana" pitchFamily="34" charset="0"/>
                <a:ea typeface="+mn-ea"/>
                <a:cs typeface="+mn-cs"/>
              </a:rPr>
              <a:t>SlideSpark</a:t>
            </a:r>
            <a: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rPr>
              <a:t> .LLC</a:t>
            </a:r>
            <a:endParaRPr kumimoji="0" lang="en-US" sz="96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Tahoma" pitchFamily="34" charset="0"/>
              <a:ea typeface="+mn-ea"/>
              <a:cs typeface="+mn-cs"/>
            </a:endParaRPr>
          </a:p>
        </p:txBody>
      </p:sp>
      <p:sp>
        <p:nvSpPr>
          <p:cNvPr id="6" name="Freeform 5"/>
          <p:cNvSpPr/>
          <p:nvPr/>
        </p:nvSpPr>
        <p:spPr bwMode="auto">
          <a:xfrm>
            <a:off x="3062514" y="5029200"/>
            <a:ext cx="1756229" cy="725714"/>
          </a:xfrm>
          <a:custGeom>
            <a:avLst/>
            <a:gdLst>
              <a:gd name="connsiteX0" fmla="*/ 391886 w 1756229"/>
              <a:gd name="connsiteY0" fmla="*/ 43543 h 725714"/>
              <a:gd name="connsiteX1" fmla="*/ 275772 w 1756229"/>
              <a:gd name="connsiteY1" fmla="*/ 145143 h 725714"/>
              <a:gd name="connsiteX2" fmla="*/ 217715 w 1756229"/>
              <a:gd name="connsiteY2" fmla="*/ 159657 h 725714"/>
              <a:gd name="connsiteX3" fmla="*/ 174172 w 1756229"/>
              <a:gd name="connsiteY3" fmla="*/ 174172 h 725714"/>
              <a:gd name="connsiteX4" fmla="*/ 130629 w 1756229"/>
              <a:gd name="connsiteY4" fmla="*/ 217714 h 725714"/>
              <a:gd name="connsiteX5" fmla="*/ 43543 w 1756229"/>
              <a:gd name="connsiteY5" fmla="*/ 246743 h 725714"/>
              <a:gd name="connsiteX6" fmla="*/ 0 w 1756229"/>
              <a:gd name="connsiteY6" fmla="*/ 333829 h 725714"/>
              <a:gd name="connsiteX7" fmla="*/ 14515 w 1756229"/>
              <a:gd name="connsiteY7" fmla="*/ 406400 h 725714"/>
              <a:gd name="connsiteX8" fmla="*/ 58057 w 1756229"/>
              <a:gd name="connsiteY8" fmla="*/ 493486 h 725714"/>
              <a:gd name="connsiteX9" fmla="*/ 101600 w 1756229"/>
              <a:gd name="connsiteY9" fmla="*/ 537029 h 725714"/>
              <a:gd name="connsiteX10" fmla="*/ 145143 w 1756229"/>
              <a:gd name="connsiteY10" fmla="*/ 551543 h 725714"/>
              <a:gd name="connsiteX11" fmla="*/ 188686 w 1756229"/>
              <a:gd name="connsiteY11" fmla="*/ 580572 h 725714"/>
              <a:gd name="connsiteX12" fmla="*/ 232229 w 1756229"/>
              <a:gd name="connsiteY12" fmla="*/ 624114 h 725714"/>
              <a:gd name="connsiteX13" fmla="*/ 275772 w 1756229"/>
              <a:gd name="connsiteY13" fmla="*/ 638629 h 725714"/>
              <a:gd name="connsiteX14" fmla="*/ 391886 w 1756229"/>
              <a:gd name="connsiteY14" fmla="*/ 711200 h 725714"/>
              <a:gd name="connsiteX15" fmla="*/ 435429 w 1756229"/>
              <a:gd name="connsiteY15" fmla="*/ 725714 h 725714"/>
              <a:gd name="connsiteX16" fmla="*/ 783772 w 1756229"/>
              <a:gd name="connsiteY16" fmla="*/ 682172 h 725714"/>
              <a:gd name="connsiteX17" fmla="*/ 1698172 w 1756229"/>
              <a:gd name="connsiteY17" fmla="*/ 682172 h 725714"/>
              <a:gd name="connsiteX18" fmla="*/ 1712686 w 1756229"/>
              <a:gd name="connsiteY18" fmla="*/ 638629 h 725714"/>
              <a:gd name="connsiteX19" fmla="*/ 1727200 w 1756229"/>
              <a:gd name="connsiteY19" fmla="*/ 464457 h 725714"/>
              <a:gd name="connsiteX20" fmla="*/ 1756229 w 1756229"/>
              <a:gd name="connsiteY20" fmla="*/ 377372 h 725714"/>
              <a:gd name="connsiteX21" fmla="*/ 1741715 w 1756229"/>
              <a:gd name="connsiteY21" fmla="*/ 232229 h 725714"/>
              <a:gd name="connsiteX22" fmla="*/ 1698172 w 1756229"/>
              <a:gd name="connsiteY22" fmla="*/ 188686 h 725714"/>
              <a:gd name="connsiteX23" fmla="*/ 1625600 w 1756229"/>
              <a:gd name="connsiteY23" fmla="*/ 130629 h 725714"/>
              <a:gd name="connsiteX24" fmla="*/ 1538515 w 1756229"/>
              <a:gd name="connsiteY24" fmla="*/ 72572 h 725714"/>
              <a:gd name="connsiteX25" fmla="*/ 1335315 w 1756229"/>
              <a:gd name="connsiteY25" fmla="*/ 14514 h 725714"/>
              <a:gd name="connsiteX26" fmla="*/ 1074057 w 1756229"/>
              <a:gd name="connsiteY26" fmla="*/ 0 h 725714"/>
              <a:gd name="connsiteX27" fmla="*/ 769257 w 1756229"/>
              <a:gd name="connsiteY27" fmla="*/ 14514 h 725714"/>
              <a:gd name="connsiteX28" fmla="*/ 725715 w 1756229"/>
              <a:gd name="connsiteY28" fmla="*/ 29029 h 725714"/>
              <a:gd name="connsiteX29" fmla="*/ 624115 w 1756229"/>
              <a:gd name="connsiteY29" fmla="*/ 58057 h 725714"/>
              <a:gd name="connsiteX30" fmla="*/ 493486 w 1756229"/>
              <a:gd name="connsiteY30" fmla="*/ 116114 h 725714"/>
              <a:gd name="connsiteX31" fmla="*/ 406400 w 1756229"/>
              <a:gd name="connsiteY31" fmla="*/ 145143 h 725714"/>
              <a:gd name="connsiteX32" fmla="*/ 290286 w 1756229"/>
              <a:gd name="connsiteY32" fmla="*/ 174172 h 725714"/>
              <a:gd name="connsiteX33" fmla="*/ 246743 w 1756229"/>
              <a:gd name="connsiteY33" fmla="*/ 188686 h 725714"/>
              <a:gd name="connsiteX34" fmla="*/ 174172 w 1756229"/>
              <a:gd name="connsiteY34" fmla="*/ 203200 h 725714"/>
              <a:gd name="connsiteX35" fmla="*/ 87086 w 1756229"/>
              <a:gd name="connsiteY35" fmla="*/ 232229 h 725714"/>
              <a:gd name="connsiteX36" fmla="*/ 58057 w 1756229"/>
              <a:gd name="connsiteY36" fmla="*/ 275772 h 725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756229" h="725714">
                <a:moveTo>
                  <a:pt x="391886" y="43543"/>
                </a:moveTo>
                <a:cubicBezTo>
                  <a:pt x="365822" y="69607"/>
                  <a:pt x="317776" y="127141"/>
                  <a:pt x="275772" y="145143"/>
                </a:cubicBezTo>
                <a:cubicBezTo>
                  <a:pt x="257437" y="153001"/>
                  <a:pt x="236895" y="154177"/>
                  <a:pt x="217715" y="159657"/>
                </a:cubicBezTo>
                <a:cubicBezTo>
                  <a:pt x="203004" y="163860"/>
                  <a:pt x="188686" y="169334"/>
                  <a:pt x="174172" y="174172"/>
                </a:cubicBezTo>
                <a:cubicBezTo>
                  <a:pt x="159658" y="188686"/>
                  <a:pt x="148572" y="207746"/>
                  <a:pt x="130629" y="217714"/>
                </a:cubicBezTo>
                <a:cubicBezTo>
                  <a:pt x="103881" y="232574"/>
                  <a:pt x="43543" y="246743"/>
                  <a:pt x="43543" y="246743"/>
                </a:cubicBezTo>
                <a:cubicBezTo>
                  <a:pt x="28868" y="268757"/>
                  <a:pt x="0" y="303785"/>
                  <a:pt x="0" y="333829"/>
                </a:cubicBezTo>
                <a:cubicBezTo>
                  <a:pt x="0" y="358498"/>
                  <a:pt x="8532" y="382467"/>
                  <a:pt x="14515" y="406400"/>
                </a:cubicBezTo>
                <a:cubicBezTo>
                  <a:pt x="23867" y="443806"/>
                  <a:pt x="32718" y="463079"/>
                  <a:pt x="58057" y="493486"/>
                </a:cubicBezTo>
                <a:cubicBezTo>
                  <a:pt x="71198" y="509255"/>
                  <a:pt x="84521" y="525643"/>
                  <a:pt x="101600" y="537029"/>
                </a:cubicBezTo>
                <a:cubicBezTo>
                  <a:pt x="114330" y="545516"/>
                  <a:pt x="130629" y="546705"/>
                  <a:pt x="145143" y="551543"/>
                </a:cubicBezTo>
                <a:cubicBezTo>
                  <a:pt x="159657" y="561219"/>
                  <a:pt x="175285" y="569405"/>
                  <a:pt x="188686" y="580572"/>
                </a:cubicBezTo>
                <a:cubicBezTo>
                  <a:pt x="204455" y="593712"/>
                  <a:pt x="215150" y="612728"/>
                  <a:pt x="232229" y="624114"/>
                </a:cubicBezTo>
                <a:cubicBezTo>
                  <a:pt x="244959" y="632601"/>
                  <a:pt x="261258" y="633791"/>
                  <a:pt x="275772" y="638629"/>
                </a:cubicBezTo>
                <a:cubicBezTo>
                  <a:pt x="321773" y="707632"/>
                  <a:pt x="288251" y="676656"/>
                  <a:pt x="391886" y="711200"/>
                </a:cubicBezTo>
                <a:lnTo>
                  <a:pt x="435429" y="725714"/>
                </a:lnTo>
                <a:cubicBezTo>
                  <a:pt x="745564" y="694701"/>
                  <a:pt x="631374" y="720271"/>
                  <a:pt x="783772" y="682172"/>
                </a:cubicBezTo>
                <a:cubicBezTo>
                  <a:pt x="1027692" y="689794"/>
                  <a:pt x="1452371" y="712897"/>
                  <a:pt x="1698172" y="682172"/>
                </a:cubicBezTo>
                <a:cubicBezTo>
                  <a:pt x="1713353" y="680274"/>
                  <a:pt x="1707848" y="653143"/>
                  <a:pt x="1712686" y="638629"/>
                </a:cubicBezTo>
                <a:cubicBezTo>
                  <a:pt x="1717524" y="580572"/>
                  <a:pt x="1717622" y="521923"/>
                  <a:pt x="1727200" y="464457"/>
                </a:cubicBezTo>
                <a:cubicBezTo>
                  <a:pt x="1732230" y="434275"/>
                  <a:pt x="1756229" y="377372"/>
                  <a:pt x="1756229" y="377372"/>
                </a:cubicBezTo>
                <a:cubicBezTo>
                  <a:pt x="1751391" y="328991"/>
                  <a:pt x="1756014" y="278701"/>
                  <a:pt x="1741715" y="232229"/>
                </a:cubicBezTo>
                <a:cubicBezTo>
                  <a:pt x="1735679" y="212610"/>
                  <a:pt x="1711313" y="204455"/>
                  <a:pt x="1698172" y="188686"/>
                </a:cubicBezTo>
                <a:cubicBezTo>
                  <a:pt x="1647671" y="128085"/>
                  <a:pt x="1697081" y="154455"/>
                  <a:pt x="1625600" y="130629"/>
                </a:cubicBezTo>
                <a:cubicBezTo>
                  <a:pt x="1596572" y="111277"/>
                  <a:pt x="1571612" y="83605"/>
                  <a:pt x="1538515" y="72572"/>
                </a:cubicBezTo>
                <a:cubicBezTo>
                  <a:pt x="1491858" y="57019"/>
                  <a:pt x="1379054" y="16944"/>
                  <a:pt x="1335315" y="14514"/>
                </a:cubicBezTo>
                <a:lnTo>
                  <a:pt x="1074057" y="0"/>
                </a:lnTo>
                <a:cubicBezTo>
                  <a:pt x="972457" y="4838"/>
                  <a:pt x="870621" y="6067"/>
                  <a:pt x="769257" y="14514"/>
                </a:cubicBezTo>
                <a:cubicBezTo>
                  <a:pt x="754011" y="15785"/>
                  <a:pt x="740426" y="24826"/>
                  <a:pt x="725715" y="29029"/>
                </a:cubicBezTo>
                <a:cubicBezTo>
                  <a:pt x="598115" y="65487"/>
                  <a:pt x="728533" y="23251"/>
                  <a:pt x="624115" y="58057"/>
                </a:cubicBezTo>
                <a:cubicBezTo>
                  <a:pt x="555111" y="104060"/>
                  <a:pt x="597123" y="81568"/>
                  <a:pt x="493486" y="116114"/>
                </a:cubicBezTo>
                <a:lnTo>
                  <a:pt x="406400" y="145143"/>
                </a:lnTo>
                <a:cubicBezTo>
                  <a:pt x="367695" y="154819"/>
                  <a:pt x="328135" y="161556"/>
                  <a:pt x="290286" y="174172"/>
                </a:cubicBezTo>
                <a:cubicBezTo>
                  <a:pt x="275772" y="179010"/>
                  <a:pt x="261586" y="184975"/>
                  <a:pt x="246743" y="188686"/>
                </a:cubicBezTo>
                <a:cubicBezTo>
                  <a:pt x="222810" y="194669"/>
                  <a:pt x="197972" y="196709"/>
                  <a:pt x="174172" y="203200"/>
                </a:cubicBezTo>
                <a:cubicBezTo>
                  <a:pt x="144651" y="211251"/>
                  <a:pt x="87086" y="232229"/>
                  <a:pt x="87086" y="232229"/>
                </a:cubicBezTo>
                <a:lnTo>
                  <a:pt x="58057" y="275772"/>
                </a:lnTo>
              </a:path>
            </a:pathLst>
          </a:custGeom>
          <a:solidFill>
            <a:schemeClr val="tx1"/>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sp>
        <p:nvSpPr>
          <p:cNvPr id="9" name="Freeform 8"/>
          <p:cNvSpPr/>
          <p:nvPr/>
        </p:nvSpPr>
        <p:spPr bwMode="auto">
          <a:xfrm>
            <a:off x="3540608" y="4024084"/>
            <a:ext cx="1293523" cy="638628"/>
          </a:xfrm>
          <a:custGeom>
            <a:avLst/>
            <a:gdLst>
              <a:gd name="connsiteX0" fmla="*/ 275772 w 1293523"/>
              <a:gd name="connsiteY0" fmla="*/ 43543 h 638628"/>
              <a:gd name="connsiteX1" fmla="*/ 116115 w 1293523"/>
              <a:gd name="connsiteY1" fmla="*/ 43543 h 638628"/>
              <a:gd name="connsiteX2" fmla="*/ 72572 w 1293523"/>
              <a:gd name="connsiteY2" fmla="*/ 72571 h 638628"/>
              <a:gd name="connsiteX3" fmla="*/ 29029 w 1293523"/>
              <a:gd name="connsiteY3" fmla="*/ 87086 h 638628"/>
              <a:gd name="connsiteX4" fmla="*/ 0 w 1293523"/>
              <a:gd name="connsiteY4" fmla="*/ 130628 h 638628"/>
              <a:gd name="connsiteX5" fmla="*/ 116115 w 1293523"/>
              <a:gd name="connsiteY5" fmla="*/ 203200 h 638628"/>
              <a:gd name="connsiteX6" fmla="*/ 203200 w 1293523"/>
              <a:gd name="connsiteY6" fmla="*/ 261257 h 638628"/>
              <a:gd name="connsiteX7" fmla="*/ 246743 w 1293523"/>
              <a:gd name="connsiteY7" fmla="*/ 290286 h 638628"/>
              <a:gd name="connsiteX8" fmla="*/ 261258 w 1293523"/>
              <a:gd name="connsiteY8" fmla="*/ 333828 h 638628"/>
              <a:gd name="connsiteX9" fmla="*/ 130629 w 1293523"/>
              <a:gd name="connsiteY9" fmla="*/ 420914 h 638628"/>
              <a:gd name="connsiteX10" fmla="*/ 87086 w 1293523"/>
              <a:gd name="connsiteY10" fmla="*/ 449943 h 638628"/>
              <a:gd name="connsiteX11" fmla="*/ 43543 w 1293523"/>
              <a:gd name="connsiteY11" fmla="*/ 478971 h 638628"/>
              <a:gd name="connsiteX12" fmla="*/ 14515 w 1293523"/>
              <a:gd name="connsiteY12" fmla="*/ 522514 h 638628"/>
              <a:gd name="connsiteX13" fmla="*/ 29029 w 1293523"/>
              <a:gd name="connsiteY13" fmla="*/ 566057 h 638628"/>
              <a:gd name="connsiteX14" fmla="*/ 159658 w 1293523"/>
              <a:gd name="connsiteY14" fmla="*/ 638628 h 638628"/>
              <a:gd name="connsiteX15" fmla="*/ 275772 w 1293523"/>
              <a:gd name="connsiteY15" fmla="*/ 624114 h 638628"/>
              <a:gd name="connsiteX16" fmla="*/ 362858 w 1293523"/>
              <a:gd name="connsiteY16" fmla="*/ 595086 h 638628"/>
              <a:gd name="connsiteX17" fmla="*/ 899886 w 1293523"/>
              <a:gd name="connsiteY17" fmla="*/ 580571 h 638628"/>
              <a:gd name="connsiteX18" fmla="*/ 1117600 w 1293523"/>
              <a:gd name="connsiteY18" fmla="*/ 537028 h 638628"/>
              <a:gd name="connsiteX19" fmla="*/ 1175658 w 1293523"/>
              <a:gd name="connsiteY19" fmla="*/ 522514 h 638628"/>
              <a:gd name="connsiteX20" fmla="*/ 1262743 w 1293523"/>
              <a:gd name="connsiteY20" fmla="*/ 493486 h 638628"/>
              <a:gd name="connsiteX21" fmla="*/ 1277258 w 1293523"/>
              <a:gd name="connsiteY21" fmla="*/ 246743 h 638628"/>
              <a:gd name="connsiteX22" fmla="*/ 1219200 w 1293523"/>
              <a:gd name="connsiteY22" fmla="*/ 29028 h 638628"/>
              <a:gd name="connsiteX23" fmla="*/ 1175658 w 1293523"/>
              <a:gd name="connsiteY23" fmla="*/ 14514 h 638628"/>
              <a:gd name="connsiteX24" fmla="*/ 972458 w 1293523"/>
              <a:gd name="connsiteY24" fmla="*/ 29028 h 638628"/>
              <a:gd name="connsiteX25" fmla="*/ 899886 w 1293523"/>
              <a:gd name="connsiteY25" fmla="*/ 43543 h 638628"/>
              <a:gd name="connsiteX26" fmla="*/ 798286 w 1293523"/>
              <a:gd name="connsiteY26" fmla="*/ 58057 h 638628"/>
              <a:gd name="connsiteX27" fmla="*/ 754743 w 1293523"/>
              <a:gd name="connsiteY27" fmla="*/ 72571 h 638628"/>
              <a:gd name="connsiteX28" fmla="*/ 290286 w 1293523"/>
              <a:gd name="connsiteY28" fmla="*/ 43543 h 638628"/>
              <a:gd name="connsiteX29" fmla="*/ 203200 w 1293523"/>
              <a:gd name="connsiteY29" fmla="*/ 14514 h 638628"/>
              <a:gd name="connsiteX30" fmla="*/ 159658 w 1293523"/>
              <a:gd name="connsiteY30" fmla="*/ 0 h 638628"/>
              <a:gd name="connsiteX31" fmla="*/ 43543 w 1293523"/>
              <a:gd name="connsiteY31" fmla="*/ 0 h 638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293523" h="638628">
                <a:moveTo>
                  <a:pt x="275772" y="43543"/>
                </a:moveTo>
                <a:cubicBezTo>
                  <a:pt x="203529" y="29094"/>
                  <a:pt x="192718" y="18009"/>
                  <a:pt x="116115" y="43543"/>
                </a:cubicBezTo>
                <a:cubicBezTo>
                  <a:pt x="99566" y="49059"/>
                  <a:pt x="88174" y="64770"/>
                  <a:pt x="72572" y="72571"/>
                </a:cubicBezTo>
                <a:cubicBezTo>
                  <a:pt x="58888" y="79413"/>
                  <a:pt x="43543" y="82248"/>
                  <a:pt x="29029" y="87086"/>
                </a:cubicBezTo>
                <a:cubicBezTo>
                  <a:pt x="19353" y="101600"/>
                  <a:pt x="0" y="113184"/>
                  <a:pt x="0" y="130628"/>
                </a:cubicBezTo>
                <a:cubicBezTo>
                  <a:pt x="0" y="188656"/>
                  <a:pt x="93173" y="187905"/>
                  <a:pt x="116115" y="203200"/>
                </a:cubicBezTo>
                <a:lnTo>
                  <a:pt x="203200" y="261257"/>
                </a:lnTo>
                <a:lnTo>
                  <a:pt x="246743" y="290286"/>
                </a:lnTo>
                <a:cubicBezTo>
                  <a:pt x="251581" y="304800"/>
                  <a:pt x="270150" y="321379"/>
                  <a:pt x="261258" y="333828"/>
                </a:cubicBezTo>
                <a:cubicBezTo>
                  <a:pt x="261254" y="333833"/>
                  <a:pt x="152403" y="406398"/>
                  <a:pt x="130629" y="420914"/>
                </a:cubicBezTo>
                <a:lnTo>
                  <a:pt x="87086" y="449943"/>
                </a:lnTo>
                <a:lnTo>
                  <a:pt x="43543" y="478971"/>
                </a:lnTo>
                <a:cubicBezTo>
                  <a:pt x="33867" y="493485"/>
                  <a:pt x="17383" y="505307"/>
                  <a:pt x="14515" y="522514"/>
                </a:cubicBezTo>
                <a:cubicBezTo>
                  <a:pt x="12000" y="537605"/>
                  <a:pt x="18211" y="555239"/>
                  <a:pt x="29029" y="566057"/>
                </a:cubicBezTo>
                <a:cubicBezTo>
                  <a:pt x="78937" y="615965"/>
                  <a:pt x="104903" y="620377"/>
                  <a:pt x="159658" y="638628"/>
                </a:cubicBezTo>
                <a:cubicBezTo>
                  <a:pt x="198363" y="633790"/>
                  <a:pt x="237632" y="632287"/>
                  <a:pt x="275772" y="624114"/>
                </a:cubicBezTo>
                <a:cubicBezTo>
                  <a:pt x="305692" y="617703"/>
                  <a:pt x="332270" y="595913"/>
                  <a:pt x="362858" y="595086"/>
                </a:cubicBezTo>
                <a:lnTo>
                  <a:pt x="899886" y="580571"/>
                </a:lnTo>
                <a:cubicBezTo>
                  <a:pt x="1171471" y="550396"/>
                  <a:pt x="911745" y="588490"/>
                  <a:pt x="1117600" y="537028"/>
                </a:cubicBezTo>
                <a:cubicBezTo>
                  <a:pt x="1136953" y="532190"/>
                  <a:pt x="1156551" y="528246"/>
                  <a:pt x="1175658" y="522514"/>
                </a:cubicBezTo>
                <a:cubicBezTo>
                  <a:pt x="1204966" y="513722"/>
                  <a:pt x="1262743" y="493486"/>
                  <a:pt x="1262743" y="493486"/>
                </a:cubicBezTo>
                <a:cubicBezTo>
                  <a:pt x="1309330" y="353725"/>
                  <a:pt x="1293390" y="440329"/>
                  <a:pt x="1277258" y="246743"/>
                </a:cubicBezTo>
                <a:cubicBezTo>
                  <a:pt x="1265060" y="100369"/>
                  <a:pt x="1314219" y="76538"/>
                  <a:pt x="1219200" y="29028"/>
                </a:cubicBezTo>
                <a:cubicBezTo>
                  <a:pt x="1205516" y="22186"/>
                  <a:pt x="1190172" y="19352"/>
                  <a:pt x="1175658" y="14514"/>
                </a:cubicBezTo>
                <a:cubicBezTo>
                  <a:pt x="1107925" y="19352"/>
                  <a:pt x="1039991" y="21919"/>
                  <a:pt x="972458" y="29028"/>
                </a:cubicBezTo>
                <a:cubicBezTo>
                  <a:pt x="947924" y="31611"/>
                  <a:pt x="924220" y="39487"/>
                  <a:pt x="899886" y="43543"/>
                </a:cubicBezTo>
                <a:cubicBezTo>
                  <a:pt x="866141" y="49167"/>
                  <a:pt x="832153" y="53219"/>
                  <a:pt x="798286" y="58057"/>
                </a:cubicBezTo>
                <a:cubicBezTo>
                  <a:pt x="783772" y="62895"/>
                  <a:pt x="770042" y="72571"/>
                  <a:pt x="754743" y="72571"/>
                </a:cubicBezTo>
                <a:cubicBezTo>
                  <a:pt x="496533" y="72571"/>
                  <a:pt x="478386" y="67055"/>
                  <a:pt x="290286" y="43543"/>
                </a:cubicBezTo>
                <a:lnTo>
                  <a:pt x="203200" y="14514"/>
                </a:lnTo>
                <a:cubicBezTo>
                  <a:pt x="188686" y="9676"/>
                  <a:pt x="174957" y="0"/>
                  <a:pt x="159658" y="0"/>
                </a:cubicBezTo>
                <a:lnTo>
                  <a:pt x="43543" y="0"/>
                </a:lnTo>
              </a:path>
            </a:pathLst>
          </a:custGeom>
          <a:solidFill>
            <a:schemeClr val="tx1"/>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sp>
        <p:nvSpPr>
          <p:cNvPr id="5" name="Freeform 4"/>
          <p:cNvSpPr/>
          <p:nvPr/>
        </p:nvSpPr>
        <p:spPr bwMode="auto">
          <a:xfrm>
            <a:off x="3483429" y="4557486"/>
            <a:ext cx="1335314" cy="711200"/>
          </a:xfrm>
          <a:custGeom>
            <a:avLst/>
            <a:gdLst>
              <a:gd name="connsiteX0" fmla="*/ 246742 w 1335314"/>
              <a:gd name="connsiteY0" fmla="*/ 29028 h 711200"/>
              <a:gd name="connsiteX1" fmla="*/ 14514 w 1335314"/>
              <a:gd name="connsiteY1" fmla="*/ 87085 h 711200"/>
              <a:gd name="connsiteX2" fmla="*/ 0 w 1335314"/>
              <a:gd name="connsiteY2" fmla="*/ 130628 h 711200"/>
              <a:gd name="connsiteX3" fmla="*/ 87085 w 1335314"/>
              <a:gd name="connsiteY3" fmla="*/ 188685 h 711200"/>
              <a:gd name="connsiteX4" fmla="*/ 174171 w 1335314"/>
              <a:gd name="connsiteY4" fmla="*/ 232228 h 711200"/>
              <a:gd name="connsiteX5" fmla="*/ 304800 w 1335314"/>
              <a:gd name="connsiteY5" fmla="*/ 304800 h 711200"/>
              <a:gd name="connsiteX6" fmla="*/ 261257 w 1335314"/>
              <a:gd name="connsiteY6" fmla="*/ 333828 h 711200"/>
              <a:gd name="connsiteX7" fmla="*/ 217714 w 1335314"/>
              <a:gd name="connsiteY7" fmla="*/ 348343 h 711200"/>
              <a:gd name="connsiteX8" fmla="*/ 203200 w 1335314"/>
              <a:gd name="connsiteY8" fmla="*/ 391885 h 711200"/>
              <a:gd name="connsiteX9" fmla="*/ 116114 w 1335314"/>
              <a:gd name="connsiteY9" fmla="*/ 464457 h 711200"/>
              <a:gd name="connsiteX10" fmla="*/ 87085 w 1335314"/>
              <a:gd name="connsiteY10" fmla="*/ 508000 h 711200"/>
              <a:gd name="connsiteX11" fmla="*/ 145142 w 1335314"/>
              <a:gd name="connsiteY11" fmla="*/ 595085 h 711200"/>
              <a:gd name="connsiteX12" fmla="*/ 246742 w 1335314"/>
              <a:gd name="connsiteY12" fmla="*/ 624114 h 711200"/>
              <a:gd name="connsiteX13" fmla="*/ 420914 w 1335314"/>
              <a:gd name="connsiteY13" fmla="*/ 653143 h 711200"/>
              <a:gd name="connsiteX14" fmla="*/ 508000 w 1335314"/>
              <a:gd name="connsiteY14" fmla="*/ 667657 h 711200"/>
              <a:gd name="connsiteX15" fmla="*/ 609600 w 1335314"/>
              <a:gd name="connsiteY15" fmla="*/ 696685 h 711200"/>
              <a:gd name="connsiteX16" fmla="*/ 696685 w 1335314"/>
              <a:gd name="connsiteY16" fmla="*/ 711200 h 711200"/>
              <a:gd name="connsiteX17" fmla="*/ 1030514 w 1335314"/>
              <a:gd name="connsiteY17" fmla="*/ 667657 h 711200"/>
              <a:gd name="connsiteX18" fmla="*/ 1146628 w 1335314"/>
              <a:gd name="connsiteY18" fmla="*/ 624114 h 711200"/>
              <a:gd name="connsiteX19" fmla="*/ 1233714 w 1335314"/>
              <a:gd name="connsiteY19" fmla="*/ 595085 h 711200"/>
              <a:gd name="connsiteX20" fmla="*/ 1306285 w 1335314"/>
              <a:gd name="connsiteY20" fmla="*/ 508000 h 711200"/>
              <a:gd name="connsiteX21" fmla="*/ 1335314 w 1335314"/>
              <a:gd name="connsiteY21" fmla="*/ 420914 h 711200"/>
              <a:gd name="connsiteX22" fmla="*/ 1320800 w 1335314"/>
              <a:gd name="connsiteY22" fmla="*/ 319314 h 711200"/>
              <a:gd name="connsiteX23" fmla="*/ 1306285 w 1335314"/>
              <a:gd name="connsiteY23" fmla="*/ 188685 h 711200"/>
              <a:gd name="connsiteX24" fmla="*/ 1291771 w 1335314"/>
              <a:gd name="connsiteY24" fmla="*/ 101600 h 711200"/>
              <a:gd name="connsiteX25" fmla="*/ 1146628 w 1335314"/>
              <a:gd name="connsiteY25" fmla="*/ 58057 h 711200"/>
              <a:gd name="connsiteX26" fmla="*/ 1030514 w 1335314"/>
              <a:gd name="connsiteY26" fmla="*/ 43543 h 711200"/>
              <a:gd name="connsiteX27" fmla="*/ 856342 w 1335314"/>
              <a:gd name="connsiteY27" fmla="*/ 14514 h 711200"/>
              <a:gd name="connsiteX28" fmla="*/ 696685 w 1335314"/>
              <a:gd name="connsiteY28" fmla="*/ 0 h 711200"/>
              <a:gd name="connsiteX29" fmla="*/ 261257 w 1335314"/>
              <a:gd name="connsiteY29" fmla="*/ 14514 h 711200"/>
              <a:gd name="connsiteX30" fmla="*/ 159657 w 1335314"/>
              <a:gd name="connsiteY30" fmla="*/ 43543 h 711200"/>
              <a:gd name="connsiteX31" fmla="*/ 145142 w 1335314"/>
              <a:gd name="connsiteY31" fmla="*/ 43543 h 711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335314" h="711200">
                <a:moveTo>
                  <a:pt x="246742" y="29028"/>
                </a:moveTo>
                <a:cubicBezTo>
                  <a:pt x="132775" y="37795"/>
                  <a:pt x="71690" y="1321"/>
                  <a:pt x="14514" y="87085"/>
                </a:cubicBezTo>
                <a:cubicBezTo>
                  <a:pt x="6027" y="99815"/>
                  <a:pt x="4838" y="116114"/>
                  <a:pt x="0" y="130628"/>
                </a:cubicBezTo>
                <a:cubicBezTo>
                  <a:pt x="76520" y="156137"/>
                  <a:pt x="14604" y="128285"/>
                  <a:pt x="87085" y="188685"/>
                </a:cubicBezTo>
                <a:cubicBezTo>
                  <a:pt x="124602" y="219949"/>
                  <a:pt x="130529" y="217681"/>
                  <a:pt x="174171" y="232228"/>
                </a:cubicBezTo>
                <a:cubicBezTo>
                  <a:pt x="273987" y="298772"/>
                  <a:pt x="228159" y="279252"/>
                  <a:pt x="304800" y="304800"/>
                </a:cubicBezTo>
                <a:cubicBezTo>
                  <a:pt x="290286" y="314476"/>
                  <a:pt x="276859" y="326027"/>
                  <a:pt x="261257" y="333828"/>
                </a:cubicBezTo>
                <a:cubicBezTo>
                  <a:pt x="247573" y="340670"/>
                  <a:pt x="228532" y="337525"/>
                  <a:pt x="217714" y="348343"/>
                </a:cubicBezTo>
                <a:cubicBezTo>
                  <a:pt x="206896" y="359161"/>
                  <a:pt x="211686" y="379155"/>
                  <a:pt x="203200" y="391885"/>
                </a:cubicBezTo>
                <a:cubicBezTo>
                  <a:pt x="180849" y="425411"/>
                  <a:pt x="148244" y="443037"/>
                  <a:pt x="116114" y="464457"/>
                </a:cubicBezTo>
                <a:cubicBezTo>
                  <a:pt x="106438" y="478971"/>
                  <a:pt x="89552" y="490731"/>
                  <a:pt x="87085" y="508000"/>
                </a:cubicBezTo>
                <a:cubicBezTo>
                  <a:pt x="79866" y="558535"/>
                  <a:pt x="107708" y="576368"/>
                  <a:pt x="145142" y="595085"/>
                </a:cubicBezTo>
                <a:cubicBezTo>
                  <a:pt x="168347" y="606688"/>
                  <a:pt x="225034" y="617912"/>
                  <a:pt x="246742" y="624114"/>
                </a:cubicBezTo>
                <a:cubicBezTo>
                  <a:pt x="365870" y="658150"/>
                  <a:pt x="177655" y="620708"/>
                  <a:pt x="420914" y="653143"/>
                </a:cubicBezTo>
                <a:cubicBezTo>
                  <a:pt x="450085" y="657032"/>
                  <a:pt x="478971" y="662819"/>
                  <a:pt x="508000" y="667657"/>
                </a:cubicBezTo>
                <a:cubicBezTo>
                  <a:pt x="549505" y="681492"/>
                  <a:pt x="564032" y="687571"/>
                  <a:pt x="609600" y="696685"/>
                </a:cubicBezTo>
                <a:cubicBezTo>
                  <a:pt x="638457" y="702457"/>
                  <a:pt x="667657" y="706362"/>
                  <a:pt x="696685" y="711200"/>
                </a:cubicBezTo>
                <a:cubicBezTo>
                  <a:pt x="805870" y="704777"/>
                  <a:pt x="927698" y="719066"/>
                  <a:pt x="1030514" y="667657"/>
                </a:cubicBezTo>
                <a:cubicBezTo>
                  <a:pt x="1127849" y="618989"/>
                  <a:pt x="1047817" y="653757"/>
                  <a:pt x="1146628" y="624114"/>
                </a:cubicBezTo>
                <a:cubicBezTo>
                  <a:pt x="1175936" y="615321"/>
                  <a:pt x="1233714" y="595085"/>
                  <a:pt x="1233714" y="595085"/>
                </a:cubicBezTo>
                <a:cubicBezTo>
                  <a:pt x="1261061" y="567739"/>
                  <a:pt x="1290118" y="544376"/>
                  <a:pt x="1306285" y="508000"/>
                </a:cubicBezTo>
                <a:cubicBezTo>
                  <a:pt x="1318712" y="480038"/>
                  <a:pt x="1335314" y="420914"/>
                  <a:pt x="1335314" y="420914"/>
                </a:cubicBezTo>
                <a:cubicBezTo>
                  <a:pt x="1330476" y="387047"/>
                  <a:pt x="1325043" y="353260"/>
                  <a:pt x="1320800" y="319314"/>
                </a:cubicBezTo>
                <a:cubicBezTo>
                  <a:pt x="1315366" y="275841"/>
                  <a:pt x="1312075" y="232112"/>
                  <a:pt x="1306285" y="188685"/>
                </a:cubicBezTo>
                <a:cubicBezTo>
                  <a:pt x="1302396" y="159514"/>
                  <a:pt x="1311150" y="123747"/>
                  <a:pt x="1291771" y="101600"/>
                </a:cubicBezTo>
                <a:cubicBezTo>
                  <a:pt x="1285160" y="94045"/>
                  <a:pt x="1169570" y="61881"/>
                  <a:pt x="1146628" y="58057"/>
                </a:cubicBezTo>
                <a:cubicBezTo>
                  <a:pt x="1108153" y="51645"/>
                  <a:pt x="1069066" y="49474"/>
                  <a:pt x="1030514" y="43543"/>
                </a:cubicBezTo>
                <a:cubicBezTo>
                  <a:pt x="877284" y="19969"/>
                  <a:pt x="1047695" y="35775"/>
                  <a:pt x="856342" y="14514"/>
                </a:cubicBezTo>
                <a:cubicBezTo>
                  <a:pt x="803230" y="8613"/>
                  <a:pt x="749904" y="4838"/>
                  <a:pt x="696685" y="0"/>
                </a:cubicBezTo>
                <a:cubicBezTo>
                  <a:pt x="551542" y="4838"/>
                  <a:pt x="406230" y="5986"/>
                  <a:pt x="261257" y="14514"/>
                </a:cubicBezTo>
                <a:cubicBezTo>
                  <a:pt x="225749" y="16603"/>
                  <a:pt x="193446" y="35095"/>
                  <a:pt x="159657" y="43543"/>
                </a:cubicBezTo>
                <a:cubicBezTo>
                  <a:pt x="154963" y="44717"/>
                  <a:pt x="149980" y="43543"/>
                  <a:pt x="145142" y="43543"/>
                </a:cubicBezTo>
              </a:path>
            </a:pathLst>
          </a:custGeom>
          <a:solidFill>
            <a:schemeClr val="tx1"/>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sp>
        <p:nvSpPr>
          <p:cNvPr id="7" name="Rectangle 6"/>
          <p:cNvSpPr/>
          <p:nvPr/>
        </p:nvSpPr>
        <p:spPr>
          <a:xfrm>
            <a:off x="4550229" y="2363726"/>
            <a:ext cx="503664" cy="584775"/>
          </a:xfrm>
          <a:prstGeom prst="rect">
            <a:avLst/>
          </a:prstGeom>
          <a:noFill/>
        </p:spPr>
        <p:txBody>
          <a:bodyPr wrap="none" lIns="91440" tIns="45720" rIns="91440" bIns="4572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Verdana" pitchFamily="34" charset="0"/>
                <a:ea typeface="+mn-ea"/>
                <a:cs typeface="+mn-cs"/>
              </a:rPr>
              <a:t>A</a:t>
            </a:r>
          </a:p>
        </p:txBody>
      </p:sp>
      <p:sp>
        <p:nvSpPr>
          <p:cNvPr id="8" name="Rectangle 7"/>
          <p:cNvSpPr/>
          <p:nvPr/>
        </p:nvSpPr>
        <p:spPr>
          <a:xfrm>
            <a:off x="4583503" y="2937040"/>
            <a:ext cx="497251" cy="584775"/>
          </a:xfrm>
          <a:prstGeom prst="rect">
            <a:avLst/>
          </a:prstGeom>
          <a:noFill/>
        </p:spPr>
        <p:txBody>
          <a:bodyPr wrap="none" lIns="91440" tIns="45720" rIns="91440" bIns="4572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Verdana" pitchFamily="34" charset="0"/>
                <a:ea typeface="+mn-ea"/>
                <a:cs typeface="+mn-cs"/>
              </a:rPr>
              <a:t>B</a:t>
            </a:r>
          </a:p>
        </p:txBody>
      </p:sp>
      <p:sp>
        <p:nvSpPr>
          <p:cNvPr id="10" name="Rectangle 9"/>
          <p:cNvSpPr/>
          <p:nvPr/>
        </p:nvSpPr>
        <p:spPr>
          <a:xfrm>
            <a:off x="4593520" y="3558531"/>
            <a:ext cx="481222" cy="584775"/>
          </a:xfrm>
          <a:prstGeom prst="rect">
            <a:avLst/>
          </a:prstGeom>
          <a:noFill/>
        </p:spPr>
        <p:txBody>
          <a:bodyPr wrap="none" lIns="91440" tIns="45720" rIns="91440" bIns="4572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Verdana" pitchFamily="34" charset="0"/>
                <a:ea typeface="+mn-ea"/>
                <a:cs typeface="+mn-cs"/>
              </a:rPr>
              <a:t>C</a:t>
            </a:r>
          </a:p>
        </p:txBody>
      </p:sp>
      <p:sp>
        <p:nvSpPr>
          <p:cNvPr id="11" name="Rectangle 10"/>
          <p:cNvSpPr/>
          <p:nvPr/>
        </p:nvSpPr>
        <p:spPr>
          <a:xfrm>
            <a:off x="4613747" y="4091874"/>
            <a:ext cx="526105" cy="584775"/>
          </a:xfrm>
          <a:prstGeom prst="rect">
            <a:avLst/>
          </a:prstGeom>
          <a:noFill/>
        </p:spPr>
        <p:txBody>
          <a:bodyPr wrap="none" lIns="91440" tIns="45720" rIns="91440" bIns="4572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Verdana" pitchFamily="34" charset="0"/>
                <a:ea typeface="+mn-ea"/>
                <a:cs typeface="+mn-cs"/>
              </a:rPr>
              <a:t>D</a:t>
            </a:r>
          </a:p>
        </p:txBody>
      </p:sp>
      <p:sp>
        <p:nvSpPr>
          <p:cNvPr id="12" name="Rectangle 11"/>
          <p:cNvSpPr/>
          <p:nvPr/>
        </p:nvSpPr>
        <p:spPr>
          <a:xfrm>
            <a:off x="4615562" y="4662712"/>
            <a:ext cx="465192" cy="584775"/>
          </a:xfrm>
          <a:prstGeom prst="rect">
            <a:avLst/>
          </a:prstGeom>
          <a:noFill/>
        </p:spPr>
        <p:txBody>
          <a:bodyPr wrap="none" lIns="91440" tIns="45720" rIns="91440" bIns="4572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Verdana" pitchFamily="34" charset="0"/>
                <a:ea typeface="+mn-ea"/>
                <a:cs typeface="+mn-cs"/>
              </a:rPr>
              <a:t>E</a:t>
            </a:r>
          </a:p>
        </p:txBody>
      </p:sp>
      <p:sp>
        <p:nvSpPr>
          <p:cNvPr id="13" name="Rectangle 12"/>
          <p:cNvSpPr/>
          <p:nvPr/>
        </p:nvSpPr>
        <p:spPr>
          <a:xfrm>
            <a:off x="4632541" y="5170139"/>
            <a:ext cx="452368" cy="584775"/>
          </a:xfrm>
          <a:prstGeom prst="rect">
            <a:avLst/>
          </a:prstGeom>
          <a:noFill/>
        </p:spPr>
        <p:txBody>
          <a:bodyPr wrap="none" lIns="91440" tIns="45720" rIns="91440" bIns="4572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Verdana" pitchFamily="34" charset="0"/>
                <a:ea typeface="+mn-ea"/>
                <a:cs typeface="+mn-cs"/>
              </a:rPr>
              <a:t>F</a:t>
            </a:r>
          </a:p>
        </p:txBody>
      </p:sp>
      <p:sp>
        <p:nvSpPr>
          <p:cNvPr id="14" name="Rectangle 13"/>
          <p:cNvSpPr/>
          <p:nvPr/>
        </p:nvSpPr>
        <p:spPr>
          <a:xfrm>
            <a:off x="7620000" y="1508427"/>
            <a:ext cx="1059907" cy="1569660"/>
          </a:xfrm>
          <a:prstGeom prst="rect">
            <a:avLst/>
          </a:prstGeom>
          <a:noFill/>
        </p:spPr>
        <p:txBody>
          <a:bodyPr wrap="none" lIns="91440" tIns="45720" rIns="91440" bIns="4572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96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Verdana" pitchFamily="34" charset="0"/>
                <a:ea typeface="+mn-ea"/>
                <a:cs typeface="+mn-cs"/>
              </a:rPr>
              <a:t>9</a:t>
            </a:r>
          </a:p>
        </p:txBody>
      </p:sp>
    </p:spTree>
    <p:extLst>
      <p:ext uri="{BB962C8B-B14F-4D97-AF65-F5344CB8AC3E}">
        <p14:creationId xmlns:p14="http://schemas.microsoft.com/office/powerpoint/2010/main" val="3735044704"/>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20483" name="Rectangle 3"/>
          <p:cNvSpPr>
            <a:spLocks noGrp="1" noChangeArrowheads="1"/>
          </p:cNvSpPr>
          <p:nvPr>
            <p:ph type="body" idx="1"/>
          </p:nvPr>
        </p:nvSpPr>
        <p:spPr>
          <a:xfrm>
            <a:off x="457200" y="381000"/>
            <a:ext cx="8229600" cy="5749925"/>
          </a:xfrm>
        </p:spPr>
        <p:txBody>
          <a:bodyPr/>
          <a:lstStyle/>
          <a:p>
            <a:pPr eaLnBrk="1" hangingPunct="1">
              <a:defRPr/>
            </a:pPr>
            <a:r>
              <a:rPr lang="en-US" dirty="0"/>
              <a:t>Name the corresponding base pair on the right.  Each one is worth 1 point.</a:t>
            </a:r>
          </a:p>
        </p:txBody>
      </p:sp>
      <p:pic>
        <p:nvPicPr>
          <p:cNvPr id="211971" name="Picture 5" descr="dna"/>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1000" y="1600199"/>
            <a:ext cx="8458200" cy="4876801"/>
          </a:xfrm>
          <a:prstGeom prst="rect">
            <a:avLst/>
          </a:prstGeom>
          <a:noFill/>
          <a:ln w="7620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
        <p:nvSpPr>
          <p:cNvPr id="80905" name="Rectangle 9"/>
          <p:cNvSpPr>
            <a:spLocks noChangeArrowheads="1"/>
          </p:cNvSpPr>
          <p:nvPr/>
        </p:nvSpPr>
        <p:spPr bwMode="auto">
          <a:xfrm>
            <a:off x="5715000" y="6629400"/>
            <a:ext cx="3124200" cy="214313"/>
          </a:xfrm>
          <a:prstGeom prst="rect">
            <a:avLst/>
          </a:prstGeom>
          <a:noFill/>
          <a:ln w="9525" algn="ctr">
            <a:noFill/>
            <a:miter lim="800000"/>
            <a:headEnd/>
            <a:tailEnd/>
          </a:ln>
          <a:effectLst/>
        </p:spPr>
        <p:txBody>
          <a:bodyPr>
            <a:spAutoFit/>
          </a:bodyPr>
          <a:lstStyle/>
          <a:p>
            <a:pPr marL="342900" marR="0" lvl="0" indent="-342900" algn="r" defTabSz="914400" rtl="0" eaLnBrk="1" fontAlgn="base" latinLnBrk="0" hangingPunct="1">
              <a:lnSpc>
                <a:spcPct val="100000"/>
              </a:lnSpc>
              <a:spcBef>
                <a:spcPct val="0"/>
              </a:spcBef>
              <a:spcAft>
                <a:spcPct val="0"/>
              </a:spcAft>
              <a:buClr>
                <a:srgbClr val="66CCFF"/>
              </a:buClr>
              <a:buSzPct val="65000"/>
              <a:buFont typeface="Wingdings" pitchFamily="2" charset="2"/>
              <a:buNone/>
              <a:tabLst/>
              <a:defRPr/>
            </a:pPr>
            <a: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rPr>
              <a:t>Copyright © 2024 </a:t>
            </a:r>
            <a:r>
              <a:rPr kumimoji="0" lang="en-US" sz="800" b="1" i="0" u="none" strike="noStrike" kern="1200" cap="none" spc="0" normalizeH="0" baseline="0" noProof="0" dirty="0" err="1">
                <a:ln>
                  <a:noFill/>
                </a:ln>
                <a:solidFill>
                  <a:srgbClr val="FFFFFF"/>
                </a:solidFill>
                <a:effectLst/>
                <a:uLnTx/>
                <a:uFillTx/>
                <a:latin typeface="Verdana" pitchFamily="34" charset="0"/>
                <a:ea typeface="+mn-ea"/>
                <a:cs typeface="+mn-cs"/>
              </a:rPr>
              <a:t>SlideSpark</a:t>
            </a:r>
            <a: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rPr>
              <a:t> .LLC</a:t>
            </a:r>
            <a:endParaRPr kumimoji="0" lang="en-US" sz="96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Tahoma" pitchFamily="34" charset="0"/>
              <a:ea typeface="+mn-ea"/>
              <a:cs typeface="+mn-cs"/>
            </a:endParaRPr>
          </a:p>
        </p:txBody>
      </p:sp>
      <p:sp>
        <p:nvSpPr>
          <p:cNvPr id="6" name="Freeform 5"/>
          <p:cNvSpPr/>
          <p:nvPr/>
        </p:nvSpPr>
        <p:spPr bwMode="auto">
          <a:xfrm>
            <a:off x="3062514" y="5029200"/>
            <a:ext cx="1756229" cy="725714"/>
          </a:xfrm>
          <a:custGeom>
            <a:avLst/>
            <a:gdLst>
              <a:gd name="connsiteX0" fmla="*/ 391886 w 1756229"/>
              <a:gd name="connsiteY0" fmla="*/ 43543 h 725714"/>
              <a:gd name="connsiteX1" fmla="*/ 275772 w 1756229"/>
              <a:gd name="connsiteY1" fmla="*/ 145143 h 725714"/>
              <a:gd name="connsiteX2" fmla="*/ 217715 w 1756229"/>
              <a:gd name="connsiteY2" fmla="*/ 159657 h 725714"/>
              <a:gd name="connsiteX3" fmla="*/ 174172 w 1756229"/>
              <a:gd name="connsiteY3" fmla="*/ 174172 h 725714"/>
              <a:gd name="connsiteX4" fmla="*/ 130629 w 1756229"/>
              <a:gd name="connsiteY4" fmla="*/ 217714 h 725714"/>
              <a:gd name="connsiteX5" fmla="*/ 43543 w 1756229"/>
              <a:gd name="connsiteY5" fmla="*/ 246743 h 725714"/>
              <a:gd name="connsiteX6" fmla="*/ 0 w 1756229"/>
              <a:gd name="connsiteY6" fmla="*/ 333829 h 725714"/>
              <a:gd name="connsiteX7" fmla="*/ 14515 w 1756229"/>
              <a:gd name="connsiteY7" fmla="*/ 406400 h 725714"/>
              <a:gd name="connsiteX8" fmla="*/ 58057 w 1756229"/>
              <a:gd name="connsiteY8" fmla="*/ 493486 h 725714"/>
              <a:gd name="connsiteX9" fmla="*/ 101600 w 1756229"/>
              <a:gd name="connsiteY9" fmla="*/ 537029 h 725714"/>
              <a:gd name="connsiteX10" fmla="*/ 145143 w 1756229"/>
              <a:gd name="connsiteY10" fmla="*/ 551543 h 725714"/>
              <a:gd name="connsiteX11" fmla="*/ 188686 w 1756229"/>
              <a:gd name="connsiteY11" fmla="*/ 580572 h 725714"/>
              <a:gd name="connsiteX12" fmla="*/ 232229 w 1756229"/>
              <a:gd name="connsiteY12" fmla="*/ 624114 h 725714"/>
              <a:gd name="connsiteX13" fmla="*/ 275772 w 1756229"/>
              <a:gd name="connsiteY13" fmla="*/ 638629 h 725714"/>
              <a:gd name="connsiteX14" fmla="*/ 391886 w 1756229"/>
              <a:gd name="connsiteY14" fmla="*/ 711200 h 725714"/>
              <a:gd name="connsiteX15" fmla="*/ 435429 w 1756229"/>
              <a:gd name="connsiteY15" fmla="*/ 725714 h 725714"/>
              <a:gd name="connsiteX16" fmla="*/ 783772 w 1756229"/>
              <a:gd name="connsiteY16" fmla="*/ 682172 h 725714"/>
              <a:gd name="connsiteX17" fmla="*/ 1698172 w 1756229"/>
              <a:gd name="connsiteY17" fmla="*/ 682172 h 725714"/>
              <a:gd name="connsiteX18" fmla="*/ 1712686 w 1756229"/>
              <a:gd name="connsiteY18" fmla="*/ 638629 h 725714"/>
              <a:gd name="connsiteX19" fmla="*/ 1727200 w 1756229"/>
              <a:gd name="connsiteY19" fmla="*/ 464457 h 725714"/>
              <a:gd name="connsiteX20" fmla="*/ 1756229 w 1756229"/>
              <a:gd name="connsiteY20" fmla="*/ 377372 h 725714"/>
              <a:gd name="connsiteX21" fmla="*/ 1741715 w 1756229"/>
              <a:gd name="connsiteY21" fmla="*/ 232229 h 725714"/>
              <a:gd name="connsiteX22" fmla="*/ 1698172 w 1756229"/>
              <a:gd name="connsiteY22" fmla="*/ 188686 h 725714"/>
              <a:gd name="connsiteX23" fmla="*/ 1625600 w 1756229"/>
              <a:gd name="connsiteY23" fmla="*/ 130629 h 725714"/>
              <a:gd name="connsiteX24" fmla="*/ 1538515 w 1756229"/>
              <a:gd name="connsiteY24" fmla="*/ 72572 h 725714"/>
              <a:gd name="connsiteX25" fmla="*/ 1335315 w 1756229"/>
              <a:gd name="connsiteY25" fmla="*/ 14514 h 725714"/>
              <a:gd name="connsiteX26" fmla="*/ 1074057 w 1756229"/>
              <a:gd name="connsiteY26" fmla="*/ 0 h 725714"/>
              <a:gd name="connsiteX27" fmla="*/ 769257 w 1756229"/>
              <a:gd name="connsiteY27" fmla="*/ 14514 h 725714"/>
              <a:gd name="connsiteX28" fmla="*/ 725715 w 1756229"/>
              <a:gd name="connsiteY28" fmla="*/ 29029 h 725714"/>
              <a:gd name="connsiteX29" fmla="*/ 624115 w 1756229"/>
              <a:gd name="connsiteY29" fmla="*/ 58057 h 725714"/>
              <a:gd name="connsiteX30" fmla="*/ 493486 w 1756229"/>
              <a:gd name="connsiteY30" fmla="*/ 116114 h 725714"/>
              <a:gd name="connsiteX31" fmla="*/ 406400 w 1756229"/>
              <a:gd name="connsiteY31" fmla="*/ 145143 h 725714"/>
              <a:gd name="connsiteX32" fmla="*/ 290286 w 1756229"/>
              <a:gd name="connsiteY32" fmla="*/ 174172 h 725714"/>
              <a:gd name="connsiteX33" fmla="*/ 246743 w 1756229"/>
              <a:gd name="connsiteY33" fmla="*/ 188686 h 725714"/>
              <a:gd name="connsiteX34" fmla="*/ 174172 w 1756229"/>
              <a:gd name="connsiteY34" fmla="*/ 203200 h 725714"/>
              <a:gd name="connsiteX35" fmla="*/ 87086 w 1756229"/>
              <a:gd name="connsiteY35" fmla="*/ 232229 h 725714"/>
              <a:gd name="connsiteX36" fmla="*/ 58057 w 1756229"/>
              <a:gd name="connsiteY36" fmla="*/ 275772 h 725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756229" h="725714">
                <a:moveTo>
                  <a:pt x="391886" y="43543"/>
                </a:moveTo>
                <a:cubicBezTo>
                  <a:pt x="365822" y="69607"/>
                  <a:pt x="317776" y="127141"/>
                  <a:pt x="275772" y="145143"/>
                </a:cubicBezTo>
                <a:cubicBezTo>
                  <a:pt x="257437" y="153001"/>
                  <a:pt x="236895" y="154177"/>
                  <a:pt x="217715" y="159657"/>
                </a:cubicBezTo>
                <a:cubicBezTo>
                  <a:pt x="203004" y="163860"/>
                  <a:pt x="188686" y="169334"/>
                  <a:pt x="174172" y="174172"/>
                </a:cubicBezTo>
                <a:cubicBezTo>
                  <a:pt x="159658" y="188686"/>
                  <a:pt x="148572" y="207746"/>
                  <a:pt x="130629" y="217714"/>
                </a:cubicBezTo>
                <a:cubicBezTo>
                  <a:pt x="103881" y="232574"/>
                  <a:pt x="43543" y="246743"/>
                  <a:pt x="43543" y="246743"/>
                </a:cubicBezTo>
                <a:cubicBezTo>
                  <a:pt x="28868" y="268757"/>
                  <a:pt x="0" y="303785"/>
                  <a:pt x="0" y="333829"/>
                </a:cubicBezTo>
                <a:cubicBezTo>
                  <a:pt x="0" y="358498"/>
                  <a:pt x="8532" y="382467"/>
                  <a:pt x="14515" y="406400"/>
                </a:cubicBezTo>
                <a:cubicBezTo>
                  <a:pt x="23867" y="443806"/>
                  <a:pt x="32718" y="463079"/>
                  <a:pt x="58057" y="493486"/>
                </a:cubicBezTo>
                <a:cubicBezTo>
                  <a:pt x="71198" y="509255"/>
                  <a:pt x="84521" y="525643"/>
                  <a:pt x="101600" y="537029"/>
                </a:cubicBezTo>
                <a:cubicBezTo>
                  <a:pt x="114330" y="545516"/>
                  <a:pt x="130629" y="546705"/>
                  <a:pt x="145143" y="551543"/>
                </a:cubicBezTo>
                <a:cubicBezTo>
                  <a:pt x="159657" y="561219"/>
                  <a:pt x="175285" y="569405"/>
                  <a:pt x="188686" y="580572"/>
                </a:cubicBezTo>
                <a:cubicBezTo>
                  <a:pt x="204455" y="593712"/>
                  <a:pt x="215150" y="612728"/>
                  <a:pt x="232229" y="624114"/>
                </a:cubicBezTo>
                <a:cubicBezTo>
                  <a:pt x="244959" y="632601"/>
                  <a:pt x="261258" y="633791"/>
                  <a:pt x="275772" y="638629"/>
                </a:cubicBezTo>
                <a:cubicBezTo>
                  <a:pt x="321773" y="707632"/>
                  <a:pt x="288251" y="676656"/>
                  <a:pt x="391886" y="711200"/>
                </a:cubicBezTo>
                <a:lnTo>
                  <a:pt x="435429" y="725714"/>
                </a:lnTo>
                <a:cubicBezTo>
                  <a:pt x="745564" y="694701"/>
                  <a:pt x="631374" y="720271"/>
                  <a:pt x="783772" y="682172"/>
                </a:cubicBezTo>
                <a:cubicBezTo>
                  <a:pt x="1027692" y="689794"/>
                  <a:pt x="1452371" y="712897"/>
                  <a:pt x="1698172" y="682172"/>
                </a:cubicBezTo>
                <a:cubicBezTo>
                  <a:pt x="1713353" y="680274"/>
                  <a:pt x="1707848" y="653143"/>
                  <a:pt x="1712686" y="638629"/>
                </a:cubicBezTo>
                <a:cubicBezTo>
                  <a:pt x="1717524" y="580572"/>
                  <a:pt x="1717622" y="521923"/>
                  <a:pt x="1727200" y="464457"/>
                </a:cubicBezTo>
                <a:cubicBezTo>
                  <a:pt x="1732230" y="434275"/>
                  <a:pt x="1756229" y="377372"/>
                  <a:pt x="1756229" y="377372"/>
                </a:cubicBezTo>
                <a:cubicBezTo>
                  <a:pt x="1751391" y="328991"/>
                  <a:pt x="1756014" y="278701"/>
                  <a:pt x="1741715" y="232229"/>
                </a:cubicBezTo>
                <a:cubicBezTo>
                  <a:pt x="1735679" y="212610"/>
                  <a:pt x="1711313" y="204455"/>
                  <a:pt x="1698172" y="188686"/>
                </a:cubicBezTo>
                <a:cubicBezTo>
                  <a:pt x="1647671" y="128085"/>
                  <a:pt x="1697081" y="154455"/>
                  <a:pt x="1625600" y="130629"/>
                </a:cubicBezTo>
                <a:cubicBezTo>
                  <a:pt x="1596572" y="111277"/>
                  <a:pt x="1571612" y="83605"/>
                  <a:pt x="1538515" y="72572"/>
                </a:cubicBezTo>
                <a:cubicBezTo>
                  <a:pt x="1491858" y="57019"/>
                  <a:pt x="1379054" y="16944"/>
                  <a:pt x="1335315" y="14514"/>
                </a:cubicBezTo>
                <a:lnTo>
                  <a:pt x="1074057" y="0"/>
                </a:lnTo>
                <a:cubicBezTo>
                  <a:pt x="972457" y="4838"/>
                  <a:pt x="870621" y="6067"/>
                  <a:pt x="769257" y="14514"/>
                </a:cubicBezTo>
                <a:cubicBezTo>
                  <a:pt x="754011" y="15785"/>
                  <a:pt x="740426" y="24826"/>
                  <a:pt x="725715" y="29029"/>
                </a:cubicBezTo>
                <a:cubicBezTo>
                  <a:pt x="598115" y="65487"/>
                  <a:pt x="728533" y="23251"/>
                  <a:pt x="624115" y="58057"/>
                </a:cubicBezTo>
                <a:cubicBezTo>
                  <a:pt x="555111" y="104060"/>
                  <a:pt x="597123" y="81568"/>
                  <a:pt x="493486" y="116114"/>
                </a:cubicBezTo>
                <a:lnTo>
                  <a:pt x="406400" y="145143"/>
                </a:lnTo>
                <a:cubicBezTo>
                  <a:pt x="367695" y="154819"/>
                  <a:pt x="328135" y="161556"/>
                  <a:pt x="290286" y="174172"/>
                </a:cubicBezTo>
                <a:cubicBezTo>
                  <a:pt x="275772" y="179010"/>
                  <a:pt x="261586" y="184975"/>
                  <a:pt x="246743" y="188686"/>
                </a:cubicBezTo>
                <a:cubicBezTo>
                  <a:pt x="222810" y="194669"/>
                  <a:pt x="197972" y="196709"/>
                  <a:pt x="174172" y="203200"/>
                </a:cubicBezTo>
                <a:cubicBezTo>
                  <a:pt x="144651" y="211251"/>
                  <a:pt x="87086" y="232229"/>
                  <a:pt x="87086" y="232229"/>
                </a:cubicBezTo>
                <a:lnTo>
                  <a:pt x="58057" y="275772"/>
                </a:lnTo>
              </a:path>
            </a:pathLst>
          </a:custGeom>
          <a:solidFill>
            <a:schemeClr val="tx1"/>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sp>
        <p:nvSpPr>
          <p:cNvPr id="5" name="Freeform 4"/>
          <p:cNvSpPr/>
          <p:nvPr/>
        </p:nvSpPr>
        <p:spPr bwMode="auto">
          <a:xfrm>
            <a:off x="3483429" y="4557486"/>
            <a:ext cx="1335314" cy="711200"/>
          </a:xfrm>
          <a:custGeom>
            <a:avLst/>
            <a:gdLst>
              <a:gd name="connsiteX0" fmla="*/ 246742 w 1335314"/>
              <a:gd name="connsiteY0" fmla="*/ 29028 h 711200"/>
              <a:gd name="connsiteX1" fmla="*/ 14514 w 1335314"/>
              <a:gd name="connsiteY1" fmla="*/ 87085 h 711200"/>
              <a:gd name="connsiteX2" fmla="*/ 0 w 1335314"/>
              <a:gd name="connsiteY2" fmla="*/ 130628 h 711200"/>
              <a:gd name="connsiteX3" fmla="*/ 87085 w 1335314"/>
              <a:gd name="connsiteY3" fmla="*/ 188685 h 711200"/>
              <a:gd name="connsiteX4" fmla="*/ 174171 w 1335314"/>
              <a:gd name="connsiteY4" fmla="*/ 232228 h 711200"/>
              <a:gd name="connsiteX5" fmla="*/ 304800 w 1335314"/>
              <a:gd name="connsiteY5" fmla="*/ 304800 h 711200"/>
              <a:gd name="connsiteX6" fmla="*/ 261257 w 1335314"/>
              <a:gd name="connsiteY6" fmla="*/ 333828 h 711200"/>
              <a:gd name="connsiteX7" fmla="*/ 217714 w 1335314"/>
              <a:gd name="connsiteY7" fmla="*/ 348343 h 711200"/>
              <a:gd name="connsiteX8" fmla="*/ 203200 w 1335314"/>
              <a:gd name="connsiteY8" fmla="*/ 391885 h 711200"/>
              <a:gd name="connsiteX9" fmla="*/ 116114 w 1335314"/>
              <a:gd name="connsiteY9" fmla="*/ 464457 h 711200"/>
              <a:gd name="connsiteX10" fmla="*/ 87085 w 1335314"/>
              <a:gd name="connsiteY10" fmla="*/ 508000 h 711200"/>
              <a:gd name="connsiteX11" fmla="*/ 145142 w 1335314"/>
              <a:gd name="connsiteY11" fmla="*/ 595085 h 711200"/>
              <a:gd name="connsiteX12" fmla="*/ 246742 w 1335314"/>
              <a:gd name="connsiteY12" fmla="*/ 624114 h 711200"/>
              <a:gd name="connsiteX13" fmla="*/ 420914 w 1335314"/>
              <a:gd name="connsiteY13" fmla="*/ 653143 h 711200"/>
              <a:gd name="connsiteX14" fmla="*/ 508000 w 1335314"/>
              <a:gd name="connsiteY14" fmla="*/ 667657 h 711200"/>
              <a:gd name="connsiteX15" fmla="*/ 609600 w 1335314"/>
              <a:gd name="connsiteY15" fmla="*/ 696685 h 711200"/>
              <a:gd name="connsiteX16" fmla="*/ 696685 w 1335314"/>
              <a:gd name="connsiteY16" fmla="*/ 711200 h 711200"/>
              <a:gd name="connsiteX17" fmla="*/ 1030514 w 1335314"/>
              <a:gd name="connsiteY17" fmla="*/ 667657 h 711200"/>
              <a:gd name="connsiteX18" fmla="*/ 1146628 w 1335314"/>
              <a:gd name="connsiteY18" fmla="*/ 624114 h 711200"/>
              <a:gd name="connsiteX19" fmla="*/ 1233714 w 1335314"/>
              <a:gd name="connsiteY19" fmla="*/ 595085 h 711200"/>
              <a:gd name="connsiteX20" fmla="*/ 1306285 w 1335314"/>
              <a:gd name="connsiteY20" fmla="*/ 508000 h 711200"/>
              <a:gd name="connsiteX21" fmla="*/ 1335314 w 1335314"/>
              <a:gd name="connsiteY21" fmla="*/ 420914 h 711200"/>
              <a:gd name="connsiteX22" fmla="*/ 1320800 w 1335314"/>
              <a:gd name="connsiteY22" fmla="*/ 319314 h 711200"/>
              <a:gd name="connsiteX23" fmla="*/ 1306285 w 1335314"/>
              <a:gd name="connsiteY23" fmla="*/ 188685 h 711200"/>
              <a:gd name="connsiteX24" fmla="*/ 1291771 w 1335314"/>
              <a:gd name="connsiteY24" fmla="*/ 101600 h 711200"/>
              <a:gd name="connsiteX25" fmla="*/ 1146628 w 1335314"/>
              <a:gd name="connsiteY25" fmla="*/ 58057 h 711200"/>
              <a:gd name="connsiteX26" fmla="*/ 1030514 w 1335314"/>
              <a:gd name="connsiteY26" fmla="*/ 43543 h 711200"/>
              <a:gd name="connsiteX27" fmla="*/ 856342 w 1335314"/>
              <a:gd name="connsiteY27" fmla="*/ 14514 h 711200"/>
              <a:gd name="connsiteX28" fmla="*/ 696685 w 1335314"/>
              <a:gd name="connsiteY28" fmla="*/ 0 h 711200"/>
              <a:gd name="connsiteX29" fmla="*/ 261257 w 1335314"/>
              <a:gd name="connsiteY29" fmla="*/ 14514 h 711200"/>
              <a:gd name="connsiteX30" fmla="*/ 159657 w 1335314"/>
              <a:gd name="connsiteY30" fmla="*/ 43543 h 711200"/>
              <a:gd name="connsiteX31" fmla="*/ 145142 w 1335314"/>
              <a:gd name="connsiteY31" fmla="*/ 43543 h 711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335314" h="711200">
                <a:moveTo>
                  <a:pt x="246742" y="29028"/>
                </a:moveTo>
                <a:cubicBezTo>
                  <a:pt x="132775" y="37795"/>
                  <a:pt x="71690" y="1321"/>
                  <a:pt x="14514" y="87085"/>
                </a:cubicBezTo>
                <a:cubicBezTo>
                  <a:pt x="6027" y="99815"/>
                  <a:pt x="4838" y="116114"/>
                  <a:pt x="0" y="130628"/>
                </a:cubicBezTo>
                <a:cubicBezTo>
                  <a:pt x="76520" y="156137"/>
                  <a:pt x="14604" y="128285"/>
                  <a:pt x="87085" y="188685"/>
                </a:cubicBezTo>
                <a:cubicBezTo>
                  <a:pt x="124602" y="219949"/>
                  <a:pt x="130529" y="217681"/>
                  <a:pt x="174171" y="232228"/>
                </a:cubicBezTo>
                <a:cubicBezTo>
                  <a:pt x="273987" y="298772"/>
                  <a:pt x="228159" y="279252"/>
                  <a:pt x="304800" y="304800"/>
                </a:cubicBezTo>
                <a:cubicBezTo>
                  <a:pt x="290286" y="314476"/>
                  <a:pt x="276859" y="326027"/>
                  <a:pt x="261257" y="333828"/>
                </a:cubicBezTo>
                <a:cubicBezTo>
                  <a:pt x="247573" y="340670"/>
                  <a:pt x="228532" y="337525"/>
                  <a:pt x="217714" y="348343"/>
                </a:cubicBezTo>
                <a:cubicBezTo>
                  <a:pt x="206896" y="359161"/>
                  <a:pt x="211686" y="379155"/>
                  <a:pt x="203200" y="391885"/>
                </a:cubicBezTo>
                <a:cubicBezTo>
                  <a:pt x="180849" y="425411"/>
                  <a:pt x="148244" y="443037"/>
                  <a:pt x="116114" y="464457"/>
                </a:cubicBezTo>
                <a:cubicBezTo>
                  <a:pt x="106438" y="478971"/>
                  <a:pt x="89552" y="490731"/>
                  <a:pt x="87085" y="508000"/>
                </a:cubicBezTo>
                <a:cubicBezTo>
                  <a:pt x="79866" y="558535"/>
                  <a:pt x="107708" y="576368"/>
                  <a:pt x="145142" y="595085"/>
                </a:cubicBezTo>
                <a:cubicBezTo>
                  <a:pt x="168347" y="606688"/>
                  <a:pt x="225034" y="617912"/>
                  <a:pt x="246742" y="624114"/>
                </a:cubicBezTo>
                <a:cubicBezTo>
                  <a:pt x="365870" y="658150"/>
                  <a:pt x="177655" y="620708"/>
                  <a:pt x="420914" y="653143"/>
                </a:cubicBezTo>
                <a:cubicBezTo>
                  <a:pt x="450085" y="657032"/>
                  <a:pt x="478971" y="662819"/>
                  <a:pt x="508000" y="667657"/>
                </a:cubicBezTo>
                <a:cubicBezTo>
                  <a:pt x="549505" y="681492"/>
                  <a:pt x="564032" y="687571"/>
                  <a:pt x="609600" y="696685"/>
                </a:cubicBezTo>
                <a:cubicBezTo>
                  <a:pt x="638457" y="702457"/>
                  <a:pt x="667657" y="706362"/>
                  <a:pt x="696685" y="711200"/>
                </a:cubicBezTo>
                <a:cubicBezTo>
                  <a:pt x="805870" y="704777"/>
                  <a:pt x="927698" y="719066"/>
                  <a:pt x="1030514" y="667657"/>
                </a:cubicBezTo>
                <a:cubicBezTo>
                  <a:pt x="1127849" y="618989"/>
                  <a:pt x="1047817" y="653757"/>
                  <a:pt x="1146628" y="624114"/>
                </a:cubicBezTo>
                <a:cubicBezTo>
                  <a:pt x="1175936" y="615321"/>
                  <a:pt x="1233714" y="595085"/>
                  <a:pt x="1233714" y="595085"/>
                </a:cubicBezTo>
                <a:cubicBezTo>
                  <a:pt x="1261061" y="567739"/>
                  <a:pt x="1290118" y="544376"/>
                  <a:pt x="1306285" y="508000"/>
                </a:cubicBezTo>
                <a:cubicBezTo>
                  <a:pt x="1318712" y="480038"/>
                  <a:pt x="1335314" y="420914"/>
                  <a:pt x="1335314" y="420914"/>
                </a:cubicBezTo>
                <a:cubicBezTo>
                  <a:pt x="1330476" y="387047"/>
                  <a:pt x="1325043" y="353260"/>
                  <a:pt x="1320800" y="319314"/>
                </a:cubicBezTo>
                <a:cubicBezTo>
                  <a:pt x="1315366" y="275841"/>
                  <a:pt x="1312075" y="232112"/>
                  <a:pt x="1306285" y="188685"/>
                </a:cubicBezTo>
                <a:cubicBezTo>
                  <a:pt x="1302396" y="159514"/>
                  <a:pt x="1311150" y="123747"/>
                  <a:pt x="1291771" y="101600"/>
                </a:cubicBezTo>
                <a:cubicBezTo>
                  <a:pt x="1285160" y="94045"/>
                  <a:pt x="1169570" y="61881"/>
                  <a:pt x="1146628" y="58057"/>
                </a:cubicBezTo>
                <a:cubicBezTo>
                  <a:pt x="1108153" y="51645"/>
                  <a:pt x="1069066" y="49474"/>
                  <a:pt x="1030514" y="43543"/>
                </a:cubicBezTo>
                <a:cubicBezTo>
                  <a:pt x="877284" y="19969"/>
                  <a:pt x="1047695" y="35775"/>
                  <a:pt x="856342" y="14514"/>
                </a:cubicBezTo>
                <a:cubicBezTo>
                  <a:pt x="803230" y="8613"/>
                  <a:pt x="749904" y="4838"/>
                  <a:pt x="696685" y="0"/>
                </a:cubicBezTo>
                <a:cubicBezTo>
                  <a:pt x="551542" y="4838"/>
                  <a:pt x="406230" y="5986"/>
                  <a:pt x="261257" y="14514"/>
                </a:cubicBezTo>
                <a:cubicBezTo>
                  <a:pt x="225749" y="16603"/>
                  <a:pt x="193446" y="35095"/>
                  <a:pt x="159657" y="43543"/>
                </a:cubicBezTo>
                <a:cubicBezTo>
                  <a:pt x="154963" y="44717"/>
                  <a:pt x="149980" y="43543"/>
                  <a:pt x="145142" y="43543"/>
                </a:cubicBezTo>
              </a:path>
            </a:pathLst>
          </a:custGeom>
          <a:solidFill>
            <a:schemeClr val="tx1"/>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sp>
        <p:nvSpPr>
          <p:cNvPr id="7" name="Rectangle 6"/>
          <p:cNvSpPr/>
          <p:nvPr/>
        </p:nvSpPr>
        <p:spPr>
          <a:xfrm>
            <a:off x="4550229" y="2363726"/>
            <a:ext cx="503664" cy="584775"/>
          </a:xfrm>
          <a:prstGeom prst="rect">
            <a:avLst/>
          </a:prstGeom>
          <a:noFill/>
        </p:spPr>
        <p:txBody>
          <a:bodyPr wrap="none" lIns="91440" tIns="45720" rIns="91440" bIns="4572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Verdana" pitchFamily="34" charset="0"/>
                <a:ea typeface="+mn-ea"/>
                <a:cs typeface="+mn-cs"/>
              </a:rPr>
              <a:t>A</a:t>
            </a:r>
          </a:p>
        </p:txBody>
      </p:sp>
      <p:sp>
        <p:nvSpPr>
          <p:cNvPr id="8" name="Rectangle 7"/>
          <p:cNvSpPr/>
          <p:nvPr/>
        </p:nvSpPr>
        <p:spPr>
          <a:xfrm>
            <a:off x="4583503" y="2937040"/>
            <a:ext cx="497251" cy="584775"/>
          </a:xfrm>
          <a:prstGeom prst="rect">
            <a:avLst/>
          </a:prstGeom>
          <a:noFill/>
        </p:spPr>
        <p:txBody>
          <a:bodyPr wrap="none" lIns="91440" tIns="45720" rIns="91440" bIns="4572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Verdana" pitchFamily="34" charset="0"/>
                <a:ea typeface="+mn-ea"/>
                <a:cs typeface="+mn-cs"/>
              </a:rPr>
              <a:t>B</a:t>
            </a:r>
          </a:p>
        </p:txBody>
      </p:sp>
      <p:sp>
        <p:nvSpPr>
          <p:cNvPr id="10" name="Rectangle 9"/>
          <p:cNvSpPr/>
          <p:nvPr/>
        </p:nvSpPr>
        <p:spPr>
          <a:xfrm>
            <a:off x="4593520" y="3558531"/>
            <a:ext cx="481222" cy="584775"/>
          </a:xfrm>
          <a:prstGeom prst="rect">
            <a:avLst/>
          </a:prstGeom>
          <a:noFill/>
        </p:spPr>
        <p:txBody>
          <a:bodyPr wrap="none" lIns="91440" tIns="45720" rIns="91440" bIns="4572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Verdana" pitchFamily="34" charset="0"/>
                <a:ea typeface="+mn-ea"/>
                <a:cs typeface="+mn-cs"/>
              </a:rPr>
              <a:t>C</a:t>
            </a:r>
          </a:p>
        </p:txBody>
      </p:sp>
      <p:sp>
        <p:nvSpPr>
          <p:cNvPr id="11" name="Rectangle 10"/>
          <p:cNvSpPr/>
          <p:nvPr/>
        </p:nvSpPr>
        <p:spPr>
          <a:xfrm>
            <a:off x="4613747" y="4091874"/>
            <a:ext cx="526105" cy="584775"/>
          </a:xfrm>
          <a:prstGeom prst="rect">
            <a:avLst/>
          </a:prstGeom>
          <a:noFill/>
        </p:spPr>
        <p:txBody>
          <a:bodyPr wrap="none" lIns="91440" tIns="45720" rIns="91440" bIns="4572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Verdana" pitchFamily="34" charset="0"/>
                <a:ea typeface="+mn-ea"/>
                <a:cs typeface="+mn-cs"/>
              </a:rPr>
              <a:t>D</a:t>
            </a:r>
          </a:p>
        </p:txBody>
      </p:sp>
      <p:sp>
        <p:nvSpPr>
          <p:cNvPr id="12" name="Rectangle 11"/>
          <p:cNvSpPr/>
          <p:nvPr/>
        </p:nvSpPr>
        <p:spPr>
          <a:xfrm>
            <a:off x="4615562" y="4662712"/>
            <a:ext cx="465192" cy="584775"/>
          </a:xfrm>
          <a:prstGeom prst="rect">
            <a:avLst/>
          </a:prstGeom>
          <a:noFill/>
        </p:spPr>
        <p:txBody>
          <a:bodyPr wrap="none" lIns="91440" tIns="45720" rIns="91440" bIns="4572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Verdana" pitchFamily="34" charset="0"/>
                <a:ea typeface="+mn-ea"/>
                <a:cs typeface="+mn-cs"/>
              </a:rPr>
              <a:t>E</a:t>
            </a:r>
          </a:p>
        </p:txBody>
      </p:sp>
      <p:sp>
        <p:nvSpPr>
          <p:cNvPr id="13" name="Rectangle 12"/>
          <p:cNvSpPr/>
          <p:nvPr/>
        </p:nvSpPr>
        <p:spPr>
          <a:xfrm>
            <a:off x="4632541" y="5170139"/>
            <a:ext cx="452368" cy="584775"/>
          </a:xfrm>
          <a:prstGeom prst="rect">
            <a:avLst/>
          </a:prstGeom>
          <a:noFill/>
        </p:spPr>
        <p:txBody>
          <a:bodyPr wrap="none" lIns="91440" tIns="45720" rIns="91440" bIns="4572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Verdana" pitchFamily="34" charset="0"/>
                <a:ea typeface="+mn-ea"/>
                <a:cs typeface="+mn-cs"/>
              </a:rPr>
              <a:t>F</a:t>
            </a:r>
          </a:p>
        </p:txBody>
      </p:sp>
      <p:sp>
        <p:nvSpPr>
          <p:cNvPr id="14" name="Rectangle 13"/>
          <p:cNvSpPr/>
          <p:nvPr/>
        </p:nvSpPr>
        <p:spPr>
          <a:xfrm>
            <a:off x="7620000" y="1508427"/>
            <a:ext cx="1059907" cy="1569660"/>
          </a:xfrm>
          <a:prstGeom prst="rect">
            <a:avLst/>
          </a:prstGeom>
          <a:noFill/>
        </p:spPr>
        <p:txBody>
          <a:bodyPr wrap="none" lIns="91440" tIns="45720" rIns="91440" bIns="4572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96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Verdana" pitchFamily="34" charset="0"/>
                <a:ea typeface="+mn-ea"/>
                <a:cs typeface="+mn-cs"/>
              </a:rPr>
              <a:t>9</a:t>
            </a:r>
          </a:p>
        </p:txBody>
      </p:sp>
    </p:spTree>
    <p:extLst>
      <p:ext uri="{BB962C8B-B14F-4D97-AF65-F5344CB8AC3E}">
        <p14:creationId xmlns:p14="http://schemas.microsoft.com/office/powerpoint/2010/main" val="173478465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body" idx="1"/>
          </p:nvPr>
        </p:nvSpPr>
        <p:spPr>
          <a:xfrm>
            <a:off x="152400" y="304800"/>
            <a:ext cx="8839200" cy="5821363"/>
          </a:xfrm>
        </p:spPr>
        <p:txBody>
          <a:bodyPr/>
          <a:lstStyle/>
          <a:p>
            <a:r>
              <a:rPr lang="en-US" dirty="0"/>
              <a:t>Which is not correct of DNA?</a:t>
            </a:r>
            <a:endParaRPr lang="en-US" sz="2400" dirty="0"/>
          </a:p>
          <a:p>
            <a:pPr marL="457200" lvl="1" indent="0">
              <a:buNone/>
            </a:pPr>
            <a:r>
              <a:rPr lang="en-US" dirty="0">
                <a:solidFill>
                  <a:srgbClr val="9933FF"/>
                </a:solidFill>
              </a:rPr>
              <a:t>A.) DNA is housed in the nucleus of Eukaryotic Cells.</a:t>
            </a:r>
          </a:p>
          <a:p>
            <a:pPr marL="457200" lvl="1" indent="0">
              <a:buNone/>
            </a:pPr>
            <a:r>
              <a:rPr lang="en-US" dirty="0">
                <a:solidFill>
                  <a:srgbClr val="FF00FF"/>
                </a:solidFill>
              </a:rPr>
              <a:t>B.) DNA stands for Double Nucleus Amino acid.</a:t>
            </a:r>
            <a:endParaRPr lang="en-US" sz="2000" dirty="0">
              <a:solidFill>
                <a:srgbClr val="FF00FF"/>
              </a:solidFill>
            </a:endParaRPr>
          </a:p>
          <a:p>
            <a:pPr marL="457200" lvl="1" indent="0">
              <a:buNone/>
            </a:pPr>
            <a:r>
              <a:rPr lang="en-US" dirty="0">
                <a:solidFill>
                  <a:srgbClr val="92D050"/>
                </a:solidFill>
              </a:rPr>
              <a:t>C.) The shape is called the double helix.</a:t>
            </a:r>
            <a:endParaRPr lang="en-US" sz="2000" dirty="0">
              <a:solidFill>
                <a:srgbClr val="92D050"/>
              </a:solidFill>
            </a:endParaRPr>
          </a:p>
          <a:p>
            <a:pPr marL="457200" lvl="1" indent="0">
              <a:buNone/>
            </a:pPr>
            <a:r>
              <a:rPr lang="en-US" dirty="0">
                <a:solidFill>
                  <a:srgbClr val="FF0000"/>
                </a:solidFill>
              </a:rPr>
              <a:t>D.) DNA has the information for our cells to make proteins.  </a:t>
            </a:r>
            <a:endParaRPr lang="en-US" sz="2000" dirty="0">
              <a:solidFill>
                <a:srgbClr val="FF0000"/>
              </a:solidFill>
            </a:endParaRPr>
          </a:p>
          <a:p>
            <a:pPr marL="457200" lvl="1" indent="0">
              <a:buNone/>
            </a:pPr>
            <a:r>
              <a:rPr lang="en-US" dirty="0">
                <a:solidFill>
                  <a:srgbClr val="FF9900"/>
                </a:solidFill>
              </a:rPr>
              <a:t>E.) DNA through transcription makes mRNA.</a:t>
            </a:r>
            <a:endParaRPr lang="en-US" sz="2000" dirty="0">
              <a:solidFill>
                <a:srgbClr val="FF9900"/>
              </a:solidFill>
            </a:endParaRPr>
          </a:p>
          <a:p>
            <a:endParaRPr lang="en-US" dirty="0">
              <a:solidFill>
                <a:srgbClr val="FFFF66"/>
              </a:solidFill>
            </a:endParaRPr>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4267200"/>
            <a:ext cx="9144000" cy="2895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8062322" y="20935"/>
            <a:ext cx="1059907" cy="1569660"/>
          </a:xfrm>
          <a:prstGeom prst="rect">
            <a:avLst/>
          </a:prstGeom>
          <a:noFill/>
        </p:spPr>
        <p:txBody>
          <a:bodyPr wrap="none" lIns="91440" tIns="45720" rIns="91440" bIns="45720">
            <a:spAutoFit/>
          </a:bodyPr>
          <a:lstStyle/>
          <a:p>
            <a:pPr algn="ctr"/>
            <a:r>
              <a:rPr lang="en-US" sz="9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1</a:t>
            </a:r>
          </a:p>
        </p:txBody>
      </p:sp>
      <p:pic>
        <p:nvPicPr>
          <p:cNvPr id="3" name="Picture 2">
            <a:extLst>
              <a:ext uri="{FF2B5EF4-FFF2-40B4-BE49-F238E27FC236}">
                <a16:creationId xmlns:a16="http://schemas.microsoft.com/office/drawing/2014/main" id="{77056012-FFDA-B176-D6E9-79EFC415380A}"/>
              </a:ext>
            </a:extLst>
          </p:cNvPr>
          <p:cNvPicPr>
            <a:picLocks noChangeAspect="1"/>
          </p:cNvPicPr>
          <p:nvPr/>
        </p:nvPicPr>
        <p:blipFill>
          <a:blip r:embed="rId3"/>
          <a:stretch>
            <a:fillRect/>
          </a:stretch>
        </p:blipFill>
        <p:spPr>
          <a:xfrm>
            <a:off x="7418674" y="6787306"/>
            <a:ext cx="1633537" cy="70694"/>
          </a:xfrm>
          <a:prstGeom prst="rect">
            <a:avLst/>
          </a:prstGeom>
        </p:spPr>
      </p:pic>
    </p:spTree>
    <p:extLst>
      <p:ext uri="{BB962C8B-B14F-4D97-AF65-F5344CB8AC3E}">
        <p14:creationId xmlns:p14="http://schemas.microsoft.com/office/powerpoint/2010/main" val="1732025398"/>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20483" name="Rectangle 3"/>
          <p:cNvSpPr>
            <a:spLocks noGrp="1" noChangeArrowheads="1"/>
          </p:cNvSpPr>
          <p:nvPr>
            <p:ph type="body" idx="1"/>
          </p:nvPr>
        </p:nvSpPr>
        <p:spPr>
          <a:xfrm>
            <a:off x="457200" y="381000"/>
            <a:ext cx="8229600" cy="5749925"/>
          </a:xfrm>
        </p:spPr>
        <p:txBody>
          <a:bodyPr/>
          <a:lstStyle/>
          <a:p>
            <a:pPr eaLnBrk="1" hangingPunct="1">
              <a:defRPr/>
            </a:pPr>
            <a:r>
              <a:rPr lang="en-US" dirty="0"/>
              <a:t>Name the corresponding base pair on the right.  Each one is worth 1 point.</a:t>
            </a:r>
          </a:p>
        </p:txBody>
      </p:sp>
      <p:pic>
        <p:nvPicPr>
          <p:cNvPr id="211971" name="Picture 5" descr="dna"/>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1000" y="1600199"/>
            <a:ext cx="8458200" cy="4876801"/>
          </a:xfrm>
          <a:prstGeom prst="rect">
            <a:avLst/>
          </a:prstGeom>
          <a:noFill/>
          <a:ln w="7620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
        <p:nvSpPr>
          <p:cNvPr id="80905" name="Rectangle 9"/>
          <p:cNvSpPr>
            <a:spLocks noChangeArrowheads="1"/>
          </p:cNvSpPr>
          <p:nvPr/>
        </p:nvSpPr>
        <p:spPr bwMode="auto">
          <a:xfrm>
            <a:off x="5715000" y="6629400"/>
            <a:ext cx="3124200" cy="214313"/>
          </a:xfrm>
          <a:prstGeom prst="rect">
            <a:avLst/>
          </a:prstGeom>
          <a:noFill/>
          <a:ln w="9525" algn="ctr">
            <a:noFill/>
            <a:miter lim="800000"/>
            <a:headEnd/>
            <a:tailEnd/>
          </a:ln>
          <a:effectLst/>
        </p:spPr>
        <p:txBody>
          <a:bodyPr>
            <a:spAutoFit/>
          </a:bodyPr>
          <a:lstStyle/>
          <a:p>
            <a:pPr marL="342900" marR="0" lvl="0" indent="-342900" algn="r" defTabSz="914400" rtl="0" eaLnBrk="1" fontAlgn="base" latinLnBrk="0" hangingPunct="1">
              <a:lnSpc>
                <a:spcPct val="100000"/>
              </a:lnSpc>
              <a:spcBef>
                <a:spcPct val="0"/>
              </a:spcBef>
              <a:spcAft>
                <a:spcPct val="0"/>
              </a:spcAft>
              <a:buClr>
                <a:srgbClr val="66CCFF"/>
              </a:buClr>
              <a:buSzPct val="65000"/>
              <a:buFont typeface="Wingdings" pitchFamily="2" charset="2"/>
              <a:buNone/>
              <a:tabLst/>
              <a:defRPr/>
            </a:pPr>
            <a: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rPr>
              <a:t>Copyright © 2024 </a:t>
            </a:r>
            <a:r>
              <a:rPr kumimoji="0" lang="en-US" sz="800" b="1" i="0" u="none" strike="noStrike" kern="1200" cap="none" spc="0" normalizeH="0" baseline="0" noProof="0" dirty="0" err="1">
                <a:ln>
                  <a:noFill/>
                </a:ln>
                <a:solidFill>
                  <a:srgbClr val="FFFFFF"/>
                </a:solidFill>
                <a:effectLst/>
                <a:uLnTx/>
                <a:uFillTx/>
                <a:latin typeface="Verdana" pitchFamily="34" charset="0"/>
                <a:ea typeface="+mn-ea"/>
                <a:cs typeface="+mn-cs"/>
              </a:rPr>
              <a:t>SlideSpark</a:t>
            </a:r>
            <a: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rPr>
              <a:t> .LLC</a:t>
            </a:r>
            <a:endParaRPr kumimoji="0" lang="en-US" sz="96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Tahoma" pitchFamily="34" charset="0"/>
              <a:ea typeface="+mn-ea"/>
              <a:cs typeface="+mn-cs"/>
            </a:endParaRPr>
          </a:p>
        </p:txBody>
      </p:sp>
      <p:sp>
        <p:nvSpPr>
          <p:cNvPr id="6" name="Freeform 5"/>
          <p:cNvSpPr/>
          <p:nvPr/>
        </p:nvSpPr>
        <p:spPr bwMode="auto">
          <a:xfrm>
            <a:off x="3062514" y="5029200"/>
            <a:ext cx="1756229" cy="725714"/>
          </a:xfrm>
          <a:custGeom>
            <a:avLst/>
            <a:gdLst>
              <a:gd name="connsiteX0" fmla="*/ 391886 w 1756229"/>
              <a:gd name="connsiteY0" fmla="*/ 43543 h 725714"/>
              <a:gd name="connsiteX1" fmla="*/ 275772 w 1756229"/>
              <a:gd name="connsiteY1" fmla="*/ 145143 h 725714"/>
              <a:gd name="connsiteX2" fmla="*/ 217715 w 1756229"/>
              <a:gd name="connsiteY2" fmla="*/ 159657 h 725714"/>
              <a:gd name="connsiteX3" fmla="*/ 174172 w 1756229"/>
              <a:gd name="connsiteY3" fmla="*/ 174172 h 725714"/>
              <a:gd name="connsiteX4" fmla="*/ 130629 w 1756229"/>
              <a:gd name="connsiteY4" fmla="*/ 217714 h 725714"/>
              <a:gd name="connsiteX5" fmla="*/ 43543 w 1756229"/>
              <a:gd name="connsiteY5" fmla="*/ 246743 h 725714"/>
              <a:gd name="connsiteX6" fmla="*/ 0 w 1756229"/>
              <a:gd name="connsiteY6" fmla="*/ 333829 h 725714"/>
              <a:gd name="connsiteX7" fmla="*/ 14515 w 1756229"/>
              <a:gd name="connsiteY7" fmla="*/ 406400 h 725714"/>
              <a:gd name="connsiteX8" fmla="*/ 58057 w 1756229"/>
              <a:gd name="connsiteY8" fmla="*/ 493486 h 725714"/>
              <a:gd name="connsiteX9" fmla="*/ 101600 w 1756229"/>
              <a:gd name="connsiteY9" fmla="*/ 537029 h 725714"/>
              <a:gd name="connsiteX10" fmla="*/ 145143 w 1756229"/>
              <a:gd name="connsiteY10" fmla="*/ 551543 h 725714"/>
              <a:gd name="connsiteX11" fmla="*/ 188686 w 1756229"/>
              <a:gd name="connsiteY11" fmla="*/ 580572 h 725714"/>
              <a:gd name="connsiteX12" fmla="*/ 232229 w 1756229"/>
              <a:gd name="connsiteY12" fmla="*/ 624114 h 725714"/>
              <a:gd name="connsiteX13" fmla="*/ 275772 w 1756229"/>
              <a:gd name="connsiteY13" fmla="*/ 638629 h 725714"/>
              <a:gd name="connsiteX14" fmla="*/ 391886 w 1756229"/>
              <a:gd name="connsiteY14" fmla="*/ 711200 h 725714"/>
              <a:gd name="connsiteX15" fmla="*/ 435429 w 1756229"/>
              <a:gd name="connsiteY15" fmla="*/ 725714 h 725714"/>
              <a:gd name="connsiteX16" fmla="*/ 783772 w 1756229"/>
              <a:gd name="connsiteY16" fmla="*/ 682172 h 725714"/>
              <a:gd name="connsiteX17" fmla="*/ 1698172 w 1756229"/>
              <a:gd name="connsiteY17" fmla="*/ 682172 h 725714"/>
              <a:gd name="connsiteX18" fmla="*/ 1712686 w 1756229"/>
              <a:gd name="connsiteY18" fmla="*/ 638629 h 725714"/>
              <a:gd name="connsiteX19" fmla="*/ 1727200 w 1756229"/>
              <a:gd name="connsiteY19" fmla="*/ 464457 h 725714"/>
              <a:gd name="connsiteX20" fmla="*/ 1756229 w 1756229"/>
              <a:gd name="connsiteY20" fmla="*/ 377372 h 725714"/>
              <a:gd name="connsiteX21" fmla="*/ 1741715 w 1756229"/>
              <a:gd name="connsiteY21" fmla="*/ 232229 h 725714"/>
              <a:gd name="connsiteX22" fmla="*/ 1698172 w 1756229"/>
              <a:gd name="connsiteY22" fmla="*/ 188686 h 725714"/>
              <a:gd name="connsiteX23" fmla="*/ 1625600 w 1756229"/>
              <a:gd name="connsiteY23" fmla="*/ 130629 h 725714"/>
              <a:gd name="connsiteX24" fmla="*/ 1538515 w 1756229"/>
              <a:gd name="connsiteY24" fmla="*/ 72572 h 725714"/>
              <a:gd name="connsiteX25" fmla="*/ 1335315 w 1756229"/>
              <a:gd name="connsiteY25" fmla="*/ 14514 h 725714"/>
              <a:gd name="connsiteX26" fmla="*/ 1074057 w 1756229"/>
              <a:gd name="connsiteY26" fmla="*/ 0 h 725714"/>
              <a:gd name="connsiteX27" fmla="*/ 769257 w 1756229"/>
              <a:gd name="connsiteY27" fmla="*/ 14514 h 725714"/>
              <a:gd name="connsiteX28" fmla="*/ 725715 w 1756229"/>
              <a:gd name="connsiteY28" fmla="*/ 29029 h 725714"/>
              <a:gd name="connsiteX29" fmla="*/ 624115 w 1756229"/>
              <a:gd name="connsiteY29" fmla="*/ 58057 h 725714"/>
              <a:gd name="connsiteX30" fmla="*/ 493486 w 1756229"/>
              <a:gd name="connsiteY30" fmla="*/ 116114 h 725714"/>
              <a:gd name="connsiteX31" fmla="*/ 406400 w 1756229"/>
              <a:gd name="connsiteY31" fmla="*/ 145143 h 725714"/>
              <a:gd name="connsiteX32" fmla="*/ 290286 w 1756229"/>
              <a:gd name="connsiteY32" fmla="*/ 174172 h 725714"/>
              <a:gd name="connsiteX33" fmla="*/ 246743 w 1756229"/>
              <a:gd name="connsiteY33" fmla="*/ 188686 h 725714"/>
              <a:gd name="connsiteX34" fmla="*/ 174172 w 1756229"/>
              <a:gd name="connsiteY34" fmla="*/ 203200 h 725714"/>
              <a:gd name="connsiteX35" fmla="*/ 87086 w 1756229"/>
              <a:gd name="connsiteY35" fmla="*/ 232229 h 725714"/>
              <a:gd name="connsiteX36" fmla="*/ 58057 w 1756229"/>
              <a:gd name="connsiteY36" fmla="*/ 275772 h 725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756229" h="725714">
                <a:moveTo>
                  <a:pt x="391886" y="43543"/>
                </a:moveTo>
                <a:cubicBezTo>
                  <a:pt x="365822" y="69607"/>
                  <a:pt x="317776" y="127141"/>
                  <a:pt x="275772" y="145143"/>
                </a:cubicBezTo>
                <a:cubicBezTo>
                  <a:pt x="257437" y="153001"/>
                  <a:pt x="236895" y="154177"/>
                  <a:pt x="217715" y="159657"/>
                </a:cubicBezTo>
                <a:cubicBezTo>
                  <a:pt x="203004" y="163860"/>
                  <a:pt x="188686" y="169334"/>
                  <a:pt x="174172" y="174172"/>
                </a:cubicBezTo>
                <a:cubicBezTo>
                  <a:pt x="159658" y="188686"/>
                  <a:pt x="148572" y="207746"/>
                  <a:pt x="130629" y="217714"/>
                </a:cubicBezTo>
                <a:cubicBezTo>
                  <a:pt x="103881" y="232574"/>
                  <a:pt x="43543" y="246743"/>
                  <a:pt x="43543" y="246743"/>
                </a:cubicBezTo>
                <a:cubicBezTo>
                  <a:pt x="28868" y="268757"/>
                  <a:pt x="0" y="303785"/>
                  <a:pt x="0" y="333829"/>
                </a:cubicBezTo>
                <a:cubicBezTo>
                  <a:pt x="0" y="358498"/>
                  <a:pt x="8532" y="382467"/>
                  <a:pt x="14515" y="406400"/>
                </a:cubicBezTo>
                <a:cubicBezTo>
                  <a:pt x="23867" y="443806"/>
                  <a:pt x="32718" y="463079"/>
                  <a:pt x="58057" y="493486"/>
                </a:cubicBezTo>
                <a:cubicBezTo>
                  <a:pt x="71198" y="509255"/>
                  <a:pt x="84521" y="525643"/>
                  <a:pt x="101600" y="537029"/>
                </a:cubicBezTo>
                <a:cubicBezTo>
                  <a:pt x="114330" y="545516"/>
                  <a:pt x="130629" y="546705"/>
                  <a:pt x="145143" y="551543"/>
                </a:cubicBezTo>
                <a:cubicBezTo>
                  <a:pt x="159657" y="561219"/>
                  <a:pt x="175285" y="569405"/>
                  <a:pt x="188686" y="580572"/>
                </a:cubicBezTo>
                <a:cubicBezTo>
                  <a:pt x="204455" y="593712"/>
                  <a:pt x="215150" y="612728"/>
                  <a:pt x="232229" y="624114"/>
                </a:cubicBezTo>
                <a:cubicBezTo>
                  <a:pt x="244959" y="632601"/>
                  <a:pt x="261258" y="633791"/>
                  <a:pt x="275772" y="638629"/>
                </a:cubicBezTo>
                <a:cubicBezTo>
                  <a:pt x="321773" y="707632"/>
                  <a:pt x="288251" y="676656"/>
                  <a:pt x="391886" y="711200"/>
                </a:cubicBezTo>
                <a:lnTo>
                  <a:pt x="435429" y="725714"/>
                </a:lnTo>
                <a:cubicBezTo>
                  <a:pt x="745564" y="694701"/>
                  <a:pt x="631374" y="720271"/>
                  <a:pt x="783772" y="682172"/>
                </a:cubicBezTo>
                <a:cubicBezTo>
                  <a:pt x="1027692" y="689794"/>
                  <a:pt x="1452371" y="712897"/>
                  <a:pt x="1698172" y="682172"/>
                </a:cubicBezTo>
                <a:cubicBezTo>
                  <a:pt x="1713353" y="680274"/>
                  <a:pt x="1707848" y="653143"/>
                  <a:pt x="1712686" y="638629"/>
                </a:cubicBezTo>
                <a:cubicBezTo>
                  <a:pt x="1717524" y="580572"/>
                  <a:pt x="1717622" y="521923"/>
                  <a:pt x="1727200" y="464457"/>
                </a:cubicBezTo>
                <a:cubicBezTo>
                  <a:pt x="1732230" y="434275"/>
                  <a:pt x="1756229" y="377372"/>
                  <a:pt x="1756229" y="377372"/>
                </a:cubicBezTo>
                <a:cubicBezTo>
                  <a:pt x="1751391" y="328991"/>
                  <a:pt x="1756014" y="278701"/>
                  <a:pt x="1741715" y="232229"/>
                </a:cubicBezTo>
                <a:cubicBezTo>
                  <a:pt x="1735679" y="212610"/>
                  <a:pt x="1711313" y="204455"/>
                  <a:pt x="1698172" y="188686"/>
                </a:cubicBezTo>
                <a:cubicBezTo>
                  <a:pt x="1647671" y="128085"/>
                  <a:pt x="1697081" y="154455"/>
                  <a:pt x="1625600" y="130629"/>
                </a:cubicBezTo>
                <a:cubicBezTo>
                  <a:pt x="1596572" y="111277"/>
                  <a:pt x="1571612" y="83605"/>
                  <a:pt x="1538515" y="72572"/>
                </a:cubicBezTo>
                <a:cubicBezTo>
                  <a:pt x="1491858" y="57019"/>
                  <a:pt x="1379054" y="16944"/>
                  <a:pt x="1335315" y="14514"/>
                </a:cubicBezTo>
                <a:lnTo>
                  <a:pt x="1074057" y="0"/>
                </a:lnTo>
                <a:cubicBezTo>
                  <a:pt x="972457" y="4838"/>
                  <a:pt x="870621" y="6067"/>
                  <a:pt x="769257" y="14514"/>
                </a:cubicBezTo>
                <a:cubicBezTo>
                  <a:pt x="754011" y="15785"/>
                  <a:pt x="740426" y="24826"/>
                  <a:pt x="725715" y="29029"/>
                </a:cubicBezTo>
                <a:cubicBezTo>
                  <a:pt x="598115" y="65487"/>
                  <a:pt x="728533" y="23251"/>
                  <a:pt x="624115" y="58057"/>
                </a:cubicBezTo>
                <a:cubicBezTo>
                  <a:pt x="555111" y="104060"/>
                  <a:pt x="597123" y="81568"/>
                  <a:pt x="493486" y="116114"/>
                </a:cubicBezTo>
                <a:lnTo>
                  <a:pt x="406400" y="145143"/>
                </a:lnTo>
                <a:cubicBezTo>
                  <a:pt x="367695" y="154819"/>
                  <a:pt x="328135" y="161556"/>
                  <a:pt x="290286" y="174172"/>
                </a:cubicBezTo>
                <a:cubicBezTo>
                  <a:pt x="275772" y="179010"/>
                  <a:pt x="261586" y="184975"/>
                  <a:pt x="246743" y="188686"/>
                </a:cubicBezTo>
                <a:cubicBezTo>
                  <a:pt x="222810" y="194669"/>
                  <a:pt x="197972" y="196709"/>
                  <a:pt x="174172" y="203200"/>
                </a:cubicBezTo>
                <a:cubicBezTo>
                  <a:pt x="144651" y="211251"/>
                  <a:pt x="87086" y="232229"/>
                  <a:pt x="87086" y="232229"/>
                </a:cubicBezTo>
                <a:lnTo>
                  <a:pt x="58057" y="275772"/>
                </a:lnTo>
              </a:path>
            </a:pathLst>
          </a:custGeom>
          <a:solidFill>
            <a:schemeClr val="tx1"/>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sp>
        <p:nvSpPr>
          <p:cNvPr id="7" name="Rectangle 6"/>
          <p:cNvSpPr/>
          <p:nvPr/>
        </p:nvSpPr>
        <p:spPr>
          <a:xfrm>
            <a:off x="4550229" y="2363726"/>
            <a:ext cx="503664" cy="584775"/>
          </a:xfrm>
          <a:prstGeom prst="rect">
            <a:avLst/>
          </a:prstGeom>
          <a:noFill/>
        </p:spPr>
        <p:txBody>
          <a:bodyPr wrap="none" lIns="91440" tIns="45720" rIns="91440" bIns="4572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Verdana" pitchFamily="34" charset="0"/>
                <a:ea typeface="+mn-ea"/>
                <a:cs typeface="+mn-cs"/>
              </a:rPr>
              <a:t>A</a:t>
            </a:r>
          </a:p>
        </p:txBody>
      </p:sp>
      <p:sp>
        <p:nvSpPr>
          <p:cNvPr id="8" name="Rectangle 7"/>
          <p:cNvSpPr/>
          <p:nvPr/>
        </p:nvSpPr>
        <p:spPr>
          <a:xfrm>
            <a:off x="4583503" y="2937040"/>
            <a:ext cx="497251" cy="584775"/>
          </a:xfrm>
          <a:prstGeom prst="rect">
            <a:avLst/>
          </a:prstGeom>
          <a:noFill/>
        </p:spPr>
        <p:txBody>
          <a:bodyPr wrap="none" lIns="91440" tIns="45720" rIns="91440" bIns="4572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Verdana" pitchFamily="34" charset="0"/>
                <a:ea typeface="+mn-ea"/>
                <a:cs typeface="+mn-cs"/>
              </a:rPr>
              <a:t>B</a:t>
            </a:r>
          </a:p>
        </p:txBody>
      </p:sp>
      <p:sp>
        <p:nvSpPr>
          <p:cNvPr id="10" name="Rectangle 9"/>
          <p:cNvSpPr/>
          <p:nvPr/>
        </p:nvSpPr>
        <p:spPr>
          <a:xfrm>
            <a:off x="4593520" y="3558531"/>
            <a:ext cx="481222" cy="584775"/>
          </a:xfrm>
          <a:prstGeom prst="rect">
            <a:avLst/>
          </a:prstGeom>
          <a:noFill/>
        </p:spPr>
        <p:txBody>
          <a:bodyPr wrap="none" lIns="91440" tIns="45720" rIns="91440" bIns="4572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Verdana" pitchFamily="34" charset="0"/>
                <a:ea typeface="+mn-ea"/>
                <a:cs typeface="+mn-cs"/>
              </a:rPr>
              <a:t>C</a:t>
            </a:r>
          </a:p>
        </p:txBody>
      </p:sp>
      <p:sp>
        <p:nvSpPr>
          <p:cNvPr id="11" name="Rectangle 10"/>
          <p:cNvSpPr/>
          <p:nvPr/>
        </p:nvSpPr>
        <p:spPr>
          <a:xfrm>
            <a:off x="4613747" y="4091874"/>
            <a:ext cx="526105" cy="584775"/>
          </a:xfrm>
          <a:prstGeom prst="rect">
            <a:avLst/>
          </a:prstGeom>
          <a:noFill/>
        </p:spPr>
        <p:txBody>
          <a:bodyPr wrap="none" lIns="91440" tIns="45720" rIns="91440" bIns="4572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Verdana" pitchFamily="34" charset="0"/>
                <a:ea typeface="+mn-ea"/>
                <a:cs typeface="+mn-cs"/>
              </a:rPr>
              <a:t>D</a:t>
            </a:r>
          </a:p>
        </p:txBody>
      </p:sp>
      <p:sp>
        <p:nvSpPr>
          <p:cNvPr id="12" name="Rectangle 11"/>
          <p:cNvSpPr/>
          <p:nvPr/>
        </p:nvSpPr>
        <p:spPr>
          <a:xfrm>
            <a:off x="4615562" y="4662712"/>
            <a:ext cx="465192" cy="584775"/>
          </a:xfrm>
          <a:prstGeom prst="rect">
            <a:avLst/>
          </a:prstGeom>
          <a:noFill/>
        </p:spPr>
        <p:txBody>
          <a:bodyPr wrap="none" lIns="91440" tIns="45720" rIns="91440" bIns="4572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Verdana" pitchFamily="34" charset="0"/>
                <a:ea typeface="+mn-ea"/>
                <a:cs typeface="+mn-cs"/>
              </a:rPr>
              <a:t>E</a:t>
            </a:r>
          </a:p>
        </p:txBody>
      </p:sp>
      <p:sp>
        <p:nvSpPr>
          <p:cNvPr id="13" name="Rectangle 12"/>
          <p:cNvSpPr/>
          <p:nvPr/>
        </p:nvSpPr>
        <p:spPr>
          <a:xfrm>
            <a:off x="4632541" y="5170139"/>
            <a:ext cx="452368" cy="584775"/>
          </a:xfrm>
          <a:prstGeom prst="rect">
            <a:avLst/>
          </a:prstGeom>
          <a:noFill/>
        </p:spPr>
        <p:txBody>
          <a:bodyPr wrap="none" lIns="91440" tIns="45720" rIns="91440" bIns="4572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Verdana" pitchFamily="34" charset="0"/>
                <a:ea typeface="+mn-ea"/>
                <a:cs typeface="+mn-cs"/>
              </a:rPr>
              <a:t>F</a:t>
            </a:r>
          </a:p>
        </p:txBody>
      </p:sp>
      <p:sp>
        <p:nvSpPr>
          <p:cNvPr id="14" name="Rectangle 13"/>
          <p:cNvSpPr/>
          <p:nvPr/>
        </p:nvSpPr>
        <p:spPr>
          <a:xfrm>
            <a:off x="7620000" y="1508427"/>
            <a:ext cx="1059907" cy="1569660"/>
          </a:xfrm>
          <a:prstGeom prst="rect">
            <a:avLst/>
          </a:prstGeom>
          <a:noFill/>
        </p:spPr>
        <p:txBody>
          <a:bodyPr wrap="none" lIns="91440" tIns="45720" rIns="91440" bIns="4572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96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Verdana" pitchFamily="34" charset="0"/>
                <a:ea typeface="+mn-ea"/>
                <a:cs typeface="+mn-cs"/>
              </a:rPr>
              <a:t>9</a:t>
            </a:r>
          </a:p>
        </p:txBody>
      </p:sp>
    </p:spTree>
    <p:extLst>
      <p:ext uri="{BB962C8B-B14F-4D97-AF65-F5344CB8AC3E}">
        <p14:creationId xmlns:p14="http://schemas.microsoft.com/office/powerpoint/2010/main" val="2749080770"/>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20483" name="Rectangle 3"/>
          <p:cNvSpPr>
            <a:spLocks noGrp="1" noChangeArrowheads="1"/>
          </p:cNvSpPr>
          <p:nvPr>
            <p:ph type="body" idx="1"/>
          </p:nvPr>
        </p:nvSpPr>
        <p:spPr>
          <a:xfrm>
            <a:off x="457200" y="381000"/>
            <a:ext cx="8229600" cy="5749925"/>
          </a:xfrm>
        </p:spPr>
        <p:txBody>
          <a:bodyPr/>
          <a:lstStyle/>
          <a:p>
            <a:pPr eaLnBrk="1" hangingPunct="1">
              <a:defRPr/>
            </a:pPr>
            <a:r>
              <a:rPr lang="en-US" dirty="0"/>
              <a:t>Name the corresponding base pair on the right.  Each one is worth 1 point.</a:t>
            </a:r>
          </a:p>
        </p:txBody>
      </p:sp>
      <p:pic>
        <p:nvPicPr>
          <p:cNvPr id="211971" name="Picture 5" descr="dna"/>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1000" y="1600199"/>
            <a:ext cx="8458200" cy="4876801"/>
          </a:xfrm>
          <a:prstGeom prst="rect">
            <a:avLst/>
          </a:prstGeom>
          <a:noFill/>
          <a:ln w="7620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
        <p:nvSpPr>
          <p:cNvPr id="80905" name="Rectangle 9"/>
          <p:cNvSpPr>
            <a:spLocks noChangeArrowheads="1"/>
          </p:cNvSpPr>
          <p:nvPr/>
        </p:nvSpPr>
        <p:spPr bwMode="auto">
          <a:xfrm>
            <a:off x="5715000" y="6629400"/>
            <a:ext cx="3124200" cy="214313"/>
          </a:xfrm>
          <a:prstGeom prst="rect">
            <a:avLst/>
          </a:prstGeom>
          <a:noFill/>
          <a:ln w="9525" algn="ctr">
            <a:noFill/>
            <a:miter lim="800000"/>
            <a:headEnd/>
            <a:tailEnd/>
          </a:ln>
          <a:effectLst/>
        </p:spPr>
        <p:txBody>
          <a:bodyPr>
            <a:spAutoFit/>
          </a:bodyPr>
          <a:lstStyle/>
          <a:p>
            <a:pPr marL="342900" marR="0" lvl="0" indent="-342900" algn="r" defTabSz="914400" rtl="0" eaLnBrk="1" fontAlgn="base" latinLnBrk="0" hangingPunct="1">
              <a:lnSpc>
                <a:spcPct val="100000"/>
              </a:lnSpc>
              <a:spcBef>
                <a:spcPct val="0"/>
              </a:spcBef>
              <a:spcAft>
                <a:spcPct val="0"/>
              </a:spcAft>
              <a:buClr>
                <a:srgbClr val="66CCFF"/>
              </a:buClr>
              <a:buSzPct val="65000"/>
              <a:buFont typeface="Wingdings" pitchFamily="2" charset="2"/>
              <a:buNone/>
              <a:tabLst/>
              <a:defRPr/>
            </a:pPr>
            <a: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rPr>
              <a:t>Copyright © 2024 </a:t>
            </a:r>
            <a:r>
              <a:rPr kumimoji="0" lang="en-US" sz="800" b="1" i="0" u="none" strike="noStrike" kern="1200" cap="none" spc="0" normalizeH="0" baseline="0" noProof="0" dirty="0" err="1">
                <a:ln>
                  <a:noFill/>
                </a:ln>
                <a:solidFill>
                  <a:srgbClr val="FFFFFF"/>
                </a:solidFill>
                <a:effectLst/>
                <a:uLnTx/>
                <a:uFillTx/>
                <a:latin typeface="Verdana" pitchFamily="34" charset="0"/>
                <a:ea typeface="+mn-ea"/>
                <a:cs typeface="+mn-cs"/>
              </a:rPr>
              <a:t>SlideSpark</a:t>
            </a:r>
            <a: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rPr>
              <a:t> .LLC</a:t>
            </a:r>
            <a:endParaRPr kumimoji="0" lang="en-US" sz="96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Tahoma" pitchFamily="34" charset="0"/>
              <a:ea typeface="+mn-ea"/>
              <a:cs typeface="+mn-cs"/>
            </a:endParaRPr>
          </a:p>
        </p:txBody>
      </p:sp>
      <p:sp>
        <p:nvSpPr>
          <p:cNvPr id="7" name="Rectangle 6"/>
          <p:cNvSpPr/>
          <p:nvPr/>
        </p:nvSpPr>
        <p:spPr>
          <a:xfrm>
            <a:off x="4550229" y="2363726"/>
            <a:ext cx="503664" cy="584775"/>
          </a:xfrm>
          <a:prstGeom prst="rect">
            <a:avLst/>
          </a:prstGeom>
          <a:noFill/>
        </p:spPr>
        <p:txBody>
          <a:bodyPr wrap="none" lIns="91440" tIns="45720" rIns="91440" bIns="4572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Verdana" pitchFamily="34" charset="0"/>
                <a:ea typeface="+mn-ea"/>
                <a:cs typeface="+mn-cs"/>
              </a:rPr>
              <a:t>A</a:t>
            </a:r>
          </a:p>
        </p:txBody>
      </p:sp>
      <p:sp>
        <p:nvSpPr>
          <p:cNvPr id="8" name="Rectangle 7"/>
          <p:cNvSpPr/>
          <p:nvPr/>
        </p:nvSpPr>
        <p:spPr>
          <a:xfrm>
            <a:off x="4583503" y="2937040"/>
            <a:ext cx="497251" cy="584775"/>
          </a:xfrm>
          <a:prstGeom prst="rect">
            <a:avLst/>
          </a:prstGeom>
          <a:noFill/>
        </p:spPr>
        <p:txBody>
          <a:bodyPr wrap="none" lIns="91440" tIns="45720" rIns="91440" bIns="4572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Verdana" pitchFamily="34" charset="0"/>
                <a:ea typeface="+mn-ea"/>
                <a:cs typeface="+mn-cs"/>
              </a:rPr>
              <a:t>B</a:t>
            </a:r>
          </a:p>
        </p:txBody>
      </p:sp>
      <p:sp>
        <p:nvSpPr>
          <p:cNvPr id="10" name="Rectangle 9"/>
          <p:cNvSpPr/>
          <p:nvPr/>
        </p:nvSpPr>
        <p:spPr>
          <a:xfrm>
            <a:off x="4593520" y="3558531"/>
            <a:ext cx="481222" cy="584775"/>
          </a:xfrm>
          <a:prstGeom prst="rect">
            <a:avLst/>
          </a:prstGeom>
          <a:noFill/>
        </p:spPr>
        <p:txBody>
          <a:bodyPr wrap="none" lIns="91440" tIns="45720" rIns="91440" bIns="4572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Verdana" pitchFamily="34" charset="0"/>
                <a:ea typeface="+mn-ea"/>
                <a:cs typeface="+mn-cs"/>
              </a:rPr>
              <a:t>C</a:t>
            </a:r>
          </a:p>
        </p:txBody>
      </p:sp>
      <p:sp>
        <p:nvSpPr>
          <p:cNvPr id="11" name="Rectangle 10"/>
          <p:cNvSpPr/>
          <p:nvPr/>
        </p:nvSpPr>
        <p:spPr>
          <a:xfrm>
            <a:off x="4613747" y="4091874"/>
            <a:ext cx="526105" cy="584775"/>
          </a:xfrm>
          <a:prstGeom prst="rect">
            <a:avLst/>
          </a:prstGeom>
          <a:noFill/>
        </p:spPr>
        <p:txBody>
          <a:bodyPr wrap="none" lIns="91440" tIns="45720" rIns="91440" bIns="4572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Verdana" pitchFamily="34" charset="0"/>
                <a:ea typeface="+mn-ea"/>
                <a:cs typeface="+mn-cs"/>
              </a:rPr>
              <a:t>D</a:t>
            </a:r>
          </a:p>
        </p:txBody>
      </p:sp>
      <p:sp>
        <p:nvSpPr>
          <p:cNvPr id="12" name="Rectangle 11"/>
          <p:cNvSpPr/>
          <p:nvPr/>
        </p:nvSpPr>
        <p:spPr>
          <a:xfrm>
            <a:off x="4615562" y="4662712"/>
            <a:ext cx="465192" cy="584775"/>
          </a:xfrm>
          <a:prstGeom prst="rect">
            <a:avLst/>
          </a:prstGeom>
          <a:noFill/>
        </p:spPr>
        <p:txBody>
          <a:bodyPr wrap="none" lIns="91440" tIns="45720" rIns="91440" bIns="4572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Verdana" pitchFamily="34" charset="0"/>
                <a:ea typeface="+mn-ea"/>
                <a:cs typeface="+mn-cs"/>
              </a:rPr>
              <a:t>E</a:t>
            </a:r>
          </a:p>
        </p:txBody>
      </p:sp>
      <p:sp>
        <p:nvSpPr>
          <p:cNvPr id="13" name="Rectangle 12"/>
          <p:cNvSpPr/>
          <p:nvPr/>
        </p:nvSpPr>
        <p:spPr>
          <a:xfrm>
            <a:off x="4632541" y="5170139"/>
            <a:ext cx="452368" cy="584775"/>
          </a:xfrm>
          <a:prstGeom prst="rect">
            <a:avLst/>
          </a:prstGeom>
          <a:noFill/>
        </p:spPr>
        <p:txBody>
          <a:bodyPr wrap="none" lIns="91440" tIns="45720" rIns="91440" bIns="4572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Verdana" pitchFamily="34" charset="0"/>
                <a:ea typeface="+mn-ea"/>
                <a:cs typeface="+mn-cs"/>
              </a:rPr>
              <a:t>F</a:t>
            </a:r>
          </a:p>
        </p:txBody>
      </p:sp>
      <p:sp>
        <p:nvSpPr>
          <p:cNvPr id="14" name="Rectangle 13"/>
          <p:cNvSpPr/>
          <p:nvPr/>
        </p:nvSpPr>
        <p:spPr>
          <a:xfrm>
            <a:off x="7620000" y="1508427"/>
            <a:ext cx="1059907" cy="1569660"/>
          </a:xfrm>
          <a:prstGeom prst="rect">
            <a:avLst/>
          </a:prstGeom>
          <a:noFill/>
        </p:spPr>
        <p:txBody>
          <a:bodyPr wrap="none" lIns="91440" tIns="45720" rIns="91440" bIns="4572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96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Verdana" pitchFamily="34" charset="0"/>
                <a:ea typeface="+mn-ea"/>
                <a:cs typeface="+mn-cs"/>
              </a:rPr>
              <a:t>9</a:t>
            </a:r>
          </a:p>
        </p:txBody>
      </p:sp>
    </p:spTree>
    <p:extLst>
      <p:ext uri="{BB962C8B-B14F-4D97-AF65-F5344CB8AC3E}">
        <p14:creationId xmlns:p14="http://schemas.microsoft.com/office/powerpoint/2010/main" val="3325930828"/>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8" name="Rectangle 3"/>
          <p:cNvSpPr>
            <a:spLocks noGrp="1" noChangeArrowheads="1"/>
          </p:cNvSpPr>
          <p:nvPr>
            <p:ph type="body" idx="1"/>
          </p:nvPr>
        </p:nvSpPr>
        <p:spPr>
          <a:xfrm>
            <a:off x="457200" y="381000"/>
            <a:ext cx="8229600" cy="5745163"/>
          </a:xfrm>
        </p:spPr>
        <p:txBody>
          <a:bodyPr/>
          <a:lstStyle/>
          <a:p>
            <a:pPr eaLnBrk="1" hangingPunct="1"/>
            <a:r>
              <a:rPr lang="en-US" dirty="0">
                <a:solidFill>
                  <a:srgbClr val="FFC000"/>
                </a:solidFill>
              </a:rPr>
              <a:t>Which two are Purines?  The larger of the two types of bases found in DNA.</a:t>
            </a:r>
          </a:p>
        </p:txBody>
      </p:sp>
      <p:pic>
        <p:nvPicPr>
          <p:cNvPr id="254979"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524000"/>
            <a:ext cx="92964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433" name="Rectangle 9"/>
          <p:cNvSpPr>
            <a:spLocks noChangeArrowheads="1"/>
          </p:cNvSpPr>
          <p:nvPr/>
        </p:nvSpPr>
        <p:spPr bwMode="auto">
          <a:xfrm>
            <a:off x="5715000" y="6629400"/>
            <a:ext cx="3124200" cy="214313"/>
          </a:xfrm>
          <a:prstGeom prst="rect">
            <a:avLst/>
          </a:prstGeom>
          <a:noFill/>
          <a:ln w="9525" algn="ctr">
            <a:noFill/>
            <a:miter lim="800000"/>
            <a:headEnd/>
            <a:tailEnd/>
          </a:ln>
          <a:effectLst/>
        </p:spPr>
        <p:txBody>
          <a:bodyPr>
            <a:spAutoFit/>
          </a:bodyPr>
          <a:lstStyle/>
          <a:p>
            <a:pPr marL="342900" marR="0" lvl="0" indent="-342900" algn="r" defTabSz="914400" rtl="0" eaLnBrk="1" fontAlgn="base" latinLnBrk="0" hangingPunct="1">
              <a:lnSpc>
                <a:spcPct val="100000"/>
              </a:lnSpc>
              <a:spcBef>
                <a:spcPct val="0"/>
              </a:spcBef>
              <a:spcAft>
                <a:spcPct val="0"/>
              </a:spcAft>
              <a:buClr>
                <a:srgbClr val="66CCFF"/>
              </a:buClr>
              <a:buSzPct val="65000"/>
              <a:buFont typeface="Wingdings" pitchFamily="2" charset="2"/>
              <a:buNone/>
              <a:tabLst/>
              <a:defRPr/>
            </a:pPr>
            <a: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rPr>
              <a:t>Copyright © 2024 </a:t>
            </a:r>
            <a:r>
              <a:rPr kumimoji="0" lang="en-US" sz="800" b="1" i="0" u="none" strike="noStrike" kern="1200" cap="none" spc="0" normalizeH="0" baseline="0" noProof="0" dirty="0" err="1">
                <a:ln>
                  <a:noFill/>
                </a:ln>
                <a:solidFill>
                  <a:srgbClr val="FFFFFF"/>
                </a:solidFill>
                <a:effectLst/>
                <a:uLnTx/>
                <a:uFillTx/>
                <a:latin typeface="Verdana" pitchFamily="34" charset="0"/>
                <a:ea typeface="+mn-ea"/>
                <a:cs typeface="+mn-cs"/>
              </a:rPr>
              <a:t>SlideSpark</a:t>
            </a:r>
            <a: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rPr>
              <a:t> .LLC</a:t>
            </a:r>
            <a:endParaRPr kumimoji="0" lang="en-US" sz="9600" b="0" i="0" u="none" strike="noStrike" kern="1200" cap="none" spc="0" normalizeH="0" baseline="0" noProof="0" dirty="0">
              <a:ln>
                <a:noFill/>
              </a:ln>
              <a:solidFill>
                <a:srgbClr val="FFFFFF"/>
              </a:solidFill>
              <a:effectLst>
                <a:outerShdw blurRad="38100" dist="38100" dir="2700000" algn="tl">
                  <a:srgbClr val="336699"/>
                </a:outerShdw>
              </a:effectLst>
              <a:uLnTx/>
              <a:uFillTx/>
              <a:latin typeface="Tahoma" pitchFamily="34" charset="0"/>
              <a:ea typeface="+mn-ea"/>
              <a:cs typeface="+mn-cs"/>
            </a:endParaRPr>
          </a:p>
        </p:txBody>
      </p:sp>
      <p:pic>
        <p:nvPicPr>
          <p:cNvPr id="6"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3657600"/>
            <a:ext cx="929640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7541099" y="914400"/>
            <a:ext cx="1277914" cy="1015663"/>
          </a:xfrm>
          <a:prstGeom prst="rect">
            <a:avLst/>
          </a:prstGeom>
          <a:noFill/>
        </p:spPr>
        <p:txBody>
          <a:bodyPr wrap="none" lIns="91440" tIns="45720" rIns="91440" bIns="4572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60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Verdana" pitchFamily="34" charset="0"/>
                <a:ea typeface="+mn-ea"/>
                <a:cs typeface="+mn-cs"/>
              </a:rPr>
              <a:t>10</a:t>
            </a:r>
          </a:p>
        </p:txBody>
      </p:sp>
      <p:sp>
        <p:nvSpPr>
          <p:cNvPr id="4" name="Rectangle 3"/>
          <p:cNvSpPr/>
          <p:nvPr/>
        </p:nvSpPr>
        <p:spPr bwMode="auto">
          <a:xfrm>
            <a:off x="0" y="6477000"/>
            <a:ext cx="9525000" cy="381000"/>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sp>
        <p:nvSpPr>
          <p:cNvPr id="2" name="Rectangle 1"/>
          <p:cNvSpPr/>
          <p:nvPr/>
        </p:nvSpPr>
        <p:spPr>
          <a:xfrm>
            <a:off x="251282" y="5941318"/>
            <a:ext cx="7928774" cy="923330"/>
          </a:xfrm>
          <a:prstGeom prst="rect">
            <a:avLst/>
          </a:prstGeom>
          <a:noFill/>
        </p:spPr>
        <p:txBody>
          <a:bodyPr wrap="none" lIns="91440" tIns="45720" rIns="91440" bIns="4572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w="17780" cmpd="sng">
                  <a:solidFill>
                    <a:sysClr val="windowText" lastClr="000000"/>
                  </a:solidFill>
                  <a:prstDash val="solid"/>
                  <a:miter lim="800000"/>
                </a:ln>
                <a:solidFill>
                  <a:srgbClr val="FF99FF"/>
                </a:solidFill>
                <a:effectLst>
                  <a:outerShdw blurRad="50800" algn="tl" rotWithShape="0">
                    <a:srgbClr val="000000"/>
                  </a:outerShdw>
                </a:effectLst>
                <a:uLnTx/>
                <a:uFillTx/>
                <a:latin typeface="Verdana" pitchFamily="34" charset="0"/>
                <a:ea typeface="+mn-ea"/>
                <a:cs typeface="+mn-cs"/>
              </a:rPr>
              <a:t>And the answer is…</a:t>
            </a:r>
          </a:p>
        </p:txBody>
      </p:sp>
      <p:pic>
        <p:nvPicPr>
          <p:cNvPr id="5" name="Picture 4">
            <a:extLst>
              <a:ext uri="{FF2B5EF4-FFF2-40B4-BE49-F238E27FC236}">
                <a16:creationId xmlns:a16="http://schemas.microsoft.com/office/drawing/2014/main" id="{13CBA508-10D6-9725-3C34-B3737B13884D}"/>
              </a:ext>
            </a:extLst>
          </p:cNvPr>
          <p:cNvPicPr>
            <a:picLocks noChangeAspect="1"/>
          </p:cNvPicPr>
          <p:nvPr/>
        </p:nvPicPr>
        <p:blipFill>
          <a:blip r:embed="rId4"/>
          <a:stretch>
            <a:fillRect/>
          </a:stretch>
        </p:blipFill>
        <p:spPr>
          <a:xfrm>
            <a:off x="7418674" y="6787306"/>
            <a:ext cx="1633537" cy="70694"/>
          </a:xfrm>
          <a:prstGeom prst="rect">
            <a:avLst/>
          </a:prstGeom>
        </p:spPr>
      </p:pic>
    </p:spTree>
    <p:extLst>
      <p:ext uri="{BB962C8B-B14F-4D97-AF65-F5344CB8AC3E}">
        <p14:creationId xmlns:p14="http://schemas.microsoft.com/office/powerpoint/2010/main" val="1009074682"/>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8" name="Rectangle 3"/>
          <p:cNvSpPr>
            <a:spLocks noGrp="1" noChangeArrowheads="1"/>
          </p:cNvSpPr>
          <p:nvPr>
            <p:ph type="body" idx="1"/>
          </p:nvPr>
        </p:nvSpPr>
        <p:spPr>
          <a:xfrm>
            <a:off x="457200" y="381000"/>
            <a:ext cx="8229600" cy="5745163"/>
          </a:xfrm>
        </p:spPr>
        <p:txBody>
          <a:bodyPr/>
          <a:lstStyle/>
          <a:p>
            <a:pPr eaLnBrk="1" hangingPunct="1"/>
            <a:r>
              <a:rPr lang="en-US" dirty="0">
                <a:solidFill>
                  <a:srgbClr val="FFC000"/>
                </a:solidFill>
              </a:rPr>
              <a:t>Which two are Purines?  The larger of the two types of bases found in DNA.</a:t>
            </a:r>
          </a:p>
        </p:txBody>
      </p:sp>
      <p:pic>
        <p:nvPicPr>
          <p:cNvPr id="254979"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524000"/>
            <a:ext cx="92964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433" name="Rectangle 9"/>
          <p:cNvSpPr>
            <a:spLocks noChangeArrowheads="1"/>
          </p:cNvSpPr>
          <p:nvPr/>
        </p:nvSpPr>
        <p:spPr bwMode="auto">
          <a:xfrm>
            <a:off x="5715000" y="6629400"/>
            <a:ext cx="3124200" cy="214313"/>
          </a:xfrm>
          <a:prstGeom prst="rect">
            <a:avLst/>
          </a:prstGeom>
          <a:noFill/>
          <a:ln w="9525" algn="ctr">
            <a:noFill/>
            <a:miter lim="800000"/>
            <a:headEnd/>
            <a:tailEnd/>
          </a:ln>
          <a:effectLst/>
        </p:spPr>
        <p:txBody>
          <a:bodyPr>
            <a:spAutoFit/>
          </a:bodyPr>
          <a:lstStyle/>
          <a:p>
            <a:pPr marL="342900" marR="0" lvl="0" indent="-342900" algn="r" defTabSz="914400" rtl="0" eaLnBrk="1" fontAlgn="base" latinLnBrk="0" hangingPunct="1">
              <a:lnSpc>
                <a:spcPct val="100000"/>
              </a:lnSpc>
              <a:spcBef>
                <a:spcPct val="0"/>
              </a:spcBef>
              <a:spcAft>
                <a:spcPct val="0"/>
              </a:spcAft>
              <a:buClr>
                <a:srgbClr val="66CCFF"/>
              </a:buClr>
              <a:buSzPct val="65000"/>
              <a:buFont typeface="Wingdings" pitchFamily="2" charset="2"/>
              <a:buNone/>
              <a:tabLst/>
              <a:defRPr/>
            </a:pPr>
            <a: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rPr>
              <a:t>Copyright © 2024 </a:t>
            </a:r>
            <a:r>
              <a:rPr kumimoji="0" lang="en-US" sz="800" b="1" i="0" u="none" strike="noStrike" kern="1200" cap="none" spc="0" normalizeH="0" baseline="0" noProof="0" dirty="0" err="1">
                <a:ln>
                  <a:noFill/>
                </a:ln>
                <a:solidFill>
                  <a:srgbClr val="FFFFFF"/>
                </a:solidFill>
                <a:effectLst/>
                <a:uLnTx/>
                <a:uFillTx/>
                <a:latin typeface="Verdana" pitchFamily="34" charset="0"/>
                <a:ea typeface="+mn-ea"/>
                <a:cs typeface="+mn-cs"/>
              </a:rPr>
              <a:t>SlideSpark</a:t>
            </a:r>
            <a: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rPr>
              <a:t> .LLC</a:t>
            </a:r>
            <a:endParaRPr kumimoji="0" lang="en-US" sz="9600" b="0" i="0" u="none" strike="noStrike" kern="1200" cap="none" spc="0" normalizeH="0" baseline="0" noProof="0" dirty="0">
              <a:ln>
                <a:noFill/>
              </a:ln>
              <a:solidFill>
                <a:srgbClr val="FFFFFF"/>
              </a:solidFill>
              <a:effectLst>
                <a:outerShdw blurRad="38100" dist="38100" dir="2700000" algn="tl">
                  <a:srgbClr val="336699"/>
                </a:outerShdw>
              </a:effectLst>
              <a:uLnTx/>
              <a:uFillTx/>
              <a:latin typeface="Tahoma" pitchFamily="34" charset="0"/>
              <a:ea typeface="+mn-ea"/>
              <a:cs typeface="+mn-cs"/>
            </a:endParaRPr>
          </a:p>
        </p:txBody>
      </p:sp>
      <p:pic>
        <p:nvPicPr>
          <p:cNvPr id="6"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3657600"/>
            <a:ext cx="929640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7541099" y="914400"/>
            <a:ext cx="1277914" cy="1015663"/>
          </a:xfrm>
          <a:prstGeom prst="rect">
            <a:avLst/>
          </a:prstGeom>
          <a:noFill/>
        </p:spPr>
        <p:txBody>
          <a:bodyPr wrap="none" lIns="91440" tIns="45720" rIns="91440" bIns="4572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60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Verdana" pitchFamily="34" charset="0"/>
                <a:ea typeface="+mn-ea"/>
                <a:cs typeface="+mn-cs"/>
              </a:rPr>
              <a:t>10</a:t>
            </a:r>
          </a:p>
        </p:txBody>
      </p:sp>
      <p:sp>
        <p:nvSpPr>
          <p:cNvPr id="4" name="Rectangle 3"/>
          <p:cNvSpPr/>
          <p:nvPr/>
        </p:nvSpPr>
        <p:spPr bwMode="auto">
          <a:xfrm>
            <a:off x="0" y="6477000"/>
            <a:ext cx="9525000" cy="381000"/>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sp>
        <p:nvSpPr>
          <p:cNvPr id="2" name="Rectangle 1"/>
          <p:cNvSpPr/>
          <p:nvPr/>
        </p:nvSpPr>
        <p:spPr>
          <a:xfrm>
            <a:off x="251282" y="5941318"/>
            <a:ext cx="7928774" cy="923330"/>
          </a:xfrm>
          <a:prstGeom prst="rect">
            <a:avLst/>
          </a:prstGeom>
          <a:noFill/>
        </p:spPr>
        <p:txBody>
          <a:bodyPr wrap="none" lIns="91440" tIns="45720" rIns="91440" bIns="4572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w="17780" cmpd="sng">
                  <a:solidFill>
                    <a:sysClr val="windowText" lastClr="000000"/>
                  </a:solidFill>
                  <a:prstDash val="solid"/>
                  <a:miter lim="800000"/>
                </a:ln>
                <a:solidFill>
                  <a:srgbClr val="FF99FF"/>
                </a:solidFill>
                <a:effectLst>
                  <a:outerShdw blurRad="50800" algn="tl" rotWithShape="0">
                    <a:srgbClr val="000000"/>
                  </a:outerShdw>
                </a:effectLst>
                <a:uLnTx/>
                <a:uFillTx/>
                <a:latin typeface="Verdana" pitchFamily="34" charset="0"/>
                <a:ea typeface="+mn-ea"/>
                <a:cs typeface="+mn-cs"/>
              </a:rPr>
              <a:t>And the answer is…</a:t>
            </a:r>
          </a:p>
        </p:txBody>
      </p:sp>
      <p:sp>
        <p:nvSpPr>
          <p:cNvPr id="9" name="Rounded Rectangle 8"/>
          <p:cNvSpPr/>
          <p:nvPr/>
        </p:nvSpPr>
        <p:spPr bwMode="auto">
          <a:xfrm>
            <a:off x="145143" y="1494970"/>
            <a:ext cx="4070526" cy="2162629"/>
          </a:xfrm>
          <a:prstGeom prst="roundRect">
            <a:avLst/>
          </a:prstGeom>
          <a:solidFill>
            <a:srgbClr val="FFC000">
              <a:alpha val="25000"/>
            </a:srgbClr>
          </a:solidFill>
          <a:ln w="57150" cap="flat" cmpd="sng" algn="ctr">
            <a:solidFill>
              <a:srgbClr val="FFC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pic>
        <p:nvPicPr>
          <p:cNvPr id="5" name="Picture 4">
            <a:extLst>
              <a:ext uri="{FF2B5EF4-FFF2-40B4-BE49-F238E27FC236}">
                <a16:creationId xmlns:a16="http://schemas.microsoft.com/office/drawing/2014/main" id="{44C1ADC3-60BC-B8D2-8F6D-99CA6E0DB3FC}"/>
              </a:ext>
            </a:extLst>
          </p:cNvPr>
          <p:cNvPicPr>
            <a:picLocks noChangeAspect="1"/>
          </p:cNvPicPr>
          <p:nvPr/>
        </p:nvPicPr>
        <p:blipFill>
          <a:blip r:embed="rId4"/>
          <a:stretch>
            <a:fillRect/>
          </a:stretch>
        </p:blipFill>
        <p:spPr>
          <a:xfrm>
            <a:off x="7418674" y="6787306"/>
            <a:ext cx="1633537" cy="70694"/>
          </a:xfrm>
          <a:prstGeom prst="rect">
            <a:avLst/>
          </a:prstGeom>
        </p:spPr>
      </p:pic>
    </p:spTree>
    <p:extLst>
      <p:ext uri="{BB962C8B-B14F-4D97-AF65-F5344CB8AC3E}">
        <p14:creationId xmlns:p14="http://schemas.microsoft.com/office/powerpoint/2010/main" val="21009531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80">
                                          <p:stCondLst>
                                            <p:cond delay="0"/>
                                          </p:stCondLst>
                                        </p:cTn>
                                        <p:tgtEl>
                                          <p:spTgt spid="9"/>
                                        </p:tgtEl>
                                      </p:cBhvr>
                                    </p:animEffect>
                                    <p:anim calcmode="lin" valueType="num">
                                      <p:cBhvr>
                                        <p:cTn id="8"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3" dur="26">
                                          <p:stCondLst>
                                            <p:cond delay="650"/>
                                          </p:stCondLst>
                                        </p:cTn>
                                        <p:tgtEl>
                                          <p:spTgt spid="9"/>
                                        </p:tgtEl>
                                      </p:cBhvr>
                                      <p:to x="100000" y="60000"/>
                                    </p:animScale>
                                    <p:animScale>
                                      <p:cBhvr>
                                        <p:cTn id="14" dur="166" decel="50000">
                                          <p:stCondLst>
                                            <p:cond delay="676"/>
                                          </p:stCondLst>
                                        </p:cTn>
                                        <p:tgtEl>
                                          <p:spTgt spid="9"/>
                                        </p:tgtEl>
                                      </p:cBhvr>
                                      <p:to x="100000" y="100000"/>
                                    </p:animScale>
                                    <p:animScale>
                                      <p:cBhvr>
                                        <p:cTn id="15" dur="26">
                                          <p:stCondLst>
                                            <p:cond delay="1312"/>
                                          </p:stCondLst>
                                        </p:cTn>
                                        <p:tgtEl>
                                          <p:spTgt spid="9"/>
                                        </p:tgtEl>
                                      </p:cBhvr>
                                      <p:to x="100000" y="80000"/>
                                    </p:animScale>
                                    <p:animScale>
                                      <p:cBhvr>
                                        <p:cTn id="16" dur="166" decel="50000">
                                          <p:stCondLst>
                                            <p:cond delay="1338"/>
                                          </p:stCondLst>
                                        </p:cTn>
                                        <p:tgtEl>
                                          <p:spTgt spid="9"/>
                                        </p:tgtEl>
                                      </p:cBhvr>
                                      <p:to x="100000" y="100000"/>
                                    </p:animScale>
                                    <p:animScale>
                                      <p:cBhvr>
                                        <p:cTn id="17" dur="26">
                                          <p:stCondLst>
                                            <p:cond delay="1642"/>
                                          </p:stCondLst>
                                        </p:cTn>
                                        <p:tgtEl>
                                          <p:spTgt spid="9"/>
                                        </p:tgtEl>
                                      </p:cBhvr>
                                      <p:to x="100000" y="90000"/>
                                    </p:animScale>
                                    <p:animScale>
                                      <p:cBhvr>
                                        <p:cTn id="18" dur="166" decel="50000">
                                          <p:stCondLst>
                                            <p:cond delay="1668"/>
                                          </p:stCondLst>
                                        </p:cTn>
                                        <p:tgtEl>
                                          <p:spTgt spid="9"/>
                                        </p:tgtEl>
                                      </p:cBhvr>
                                      <p:to x="100000" y="100000"/>
                                    </p:animScale>
                                    <p:animScale>
                                      <p:cBhvr>
                                        <p:cTn id="19" dur="26">
                                          <p:stCondLst>
                                            <p:cond delay="1808"/>
                                          </p:stCondLst>
                                        </p:cTn>
                                        <p:tgtEl>
                                          <p:spTgt spid="9"/>
                                        </p:tgtEl>
                                      </p:cBhvr>
                                      <p:to x="100000" y="95000"/>
                                    </p:animScale>
                                    <p:animScale>
                                      <p:cBhvr>
                                        <p:cTn id="20" dur="166" decel="50000">
                                          <p:stCondLst>
                                            <p:cond delay="1834"/>
                                          </p:stCondLst>
                                        </p:cTn>
                                        <p:tgtEl>
                                          <p:spTgt spid="9"/>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8" name="Rectangle 3"/>
          <p:cNvSpPr>
            <a:spLocks noGrp="1" noChangeArrowheads="1"/>
          </p:cNvSpPr>
          <p:nvPr>
            <p:ph type="body" idx="1"/>
          </p:nvPr>
        </p:nvSpPr>
        <p:spPr>
          <a:xfrm>
            <a:off x="457200" y="381000"/>
            <a:ext cx="8229600" cy="5745163"/>
          </a:xfrm>
        </p:spPr>
        <p:txBody>
          <a:bodyPr/>
          <a:lstStyle/>
          <a:p>
            <a:pPr eaLnBrk="1" hangingPunct="1"/>
            <a:r>
              <a:rPr lang="en-US" dirty="0">
                <a:solidFill>
                  <a:srgbClr val="FFC000"/>
                </a:solidFill>
              </a:rPr>
              <a:t>Which two are Purines?  The larger of the two types of bases found in DNA.</a:t>
            </a:r>
          </a:p>
        </p:txBody>
      </p:sp>
      <p:pic>
        <p:nvPicPr>
          <p:cNvPr id="254979"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524000"/>
            <a:ext cx="92964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433" name="Rectangle 9"/>
          <p:cNvSpPr>
            <a:spLocks noChangeArrowheads="1"/>
          </p:cNvSpPr>
          <p:nvPr/>
        </p:nvSpPr>
        <p:spPr bwMode="auto">
          <a:xfrm>
            <a:off x="5715000" y="6629400"/>
            <a:ext cx="3124200" cy="214313"/>
          </a:xfrm>
          <a:prstGeom prst="rect">
            <a:avLst/>
          </a:prstGeom>
          <a:noFill/>
          <a:ln w="9525" algn="ctr">
            <a:noFill/>
            <a:miter lim="800000"/>
            <a:headEnd/>
            <a:tailEnd/>
          </a:ln>
          <a:effectLst/>
        </p:spPr>
        <p:txBody>
          <a:bodyPr>
            <a:spAutoFit/>
          </a:bodyPr>
          <a:lstStyle/>
          <a:p>
            <a:pPr marL="342900" marR="0" lvl="0" indent="-342900" algn="r" defTabSz="914400" rtl="0" eaLnBrk="1" fontAlgn="base" latinLnBrk="0" hangingPunct="1">
              <a:lnSpc>
                <a:spcPct val="100000"/>
              </a:lnSpc>
              <a:spcBef>
                <a:spcPct val="0"/>
              </a:spcBef>
              <a:spcAft>
                <a:spcPct val="0"/>
              </a:spcAft>
              <a:buClr>
                <a:srgbClr val="66CCFF"/>
              </a:buClr>
              <a:buSzPct val="65000"/>
              <a:buFont typeface="Wingdings" pitchFamily="2" charset="2"/>
              <a:buNone/>
              <a:tabLst/>
              <a:defRPr/>
            </a:pPr>
            <a: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rPr>
              <a:t>Copyright © 2024 </a:t>
            </a:r>
            <a:r>
              <a:rPr kumimoji="0" lang="en-US" sz="800" b="1" i="0" u="none" strike="noStrike" kern="1200" cap="none" spc="0" normalizeH="0" baseline="0" noProof="0" dirty="0" err="1">
                <a:ln>
                  <a:noFill/>
                </a:ln>
                <a:solidFill>
                  <a:srgbClr val="FFFFFF"/>
                </a:solidFill>
                <a:effectLst/>
                <a:uLnTx/>
                <a:uFillTx/>
                <a:latin typeface="Verdana" pitchFamily="34" charset="0"/>
                <a:ea typeface="+mn-ea"/>
                <a:cs typeface="+mn-cs"/>
              </a:rPr>
              <a:t>SlideSpark</a:t>
            </a:r>
            <a: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rPr>
              <a:t> .LLC</a:t>
            </a:r>
            <a:endParaRPr kumimoji="0" lang="en-US" sz="9600" b="0" i="0" u="none" strike="noStrike" kern="1200" cap="none" spc="0" normalizeH="0" baseline="0" noProof="0" dirty="0">
              <a:ln>
                <a:noFill/>
              </a:ln>
              <a:solidFill>
                <a:srgbClr val="FFFFFF"/>
              </a:solidFill>
              <a:effectLst>
                <a:outerShdw blurRad="38100" dist="38100" dir="2700000" algn="tl">
                  <a:srgbClr val="336699"/>
                </a:outerShdw>
              </a:effectLst>
              <a:uLnTx/>
              <a:uFillTx/>
              <a:latin typeface="Tahoma" pitchFamily="34" charset="0"/>
              <a:ea typeface="+mn-ea"/>
              <a:cs typeface="+mn-cs"/>
            </a:endParaRPr>
          </a:p>
        </p:txBody>
      </p:sp>
      <p:pic>
        <p:nvPicPr>
          <p:cNvPr id="6"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3657600"/>
            <a:ext cx="929640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7541099" y="914400"/>
            <a:ext cx="1277914" cy="1015663"/>
          </a:xfrm>
          <a:prstGeom prst="rect">
            <a:avLst/>
          </a:prstGeom>
          <a:noFill/>
        </p:spPr>
        <p:txBody>
          <a:bodyPr wrap="none" lIns="91440" tIns="45720" rIns="91440" bIns="4572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60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Verdana" pitchFamily="34" charset="0"/>
                <a:ea typeface="+mn-ea"/>
                <a:cs typeface="+mn-cs"/>
              </a:rPr>
              <a:t>10</a:t>
            </a:r>
          </a:p>
        </p:txBody>
      </p:sp>
      <p:sp>
        <p:nvSpPr>
          <p:cNvPr id="4" name="Rectangle 3"/>
          <p:cNvSpPr/>
          <p:nvPr/>
        </p:nvSpPr>
        <p:spPr bwMode="auto">
          <a:xfrm>
            <a:off x="0" y="6477000"/>
            <a:ext cx="9525000" cy="381000"/>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sp>
        <p:nvSpPr>
          <p:cNvPr id="2" name="Rectangle 1"/>
          <p:cNvSpPr/>
          <p:nvPr/>
        </p:nvSpPr>
        <p:spPr>
          <a:xfrm>
            <a:off x="251282" y="5941318"/>
            <a:ext cx="7928774" cy="923330"/>
          </a:xfrm>
          <a:prstGeom prst="rect">
            <a:avLst/>
          </a:prstGeom>
          <a:noFill/>
        </p:spPr>
        <p:txBody>
          <a:bodyPr wrap="none" lIns="91440" tIns="45720" rIns="91440" bIns="4572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w="17780" cmpd="sng">
                  <a:solidFill>
                    <a:sysClr val="windowText" lastClr="000000"/>
                  </a:solidFill>
                  <a:prstDash val="solid"/>
                  <a:miter lim="800000"/>
                </a:ln>
                <a:solidFill>
                  <a:srgbClr val="FF99FF"/>
                </a:solidFill>
                <a:effectLst>
                  <a:outerShdw blurRad="50800" algn="tl" rotWithShape="0">
                    <a:srgbClr val="000000"/>
                  </a:outerShdw>
                </a:effectLst>
                <a:uLnTx/>
                <a:uFillTx/>
                <a:latin typeface="Verdana" pitchFamily="34" charset="0"/>
                <a:ea typeface="+mn-ea"/>
                <a:cs typeface="+mn-cs"/>
              </a:rPr>
              <a:t>And the answer is…</a:t>
            </a:r>
          </a:p>
        </p:txBody>
      </p:sp>
      <p:sp>
        <p:nvSpPr>
          <p:cNvPr id="9" name="Rounded Rectangle 8"/>
          <p:cNvSpPr/>
          <p:nvPr/>
        </p:nvSpPr>
        <p:spPr bwMode="auto">
          <a:xfrm>
            <a:off x="145143" y="1494970"/>
            <a:ext cx="4070526" cy="2162629"/>
          </a:xfrm>
          <a:prstGeom prst="roundRect">
            <a:avLst/>
          </a:prstGeom>
          <a:solidFill>
            <a:srgbClr val="FFC000">
              <a:alpha val="25000"/>
            </a:srgbClr>
          </a:solidFill>
          <a:ln w="57150" cap="flat" cmpd="sng" algn="ctr">
            <a:solidFill>
              <a:srgbClr val="FFC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sp>
        <p:nvSpPr>
          <p:cNvPr id="10" name="Rounded Rectangle 9"/>
          <p:cNvSpPr/>
          <p:nvPr/>
        </p:nvSpPr>
        <p:spPr bwMode="auto">
          <a:xfrm>
            <a:off x="4368068" y="1547585"/>
            <a:ext cx="4775931" cy="2162629"/>
          </a:xfrm>
          <a:prstGeom prst="roundRect">
            <a:avLst/>
          </a:prstGeom>
          <a:solidFill>
            <a:srgbClr val="66FFCC">
              <a:alpha val="25000"/>
            </a:srgbClr>
          </a:solidFill>
          <a:ln w="57150" cap="flat" cmpd="sng" algn="ctr">
            <a:solidFill>
              <a:srgbClr val="66FFCC"/>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pic>
        <p:nvPicPr>
          <p:cNvPr id="5" name="Picture 4">
            <a:extLst>
              <a:ext uri="{FF2B5EF4-FFF2-40B4-BE49-F238E27FC236}">
                <a16:creationId xmlns:a16="http://schemas.microsoft.com/office/drawing/2014/main" id="{9B285D20-049C-1EA2-5185-4BD504F93698}"/>
              </a:ext>
            </a:extLst>
          </p:cNvPr>
          <p:cNvPicPr>
            <a:picLocks noChangeAspect="1"/>
          </p:cNvPicPr>
          <p:nvPr/>
        </p:nvPicPr>
        <p:blipFill>
          <a:blip r:embed="rId4"/>
          <a:stretch>
            <a:fillRect/>
          </a:stretch>
        </p:blipFill>
        <p:spPr>
          <a:xfrm>
            <a:off x="7418674" y="6787306"/>
            <a:ext cx="1633537" cy="70694"/>
          </a:xfrm>
          <a:prstGeom prst="rect">
            <a:avLst/>
          </a:prstGeom>
        </p:spPr>
      </p:pic>
    </p:spTree>
    <p:extLst>
      <p:ext uri="{BB962C8B-B14F-4D97-AF65-F5344CB8AC3E}">
        <p14:creationId xmlns:p14="http://schemas.microsoft.com/office/powerpoint/2010/main" val="4133198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80">
                                          <p:stCondLst>
                                            <p:cond delay="0"/>
                                          </p:stCondLst>
                                        </p:cTn>
                                        <p:tgtEl>
                                          <p:spTgt spid="10"/>
                                        </p:tgtEl>
                                      </p:cBhvr>
                                    </p:animEffect>
                                    <p:anim calcmode="lin" valueType="num">
                                      <p:cBhvr>
                                        <p:cTn id="8"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13" dur="26">
                                          <p:stCondLst>
                                            <p:cond delay="650"/>
                                          </p:stCondLst>
                                        </p:cTn>
                                        <p:tgtEl>
                                          <p:spTgt spid="10"/>
                                        </p:tgtEl>
                                      </p:cBhvr>
                                      <p:to x="100000" y="60000"/>
                                    </p:animScale>
                                    <p:animScale>
                                      <p:cBhvr>
                                        <p:cTn id="14" dur="166" decel="50000">
                                          <p:stCondLst>
                                            <p:cond delay="676"/>
                                          </p:stCondLst>
                                        </p:cTn>
                                        <p:tgtEl>
                                          <p:spTgt spid="10"/>
                                        </p:tgtEl>
                                      </p:cBhvr>
                                      <p:to x="100000" y="100000"/>
                                    </p:animScale>
                                    <p:animScale>
                                      <p:cBhvr>
                                        <p:cTn id="15" dur="26">
                                          <p:stCondLst>
                                            <p:cond delay="1312"/>
                                          </p:stCondLst>
                                        </p:cTn>
                                        <p:tgtEl>
                                          <p:spTgt spid="10"/>
                                        </p:tgtEl>
                                      </p:cBhvr>
                                      <p:to x="100000" y="80000"/>
                                    </p:animScale>
                                    <p:animScale>
                                      <p:cBhvr>
                                        <p:cTn id="16" dur="166" decel="50000">
                                          <p:stCondLst>
                                            <p:cond delay="1338"/>
                                          </p:stCondLst>
                                        </p:cTn>
                                        <p:tgtEl>
                                          <p:spTgt spid="10"/>
                                        </p:tgtEl>
                                      </p:cBhvr>
                                      <p:to x="100000" y="100000"/>
                                    </p:animScale>
                                    <p:animScale>
                                      <p:cBhvr>
                                        <p:cTn id="17" dur="26">
                                          <p:stCondLst>
                                            <p:cond delay="1642"/>
                                          </p:stCondLst>
                                        </p:cTn>
                                        <p:tgtEl>
                                          <p:spTgt spid="10"/>
                                        </p:tgtEl>
                                      </p:cBhvr>
                                      <p:to x="100000" y="90000"/>
                                    </p:animScale>
                                    <p:animScale>
                                      <p:cBhvr>
                                        <p:cTn id="18" dur="166" decel="50000">
                                          <p:stCondLst>
                                            <p:cond delay="1668"/>
                                          </p:stCondLst>
                                        </p:cTn>
                                        <p:tgtEl>
                                          <p:spTgt spid="10"/>
                                        </p:tgtEl>
                                      </p:cBhvr>
                                      <p:to x="100000" y="100000"/>
                                    </p:animScale>
                                    <p:animScale>
                                      <p:cBhvr>
                                        <p:cTn id="19" dur="26">
                                          <p:stCondLst>
                                            <p:cond delay="1808"/>
                                          </p:stCondLst>
                                        </p:cTn>
                                        <p:tgtEl>
                                          <p:spTgt spid="10"/>
                                        </p:tgtEl>
                                      </p:cBhvr>
                                      <p:to x="100000" y="95000"/>
                                    </p:animScale>
                                    <p:animScale>
                                      <p:cBhvr>
                                        <p:cTn id="20" dur="166" decel="50000">
                                          <p:stCondLst>
                                            <p:cond delay="1834"/>
                                          </p:stCondLst>
                                        </p:cTn>
                                        <p:tgtEl>
                                          <p:spTgt spid="1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381000" y="891594"/>
          <a:ext cx="8382000" cy="5680075"/>
        </p:xfrm>
        <a:graphic>
          <a:graphicData uri="http://schemas.openxmlformats.org/drawingml/2006/table">
            <a:tbl>
              <a:tblPr firstRow="1" bandRow="1">
                <a:tableStyleId>{5C22544A-7EE6-4342-B048-85BDC9FD1C3A}</a:tableStyleId>
              </a:tblPr>
              <a:tblGrid>
                <a:gridCol w="1676400">
                  <a:extLst>
                    <a:ext uri="{9D8B030D-6E8A-4147-A177-3AD203B41FA5}">
                      <a16:colId xmlns:a16="http://schemas.microsoft.com/office/drawing/2014/main" val="20000"/>
                    </a:ext>
                  </a:extLst>
                </a:gridCol>
                <a:gridCol w="1676400">
                  <a:extLst>
                    <a:ext uri="{9D8B030D-6E8A-4147-A177-3AD203B41FA5}">
                      <a16:colId xmlns:a16="http://schemas.microsoft.com/office/drawing/2014/main" val="20001"/>
                    </a:ext>
                  </a:extLst>
                </a:gridCol>
                <a:gridCol w="1676400">
                  <a:extLst>
                    <a:ext uri="{9D8B030D-6E8A-4147-A177-3AD203B41FA5}">
                      <a16:colId xmlns:a16="http://schemas.microsoft.com/office/drawing/2014/main" val="20002"/>
                    </a:ext>
                  </a:extLst>
                </a:gridCol>
                <a:gridCol w="1676400">
                  <a:extLst>
                    <a:ext uri="{9D8B030D-6E8A-4147-A177-3AD203B41FA5}">
                      <a16:colId xmlns:a16="http://schemas.microsoft.com/office/drawing/2014/main" val="20003"/>
                    </a:ext>
                  </a:extLst>
                </a:gridCol>
                <a:gridCol w="1676400">
                  <a:extLst>
                    <a:ext uri="{9D8B030D-6E8A-4147-A177-3AD203B41FA5}">
                      <a16:colId xmlns:a16="http://schemas.microsoft.com/office/drawing/2014/main" val="20004"/>
                    </a:ext>
                  </a:extLst>
                </a:gridCol>
              </a:tblGrid>
              <a:tr h="819729">
                <a:tc>
                  <a:txBody>
                    <a:bodyPr/>
                    <a:lstStyle/>
                    <a:p>
                      <a:pPr algn="ctr"/>
                      <a:r>
                        <a:rPr lang="en-US" dirty="0"/>
                        <a:t>HI</a:t>
                      </a:r>
                      <a:r>
                        <a:rPr lang="en-US" baseline="0" dirty="0"/>
                        <a:t>P </a:t>
                      </a:r>
                      <a:r>
                        <a:rPr lang="en-US" baseline="0" dirty="0" err="1"/>
                        <a:t>HIP</a:t>
                      </a:r>
                      <a:br>
                        <a:rPr lang="en-US" baseline="0" dirty="0"/>
                      </a:br>
                      <a:r>
                        <a:rPr lang="en-US" baseline="0" dirty="0"/>
                        <a:t>HOORAY</a:t>
                      </a:r>
                      <a:endParaRPr lang="en-US" dirty="0"/>
                    </a:p>
                  </a:txBody>
                  <a:tcPr>
                    <a:noFill/>
                  </a:tcPr>
                </a:tc>
                <a:tc>
                  <a:txBody>
                    <a:bodyPr/>
                    <a:lstStyle/>
                    <a:p>
                      <a:pPr algn="ctr"/>
                      <a:r>
                        <a:rPr lang="en-US" dirty="0"/>
                        <a:t>SPIRAL</a:t>
                      </a:r>
                      <a:br>
                        <a:rPr lang="en-US" dirty="0"/>
                      </a:br>
                      <a:r>
                        <a:rPr lang="en-US" dirty="0" err="1"/>
                        <a:t>SPIRAL</a:t>
                      </a:r>
                      <a:endParaRPr lang="en-US" dirty="0"/>
                    </a:p>
                  </a:txBody>
                  <a:tcPr>
                    <a:noFill/>
                  </a:tcPr>
                </a:tc>
                <a:tc>
                  <a:txBody>
                    <a:bodyPr/>
                    <a:lstStyle/>
                    <a:p>
                      <a:pPr algn="ctr"/>
                      <a:r>
                        <a:rPr lang="en-US" dirty="0"/>
                        <a:t>SHAPE-UP</a:t>
                      </a:r>
                    </a:p>
                  </a:txBody>
                  <a:tcPr>
                    <a:noFill/>
                  </a:tcPr>
                </a:tc>
                <a:tc>
                  <a:txBody>
                    <a:bodyPr/>
                    <a:lstStyle/>
                    <a:p>
                      <a:pPr algn="ctr"/>
                      <a:r>
                        <a:rPr lang="en-US" dirty="0"/>
                        <a:t>LIFE</a:t>
                      </a:r>
                    </a:p>
                    <a:p>
                      <a:pPr algn="ctr"/>
                      <a:r>
                        <a:rPr lang="en-US" dirty="0"/>
                        <a:t>LINE</a:t>
                      </a:r>
                    </a:p>
                  </a:txBody>
                  <a:tcPr>
                    <a:noFill/>
                  </a:tcPr>
                </a:tc>
                <a:tc>
                  <a:txBody>
                    <a:bodyPr/>
                    <a:lstStyle/>
                    <a:p>
                      <a:pPr algn="ctr"/>
                      <a:r>
                        <a:rPr lang="en-US" dirty="0"/>
                        <a:t>-Bonus-</a:t>
                      </a:r>
                    </a:p>
                    <a:p>
                      <a:pPr algn="ctr"/>
                      <a:r>
                        <a:rPr lang="en-US" dirty="0"/>
                        <a:t>FAMILY</a:t>
                      </a:r>
                      <a:r>
                        <a:rPr lang="en-US" baseline="0" dirty="0"/>
                        <a:t> JEANS</a:t>
                      </a:r>
                      <a:endParaRPr lang="en-US" dirty="0"/>
                    </a:p>
                  </a:txBody>
                  <a:tcPr>
                    <a:noFill/>
                  </a:tcPr>
                </a:tc>
                <a:extLst>
                  <a:ext uri="{0D108BD9-81ED-4DB2-BD59-A6C34878D82A}">
                    <a16:rowId xmlns:a16="http://schemas.microsoft.com/office/drawing/2014/main" val="10000"/>
                  </a:ext>
                </a:extLst>
              </a:tr>
              <a:tr h="953135">
                <a:tc>
                  <a:txBody>
                    <a:bodyPr/>
                    <a:lstStyle/>
                    <a:p>
                      <a:pPr algn="ctr"/>
                      <a:r>
                        <a:rPr lang="en-US" sz="4400" dirty="0">
                          <a:solidFill>
                            <a:schemeClr val="tx1"/>
                          </a:solidFill>
                        </a:rPr>
                        <a:t>1</a:t>
                      </a:r>
                    </a:p>
                  </a:txBody>
                  <a:tcPr>
                    <a:noFill/>
                  </a:tcPr>
                </a:tc>
                <a:tc>
                  <a:txBody>
                    <a:bodyPr/>
                    <a:lstStyle/>
                    <a:p>
                      <a:pPr algn="ctr"/>
                      <a:r>
                        <a:rPr lang="en-US" sz="4400" dirty="0">
                          <a:solidFill>
                            <a:schemeClr val="tx1"/>
                          </a:solidFill>
                        </a:rPr>
                        <a:t>6</a:t>
                      </a:r>
                    </a:p>
                  </a:txBody>
                  <a:tcPr>
                    <a:noFill/>
                  </a:tcPr>
                </a:tc>
                <a:tc>
                  <a:txBody>
                    <a:bodyPr/>
                    <a:lstStyle/>
                    <a:p>
                      <a:pPr algn="ctr"/>
                      <a:r>
                        <a:rPr lang="en-US" sz="4400" dirty="0">
                          <a:solidFill>
                            <a:schemeClr val="tx1"/>
                          </a:solidFill>
                        </a:rPr>
                        <a:t>11</a:t>
                      </a:r>
                    </a:p>
                  </a:txBody>
                  <a:tcPr>
                    <a:noFill/>
                  </a:tcPr>
                </a:tc>
                <a:tc>
                  <a:txBody>
                    <a:bodyPr/>
                    <a:lstStyle/>
                    <a:p>
                      <a:pPr algn="ctr"/>
                      <a:r>
                        <a:rPr lang="en-US" sz="4400" dirty="0">
                          <a:solidFill>
                            <a:schemeClr val="tx1"/>
                          </a:solidFill>
                        </a:rPr>
                        <a:t>16</a:t>
                      </a:r>
                    </a:p>
                  </a:txBody>
                  <a:tcPr>
                    <a:noFill/>
                  </a:tcPr>
                </a:tc>
                <a:tc>
                  <a:txBody>
                    <a:bodyPr/>
                    <a:lstStyle/>
                    <a:p>
                      <a:pPr algn="ctr"/>
                      <a:r>
                        <a:rPr lang="en-US" sz="4400" dirty="0">
                          <a:solidFill>
                            <a:schemeClr val="tx1"/>
                          </a:solidFill>
                        </a:rPr>
                        <a:t>*21</a:t>
                      </a:r>
                    </a:p>
                  </a:txBody>
                  <a:tcPr>
                    <a:noFill/>
                  </a:tcPr>
                </a:tc>
                <a:extLst>
                  <a:ext uri="{0D108BD9-81ED-4DB2-BD59-A6C34878D82A}">
                    <a16:rowId xmlns:a16="http://schemas.microsoft.com/office/drawing/2014/main" val="10001"/>
                  </a:ext>
                </a:extLst>
              </a:tr>
              <a:tr h="953135">
                <a:tc>
                  <a:txBody>
                    <a:bodyPr/>
                    <a:lstStyle/>
                    <a:p>
                      <a:pPr algn="ctr"/>
                      <a:r>
                        <a:rPr lang="en-US" sz="4400" dirty="0">
                          <a:solidFill>
                            <a:schemeClr val="tx1"/>
                          </a:solidFill>
                        </a:rPr>
                        <a:t>2</a:t>
                      </a:r>
                    </a:p>
                  </a:txBody>
                  <a:tcPr>
                    <a:noFill/>
                  </a:tcPr>
                </a:tc>
                <a:tc>
                  <a:txBody>
                    <a:bodyPr/>
                    <a:lstStyle/>
                    <a:p>
                      <a:pPr algn="ctr"/>
                      <a:r>
                        <a:rPr lang="en-US" sz="4400" dirty="0">
                          <a:solidFill>
                            <a:schemeClr val="tx1"/>
                          </a:solidFill>
                        </a:rPr>
                        <a:t>7</a:t>
                      </a:r>
                    </a:p>
                  </a:txBody>
                  <a:tcPr>
                    <a:noFill/>
                  </a:tcPr>
                </a:tc>
                <a:tc>
                  <a:txBody>
                    <a:bodyPr/>
                    <a:lstStyle/>
                    <a:p>
                      <a:pPr algn="ctr"/>
                      <a:r>
                        <a:rPr lang="en-US" sz="4400" dirty="0">
                          <a:solidFill>
                            <a:schemeClr val="tx1"/>
                          </a:solidFill>
                        </a:rPr>
                        <a:t>12</a:t>
                      </a:r>
                    </a:p>
                  </a:txBody>
                  <a:tcPr>
                    <a:noFill/>
                  </a:tcPr>
                </a:tc>
                <a:tc>
                  <a:txBody>
                    <a:bodyPr/>
                    <a:lstStyle/>
                    <a:p>
                      <a:pPr algn="ctr"/>
                      <a:r>
                        <a:rPr lang="en-US" sz="4400" dirty="0">
                          <a:solidFill>
                            <a:schemeClr val="tx1"/>
                          </a:solidFill>
                        </a:rPr>
                        <a:t>17</a:t>
                      </a:r>
                    </a:p>
                  </a:txBody>
                  <a:tcPr>
                    <a:noFill/>
                  </a:tcPr>
                </a:tc>
                <a:tc>
                  <a:txBody>
                    <a:bodyPr/>
                    <a:lstStyle/>
                    <a:p>
                      <a:pPr algn="ctr"/>
                      <a:r>
                        <a:rPr lang="en-US" sz="4400" dirty="0">
                          <a:solidFill>
                            <a:schemeClr val="tx1"/>
                          </a:solidFill>
                        </a:rPr>
                        <a:t>*22</a:t>
                      </a:r>
                    </a:p>
                  </a:txBody>
                  <a:tcPr>
                    <a:noFill/>
                  </a:tcPr>
                </a:tc>
                <a:extLst>
                  <a:ext uri="{0D108BD9-81ED-4DB2-BD59-A6C34878D82A}">
                    <a16:rowId xmlns:a16="http://schemas.microsoft.com/office/drawing/2014/main" val="10002"/>
                  </a:ext>
                </a:extLst>
              </a:tr>
              <a:tr h="953135">
                <a:tc>
                  <a:txBody>
                    <a:bodyPr/>
                    <a:lstStyle/>
                    <a:p>
                      <a:pPr algn="ctr"/>
                      <a:r>
                        <a:rPr lang="en-US" sz="4400" dirty="0">
                          <a:solidFill>
                            <a:schemeClr val="tx1"/>
                          </a:solidFill>
                        </a:rPr>
                        <a:t>3</a:t>
                      </a:r>
                    </a:p>
                  </a:txBody>
                  <a:tcPr>
                    <a:noFill/>
                  </a:tcPr>
                </a:tc>
                <a:tc>
                  <a:txBody>
                    <a:bodyPr/>
                    <a:lstStyle/>
                    <a:p>
                      <a:pPr algn="ctr"/>
                      <a:r>
                        <a:rPr lang="en-US" sz="4400" dirty="0">
                          <a:solidFill>
                            <a:schemeClr val="tx1"/>
                          </a:solidFill>
                        </a:rPr>
                        <a:t>8</a:t>
                      </a:r>
                    </a:p>
                  </a:txBody>
                  <a:tcPr>
                    <a:noFill/>
                  </a:tcPr>
                </a:tc>
                <a:tc>
                  <a:txBody>
                    <a:bodyPr/>
                    <a:lstStyle/>
                    <a:p>
                      <a:pPr algn="ctr"/>
                      <a:r>
                        <a:rPr lang="en-US" sz="4400" dirty="0">
                          <a:solidFill>
                            <a:schemeClr val="tx1"/>
                          </a:solidFill>
                        </a:rPr>
                        <a:t>13</a:t>
                      </a:r>
                    </a:p>
                  </a:txBody>
                  <a:tcPr>
                    <a:noFill/>
                  </a:tcPr>
                </a:tc>
                <a:tc>
                  <a:txBody>
                    <a:bodyPr/>
                    <a:lstStyle/>
                    <a:p>
                      <a:pPr algn="ctr"/>
                      <a:r>
                        <a:rPr lang="en-US" sz="4400" dirty="0">
                          <a:solidFill>
                            <a:schemeClr val="tx1"/>
                          </a:solidFill>
                        </a:rPr>
                        <a:t>18</a:t>
                      </a:r>
                    </a:p>
                  </a:txBody>
                  <a:tcPr>
                    <a:noFill/>
                  </a:tcPr>
                </a:tc>
                <a:tc>
                  <a:txBody>
                    <a:bodyPr/>
                    <a:lstStyle/>
                    <a:p>
                      <a:pPr algn="ctr"/>
                      <a:r>
                        <a:rPr lang="en-US" sz="4400" dirty="0">
                          <a:solidFill>
                            <a:schemeClr val="tx1"/>
                          </a:solidFill>
                        </a:rPr>
                        <a:t>*23</a:t>
                      </a:r>
                    </a:p>
                  </a:txBody>
                  <a:tcPr>
                    <a:noFill/>
                  </a:tcPr>
                </a:tc>
                <a:extLst>
                  <a:ext uri="{0D108BD9-81ED-4DB2-BD59-A6C34878D82A}">
                    <a16:rowId xmlns:a16="http://schemas.microsoft.com/office/drawing/2014/main" val="10003"/>
                  </a:ext>
                </a:extLst>
              </a:tr>
              <a:tr h="953135">
                <a:tc>
                  <a:txBody>
                    <a:bodyPr/>
                    <a:lstStyle/>
                    <a:p>
                      <a:pPr algn="ctr"/>
                      <a:r>
                        <a:rPr lang="en-US" sz="4400" dirty="0">
                          <a:solidFill>
                            <a:schemeClr val="tx1"/>
                          </a:solidFill>
                        </a:rPr>
                        <a:t>4</a:t>
                      </a:r>
                    </a:p>
                  </a:txBody>
                  <a:tcPr>
                    <a:noFill/>
                  </a:tcPr>
                </a:tc>
                <a:tc>
                  <a:txBody>
                    <a:bodyPr/>
                    <a:lstStyle/>
                    <a:p>
                      <a:pPr algn="ctr"/>
                      <a:r>
                        <a:rPr lang="en-US" sz="4400" dirty="0">
                          <a:solidFill>
                            <a:schemeClr val="tx1"/>
                          </a:solidFill>
                        </a:rPr>
                        <a:t>9</a:t>
                      </a:r>
                    </a:p>
                  </a:txBody>
                  <a:tcPr>
                    <a:noFill/>
                  </a:tcPr>
                </a:tc>
                <a:tc>
                  <a:txBody>
                    <a:bodyPr/>
                    <a:lstStyle/>
                    <a:p>
                      <a:pPr algn="ctr"/>
                      <a:r>
                        <a:rPr lang="en-US" sz="4400" dirty="0">
                          <a:solidFill>
                            <a:schemeClr val="tx1"/>
                          </a:solidFill>
                        </a:rPr>
                        <a:t>14</a:t>
                      </a:r>
                    </a:p>
                  </a:txBody>
                  <a:tcPr>
                    <a:noFill/>
                  </a:tcPr>
                </a:tc>
                <a:tc>
                  <a:txBody>
                    <a:bodyPr/>
                    <a:lstStyle/>
                    <a:p>
                      <a:pPr algn="ctr"/>
                      <a:r>
                        <a:rPr lang="en-US" sz="4400" dirty="0">
                          <a:solidFill>
                            <a:schemeClr val="tx1"/>
                          </a:solidFill>
                        </a:rPr>
                        <a:t>19</a:t>
                      </a:r>
                    </a:p>
                  </a:txBody>
                  <a:tcPr>
                    <a:noFill/>
                  </a:tcPr>
                </a:tc>
                <a:tc>
                  <a:txBody>
                    <a:bodyPr/>
                    <a:lstStyle/>
                    <a:p>
                      <a:pPr algn="ctr"/>
                      <a:r>
                        <a:rPr lang="en-US" sz="4400" dirty="0">
                          <a:solidFill>
                            <a:schemeClr val="tx1"/>
                          </a:solidFill>
                        </a:rPr>
                        <a:t>*24</a:t>
                      </a:r>
                    </a:p>
                  </a:txBody>
                  <a:tcPr>
                    <a:noFill/>
                  </a:tcPr>
                </a:tc>
                <a:extLst>
                  <a:ext uri="{0D108BD9-81ED-4DB2-BD59-A6C34878D82A}">
                    <a16:rowId xmlns:a16="http://schemas.microsoft.com/office/drawing/2014/main" val="10004"/>
                  </a:ext>
                </a:extLst>
              </a:tr>
              <a:tr h="953135">
                <a:tc>
                  <a:txBody>
                    <a:bodyPr/>
                    <a:lstStyle/>
                    <a:p>
                      <a:pPr algn="ctr"/>
                      <a:r>
                        <a:rPr lang="en-US" sz="4400" dirty="0">
                          <a:solidFill>
                            <a:schemeClr val="tx1"/>
                          </a:solidFill>
                        </a:rPr>
                        <a:t>5</a:t>
                      </a:r>
                    </a:p>
                  </a:txBody>
                  <a:tcPr>
                    <a:noFill/>
                  </a:tcPr>
                </a:tc>
                <a:tc>
                  <a:txBody>
                    <a:bodyPr/>
                    <a:lstStyle/>
                    <a:p>
                      <a:pPr algn="ctr"/>
                      <a:r>
                        <a:rPr lang="en-US" sz="4400" dirty="0">
                          <a:solidFill>
                            <a:schemeClr val="tx1"/>
                          </a:solidFill>
                        </a:rPr>
                        <a:t>10</a:t>
                      </a:r>
                    </a:p>
                  </a:txBody>
                  <a:tcPr>
                    <a:noFill/>
                  </a:tcPr>
                </a:tc>
                <a:tc>
                  <a:txBody>
                    <a:bodyPr/>
                    <a:lstStyle/>
                    <a:p>
                      <a:pPr algn="ctr"/>
                      <a:r>
                        <a:rPr lang="en-US" sz="4400" dirty="0">
                          <a:solidFill>
                            <a:schemeClr val="tx1"/>
                          </a:solidFill>
                        </a:rPr>
                        <a:t>15</a:t>
                      </a:r>
                    </a:p>
                  </a:txBody>
                  <a:tcPr>
                    <a:noFill/>
                  </a:tcPr>
                </a:tc>
                <a:tc>
                  <a:txBody>
                    <a:bodyPr/>
                    <a:lstStyle/>
                    <a:p>
                      <a:pPr algn="ctr"/>
                      <a:r>
                        <a:rPr lang="en-US" sz="4400" dirty="0">
                          <a:solidFill>
                            <a:schemeClr val="tx1"/>
                          </a:solidFill>
                        </a:rPr>
                        <a:t>20</a:t>
                      </a:r>
                    </a:p>
                  </a:txBody>
                  <a:tcPr>
                    <a:noFill/>
                  </a:tcPr>
                </a:tc>
                <a:tc>
                  <a:txBody>
                    <a:bodyPr/>
                    <a:lstStyle/>
                    <a:p>
                      <a:pPr algn="ctr"/>
                      <a:r>
                        <a:rPr lang="en-US" sz="4400" dirty="0">
                          <a:solidFill>
                            <a:schemeClr val="tx1"/>
                          </a:solidFill>
                        </a:rPr>
                        <a:t>*25</a:t>
                      </a:r>
                    </a:p>
                  </a:txBody>
                  <a:tcPr>
                    <a:noFill/>
                  </a:tcPr>
                </a:tc>
                <a:extLst>
                  <a:ext uri="{0D108BD9-81ED-4DB2-BD59-A6C34878D82A}">
                    <a16:rowId xmlns:a16="http://schemas.microsoft.com/office/drawing/2014/main" val="10005"/>
                  </a:ext>
                </a:extLst>
              </a:tr>
            </a:tbl>
          </a:graphicData>
        </a:graphic>
      </p:graphicFrame>
      <p:sp>
        <p:nvSpPr>
          <p:cNvPr id="3" name="Rectangle 2"/>
          <p:cNvSpPr/>
          <p:nvPr/>
        </p:nvSpPr>
        <p:spPr>
          <a:xfrm>
            <a:off x="2874270" y="228600"/>
            <a:ext cx="3395481" cy="461665"/>
          </a:xfrm>
          <a:prstGeom prst="rect">
            <a:avLst/>
          </a:prstGeom>
          <a:noFill/>
        </p:spPr>
        <p:txBody>
          <a:bodyPr wrap="none" lIns="91440" tIns="45720" rIns="91440" bIns="4572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Verdana" pitchFamily="34" charset="0"/>
                <a:ea typeface="+mn-ea"/>
                <a:cs typeface="+mn-cs"/>
              </a:rPr>
              <a:t>DNA Review Game</a:t>
            </a:r>
          </a:p>
        </p:txBody>
      </p:sp>
      <p:pic>
        <p:nvPicPr>
          <p:cNvPr id="4" name="Picture 3">
            <a:extLst>
              <a:ext uri="{FF2B5EF4-FFF2-40B4-BE49-F238E27FC236}">
                <a16:creationId xmlns:a16="http://schemas.microsoft.com/office/drawing/2014/main" id="{3443B935-BD77-BBD9-977A-83299E97BF81}"/>
              </a:ext>
            </a:extLst>
          </p:cNvPr>
          <p:cNvPicPr>
            <a:picLocks noChangeAspect="1"/>
          </p:cNvPicPr>
          <p:nvPr/>
        </p:nvPicPr>
        <p:blipFill>
          <a:blip r:embed="rId2"/>
          <a:stretch>
            <a:fillRect/>
          </a:stretch>
        </p:blipFill>
        <p:spPr>
          <a:xfrm>
            <a:off x="7418674" y="6787306"/>
            <a:ext cx="1633537" cy="70694"/>
          </a:xfrm>
          <a:prstGeom prst="rect">
            <a:avLst/>
          </a:prstGeom>
        </p:spPr>
      </p:pic>
    </p:spTree>
    <p:extLst>
      <p:ext uri="{BB962C8B-B14F-4D97-AF65-F5344CB8AC3E}">
        <p14:creationId xmlns:p14="http://schemas.microsoft.com/office/powerpoint/2010/main" val="648803106"/>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381000" y="891594"/>
          <a:ext cx="8382000" cy="5680075"/>
        </p:xfrm>
        <a:graphic>
          <a:graphicData uri="http://schemas.openxmlformats.org/drawingml/2006/table">
            <a:tbl>
              <a:tblPr firstRow="1" bandRow="1">
                <a:tableStyleId>{5C22544A-7EE6-4342-B048-85BDC9FD1C3A}</a:tableStyleId>
              </a:tblPr>
              <a:tblGrid>
                <a:gridCol w="1676400">
                  <a:extLst>
                    <a:ext uri="{9D8B030D-6E8A-4147-A177-3AD203B41FA5}">
                      <a16:colId xmlns:a16="http://schemas.microsoft.com/office/drawing/2014/main" val="20000"/>
                    </a:ext>
                  </a:extLst>
                </a:gridCol>
                <a:gridCol w="1676400">
                  <a:extLst>
                    <a:ext uri="{9D8B030D-6E8A-4147-A177-3AD203B41FA5}">
                      <a16:colId xmlns:a16="http://schemas.microsoft.com/office/drawing/2014/main" val="20001"/>
                    </a:ext>
                  </a:extLst>
                </a:gridCol>
                <a:gridCol w="1676400">
                  <a:extLst>
                    <a:ext uri="{9D8B030D-6E8A-4147-A177-3AD203B41FA5}">
                      <a16:colId xmlns:a16="http://schemas.microsoft.com/office/drawing/2014/main" val="20002"/>
                    </a:ext>
                  </a:extLst>
                </a:gridCol>
                <a:gridCol w="1676400">
                  <a:extLst>
                    <a:ext uri="{9D8B030D-6E8A-4147-A177-3AD203B41FA5}">
                      <a16:colId xmlns:a16="http://schemas.microsoft.com/office/drawing/2014/main" val="20003"/>
                    </a:ext>
                  </a:extLst>
                </a:gridCol>
                <a:gridCol w="1676400">
                  <a:extLst>
                    <a:ext uri="{9D8B030D-6E8A-4147-A177-3AD203B41FA5}">
                      <a16:colId xmlns:a16="http://schemas.microsoft.com/office/drawing/2014/main" val="20004"/>
                    </a:ext>
                  </a:extLst>
                </a:gridCol>
              </a:tblGrid>
              <a:tr h="819729">
                <a:tc>
                  <a:txBody>
                    <a:bodyPr/>
                    <a:lstStyle/>
                    <a:p>
                      <a:pPr algn="ctr"/>
                      <a:r>
                        <a:rPr lang="en-US" dirty="0"/>
                        <a:t>HI</a:t>
                      </a:r>
                      <a:r>
                        <a:rPr lang="en-US" baseline="0" dirty="0"/>
                        <a:t>P </a:t>
                      </a:r>
                      <a:r>
                        <a:rPr lang="en-US" baseline="0" dirty="0" err="1"/>
                        <a:t>HIP</a:t>
                      </a:r>
                      <a:br>
                        <a:rPr lang="en-US" baseline="0" dirty="0"/>
                      </a:br>
                      <a:r>
                        <a:rPr lang="en-US" baseline="0" dirty="0"/>
                        <a:t>HOORAY</a:t>
                      </a:r>
                      <a:endParaRPr lang="en-US" dirty="0"/>
                    </a:p>
                  </a:txBody>
                  <a:tcPr>
                    <a:noFill/>
                  </a:tcPr>
                </a:tc>
                <a:tc>
                  <a:txBody>
                    <a:bodyPr/>
                    <a:lstStyle/>
                    <a:p>
                      <a:pPr algn="ctr"/>
                      <a:r>
                        <a:rPr lang="en-US" dirty="0"/>
                        <a:t>SPIRAL</a:t>
                      </a:r>
                      <a:br>
                        <a:rPr lang="en-US" dirty="0"/>
                      </a:br>
                      <a:r>
                        <a:rPr lang="en-US" dirty="0" err="1"/>
                        <a:t>SPIRAL</a:t>
                      </a:r>
                      <a:endParaRPr lang="en-US" dirty="0"/>
                    </a:p>
                  </a:txBody>
                  <a:tcPr>
                    <a:noFill/>
                  </a:tcPr>
                </a:tc>
                <a:tc>
                  <a:txBody>
                    <a:bodyPr/>
                    <a:lstStyle/>
                    <a:p>
                      <a:pPr algn="ctr"/>
                      <a:r>
                        <a:rPr lang="en-US" dirty="0">
                          <a:solidFill>
                            <a:srgbClr val="66FFCC"/>
                          </a:solidFill>
                        </a:rPr>
                        <a:t>SHAPE-UP</a:t>
                      </a:r>
                    </a:p>
                  </a:txBody>
                  <a:tcPr>
                    <a:noFill/>
                  </a:tcPr>
                </a:tc>
                <a:tc>
                  <a:txBody>
                    <a:bodyPr/>
                    <a:lstStyle/>
                    <a:p>
                      <a:pPr algn="ctr"/>
                      <a:r>
                        <a:rPr lang="en-US" dirty="0"/>
                        <a:t>LIFE</a:t>
                      </a:r>
                    </a:p>
                    <a:p>
                      <a:pPr algn="ctr"/>
                      <a:r>
                        <a:rPr lang="en-US" dirty="0"/>
                        <a:t>LINE</a:t>
                      </a:r>
                    </a:p>
                  </a:txBody>
                  <a:tcPr>
                    <a:noFill/>
                  </a:tcPr>
                </a:tc>
                <a:tc>
                  <a:txBody>
                    <a:bodyPr/>
                    <a:lstStyle/>
                    <a:p>
                      <a:pPr algn="ctr"/>
                      <a:r>
                        <a:rPr lang="en-US" dirty="0"/>
                        <a:t>-Bonus-</a:t>
                      </a:r>
                    </a:p>
                    <a:p>
                      <a:pPr algn="ctr"/>
                      <a:r>
                        <a:rPr lang="en-US" dirty="0"/>
                        <a:t>FAMILY</a:t>
                      </a:r>
                      <a:r>
                        <a:rPr lang="en-US" baseline="0" dirty="0"/>
                        <a:t> JEANS</a:t>
                      </a:r>
                      <a:endParaRPr lang="en-US" dirty="0"/>
                    </a:p>
                  </a:txBody>
                  <a:tcPr>
                    <a:noFill/>
                  </a:tcPr>
                </a:tc>
                <a:extLst>
                  <a:ext uri="{0D108BD9-81ED-4DB2-BD59-A6C34878D82A}">
                    <a16:rowId xmlns:a16="http://schemas.microsoft.com/office/drawing/2014/main" val="10000"/>
                  </a:ext>
                </a:extLst>
              </a:tr>
              <a:tr h="953135">
                <a:tc>
                  <a:txBody>
                    <a:bodyPr/>
                    <a:lstStyle/>
                    <a:p>
                      <a:pPr algn="ctr"/>
                      <a:r>
                        <a:rPr lang="en-US" sz="4400" dirty="0">
                          <a:solidFill>
                            <a:schemeClr val="tx1"/>
                          </a:solidFill>
                        </a:rPr>
                        <a:t>1</a:t>
                      </a:r>
                    </a:p>
                  </a:txBody>
                  <a:tcPr>
                    <a:noFill/>
                  </a:tcPr>
                </a:tc>
                <a:tc>
                  <a:txBody>
                    <a:bodyPr/>
                    <a:lstStyle/>
                    <a:p>
                      <a:pPr algn="ctr"/>
                      <a:r>
                        <a:rPr lang="en-US" sz="4400" dirty="0">
                          <a:solidFill>
                            <a:schemeClr val="tx1"/>
                          </a:solidFill>
                        </a:rPr>
                        <a:t>6</a:t>
                      </a:r>
                    </a:p>
                  </a:txBody>
                  <a:tcPr>
                    <a:noFill/>
                  </a:tcPr>
                </a:tc>
                <a:tc>
                  <a:txBody>
                    <a:bodyPr/>
                    <a:lstStyle/>
                    <a:p>
                      <a:pPr algn="ctr"/>
                      <a:r>
                        <a:rPr lang="en-US" sz="4400" dirty="0">
                          <a:solidFill>
                            <a:schemeClr val="tx1"/>
                          </a:solidFill>
                        </a:rPr>
                        <a:t>11</a:t>
                      </a:r>
                    </a:p>
                  </a:txBody>
                  <a:tcPr>
                    <a:solidFill>
                      <a:schemeClr val="bg1">
                        <a:lumMod val="75000"/>
                        <a:lumOff val="25000"/>
                      </a:schemeClr>
                    </a:solidFill>
                  </a:tcPr>
                </a:tc>
                <a:tc>
                  <a:txBody>
                    <a:bodyPr/>
                    <a:lstStyle/>
                    <a:p>
                      <a:pPr algn="ctr"/>
                      <a:r>
                        <a:rPr lang="en-US" sz="4400" dirty="0">
                          <a:solidFill>
                            <a:schemeClr val="tx1"/>
                          </a:solidFill>
                        </a:rPr>
                        <a:t>16</a:t>
                      </a:r>
                    </a:p>
                  </a:txBody>
                  <a:tcPr>
                    <a:noFill/>
                  </a:tcPr>
                </a:tc>
                <a:tc>
                  <a:txBody>
                    <a:bodyPr/>
                    <a:lstStyle/>
                    <a:p>
                      <a:pPr algn="ctr"/>
                      <a:r>
                        <a:rPr lang="en-US" sz="4400" dirty="0">
                          <a:solidFill>
                            <a:schemeClr val="tx1"/>
                          </a:solidFill>
                        </a:rPr>
                        <a:t>*21</a:t>
                      </a:r>
                    </a:p>
                  </a:txBody>
                  <a:tcPr>
                    <a:noFill/>
                  </a:tcPr>
                </a:tc>
                <a:extLst>
                  <a:ext uri="{0D108BD9-81ED-4DB2-BD59-A6C34878D82A}">
                    <a16:rowId xmlns:a16="http://schemas.microsoft.com/office/drawing/2014/main" val="10001"/>
                  </a:ext>
                </a:extLst>
              </a:tr>
              <a:tr h="953135">
                <a:tc>
                  <a:txBody>
                    <a:bodyPr/>
                    <a:lstStyle/>
                    <a:p>
                      <a:pPr algn="ctr"/>
                      <a:r>
                        <a:rPr lang="en-US" sz="4400" dirty="0">
                          <a:solidFill>
                            <a:schemeClr val="tx1"/>
                          </a:solidFill>
                        </a:rPr>
                        <a:t>2</a:t>
                      </a:r>
                    </a:p>
                  </a:txBody>
                  <a:tcPr>
                    <a:noFill/>
                  </a:tcPr>
                </a:tc>
                <a:tc>
                  <a:txBody>
                    <a:bodyPr/>
                    <a:lstStyle/>
                    <a:p>
                      <a:pPr algn="ctr"/>
                      <a:r>
                        <a:rPr lang="en-US" sz="4400" dirty="0">
                          <a:solidFill>
                            <a:schemeClr val="tx1"/>
                          </a:solidFill>
                        </a:rPr>
                        <a:t>7</a:t>
                      </a:r>
                    </a:p>
                  </a:txBody>
                  <a:tcPr>
                    <a:noFill/>
                  </a:tcPr>
                </a:tc>
                <a:tc>
                  <a:txBody>
                    <a:bodyPr/>
                    <a:lstStyle/>
                    <a:p>
                      <a:pPr algn="ctr"/>
                      <a:r>
                        <a:rPr lang="en-US" sz="4400" dirty="0">
                          <a:solidFill>
                            <a:schemeClr val="tx1"/>
                          </a:solidFill>
                        </a:rPr>
                        <a:t>12</a:t>
                      </a:r>
                    </a:p>
                  </a:txBody>
                  <a:tcPr>
                    <a:solidFill>
                      <a:schemeClr val="bg1">
                        <a:lumMod val="75000"/>
                        <a:lumOff val="25000"/>
                      </a:schemeClr>
                    </a:solidFill>
                  </a:tcPr>
                </a:tc>
                <a:tc>
                  <a:txBody>
                    <a:bodyPr/>
                    <a:lstStyle/>
                    <a:p>
                      <a:pPr algn="ctr"/>
                      <a:r>
                        <a:rPr lang="en-US" sz="4400" dirty="0">
                          <a:solidFill>
                            <a:schemeClr val="tx1"/>
                          </a:solidFill>
                        </a:rPr>
                        <a:t>17</a:t>
                      </a:r>
                    </a:p>
                  </a:txBody>
                  <a:tcPr>
                    <a:noFill/>
                  </a:tcPr>
                </a:tc>
                <a:tc>
                  <a:txBody>
                    <a:bodyPr/>
                    <a:lstStyle/>
                    <a:p>
                      <a:pPr algn="ctr"/>
                      <a:r>
                        <a:rPr lang="en-US" sz="4400" dirty="0">
                          <a:solidFill>
                            <a:schemeClr val="tx1"/>
                          </a:solidFill>
                        </a:rPr>
                        <a:t>*22</a:t>
                      </a:r>
                    </a:p>
                  </a:txBody>
                  <a:tcPr>
                    <a:noFill/>
                  </a:tcPr>
                </a:tc>
                <a:extLst>
                  <a:ext uri="{0D108BD9-81ED-4DB2-BD59-A6C34878D82A}">
                    <a16:rowId xmlns:a16="http://schemas.microsoft.com/office/drawing/2014/main" val="10002"/>
                  </a:ext>
                </a:extLst>
              </a:tr>
              <a:tr h="953135">
                <a:tc>
                  <a:txBody>
                    <a:bodyPr/>
                    <a:lstStyle/>
                    <a:p>
                      <a:pPr algn="ctr"/>
                      <a:r>
                        <a:rPr lang="en-US" sz="4400" dirty="0">
                          <a:solidFill>
                            <a:schemeClr val="tx1"/>
                          </a:solidFill>
                        </a:rPr>
                        <a:t>3</a:t>
                      </a:r>
                    </a:p>
                  </a:txBody>
                  <a:tcPr>
                    <a:noFill/>
                  </a:tcPr>
                </a:tc>
                <a:tc>
                  <a:txBody>
                    <a:bodyPr/>
                    <a:lstStyle/>
                    <a:p>
                      <a:pPr algn="ctr"/>
                      <a:r>
                        <a:rPr lang="en-US" sz="4400" dirty="0">
                          <a:solidFill>
                            <a:schemeClr val="tx1"/>
                          </a:solidFill>
                        </a:rPr>
                        <a:t>8</a:t>
                      </a:r>
                    </a:p>
                  </a:txBody>
                  <a:tcPr>
                    <a:noFill/>
                  </a:tcPr>
                </a:tc>
                <a:tc>
                  <a:txBody>
                    <a:bodyPr/>
                    <a:lstStyle/>
                    <a:p>
                      <a:pPr algn="ctr"/>
                      <a:r>
                        <a:rPr lang="en-US" sz="4400" dirty="0">
                          <a:solidFill>
                            <a:schemeClr val="tx1"/>
                          </a:solidFill>
                        </a:rPr>
                        <a:t>13</a:t>
                      </a:r>
                    </a:p>
                  </a:txBody>
                  <a:tcPr>
                    <a:solidFill>
                      <a:schemeClr val="bg1">
                        <a:lumMod val="75000"/>
                        <a:lumOff val="25000"/>
                      </a:schemeClr>
                    </a:solidFill>
                  </a:tcPr>
                </a:tc>
                <a:tc>
                  <a:txBody>
                    <a:bodyPr/>
                    <a:lstStyle/>
                    <a:p>
                      <a:pPr algn="ctr"/>
                      <a:r>
                        <a:rPr lang="en-US" sz="4400" dirty="0">
                          <a:solidFill>
                            <a:schemeClr val="tx1"/>
                          </a:solidFill>
                        </a:rPr>
                        <a:t>18</a:t>
                      </a:r>
                    </a:p>
                  </a:txBody>
                  <a:tcPr>
                    <a:noFill/>
                  </a:tcPr>
                </a:tc>
                <a:tc>
                  <a:txBody>
                    <a:bodyPr/>
                    <a:lstStyle/>
                    <a:p>
                      <a:pPr algn="ctr"/>
                      <a:r>
                        <a:rPr lang="en-US" sz="4400" dirty="0">
                          <a:solidFill>
                            <a:schemeClr val="tx1"/>
                          </a:solidFill>
                        </a:rPr>
                        <a:t>*23</a:t>
                      </a:r>
                    </a:p>
                  </a:txBody>
                  <a:tcPr>
                    <a:noFill/>
                  </a:tcPr>
                </a:tc>
                <a:extLst>
                  <a:ext uri="{0D108BD9-81ED-4DB2-BD59-A6C34878D82A}">
                    <a16:rowId xmlns:a16="http://schemas.microsoft.com/office/drawing/2014/main" val="10003"/>
                  </a:ext>
                </a:extLst>
              </a:tr>
              <a:tr h="953135">
                <a:tc>
                  <a:txBody>
                    <a:bodyPr/>
                    <a:lstStyle/>
                    <a:p>
                      <a:pPr algn="ctr"/>
                      <a:r>
                        <a:rPr lang="en-US" sz="4400" dirty="0">
                          <a:solidFill>
                            <a:schemeClr val="tx1"/>
                          </a:solidFill>
                        </a:rPr>
                        <a:t>4</a:t>
                      </a:r>
                    </a:p>
                  </a:txBody>
                  <a:tcPr>
                    <a:noFill/>
                  </a:tcPr>
                </a:tc>
                <a:tc>
                  <a:txBody>
                    <a:bodyPr/>
                    <a:lstStyle/>
                    <a:p>
                      <a:pPr algn="ctr"/>
                      <a:r>
                        <a:rPr lang="en-US" sz="4400" dirty="0">
                          <a:solidFill>
                            <a:schemeClr val="tx1"/>
                          </a:solidFill>
                        </a:rPr>
                        <a:t>9</a:t>
                      </a:r>
                    </a:p>
                  </a:txBody>
                  <a:tcPr>
                    <a:noFill/>
                  </a:tcPr>
                </a:tc>
                <a:tc>
                  <a:txBody>
                    <a:bodyPr/>
                    <a:lstStyle/>
                    <a:p>
                      <a:pPr algn="ctr"/>
                      <a:r>
                        <a:rPr lang="en-US" sz="4400" dirty="0">
                          <a:solidFill>
                            <a:schemeClr val="tx1"/>
                          </a:solidFill>
                        </a:rPr>
                        <a:t>14</a:t>
                      </a:r>
                    </a:p>
                  </a:txBody>
                  <a:tcPr>
                    <a:solidFill>
                      <a:schemeClr val="bg1">
                        <a:lumMod val="75000"/>
                        <a:lumOff val="25000"/>
                      </a:schemeClr>
                    </a:solidFill>
                  </a:tcPr>
                </a:tc>
                <a:tc>
                  <a:txBody>
                    <a:bodyPr/>
                    <a:lstStyle/>
                    <a:p>
                      <a:pPr algn="ctr"/>
                      <a:r>
                        <a:rPr lang="en-US" sz="4400" dirty="0">
                          <a:solidFill>
                            <a:schemeClr val="tx1"/>
                          </a:solidFill>
                        </a:rPr>
                        <a:t>19</a:t>
                      </a:r>
                    </a:p>
                  </a:txBody>
                  <a:tcPr>
                    <a:noFill/>
                  </a:tcPr>
                </a:tc>
                <a:tc>
                  <a:txBody>
                    <a:bodyPr/>
                    <a:lstStyle/>
                    <a:p>
                      <a:pPr algn="ctr"/>
                      <a:r>
                        <a:rPr lang="en-US" sz="4400" dirty="0">
                          <a:solidFill>
                            <a:schemeClr val="tx1"/>
                          </a:solidFill>
                        </a:rPr>
                        <a:t>*24</a:t>
                      </a:r>
                    </a:p>
                  </a:txBody>
                  <a:tcPr>
                    <a:noFill/>
                  </a:tcPr>
                </a:tc>
                <a:extLst>
                  <a:ext uri="{0D108BD9-81ED-4DB2-BD59-A6C34878D82A}">
                    <a16:rowId xmlns:a16="http://schemas.microsoft.com/office/drawing/2014/main" val="10004"/>
                  </a:ext>
                </a:extLst>
              </a:tr>
              <a:tr h="953135">
                <a:tc>
                  <a:txBody>
                    <a:bodyPr/>
                    <a:lstStyle/>
                    <a:p>
                      <a:pPr algn="ctr"/>
                      <a:r>
                        <a:rPr lang="en-US" sz="4400" dirty="0">
                          <a:solidFill>
                            <a:schemeClr val="tx1"/>
                          </a:solidFill>
                        </a:rPr>
                        <a:t>5</a:t>
                      </a:r>
                    </a:p>
                  </a:txBody>
                  <a:tcPr>
                    <a:noFill/>
                  </a:tcPr>
                </a:tc>
                <a:tc>
                  <a:txBody>
                    <a:bodyPr/>
                    <a:lstStyle/>
                    <a:p>
                      <a:pPr algn="ctr"/>
                      <a:r>
                        <a:rPr lang="en-US" sz="4400" dirty="0">
                          <a:solidFill>
                            <a:schemeClr val="tx1"/>
                          </a:solidFill>
                        </a:rPr>
                        <a:t>10</a:t>
                      </a:r>
                    </a:p>
                  </a:txBody>
                  <a:tcPr>
                    <a:noFill/>
                  </a:tcPr>
                </a:tc>
                <a:tc>
                  <a:txBody>
                    <a:bodyPr/>
                    <a:lstStyle/>
                    <a:p>
                      <a:pPr algn="ctr"/>
                      <a:r>
                        <a:rPr lang="en-US" sz="4400" dirty="0">
                          <a:solidFill>
                            <a:schemeClr val="tx1"/>
                          </a:solidFill>
                        </a:rPr>
                        <a:t>15</a:t>
                      </a:r>
                    </a:p>
                  </a:txBody>
                  <a:tcPr>
                    <a:solidFill>
                      <a:schemeClr val="bg1">
                        <a:lumMod val="75000"/>
                        <a:lumOff val="25000"/>
                      </a:schemeClr>
                    </a:solidFill>
                  </a:tcPr>
                </a:tc>
                <a:tc>
                  <a:txBody>
                    <a:bodyPr/>
                    <a:lstStyle/>
                    <a:p>
                      <a:pPr algn="ctr"/>
                      <a:r>
                        <a:rPr lang="en-US" sz="4400" dirty="0">
                          <a:solidFill>
                            <a:schemeClr val="tx1"/>
                          </a:solidFill>
                        </a:rPr>
                        <a:t>20</a:t>
                      </a:r>
                    </a:p>
                  </a:txBody>
                  <a:tcPr>
                    <a:noFill/>
                  </a:tcPr>
                </a:tc>
                <a:tc>
                  <a:txBody>
                    <a:bodyPr/>
                    <a:lstStyle/>
                    <a:p>
                      <a:pPr algn="ctr"/>
                      <a:r>
                        <a:rPr lang="en-US" sz="4400" dirty="0">
                          <a:solidFill>
                            <a:schemeClr val="tx1"/>
                          </a:solidFill>
                        </a:rPr>
                        <a:t>*25</a:t>
                      </a:r>
                    </a:p>
                  </a:txBody>
                  <a:tcPr>
                    <a:noFill/>
                  </a:tcPr>
                </a:tc>
                <a:extLst>
                  <a:ext uri="{0D108BD9-81ED-4DB2-BD59-A6C34878D82A}">
                    <a16:rowId xmlns:a16="http://schemas.microsoft.com/office/drawing/2014/main" val="10005"/>
                  </a:ext>
                </a:extLst>
              </a:tr>
            </a:tbl>
          </a:graphicData>
        </a:graphic>
      </p:graphicFrame>
      <p:sp>
        <p:nvSpPr>
          <p:cNvPr id="3" name="Rectangle 2"/>
          <p:cNvSpPr/>
          <p:nvPr/>
        </p:nvSpPr>
        <p:spPr>
          <a:xfrm>
            <a:off x="2874270" y="228600"/>
            <a:ext cx="3395481" cy="461665"/>
          </a:xfrm>
          <a:prstGeom prst="rect">
            <a:avLst/>
          </a:prstGeom>
          <a:noFill/>
        </p:spPr>
        <p:txBody>
          <a:bodyPr wrap="none" lIns="91440" tIns="45720" rIns="91440" bIns="4572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Verdana" pitchFamily="34" charset="0"/>
                <a:ea typeface="+mn-ea"/>
                <a:cs typeface="+mn-cs"/>
              </a:rPr>
              <a:t>DNA Review Game</a:t>
            </a:r>
          </a:p>
        </p:txBody>
      </p:sp>
      <p:pic>
        <p:nvPicPr>
          <p:cNvPr id="4" name="Picture 3">
            <a:extLst>
              <a:ext uri="{FF2B5EF4-FFF2-40B4-BE49-F238E27FC236}">
                <a16:creationId xmlns:a16="http://schemas.microsoft.com/office/drawing/2014/main" id="{6DD76C04-FA63-0719-7F75-1E731B0E96FF}"/>
              </a:ext>
            </a:extLst>
          </p:cNvPr>
          <p:cNvPicPr>
            <a:picLocks noChangeAspect="1"/>
          </p:cNvPicPr>
          <p:nvPr/>
        </p:nvPicPr>
        <p:blipFill>
          <a:blip r:embed="rId2"/>
          <a:stretch>
            <a:fillRect/>
          </a:stretch>
        </p:blipFill>
        <p:spPr>
          <a:xfrm>
            <a:off x="7418674" y="6787306"/>
            <a:ext cx="1633537" cy="70694"/>
          </a:xfrm>
          <a:prstGeom prst="rect">
            <a:avLst/>
          </a:prstGeom>
        </p:spPr>
      </p:pic>
    </p:spTree>
    <p:extLst>
      <p:ext uri="{BB962C8B-B14F-4D97-AF65-F5344CB8AC3E}">
        <p14:creationId xmlns:p14="http://schemas.microsoft.com/office/powerpoint/2010/main" val="3643273754"/>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152400"/>
            <a:ext cx="8534400" cy="5973763"/>
          </a:xfrm>
        </p:spPr>
        <p:txBody>
          <a:bodyPr/>
          <a:lstStyle/>
          <a:p>
            <a:r>
              <a:rPr lang="en-US" dirty="0"/>
              <a:t>Name this molecule?</a:t>
            </a:r>
          </a:p>
        </p:txBody>
      </p:sp>
      <p:pic>
        <p:nvPicPr>
          <p:cNvPr id="2051"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4800" y="838200"/>
            <a:ext cx="8534400" cy="5806500"/>
          </a:xfrm>
          <a:prstGeom prst="rect">
            <a:avLst/>
          </a:prstGeom>
          <a:noFill/>
          <a:ln w="38100">
            <a:solidFill>
              <a:srgbClr val="9933FF"/>
            </a:solidFill>
            <a:miter lim="800000"/>
            <a:headEnd/>
            <a:tailEnd/>
          </a:ln>
          <a:extLst>
            <a:ext uri="{909E8E84-426E-40DD-AFC4-6F175D3DCCD1}">
              <a14:hiddenFill xmlns:a14="http://schemas.microsoft.com/office/drawing/2010/main">
                <a:solidFill>
                  <a:schemeClr val="accent1"/>
                </a:solidFill>
              </a14:hiddenFill>
            </a:ext>
          </a:extLst>
        </p:spPr>
      </p:pic>
      <p:sp>
        <p:nvSpPr>
          <p:cNvPr id="4" name="Rectangle 3"/>
          <p:cNvSpPr/>
          <p:nvPr/>
        </p:nvSpPr>
        <p:spPr>
          <a:xfrm>
            <a:off x="7208854" y="0"/>
            <a:ext cx="1935146" cy="1569660"/>
          </a:xfrm>
          <a:prstGeom prst="rect">
            <a:avLst/>
          </a:prstGeom>
          <a:noFill/>
        </p:spPr>
        <p:txBody>
          <a:bodyPr wrap="none" lIns="91440" tIns="45720" rIns="91440" bIns="4572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96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Verdana" pitchFamily="34" charset="0"/>
                <a:ea typeface="+mn-ea"/>
                <a:cs typeface="+mn-cs"/>
              </a:rPr>
              <a:t>11</a:t>
            </a:r>
          </a:p>
        </p:txBody>
      </p:sp>
      <p:sp>
        <p:nvSpPr>
          <p:cNvPr id="5" name="Rectangle 4"/>
          <p:cNvSpPr/>
          <p:nvPr/>
        </p:nvSpPr>
        <p:spPr bwMode="auto">
          <a:xfrm>
            <a:off x="685800" y="6096000"/>
            <a:ext cx="3657600" cy="548700"/>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pic>
        <p:nvPicPr>
          <p:cNvPr id="2" name="Picture 1">
            <a:extLst>
              <a:ext uri="{FF2B5EF4-FFF2-40B4-BE49-F238E27FC236}">
                <a16:creationId xmlns:a16="http://schemas.microsoft.com/office/drawing/2014/main" id="{6E805BAF-A04E-55C8-47A9-2880A414783C}"/>
              </a:ext>
            </a:extLst>
          </p:cNvPr>
          <p:cNvPicPr>
            <a:picLocks noChangeAspect="1"/>
          </p:cNvPicPr>
          <p:nvPr/>
        </p:nvPicPr>
        <p:blipFill>
          <a:blip r:embed="rId3"/>
          <a:stretch>
            <a:fillRect/>
          </a:stretch>
        </p:blipFill>
        <p:spPr>
          <a:xfrm>
            <a:off x="7418674" y="6787306"/>
            <a:ext cx="1633537" cy="70694"/>
          </a:xfrm>
          <a:prstGeom prst="rect">
            <a:avLst/>
          </a:prstGeom>
        </p:spPr>
      </p:pic>
    </p:spTree>
    <p:extLst>
      <p:ext uri="{BB962C8B-B14F-4D97-AF65-F5344CB8AC3E}">
        <p14:creationId xmlns:p14="http://schemas.microsoft.com/office/powerpoint/2010/main" val="1678074095"/>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152400"/>
            <a:ext cx="8534400" cy="5973763"/>
          </a:xfrm>
        </p:spPr>
        <p:txBody>
          <a:bodyPr/>
          <a:lstStyle/>
          <a:p>
            <a:r>
              <a:rPr lang="en-US" dirty="0"/>
              <a:t>Name this molecule? </a:t>
            </a:r>
            <a:r>
              <a:rPr lang="en-US" dirty="0">
                <a:solidFill>
                  <a:srgbClr val="9933FF"/>
                </a:solidFill>
              </a:rPr>
              <a:t>mRNA</a:t>
            </a:r>
          </a:p>
        </p:txBody>
      </p:sp>
      <p:pic>
        <p:nvPicPr>
          <p:cNvPr id="2051"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4800" y="838200"/>
            <a:ext cx="8534400" cy="5806500"/>
          </a:xfrm>
          <a:prstGeom prst="rect">
            <a:avLst/>
          </a:prstGeom>
          <a:noFill/>
          <a:ln w="38100">
            <a:solidFill>
              <a:srgbClr val="9933FF"/>
            </a:solidFill>
            <a:miter lim="800000"/>
            <a:headEnd/>
            <a:tailEnd/>
          </a:ln>
          <a:extLst>
            <a:ext uri="{909E8E84-426E-40DD-AFC4-6F175D3DCCD1}">
              <a14:hiddenFill xmlns:a14="http://schemas.microsoft.com/office/drawing/2010/main">
                <a:solidFill>
                  <a:schemeClr val="accent1"/>
                </a:solidFill>
              </a14:hiddenFill>
            </a:ext>
          </a:extLst>
        </p:spPr>
      </p:pic>
      <p:sp>
        <p:nvSpPr>
          <p:cNvPr id="4" name="Rectangle 3"/>
          <p:cNvSpPr/>
          <p:nvPr/>
        </p:nvSpPr>
        <p:spPr>
          <a:xfrm>
            <a:off x="7208854" y="0"/>
            <a:ext cx="1935146" cy="1569660"/>
          </a:xfrm>
          <a:prstGeom prst="rect">
            <a:avLst/>
          </a:prstGeom>
          <a:noFill/>
        </p:spPr>
        <p:txBody>
          <a:bodyPr wrap="none" lIns="91440" tIns="45720" rIns="91440" bIns="4572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96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Verdana" pitchFamily="34" charset="0"/>
                <a:ea typeface="+mn-ea"/>
                <a:cs typeface="+mn-cs"/>
              </a:rPr>
              <a:t>11</a:t>
            </a:r>
          </a:p>
        </p:txBody>
      </p:sp>
      <p:pic>
        <p:nvPicPr>
          <p:cNvPr id="2" name="Picture 1">
            <a:extLst>
              <a:ext uri="{FF2B5EF4-FFF2-40B4-BE49-F238E27FC236}">
                <a16:creationId xmlns:a16="http://schemas.microsoft.com/office/drawing/2014/main" id="{748DAFE3-B9AB-02BC-74B2-C35E097BB05E}"/>
              </a:ext>
            </a:extLst>
          </p:cNvPr>
          <p:cNvPicPr>
            <a:picLocks noChangeAspect="1"/>
          </p:cNvPicPr>
          <p:nvPr/>
        </p:nvPicPr>
        <p:blipFill>
          <a:blip r:embed="rId3"/>
          <a:stretch>
            <a:fillRect/>
          </a:stretch>
        </p:blipFill>
        <p:spPr>
          <a:xfrm>
            <a:off x="7418674" y="6787306"/>
            <a:ext cx="1633537" cy="70694"/>
          </a:xfrm>
          <a:prstGeom prst="rect">
            <a:avLst/>
          </a:prstGeom>
        </p:spPr>
      </p:pic>
    </p:spTree>
    <p:extLst>
      <p:ext uri="{BB962C8B-B14F-4D97-AF65-F5344CB8AC3E}">
        <p14:creationId xmlns:p14="http://schemas.microsoft.com/office/powerpoint/2010/main" val="3956277909"/>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760977" y="2209800"/>
            <a:ext cx="5622052" cy="923330"/>
          </a:xfrm>
          <a:prstGeom prst="rect">
            <a:avLst/>
          </a:prstGeom>
          <a:noFill/>
        </p:spPr>
        <p:txBody>
          <a:bodyPr wrap="none" lIns="91440" tIns="45720" rIns="91440" bIns="4572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Verdana" pitchFamily="34" charset="0"/>
                <a:ea typeface="+mn-ea"/>
                <a:cs typeface="+mn-cs"/>
              </a:rPr>
              <a:t>New Question</a:t>
            </a:r>
          </a:p>
        </p:txBody>
      </p:sp>
    </p:spTree>
    <p:extLst>
      <p:ext uri="{BB962C8B-B14F-4D97-AF65-F5344CB8AC3E}">
        <p14:creationId xmlns:p14="http://schemas.microsoft.com/office/powerpoint/2010/main" val="392539143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228600"/>
            <a:ext cx="8458200" cy="5897563"/>
          </a:xfrm>
        </p:spPr>
        <p:txBody>
          <a:bodyPr/>
          <a:lstStyle/>
          <a:p>
            <a:r>
              <a:rPr lang="en-US" dirty="0"/>
              <a:t>How many meters (roughly) of DNA stretched out can be found in a single cell?</a:t>
            </a:r>
          </a:p>
          <a:p>
            <a:pPr lvl="1"/>
            <a:r>
              <a:rPr lang="en-US" dirty="0">
                <a:solidFill>
                  <a:srgbClr val="66FFCC"/>
                </a:solidFill>
              </a:rPr>
              <a:t>A.) </a:t>
            </a:r>
            <a:r>
              <a:rPr lang="en-US" dirty="0">
                <a:solidFill>
                  <a:schemeClr val="bg1"/>
                </a:solidFill>
              </a:rPr>
              <a:t>.18 nanometers</a:t>
            </a:r>
          </a:p>
          <a:p>
            <a:pPr lvl="1"/>
            <a:r>
              <a:rPr lang="en-US" dirty="0">
                <a:solidFill>
                  <a:srgbClr val="FFC000"/>
                </a:solidFill>
              </a:rPr>
              <a:t>B.) </a:t>
            </a:r>
            <a:r>
              <a:rPr lang="en-US" dirty="0">
                <a:solidFill>
                  <a:schemeClr val="bg1"/>
                </a:solidFill>
              </a:rPr>
              <a:t>18 millimeters</a:t>
            </a:r>
          </a:p>
          <a:p>
            <a:pPr lvl="1"/>
            <a:r>
              <a:rPr lang="en-US" dirty="0">
                <a:solidFill>
                  <a:srgbClr val="FF5050"/>
                </a:solidFill>
              </a:rPr>
              <a:t>C.) </a:t>
            </a:r>
            <a:r>
              <a:rPr lang="en-US" dirty="0">
                <a:solidFill>
                  <a:schemeClr val="bg1"/>
                </a:solidFill>
              </a:rPr>
              <a:t>1.8 meters</a:t>
            </a:r>
          </a:p>
          <a:p>
            <a:pPr lvl="1"/>
            <a:r>
              <a:rPr lang="en-US" dirty="0">
                <a:solidFill>
                  <a:srgbClr val="9933FF"/>
                </a:solidFill>
              </a:rPr>
              <a:t>D.) </a:t>
            </a:r>
            <a:r>
              <a:rPr lang="en-US" dirty="0">
                <a:solidFill>
                  <a:schemeClr val="bg1"/>
                </a:solidFill>
              </a:rPr>
              <a:t>180 kilometers</a:t>
            </a:r>
          </a:p>
          <a:p>
            <a:pPr lvl="1"/>
            <a:r>
              <a:rPr lang="en-US" dirty="0">
                <a:solidFill>
                  <a:schemeClr val="accent1">
                    <a:lumMod val="40000"/>
                    <a:lumOff val="60000"/>
                  </a:schemeClr>
                </a:solidFill>
              </a:rPr>
              <a:t>E.) </a:t>
            </a:r>
            <a:r>
              <a:rPr lang="en-US" dirty="0">
                <a:solidFill>
                  <a:schemeClr val="bg1"/>
                </a:solidFill>
              </a:rPr>
              <a:t>It can wrap around the world over 180 million times.</a:t>
            </a:r>
          </a:p>
        </p:txBody>
      </p:sp>
      <p:pic>
        <p:nvPicPr>
          <p:cNvPr id="4"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1000" y="4419600"/>
            <a:ext cx="8382000" cy="2133600"/>
          </a:xfrm>
          <a:prstGeom prst="rect">
            <a:avLst/>
          </a:prstGeom>
          <a:noFill/>
          <a:ln w="76200" cmpd="tri" algn="ctr">
            <a:solidFill>
              <a:srgbClr val="CC00CC"/>
            </a:solidFill>
            <a:miter lim="800000"/>
            <a:headEnd/>
            <a:tailEnd/>
          </a:ln>
          <a:extLst>
            <a:ext uri="{909E8E84-426E-40DD-AFC4-6F175D3DCCD1}">
              <a14:hiddenFill xmlns:a14="http://schemas.microsoft.com/office/drawing/2010/main">
                <a:solidFill>
                  <a:srgbClr val="FFFFFF"/>
                </a:solidFill>
              </a14:hiddenFill>
            </a:ext>
          </a:extLst>
        </p:spPr>
      </p:pic>
      <p:sp>
        <p:nvSpPr>
          <p:cNvPr id="5" name="Rectangle 4"/>
          <p:cNvSpPr/>
          <p:nvPr/>
        </p:nvSpPr>
        <p:spPr>
          <a:xfrm>
            <a:off x="7670436" y="1397675"/>
            <a:ext cx="1059907" cy="1569660"/>
          </a:xfrm>
          <a:prstGeom prst="rect">
            <a:avLst/>
          </a:prstGeom>
          <a:noFill/>
        </p:spPr>
        <p:txBody>
          <a:bodyPr wrap="none" lIns="91440" tIns="45720" rIns="91440" bIns="45720">
            <a:spAutoFit/>
          </a:bodyPr>
          <a:lstStyle/>
          <a:p>
            <a:pPr algn="ctr"/>
            <a:r>
              <a:rPr lang="en-US" sz="9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2</a:t>
            </a:r>
          </a:p>
        </p:txBody>
      </p:sp>
      <p:pic>
        <p:nvPicPr>
          <p:cNvPr id="2" name="Picture 1">
            <a:extLst>
              <a:ext uri="{FF2B5EF4-FFF2-40B4-BE49-F238E27FC236}">
                <a16:creationId xmlns:a16="http://schemas.microsoft.com/office/drawing/2014/main" id="{4A4A9C76-5C0C-BEED-6F26-163AE3C96825}"/>
              </a:ext>
            </a:extLst>
          </p:cNvPr>
          <p:cNvPicPr>
            <a:picLocks noChangeAspect="1"/>
          </p:cNvPicPr>
          <p:nvPr/>
        </p:nvPicPr>
        <p:blipFill>
          <a:blip r:embed="rId3"/>
          <a:stretch>
            <a:fillRect/>
          </a:stretch>
        </p:blipFill>
        <p:spPr>
          <a:xfrm>
            <a:off x="7418674" y="6787306"/>
            <a:ext cx="1633537" cy="70694"/>
          </a:xfrm>
          <a:prstGeom prst="rect">
            <a:avLst/>
          </a:prstGeom>
        </p:spPr>
      </p:pic>
    </p:spTree>
    <p:extLst>
      <p:ext uri="{BB962C8B-B14F-4D97-AF65-F5344CB8AC3E}">
        <p14:creationId xmlns:p14="http://schemas.microsoft.com/office/powerpoint/2010/main" val="567140334"/>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152400"/>
            <a:ext cx="8534400" cy="5973763"/>
          </a:xfrm>
        </p:spPr>
        <p:txBody>
          <a:bodyPr/>
          <a:lstStyle/>
          <a:p>
            <a:r>
              <a:rPr lang="en-US" dirty="0"/>
              <a:t>What nitrogen base is the U?</a:t>
            </a:r>
            <a:endParaRPr lang="en-US" dirty="0">
              <a:solidFill>
                <a:srgbClr val="9933FF"/>
              </a:solidFill>
            </a:endParaRPr>
          </a:p>
        </p:txBody>
      </p:sp>
      <p:pic>
        <p:nvPicPr>
          <p:cNvPr id="2051"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19314" y="838200"/>
            <a:ext cx="8534400" cy="5806500"/>
          </a:xfrm>
          <a:prstGeom prst="rect">
            <a:avLst/>
          </a:prstGeom>
          <a:noFill/>
          <a:ln w="38100">
            <a:solidFill>
              <a:srgbClr val="FFC000"/>
            </a:solidFill>
            <a:miter lim="800000"/>
            <a:headEnd/>
            <a:tailEnd/>
          </a:ln>
          <a:extLst>
            <a:ext uri="{909E8E84-426E-40DD-AFC4-6F175D3DCCD1}">
              <a14:hiddenFill xmlns:a14="http://schemas.microsoft.com/office/drawing/2010/main">
                <a:solidFill>
                  <a:schemeClr val="accent1"/>
                </a:solidFill>
              </a14:hiddenFill>
            </a:ext>
          </a:extLst>
        </p:spPr>
      </p:pic>
      <p:sp>
        <p:nvSpPr>
          <p:cNvPr id="4" name="Rectangle 3"/>
          <p:cNvSpPr/>
          <p:nvPr/>
        </p:nvSpPr>
        <p:spPr>
          <a:xfrm>
            <a:off x="7208855" y="0"/>
            <a:ext cx="1935145" cy="1569660"/>
          </a:xfrm>
          <a:prstGeom prst="rect">
            <a:avLst/>
          </a:prstGeom>
          <a:noFill/>
        </p:spPr>
        <p:txBody>
          <a:bodyPr wrap="none" lIns="91440" tIns="45720" rIns="91440" bIns="4572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96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Verdana" pitchFamily="34" charset="0"/>
                <a:ea typeface="+mn-ea"/>
                <a:cs typeface="+mn-cs"/>
              </a:rPr>
              <a:t>12</a:t>
            </a:r>
          </a:p>
        </p:txBody>
      </p:sp>
      <p:pic>
        <p:nvPicPr>
          <p:cNvPr id="2" name="Picture 1">
            <a:extLst>
              <a:ext uri="{FF2B5EF4-FFF2-40B4-BE49-F238E27FC236}">
                <a16:creationId xmlns:a16="http://schemas.microsoft.com/office/drawing/2014/main" id="{6B587D41-CCD5-B094-8C16-B12011461DA3}"/>
              </a:ext>
            </a:extLst>
          </p:cNvPr>
          <p:cNvPicPr>
            <a:picLocks noChangeAspect="1"/>
          </p:cNvPicPr>
          <p:nvPr/>
        </p:nvPicPr>
        <p:blipFill>
          <a:blip r:embed="rId3"/>
          <a:stretch>
            <a:fillRect/>
          </a:stretch>
        </p:blipFill>
        <p:spPr>
          <a:xfrm>
            <a:off x="7418674" y="6787306"/>
            <a:ext cx="1633537" cy="70694"/>
          </a:xfrm>
          <a:prstGeom prst="rect">
            <a:avLst/>
          </a:prstGeom>
        </p:spPr>
      </p:pic>
    </p:spTree>
    <p:extLst>
      <p:ext uri="{BB962C8B-B14F-4D97-AF65-F5344CB8AC3E}">
        <p14:creationId xmlns:p14="http://schemas.microsoft.com/office/powerpoint/2010/main" val="268025929"/>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152400"/>
            <a:ext cx="8534400" cy="5973763"/>
          </a:xfrm>
        </p:spPr>
        <p:txBody>
          <a:bodyPr/>
          <a:lstStyle/>
          <a:p>
            <a:r>
              <a:rPr lang="en-US" dirty="0"/>
              <a:t>What nitrogen base is the U?</a:t>
            </a:r>
            <a:endParaRPr lang="en-US" dirty="0">
              <a:solidFill>
                <a:srgbClr val="9933FF"/>
              </a:solidFill>
            </a:endParaRPr>
          </a:p>
        </p:txBody>
      </p:sp>
      <p:pic>
        <p:nvPicPr>
          <p:cNvPr id="2051"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4800" y="838200"/>
            <a:ext cx="8534400" cy="5806500"/>
          </a:xfrm>
          <a:prstGeom prst="rect">
            <a:avLst/>
          </a:prstGeom>
          <a:noFill/>
          <a:ln w="38100">
            <a:solidFill>
              <a:srgbClr val="FFC000"/>
            </a:solidFill>
            <a:miter lim="800000"/>
            <a:headEnd/>
            <a:tailEnd/>
          </a:ln>
          <a:extLst>
            <a:ext uri="{909E8E84-426E-40DD-AFC4-6F175D3DCCD1}">
              <a14:hiddenFill xmlns:a14="http://schemas.microsoft.com/office/drawing/2010/main">
                <a:solidFill>
                  <a:schemeClr val="accent1"/>
                </a:solidFill>
              </a14:hiddenFill>
            </a:ext>
          </a:extLst>
        </p:spPr>
      </p:pic>
      <p:sp>
        <p:nvSpPr>
          <p:cNvPr id="4" name="Rectangle 3"/>
          <p:cNvSpPr/>
          <p:nvPr/>
        </p:nvSpPr>
        <p:spPr>
          <a:xfrm>
            <a:off x="7208855" y="0"/>
            <a:ext cx="1935145" cy="1569660"/>
          </a:xfrm>
          <a:prstGeom prst="rect">
            <a:avLst/>
          </a:prstGeom>
          <a:noFill/>
        </p:spPr>
        <p:txBody>
          <a:bodyPr wrap="none" lIns="91440" tIns="45720" rIns="91440" bIns="4572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96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Verdana" pitchFamily="34" charset="0"/>
                <a:ea typeface="+mn-ea"/>
                <a:cs typeface="+mn-cs"/>
              </a:rPr>
              <a:t>12</a:t>
            </a:r>
          </a:p>
        </p:txBody>
      </p:sp>
      <p:sp>
        <p:nvSpPr>
          <p:cNvPr id="2" name="Rectangle 1"/>
          <p:cNvSpPr/>
          <p:nvPr/>
        </p:nvSpPr>
        <p:spPr>
          <a:xfrm>
            <a:off x="533400" y="1107995"/>
            <a:ext cx="2436886" cy="923330"/>
          </a:xfrm>
          <a:prstGeom prst="rect">
            <a:avLst/>
          </a:prstGeom>
          <a:noFill/>
        </p:spPr>
        <p:txBody>
          <a:bodyPr wrap="none" lIns="91440" tIns="45720" rIns="91440" bIns="4572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w="17780" cmpd="sng">
                  <a:solidFill>
                    <a:sysClr val="windowText" lastClr="000000"/>
                  </a:solidFill>
                  <a:prstDash val="solid"/>
                  <a:miter lim="800000"/>
                </a:ln>
                <a:solidFill>
                  <a:srgbClr val="FFC000"/>
                </a:solidFill>
                <a:effectLst>
                  <a:outerShdw blurRad="50800" algn="tl" rotWithShape="0">
                    <a:srgbClr val="000000"/>
                  </a:outerShdw>
                </a:effectLst>
                <a:uLnTx/>
                <a:uFillTx/>
                <a:latin typeface="Verdana" pitchFamily="34" charset="0"/>
                <a:ea typeface="+mn-ea"/>
                <a:cs typeface="+mn-cs"/>
              </a:rPr>
              <a:t>Uracil</a:t>
            </a:r>
          </a:p>
        </p:txBody>
      </p:sp>
      <p:pic>
        <p:nvPicPr>
          <p:cNvPr id="5" name="Picture 4">
            <a:extLst>
              <a:ext uri="{FF2B5EF4-FFF2-40B4-BE49-F238E27FC236}">
                <a16:creationId xmlns:a16="http://schemas.microsoft.com/office/drawing/2014/main" id="{823D5E82-218E-5C77-78CA-DA1B31460854}"/>
              </a:ext>
            </a:extLst>
          </p:cNvPr>
          <p:cNvPicPr>
            <a:picLocks noChangeAspect="1"/>
          </p:cNvPicPr>
          <p:nvPr/>
        </p:nvPicPr>
        <p:blipFill>
          <a:blip r:embed="rId3"/>
          <a:stretch>
            <a:fillRect/>
          </a:stretch>
        </p:blipFill>
        <p:spPr>
          <a:xfrm>
            <a:off x="7418674" y="6787306"/>
            <a:ext cx="1633537" cy="70694"/>
          </a:xfrm>
          <a:prstGeom prst="rect">
            <a:avLst/>
          </a:prstGeom>
        </p:spPr>
      </p:pic>
    </p:spTree>
    <p:extLst>
      <p:ext uri="{BB962C8B-B14F-4D97-AF65-F5344CB8AC3E}">
        <p14:creationId xmlns:p14="http://schemas.microsoft.com/office/powerpoint/2010/main" val="3147513323"/>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152400"/>
            <a:ext cx="8534400" cy="5973763"/>
          </a:xfrm>
        </p:spPr>
        <p:txBody>
          <a:bodyPr/>
          <a:lstStyle/>
          <a:p>
            <a:r>
              <a:rPr lang="en-US" dirty="0"/>
              <a:t>What nitrogen base is the U?</a:t>
            </a:r>
            <a:endParaRPr lang="en-US" dirty="0">
              <a:solidFill>
                <a:srgbClr val="9933FF"/>
              </a:solidFill>
            </a:endParaRPr>
          </a:p>
        </p:txBody>
      </p:sp>
      <p:pic>
        <p:nvPicPr>
          <p:cNvPr id="2051"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4800" y="838200"/>
            <a:ext cx="8534400" cy="5806500"/>
          </a:xfrm>
          <a:prstGeom prst="rect">
            <a:avLst/>
          </a:prstGeom>
          <a:noFill/>
          <a:ln w="38100">
            <a:solidFill>
              <a:srgbClr val="FFC000"/>
            </a:solidFill>
            <a:miter lim="800000"/>
            <a:headEnd/>
            <a:tailEnd/>
          </a:ln>
          <a:extLst>
            <a:ext uri="{909E8E84-426E-40DD-AFC4-6F175D3DCCD1}">
              <a14:hiddenFill xmlns:a14="http://schemas.microsoft.com/office/drawing/2010/main">
                <a:solidFill>
                  <a:schemeClr val="accent1"/>
                </a:solidFill>
              </a14:hiddenFill>
            </a:ext>
          </a:extLst>
        </p:spPr>
      </p:pic>
      <p:sp>
        <p:nvSpPr>
          <p:cNvPr id="4" name="Rectangle 3"/>
          <p:cNvSpPr/>
          <p:nvPr/>
        </p:nvSpPr>
        <p:spPr>
          <a:xfrm>
            <a:off x="7208855" y="0"/>
            <a:ext cx="1935145" cy="1569660"/>
          </a:xfrm>
          <a:prstGeom prst="rect">
            <a:avLst/>
          </a:prstGeom>
          <a:noFill/>
        </p:spPr>
        <p:txBody>
          <a:bodyPr wrap="none" lIns="91440" tIns="45720" rIns="91440" bIns="4572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96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Verdana" pitchFamily="34" charset="0"/>
                <a:ea typeface="+mn-ea"/>
                <a:cs typeface="+mn-cs"/>
              </a:rPr>
              <a:t>12</a:t>
            </a:r>
          </a:p>
        </p:txBody>
      </p:sp>
      <p:sp>
        <p:nvSpPr>
          <p:cNvPr id="2" name="Rectangle 1"/>
          <p:cNvSpPr/>
          <p:nvPr/>
        </p:nvSpPr>
        <p:spPr>
          <a:xfrm>
            <a:off x="533400" y="1107995"/>
            <a:ext cx="2436886" cy="923330"/>
          </a:xfrm>
          <a:prstGeom prst="rect">
            <a:avLst/>
          </a:prstGeom>
          <a:noFill/>
        </p:spPr>
        <p:txBody>
          <a:bodyPr wrap="none" lIns="91440" tIns="45720" rIns="91440" bIns="4572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w="17780" cmpd="sng">
                  <a:solidFill>
                    <a:sysClr val="windowText" lastClr="000000"/>
                  </a:solidFill>
                  <a:prstDash val="solid"/>
                  <a:miter lim="800000"/>
                </a:ln>
                <a:solidFill>
                  <a:srgbClr val="FFC000"/>
                </a:solidFill>
                <a:effectLst>
                  <a:outerShdw blurRad="50800" algn="tl" rotWithShape="0">
                    <a:srgbClr val="000000"/>
                  </a:outerShdw>
                </a:effectLst>
                <a:uLnTx/>
                <a:uFillTx/>
                <a:latin typeface="Verdana" pitchFamily="34" charset="0"/>
                <a:ea typeface="+mn-ea"/>
                <a:cs typeface="+mn-cs"/>
              </a:rPr>
              <a:t>Uracil</a:t>
            </a:r>
          </a:p>
        </p:txBody>
      </p:sp>
      <p:sp>
        <p:nvSpPr>
          <p:cNvPr id="5" name="Rectangle 4"/>
          <p:cNvSpPr/>
          <p:nvPr/>
        </p:nvSpPr>
        <p:spPr>
          <a:xfrm>
            <a:off x="533400" y="1964516"/>
            <a:ext cx="3760965" cy="1754326"/>
          </a:xfrm>
          <a:prstGeom prst="rect">
            <a:avLst/>
          </a:prstGeom>
          <a:noFill/>
        </p:spPr>
        <p:txBody>
          <a:bodyPr wrap="none" lIns="91440" tIns="45720" rIns="91440" bIns="4572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Verdana" pitchFamily="34" charset="0"/>
                <a:ea typeface="+mn-ea"/>
                <a:cs typeface="+mn-cs"/>
              </a:rPr>
              <a:t>Replaced</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Verdana" pitchFamily="34" charset="0"/>
                <a:ea typeface="+mn-ea"/>
                <a:cs typeface="+mn-cs"/>
              </a:rPr>
              <a:t> Thymine</a:t>
            </a:r>
          </a:p>
        </p:txBody>
      </p:sp>
      <p:sp>
        <p:nvSpPr>
          <p:cNvPr id="6" name="Rounded Rectangle 5"/>
          <p:cNvSpPr/>
          <p:nvPr/>
        </p:nvSpPr>
        <p:spPr bwMode="auto">
          <a:xfrm>
            <a:off x="1371600" y="2841679"/>
            <a:ext cx="2922765" cy="877163"/>
          </a:xfrm>
          <a:prstGeom prst="roundRect">
            <a:avLst/>
          </a:prstGeom>
          <a:solidFill>
            <a:schemeClr val="bg1">
              <a:lumMod val="95000"/>
              <a:lumOff val="5000"/>
            </a:schemeClr>
          </a:solidFill>
          <a:ln w="9525" cap="flat" cmpd="sng" algn="ctr">
            <a:solidFill>
              <a:srgbClr val="9933FF"/>
            </a:solidFill>
            <a:prstDash val="solid"/>
            <a:round/>
            <a:headEnd type="none" w="med" len="med"/>
            <a:tailEnd type="none" w="med" len="med"/>
          </a:ln>
          <a:effectLst>
            <a:glow rad="381000">
              <a:srgbClr val="FF00FF"/>
            </a:glow>
          </a:effectLst>
        </p:spPr>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pic>
        <p:nvPicPr>
          <p:cNvPr id="7" name="Picture 6">
            <a:extLst>
              <a:ext uri="{FF2B5EF4-FFF2-40B4-BE49-F238E27FC236}">
                <a16:creationId xmlns:a16="http://schemas.microsoft.com/office/drawing/2014/main" id="{EC433CF1-BD54-8BEF-9FAF-4372803BAA1C}"/>
              </a:ext>
            </a:extLst>
          </p:cNvPr>
          <p:cNvPicPr>
            <a:picLocks noChangeAspect="1"/>
          </p:cNvPicPr>
          <p:nvPr/>
        </p:nvPicPr>
        <p:blipFill>
          <a:blip r:embed="rId3"/>
          <a:stretch>
            <a:fillRect/>
          </a:stretch>
        </p:blipFill>
        <p:spPr>
          <a:xfrm>
            <a:off x="7418674" y="6787306"/>
            <a:ext cx="1633537" cy="70694"/>
          </a:xfrm>
          <a:prstGeom prst="rect">
            <a:avLst/>
          </a:prstGeom>
        </p:spPr>
      </p:pic>
    </p:spTree>
    <p:extLst>
      <p:ext uri="{BB962C8B-B14F-4D97-AF65-F5344CB8AC3E}">
        <p14:creationId xmlns:p14="http://schemas.microsoft.com/office/powerpoint/2010/main" val="1806041870"/>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152400"/>
            <a:ext cx="8534400" cy="5973763"/>
          </a:xfrm>
        </p:spPr>
        <p:txBody>
          <a:bodyPr/>
          <a:lstStyle/>
          <a:p>
            <a:r>
              <a:rPr lang="en-US" dirty="0"/>
              <a:t>What nitrogen base is the U?</a:t>
            </a:r>
            <a:endParaRPr lang="en-US" dirty="0">
              <a:solidFill>
                <a:srgbClr val="9933FF"/>
              </a:solidFill>
            </a:endParaRPr>
          </a:p>
        </p:txBody>
      </p:sp>
      <p:pic>
        <p:nvPicPr>
          <p:cNvPr id="2051"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4800" y="838200"/>
            <a:ext cx="8534400" cy="5806500"/>
          </a:xfrm>
          <a:prstGeom prst="rect">
            <a:avLst/>
          </a:prstGeom>
          <a:noFill/>
          <a:ln w="38100">
            <a:solidFill>
              <a:srgbClr val="FFC000"/>
            </a:solidFill>
            <a:miter lim="800000"/>
            <a:headEnd/>
            <a:tailEnd/>
          </a:ln>
          <a:extLst>
            <a:ext uri="{909E8E84-426E-40DD-AFC4-6F175D3DCCD1}">
              <a14:hiddenFill xmlns:a14="http://schemas.microsoft.com/office/drawing/2010/main">
                <a:solidFill>
                  <a:schemeClr val="accent1"/>
                </a:solidFill>
              </a14:hiddenFill>
            </a:ext>
          </a:extLst>
        </p:spPr>
      </p:pic>
      <p:sp>
        <p:nvSpPr>
          <p:cNvPr id="4" name="Rectangle 3"/>
          <p:cNvSpPr/>
          <p:nvPr/>
        </p:nvSpPr>
        <p:spPr>
          <a:xfrm>
            <a:off x="7208855" y="0"/>
            <a:ext cx="1935145" cy="1569660"/>
          </a:xfrm>
          <a:prstGeom prst="rect">
            <a:avLst/>
          </a:prstGeom>
          <a:noFill/>
        </p:spPr>
        <p:txBody>
          <a:bodyPr wrap="none" lIns="91440" tIns="45720" rIns="91440" bIns="4572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96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Verdana" pitchFamily="34" charset="0"/>
                <a:ea typeface="+mn-ea"/>
                <a:cs typeface="+mn-cs"/>
              </a:rPr>
              <a:t>12</a:t>
            </a:r>
          </a:p>
        </p:txBody>
      </p:sp>
      <p:sp>
        <p:nvSpPr>
          <p:cNvPr id="2" name="Rectangle 1"/>
          <p:cNvSpPr/>
          <p:nvPr/>
        </p:nvSpPr>
        <p:spPr>
          <a:xfrm>
            <a:off x="533400" y="1107995"/>
            <a:ext cx="2436886" cy="923330"/>
          </a:xfrm>
          <a:prstGeom prst="rect">
            <a:avLst/>
          </a:prstGeom>
          <a:noFill/>
        </p:spPr>
        <p:txBody>
          <a:bodyPr wrap="none" lIns="91440" tIns="45720" rIns="91440" bIns="4572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w="17780" cmpd="sng">
                  <a:solidFill>
                    <a:sysClr val="windowText" lastClr="000000"/>
                  </a:solidFill>
                  <a:prstDash val="solid"/>
                  <a:miter lim="800000"/>
                </a:ln>
                <a:solidFill>
                  <a:srgbClr val="FFC000"/>
                </a:solidFill>
                <a:effectLst>
                  <a:outerShdw blurRad="50800" algn="tl" rotWithShape="0">
                    <a:srgbClr val="000000"/>
                  </a:outerShdw>
                </a:effectLst>
                <a:uLnTx/>
                <a:uFillTx/>
                <a:latin typeface="Verdana" pitchFamily="34" charset="0"/>
                <a:ea typeface="+mn-ea"/>
                <a:cs typeface="+mn-cs"/>
              </a:rPr>
              <a:t>Uracil</a:t>
            </a:r>
          </a:p>
        </p:txBody>
      </p:sp>
      <p:sp>
        <p:nvSpPr>
          <p:cNvPr id="5" name="Rectangle 4"/>
          <p:cNvSpPr/>
          <p:nvPr/>
        </p:nvSpPr>
        <p:spPr>
          <a:xfrm>
            <a:off x="533400" y="1964516"/>
            <a:ext cx="3760965" cy="1754326"/>
          </a:xfrm>
          <a:prstGeom prst="rect">
            <a:avLst/>
          </a:prstGeom>
          <a:noFill/>
        </p:spPr>
        <p:txBody>
          <a:bodyPr wrap="none" lIns="91440" tIns="45720" rIns="91440" bIns="4572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Verdana" pitchFamily="34" charset="0"/>
                <a:ea typeface="+mn-ea"/>
                <a:cs typeface="+mn-cs"/>
              </a:rPr>
              <a:t>Replaced</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Verdana" pitchFamily="34" charset="0"/>
                <a:ea typeface="+mn-ea"/>
                <a:cs typeface="+mn-cs"/>
              </a:rPr>
              <a:t> Thymine</a:t>
            </a:r>
          </a:p>
        </p:txBody>
      </p:sp>
      <p:pic>
        <p:nvPicPr>
          <p:cNvPr id="6" name="Picture 5">
            <a:extLst>
              <a:ext uri="{FF2B5EF4-FFF2-40B4-BE49-F238E27FC236}">
                <a16:creationId xmlns:a16="http://schemas.microsoft.com/office/drawing/2014/main" id="{4606E81B-B7E5-AFFB-1867-7F3B2B6C6B47}"/>
              </a:ext>
            </a:extLst>
          </p:cNvPr>
          <p:cNvPicPr>
            <a:picLocks noChangeAspect="1"/>
          </p:cNvPicPr>
          <p:nvPr/>
        </p:nvPicPr>
        <p:blipFill>
          <a:blip r:embed="rId3"/>
          <a:stretch>
            <a:fillRect/>
          </a:stretch>
        </p:blipFill>
        <p:spPr>
          <a:xfrm>
            <a:off x="7418674" y="6787306"/>
            <a:ext cx="1633537" cy="70694"/>
          </a:xfrm>
          <a:prstGeom prst="rect">
            <a:avLst/>
          </a:prstGeom>
        </p:spPr>
      </p:pic>
    </p:spTree>
    <p:extLst>
      <p:ext uri="{BB962C8B-B14F-4D97-AF65-F5344CB8AC3E}">
        <p14:creationId xmlns:p14="http://schemas.microsoft.com/office/powerpoint/2010/main" val="3027555935"/>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76200"/>
            <a:ext cx="8839200" cy="5897563"/>
          </a:xfrm>
          <a:solidFill>
            <a:schemeClr val="bg1">
              <a:lumMod val="95000"/>
              <a:lumOff val="5000"/>
            </a:schemeClr>
          </a:solidFill>
        </p:spPr>
        <p:txBody>
          <a:bodyPr/>
          <a:lstStyle/>
          <a:p>
            <a:r>
              <a:rPr lang="en-US" dirty="0"/>
              <a:t>This animation best represents…</a:t>
            </a:r>
          </a:p>
          <a:p>
            <a:pPr lvl="1"/>
            <a:r>
              <a:rPr lang="en-US" dirty="0">
                <a:solidFill>
                  <a:srgbClr val="66FFCC"/>
                </a:solidFill>
              </a:rPr>
              <a:t>A.) </a:t>
            </a:r>
            <a:r>
              <a:rPr lang="en-US" dirty="0">
                <a:solidFill>
                  <a:schemeClr val="bg1"/>
                </a:solidFill>
              </a:rPr>
              <a:t>DNA extraction</a:t>
            </a:r>
          </a:p>
          <a:p>
            <a:pPr lvl="1"/>
            <a:r>
              <a:rPr lang="en-US" dirty="0">
                <a:solidFill>
                  <a:srgbClr val="9933FF"/>
                </a:solidFill>
              </a:rPr>
              <a:t>B.) </a:t>
            </a:r>
            <a:r>
              <a:rPr lang="en-US" dirty="0">
                <a:solidFill>
                  <a:schemeClr val="bg1"/>
                </a:solidFill>
              </a:rPr>
              <a:t>Protein Synthesis</a:t>
            </a:r>
          </a:p>
          <a:p>
            <a:pPr lvl="1"/>
            <a:r>
              <a:rPr lang="en-US" dirty="0">
                <a:solidFill>
                  <a:srgbClr val="FF9933"/>
                </a:solidFill>
              </a:rPr>
              <a:t>C.) </a:t>
            </a:r>
            <a:r>
              <a:rPr lang="en-US" dirty="0">
                <a:solidFill>
                  <a:schemeClr val="bg1"/>
                </a:solidFill>
              </a:rPr>
              <a:t>Random Griddle Formation</a:t>
            </a:r>
          </a:p>
          <a:p>
            <a:pPr lvl="1"/>
            <a:r>
              <a:rPr lang="en-US" dirty="0">
                <a:solidFill>
                  <a:srgbClr val="00B0F0"/>
                </a:solidFill>
              </a:rPr>
              <a:t>D.) </a:t>
            </a:r>
            <a:r>
              <a:rPr lang="en-US" dirty="0">
                <a:solidFill>
                  <a:schemeClr val="bg1"/>
                </a:solidFill>
              </a:rPr>
              <a:t>DNA Replication</a:t>
            </a:r>
          </a:p>
          <a:p>
            <a:pPr lvl="1"/>
            <a:r>
              <a:rPr lang="en-US" dirty="0">
                <a:solidFill>
                  <a:srgbClr val="FF00FF"/>
                </a:solidFill>
              </a:rPr>
              <a:t>E.) </a:t>
            </a:r>
            <a:r>
              <a:rPr lang="en-US" dirty="0">
                <a:solidFill>
                  <a:schemeClr val="bg1"/>
                </a:solidFill>
              </a:rPr>
              <a:t>None of the above.</a:t>
            </a:r>
          </a:p>
        </p:txBody>
      </p:sp>
      <p:pic>
        <p:nvPicPr>
          <p:cNvPr id="4" name="Picture 5" descr="dnarep"/>
          <p:cNvPicPr>
            <a:picLocks noChangeAspect="1" noChangeArrowheads="1" noCrop="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7800" y="3276600"/>
            <a:ext cx="8686800" cy="3352800"/>
          </a:xfrm>
          <a:prstGeom prst="rect">
            <a:avLst/>
          </a:prstGeom>
          <a:noFill/>
          <a:ln w="381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5" name="Rectangle 4"/>
          <p:cNvSpPr/>
          <p:nvPr/>
        </p:nvSpPr>
        <p:spPr>
          <a:xfrm>
            <a:off x="7086600" y="152400"/>
            <a:ext cx="1935146" cy="1569660"/>
          </a:xfrm>
          <a:prstGeom prst="rect">
            <a:avLst/>
          </a:prstGeom>
          <a:noFill/>
        </p:spPr>
        <p:txBody>
          <a:bodyPr wrap="none" lIns="91440" tIns="45720" rIns="91440" bIns="4572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96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Verdana" pitchFamily="34" charset="0"/>
                <a:ea typeface="+mn-ea"/>
                <a:cs typeface="+mn-cs"/>
              </a:rPr>
              <a:t>13</a:t>
            </a:r>
          </a:p>
        </p:txBody>
      </p:sp>
      <p:pic>
        <p:nvPicPr>
          <p:cNvPr id="2" name="Picture 1">
            <a:extLst>
              <a:ext uri="{FF2B5EF4-FFF2-40B4-BE49-F238E27FC236}">
                <a16:creationId xmlns:a16="http://schemas.microsoft.com/office/drawing/2014/main" id="{3E978347-60DA-5C62-8081-FC536E686D7B}"/>
              </a:ext>
            </a:extLst>
          </p:cNvPr>
          <p:cNvPicPr>
            <a:picLocks noChangeAspect="1"/>
          </p:cNvPicPr>
          <p:nvPr/>
        </p:nvPicPr>
        <p:blipFill>
          <a:blip r:embed="rId3"/>
          <a:stretch>
            <a:fillRect/>
          </a:stretch>
        </p:blipFill>
        <p:spPr>
          <a:xfrm>
            <a:off x="7418674" y="6787306"/>
            <a:ext cx="1633537" cy="70694"/>
          </a:xfrm>
          <a:prstGeom prst="rect">
            <a:avLst/>
          </a:prstGeom>
        </p:spPr>
      </p:pic>
    </p:spTree>
    <p:extLst>
      <p:ext uri="{BB962C8B-B14F-4D97-AF65-F5344CB8AC3E}">
        <p14:creationId xmlns:p14="http://schemas.microsoft.com/office/powerpoint/2010/main" val="4059442153"/>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76200"/>
            <a:ext cx="8839200" cy="5897563"/>
          </a:xfrm>
        </p:spPr>
        <p:txBody>
          <a:bodyPr/>
          <a:lstStyle/>
          <a:p>
            <a:r>
              <a:rPr lang="en-US" dirty="0"/>
              <a:t>This animation best represents…</a:t>
            </a:r>
          </a:p>
          <a:p>
            <a:pPr lvl="1"/>
            <a:r>
              <a:rPr lang="en-US" dirty="0">
                <a:solidFill>
                  <a:srgbClr val="66FFCC"/>
                </a:solidFill>
              </a:rPr>
              <a:t>A.) DNA extraction</a:t>
            </a:r>
          </a:p>
          <a:p>
            <a:pPr lvl="1"/>
            <a:r>
              <a:rPr lang="en-US" dirty="0">
                <a:solidFill>
                  <a:srgbClr val="9933FF"/>
                </a:solidFill>
              </a:rPr>
              <a:t>B.) </a:t>
            </a:r>
            <a:r>
              <a:rPr lang="en-US" dirty="0">
                <a:solidFill>
                  <a:schemeClr val="bg1"/>
                </a:solidFill>
              </a:rPr>
              <a:t>Protein Synthesis</a:t>
            </a:r>
          </a:p>
          <a:p>
            <a:pPr lvl="1"/>
            <a:r>
              <a:rPr lang="en-US" dirty="0">
                <a:solidFill>
                  <a:srgbClr val="FF9933"/>
                </a:solidFill>
              </a:rPr>
              <a:t>C.) </a:t>
            </a:r>
            <a:r>
              <a:rPr lang="en-US" dirty="0">
                <a:solidFill>
                  <a:schemeClr val="bg1"/>
                </a:solidFill>
              </a:rPr>
              <a:t>Random Griddle Formation</a:t>
            </a:r>
          </a:p>
          <a:p>
            <a:pPr lvl="1"/>
            <a:r>
              <a:rPr lang="en-US" dirty="0">
                <a:solidFill>
                  <a:srgbClr val="00B0F0"/>
                </a:solidFill>
              </a:rPr>
              <a:t>D.) </a:t>
            </a:r>
            <a:r>
              <a:rPr lang="en-US" dirty="0">
                <a:solidFill>
                  <a:schemeClr val="bg1"/>
                </a:solidFill>
              </a:rPr>
              <a:t>DNA Replication</a:t>
            </a:r>
          </a:p>
          <a:p>
            <a:pPr lvl="1"/>
            <a:r>
              <a:rPr lang="en-US" dirty="0">
                <a:solidFill>
                  <a:srgbClr val="FF00FF"/>
                </a:solidFill>
              </a:rPr>
              <a:t>E.) </a:t>
            </a:r>
            <a:r>
              <a:rPr lang="en-US" dirty="0">
                <a:solidFill>
                  <a:schemeClr val="bg1"/>
                </a:solidFill>
              </a:rPr>
              <a:t>None of the above.</a:t>
            </a:r>
          </a:p>
        </p:txBody>
      </p:sp>
      <p:pic>
        <p:nvPicPr>
          <p:cNvPr id="4" name="Picture 5" descr="dnarep"/>
          <p:cNvPicPr>
            <a:picLocks noChangeAspect="1" noChangeArrowheads="1" noCrop="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7800" y="3276600"/>
            <a:ext cx="8686800" cy="3352800"/>
          </a:xfrm>
          <a:prstGeom prst="rect">
            <a:avLst/>
          </a:prstGeom>
          <a:noFill/>
          <a:ln w="381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5" name="Rectangle 4"/>
          <p:cNvSpPr/>
          <p:nvPr/>
        </p:nvSpPr>
        <p:spPr>
          <a:xfrm>
            <a:off x="7086600" y="152400"/>
            <a:ext cx="1935146" cy="1569660"/>
          </a:xfrm>
          <a:prstGeom prst="rect">
            <a:avLst/>
          </a:prstGeom>
          <a:noFill/>
        </p:spPr>
        <p:txBody>
          <a:bodyPr wrap="none" lIns="91440" tIns="45720" rIns="91440" bIns="4572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96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Verdana" pitchFamily="34" charset="0"/>
                <a:ea typeface="+mn-ea"/>
                <a:cs typeface="+mn-cs"/>
              </a:rPr>
              <a:t>13</a:t>
            </a:r>
          </a:p>
        </p:txBody>
      </p:sp>
      <p:pic>
        <p:nvPicPr>
          <p:cNvPr id="2" name="Picture 1">
            <a:extLst>
              <a:ext uri="{FF2B5EF4-FFF2-40B4-BE49-F238E27FC236}">
                <a16:creationId xmlns:a16="http://schemas.microsoft.com/office/drawing/2014/main" id="{20A3AB27-DA1A-67A4-C9C3-1FC9B8BC3B6E}"/>
              </a:ext>
            </a:extLst>
          </p:cNvPr>
          <p:cNvPicPr>
            <a:picLocks noChangeAspect="1"/>
          </p:cNvPicPr>
          <p:nvPr/>
        </p:nvPicPr>
        <p:blipFill>
          <a:blip r:embed="rId3"/>
          <a:stretch>
            <a:fillRect/>
          </a:stretch>
        </p:blipFill>
        <p:spPr>
          <a:xfrm>
            <a:off x="7418674" y="6787306"/>
            <a:ext cx="1633537" cy="70694"/>
          </a:xfrm>
          <a:prstGeom prst="rect">
            <a:avLst/>
          </a:prstGeom>
        </p:spPr>
      </p:pic>
    </p:spTree>
    <p:extLst>
      <p:ext uri="{BB962C8B-B14F-4D97-AF65-F5344CB8AC3E}">
        <p14:creationId xmlns:p14="http://schemas.microsoft.com/office/powerpoint/2010/main" val="211284549"/>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76200"/>
            <a:ext cx="8839200" cy="5897563"/>
          </a:xfrm>
        </p:spPr>
        <p:txBody>
          <a:bodyPr/>
          <a:lstStyle/>
          <a:p>
            <a:r>
              <a:rPr lang="en-US" dirty="0"/>
              <a:t>This animation best represents…</a:t>
            </a:r>
          </a:p>
          <a:p>
            <a:pPr lvl="1"/>
            <a:r>
              <a:rPr lang="en-US" dirty="0">
                <a:solidFill>
                  <a:srgbClr val="66FFCC"/>
                </a:solidFill>
              </a:rPr>
              <a:t>A.) DNA extraction</a:t>
            </a:r>
          </a:p>
          <a:p>
            <a:pPr lvl="1"/>
            <a:r>
              <a:rPr lang="en-US" dirty="0">
                <a:solidFill>
                  <a:srgbClr val="9933FF"/>
                </a:solidFill>
              </a:rPr>
              <a:t>B.) Protein Synthesis</a:t>
            </a:r>
          </a:p>
          <a:p>
            <a:pPr lvl="1"/>
            <a:r>
              <a:rPr lang="en-US" dirty="0">
                <a:solidFill>
                  <a:srgbClr val="FF9933"/>
                </a:solidFill>
              </a:rPr>
              <a:t>C.) </a:t>
            </a:r>
            <a:r>
              <a:rPr lang="en-US" dirty="0">
                <a:solidFill>
                  <a:schemeClr val="bg1"/>
                </a:solidFill>
              </a:rPr>
              <a:t>Random Griddle Formation</a:t>
            </a:r>
          </a:p>
          <a:p>
            <a:pPr lvl="1"/>
            <a:r>
              <a:rPr lang="en-US" dirty="0">
                <a:solidFill>
                  <a:srgbClr val="00B0F0"/>
                </a:solidFill>
              </a:rPr>
              <a:t>D.) </a:t>
            </a:r>
            <a:r>
              <a:rPr lang="en-US" dirty="0">
                <a:solidFill>
                  <a:schemeClr val="bg1"/>
                </a:solidFill>
              </a:rPr>
              <a:t>DNA Replication</a:t>
            </a:r>
          </a:p>
          <a:p>
            <a:pPr lvl="1"/>
            <a:r>
              <a:rPr lang="en-US" dirty="0">
                <a:solidFill>
                  <a:srgbClr val="FF00FF"/>
                </a:solidFill>
              </a:rPr>
              <a:t>E.) </a:t>
            </a:r>
            <a:r>
              <a:rPr lang="en-US" dirty="0">
                <a:solidFill>
                  <a:schemeClr val="bg1"/>
                </a:solidFill>
              </a:rPr>
              <a:t>None of the above.</a:t>
            </a:r>
          </a:p>
        </p:txBody>
      </p:sp>
      <p:pic>
        <p:nvPicPr>
          <p:cNvPr id="4" name="Picture 5" descr="dnarep"/>
          <p:cNvPicPr>
            <a:picLocks noChangeAspect="1" noChangeArrowheads="1" noCrop="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7800" y="3276600"/>
            <a:ext cx="8686800" cy="3352800"/>
          </a:xfrm>
          <a:prstGeom prst="rect">
            <a:avLst/>
          </a:prstGeom>
          <a:noFill/>
          <a:ln w="381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5" name="Rectangle 4"/>
          <p:cNvSpPr/>
          <p:nvPr/>
        </p:nvSpPr>
        <p:spPr>
          <a:xfrm>
            <a:off x="7086600" y="152400"/>
            <a:ext cx="1935146" cy="1569660"/>
          </a:xfrm>
          <a:prstGeom prst="rect">
            <a:avLst/>
          </a:prstGeom>
          <a:noFill/>
        </p:spPr>
        <p:txBody>
          <a:bodyPr wrap="none" lIns="91440" tIns="45720" rIns="91440" bIns="4572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96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Verdana" pitchFamily="34" charset="0"/>
                <a:ea typeface="+mn-ea"/>
                <a:cs typeface="+mn-cs"/>
              </a:rPr>
              <a:t>13</a:t>
            </a:r>
          </a:p>
        </p:txBody>
      </p:sp>
      <p:pic>
        <p:nvPicPr>
          <p:cNvPr id="2" name="Picture 1">
            <a:extLst>
              <a:ext uri="{FF2B5EF4-FFF2-40B4-BE49-F238E27FC236}">
                <a16:creationId xmlns:a16="http://schemas.microsoft.com/office/drawing/2014/main" id="{61229BD4-EC30-86D5-08F1-ACEFC86F3C90}"/>
              </a:ext>
            </a:extLst>
          </p:cNvPr>
          <p:cNvPicPr>
            <a:picLocks noChangeAspect="1"/>
          </p:cNvPicPr>
          <p:nvPr/>
        </p:nvPicPr>
        <p:blipFill>
          <a:blip r:embed="rId3"/>
          <a:stretch>
            <a:fillRect/>
          </a:stretch>
        </p:blipFill>
        <p:spPr>
          <a:xfrm>
            <a:off x="7418674" y="6787306"/>
            <a:ext cx="1633537" cy="70694"/>
          </a:xfrm>
          <a:prstGeom prst="rect">
            <a:avLst/>
          </a:prstGeom>
        </p:spPr>
      </p:pic>
      <p:pic>
        <p:nvPicPr>
          <p:cNvPr id="6" name="Picture 5">
            <a:extLst>
              <a:ext uri="{FF2B5EF4-FFF2-40B4-BE49-F238E27FC236}">
                <a16:creationId xmlns:a16="http://schemas.microsoft.com/office/drawing/2014/main" id="{5C8EE920-DA54-4450-4A1E-14245975FB8C}"/>
              </a:ext>
            </a:extLst>
          </p:cNvPr>
          <p:cNvPicPr>
            <a:picLocks noChangeAspect="1"/>
          </p:cNvPicPr>
          <p:nvPr/>
        </p:nvPicPr>
        <p:blipFill>
          <a:blip r:embed="rId3"/>
          <a:stretch>
            <a:fillRect/>
          </a:stretch>
        </p:blipFill>
        <p:spPr>
          <a:xfrm>
            <a:off x="7571074" y="6939706"/>
            <a:ext cx="1633537" cy="70694"/>
          </a:xfrm>
          <a:prstGeom prst="rect">
            <a:avLst/>
          </a:prstGeom>
        </p:spPr>
      </p:pic>
    </p:spTree>
    <p:extLst>
      <p:ext uri="{BB962C8B-B14F-4D97-AF65-F5344CB8AC3E}">
        <p14:creationId xmlns:p14="http://schemas.microsoft.com/office/powerpoint/2010/main" val="1657234813"/>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76200"/>
            <a:ext cx="8839200" cy="5897563"/>
          </a:xfrm>
        </p:spPr>
        <p:txBody>
          <a:bodyPr/>
          <a:lstStyle/>
          <a:p>
            <a:r>
              <a:rPr lang="en-US" dirty="0"/>
              <a:t>This animation best represents…</a:t>
            </a:r>
          </a:p>
          <a:p>
            <a:pPr lvl="1"/>
            <a:r>
              <a:rPr lang="en-US" dirty="0">
                <a:solidFill>
                  <a:srgbClr val="66FFCC"/>
                </a:solidFill>
              </a:rPr>
              <a:t>A.) DNA extraction</a:t>
            </a:r>
          </a:p>
          <a:p>
            <a:pPr lvl="1"/>
            <a:r>
              <a:rPr lang="en-US" dirty="0">
                <a:solidFill>
                  <a:srgbClr val="9933FF"/>
                </a:solidFill>
              </a:rPr>
              <a:t>B.) Protein Synthesis</a:t>
            </a:r>
          </a:p>
          <a:p>
            <a:pPr lvl="1"/>
            <a:r>
              <a:rPr lang="en-US" dirty="0">
                <a:solidFill>
                  <a:srgbClr val="FF9933"/>
                </a:solidFill>
              </a:rPr>
              <a:t>C.) Random Griddle Formation</a:t>
            </a:r>
          </a:p>
          <a:p>
            <a:pPr lvl="1"/>
            <a:r>
              <a:rPr lang="en-US" dirty="0">
                <a:solidFill>
                  <a:srgbClr val="00B0F0"/>
                </a:solidFill>
              </a:rPr>
              <a:t>D.) </a:t>
            </a:r>
            <a:r>
              <a:rPr lang="en-US" dirty="0">
                <a:solidFill>
                  <a:schemeClr val="bg1"/>
                </a:solidFill>
              </a:rPr>
              <a:t>DNA Replication</a:t>
            </a:r>
          </a:p>
          <a:p>
            <a:pPr lvl="1"/>
            <a:r>
              <a:rPr lang="en-US" dirty="0">
                <a:solidFill>
                  <a:srgbClr val="FF00FF"/>
                </a:solidFill>
              </a:rPr>
              <a:t>E.) </a:t>
            </a:r>
            <a:r>
              <a:rPr lang="en-US" dirty="0">
                <a:solidFill>
                  <a:schemeClr val="bg1"/>
                </a:solidFill>
              </a:rPr>
              <a:t>None of the above.</a:t>
            </a:r>
          </a:p>
        </p:txBody>
      </p:sp>
      <p:pic>
        <p:nvPicPr>
          <p:cNvPr id="4" name="Picture 5" descr="dnarep"/>
          <p:cNvPicPr>
            <a:picLocks noChangeAspect="1" noChangeArrowheads="1" noCrop="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7800" y="3276600"/>
            <a:ext cx="8686800" cy="3352800"/>
          </a:xfrm>
          <a:prstGeom prst="rect">
            <a:avLst/>
          </a:prstGeom>
          <a:noFill/>
          <a:ln w="381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5" name="Rectangle 4"/>
          <p:cNvSpPr/>
          <p:nvPr/>
        </p:nvSpPr>
        <p:spPr>
          <a:xfrm>
            <a:off x="7086600" y="152400"/>
            <a:ext cx="1935146" cy="1569660"/>
          </a:xfrm>
          <a:prstGeom prst="rect">
            <a:avLst/>
          </a:prstGeom>
          <a:noFill/>
        </p:spPr>
        <p:txBody>
          <a:bodyPr wrap="none" lIns="91440" tIns="45720" rIns="91440" bIns="4572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96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Verdana" pitchFamily="34" charset="0"/>
                <a:ea typeface="+mn-ea"/>
                <a:cs typeface="+mn-cs"/>
              </a:rPr>
              <a:t>13</a:t>
            </a:r>
          </a:p>
        </p:txBody>
      </p:sp>
    </p:spTree>
    <p:extLst>
      <p:ext uri="{BB962C8B-B14F-4D97-AF65-F5344CB8AC3E}">
        <p14:creationId xmlns:p14="http://schemas.microsoft.com/office/powerpoint/2010/main" val="2967927899"/>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76200"/>
            <a:ext cx="8839200" cy="5897563"/>
          </a:xfrm>
        </p:spPr>
        <p:txBody>
          <a:bodyPr/>
          <a:lstStyle/>
          <a:p>
            <a:r>
              <a:rPr lang="en-US" dirty="0"/>
              <a:t>This animation best represents…</a:t>
            </a:r>
          </a:p>
          <a:p>
            <a:pPr lvl="1"/>
            <a:r>
              <a:rPr lang="en-US" dirty="0">
                <a:solidFill>
                  <a:srgbClr val="66FFCC"/>
                </a:solidFill>
              </a:rPr>
              <a:t>A.) DNA extraction</a:t>
            </a:r>
          </a:p>
          <a:p>
            <a:pPr lvl="1"/>
            <a:r>
              <a:rPr lang="en-US" dirty="0">
                <a:solidFill>
                  <a:srgbClr val="9933FF"/>
                </a:solidFill>
              </a:rPr>
              <a:t>B.) Protein Synthesis</a:t>
            </a:r>
          </a:p>
          <a:p>
            <a:pPr lvl="1"/>
            <a:r>
              <a:rPr lang="en-US" dirty="0">
                <a:solidFill>
                  <a:srgbClr val="FF9933"/>
                </a:solidFill>
              </a:rPr>
              <a:t>C.) Random Griddle Formation</a:t>
            </a:r>
          </a:p>
          <a:p>
            <a:pPr lvl="1"/>
            <a:r>
              <a:rPr lang="en-US" dirty="0">
                <a:solidFill>
                  <a:srgbClr val="00B0F0"/>
                </a:solidFill>
              </a:rPr>
              <a:t>D.) DNA Replication</a:t>
            </a:r>
          </a:p>
          <a:p>
            <a:pPr lvl="1"/>
            <a:r>
              <a:rPr lang="en-US" dirty="0">
                <a:solidFill>
                  <a:srgbClr val="FF00FF"/>
                </a:solidFill>
              </a:rPr>
              <a:t>E.) </a:t>
            </a:r>
            <a:r>
              <a:rPr lang="en-US" dirty="0">
                <a:solidFill>
                  <a:schemeClr val="bg1"/>
                </a:solidFill>
              </a:rPr>
              <a:t>None of the above.</a:t>
            </a:r>
          </a:p>
        </p:txBody>
      </p:sp>
      <p:pic>
        <p:nvPicPr>
          <p:cNvPr id="4" name="Picture 5" descr="dnarep"/>
          <p:cNvPicPr>
            <a:picLocks noChangeAspect="1" noChangeArrowheads="1" noCrop="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7800" y="3276600"/>
            <a:ext cx="8686800" cy="3352800"/>
          </a:xfrm>
          <a:prstGeom prst="rect">
            <a:avLst/>
          </a:prstGeom>
          <a:noFill/>
          <a:ln w="381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5" name="Rectangle 4"/>
          <p:cNvSpPr/>
          <p:nvPr/>
        </p:nvSpPr>
        <p:spPr>
          <a:xfrm>
            <a:off x="7086600" y="152400"/>
            <a:ext cx="1935146" cy="1569660"/>
          </a:xfrm>
          <a:prstGeom prst="rect">
            <a:avLst/>
          </a:prstGeom>
          <a:noFill/>
        </p:spPr>
        <p:txBody>
          <a:bodyPr wrap="none" lIns="91440" tIns="45720" rIns="91440" bIns="4572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96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Verdana" pitchFamily="34" charset="0"/>
                <a:ea typeface="+mn-ea"/>
                <a:cs typeface="+mn-cs"/>
              </a:rPr>
              <a:t>13</a:t>
            </a:r>
          </a:p>
        </p:txBody>
      </p:sp>
      <p:pic>
        <p:nvPicPr>
          <p:cNvPr id="2" name="Picture 1">
            <a:extLst>
              <a:ext uri="{FF2B5EF4-FFF2-40B4-BE49-F238E27FC236}">
                <a16:creationId xmlns:a16="http://schemas.microsoft.com/office/drawing/2014/main" id="{1D2868A3-D2C9-5C9E-8B18-8C9A4AEE11FF}"/>
              </a:ext>
            </a:extLst>
          </p:cNvPr>
          <p:cNvPicPr>
            <a:picLocks noChangeAspect="1"/>
          </p:cNvPicPr>
          <p:nvPr/>
        </p:nvPicPr>
        <p:blipFill>
          <a:blip r:embed="rId3"/>
          <a:stretch>
            <a:fillRect/>
          </a:stretch>
        </p:blipFill>
        <p:spPr>
          <a:xfrm>
            <a:off x="7418674" y="6787306"/>
            <a:ext cx="1633537" cy="70694"/>
          </a:xfrm>
          <a:prstGeom prst="rect">
            <a:avLst/>
          </a:prstGeom>
        </p:spPr>
      </p:pic>
    </p:spTree>
    <p:extLst>
      <p:ext uri="{BB962C8B-B14F-4D97-AF65-F5344CB8AC3E}">
        <p14:creationId xmlns:p14="http://schemas.microsoft.com/office/powerpoint/2010/main" val="2439970775"/>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76200"/>
            <a:ext cx="8839200" cy="5897563"/>
          </a:xfrm>
        </p:spPr>
        <p:txBody>
          <a:bodyPr/>
          <a:lstStyle/>
          <a:p>
            <a:r>
              <a:rPr lang="en-US" dirty="0"/>
              <a:t>This animation best represents…</a:t>
            </a:r>
          </a:p>
          <a:p>
            <a:pPr lvl="1"/>
            <a:r>
              <a:rPr lang="en-US" dirty="0">
                <a:solidFill>
                  <a:srgbClr val="66FFCC"/>
                </a:solidFill>
              </a:rPr>
              <a:t>A.) DNA extraction</a:t>
            </a:r>
          </a:p>
          <a:p>
            <a:pPr lvl="1"/>
            <a:r>
              <a:rPr lang="en-US" dirty="0">
                <a:solidFill>
                  <a:srgbClr val="9933FF"/>
                </a:solidFill>
              </a:rPr>
              <a:t>B.) Protein Synthesis</a:t>
            </a:r>
          </a:p>
          <a:p>
            <a:pPr lvl="1"/>
            <a:r>
              <a:rPr lang="en-US" dirty="0">
                <a:solidFill>
                  <a:srgbClr val="FF9933"/>
                </a:solidFill>
              </a:rPr>
              <a:t>C.) Random Griddle Formation</a:t>
            </a:r>
          </a:p>
          <a:p>
            <a:pPr lvl="1"/>
            <a:r>
              <a:rPr lang="en-US" dirty="0">
                <a:solidFill>
                  <a:srgbClr val="00B0F0"/>
                </a:solidFill>
              </a:rPr>
              <a:t>D.) DNA Replication</a:t>
            </a:r>
          </a:p>
          <a:p>
            <a:pPr lvl="1"/>
            <a:r>
              <a:rPr lang="en-US" dirty="0">
                <a:solidFill>
                  <a:srgbClr val="FF00FF"/>
                </a:solidFill>
              </a:rPr>
              <a:t>E.) None of the above.</a:t>
            </a:r>
          </a:p>
        </p:txBody>
      </p:sp>
      <p:pic>
        <p:nvPicPr>
          <p:cNvPr id="4" name="Picture 5" descr="dnarep"/>
          <p:cNvPicPr>
            <a:picLocks noChangeAspect="1" noChangeArrowheads="1" noCrop="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7800" y="3276600"/>
            <a:ext cx="8686800" cy="3352800"/>
          </a:xfrm>
          <a:prstGeom prst="rect">
            <a:avLst/>
          </a:prstGeom>
          <a:noFill/>
          <a:ln w="381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5" name="Rectangle 4"/>
          <p:cNvSpPr/>
          <p:nvPr/>
        </p:nvSpPr>
        <p:spPr>
          <a:xfrm>
            <a:off x="7086600" y="152400"/>
            <a:ext cx="1935146" cy="1569660"/>
          </a:xfrm>
          <a:prstGeom prst="rect">
            <a:avLst/>
          </a:prstGeom>
          <a:noFill/>
        </p:spPr>
        <p:txBody>
          <a:bodyPr wrap="none" lIns="91440" tIns="45720" rIns="91440" bIns="4572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96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Verdana" pitchFamily="34" charset="0"/>
                <a:ea typeface="+mn-ea"/>
                <a:cs typeface="+mn-cs"/>
              </a:rPr>
              <a:t>13</a:t>
            </a:r>
          </a:p>
        </p:txBody>
      </p:sp>
      <p:pic>
        <p:nvPicPr>
          <p:cNvPr id="2" name="Picture 1">
            <a:extLst>
              <a:ext uri="{FF2B5EF4-FFF2-40B4-BE49-F238E27FC236}">
                <a16:creationId xmlns:a16="http://schemas.microsoft.com/office/drawing/2014/main" id="{463AAC0C-C19F-F622-7C23-A034B8473FB9}"/>
              </a:ext>
            </a:extLst>
          </p:cNvPr>
          <p:cNvPicPr>
            <a:picLocks noChangeAspect="1"/>
          </p:cNvPicPr>
          <p:nvPr/>
        </p:nvPicPr>
        <p:blipFill>
          <a:blip r:embed="rId3"/>
          <a:stretch>
            <a:fillRect/>
          </a:stretch>
        </p:blipFill>
        <p:spPr>
          <a:xfrm>
            <a:off x="7418674" y="6787306"/>
            <a:ext cx="1633537" cy="70694"/>
          </a:xfrm>
          <a:prstGeom prst="rect">
            <a:avLst/>
          </a:prstGeom>
        </p:spPr>
      </p:pic>
    </p:spTree>
    <p:extLst>
      <p:ext uri="{BB962C8B-B14F-4D97-AF65-F5344CB8AC3E}">
        <p14:creationId xmlns:p14="http://schemas.microsoft.com/office/powerpoint/2010/main" val="246412595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228600"/>
            <a:ext cx="8458200" cy="5897563"/>
          </a:xfrm>
        </p:spPr>
        <p:txBody>
          <a:bodyPr/>
          <a:lstStyle/>
          <a:p>
            <a:r>
              <a:rPr lang="en-US" dirty="0"/>
              <a:t>How many meters (roughly) of DNA stretched out can be found in a single cell?</a:t>
            </a:r>
          </a:p>
          <a:p>
            <a:pPr lvl="1"/>
            <a:r>
              <a:rPr lang="en-US" dirty="0">
                <a:solidFill>
                  <a:srgbClr val="66FFCC"/>
                </a:solidFill>
              </a:rPr>
              <a:t>A.) .18 nanometers</a:t>
            </a:r>
          </a:p>
          <a:p>
            <a:pPr lvl="1"/>
            <a:r>
              <a:rPr lang="en-US" dirty="0">
                <a:solidFill>
                  <a:srgbClr val="FFC000"/>
                </a:solidFill>
              </a:rPr>
              <a:t>B.) </a:t>
            </a:r>
            <a:r>
              <a:rPr lang="en-US" dirty="0">
                <a:solidFill>
                  <a:schemeClr val="bg1"/>
                </a:solidFill>
              </a:rPr>
              <a:t>18 millimeters</a:t>
            </a:r>
          </a:p>
          <a:p>
            <a:pPr lvl="1"/>
            <a:r>
              <a:rPr lang="en-US" dirty="0">
                <a:solidFill>
                  <a:srgbClr val="FF5050"/>
                </a:solidFill>
              </a:rPr>
              <a:t>C.) </a:t>
            </a:r>
            <a:r>
              <a:rPr lang="en-US" dirty="0">
                <a:solidFill>
                  <a:schemeClr val="bg1"/>
                </a:solidFill>
              </a:rPr>
              <a:t>1.8 meters</a:t>
            </a:r>
          </a:p>
          <a:p>
            <a:pPr lvl="1"/>
            <a:r>
              <a:rPr lang="en-US" dirty="0">
                <a:solidFill>
                  <a:srgbClr val="9933FF"/>
                </a:solidFill>
              </a:rPr>
              <a:t>D.) </a:t>
            </a:r>
            <a:r>
              <a:rPr lang="en-US" dirty="0">
                <a:solidFill>
                  <a:schemeClr val="bg1"/>
                </a:solidFill>
              </a:rPr>
              <a:t>180 kilometers</a:t>
            </a:r>
          </a:p>
          <a:p>
            <a:pPr lvl="1"/>
            <a:r>
              <a:rPr lang="en-US" dirty="0">
                <a:solidFill>
                  <a:schemeClr val="accent1">
                    <a:lumMod val="40000"/>
                    <a:lumOff val="60000"/>
                  </a:schemeClr>
                </a:solidFill>
              </a:rPr>
              <a:t>E.) </a:t>
            </a:r>
            <a:r>
              <a:rPr lang="en-US" dirty="0">
                <a:solidFill>
                  <a:schemeClr val="bg1"/>
                </a:solidFill>
              </a:rPr>
              <a:t>It can wrap around the world over 180 million times.</a:t>
            </a:r>
          </a:p>
        </p:txBody>
      </p:sp>
      <p:pic>
        <p:nvPicPr>
          <p:cNvPr id="4"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1000" y="4419600"/>
            <a:ext cx="8382000" cy="2133600"/>
          </a:xfrm>
          <a:prstGeom prst="rect">
            <a:avLst/>
          </a:prstGeom>
          <a:noFill/>
          <a:ln w="76200" cmpd="tri" algn="ctr">
            <a:solidFill>
              <a:srgbClr val="CC00CC"/>
            </a:solidFill>
            <a:miter lim="800000"/>
            <a:headEnd/>
            <a:tailEnd/>
          </a:ln>
          <a:extLst>
            <a:ext uri="{909E8E84-426E-40DD-AFC4-6F175D3DCCD1}">
              <a14:hiddenFill xmlns:a14="http://schemas.microsoft.com/office/drawing/2010/main">
                <a:solidFill>
                  <a:srgbClr val="FFFFFF"/>
                </a:solidFill>
              </a14:hiddenFill>
            </a:ext>
          </a:extLst>
        </p:spPr>
      </p:pic>
      <p:sp>
        <p:nvSpPr>
          <p:cNvPr id="5" name="Rectangle 4"/>
          <p:cNvSpPr/>
          <p:nvPr/>
        </p:nvSpPr>
        <p:spPr>
          <a:xfrm>
            <a:off x="7670436" y="1397675"/>
            <a:ext cx="1059907" cy="1569660"/>
          </a:xfrm>
          <a:prstGeom prst="rect">
            <a:avLst/>
          </a:prstGeom>
          <a:noFill/>
        </p:spPr>
        <p:txBody>
          <a:bodyPr wrap="none" lIns="91440" tIns="45720" rIns="91440" bIns="45720">
            <a:spAutoFit/>
          </a:bodyPr>
          <a:lstStyle/>
          <a:p>
            <a:pPr algn="ctr"/>
            <a:r>
              <a:rPr lang="en-US" sz="9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2</a:t>
            </a:r>
          </a:p>
        </p:txBody>
      </p:sp>
      <p:pic>
        <p:nvPicPr>
          <p:cNvPr id="2" name="Picture 1">
            <a:extLst>
              <a:ext uri="{FF2B5EF4-FFF2-40B4-BE49-F238E27FC236}">
                <a16:creationId xmlns:a16="http://schemas.microsoft.com/office/drawing/2014/main" id="{F048AAB5-5E39-9FD7-4594-94D8241C2DFD}"/>
              </a:ext>
            </a:extLst>
          </p:cNvPr>
          <p:cNvPicPr>
            <a:picLocks noChangeAspect="1"/>
          </p:cNvPicPr>
          <p:nvPr/>
        </p:nvPicPr>
        <p:blipFill>
          <a:blip r:embed="rId3"/>
          <a:stretch>
            <a:fillRect/>
          </a:stretch>
        </p:blipFill>
        <p:spPr>
          <a:xfrm>
            <a:off x="7418674" y="6787306"/>
            <a:ext cx="1633537" cy="70694"/>
          </a:xfrm>
          <a:prstGeom prst="rect">
            <a:avLst/>
          </a:prstGeom>
        </p:spPr>
      </p:pic>
    </p:spTree>
    <p:extLst>
      <p:ext uri="{BB962C8B-B14F-4D97-AF65-F5344CB8AC3E}">
        <p14:creationId xmlns:p14="http://schemas.microsoft.com/office/powerpoint/2010/main" val="567140334"/>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76200"/>
            <a:ext cx="8839200" cy="5897563"/>
          </a:xfrm>
        </p:spPr>
        <p:txBody>
          <a:bodyPr/>
          <a:lstStyle/>
          <a:p>
            <a:r>
              <a:rPr lang="en-US" dirty="0"/>
              <a:t>This animation best represents…</a:t>
            </a:r>
          </a:p>
          <a:p>
            <a:pPr lvl="1"/>
            <a:r>
              <a:rPr lang="en-US" dirty="0">
                <a:solidFill>
                  <a:srgbClr val="66FFCC"/>
                </a:solidFill>
              </a:rPr>
              <a:t>A.) DNA extraction</a:t>
            </a:r>
          </a:p>
          <a:p>
            <a:pPr lvl="1"/>
            <a:r>
              <a:rPr lang="en-US" dirty="0">
                <a:solidFill>
                  <a:srgbClr val="9933FF"/>
                </a:solidFill>
              </a:rPr>
              <a:t>B.) Protein Synthesis</a:t>
            </a:r>
          </a:p>
          <a:p>
            <a:pPr lvl="1"/>
            <a:r>
              <a:rPr lang="en-US" dirty="0">
                <a:solidFill>
                  <a:srgbClr val="FF9933"/>
                </a:solidFill>
              </a:rPr>
              <a:t>C.) Random Griddle Formation</a:t>
            </a:r>
          </a:p>
          <a:p>
            <a:pPr lvl="1"/>
            <a:r>
              <a:rPr lang="en-US" dirty="0">
                <a:solidFill>
                  <a:srgbClr val="00B0F0"/>
                </a:solidFill>
              </a:rPr>
              <a:t>D.) DNA Replication</a:t>
            </a:r>
          </a:p>
          <a:p>
            <a:pPr lvl="1"/>
            <a:r>
              <a:rPr lang="en-US" dirty="0">
                <a:solidFill>
                  <a:srgbClr val="FF00FF"/>
                </a:solidFill>
              </a:rPr>
              <a:t>E.) None of the above.</a:t>
            </a:r>
          </a:p>
        </p:txBody>
      </p:sp>
      <p:pic>
        <p:nvPicPr>
          <p:cNvPr id="4" name="Picture 5" descr="dnarep"/>
          <p:cNvPicPr>
            <a:picLocks noChangeAspect="1" noChangeArrowheads="1" noCrop="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7800" y="3276600"/>
            <a:ext cx="8686800" cy="3352800"/>
          </a:xfrm>
          <a:prstGeom prst="rect">
            <a:avLst/>
          </a:prstGeom>
          <a:noFill/>
          <a:ln w="381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5" name="Rectangle 4"/>
          <p:cNvSpPr/>
          <p:nvPr/>
        </p:nvSpPr>
        <p:spPr>
          <a:xfrm>
            <a:off x="7086600" y="152400"/>
            <a:ext cx="1935146" cy="1569660"/>
          </a:xfrm>
          <a:prstGeom prst="rect">
            <a:avLst/>
          </a:prstGeom>
          <a:noFill/>
        </p:spPr>
        <p:txBody>
          <a:bodyPr wrap="none" lIns="91440" tIns="45720" rIns="91440" bIns="4572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96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Verdana" pitchFamily="34" charset="0"/>
                <a:ea typeface="+mn-ea"/>
                <a:cs typeface="+mn-cs"/>
              </a:rPr>
              <a:t>13</a:t>
            </a:r>
          </a:p>
        </p:txBody>
      </p:sp>
      <p:sp>
        <p:nvSpPr>
          <p:cNvPr id="6" name="Rounded Rectangle 5"/>
          <p:cNvSpPr/>
          <p:nvPr/>
        </p:nvSpPr>
        <p:spPr bwMode="auto">
          <a:xfrm>
            <a:off x="609600" y="2133600"/>
            <a:ext cx="4070526" cy="533399"/>
          </a:xfrm>
          <a:prstGeom prst="roundRect">
            <a:avLst/>
          </a:prstGeom>
          <a:solidFill>
            <a:srgbClr val="00B0F0">
              <a:alpha val="25000"/>
            </a:srgbClr>
          </a:solidFill>
          <a:ln w="57150" cap="flat" cmpd="sng" algn="ctr">
            <a:solidFill>
              <a:srgbClr val="00B0F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pic>
        <p:nvPicPr>
          <p:cNvPr id="2" name="Picture 1">
            <a:extLst>
              <a:ext uri="{FF2B5EF4-FFF2-40B4-BE49-F238E27FC236}">
                <a16:creationId xmlns:a16="http://schemas.microsoft.com/office/drawing/2014/main" id="{93FFA477-A41F-1AEC-2CBF-1E9C4F1E1815}"/>
              </a:ext>
            </a:extLst>
          </p:cNvPr>
          <p:cNvPicPr>
            <a:picLocks noChangeAspect="1"/>
          </p:cNvPicPr>
          <p:nvPr/>
        </p:nvPicPr>
        <p:blipFill>
          <a:blip r:embed="rId3"/>
          <a:stretch>
            <a:fillRect/>
          </a:stretch>
        </p:blipFill>
        <p:spPr>
          <a:xfrm>
            <a:off x="7418674" y="6787306"/>
            <a:ext cx="1633537" cy="70694"/>
          </a:xfrm>
          <a:prstGeom prst="rect">
            <a:avLst/>
          </a:prstGeom>
        </p:spPr>
      </p:pic>
    </p:spTree>
    <p:extLst>
      <p:ext uri="{BB962C8B-B14F-4D97-AF65-F5344CB8AC3E}">
        <p14:creationId xmlns:p14="http://schemas.microsoft.com/office/powerpoint/2010/main" val="28470215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80">
                                          <p:stCondLst>
                                            <p:cond delay="0"/>
                                          </p:stCondLst>
                                        </p:cTn>
                                        <p:tgtEl>
                                          <p:spTgt spid="6"/>
                                        </p:tgtEl>
                                      </p:cBhvr>
                                    </p:animEffect>
                                    <p:anim calcmode="lin" valueType="num">
                                      <p:cBhvr>
                                        <p:cTn id="8"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3" dur="26">
                                          <p:stCondLst>
                                            <p:cond delay="650"/>
                                          </p:stCondLst>
                                        </p:cTn>
                                        <p:tgtEl>
                                          <p:spTgt spid="6"/>
                                        </p:tgtEl>
                                      </p:cBhvr>
                                      <p:to x="100000" y="60000"/>
                                    </p:animScale>
                                    <p:animScale>
                                      <p:cBhvr>
                                        <p:cTn id="14" dur="166" decel="50000">
                                          <p:stCondLst>
                                            <p:cond delay="676"/>
                                          </p:stCondLst>
                                        </p:cTn>
                                        <p:tgtEl>
                                          <p:spTgt spid="6"/>
                                        </p:tgtEl>
                                      </p:cBhvr>
                                      <p:to x="100000" y="100000"/>
                                    </p:animScale>
                                    <p:animScale>
                                      <p:cBhvr>
                                        <p:cTn id="15" dur="26">
                                          <p:stCondLst>
                                            <p:cond delay="1312"/>
                                          </p:stCondLst>
                                        </p:cTn>
                                        <p:tgtEl>
                                          <p:spTgt spid="6"/>
                                        </p:tgtEl>
                                      </p:cBhvr>
                                      <p:to x="100000" y="80000"/>
                                    </p:animScale>
                                    <p:animScale>
                                      <p:cBhvr>
                                        <p:cTn id="16" dur="166" decel="50000">
                                          <p:stCondLst>
                                            <p:cond delay="1338"/>
                                          </p:stCondLst>
                                        </p:cTn>
                                        <p:tgtEl>
                                          <p:spTgt spid="6"/>
                                        </p:tgtEl>
                                      </p:cBhvr>
                                      <p:to x="100000" y="100000"/>
                                    </p:animScale>
                                    <p:animScale>
                                      <p:cBhvr>
                                        <p:cTn id="17" dur="26">
                                          <p:stCondLst>
                                            <p:cond delay="1642"/>
                                          </p:stCondLst>
                                        </p:cTn>
                                        <p:tgtEl>
                                          <p:spTgt spid="6"/>
                                        </p:tgtEl>
                                      </p:cBhvr>
                                      <p:to x="100000" y="90000"/>
                                    </p:animScale>
                                    <p:animScale>
                                      <p:cBhvr>
                                        <p:cTn id="18" dur="166" decel="50000">
                                          <p:stCondLst>
                                            <p:cond delay="1668"/>
                                          </p:stCondLst>
                                        </p:cTn>
                                        <p:tgtEl>
                                          <p:spTgt spid="6"/>
                                        </p:tgtEl>
                                      </p:cBhvr>
                                      <p:to x="100000" y="100000"/>
                                    </p:animScale>
                                    <p:animScale>
                                      <p:cBhvr>
                                        <p:cTn id="19" dur="26">
                                          <p:stCondLst>
                                            <p:cond delay="1808"/>
                                          </p:stCondLst>
                                        </p:cTn>
                                        <p:tgtEl>
                                          <p:spTgt spid="6"/>
                                        </p:tgtEl>
                                      </p:cBhvr>
                                      <p:to x="100000" y="95000"/>
                                    </p:animScale>
                                    <p:animScale>
                                      <p:cBhvr>
                                        <p:cTn id="20" dur="166" decel="50000">
                                          <p:stCondLst>
                                            <p:cond delay="1834"/>
                                          </p:stCondLst>
                                        </p:cTn>
                                        <p:tgtEl>
                                          <p:spTgt spid="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Office Depot Brand Ruled Filler Paper 11 x 8 12 3 Hole Punched 15 Lb Wide  Ruled With Margin Ream Of 500 Sheets - Office Depot">
            <a:extLst>
              <a:ext uri="{FF2B5EF4-FFF2-40B4-BE49-F238E27FC236}">
                <a16:creationId xmlns:a16="http://schemas.microsoft.com/office/drawing/2014/main" id="{010A4D28-9984-4E8D-AE5C-F09C5706CBB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8578"/>
            <a:ext cx="9067800" cy="6697021"/>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DNA replication - Wikipedia">
            <a:extLst>
              <a:ext uri="{FF2B5EF4-FFF2-40B4-BE49-F238E27FC236}">
                <a16:creationId xmlns:a16="http://schemas.microsoft.com/office/drawing/2014/main" id="{7BB497B5-825E-497C-92BE-4EC817CE7CF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24200" y="423388"/>
            <a:ext cx="2768600" cy="586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6CC4487F-1BD6-4ABF-851C-5CC8758A4D5D}"/>
              </a:ext>
            </a:extLst>
          </p:cNvPr>
          <p:cNvSpPr/>
          <p:nvPr/>
        </p:nvSpPr>
        <p:spPr>
          <a:xfrm>
            <a:off x="381000" y="304800"/>
            <a:ext cx="8534400" cy="6129812"/>
          </a:xfrm>
          <a:prstGeom prst="rect">
            <a:avLst/>
          </a:prstGeom>
          <a:noFill/>
          <a:effectLst>
            <a:glow rad="228600">
              <a:srgbClr val="00FFFF">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20000"/>
              </a:spcBef>
              <a:spcAft>
                <a:spcPct val="0"/>
              </a:spcAft>
              <a:buClrTx/>
              <a:buSzTx/>
              <a:buFontTx/>
              <a:buChar char="–"/>
              <a:tabLst/>
              <a:defRPr/>
            </a:pP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E2DAA53F-1F62-3382-23EB-844EB8F4034F}"/>
              </a:ext>
            </a:extLst>
          </p:cNvPr>
          <p:cNvSpPr txBox="1"/>
          <p:nvPr/>
        </p:nvSpPr>
        <p:spPr>
          <a:xfrm>
            <a:off x="5799364" y="2575492"/>
            <a:ext cx="3234691" cy="3539430"/>
          </a:xfrm>
          <a:prstGeom prst="rect">
            <a:avLst/>
          </a:prstGeom>
          <a:noFill/>
        </p:spPr>
        <p:txBody>
          <a:bodyPr wrap="square">
            <a:spAutoFit/>
          </a:body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2800" b="1" i="0" u="none" strike="noStrike" kern="1200" cap="none" spc="0" normalizeH="0" baseline="0" noProof="0" dirty="0">
                <a:ln>
                  <a:noFill/>
                </a:ln>
                <a:solidFill>
                  <a:srgbClr val="99FFCC"/>
                </a:solidFill>
                <a:effectLst>
                  <a:glow rad="228600">
                    <a:srgbClr val="000000">
                      <a:alpha val="77000"/>
                    </a:srgbClr>
                  </a:glow>
                </a:effectLst>
                <a:uLnTx/>
                <a:uFillTx/>
                <a:latin typeface="Roboto"/>
                <a:ea typeface="+mn-ea"/>
                <a:cs typeface="+mn-cs"/>
              </a:rPr>
              <a:t>DNA polymerase moves along the old strand in the 3'–5' direction, creating a new strand having a 5'–3' direction.</a:t>
            </a:r>
            <a:endParaRPr kumimoji="0" lang="en-US" sz="2800" b="1" i="0" u="none" strike="noStrike" kern="1200" cap="none" spc="0" normalizeH="0" baseline="0" noProof="0" dirty="0">
              <a:ln>
                <a:noFill/>
              </a:ln>
              <a:solidFill>
                <a:srgbClr val="99FFCC"/>
              </a:solidFill>
              <a:effectLst>
                <a:glow rad="228600">
                  <a:srgbClr val="000000">
                    <a:alpha val="77000"/>
                  </a:srgbClr>
                </a:glow>
              </a:effectLst>
              <a:uLnTx/>
              <a:uFillTx/>
              <a:latin typeface="Arial" charset="0"/>
              <a:ea typeface="+mn-ea"/>
              <a:cs typeface="+mn-cs"/>
            </a:endParaRPr>
          </a:p>
        </p:txBody>
      </p:sp>
      <p:sp>
        <p:nvSpPr>
          <p:cNvPr id="6" name="TextBox 5">
            <a:extLst>
              <a:ext uri="{FF2B5EF4-FFF2-40B4-BE49-F238E27FC236}">
                <a16:creationId xmlns:a16="http://schemas.microsoft.com/office/drawing/2014/main" id="{67AE0F88-2D95-A76F-D98F-738A97F97833}"/>
              </a:ext>
            </a:extLst>
          </p:cNvPr>
          <p:cNvSpPr txBox="1"/>
          <p:nvPr/>
        </p:nvSpPr>
        <p:spPr>
          <a:xfrm>
            <a:off x="346167" y="710815"/>
            <a:ext cx="2696755" cy="5632311"/>
          </a:xfrm>
          <a:prstGeom prst="rect">
            <a:avLst/>
          </a:prstGeom>
          <a:noFill/>
        </p:spPr>
        <p:txBody>
          <a:bodyPr wrap="square">
            <a:spAutoFit/>
          </a:body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00FFFF"/>
                </a:solidFill>
                <a:effectLst>
                  <a:glow rad="228600">
                    <a:prstClr val="black">
                      <a:alpha val="97000"/>
                    </a:prstClr>
                  </a:glow>
                </a:effectLst>
                <a:uLnTx/>
                <a:uFillTx/>
                <a:latin typeface="Roboto"/>
                <a:ea typeface="+mn-ea"/>
                <a:cs typeface="+mn-cs"/>
              </a:rPr>
              <a:t>The primase generates short strands of RNA that bind to the single stranded-DNA to initiate DNA synthesis by the DNA polymerase. This enzyme can work only in the 5' to 3' direction, so it replicates the leading strand continuously.</a:t>
            </a:r>
            <a:endParaRPr kumimoji="0" lang="en-US" sz="2400" b="1" i="0" u="none" strike="noStrike" kern="1200" cap="none" spc="0" normalizeH="0" baseline="0" noProof="0" dirty="0">
              <a:ln>
                <a:noFill/>
              </a:ln>
              <a:solidFill>
                <a:srgbClr val="00FFFF"/>
              </a:solidFill>
              <a:effectLst>
                <a:glow rad="228600">
                  <a:prstClr val="black">
                    <a:alpha val="97000"/>
                  </a:prstClr>
                </a:glow>
              </a:effectLst>
              <a:uLnTx/>
              <a:uFillTx/>
              <a:latin typeface="Arial" charset="0"/>
              <a:ea typeface="+mn-ea"/>
              <a:cs typeface="+mn-cs"/>
            </a:endParaRPr>
          </a:p>
        </p:txBody>
      </p:sp>
      <p:sp>
        <p:nvSpPr>
          <p:cNvPr id="7" name="Freeform: Shape 6">
            <a:extLst>
              <a:ext uri="{FF2B5EF4-FFF2-40B4-BE49-F238E27FC236}">
                <a16:creationId xmlns:a16="http://schemas.microsoft.com/office/drawing/2014/main" id="{34F64547-6C48-BA06-30AF-DCC29718B43D}"/>
              </a:ext>
            </a:extLst>
          </p:cNvPr>
          <p:cNvSpPr/>
          <p:nvPr/>
        </p:nvSpPr>
        <p:spPr>
          <a:xfrm>
            <a:off x="3925389" y="3265714"/>
            <a:ext cx="339634" cy="261257"/>
          </a:xfrm>
          <a:custGeom>
            <a:avLst/>
            <a:gdLst>
              <a:gd name="connsiteX0" fmla="*/ 130628 w 339634"/>
              <a:gd name="connsiteY0" fmla="*/ 13063 h 261257"/>
              <a:gd name="connsiteX1" fmla="*/ 39188 w 339634"/>
              <a:gd name="connsiteY1" fmla="*/ 19595 h 261257"/>
              <a:gd name="connsiteX2" fmla="*/ 6531 w 339634"/>
              <a:gd name="connsiteY2" fmla="*/ 32657 h 261257"/>
              <a:gd name="connsiteX3" fmla="*/ 0 w 339634"/>
              <a:gd name="connsiteY3" fmla="*/ 65315 h 261257"/>
              <a:gd name="connsiteX4" fmla="*/ 45720 w 339634"/>
              <a:gd name="connsiteY4" fmla="*/ 130629 h 261257"/>
              <a:gd name="connsiteX5" fmla="*/ 84908 w 339634"/>
              <a:gd name="connsiteY5" fmla="*/ 169817 h 261257"/>
              <a:gd name="connsiteX6" fmla="*/ 91440 w 339634"/>
              <a:gd name="connsiteY6" fmla="*/ 202475 h 261257"/>
              <a:gd name="connsiteX7" fmla="*/ 143691 w 339634"/>
              <a:gd name="connsiteY7" fmla="*/ 261257 h 261257"/>
              <a:gd name="connsiteX8" fmla="*/ 280851 w 339634"/>
              <a:gd name="connsiteY8" fmla="*/ 241663 h 261257"/>
              <a:gd name="connsiteX9" fmla="*/ 320040 w 339634"/>
              <a:gd name="connsiteY9" fmla="*/ 228600 h 261257"/>
              <a:gd name="connsiteX10" fmla="*/ 339634 w 339634"/>
              <a:gd name="connsiteY10" fmla="*/ 163286 h 261257"/>
              <a:gd name="connsiteX11" fmla="*/ 320040 w 339634"/>
              <a:gd name="connsiteY11" fmla="*/ 111035 h 261257"/>
              <a:gd name="connsiteX12" fmla="*/ 287382 w 339634"/>
              <a:gd name="connsiteY12" fmla="*/ 91440 h 261257"/>
              <a:gd name="connsiteX13" fmla="*/ 300445 w 339634"/>
              <a:gd name="connsiteY13" fmla="*/ 26126 h 261257"/>
              <a:gd name="connsiteX14" fmla="*/ 215537 w 339634"/>
              <a:gd name="connsiteY14" fmla="*/ 6532 h 261257"/>
              <a:gd name="connsiteX15" fmla="*/ 39188 w 339634"/>
              <a:gd name="connsiteY15" fmla="*/ 0 h 261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9634" h="261257">
                <a:moveTo>
                  <a:pt x="130628" y="13063"/>
                </a:moveTo>
                <a:cubicBezTo>
                  <a:pt x="100148" y="15240"/>
                  <a:pt x="69372" y="14829"/>
                  <a:pt x="39188" y="19595"/>
                </a:cubicBezTo>
                <a:cubicBezTo>
                  <a:pt x="27607" y="21424"/>
                  <a:pt x="14161" y="23755"/>
                  <a:pt x="6531" y="32657"/>
                </a:cubicBezTo>
                <a:cubicBezTo>
                  <a:pt x="-694" y="41086"/>
                  <a:pt x="2177" y="54429"/>
                  <a:pt x="0" y="65315"/>
                </a:cubicBezTo>
                <a:cubicBezTo>
                  <a:pt x="15240" y="87086"/>
                  <a:pt x="28962" y="110004"/>
                  <a:pt x="45720" y="130629"/>
                </a:cubicBezTo>
                <a:cubicBezTo>
                  <a:pt x="57369" y="144966"/>
                  <a:pt x="74990" y="154232"/>
                  <a:pt x="84908" y="169817"/>
                </a:cubicBezTo>
                <a:cubicBezTo>
                  <a:pt x="90868" y="179183"/>
                  <a:pt x="87929" y="191943"/>
                  <a:pt x="91440" y="202475"/>
                </a:cubicBezTo>
                <a:cubicBezTo>
                  <a:pt x="102568" y="235861"/>
                  <a:pt x="113680" y="236248"/>
                  <a:pt x="143691" y="261257"/>
                </a:cubicBezTo>
                <a:cubicBezTo>
                  <a:pt x="189411" y="254726"/>
                  <a:pt x="235439" y="250073"/>
                  <a:pt x="280851" y="241663"/>
                </a:cubicBezTo>
                <a:cubicBezTo>
                  <a:pt x="294390" y="239156"/>
                  <a:pt x="311778" y="239616"/>
                  <a:pt x="320040" y="228600"/>
                </a:cubicBezTo>
                <a:cubicBezTo>
                  <a:pt x="333678" y="210416"/>
                  <a:pt x="333103" y="185057"/>
                  <a:pt x="339634" y="163286"/>
                </a:cubicBezTo>
                <a:cubicBezTo>
                  <a:pt x="333103" y="145869"/>
                  <a:pt x="330981" y="126079"/>
                  <a:pt x="320040" y="111035"/>
                </a:cubicBezTo>
                <a:cubicBezTo>
                  <a:pt x="312573" y="100768"/>
                  <a:pt x="290237" y="103810"/>
                  <a:pt x="287382" y="91440"/>
                </a:cubicBezTo>
                <a:cubicBezTo>
                  <a:pt x="282389" y="69806"/>
                  <a:pt x="296091" y="47897"/>
                  <a:pt x="300445" y="26126"/>
                </a:cubicBezTo>
                <a:cubicBezTo>
                  <a:pt x="272142" y="19595"/>
                  <a:pt x="244424" y="9573"/>
                  <a:pt x="215537" y="6532"/>
                </a:cubicBezTo>
                <a:cubicBezTo>
                  <a:pt x="151830" y="-174"/>
                  <a:pt x="98415" y="0"/>
                  <a:pt x="39188" y="0"/>
                </a:cubicBezTo>
              </a:path>
            </a:pathLst>
          </a:custGeom>
          <a:solidFill>
            <a:srgbClr val="00FFFF"/>
          </a:solidFill>
          <a:effectLst>
            <a:glow rad="228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20000"/>
              </a:spcBef>
              <a:spcAft>
                <a:spcPct val="0"/>
              </a:spcAft>
              <a:buClrTx/>
              <a:buSzTx/>
              <a:buFontTx/>
              <a:buChar char="–"/>
              <a:tabLst/>
              <a:defRPr/>
            </a:pP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Freeform: Shape 7">
            <a:extLst>
              <a:ext uri="{FF2B5EF4-FFF2-40B4-BE49-F238E27FC236}">
                <a16:creationId xmlns:a16="http://schemas.microsoft.com/office/drawing/2014/main" id="{49906486-C45C-1870-FEED-56AB217D0C4F}"/>
              </a:ext>
            </a:extLst>
          </p:cNvPr>
          <p:cNvSpPr/>
          <p:nvPr/>
        </p:nvSpPr>
        <p:spPr>
          <a:xfrm>
            <a:off x="3218544" y="4648200"/>
            <a:ext cx="339634" cy="261257"/>
          </a:xfrm>
          <a:custGeom>
            <a:avLst/>
            <a:gdLst>
              <a:gd name="connsiteX0" fmla="*/ 130628 w 339634"/>
              <a:gd name="connsiteY0" fmla="*/ 13063 h 261257"/>
              <a:gd name="connsiteX1" fmla="*/ 39188 w 339634"/>
              <a:gd name="connsiteY1" fmla="*/ 19595 h 261257"/>
              <a:gd name="connsiteX2" fmla="*/ 6531 w 339634"/>
              <a:gd name="connsiteY2" fmla="*/ 32657 h 261257"/>
              <a:gd name="connsiteX3" fmla="*/ 0 w 339634"/>
              <a:gd name="connsiteY3" fmla="*/ 65315 h 261257"/>
              <a:gd name="connsiteX4" fmla="*/ 45720 w 339634"/>
              <a:gd name="connsiteY4" fmla="*/ 130629 h 261257"/>
              <a:gd name="connsiteX5" fmla="*/ 84908 w 339634"/>
              <a:gd name="connsiteY5" fmla="*/ 169817 h 261257"/>
              <a:gd name="connsiteX6" fmla="*/ 91440 w 339634"/>
              <a:gd name="connsiteY6" fmla="*/ 202475 h 261257"/>
              <a:gd name="connsiteX7" fmla="*/ 143691 w 339634"/>
              <a:gd name="connsiteY7" fmla="*/ 261257 h 261257"/>
              <a:gd name="connsiteX8" fmla="*/ 280851 w 339634"/>
              <a:gd name="connsiteY8" fmla="*/ 241663 h 261257"/>
              <a:gd name="connsiteX9" fmla="*/ 320040 w 339634"/>
              <a:gd name="connsiteY9" fmla="*/ 228600 h 261257"/>
              <a:gd name="connsiteX10" fmla="*/ 339634 w 339634"/>
              <a:gd name="connsiteY10" fmla="*/ 163286 h 261257"/>
              <a:gd name="connsiteX11" fmla="*/ 320040 w 339634"/>
              <a:gd name="connsiteY11" fmla="*/ 111035 h 261257"/>
              <a:gd name="connsiteX12" fmla="*/ 287382 w 339634"/>
              <a:gd name="connsiteY12" fmla="*/ 91440 h 261257"/>
              <a:gd name="connsiteX13" fmla="*/ 300445 w 339634"/>
              <a:gd name="connsiteY13" fmla="*/ 26126 h 261257"/>
              <a:gd name="connsiteX14" fmla="*/ 215537 w 339634"/>
              <a:gd name="connsiteY14" fmla="*/ 6532 h 261257"/>
              <a:gd name="connsiteX15" fmla="*/ 39188 w 339634"/>
              <a:gd name="connsiteY15" fmla="*/ 0 h 261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9634" h="261257">
                <a:moveTo>
                  <a:pt x="130628" y="13063"/>
                </a:moveTo>
                <a:cubicBezTo>
                  <a:pt x="100148" y="15240"/>
                  <a:pt x="69372" y="14829"/>
                  <a:pt x="39188" y="19595"/>
                </a:cubicBezTo>
                <a:cubicBezTo>
                  <a:pt x="27607" y="21424"/>
                  <a:pt x="14161" y="23755"/>
                  <a:pt x="6531" y="32657"/>
                </a:cubicBezTo>
                <a:cubicBezTo>
                  <a:pt x="-694" y="41086"/>
                  <a:pt x="2177" y="54429"/>
                  <a:pt x="0" y="65315"/>
                </a:cubicBezTo>
                <a:cubicBezTo>
                  <a:pt x="15240" y="87086"/>
                  <a:pt x="28962" y="110004"/>
                  <a:pt x="45720" y="130629"/>
                </a:cubicBezTo>
                <a:cubicBezTo>
                  <a:pt x="57369" y="144966"/>
                  <a:pt x="74990" y="154232"/>
                  <a:pt x="84908" y="169817"/>
                </a:cubicBezTo>
                <a:cubicBezTo>
                  <a:pt x="90868" y="179183"/>
                  <a:pt x="87929" y="191943"/>
                  <a:pt x="91440" y="202475"/>
                </a:cubicBezTo>
                <a:cubicBezTo>
                  <a:pt x="102568" y="235861"/>
                  <a:pt x="113680" y="236248"/>
                  <a:pt x="143691" y="261257"/>
                </a:cubicBezTo>
                <a:cubicBezTo>
                  <a:pt x="189411" y="254726"/>
                  <a:pt x="235439" y="250073"/>
                  <a:pt x="280851" y="241663"/>
                </a:cubicBezTo>
                <a:cubicBezTo>
                  <a:pt x="294390" y="239156"/>
                  <a:pt x="311778" y="239616"/>
                  <a:pt x="320040" y="228600"/>
                </a:cubicBezTo>
                <a:cubicBezTo>
                  <a:pt x="333678" y="210416"/>
                  <a:pt x="333103" y="185057"/>
                  <a:pt x="339634" y="163286"/>
                </a:cubicBezTo>
                <a:cubicBezTo>
                  <a:pt x="333103" y="145869"/>
                  <a:pt x="330981" y="126079"/>
                  <a:pt x="320040" y="111035"/>
                </a:cubicBezTo>
                <a:cubicBezTo>
                  <a:pt x="312573" y="100768"/>
                  <a:pt x="290237" y="103810"/>
                  <a:pt x="287382" y="91440"/>
                </a:cubicBezTo>
                <a:cubicBezTo>
                  <a:pt x="282389" y="69806"/>
                  <a:pt x="296091" y="47897"/>
                  <a:pt x="300445" y="26126"/>
                </a:cubicBezTo>
                <a:cubicBezTo>
                  <a:pt x="272142" y="19595"/>
                  <a:pt x="244424" y="9573"/>
                  <a:pt x="215537" y="6532"/>
                </a:cubicBezTo>
                <a:cubicBezTo>
                  <a:pt x="151830" y="-174"/>
                  <a:pt x="98415" y="0"/>
                  <a:pt x="39188" y="0"/>
                </a:cubicBezTo>
              </a:path>
            </a:pathLst>
          </a:custGeom>
          <a:solidFill>
            <a:srgbClr val="0070C0"/>
          </a:solidFill>
          <a:effectLst>
            <a:glow rad="228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20000"/>
              </a:spcBef>
              <a:spcAft>
                <a:spcPct val="0"/>
              </a:spcAft>
              <a:buClrTx/>
              <a:buSzTx/>
              <a:buFontTx/>
              <a:buChar char="–"/>
              <a:tabLst/>
              <a:defRPr/>
            </a:pP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Freeform: Shape 8">
            <a:extLst>
              <a:ext uri="{FF2B5EF4-FFF2-40B4-BE49-F238E27FC236}">
                <a16:creationId xmlns:a16="http://schemas.microsoft.com/office/drawing/2014/main" id="{3A595598-7DC7-BD3F-CC7E-BFDE638C58F4}"/>
              </a:ext>
            </a:extLst>
          </p:cNvPr>
          <p:cNvSpPr/>
          <p:nvPr/>
        </p:nvSpPr>
        <p:spPr>
          <a:xfrm>
            <a:off x="3618050" y="5886390"/>
            <a:ext cx="339634" cy="261257"/>
          </a:xfrm>
          <a:custGeom>
            <a:avLst/>
            <a:gdLst>
              <a:gd name="connsiteX0" fmla="*/ 130628 w 339634"/>
              <a:gd name="connsiteY0" fmla="*/ 13063 h 261257"/>
              <a:gd name="connsiteX1" fmla="*/ 39188 w 339634"/>
              <a:gd name="connsiteY1" fmla="*/ 19595 h 261257"/>
              <a:gd name="connsiteX2" fmla="*/ 6531 w 339634"/>
              <a:gd name="connsiteY2" fmla="*/ 32657 h 261257"/>
              <a:gd name="connsiteX3" fmla="*/ 0 w 339634"/>
              <a:gd name="connsiteY3" fmla="*/ 65315 h 261257"/>
              <a:gd name="connsiteX4" fmla="*/ 45720 w 339634"/>
              <a:gd name="connsiteY4" fmla="*/ 130629 h 261257"/>
              <a:gd name="connsiteX5" fmla="*/ 84908 w 339634"/>
              <a:gd name="connsiteY5" fmla="*/ 169817 h 261257"/>
              <a:gd name="connsiteX6" fmla="*/ 91440 w 339634"/>
              <a:gd name="connsiteY6" fmla="*/ 202475 h 261257"/>
              <a:gd name="connsiteX7" fmla="*/ 143691 w 339634"/>
              <a:gd name="connsiteY7" fmla="*/ 261257 h 261257"/>
              <a:gd name="connsiteX8" fmla="*/ 280851 w 339634"/>
              <a:gd name="connsiteY8" fmla="*/ 241663 h 261257"/>
              <a:gd name="connsiteX9" fmla="*/ 320040 w 339634"/>
              <a:gd name="connsiteY9" fmla="*/ 228600 h 261257"/>
              <a:gd name="connsiteX10" fmla="*/ 339634 w 339634"/>
              <a:gd name="connsiteY10" fmla="*/ 163286 h 261257"/>
              <a:gd name="connsiteX11" fmla="*/ 320040 w 339634"/>
              <a:gd name="connsiteY11" fmla="*/ 111035 h 261257"/>
              <a:gd name="connsiteX12" fmla="*/ 287382 w 339634"/>
              <a:gd name="connsiteY12" fmla="*/ 91440 h 261257"/>
              <a:gd name="connsiteX13" fmla="*/ 300445 w 339634"/>
              <a:gd name="connsiteY13" fmla="*/ 26126 h 261257"/>
              <a:gd name="connsiteX14" fmla="*/ 215537 w 339634"/>
              <a:gd name="connsiteY14" fmla="*/ 6532 h 261257"/>
              <a:gd name="connsiteX15" fmla="*/ 39188 w 339634"/>
              <a:gd name="connsiteY15" fmla="*/ 0 h 261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9634" h="261257">
                <a:moveTo>
                  <a:pt x="130628" y="13063"/>
                </a:moveTo>
                <a:cubicBezTo>
                  <a:pt x="100148" y="15240"/>
                  <a:pt x="69372" y="14829"/>
                  <a:pt x="39188" y="19595"/>
                </a:cubicBezTo>
                <a:cubicBezTo>
                  <a:pt x="27607" y="21424"/>
                  <a:pt x="14161" y="23755"/>
                  <a:pt x="6531" y="32657"/>
                </a:cubicBezTo>
                <a:cubicBezTo>
                  <a:pt x="-694" y="41086"/>
                  <a:pt x="2177" y="54429"/>
                  <a:pt x="0" y="65315"/>
                </a:cubicBezTo>
                <a:cubicBezTo>
                  <a:pt x="15240" y="87086"/>
                  <a:pt x="28962" y="110004"/>
                  <a:pt x="45720" y="130629"/>
                </a:cubicBezTo>
                <a:cubicBezTo>
                  <a:pt x="57369" y="144966"/>
                  <a:pt x="74990" y="154232"/>
                  <a:pt x="84908" y="169817"/>
                </a:cubicBezTo>
                <a:cubicBezTo>
                  <a:pt x="90868" y="179183"/>
                  <a:pt x="87929" y="191943"/>
                  <a:pt x="91440" y="202475"/>
                </a:cubicBezTo>
                <a:cubicBezTo>
                  <a:pt x="102568" y="235861"/>
                  <a:pt x="113680" y="236248"/>
                  <a:pt x="143691" y="261257"/>
                </a:cubicBezTo>
                <a:cubicBezTo>
                  <a:pt x="189411" y="254726"/>
                  <a:pt x="235439" y="250073"/>
                  <a:pt x="280851" y="241663"/>
                </a:cubicBezTo>
                <a:cubicBezTo>
                  <a:pt x="294390" y="239156"/>
                  <a:pt x="311778" y="239616"/>
                  <a:pt x="320040" y="228600"/>
                </a:cubicBezTo>
                <a:cubicBezTo>
                  <a:pt x="333678" y="210416"/>
                  <a:pt x="333103" y="185057"/>
                  <a:pt x="339634" y="163286"/>
                </a:cubicBezTo>
                <a:cubicBezTo>
                  <a:pt x="333103" y="145869"/>
                  <a:pt x="330981" y="126079"/>
                  <a:pt x="320040" y="111035"/>
                </a:cubicBezTo>
                <a:cubicBezTo>
                  <a:pt x="312573" y="100768"/>
                  <a:pt x="290237" y="103810"/>
                  <a:pt x="287382" y="91440"/>
                </a:cubicBezTo>
                <a:cubicBezTo>
                  <a:pt x="282389" y="69806"/>
                  <a:pt x="296091" y="47897"/>
                  <a:pt x="300445" y="26126"/>
                </a:cubicBezTo>
                <a:cubicBezTo>
                  <a:pt x="272142" y="19595"/>
                  <a:pt x="244424" y="9573"/>
                  <a:pt x="215537" y="6532"/>
                </a:cubicBezTo>
                <a:cubicBezTo>
                  <a:pt x="151830" y="-174"/>
                  <a:pt x="98415" y="0"/>
                  <a:pt x="39188" y="0"/>
                </a:cubicBezTo>
              </a:path>
            </a:pathLst>
          </a:custGeom>
          <a:solidFill>
            <a:schemeClr val="accent1">
              <a:lumMod val="60000"/>
              <a:lumOff val="40000"/>
            </a:schemeClr>
          </a:solidFill>
          <a:effectLst>
            <a:glow rad="228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20000"/>
              </a:spcBef>
              <a:spcAft>
                <a:spcPct val="0"/>
              </a:spcAft>
              <a:buClrTx/>
              <a:buSzTx/>
              <a:buFontTx/>
              <a:buChar char="–"/>
              <a:tabLst/>
              <a:defRPr/>
            </a:pP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B810EA2F-1D1D-B5ED-3306-71EE22A4A422}"/>
              </a:ext>
            </a:extLst>
          </p:cNvPr>
          <p:cNvSpPr txBox="1"/>
          <p:nvPr/>
        </p:nvSpPr>
        <p:spPr>
          <a:xfrm>
            <a:off x="4026989" y="3134732"/>
            <a:ext cx="1905000" cy="369332"/>
          </a:xfrm>
          <a:prstGeom prst="rect">
            <a:avLst/>
          </a:prstGeom>
          <a:noFill/>
        </p:spPr>
        <p:txBody>
          <a:bodyPr wrap="square" rtlCol="0">
            <a:spAutoFit/>
          </a:body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glow rad="228600">
                    <a:srgbClr val="4472C4">
                      <a:satMod val="175000"/>
                      <a:alpha val="40000"/>
                    </a:srgbClr>
                  </a:glow>
                </a:effectLst>
                <a:uLnTx/>
                <a:uFillTx/>
                <a:latin typeface="Arial" charset="0"/>
                <a:ea typeface="+mn-ea"/>
                <a:cs typeface="+mn-cs"/>
              </a:rPr>
              <a:t>Primase</a:t>
            </a:r>
          </a:p>
        </p:txBody>
      </p:sp>
      <p:sp>
        <p:nvSpPr>
          <p:cNvPr id="13" name="TextBox 12">
            <a:extLst>
              <a:ext uri="{FF2B5EF4-FFF2-40B4-BE49-F238E27FC236}">
                <a16:creationId xmlns:a16="http://schemas.microsoft.com/office/drawing/2014/main" id="{939DA285-3E25-ADA4-A193-3474A4B4C872}"/>
              </a:ext>
            </a:extLst>
          </p:cNvPr>
          <p:cNvSpPr txBox="1"/>
          <p:nvPr/>
        </p:nvSpPr>
        <p:spPr>
          <a:xfrm>
            <a:off x="2715895" y="4806516"/>
            <a:ext cx="4594860" cy="369332"/>
          </a:xfrm>
          <a:prstGeom prst="rect">
            <a:avLst/>
          </a:prstGeom>
          <a:noFill/>
        </p:spPr>
        <p:txBody>
          <a:bodyPr wrap="square">
            <a:spAutoFit/>
          </a:body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glow rad="228600">
                    <a:srgbClr val="4472C4">
                      <a:satMod val="175000"/>
                      <a:alpha val="40000"/>
                    </a:srgbClr>
                  </a:glow>
                </a:effectLst>
                <a:uLnTx/>
                <a:uFillTx/>
                <a:latin typeface="Arial" charset="0"/>
                <a:ea typeface="+mn-ea"/>
                <a:cs typeface="+mn-cs"/>
              </a:rPr>
              <a:t>Helicase</a:t>
            </a:r>
          </a:p>
        </p:txBody>
      </p:sp>
      <p:sp>
        <p:nvSpPr>
          <p:cNvPr id="15" name="TextBox 14">
            <a:extLst>
              <a:ext uri="{FF2B5EF4-FFF2-40B4-BE49-F238E27FC236}">
                <a16:creationId xmlns:a16="http://schemas.microsoft.com/office/drawing/2014/main" id="{F41A4479-1E72-FE8B-A7A7-24D4183E4796}"/>
              </a:ext>
            </a:extLst>
          </p:cNvPr>
          <p:cNvSpPr txBox="1"/>
          <p:nvPr/>
        </p:nvSpPr>
        <p:spPr>
          <a:xfrm>
            <a:off x="3595370" y="5728573"/>
            <a:ext cx="4594860" cy="701731"/>
          </a:xfrm>
          <a:prstGeom prst="rect">
            <a:avLst/>
          </a:prstGeom>
          <a:noFill/>
        </p:spPr>
        <p:txBody>
          <a:bodyPr wrap="square">
            <a:spAutoFit/>
          </a:body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glow rad="228600">
                    <a:srgbClr val="4472C4">
                      <a:satMod val="175000"/>
                      <a:alpha val="40000"/>
                    </a:srgbClr>
                  </a:glow>
                </a:effectLst>
                <a:uLnTx/>
                <a:uFillTx/>
                <a:latin typeface="Arial" charset="0"/>
                <a:ea typeface="+mn-ea"/>
                <a:cs typeface="+mn-cs"/>
              </a:rPr>
              <a:t>DNA</a:t>
            </a:r>
          </a:p>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glow rad="228600">
                    <a:srgbClr val="4472C4">
                      <a:satMod val="175000"/>
                      <a:alpha val="40000"/>
                    </a:srgbClr>
                  </a:glow>
                </a:effectLst>
                <a:uLnTx/>
                <a:uFillTx/>
                <a:latin typeface="Arial" charset="0"/>
                <a:ea typeface="+mn-ea"/>
                <a:cs typeface="+mn-cs"/>
              </a:rPr>
              <a:t> Polymerase</a:t>
            </a:r>
          </a:p>
        </p:txBody>
      </p:sp>
      <p:sp>
        <p:nvSpPr>
          <p:cNvPr id="16" name="Freeform: Shape 15">
            <a:extLst>
              <a:ext uri="{FF2B5EF4-FFF2-40B4-BE49-F238E27FC236}">
                <a16:creationId xmlns:a16="http://schemas.microsoft.com/office/drawing/2014/main" id="{C9AD882B-421C-4761-0FB8-90324A2E428D}"/>
              </a:ext>
            </a:extLst>
          </p:cNvPr>
          <p:cNvSpPr/>
          <p:nvPr/>
        </p:nvSpPr>
        <p:spPr>
          <a:xfrm>
            <a:off x="5175613" y="3429000"/>
            <a:ext cx="339634" cy="261257"/>
          </a:xfrm>
          <a:custGeom>
            <a:avLst/>
            <a:gdLst>
              <a:gd name="connsiteX0" fmla="*/ 130628 w 339634"/>
              <a:gd name="connsiteY0" fmla="*/ 13063 h 261257"/>
              <a:gd name="connsiteX1" fmla="*/ 39188 w 339634"/>
              <a:gd name="connsiteY1" fmla="*/ 19595 h 261257"/>
              <a:gd name="connsiteX2" fmla="*/ 6531 w 339634"/>
              <a:gd name="connsiteY2" fmla="*/ 32657 h 261257"/>
              <a:gd name="connsiteX3" fmla="*/ 0 w 339634"/>
              <a:gd name="connsiteY3" fmla="*/ 65315 h 261257"/>
              <a:gd name="connsiteX4" fmla="*/ 45720 w 339634"/>
              <a:gd name="connsiteY4" fmla="*/ 130629 h 261257"/>
              <a:gd name="connsiteX5" fmla="*/ 84908 w 339634"/>
              <a:gd name="connsiteY5" fmla="*/ 169817 h 261257"/>
              <a:gd name="connsiteX6" fmla="*/ 91440 w 339634"/>
              <a:gd name="connsiteY6" fmla="*/ 202475 h 261257"/>
              <a:gd name="connsiteX7" fmla="*/ 143691 w 339634"/>
              <a:gd name="connsiteY7" fmla="*/ 261257 h 261257"/>
              <a:gd name="connsiteX8" fmla="*/ 280851 w 339634"/>
              <a:gd name="connsiteY8" fmla="*/ 241663 h 261257"/>
              <a:gd name="connsiteX9" fmla="*/ 320040 w 339634"/>
              <a:gd name="connsiteY9" fmla="*/ 228600 h 261257"/>
              <a:gd name="connsiteX10" fmla="*/ 339634 w 339634"/>
              <a:gd name="connsiteY10" fmla="*/ 163286 h 261257"/>
              <a:gd name="connsiteX11" fmla="*/ 320040 w 339634"/>
              <a:gd name="connsiteY11" fmla="*/ 111035 h 261257"/>
              <a:gd name="connsiteX12" fmla="*/ 287382 w 339634"/>
              <a:gd name="connsiteY12" fmla="*/ 91440 h 261257"/>
              <a:gd name="connsiteX13" fmla="*/ 300445 w 339634"/>
              <a:gd name="connsiteY13" fmla="*/ 26126 h 261257"/>
              <a:gd name="connsiteX14" fmla="*/ 215537 w 339634"/>
              <a:gd name="connsiteY14" fmla="*/ 6532 h 261257"/>
              <a:gd name="connsiteX15" fmla="*/ 39188 w 339634"/>
              <a:gd name="connsiteY15" fmla="*/ 0 h 261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9634" h="261257">
                <a:moveTo>
                  <a:pt x="130628" y="13063"/>
                </a:moveTo>
                <a:cubicBezTo>
                  <a:pt x="100148" y="15240"/>
                  <a:pt x="69372" y="14829"/>
                  <a:pt x="39188" y="19595"/>
                </a:cubicBezTo>
                <a:cubicBezTo>
                  <a:pt x="27607" y="21424"/>
                  <a:pt x="14161" y="23755"/>
                  <a:pt x="6531" y="32657"/>
                </a:cubicBezTo>
                <a:cubicBezTo>
                  <a:pt x="-694" y="41086"/>
                  <a:pt x="2177" y="54429"/>
                  <a:pt x="0" y="65315"/>
                </a:cubicBezTo>
                <a:cubicBezTo>
                  <a:pt x="15240" y="87086"/>
                  <a:pt x="28962" y="110004"/>
                  <a:pt x="45720" y="130629"/>
                </a:cubicBezTo>
                <a:cubicBezTo>
                  <a:pt x="57369" y="144966"/>
                  <a:pt x="74990" y="154232"/>
                  <a:pt x="84908" y="169817"/>
                </a:cubicBezTo>
                <a:cubicBezTo>
                  <a:pt x="90868" y="179183"/>
                  <a:pt x="87929" y="191943"/>
                  <a:pt x="91440" y="202475"/>
                </a:cubicBezTo>
                <a:cubicBezTo>
                  <a:pt x="102568" y="235861"/>
                  <a:pt x="113680" y="236248"/>
                  <a:pt x="143691" y="261257"/>
                </a:cubicBezTo>
                <a:cubicBezTo>
                  <a:pt x="189411" y="254726"/>
                  <a:pt x="235439" y="250073"/>
                  <a:pt x="280851" y="241663"/>
                </a:cubicBezTo>
                <a:cubicBezTo>
                  <a:pt x="294390" y="239156"/>
                  <a:pt x="311778" y="239616"/>
                  <a:pt x="320040" y="228600"/>
                </a:cubicBezTo>
                <a:cubicBezTo>
                  <a:pt x="333678" y="210416"/>
                  <a:pt x="333103" y="185057"/>
                  <a:pt x="339634" y="163286"/>
                </a:cubicBezTo>
                <a:cubicBezTo>
                  <a:pt x="333103" y="145869"/>
                  <a:pt x="330981" y="126079"/>
                  <a:pt x="320040" y="111035"/>
                </a:cubicBezTo>
                <a:cubicBezTo>
                  <a:pt x="312573" y="100768"/>
                  <a:pt x="290237" y="103810"/>
                  <a:pt x="287382" y="91440"/>
                </a:cubicBezTo>
                <a:cubicBezTo>
                  <a:pt x="282389" y="69806"/>
                  <a:pt x="296091" y="47897"/>
                  <a:pt x="300445" y="26126"/>
                </a:cubicBezTo>
                <a:cubicBezTo>
                  <a:pt x="272142" y="19595"/>
                  <a:pt x="244424" y="9573"/>
                  <a:pt x="215537" y="6532"/>
                </a:cubicBezTo>
                <a:cubicBezTo>
                  <a:pt x="151830" y="-174"/>
                  <a:pt x="98415" y="0"/>
                  <a:pt x="39188" y="0"/>
                </a:cubicBezTo>
              </a:path>
            </a:pathLst>
          </a:custGeom>
          <a:solidFill>
            <a:srgbClr val="99FFCC"/>
          </a:solidFill>
          <a:effectLst>
            <a:glow rad="228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20000"/>
              </a:spcBef>
              <a:spcAft>
                <a:spcPct val="0"/>
              </a:spcAft>
              <a:buClrTx/>
              <a:buSzTx/>
              <a:buFontTx/>
              <a:buChar char="–"/>
              <a:tabLst/>
              <a:defRPr/>
            </a:pP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Freeform: Shape 16">
            <a:extLst>
              <a:ext uri="{FF2B5EF4-FFF2-40B4-BE49-F238E27FC236}">
                <a16:creationId xmlns:a16="http://schemas.microsoft.com/office/drawing/2014/main" id="{926236E7-7868-2815-59BE-1CA8D02411DF}"/>
              </a:ext>
            </a:extLst>
          </p:cNvPr>
          <p:cNvSpPr/>
          <p:nvPr/>
        </p:nvSpPr>
        <p:spPr>
          <a:xfrm>
            <a:off x="4439195" y="2674927"/>
            <a:ext cx="732064" cy="248810"/>
          </a:xfrm>
          <a:custGeom>
            <a:avLst/>
            <a:gdLst>
              <a:gd name="connsiteX0" fmla="*/ 130628 w 339634"/>
              <a:gd name="connsiteY0" fmla="*/ 13063 h 261257"/>
              <a:gd name="connsiteX1" fmla="*/ 39188 w 339634"/>
              <a:gd name="connsiteY1" fmla="*/ 19595 h 261257"/>
              <a:gd name="connsiteX2" fmla="*/ 6531 w 339634"/>
              <a:gd name="connsiteY2" fmla="*/ 32657 h 261257"/>
              <a:gd name="connsiteX3" fmla="*/ 0 w 339634"/>
              <a:gd name="connsiteY3" fmla="*/ 65315 h 261257"/>
              <a:gd name="connsiteX4" fmla="*/ 45720 w 339634"/>
              <a:gd name="connsiteY4" fmla="*/ 130629 h 261257"/>
              <a:gd name="connsiteX5" fmla="*/ 84908 w 339634"/>
              <a:gd name="connsiteY5" fmla="*/ 169817 h 261257"/>
              <a:gd name="connsiteX6" fmla="*/ 91440 w 339634"/>
              <a:gd name="connsiteY6" fmla="*/ 202475 h 261257"/>
              <a:gd name="connsiteX7" fmla="*/ 143691 w 339634"/>
              <a:gd name="connsiteY7" fmla="*/ 261257 h 261257"/>
              <a:gd name="connsiteX8" fmla="*/ 280851 w 339634"/>
              <a:gd name="connsiteY8" fmla="*/ 241663 h 261257"/>
              <a:gd name="connsiteX9" fmla="*/ 320040 w 339634"/>
              <a:gd name="connsiteY9" fmla="*/ 228600 h 261257"/>
              <a:gd name="connsiteX10" fmla="*/ 339634 w 339634"/>
              <a:gd name="connsiteY10" fmla="*/ 163286 h 261257"/>
              <a:gd name="connsiteX11" fmla="*/ 320040 w 339634"/>
              <a:gd name="connsiteY11" fmla="*/ 111035 h 261257"/>
              <a:gd name="connsiteX12" fmla="*/ 287382 w 339634"/>
              <a:gd name="connsiteY12" fmla="*/ 91440 h 261257"/>
              <a:gd name="connsiteX13" fmla="*/ 300445 w 339634"/>
              <a:gd name="connsiteY13" fmla="*/ 26126 h 261257"/>
              <a:gd name="connsiteX14" fmla="*/ 215537 w 339634"/>
              <a:gd name="connsiteY14" fmla="*/ 6532 h 261257"/>
              <a:gd name="connsiteX15" fmla="*/ 39188 w 339634"/>
              <a:gd name="connsiteY15" fmla="*/ 0 h 261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9634" h="261257">
                <a:moveTo>
                  <a:pt x="130628" y="13063"/>
                </a:moveTo>
                <a:cubicBezTo>
                  <a:pt x="100148" y="15240"/>
                  <a:pt x="69372" y="14829"/>
                  <a:pt x="39188" y="19595"/>
                </a:cubicBezTo>
                <a:cubicBezTo>
                  <a:pt x="27607" y="21424"/>
                  <a:pt x="14161" y="23755"/>
                  <a:pt x="6531" y="32657"/>
                </a:cubicBezTo>
                <a:cubicBezTo>
                  <a:pt x="-694" y="41086"/>
                  <a:pt x="2177" y="54429"/>
                  <a:pt x="0" y="65315"/>
                </a:cubicBezTo>
                <a:cubicBezTo>
                  <a:pt x="15240" y="87086"/>
                  <a:pt x="28962" y="110004"/>
                  <a:pt x="45720" y="130629"/>
                </a:cubicBezTo>
                <a:cubicBezTo>
                  <a:pt x="57369" y="144966"/>
                  <a:pt x="74990" y="154232"/>
                  <a:pt x="84908" y="169817"/>
                </a:cubicBezTo>
                <a:cubicBezTo>
                  <a:pt x="90868" y="179183"/>
                  <a:pt x="87929" y="191943"/>
                  <a:pt x="91440" y="202475"/>
                </a:cubicBezTo>
                <a:cubicBezTo>
                  <a:pt x="102568" y="235861"/>
                  <a:pt x="113680" y="236248"/>
                  <a:pt x="143691" y="261257"/>
                </a:cubicBezTo>
                <a:cubicBezTo>
                  <a:pt x="189411" y="254726"/>
                  <a:pt x="235439" y="250073"/>
                  <a:pt x="280851" y="241663"/>
                </a:cubicBezTo>
                <a:cubicBezTo>
                  <a:pt x="294390" y="239156"/>
                  <a:pt x="311778" y="239616"/>
                  <a:pt x="320040" y="228600"/>
                </a:cubicBezTo>
                <a:cubicBezTo>
                  <a:pt x="333678" y="210416"/>
                  <a:pt x="333103" y="185057"/>
                  <a:pt x="339634" y="163286"/>
                </a:cubicBezTo>
                <a:cubicBezTo>
                  <a:pt x="333103" y="145869"/>
                  <a:pt x="330981" y="126079"/>
                  <a:pt x="320040" y="111035"/>
                </a:cubicBezTo>
                <a:cubicBezTo>
                  <a:pt x="312573" y="100768"/>
                  <a:pt x="290237" y="103810"/>
                  <a:pt x="287382" y="91440"/>
                </a:cubicBezTo>
                <a:cubicBezTo>
                  <a:pt x="282389" y="69806"/>
                  <a:pt x="296091" y="47897"/>
                  <a:pt x="300445" y="26126"/>
                </a:cubicBezTo>
                <a:cubicBezTo>
                  <a:pt x="272142" y="19595"/>
                  <a:pt x="244424" y="9573"/>
                  <a:pt x="215537" y="6532"/>
                </a:cubicBezTo>
                <a:cubicBezTo>
                  <a:pt x="151830" y="-174"/>
                  <a:pt x="98415" y="0"/>
                  <a:pt x="39188" y="0"/>
                </a:cubicBezTo>
              </a:path>
            </a:pathLst>
          </a:custGeom>
          <a:solidFill>
            <a:srgbClr val="FFFFCC"/>
          </a:solidFill>
          <a:effectLst>
            <a:glow rad="228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20000"/>
              </a:spcBef>
              <a:spcAft>
                <a:spcPct val="0"/>
              </a:spcAft>
              <a:buClrTx/>
              <a:buSzTx/>
              <a:buFontTx/>
              <a:buChar char="–"/>
              <a:tabLst/>
              <a:defRPr/>
            </a:pP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TextBox 18">
            <a:extLst>
              <a:ext uri="{FF2B5EF4-FFF2-40B4-BE49-F238E27FC236}">
                <a16:creationId xmlns:a16="http://schemas.microsoft.com/office/drawing/2014/main" id="{46D57EEE-2BDE-A2E5-5B70-5B9205920DB4}"/>
              </a:ext>
            </a:extLst>
          </p:cNvPr>
          <p:cNvSpPr txBox="1"/>
          <p:nvPr/>
        </p:nvSpPr>
        <p:spPr>
          <a:xfrm>
            <a:off x="4264299" y="2598462"/>
            <a:ext cx="4594860" cy="369332"/>
          </a:xfrm>
          <a:prstGeom prst="rect">
            <a:avLst/>
          </a:prstGeom>
          <a:noFill/>
        </p:spPr>
        <p:txBody>
          <a:bodyPr wrap="square">
            <a:spAutoFit/>
          </a:body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glow rad="127000">
                    <a:srgbClr val="FFFFCC"/>
                  </a:glow>
                </a:effectLst>
                <a:uLnTx/>
                <a:uFillTx/>
                <a:latin typeface="Arial" charset="0"/>
                <a:ea typeface="+mn-ea"/>
                <a:cs typeface="+mn-cs"/>
              </a:rPr>
              <a:t>Ligase</a:t>
            </a:r>
            <a:endParaRPr kumimoji="0" lang="en-US" sz="2800" b="0" i="0" u="none" strike="noStrike" kern="1200" cap="none" spc="0" normalizeH="0" baseline="0" noProof="0" dirty="0">
              <a:ln>
                <a:noFill/>
              </a:ln>
              <a:solidFill>
                <a:prstClr val="black"/>
              </a:solidFill>
              <a:effectLst>
                <a:glow rad="127000">
                  <a:srgbClr val="FFFFCC"/>
                </a:glow>
              </a:effectLst>
              <a:uLnTx/>
              <a:uFillTx/>
              <a:latin typeface="Arial" charset="0"/>
              <a:ea typeface="+mn-ea"/>
              <a:cs typeface="+mn-cs"/>
            </a:endParaRPr>
          </a:p>
        </p:txBody>
      </p:sp>
      <p:sp>
        <p:nvSpPr>
          <p:cNvPr id="21" name="TextBox 20">
            <a:extLst>
              <a:ext uri="{FF2B5EF4-FFF2-40B4-BE49-F238E27FC236}">
                <a16:creationId xmlns:a16="http://schemas.microsoft.com/office/drawing/2014/main" id="{F01417DC-1BCD-2CF8-46D0-0E630FED2595}"/>
              </a:ext>
            </a:extLst>
          </p:cNvPr>
          <p:cNvSpPr txBox="1"/>
          <p:nvPr/>
        </p:nvSpPr>
        <p:spPr>
          <a:xfrm>
            <a:off x="1506220" y="159184"/>
            <a:ext cx="7256780" cy="523220"/>
          </a:xfrm>
          <a:prstGeom prst="rect">
            <a:avLst/>
          </a:prstGeom>
          <a:noFill/>
        </p:spPr>
        <p:txBody>
          <a:bodyPr wrap="square">
            <a:spAutoFit/>
          </a:body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2800" b="0" i="0" u="none" strike="noStrike" kern="1200" cap="none" spc="0" normalizeH="0" baseline="0" noProof="0" dirty="0">
                <a:ln>
                  <a:noFill/>
                </a:ln>
                <a:solidFill>
                  <a:prstClr val="black"/>
                </a:solidFill>
                <a:effectLst>
                  <a:glow rad="228600">
                    <a:srgbClr val="ED7D31">
                      <a:satMod val="175000"/>
                      <a:alpha val="40000"/>
                    </a:srgbClr>
                  </a:glow>
                </a:effectLst>
                <a:uLnTx/>
                <a:uFillTx/>
                <a:latin typeface="Roboto" panose="02000000000000000000" pitchFamily="2" charset="0"/>
                <a:ea typeface="+mn-ea"/>
                <a:cs typeface="+mn-cs"/>
              </a:rPr>
              <a:t>Which enzymes below is not correct?</a:t>
            </a:r>
            <a:endParaRPr kumimoji="0" lang="en-US" sz="2800" b="0" i="0" u="none" strike="noStrike" kern="1200" cap="none" spc="0" normalizeH="0" baseline="0" noProof="0" dirty="0">
              <a:ln>
                <a:noFill/>
              </a:ln>
              <a:solidFill>
                <a:prstClr val="black"/>
              </a:solidFill>
              <a:effectLst>
                <a:glow rad="228600">
                  <a:srgbClr val="ED7D31">
                    <a:satMod val="175000"/>
                    <a:alpha val="40000"/>
                  </a:srgbClr>
                </a:glow>
              </a:effectLst>
              <a:uLnTx/>
              <a:uFillTx/>
              <a:latin typeface="Arial" charset="0"/>
              <a:ea typeface="+mn-ea"/>
              <a:cs typeface="+mn-cs"/>
            </a:endParaRPr>
          </a:p>
        </p:txBody>
      </p:sp>
      <p:sp>
        <p:nvSpPr>
          <p:cNvPr id="23" name="TextBox 22">
            <a:extLst>
              <a:ext uri="{FF2B5EF4-FFF2-40B4-BE49-F238E27FC236}">
                <a16:creationId xmlns:a16="http://schemas.microsoft.com/office/drawing/2014/main" id="{B2B6DDEC-11F7-C65B-AF2F-6D441505DD48}"/>
              </a:ext>
            </a:extLst>
          </p:cNvPr>
          <p:cNvSpPr txBox="1"/>
          <p:nvPr/>
        </p:nvSpPr>
        <p:spPr>
          <a:xfrm>
            <a:off x="4663440" y="3417239"/>
            <a:ext cx="4594860" cy="701731"/>
          </a:xfrm>
          <a:prstGeom prst="rect">
            <a:avLst/>
          </a:prstGeom>
          <a:noFill/>
        </p:spPr>
        <p:txBody>
          <a:bodyPr wrap="square">
            <a:spAutoFit/>
          </a:body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glow rad="228600">
                    <a:srgbClr val="99FFCC">
                      <a:alpha val="40000"/>
                    </a:srgbClr>
                  </a:glow>
                </a:effectLst>
                <a:uLnTx/>
                <a:uFillTx/>
                <a:latin typeface="Arial" charset="0"/>
                <a:ea typeface="+mn-ea"/>
                <a:cs typeface="+mn-cs"/>
              </a:rPr>
              <a:t>DNA</a:t>
            </a:r>
          </a:p>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glow rad="228600">
                    <a:srgbClr val="99FFCC">
                      <a:alpha val="40000"/>
                    </a:srgbClr>
                  </a:glow>
                </a:effectLst>
                <a:uLnTx/>
                <a:uFillTx/>
                <a:latin typeface="Arial" charset="0"/>
                <a:ea typeface="+mn-ea"/>
                <a:cs typeface="+mn-cs"/>
              </a:rPr>
              <a:t>Polymerase</a:t>
            </a:r>
          </a:p>
        </p:txBody>
      </p:sp>
      <p:sp>
        <p:nvSpPr>
          <p:cNvPr id="24" name="Rectangle: Rounded Corners 23">
            <a:extLst>
              <a:ext uri="{FF2B5EF4-FFF2-40B4-BE49-F238E27FC236}">
                <a16:creationId xmlns:a16="http://schemas.microsoft.com/office/drawing/2014/main" id="{2001CBD6-EBFA-06D2-F733-E720D2DDC0AE}"/>
              </a:ext>
            </a:extLst>
          </p:cNvPr>
          <p:cNvSpPr/>
          <p:nvPr/>
        </p:nvSpPr>
        <p:spPr>
          <a:xfrm>
            <a:off x="5029200" y="762000"/>
            <a:ext cx="3733800" cy="1692638"/>
          </a:xfrm>
          <a:prstGeom prst="roundRect">
            <a:avLst/>
          </a:prstGeom>
          <a:solidFill>
            <a:schemeClr val="tx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20000"/>
              </a:spcBef>
              <a:spcAft>
                <a:spcPct val="0"/>
              </a:spcAft>
              <a:buClrTx/>
              <a:buSzTx/>
              <a:buFontTx/>
              <a:buChar char="–"/>
              <a:tabLst/>
              <a:defRPr/>
            </a:pP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TextBox 25">
            <a:extLst>
              <a:ext uri="{FF2B5EF4-FFF2-40B4-BE49-F238E27FC236}">
                <a16:creationId xmlns:a16="http://schemas.microsoft.com/office/drawing/2014/main" id="{885A25EE-A640-9DE5-7491-6AE45F350C6F}"/>
              </a:ext>
            </a:extLst>
          </p:cNvPr>
          <p:cNvSpPr txBox="1"/>
          <p:nvPr/>
        </p:nvSpPr>
        <p:spPr>
          <a:xfrm>
            <a:off x="5015413" y="808762"/>
            <a:ext cx="3757928" cy="1600438"/>
          </a:xfrm>
          <a:prstGeom prst="rect">
            <a:avLst/>
          </a:prstGeom>
          <a:noFill/>
        </p:spPr>
        <p:txBody>
          <a:bodyPr wrap="square">
            <a:spAutoFit/>
          </a:body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1400" b="0" i="0" u="none" strike="noStrike" kern="1200" cap="none" spc="0" normalizeH="0" baseline="0" noProof="0" dirty="0">
                <a:ln>
                  <a:noFill/>
                </a:ln>
                <a:solidFill>
                  <a:srgbClr val="FFC000"/>
                </a:solidFill>
                <a:effectLst/>
                <a:uLnTx/>
                <a:uFillTx/>
                <a:latin typeface="Roboto" panose="02000000000000000000" pitchFamily="2" charset="0"/>
                <a:ea typeface="+mn-ea"/>
                <a:cs typeface="+mn-cs"/>
              </a:rPr>
              <a:t>DNA Enzymes: </a:t>
            </a:r>
            <a:r>
              <a:rPr kumimoji="0" lang="en-US" sz="1400" b="0" i="0" u="none" strike="noStrike" kern="1200" cap="none" spc="0" normalizeH="0" baseline="0" noProof="0" dirty="0">
                <a:ln>
                  <a:noFill/>
                </a:ln>
                <a:solidFill>
                  <a:srgbClr val="99FFCC"/>
                </a:solidFill>
                <a:effectLst/>
                <a:uLnTx/>
                <a:uFillTx/>
                <a:latin typeface="Roboto" panose="02000000000000000000" pitchFamily="2" charset="0"/>
                <a:ea typeface="+mn-ea"/>
                <a:cs typeface="+mn-cs"/>
              </a:rPr>
              <a:t>DNA Polymerase helps in the replication of double-stranded DNA into two identical DNA molecules. </a:t>
            </a:r>
            <a:r>
              <a:rPr kumimoji="0" lang="en-US" sz="1400" b="0" i="0" u="none" strike="noStrike" kern="1200" cap="none" spc="0" normalizeH="0" baseline="0" noProof="0" dirty="0">
                <a:ln>
                  <a:noFill/>
                </a:ln>
                <a:solidFill>
                  <a:srgbClr val="FFFFCC"/>
                </a:solidFill>
                <a:effectLst/>
                <a:uLnTx/>
                <a:uFillTx/>
                <a:latin typeface="Roboto" panose="02000000000000000000" pitchFamily="2" charset="0"/>
                <a:ea typeface="+mn-ea"/>
                <a:cs typeface="+mn-cs"/>
              </a:rPr>
              <a:t>Ligase: It helps in the separation of double-stranded DNA into single strands allowing each strand to be copied. </a:t>
            </a:r>
            <a:r>
              <a:rPr kumimoji="0" lang="en-US" sz="1400" b="0" i="0" u="none" strike="noStrike" kern="1200" cap="none" spc="0" normalizeH="0" baseline="0" noProof="0" dirty="0">
                <a:ln>
                  <a:noFill/>
                </a:ln>
                <a:solidFill>
                  <a:srgbClr val="4472C4">
                    <a:lumMod val="60000"/>
                    <a:lumOff val="40000"/>
                  </a:srgbClr>
                </a:solidFill>
                <a:effectLst/>
                <a:uLnTx/>
                <a:uFillTx/>
                <a:latin typeface="Roboto" panose="02000000000000000000" pitchFamily="2" charset="0"/>
                <a:ea typeface="+mn-ea"/>
                <a:cs typeface="+mn-cs"/>
              </a:rPr>
              <a:t>Helicase: It acts as glue by joining 2 DNA fragments to form a new DNA strand.</a:t>
            </a:r>
            <a:endParaRPr kumimoji="0" lang="en-US" sz="1400" b="0" i="0" u="none" strike="noStrike" kern="1200" cap="none" spc="0" normalizeH="0" baseline="0" noProof="0" dirty="0">
              <a:ln>
                <a:noFill/>
              </a:ln>
              <a:solidFill>
                <a:srgbClr val="4472C4">
                  <a:lumMod val="60000"/>
                  <a:lumOff val="40000"/>
                </a:srgbClr>
              </a:solidFill>
              <a:effectLst/>
              <a:uLnTx/>
              <a:uFillTx/>
              <a:latin typeface="Arial" charset="0"/>
              <a:ea typeface="+mn-ea"/>
              <a:cs typeface="+mn-cs"/>
            </a:endParaRPr>
          </a:p>
        </p:txBody>
      </p:sp>
      <p:sp>
        <p:nvSpPr>
          <p:cNvPr id="3" name="Rectangle 2">
            <a:extLst>
              <a:ext uri="{FF2B5EF4-FFF2-40B4-BE49-F238E27FC236}">
                <a16:creationId xmlns:a16="http://schemas.microsoft.com/office/drawing/2014/main" id="{F140EAF9-F455-3856-60CF-41D6E08BE79A}"/>
              </a:ext>
            </a:extLst>
          </p:cNvPr>
          <p:cNvSpPr/>
          <p:nvPr/>
        </p:nvSpPr>
        <p:spPr>
          <a:xfrm>
            <a:off x="5153717" y="5886390"/>
            <a:ext cx="526105" cy="584775"/>
          </a:xfrm>
          <a:prstGeom prst="rect">
            <a:avLst/>
          </a:prstGeom>
          <a:noFill/>
        </p:spPr>
        <p:txBody>
          <a:bodyPr wrap="none" lIns="91440" tIns="45720" rIns="91440" bIns="45720">
            <a:spAutoFit/>
          </a:body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en-US" sz="3200" b="1" i="0" u="none" strike="noStrike" kern="1200" cap="none" spc="0" normalizeH="0" baseline="0" noProof="0" dirty="0">
                <a:ln w="9525">
                  <a:solidFill>
                    <a:prstClr val="white"/>
                  </a:solidFill>
                  <a:prstDash val="solid"/>
                </a:ln>
                <a:solidFill>
                  <a:prstClr val="black"/>
                </a:solidFill>
                <a:effectLst>
                  <a:outerShdw blurRad="12700" dist="38100" dir="2700000" algn="tl" rotWithShape="0">
                    <a:prstClr val="white">
                      <a:lumMod val="50000"/>
                    </a:prstClr>
                  </a:outerShdw>
                </a:effectLst>
                <a:uLnTx/>
                <a:uFillTx/>
                <a:latin typeface="Arial" charset="0"/>
                <a:ea typeface="+mn-ea"/>
                <a:cs typeface="+mn-cs"/>
              </a:rPr>
              <a:t>3’</a:t>
            </a:r>
          </a:p>
        </p:txBody>
      </p:sp>
      <p:sp>
        <p:nvSpPr>
          <p:cNvPr id="11" name="TextBox 10">
            <a:extLst>
              <a:ext uri="{FF2B5EF4-FFF2-40B4-BE49-F238E27FC236}">
                <a16:creationId xmlns:a16="http://schemas.microsoft.com/office/drawing/2014/main" id="{C913C565-70AC-A650-1CBD-F0C2CC9C1693}"/>
              </a:ext>
            </a:extLst>
          </p:cNvPr>
          <p:cNvSpPr txBox="1"/>
          <p:nvPr/>
        </p:nvSpPr>
        <p:spPr>
          <a:xfrm>
            <a:off x="2646137" y="5583181"/>
            <a:ext cx="4666704" cy="584775"/>
          </a:xfrm>
          <a:prstGeom prst="rect">
            <a:avLst/>
          </a:prstGeom>
          <a:noFill/>
        </p:spPr>
        <p:txBody>
          <a:bodyPr wrap="square">
            <a:spAutoFit/>
          </a:body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en-US" sz="3200" b="1" i="0" u="none" strike="noStrike" kern="1200" cap="none" spc="0" normalizeH="0" baseline="0" noProof="0" dirty="0">
                <a:ln w="9525">
                  <a:solidFill>
                    <a:prstClr val="white"/>
                  </a:solidFill>
                  <a:prstDash val="solid"/>
                </a:ln>
                <a:solidFill>
                  <a:prstClr val="black"/>
                </a:solidFill>
                <a:effectLst>
                  <a:outerShdw blurRad="12700" dist="38100" dir="2700000" algn="tl" rotWithShape="0">
                    <a:prstClr val="white">
                      <a:lumMod val="50000"/>
                    </a:prstClr>
                  </a:outerShdw>
                </a:effectLst>
                <a:uLnTx/>
                <a:uFillTx/>
                <a:latin typeface="Arial" charset="0"/>
                <a:ea typeface="+mn-ea"/>
                <a:cs typeface="+mn-cs"/>
              </a:rPr>
              <a:t>5’</a:t>
            </a:r>
          </a:p>
        </p:txBody>
      </p:sp>
      <p:sp>
        <p:nvSpPr>
          <p:cNvPr id="14" name="TextBox 13">
            <a:extLst>
              <a:ext uri="{FF2B5EF4-FFF2-40B4-BE49-F238E27FC236}">
                <a16:creationId xmlns:a16="http://schemas.microsoft.com/office/drawing/2014/main" id="{D177AD7E-B2FF-2861-5E12-44E402FA8A4C}"/>
              </a:ext>
            </a:extLst>
          </p:cNvPr>
          <p:cNvSpPr txBox="1"/>
          <p:nvPr/>
        </p:nvSpPr>
        <p:spPr>
          <a:xfrm>
            <a:off x="1152073" y="5836995"/>
            <a:ext cx="4666704" cy="584775"/>
          </a:xfrm>
          <a:prstGeom prst="rect">
            <a:avLst/>
          </a:prstGeom>
          <a:noFill/>
        </p:spPr>
        <p:txBody>
          <a:bodyPr wrap="square">
            <a:spAutoFit/>
          </a:body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en-US" sz="3200" b="1" i="0" u="none" strike="noStrike" kern="1200" cap="none" spc="0" normalizeH="0" baseline="0" noProof="0" dirty="0">
                <a:ln w="9525">
                  <a:solidFill>
                    <a:prstClr val="white"/>
                  </a:solidFill>
                  <a:prstDash val="solid"/>
                </a:ln>
                <a:solidFill>
                  <a:prstClr val="black"/>
                </a:solidFill>
                <a:effectLst>
                  <a:outerShdw blurRad="12700" dist="38100" dir="2700000" algn="tl" rotWithShape="0">
                    <a:prstClr val="white">
                      <a:lumMod val="50000"/>
                    </a:prstClr>
                  </a:outerShdw>
                </a:effectLst>
                <a:uLnTx/>
                <a:uFillTx/>
                <a:latin typeface="Arial" charset="0"/>
                <a:ea typeface="+mn-ea"/>
                <a:cs typeface="+mn-cs"/>
              </a:rPr>
              <a:t>5’</a:t>
            </a:r>
          </a:p>
        </p:txBody>
      </p:sp>
      <p:sp>
        <p:nvSpPr>
          <p:cNvPr id="20" name="TextBox 19">
            <a:extLst>
              <a:ext uri="{FF2B5EF4-FFF2-40B4-BE49-F238E27FC236}">
                <a16:creationId xmlns:a16="http://schemas.microsoft.com/office/drawing/2014/main" id="{F2C8B221-5A8D-DE3D-0D8C-D5AA07C9AEE4}"/>
              </a:ext>
            </a:extLst>
          </p:cNvPr>
          <p:cNvSpPr txBox="1"/>
          <p:nvPr/>
        </p:nvSpPr>
        <p:spPr>
          <a:xfrm>
            <a:off x="1761854" y="5359568"/>
            <a:ext cx="4666704" cy="584775"/>
          </a:xfrm>
          <a:prstGeom prst="rect">
            <a:avLst/>
          </a:prstGeom>
          <a:noFill/>
        </p:spPr>
        <p:txBody>
          <a:bodyPr wrap="square">
            <a:spAutoFit/>
          </a:body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en-US" sz="3200" b="1" i="0" u="none" strike="noStrike" kern="1200" cap="none" spc="0" normalizeH="0" baseline="0" noProof="0" dirty="0">
                <a:ln w="9525">
                  <a:solidFill>
                    <a:prstClr val="white"/>
                  </a:solidFill>
                  <a:prstDash val="solid"/>
                </a:ln>
                <a:solidFill>
                  <a:prstClr val="black"/>
                </a:solidFill>
                <a:effectLst>
                  <a:outerShdw blurRad="12700" dist="38100" dir="2700000" algn="tl" rotWithShape="0">
                    <a:prstClr val="white">
                      <a:lumMod val="50000"/>
                    </a:prstClr>
                  </a:outerShdw>
                </a:effectLst>
                <a:uLnTx/>
                <a:uFillTx/>
                <a:latin typeface="Arial" charset="0"/>
                <a:ea typeface="+mn-ea"/>
                <a:cs typeface="+mn-cs"/>
              </a:rPr>
              <a:t>3’</a:t>
            </a:r>
          </a:p>
        </p:txBody>
      </p:sp>
      <p:sp>
        <p:nvSpPr>
          <p:cNvPr id="22" name="Rectangle 21">
            <a:extLst>
              <a:ext uri="{FF2B5EF4-FFF2-40B4-BE49-F238E27FC236}">
                <a16:creationId xmlns:a16="http://schemas.microsoft.com/office/drawing/2014/main" id="{FFA9E3D3-390C-0F84-C7D2-C43ED5854F69}"/>
              </a:ext>
            </a:extLst>
          </p:cNvPr>
          <p:cNvSpPr/>
          <p:nvPr/>
        </p:nvSpPr>
        <p:spPr>
          <a:xfrm>
            <a:off x="2858078" y="436230"/>
            <a:ext cx="1168911" cy="923330"/>
          </a:xfrm>
          <a:prstGeom prst="rect">
            <a:avLst/>
          </a:prstGeom>
          <a:noFill/>
        </p:spPr>
        <p:txBody>
          <a:bodyPr wrap="none" lIns="91440" tIns="45720" rIns="91440" bIns="4572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w="9525">
                  <a:solidFill>
                    <a:prstClr val="white"/>
                  </a:solidFill>
                  <a:prstDash val="solid"/>
                </a:ln>
                <a:solidFill>
                  <a:prstClr val="black"/>
                </a:solidFill>
                <a:effectLst>
                  <a:outerShdw blurRad="12700" dist="38100" dir="2700000" algn="tl" rotWithShape="0">
                    <a:prstClr val="white">
                      <a:lumMod val="50000"/>
                    </a:prstClr>
                  </a:outerShdw>
                </a:effectLst>
                <a:uLnTx/>
                <a:uFillTx/>
                <a:latin typeface="Verdana" pitchFamily="34" charset="0"/>
                <a:ea typeface="+mn-ea"/>
                <a:cs typeface="+mn-cs"/>
              </a:rPr>
              <a:t>14</a:t>
            </a:r>
          </a:p>
        </p:txBody>
      </p:sp>
      <p:pic>
        <p:nvPicPr>
          <p:cNvPr id="5" name="Picture 4">
            <a:extLst>
              <a:ext uri="{FF2B5EF4-FFF2-40B4-BE49-F238E27FC236}">
                <a16:creationId xmlns:a16="http://schemas.microsoft.com/office/drawing/2014/main" id="{042AE9CA-BE8A-EDF2-59F3-C7F1FC0B0BBA}"/>
              </a:ext>
            </a:extLst>
          </p:cNvPr>
          <p:cNvPicPr>
            <a:picLocks noChangeAspect="1"/>
          </p:cNvPicPr>
          <p:nvPr/>
        </p:nvPicPr>
        <p:blipFill>
          <a:blip r:embed="rId4"/>
          <a:stretch>
            <a:fillRect/>
          </a:stretch>
        </p:blipFill>
        <p:spPr>
          <a:xfrm>
            <a:off x="7418674" y="6787306"/>
            <a:ext cx="1633537" cy="70694"/>
          </a:xfrm>
          <a:prstGeom prst="rect">
            <a:avLst/>
          </a:prstGeom>
        </p:spPr>
      </p:pic>
    </p:spTree>
    <p:extLst>
      <p:ext uri="{BB962C8B-B14F-4D97-AF65-F5344CB8AC3E}">
        <p14:creationId xmlns:p14="http://schemas.microsoft.com/office/powerpoint/2010/main" val="1937294830"/>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Office Depot Brand Ruled Filler Paper 11 x 8 12 3 Hole Punched 15 Lb Wide  Ruled With Margin Ream Of 500 Sheets - Office Depot">
            <a:extLst>
              <a:ext uri="{FF2B5EF4-FFF2-40B4-BE49-F238E27FC236}">
                <a16:creationId xmlns:a16="http://schemas.microsoft.com/office/drawing/2014/main" id="{010A4D28-9984-4E8D-AE5C-F09C5706CBB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8578"/>
            <a:ext cx="9067800" cy="6697021"/>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DNA replication - Wikipedia">
            <a:extLst>
              <a:ext uri="{FF2B5EF4-FFF2-40B4-BE49-F238E27FC236}">
                <a16:creationId xmlns:a16="http://schemas.microsoft.com/office/drawing/2014/main" id="{7BB497B5-825E-497C-92BE-4EC817CE7CF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24200" y="423388"/>
            <a:ext cx="2768600" cy="586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6CC4487F-1BD6-4ABF-851C-5CC8758A4D5D}"/>
              </a:ext>
            </a:extLst>
          </p:cNvPr>
          <p:cNvSpPr/>
          <p:nvPr/>
        </p:nvSpPr>
        <p:spPr>
          <a:xfrm>
            <a:off x="381000" y="304800"/>
            <a:ext cx="8534400" cy="6129812"/>
          </a:xfrm>
          <a:prstGeom prst="rect">
            <a:avLst/>
          </a:prstGeom>
          <a:noFill/>
          <a:effectLst>
            <a:glow rad="228600">
              <a:srgbClr val="00FFFF">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20000"/>
              </a:spcBef>
              <a:spcAft>
                <a:spcPct val="0"/>
              </a:spcAft>
              <a:buClrTx/>
              <a:buSzTx/>
              <a:buFontTx/>
              <a:buChar char="–"/>
              <a:tabLst/>
              <a:defRPr/>
            </a:pP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E2DAA53F-1F62-3382-23EB-844EB8F4034F}"/>
              </a:ext>
            </a:extLst>
          </p:cNvPr>
          <p:cNvSpPr txBox="1"/>
          <p:nvPr/>
        </p:nvSpPr>
        <p:spPr>
          <a:xfrm>
            <a:off x="5799364" y="2575492"/>
            <a:ext cx="3234691" cy="3539430"/>
          </a:xfrm>
          <a:prstGeom prst="rect">
            <a:avLst/>
          </a:prstGeom>
          <a:noFill/>
        </p:spPr>
        <p:txBody>
          <a:bodyPr wrap="square">
            <a:spAutoFit/>
          </a:body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2800" b="1" i="0" u="none" strike="noStrike" kern="1200" cap="none" spc="0" normalizeH="0" baseline="0" noProof="0" dirty="0">
                <a:ln>
                  <a:noFill/>
                </a:ln>
                <a:solidFill>
                  <a:srgbClr val="99FFCC"/>
                </a:solidFill>
                <a:effectLst>
                  <a:glow rad="228600">
                    <a:srgbClr val="000000">
                      <a:alpha val="77000"/>
                    </a:srgbClr>
                  </a:glow>
                </a:effectLst>
                <a:uLnTx/>
                <a:uFillTx/>
                <a:latin typeface="Roboto"/>
                <a:ea typeface="+mn-ea"/>
                <a:cs typeface="+mn-cs"/>
              </a:rPr>
              <a:t>DNA polymerase moves along the old strand in the 3'–5' direction, creating a new strand having a 5'–3' direction.</a:t>
            </a:r>
            <a:endParaRPr kumimoji="0" lang="en-US" sz="2800" b="1" i="0" u="none" strike="noStrike" kern="1200" cap="none" spc="0" normalizeH="0" baseline="0" noProof="0" dirty="0">
              <a:ln>
                <a:noFill/>
              </a:ln>
              <a:solidFill>
                <a:srgbClr val="99FFCC"/>
              </a:solidFill>
              <a:effectLst>
                <a:glow rad="228600">
                  <a:srgbClr val="000000">
                    <a:alpha val="77000"/>
                  </a:srgbClr>
                </a:glow>
              </a:effectLst>
              <a:uLnTx/>
              <a:uFillTx/>
              <a:latin typeface="Arial" charset="0"/>
              <a:ea typeface="+mn-ea"/>
              <a:cs typeface="+mn-cs"/>
            </a:endParaRPr>
          </a:p>
        </p:txBody>
      </p:sp>
      <p:sp>
        <p:nvSpPr>
          <p:cNvPr id="6" name="TextBox 5">
            <a:extLst>
              <a:ext uri="{FF2B5EF4-FFF2-40B4-BE49-F238E27FC236}">
                <a16:creationId xmlns:a16="http://schemas.microsoft.com/office/drawing/2014/main" id="{67AE0F88-2D95-A76F-D98F-738A97F97833}"/>
              </a:ext>
            </a:extLst>
          </p:cNvPr>
          <p:cNvSpPr txBox="1"/>
          <p:nvPr/>
        </p:nvSpPr>
        <p:spPr>
          <a:xfrm>
            <a:off x="346167" y="710815"/>
            <a:ext cx="2696755" cy="5632311"/>
          </a:xfrm>
          <a:prstGeom prst="rect">
            <a:avLst/>
          </a:prstGeom>
          <a:noFill/>
        </p:spPr>
        <p:txBody>
          <a:bodyPr wrap="square">
            <a:spAutoFit/>
          </a:body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00FFFF"/>
                </a:solidFill>
                <a:effectLst>
                  <a:glow rad="228600">
                    <a:prstClr val="black">
                      <a:alpha val="97000"/>
                    </a:prstClr>
                  </a:glow>
                </a:effectLst>
                <a:uLnTx/>
                <a:uFillTx/>
                <a:latin typeface="Roboto"/>
                <a:ea typeface="+mn-ea"/>
                <a:cs typeface="+mn-cs"/>
              </a:rPr>
              <a:t>The primase generates short strands of RNA that bind to the single stranded-DNA to initiate DNA synthesis by the DNA polymerase. This enzyme can work only in the 5' to 3' direction, so it replicates the leading strand continuously.</a:t>
            </a:r>
            <a:endParaRPr kumimoji="0" lang="en-US" sz="2400" b="1" i="0" u="none" strike="noStrike" kern="1200" cap="none" spc="0" normalizeH="0" baseline="0" noProof="0" dirty="0">
              <a:ln>
                <a:noFill/>
              </a:ln>
              <a:solidFill>
                <a:srgbClr val="00FFFF"/>
              </a:solidFill>
              <a:effectLst>
                <a:glow rad="228600">
                  <a:prstClr val="black">
                    <a:alpha val="97000"/>
                  </a:prstClr>
                </a:glow>
              </a:effectLst>
              <a:uLnTx/>
              <a:uFillTx/>
              <a:latin typeface="Arial" charset="0"/>
              <a:ea typeface="+mn-ea"/>
              <a:cs typeface="+mn-cs"/>
            </a:endParaRPr>
          </a:p>
        </p:txBody>
      </p:sp>
      <p:sp>
        <p:nvSpPr>
          <p:cNvPr id="7" name="Freeform: Shape 6">
            <a:extLst>
              <a:ext uri="{FF2B5EF4-FFF2-40B4-BE49-F238E27FC236}">
                <a16:creationId xmlns:a16="http://schemas.microsoft.com/office/drawing/2014/main" id="{34F64547-6C48-BA06-30AF-DCC29718B43D}"/>
              </a:ext>
            </a:extLst>
          </p:cNvPr>
          <p:cNvSpPr/>
          <p:nvPr/>
        </p:nvSpPr>
        <p:spPr>
          <a:xfrm>
            <a:off x="3925389" y="3265714"/>
            <a:ext cx="339634" cy="261257"/>
          </a:xfrm>
          <a:custGeom>
            <a:avLst/>
            <a:gdLst>
              <a:gd name="connsiteX0" fmla="*/ 130628 w 339634"/>
              <a:gd name="connsiteY0" fmla="*/ 13063 h 261257"/>
              <a:gd name="connsiteX1" fmla="*/ 39188 w 339634"/>
              <a:gd name="connsiteY1" fmla="*/ 19595 h 261257"/>
              <a:gd name="connsiteX2" fmla="*/ 6531 w 339634"/>
              <a:gd name="connsiteY2" fmla="*/ 32657 h 261257"/>
              <a:gd name="connsiteX3" fmla="*/ 0 w 339634"/>
              <a:gd name="connsiteY3" fmla="*/ 65315 h 261257"/>
              <a:gd name="connsiteX4" fmla="*/ 45720 w 339634"/>
              <a:gd name="connsiteY4" fmla="*/ 130629 h 261257"/>
              <a:gd name="connsiteX5" fmla="*/ 84908 w 339634"/>
              <a:gd name="connsiteY5" fmla="*/ 169817 h 261257"/>
              <a:gd name="connsiteX6" fmla="*/ 91440 w 339634"/>
              <a:gd name="connsiteY6" fmla="*/ 202475 h 261257"/>
              <a:gd name="connsiteX7" fmla="*/ 143691 w 339634"/>
              <a:gd name="connsiteY7" fmla="*/ 261257 h 261257"/>
              <a:gd name="connsiteX8" fmla="*/ 280851 w 339634"/>
              <a:gd name="connsiteY8" fmla="*/ 241663 h 261257"/>
              <a:gd name="connsiteX9" fmla="*/ 320040 w 339634"/>
              <a:gd name="connsiteY9" fmla="*/ 228600 h 261257"/>
              <a:gd name="connsiteX10" fmla="*/ 339634 w 339634"/>
              <a:gd name="connsiteY10" fmla="*/ 163286 h 261257"/>
              <a:gd name="connsiteX11" fmla="*/ 320040 w 339634"/>
              <a:gd name="connsiteY11" fmla="*/ 111035 h 261257"/>
              <a:gd name="connsiteX12" fmla="*/ 287382 w 339634"/>
              <a:gd name="connsiteY12" fmla="*/ 91440 h 261257"/>
              <a:gd name="connsiteX13" fmla="*/ 300445 w 339634"/>
              <a:gd name="connsiteY13" fmla="*/ 26126 h 261257"/>
              <a:gd name="connsiteX14" fmla="*/ 215537 w 339634"/>
              <a:gd name="connsiteY14" fmla="*/ 6532 h 261257"/>
              <a:gd name="connsiteX15" fmla="*/ 39188 w 339634"/>
              <a:gd name="connsiteY15" fmla="*/ 0 h 261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9634" h="261257">
                <a:moveTo>
                  <a:pt x="130628" y="13063"/>
                </a:moveTo>
                <a:cubicBezTo>
                  <a:pt x="100148" y="15240"/>
                  <a:pt x="69372" y="14829"/>
                  <a:pt x="39188" y="19595"/>
                </a:cubicBezTo>
                <a:cubicBezTo>
                  <a:pt x="27607" y="21424"/>
                  <a:pt x="14161" y="23755"/>
                  <a:pt x="6531" y="32657"/>
                </a:cubicBezTo>
                <a:cubicBezTo>
                  <a:pt x="-694" y="41086"/>
                  <a:pt x="2177" y="54429"/>
                  <a:pt x="0" y="65315"/>
                </a:cubicBezTo>
                <a:cubicBezTo>
                  <a:pt x="15240" y="87086"/>
                  <a:pt x="28962" y="110004"/>
                  <a:pt x="45720" y="130629"/>
                </a:cubicBezTo>
                <a:cubicBezTo>
                  <a:pt x="57369" y="144966"/>
                  <a:pt x="74990" y="154232"/>
                  <a:pt x="84908" y="169817"/>
                </a:cubicBezTo>
                <a:cubicBezTo>
                  <a:pt x="90868" y="179183"/>
                  <a:pt x="87929" y="191943"/>
                  <a:pt x="91440" y="202475"/>
                </a:cubicBezTo>
                <a:cubicBezTo>
                  <a:pt x="102568" y="235861"/>
                  <a:pt x="113680" y="236248"/>
                  <a:pt x="143691" y="261257"/>
                </a:cubicBezTo>
                <a:cubicBezTo>
                  <a:pt x="189411" y="254726"/>
                  <a:pt x="235439" y="250073"/>
                  <a:pt x="280851" y="241663"/>
                </a:cubicBezTo>
                <a:cubicBezTo>
                  <a:pt x="294390" y="239156"/>
                  <a:pt x="311778" y="239616"/>
                  <a:pt x="320040" y="228600"/>
                </a:cubicBezTo>
                <a:cubicBezTo>
                  <a:pt x="333678" y="210416"/>
                  <a:pt x="333103" y="185057"/>
                  <a:pt x="339634" y="163286"/>
                </a:cubicBezTo>
                <a:cubicBezTo>
                  <a:pt x="333103" y="145869"/>
                  <a:pt x="330981" y="126079"/>
                  <a:pt x="320040" y="111035"/>
                </a:cubicBezTo>
                <a:cubicBezTo>
                  <a:pt x="312573" y="100768"/>
                  <a:pt x="290237" y="103810"/>
                  <a:pt x="287382" y="91440"/>
                </a:cubicBezTo>
                <a:cubicBezTo>
                  <a:pt x="282389" y="69806"/>
                  <a:pt x="296091" y="47897"/>
                  <a:pt x="300445" y="26126"/>
                </a:cubicBezTo>
                <a:cubicBezTo>
                  <a:pt x="272142" y="19595"/>
                  <a:pt x="244424" y="9573"/>
                  <a:pt x="215537" y="6532"/>
                </a:cubicBezTo>
                <a:cubicBezTo>
                  <a:pt x="151830" y="-174"/>
                  <a:pt x="98415" y="0"/>
                  <a:pt x="39188" y="0"/>
                </a:cubicBezTo>
              </a:path>
            </a:pathLst>
          </a:custGeom>
          <a:solidFill>
            <a:srgbClr val="00FFFF"/>
          </a:solidFill>
          <a:effectLst>
            <a:glow rad="228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20000"/>
              </a:spcBef>
              <a:spcAft>
                <a:spcPct val="0"/>
              </a:spcAft>
              <a:buClrTx/>
              <a:buSzTx/>
              <a:buFontTx/>
              <a:buChar char="–"/>
              <a:tabLst/>
              <a:defRPr/>
            </a:pP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Freeform: Shape 7">
            <a:extLst>
              <a:ext uri="{FF2B5EF4-FFF2-40B4-BE49-F238E27FC236}">
                <a16:creationId xmlns:a16="http://schemas.microsoft.com/office/drawing/2014/main" id="{49906486-C45C-1870-FEED-56AB217D0C4F}"/>
              </a:ext>
            </a:extLst>
          </p:cNvPr>
          <p:cNvSpPr/>
          <p:nvPr/>
        </p:nvSpPr>
        <p:spPr>
          <a:xfrm>
            <a:off x="3218544" y="4648200"/>
            <a:ext cx="339634" cy="261257"/>
          </a:xfrm>
          <a:custGeom>
            <a:avLst/>
            <a:gdLst>
              <a:gd name="connsiteX0" fmla="*/ 130628 w 339634"/>
              <a:gd name="connsiteY0" fmla="*/ 13063 h 261257"/>
              <a:gd name="connsiteX1" fmla="*/ 39188 w 339634"/>
              <a:gd name="connsiteY1" fmla="*/ 19595 h 261257"/>
              <a:gd name="connsiteX2" fmla="*/ 6531 w 339634"/>
              <a:gd name="connsiteY2" fmla="*/ 32657 h 261257"/>
              <a:gd name="connsiteX3" fmla="*/ 0 w 339634"/>
              <a:gd name="connsiteY3" fmla="*/ 65315 h 261257"/>
              <a:gd name="connsiteX4" fmla="*/ 45720 w 339634"/>
              <a:gd name="connsiteY4" fmla="*/ 130629 h 261257"/>
              <a:gd name="connsiteX5" fmla="*/ 84908 w 339634"/>
              <a:gd name="connsiteY5" fmla="*/ 169817 h 261257"/>
              <a:gd name="connsiteX6" fmla="*/ 91440 w 339634"/>
              <a:gd name="connsiteY6" fmla="*/ 202475 h 261257"/>
              <a:gd name="connsiteX7" fmla="*/ 143691 w 339634"/>
              <a:gd name="connsiteY7" fmla="*/ 261257 h 261257"/>
              <a:gd name="connsiteX8" fmla="*/ 280851 w 339634"/>
              <a:gd name="connsiteY8" fmla="*/ 241663 h 261257"/>
              <a:gd name="connsiteX9" fmla="*/ 320040 w 339634"/>
              <a:gd name="connsiteY9" fmla="*/ 228600 h 261257"/>
              <a:gd name="connsiteX10" fmla="*/ 339634 w 339634"/>
              <a:gd name="connsiteY10" fmla="*/ 163286 h 261257"/>
              <a:gd name="connsiteX11" fmla="*/ 320040 w 339634"/>
              <a:gd name="connsiteY11" fmla="*/ 111035 h 261257"/>
              <a:gd name="connsiteX12" fmla="*/ 287382 w 339634"/>
              <a:gd name="connsiteY12" fmla="*/ 91440 h 261257"/>
              <a:gd name="connsiteX13" fmla="*/ 300445 w 339634"/>
              <a:gd name="connsiteY13" fmla="*/ 26126 h 261257"/>
              <a:gd name="connsiteX14" fmla="*/ 215537 w 339634"/>
              <a:gd name="connsiteY14" fmla="*/ 6532 h 261257"/>
              <a:gd name="connsiteX15" fmla="*/ 39188 w 339634"/>
              <a:gd name="connsiteY15" fmla="*/ 0 h 261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9634" h="261257">
                <a:moveTo>
                  <a:pt x="130628" y="13063"/>
                </a:moveTo>
                <a:cubicBezTo>
                  <a:pt x="100148" y="15240"/>
                  <a:pt x="69372" y="14829"/>
                  <a:pt x="39188" y="19595"/>
                </a:cubicBezTo>
                <a:cubicBezTo>
                  <a:pt x="27607" y="21424"/>
                  <a:pt x="14161" y="23755"/>
                  <a:pt x="6531" y="32657"/>
                </a:cubicBezTo>
                <a:cubicBezTo>
                  <a:pt x="-694" y="41086"/>
                  <a:pt x="2177" y="54429"/>
                  <a:pt x="0" y="65315"/>
                </a:cubicBezTo>
                <a:cubicBezTo>
                  <a:pt x="15240" y="87086"/>
                  <a:pt x="28962" y="110004"/>
                  <a:pt x="45720" y="130629"/>
                </a:cubicBezTo>
                <a:cubicBezTo>
                  <a:pt x="57369" y="144966"/>
                  <a:pt x="74990" y="154232"/>
                  <a:pt x="84908" y="169817"/>
                </a:cubicBezTo>
                <a:cubicBezTo>
                  <a:pt x="90868" y="179183"/>
                  <a:pt x="87929" y="191943"/>
                  <a:pt x="91440" y="202475"/>
                </a:cubicBezTo>
                <a:cubicBezTo>
                  <a:pt x="102568" y="235861"/>
                  <a:pt x="113680" y="236248"/>
                  <a:pt x="143691" y="261257"/>
                </a:cubicBezTo>
                <a:cubicBezTo>
                  <a:pt x="189411" y="254726"/>
                  <a:pt x="235439" y="250073"/>
                  <a:pt x="280851" y="241663"/>
                </a:cubicBezTo>
                <a:cubicBezTo>
                  <a:pt x="294390" y="239156"/>
                  <a:pt x="311778" y="239616"/>
                  <a:pt x="320040" y="228600"/>
                </a:cubicBezTo>
                <a:cubicBezTo>
                  <a:pt x="333678" y="210416"/>
                  <a:pt x="333103" y="185057"/>
                  <a:pt x="339634" y="163286"/>
                </a:cubicBezTo>
                <a:cubicBezTo>
                  <a:pt x="333103" y="145869"/>
                  <a:pt x="330981" y="126079"/>
                  <a:pt x="320040" y="111035"/>
                </a:cubicBezTo>
                <a:cubicBezTo>
                  <a:pt x="312573" y="100768"/>
                  <a:pt x="290237" y="103810"/>
                  <a:pt x="287382" y="91440"/>
                </a:cubicBezTo>
                <a:cubicBezTo>
                  <a:pt x="282389" y="69806"/>
                  <a:pt x="296091" y="47897"/>
                  <a:pt x="300445" y="26126"/>
                </a:cubicBezTo>
                <a:cubicBezTo>
                  <a:pt x="272142" y="19595"/>
                  <a:pt x="244424" y="9573"/>
                  <a:pt x="215537" y="6532"/>
                </a:cubicBezTo>
                <a:cubicBezTo>
                  <a:pt x="151830" y="-174"/>
                  <a:pt x="98415" y="0"/>
                  <a:pt x="39188" y="0"/>
                </a:cubicBezTo>
              </a:path>
            </a:pathLst>
          </a:custGeom>
          <a:solidFill>
            <a:srgbClr val="0070C0"/>
          </a:solidFill>
          <a:effectLst>
            <a:glow rad="228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20000"/>
              </a:spcBef>
              <a:spcAft>
                <a:spcPct val="0"/>
              </a:spcAft>
              <a:buClrTx/>
              <a:buSzTx/>
              <a:buFontTx/>
              <a:buChar char="–"/>
              <a:tabLst/>
              <a:defRPr/>
            </a:pP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Freeform: Shape 8">
            <a:extLst>
              <a:ext uri="{FF2B5EF4-FFF2-40B4-BE49-F238E27FC236}">
                <a16:creationId xmlns:a16="http://schemas.microsoft.com/office/drawing/2014/main" id="{3A595598-7DC7-BD3F-CC7E-BFDE638C58F4}"/>
              </a:ext>
            </a:extLst>
          </p:cNvPr>
          <p:cNvSpPr/>
          <p:nvPr/>
        </p:nvSpPr>
        <p:spPr>
          <a:xfrm>
            <a:off x="3618050" y="5886390"/>
            <a:ext cx="339634" cy="261257"/>
          </a:xfrm>
          <a:custGeom>
            <a:avLst/>
            <a:gdLst>
              <a:gd name="connsiteX0" fmla="*/ 130628 w 339634"/>
              <a:gd name="connsiteY0" fmla="*/ 13063 h 261257"/>
              <a:gd name="connsiteX1" fmla="*/ 39188 w 339634"/>
              <a:gd name="connsiteY1" fmla="*/ 19595 h 261257"/>
              <a:gd name="connsiteX2" fmla="*/ 6531 w 339634"/>
              <a:gd name="connsiteY2" fmla="*/ 32657 h 261257"/>
              <a:gd name="connsiteX3" fmla="*/ 0 w 339634"/>
              <a:gd name="connsiteY3" fmla="*/ 65315 h 261257"/>
              <a:gd name="connsiteX4" fmla="*/ 45720 w 339634"/>
              <a:gd name="connsiteY4" fmla="*/ 130629 h 261257"/>
              <a:gd name="connsiteX5" fmla="*/ 84908 w 339634"/>
              <a:gd name="connsiteY5" fmla="*/ 169817 h 261257"/>
              <a:gd name="connsiteX6" fmla="*/ 91440 w 339634"/>
              <a:gd name="connsiteY6" fmla="*/ 202475 h 261257"/>
              <a:gd name="connsiteX7" fmla="*/ 143691 w 339634"/>
              <a:gd name="connsiteY7" fmla="*/ 261257 h 261257"/>
              <a:gd name="connsiteX8" fmla="*/ 280851 w 339634"/>
              <a:gd name="connsiteY8" fmla="*/ 241663 h 261257"/>
              <a:gd name="connsiteX9" fmla="*/ 320040 w 339634"/>
              <a:gd name="connsiteY9" fmla="*/ 228600 h 261257"/>
              <a:gd name="connsiteX10" fmla="*/ 339634 w 339634"/>
              <a:gd name="connsiteY10" fmla="*/ 163286 h 261257"/>
              <a:gd name="connsiteX11" fmla="*/ 320040 w 339634"/>
              <a:gd name="connsiteY11" fmla="*/ 111035 h 261257"/>
              <a:gd name="connsiteX12" fmla="*/ 287382 w 339634"/>
              <a:gd name="connsiteY12" fmla="*/ 91440 h 261257"/>
              <a:gd name="connsiteX13" fmla="*/ 300445 w 339634"/>
              <a:gd name="connsiteY13" fmla="*/ 26126 h 261257"/>
              <a:gd name="connsiteX14" fmla="*/ 215537 w 339634"/>
              <a:gd name="connsiteY14" fmla="*/ 6532 h 261257"/>
              <a:gd name="connsiteX15" fmla="*/ 39188 w 339634"/>
              <a:gd name="connsiteY15" fmla="*/ 0 h 261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9634" h="261257">
                <a:moveTo>
                  <a:pt x="130628" y="13063"/>
                </a:moveTo>
                <a:cubicBezTo>
                  <a:pt x="100148" y="15240"/>
                  <a:pt x="69372" y="14829"/>
                  <a:pt x="39188" y="19595"/>
                </a:cubicBezTo>
                <a:cubicBezTo>
                  <a:pt x="27607" y="21424"/>
                  <a:pt x="14161" y="23755"/>
                  <a:pt x="6531" y="32657"/>
                </a:cubicBezTo>
                <a:cubicBezTo>
                  <a:pt x="-694" y="41086"/>
                  <a:pt x="2177" y="54429"/>
                  <a:pt x="0" y="65315"/>
                </a:cubicBezTo>
                <a:cubicBezTo>
                  <a:pt x="15240" y="87086"/>
                  <a:pt x="28962" y="110004"/>
                  <a:pt x="45720" y="130629"/>
                </a:cubicBezTo>
                <a:cubicBezTo>
                  <a:pt x="57369" y="144966"/>
                  <a:pt x="74990" y="154232"/>
                  <a:pt x="84908" y="169817"/>
                </a:cubicBezTo>
                <a:cubicBezTo>
                  <a:pt x="90868" y="179183"/>
                  <a:pt x="87929" y="191943"/>
                  <a:pt x="91440" y="202475"/>
                </a:cubicBezTo>
                <a:cubicBezTo>
                  <a:pt x="102568" y="235861"/>
                  <a:pt x="113680" y="236248"/>
                  <a:pt x="143691" y="261257"/>
                </a:cubicBezTo>
                <a:cubicBezTo>
                  <a:pt x="189411" y="254726"/>
                  <a:pt x="235439" y="250073"/>
                  <a:pt x="280851" y="241663"/>
                </a:cubicBezTo>
                <a:cubicBezTo>
                  <a:pt x="294390" y="239156"/>
                  <a:pt x="311778" y="239616"/>
                  <a:pt x="320040" y="228600"/>
                </a:cubicBezTo>
                <a:cubicBezTo>
                  <a:pt x="333678" y="210416"/>
                  <a:pt x="333103" y="185057"/>
                  <a:pt x="339634" y="163286"/>
                </a:cubicBezTo>
                <a:cubicBezTo>
                  <a:pt x="333103" y="145869"/>
                  <a:pt x="330981" y="126079"/>
                  <a:pt x="320040" y="111035"/>
                </a:cubicBezTo>
                <a:cubicBezTo>
                  <a:pt x="312573" y="100768"/>
                  <a:pt x="290237" y="103810"/>
                  <a:pt x="287382" y="91440"/>
                </a:cubicBezTo>
                <a:cubicBezTo>
                  <a:pt x="282389" y="69806"/>
                  <a:pt x="296091" y="47897"/>
                  <a:pt x="300445" y="26126"/>
                </a:cubicBezTo>
                <a:cubicBezTo>
                  <a:pt x="272142" y="19595"/>
                  <a:pt x="244424" y="9573"/>
                  <a:pt x="215537" y="6532"/>
                </a:cubicBezTo>
                <a:cubicBezTo>
                  <a:pt x="151830" y="-174"/>
                  <a:pt x="98415" y="0"/>
                  <a:pt x="39188" y="0"/>
                </a:cubicBezTo>
              </a:path>
            </a:pathLst>
          </a:custGeom>
          <a:solidFill>
            <a:schemeClr val="accent1">
              <a:lumMod val="60000"/>
              <a:lumOff val="40000"/>
            </a:schemeClr>
          </a:solidFill>
          <a:effectLst>
            <a:glow rad="228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20000"/>
              </a:spcBef>
              <a:spcAft>
                <a:spcPct val="0"/>
              </a:spcAft>
              <a:buClrTx/>
              <a:buSzTx/>
              <a:buFontTx/>
              <a:buChar char="–"/>
              <a:tabLst/>
              <a:defRPr/>
            </a:pP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B810EA2F-1D1D-B5ED-3306-71EE22A4A422}"/>
              </a:ext>
            </a:extLst>
          </p:cNvPr>
          <p:cNvSpPr txBox="1"/>
          <p:nvPr/>
        </p:nvSpPr>
        <p:spPr>
          <a:xfrm>
            <a:off x="4026989" y="3134732"/>
            <a:ext cx="1905000" cy="369332"/>
          </a:xfrm>
          <a:prstGeom prst="rect">
            <a:avLst/>
          </a:prstGeom>
          <a:noFill/>
        </p:spPr>
        <p:txBody>
          <a:bodyPr wrap="square" rtlCol="0">
            <a:spAutoFit/>
          </a:body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glow rad="228600">
                    <a:srgbClr val="4472C4">
                      <a:satMod val="175000"/>
                      <a:alpha val="40000"/>
                    </a:srgbClr>
                  </a:glow>
                </a:effectLst>
                <a:uLnTx/>
                <a:uFillTx/>
                <a:latin typeface="Arial" charset="0"/>
                <a:ea typeface="+mn-ea"/>
                <a:cs typeface="+mn-cs"/>
              </a:rPr>
              <a:t>Primase</a:t>
            </a:r>
          </a:p>
        </p:txBody>
      </p:sp>
      <p:sp>
        <p:nvSpPr>
          <p:cNvPr id="13" name="TextBox 12">
            <a:extLst>
              <a:ext uri="{FF2B5EF4-FFF2-40B4-BE49-F238E27FC236}">
                <a16:creationId xmlns:a16="http://schemas.microsoft.com/office/drawing/2014/main" id="{939DA285-3E25-ADA4-A193-3474A4B4C872}"/>
              </a:ext>
            </a:extLst>
          </p:cNvPr>
          <p:cNvSpPr txBox="1"/>
          <p:nvPr/>
        </p:nvSpPr>
        <p:spPr>
          <a:xfrm>
            <a:off x="2715895" y="4806516"/>
            <a:ext cx="4594860" cy="369332"/>
          </a:xfrm>
          <a:prstGeom prst="rect">
            <a:avLst/>
          </a:prstGeom>
          <a:noFill/>
        </p:spPr>
        <p:txBody>
          <a:bodyPr wrap="square">
            <a:spAutoFit/>
          </a:body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glow rad="736600">
                    <a:srgbClr val="FF00FF">
                      <a:alpha val="68000"/>
                    </a:srgbClr>
                  </a:glow>
                </a:effectLst>
                <a:uLnTx/>
                <a:uFillTx/>
                <a:latin typeface="Arial" charset="0"/>
                <a:ea typeface="+mn-ea"/>
                <a:cs typeface="+mn-cs"/>
              </a:rPr>
              <a:t>Helicase</a:t>
            </a:r>
          </a:p>
        </p:txBody>
      </p:sp>
      <p:sp>
        <p:nvSpPr>
          <p:cNvPr id="15" name="TextBox 14">
            <a:extLst>
              <a:ext uri="{FF2B5EF4-FFF2-40B4-BE49-F238E27FC236}">
                <a16:creationId xmlns:a16="http://schemas.microsoft.com/office/drawing/2014/main" id="{F41A4479-1E72-FE8B-A7A7-24D4183E4796}"/>
              </a:ext>
            </a:extLst>
          </p:cNvPr>
          <p:cNvSpPr txBox="1"/>
          <p:nvPr/>
        </p:nvSpPr>
        <p:spPr>
          <a:xfrm>
            <a:off x="3595370" y="5728573"/>
            <a:ext cx="4594860" cy="701731"/>
          </a:xfrm>
          <a:prstGeom prst="rect">
            <a:avLst/>
          </a:prstGeom>
          <a:noFill/>
        </p:spPr>
        <p:txBody>
          <a:bodyPr wrap="square">
            <a:spAutoFit/>
          </a:body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glow rad="228600">
                    <a:srgbClr val="4472C4">
                      <a:satMod val="175000"/>
                      <a:alpha val="40000"/>
                    </a:srgbClr>
                  </a:glow>
                </a:effectLst>
                <a:uLnTx/>
                <a:uFillTx/>
                <a:latin typeface="Arial" charset="0"/>
                <a:ea typeface="+mn-ea"/>
                <a:cs typeface="+mn-cs"/>
              </a:rPr>
              <a:t>DNA</a:t>
            </a:r>
          </a:p>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glow rad="228600">
                    <a:srgbClr val="4472C4">
                      <a:satMod val="175000"/>
                      <a:alpha val="40000"/>
                    </a:srgbClr>
                  </a:glow>
                </a:effectLst>
                <a:uLnTx/>
                <a:uFillTx/>
                <a:latin typeface="Arial" charset="0"/>
                <a:ea typeface="+mn-ea"/>
                <a:cs typeface="+mn-cs"/>
              </a:rPr>
              <a:t> Polymerase</a:t>
            </a:r>
          </a:p>
        </p:txBody>
      </p:sp>
      <p:sp>
        <p:nvSpPr>
          <p:cNvPr id="16" name="Freeform: Shape 15">
            <a:extLst>
              <a:ext uri="{FF2B5EF4-FFF2-40B4-BE49-F238E27FC236}">
                <a16:creationId xmlns:a16="http://schemas.microsoft.com/office/drawing/2014/main" id="{C9AD882B-421C-4761-0FB8-90324A2E428D}"/>
              </a:ext>
            </a:extLst>
          </p:cNvPr>
          <p:cNvSpPr/>
          <p:nvPr/>
        </p:nvSpPr>
        <p:spPr>
          <a:xfrm>
            <a:off x="5175613" y="3429000"/>
            <a:ext cx="339634" cy="261257"/>
          </a:xfrm>
          <a:custGeom>
            <a:avLst/>
            <a:gdLst>
              <a:gd name="connsiteX0" fmla="*/ 130628 w 339634"/>
              <a:gd name="connsiteY0" fmla="*/ 13063 h 261257"/>
              <a:gd name="connsiteX1" fmla="*/ 39188 w 339634"/>
              <a:gd name="connsiteY1" fmla="*/ 19595 h 261257"/>
              <a:gd name="connsiteX2" fmla="*/ 6531 w 339634"/>
              <a:gd name="connsiteY2" fmla="*/ 32657 h 261257"/>
              <a:gd name="connsiteX3" fmla="*/ 0 w 339634"/>
              <a:gd name="connsiteY3" fmla="*/ 65315 h 261257"/>
              <a:gd name="connsiteX4" fmla="*/ 45720 w 339634"/>
              <a:gd name="connsiteY4" fmla="*/ 130629 h 261257"/>
              <a:gd name="connsiteX5" fmla="*/ 84908 w 339634"/>
              <a:gd name="connsiteY5" fmla="*/ 169817 h 261257"/>
              <a:gd name="connsiteX6" fmla="*/ 91440 w 339634"/>
              <a:gd name="connsiteY6" fmla="*/ 202475 h 261257"/>
              <a:gd name="connsiteX7" fmla="*/ 143691 w 339634"/>
              <a:gd name="connsiteY7" fmla="*/ 261257 h 261257"/>
              <a:gd name="connsiteX8" fmla="*/ 280851 w 339634"/>
              <a:gd name="connsiteY8" fmla="*/ 241663 h 261257"/>
              <a:gd name="connsiteX9" fmla="*/ 320040 w 339634"/>
              <a:gd name="connsiteY9" fmla="*/ 228600 h 261257"/>
              <a:gd name="connsiteX10" fmla="*/ 339634 w 339634"/>
              <a:gd name="connsiteY10" fmla="*/ 163286 h 261257"/>
              <a:gd name="connsiteX11" fmla="*/ 320040 w 339634"/>
              <a:gd name="connsiteY11" fmla="*/ 111035 h 261257"/>
              <a:gd name="connsiteX12" fmla="*/ 287382 w 339634"/>
              <a:gd name="connsiteY12" fmla="*/ 91440 h 261257"/>
              <a:gd name="connsiteX13" fmla="*/ 300445 w 339634"/>
              <a:gd name="connsiteY13" fmla="*/ 26126 h 261257"/>
              <a:gd name="connsiteX14" fmla="*/ 215537 w 339634"/>
              <a:gd name="connsiteY14" fmla="*/ 6532 h 261257"/>
              <a:gd name="connsiteX15" fmla="*/ 39188 w 339634"/>
              <a:gd name="connsiteY15" fmla="*/ 0 h 261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9634" h="261257">
                <a:moveTo>
                  <a:pt x="130628" y="13063"/>
                </a:moveTo>
                <a:cubicBezTo>
                  <a:pt x="100148" y="15240"/>
                  <a:pt x="69372" y="14829"/>
                  <a:pt x="39188" y="19595"/>
                </a:cubicBezTo>
                <a:cubicBezTo>
                  <a:pt x="27607" y="21424"/>
                  <a:pt x="14161" y="23755"/>
                  <a:pt x="6531" y="32657"/>
                </a:cubicBezTo>
                <a:cubicBezTo>
                  <a:pt x="-694" y="41086"/>
                  <a:pt x="2177" y="54429"/>
                  <a:pt x="0" y="65315"/>
                </a:cubicBezTo>
                <a:cubicBezTo>
                  <a:pt x="15240" y="87086"/>
                  <a:pt x="28962" y="110004"/>
                  <a:pt x="45720" y="130629"/>
                </a:cubicBezTo>
                <a:cubicBezTo>
                  <a:pt x="57369" y="144966"/>
                  <a:pt x="74990" y="154232"/>
                  <a:pt x="84908" y="169817"/>
                </a:cubicBezTo>
                <a:cubicBezTo>
                  <a:pt x="90868" y="179183"/>
                  <a:pt x="87929" y="191943"/>
                  <a:pt x="91440" y="202475"/>
                </a:cubicBezTo>
                <a:cubicBezTo>
                  <a:pt x="102568" y="235861"/>
                  <a:pt x="113680" y="236248"/>
                  <a:pt x="143691" y="261257"/>
                </a:cubicBezTo>
                <a:cubicBezTo>
                  <a:pt x="189411" y="254726"/>
                  <a:pt x="235439" y="250073"/>
                  <a:pt x="280851" y="241663"/>
                </a:cubicBezTo>
                <a:cubicBezTo>
                  <a:pt x="294390" y="239156"/>
                  <a:pt x="311778" y="239616"/>
                  <a:pt x="320040" y="228600"/>
                </a:cubicBezTo>
                <a:cubicBezTo>
                  <a:pt x="333678" y="210416"/>
                  <a:pt x="333103" y="185057"/>
                  <a:pt x="339634" y="163286"/>
                </a:cubicBezTo>
                <a:cubicBezTo>
                  <a:pt x="333103" y="145869"/>
                  <a:pt x="330981" y="126079"/>
                  <a:pt x="320040" y="111035"/>
                </a:cubicBezTo>
                <a:cubicBezTo>
                  <a:pt x="312573" y="100768"/>
                  <a:pt x="290237" y="103810"/>
                  <a:pt x="287382" y="91440"/>
                </a:cubicBezTo>
                <a:cubicBezTo>
                  <a:pt x="282389" y="69806"/>
                  <a:pt x="296091" y="47897"/>
                  <a:pt x="300445" y="26126"/>
                </a:cubicBezTo>
                <a:cubicBezTo>
                  <a:pt x="272142" y="19595"/>
                  <a:pt x="244424" y="9573"/>
                  <a:pt x="215537" y="6532"/>
                </a:cubicBezTo>
                <a:cubicBezTo>
                  <a:pt x="151830" y="-174"/>
                  <a:pt x="98415" y="0"/>
                  <a:pt x="39188" y="0"/>
                </a:cubicBezTo>
              </a:path>
            </a:pathLst>
          </a:custGeom>
          <a:solidFill>
            <a:srgbClr val="99FFCC"/>
          </a:solidFill>
          <a:effectLst>
            <a:glow rad="228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20000"/>
              </a:spcBef>
              <a:spcAft>
                <a:spcPct val="0"/>
              </a:spcAft>
              <a:buClrTx/>
              <a:buSzTx/>
              <a:buFontTx/>
              <a:buChar char="–"/>
              <a:tabLst/>
              <a:defRPr/>
            </a:pP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Freeform: Shape 16">
            <a:extLst>
              <a:ext uri="{FF2B5EF4-FFF2-40B4-BE49-F238E27FC236}">
                <a16:creationId xmlns:a16="http://schemas.microsoft.com/office/drawing/2014/main" id="{926236E7-7868-2815-59BE-1CA8D02411DF}"/>
              </a:ext>
            </a:extLst>
          </p:cNvPr>
          <p:cNvSpPr/>
          <p:nvPr/>
        </p:nvSpPr>
        <p:spPr>
          <a:xfrm>
            <a:off x="4439195" y="2674927"/>
            <a:ext cx="732064" cy="248810"/>
          </a:xfrm>
          <a:custGeom>
            <a:avLst/>
            <a:gdLst>
              <a:gd name="connsiteX0" fmla="*/ 130628 w 339634"/>
              <a:gd name="connsiteY0" fmla="*/ 13063 h 261257"/>
              <a:gd name="connsiteX1" fmla="*/ 39188 w 339634"/>
              <a:gd name="connsiteY1" fmla="*/ 19595 h 261257"/>
              <a:gd name="connsiteX2" fmla="*/ 6531 w 339634"/>
              <a:gd name="connsiteY2" fmla="*/ 32657 h 261257"/>
              <a:gd name="connsiteX3" fmla="*/ 0 w 339634"/>
              <a:gd name="connsiteY3" fmla="*/ 65315 h 261257"/>
              <a:gd name="connsiteX4" fmla="*/ 45720 w 339634"/>
              <a:gd name="connsiteY4" fmla="*/ 130629 h 261257"/>
              <a:gd name="connsiteX5" fmla="*/ 84908 w 339634"/>
              <a:gd name="connsiteY5" fmla="*/ 169817 h 261257"/>
              <a:gd name="connsiteX6" fmla="*/ 91440 w 339634"/>
              <a:gd name="connsiteY6" fmla="*/ 202475 h 261257"/>
              <a:gd name="connsiteX7" fmla="*/ 143691 w 339634"/>
              <a:gd name="connsiteY7" fmla="*/ 261257 h 261257"/>
              <a:gd name="connsiteX8" fmla="*/ 280851 w 339634"/>
              <a:gd name="connsiteY8" fmla="*/ 241663 h 261257"/>
              <a:gd name="connsiteX9" fmla="*/ 320040 w 339634"/>
              <a:gd name="connsiteY9" fmla="*/ 228600 h 261257"/>
              <a:gd name="connsiteX10" fmla="*/ 339634 w 339634"/>
              <a:gd name="connsiteY10" fmla="*/ 163286 h 261257"/>
              <a:gd name="connsiteX11" fmla="*/ 320040 w 339634"/>
              <a:gd name="connsiteY11" fmla="*/ 111035 h 261257"/>
              <a:gd name="connsiteX12" fmla="*/ 287382 w 339634"/>
              <a:gd name="connsiteY12" fmla="*/ 91440 h 261257"/>
              <a:gd name="connsiteX13" fmla="*/ 300445 w 339634"/>
              <a:gd name="connsiteY13" fmla="*/ 26126 h 261257"/>
              <a:gd name="connsiteX14" fmla="*/ 215537 w 339634"/>
              <a:gd name="connsiteY14" fmla="*/ 6532 h 261257"/>
              <a:gd name="connsiteX15" fmla="*/ 39188 w 339634"/>
              <a:gd name="connsiteY15" fmla="*/ 0 h 261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9634" h="261257">
                <a:moveTo>
                  <a:pt x="130628" y="13063"/>
                </a:moveTo>
                <a:cubicBezTo>
                  <a:pt x="100148" y="15240"/>
                  <a:pt x="69372" y="14829"/>
                  <a:pt x="39188" y="19595"/>
                </a:cubicBezTo>
                <a:cubicBezTo>
                  <a:pt x="27607" y="21424"/>
                  <a:pt x="14161" y="23755"/>
                  <a:pt x="6531" y="32657"/>
                </a:cubicBezTo>
                <a:cubicBezTo>
                  <a:pt x="-694" y="41086"/>
                  <a:pt x="2177" y="54429"/>
                  <a:pt x="0" y="65315"/>
                </a:cubicBezTo>
                <a:cubicBezTo>
                  <a:pt x="15240" y="87086"/>
                  <a:pt x="28962" y="110004"/>
                  <a:pt x="45720" y="130629"/>
                </a:cubicBezTo>
                <a:cubicBezTo>
                  <a:pt x="57369" y="144966"/>
                  <a:pt x="74990" y="154232"/>
                  <a:pt x="84908" y="169817"/>
                </a:cubicBezTo>
                <a:cubicBezTo>
                  <a:pt x="90868" y="179183"/>
                  <a:pt x="87929" y="191943"/>
                  <a:pt x="91440" y="202475"/>
                </a:cubicBezTo>
                <a:cubicBezTo>
                  <a:pt x="102568" y="235861"/>
                  <a:pt x="113680" y="236248"/>
                  <a:pt x="143691" y="261257"/>
                </a:cubicBezTo>
                <a:cubicBezTo>
                  <a:pt x="189411" y="254726"/>
                  <a:pt x="235439" y="250073"/>
                  <a:pt x="280851" y="241663"/>
                </a:cubicBezTo>
                <a:cubicBezTo>
                  <a:pt x="294390" y="239156"/>
                  <a:pt x="311778" y="239616"/>
                  <a:pt x="320040" y="228600"/>
                </a:cubicBezTo>
                <a:cubicBezTo>
                  <a:pt x="333678" y="210416"/>
                  <a:pt x="333103" y="185057"/>
                  <a:pt x="339634" y="163286"/>
                </a:cubicBezTo>
                <a:cubicBezTo>
                  <a:pt x="333103" y="145869"/>
                  <a:pt x="330981" y="126079"/>
                  <a:pt x="320040" y="111035"/>
                </a:cubicBezTo>
                <a:cubicBezTo>
                  <a:pt x="312573" y="100768"/>
                  <a:pt x="290237" y="103810"/>
                  <a:pt x="287382" y="91440"/>
                </a:cubicBezTo>
                <a:cubicBezTo>
                  <a:pt x="282389" y="69806"/>
                  <a:pt x="296091" y="47897"/>
                  <a:pt x="300445" y="26126"/>
                </a:cubicBezTo>
                <a:cubicBezTo>
                  <a:pt x="272142" y="19595"/>
                  <a:pt x="244424" y="9573"/>
                  <a:pt x="215537" y="6532"/>
                </a:cubicBezTo>
                <a:cubicBezTo>
                  <a:pt x="151830" y="-174"/>
                  <a:pt x="98415" y="0"/>
                  <a:pt x="39188" y="0"/>
                </a:cubicBezTo>
              </a:path>
            </a:pathLst>
          </a:custGeom>
          <a:solidFill>
            <a:srgbClr val="FFFFCC"/>
          </a:solidFill>
          <a:effectLst>
            <a:glow rad="228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20000"/>
              </a:spcBef>
              <a:spcAft>
                <a:spcPct val="0"/>
              </a:spcAft>
              <a:buClrTx/>
              <a:buSzTx/>
              <a:buFontTx/>
              <a:buChar char="–"/>
              <a:tabLst/>
              <a:defRPr/>
            </a:pP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TextBox 18">
            <a:extLst>
              <a:ext uri="{FF2B5EF4-FFF2-40B4-BE49-F238E27FC236}">
                <a16:creationId xmlns:a16="http://schemas.microsoft.com/office/drawing/2014/main" id="{46D57EEE-2BDE-A2E5-5B70-5B9205920DB4}"/>
              </a:ext>
            </a:extLst>
          </p:cNvPr>
          <p:cNvSpPr txBox="1"/>
          <p:nvPr/>
        </p:nvSpPr>
        <p:spPr>
          <a:xfrm>
            <a:off x="4264299" y="2598462"/>
            <a:ext cx="4594860" cy="369332"/>
          </a:xfrm>
          <a:prstGeom prst="rect">
            <a:avLst/>
          </a:prstGeom>
          <a:noFill/>
        </p:spPr>
        <p:txBody>
          <a:bodyPr wrap="square">
            <a:spAutoFit/>
          </a:body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glow rad="876300">
                    <a:srgbClr val="FFC000">
                      <a:satMod val="175000"/>
                      <a:alpha val="65000"/>
                    </a:srgbClr>
                  </a:glow>
                </a:effectLst>
                <a:uLnTx/>
                <a:uFillTx/>
                <a:latin typeface="Arial" charset="0"/>
                <a:ea typeface="+mn-ea"/>
                <a:cs typeface="+mn-cs"/>
              </a:rPr>
              <a:t>Ligase</a:t>
            </a:r>
            <a:endParaRPr kumimoji="0" lang="en-US" sz="2800" b="0" i="0" u="none" strike="noStrike" kern="1200" cap="none" spc="0" normalizeH="0" baseline="0" noProof="0" dirty="0">
              <a:ln>
                <a:noFill/>
              </a:ln>
              <a:solidFill>
                <a:prstClr val="black"/>
              </a:solidFill>
              <a:effectLst>
                <a:glow rad="876300">
                  <a:srgbClr val="FFC000">
                    <a:satMod val="175000"/>
                    <a:alpha val="65000"/>
                  </a:srgbClr>
                </a:glow>
              </a:effectLst>
              <a:uLnTx/>
              <a:uFillTx/>
              <a:latin typeface="Arial" charset="0"/>
              <a:ea typeface="+mn-ea"/>
              <a:cs typeface="+mn-cs"/>
            </a:endParaRPr>
          </a:p>
        </p:txBody>
      </p:sp>
      <p:sp>
        <p:nvSpPr>
          <p:cNvPr id="21" name="TextBox 20">
            <a:extLst>
              <a:ext uri="{FF2B5EF4-FFF2-40B4-BE49-F238E27FC236}">
                <a16:creationId xmlns:a16="http://schemas.microsoft.com/office/drawing/2014/main" id="{F01417DC-1BCD-2CF8-46D0-0E630FED2595}"/>
              </a:ext>
            </a:extLst>
          </p:cNvPr>
          <p:cNvSpPr txBox="1"/>
          <p:nvPr/>
        </p:nvSpPr>
        <p:spPr>
          <a:xfrm>
            <a:off x="1506220" y="159184"/>
            <a:ext cx="7256780" cy="523220"/>
          </a:xfrm>
          <a:prstGeom prst="rect">
            <a:avLst/>
          </a:prstGeom>
          <a:noFill/>
        </p:spPr>
        <p:txBody>
          <a:bodyPr wrap="square">
            <a:spAutoFit/>
          </a:body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2800" b="0" i="0" u="none" strike="noStrike" kern="1200" cap="none" spc="0" normalizeH="0" baseline="0" noProof="0" dirty="0">
                <a:ln>
                  <a:noFill/>
                </a:ln>
                <a:solidFill>
                  <a:prstClr val="black"/>
                </a:solidFill>
                <a:effectLst>
                  <a:glow rad="228600">
                    <a:srgbClr val="ED7D31">
                      <a:satMod val="175000"/>
                      <a:alpha val="40000"/>
                    </a:srgbClr>
                  </a:glow>
                </a:effectLst>
                <a:uLnTx/>
                <a:uFillTx/>
                <a:latin typeface="Roboto" panose="02000000000000000000" pitchFamily="2" charset="0"/>
                <a:ea typeface="+mn-ea"/>
                <a:cs typeface="+mn-cs"/>
              </a:rPr>
              <a:t>Which enzymes below is not correct?</a:t>
            </a:r>
            <a:endParaRPr kumimoji="0" lang="en-US" sz="2800" b="0" i="0" u="none" strike="noStrike" kern="1200" cap="none" spc="0" normalizeH="0" baseline="0" noProof="0" dirty="0">
              <a:ln>
                <a:noFill/>
              </a:ln>
              <a:solidFill>
                <a:prstClr val="black"/>
              </a:solidFill>
              <a:effectLst>
                <a:glow rad="228600">
                  <a:srgbClr val="ED7D31">
                    <a:satMod val="175000"/>
                    <a:alpha val="40000"/>
                  </a:srgbClr>
                </a:glow>
              </a:effectLst>
              <a:uLnTx/>
              <a:uFillTx/>
              <a:latin typeface="Arial" charset="0"/>
              <a:ea typeface="+mn-ea"/>
              <a:cs typeface="+mn-cs"/>
            </a:endParaRPr>
          </a:p>
        </p:txBody>
      </p:sp>
      <p:sp>
        <p:nvSpPr>
          <p:cNvPr id="23" name="TextBox 22">
            <a:extLst>
              <a:ext uri="{FF2B5EF4-FFF2-40B4-BE49-F238E27FC236}">
                <a16:creationId xmlns:a16="http://schemas.microsoft.com/office/drawing/2014/main" id="{B2B6DDEC-11F7-C65B-AF2F-6D441505DD48}"/>
              </a:ext>
            </a:extLst>
          </p:cNvPr>
          <p:cNvSpPr txBox="1"/>
          <p:nvPr/>
        </p:nvSpPr>
        <p:spPr>
          <a:xfrm>
            <a:off x="4663440" y="3417239"/>
            <a:ext cx="4594860" cy="701731"/>
          </a:xfrm>
          <a:prstGeom prst="rect">
            <a:avLst/>
          </a:prstGeom>
          <a:noFill/>
        </p:spPr>
        <p:txBody>
          <a:bodyPr wrap="square">
            <a:spAutoFit/>
          </a:body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glow rad="228600">
                    <a:srgbClr val="99FFCC">
                      <a:alpha val="40000"/>
                    </a:srgbClr>
                  </a:glow>
                </a:effectLst>
                <a:uLnTx/>
                <a:uFillTx/>
                <a:latin typeface="Arial" charset="0"/>
                <a:ea typeface="+mn-ea"/>
                <a:cs typeface="+mn-cs"/>
              </a:rPr>
              <a:t>DNA</a:t>
            </a:r>
          </a:p>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glow rad="228600">
                    <a:srgbClr val="99FFCC">
                      <a:alpha val="40000"/>
                    </a:srgbClr>
                  </a:glow>
                </a:effectLst>
                <a:uLnTx/>
                <a:uFillTx/>
                <a:latin typeface="Arial" charset="0"/>
                <a:ea typeface="+mn-ea"/>
                <a:cs typeface="+mn-cs"/>
              </a:rPr>
              <a:t>Polymerase</a:t>
            </a:r>
          </a:p>
        </p:txBody>
      </p:sp>
      <p:sp>
        <p:nvSpPr>
          <p:cNvPr id="24" name="Rectangle: Rounded Corners 23">
            <a:extLst>
              <a:ext uri="{FF2B5EF4-FFF2-40B4-BE49-F238E27FC236}">
                <a16:creationId xmlns:a16="http://schemas.microsoft.com/office/drawing/2014/main" id="{2001CBD6-EBFA-06D2-F733-E720D2DDC0AE}"/>
              </a:ext>
            </a:extLst>
          </p:cNvPr>
          <p:cNvSpPr/>
          <p:nvPr/>
        </p:nvSpPr>
        <p:spPr>
          <a:xfrm>
            <a:off x="5029200" y="762000"/>
            <a:ext cx="3733800" cy="1692638"/>
          </a:xfrm>
          <a:prstGeom prst="roundRect">
            <a:avLst/>
          </a:prstGeom>
          <a:solidFill>
            <a:schemeClr val="tx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20000"/>
              </a:spcBef>
              <a:spcAft>
                <a:spcPct val="0"/>
              </a:spcAft>
              <a:buClrTx/>
              <a:buSzTx/>
              <a:buFontTx/>
              <a:buChar char="–"/>
              <a:tabLst/>
              <a:defRPr/>
            </a:pP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TextBox 25">
            <a:extLst>
              <a:ext uri="{FF2B5EF4-FFF2-40B4-BE49-F238E27FC236}">
                <a16:creationId xmlns:a16="http://schemas.microsoft.com/office/drawing/2014/main" id="{885A25EE-A640-9DE5-7491-6AE45F350C6F}"/>
              </a:ext>
            </a:extLst>
          </p:cNvPr>
          <p:cNvSpPr txBox="1"/>
          <p:nvPr/>
        </p:nvSpPr>
        <p:spPr>
          <a:xfrm>
            <a:off x="5015413" y="808762"/>
            <a:ext cx="3757928" cy="1600438"/>
          </a:xfrm>
          <a:prstGeom prst="rect">
            <a:avLst/>
          </a:prstGeom>
          <a:noFill/>
        </p:spPr>
        <p:txBody>
          <a:bodyPr wrap="square">
            <a:spAutoFit/>
          </a:body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1400" b="0" i="0" u="none" strike="noStrike" kern="1200" cap="none" spc="0" normalizeH="0" baseline="0" noProof="0" dirty="0">
                <a:ln>
                  <a:noFill/>
                </a:ln>
                <a:solidFill>
                  <a:srgbClr val="FFC000"/>
                </a:solidFill>
                <a:effectLst/>
                <a:uLnTx/>
                <a:uFillTx/>
                <a:latin typeface="Roboto" panose="02000000000000000000" pitchFamily="2" charset="0"/>
                <a:ea typeface="+mn-ea"/>
                <a:cs typeface="+mn-cs"/>
              </a:rPr>
              <a:t>DNA Enzymes: </a:t>
            </a:r>
            <a:r>
              <a:rPr kumimoji="0" lang="en-US" sz="1400" b="0" i="0" u="none" strike="noStrike" kern="1200" cap="none" spc="0" normalizeH="0" baseline="0" noProof="0" dirty="0">
                <a:ln>
                  <a:noFill/>
                </a:ln>
                <a:solidFill>
                  <a:srgbClr val="99FFCC"/>
                </a:solidFill>
                <a:effectLst/>
                <a:uLnTx/>
                <a:uFillTx/>
                <a:latin typeface="Roboto" panose="02000000000000000000" pitchFamily="2" charset="0"/>
                <a:ea typeface="+mn-ea"/>
                <a:cs typeface="+mn-cs"/>
              </a:rPr>
              <a:t>DNA Polymerase helps in the replication of double-stranded DNA into two identical DNA molecules. </a:t>
            </a:r>
            <a:r>
              <a:rPr kumimoji="0" lang="en-US" sz="1400" b="0" i="0" u="none" strike="noStrike" kern="1200" cap="none" spc="0" normalizeH="0" baseline="0" noProof="0" dirty="0">
                <a:ln>
                  <a:noFill/>
                </a:ln>
                <a:solidFill>
                  <a:srgbClr val="FFFF00"/>
                </a:solidFill>
                <a:effectLst>
                  <a:glow rad="228600">
                    <a:srgbClr val="FFC000">
                      <a:satMod val="175000"/>
                      <a:alpha val="40000"/>
                    </a:srgbClr>
                  </a:glow>
                </a:effectLst>
                <a:uLnTx/>
                <a:uFillTx/>
                <a:latin typeface="Roboto" panose="02000000000000000000" pitchFamily="2" charset="0"/>
                <a:ea typeface="+mn-ea"/>
                <a:cs typeface="+mn-cs"/>
              </a:rPr>
              <a:t>Ligase: </a:t>
            </a:r>
            <a:r>
              <a:rPr kumimoji="0" lang="en-US" sz="1400" b="0" i="0" u="none" strike="noStrike" kern="1200" cap="none" spc="0" normalizeH="0" baseline="0" noProof="0" dirty="0">
                <a:ln>
                  <a:noFill/>
                </a:ln>
                <a:solidFill>
                  <a:srgbClr val="FFFFCC"/>
                </a:solidFill>
                <a:effectLst/>
                <a:uLnTx/>
                <a:uFillTx/>
                <a:latin typeface="Roboto" panose="02000000000000000000" pitchFamily="2" charset="0"/>
                <a:ea typeface="+mn-ea"/>
                <a:cs typeface="+mn-cs"/>
              </a:rPr>
              <a:t>It helps in the separation of double-stranded DNA into single strands allowing each strand to be copied.</a:t>
            </a:r>
            <a:r>
              <a:rPr kumimoji="0" lang="en-US" sz="1400" b="0" i="0" u="none" strike="noStrike" kern="1200" cap="none" spc="0" normalizeH="0" baseline="0" noProof="0" dirty="0">
                <a:ln>
                  <a:noFill/>
                </a:ln>
                <a:solidFill>
                  <a:srgbClr val="FFFFCC"/>
                </a:solidFill>
                <a:effectLst>
                  <a:glow rad="228600">
                    <a:srgbClr val="ED7D31">
                      <a:satMod val="175000"/>
                      <a:alpha val="40000"/>
                    </a:srgbClr>
                  </a:glow>
                </a:effectLst>
                <a:uLnTx/>
                <a:uFillTx/>
                <a:latin typeface="Roboto" panose="02000000000000000000" pitchFamily="2" charset="0"/>
                <a:ea typeface="+mn-ea"/>
                <a:cs typeface="+mn-cs"/>
              </a:rPr>
              <a:t> </a:t>
            </a:r>
            <a:r>
              <a:rPr kumimoji="0" lang="en-US" sz="1400" b="0" i="0" u="none" strike="noStrike" kern="1200" cap="none" spc="0" normalizeH="0" baseline="0" noProof="0" dirty="0">
                <a:ln>
                  <a:noFill/>
                </a:ln>
                <a:solidFill>
                  <a:srgbClr val="FF00FF"/>
                </a:solidFill>
                <a:effectLst>
                  <a:glow rad="228600">
                    <a:srgbClr val="ED7D31">
                      <a:satMod val="175000"/>
                      <a:alpha val="40000"/>
                    </a:srgbClr>
                  </a:glow>
                </a:effectLst>
                <a:uLnTx/>
                <a:uFillTx/>
                <a:latin typeface="Roboto" panose="02000000000000000000" pitchFamily="2" charset="0"/>
                <a:ea typeface="+mn-ea"/>
                <a:cs typeface="+mn-cs"/>
              </a:rPr>
              <a:t>Helicase</a:t>
            </a:r>
            <a:r>
              <a:rPr kumimoji="0" lang="en-US" sz="1400" b="0" i="0" u="none" strike="noStrike" kern="1200" cap="none" spc="0" normalizeH="0" baseline="0" noProof="0" dirty="0">
                <a:ln>
                  <a:noFill/>
                </a:ln>
                <a:solidFill>
                  <a:srgbClr val="4472C4">
                    <a:lumMod val="60000"/>
                    <a:lumOff val="40000"/>
                  </a:srgbClr>
                </a:solidFill>
                <a:effectLst/>
                <a:uLnTx/>
                <a:uFillTx/>
                <a:latin typeface="Roboto" panose="02000000000000000000" pitchFamily="2" charset="0"/>
                <a:ea typeface="+mn-ea"/>
                <a:cs typeface="+mn-cs"/>
              </a:rPr>
              <a:t>: It acts as glue by joining 2 DNA fragments to form a new DNA strand.</a:t>
            </a:r>
            <a:endParaRPr kumimoji="0" lang="en-US" sz="1400" b="0" i="0" u="none" strike="noStrike" kern="1200" cap="none" spc="0" normalizeH="0" baseline="0" noProof="0" dirty="0">
              <a:ln>
                <a:noFill/>
              </a:ln>
              <a:solidFill>
                <a:srgbClr val="4472C4">
                  <a:lumMod val="60000"/>
                  <a:lumOff val="40000"/>
                </a:srgbClr>
              </a:solidFill>
              <a:effectLst/>
              <a:uLnTx/>
              <a:uFillTx/>
              <a:latin typeface="Arial" charset="0"/>
              <a:ea typeface="+mn-ea"/>
              <a:cs typeface="+mn-cs"/>
            </a:endParaRPr>
          </a:p>
        </p:txBody>
      </p:sp>
      <p:sp>
        <p:nvSpPr>
          <p:cNvPr id="3" name="Rectangle 2">
            <a:extLst>
              <a:ext uri="{FF2B5EF4-FFF2-40B4-BE49-F238E27FC236}">
                <a16:creationId xmlns:a16="http://schemas.microsoft.com/office/drawing/2014/main" id="{F140EAF9-F455-3856-60CF-41D6E08BE79A}"/>
              </a:ext>
            </a:extLst>
          </p:cNvPr>
          <p:cNvSpPr/>
          <p:nvPr/>
        </p:nvSpPr>
        <p:spPr>
          <a:xfrm>
            <a:off x="5153717" y="5886390"/>
            <a:ext cx="526105" cy="584775"/>
          </a:xfrm>
          <a:prstGeom prst="rect">
            <a:avLst/>
          </a:prstGeom>
          <a:noFill/>
        </p:spPr>
        <p:txBody>
          <a:bodyPr wrap="none" lIns="91440" tIns="45720" rIns="91440" bIns="45720">
            <a:spAutoFit/>
          </a:body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en-US" sz="3200" b="1" i="0" u="none" strike="noStrike" kern="1200" cap="none" spc="0" normalizeH="0" baseline="0" noProof="0" dirty="0">
                <a:ln w="9525">
                  <a:solidFill>
                    <a:prstClr val="white"/>
                  </a:solidFill>
                  <a:prstDash val="solid"/>
                </a:ln>
                <a:solidFill>
                  <a:prstClr val="black"/>
                </a:solidFill>
                <a:effectLst>
                  <a:outerShdw blurRad="12700" dist="38100" dir="2700000" algn="tl" rotWithShape="0">
                    <a:prstClr val="white">
                      <a:lumMod val="50000"/>
                    </a:prstClr>
                  </a:outerShdw>
                </a:effectLst>
                <a:uLnTx/>
                <a:uFillTx/>
                <a:latin typeface="Arial" charset="0"/>
                <a:ea typeface="+mn-ea"/>
                <a:cs typeface="+mn-cs"/>
              </a:rPr>
              <a:t>3’</a:t>
            </a:r>
          </a:p>
        </p:txBody>
      </p:sp>
      <p:sp>
        <p:nvSpPr>
          <p:cNvPr id="11" name="TextBox 10">
            <a:extLst>
              <a:ext uri="{FF2B5EF4-FFF2-40B4-BE49-F238E27FC236}">
                <a16:creationId xmlns:a16="http://schemas.microsoft.com/office/drawing/2014/main" id="{C913C565-70AC-A650-1CBD-F0C2CC9C1693}"/>
              </a:ext>
            </a:extLst>
          </p:cNvPr>
          <p:cNvSpPr txBox="1"/>
          <p:nvPr/>
        </p:nvSpPr>
        <p:spPr>
          <a:xfrm>
            <a:off x="2646137" y="5583181"/>
            <a:ext cx="4666704" cy="584775"/>
          </a:xfrm>
          <a:prstGeom prst="rect">
            <a:avLst/>
          </a:prstGeom>
          <a:noFill/>
        </p:spPr>
        <p:txBody>
          <a:bodyPr wrap="square">
            <a:spAutoFit/>
          </a:body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en-US" sz="3200" b="1" i="0" u="none" strike="noStrike" kern="1200" cap="none" spc="0" normalizeH="0" baseline="0" noProof="0" dirty="0">
                <a:ln w="9525">
                  <a:solidFill>
                    <a:prstClr val="white"/>
                  </a:solidFill>
                  <a:prstDash val="solid"/>
                </a:ln>
                <a:solidFill>
                  <a:prstClr val="black"/>
                </a:solidFill>
                <a:effectLst>
                  <a:outerShdw blurRad="12700" dist="38100" dir="2700000" algn="tl" rotWithShape="0">
                    <a:prstClr val="white">
                      <a:lumMod val="50000"/>
                    </a:prstClr>
                  </a:outerShdw>
                </a:effectLst>
                <a:uLnTx/>
                <a:uFillTx/>
                <a:latin typeface="Arial" charset="0"/>
                <a:ea typeface="+mn-ea"/>
                <a:cs typeface="+mn-cs"/>
              </a:rPr>
              <a:t>5’</a:t>
            </a:r>
          </a:p>
        </p:txBody>
      </p:sp>
      <p:sp>
        <p:nvSpPr>
          <p:cNvPr id="14" name="TextBox 13">
            <a:extLst>
              <a:ext uri="{FF2B5EF4-FFF2-40B4-BE49-F238E27FC236}">
                <a16:creationId xmlns:a16="http://schemas.microsoft.com/office/drawing/2014/main" id="{D177AD7E-B2FF-2861-5E12-44E402FA8A4C}"/>
              </a:ext>
            </a:extLst>
          </p:cNvPr>
          <p:cNvSpPr txBox="1"/>
          <p:nvPr/>
        </p:nvSpPr>
        <p:spPr>
          <a:xfrm>
            <a:off x="1152073" y="5836995"/>
            <a:ext cx="4666704" cy="584775"/>
          </a:xfrm>
          <a:prstGeom prst="rect">
            <a:avLst/>
          </a:prstGeom>
          <a:noFill/>
        </p:spPr>
        <p:txBody>
          <a:bodyPr wrap="square">
            <a:spAutoFit/>
          </a:body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en-US" sz="3200" b="1" i="0" u="none" strike="noStrike" kern="1200" cap="none" spc="0" normalizeH="0" baseline="0" noProof="0" dirty="0">
                <a:ln w="9525">
                  <a:solidFill>
                    <a:prstClr val="white"/>
                  </a:solidFill>
                  <a:prstDash val="solid"/>
                </a:ln>
                <a:solidFill>
                  <a:prstClr val="black"/>
                </a:solidFill>
                <a:effectLst>
                  <a:outerShdw blurRad="12700" dist="38100" dir="2700000" algn="tl" rotWithShape="0">
                    <a:prstClr val="white">
                      <a:lumMod val="50000"/>
                    </a:prstClr>
                  </a:outerShdw>
                </a:effectLst>
                <a:uLnTx/>
                <a:uFillTx/>
                <a:latin typeface="Arial" charset="0"/>
                <a:ea typeface="+mn-ea"/>
                <a:cs typeface="+mn-cs"/>
              </a:rPr>
              <a:t>5’</a:t>
            </a:r>
          </a:p>
        </p:txBody>
      </p:sp>
      <p:sp>
        <p:nvSpPr>
          <p:cNvPr id="20" name="TextBox 19">
            <a:extLst>
              <a:ext uri="{FF2B5EF4-FFF2-40B4-BE49-F238E27FC236}">
                <a16:creationId xmlns:a16="http://schemas.microsoft.com/office/drawing/2014/main" id="{F2C8B221-5A8D-DE3D-0D8C-D5AA07C9AEE4}"/>
              </a:ext>
            </a:extLst>
          </p:cNvPr>
          <p:cNvSpPr txBox="1"/>
          <p:nvPr/>
        </p:nvSpPr>
        <p:spPr>
          <a:xfrm>
            <a:off x="1761854" y="5359568"/>
            <a:ext cx="4666704" cy="584775"/>
          </a:xfrm>
          <a:prstGeom prst="rect">
            <a:avLst/>
          </a:prstGeom>
          <a:noFill/>
        </p:spPr>
        <p:txBody>
          <a:bodyPr wrap="square">
            <a:spAutoFit/>
          </a:body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en-US" sz="3200" b="1" i="0" u="none" strike="noStrike" kern="1200" cap="none" spc="0" normalizeH="0" baseline="0" noProof="0" dirty="0">
                <a:ln w="9525">
                  <a:solidFill>
                    <a:prstClr val="white"/>
                  </a:solidFill>
                  <a:prstDash val="solid"/>
                </a:ln>
                <a:solidFill>
                  <a:prstClr val="black"/>
                </a:solidFill>
                <a:effectLst>
                  <a:outerShdw blurRad="12700" dist="38100" dir="2700000" algn="tl" rotWithShape="0">
                    <a:prstClr val="white">
                      <a:lumMod val="50000"/>
                    </a:prstClr>
                  </a:outerShdw>
                </a:effectLst>
                <a:uLnTx/>
                <a:uFillTx/>
                <a:latin typeface="Arial" charset="0"/>
                <a:ea typeface="+mn-ea"/>
                <a:cs typeface="+mn-cs"/>
              </a:rPr>
              <a:t>3’</a:t>
            </a:r>
          </a:p>
        </p:txBody>
      </p:sp>
      <p:sp>
        <p:nvSpPr>
          <p:cNvPr id="22" name="Rectangle 21">
            <a:extLst>
              <a:ext uri="{FF2B5EF4-FFF2-40B4-BE49-F238E27FC236}">
                <a16:creationId xmlns:a16="http://schemas.microsoft.com/office/drawing/2014/main" id="{FFA9E3D3-390C-0F84-C7D2-C43ED5854F69}"/>
              </a:ext>
            </a:extLst>
          </p:cNvPr>
          <p:cNvSpPr/>
          <p:nvPr/>
        </p:nvSpPr>
        <p:spPr>
          <a:xfrm>
            <a:off x="2858078" y="436230"/>
            <a:ext cx="1168911" cy="923330"/>
          </a:xfrm>
          <a:prstGeom prst="rect">
            <a:avLst/>
          </a:prstGeom>
          <a:noFill/>
        </p:spPr>
        <p:txBody>
          <a:bodyPr wrap="none" lIns="91440" tIns="45720" rIns="91440" bIns="4572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w="9525">
                  <a:solidFill>
                    <a:prstClr val="white"/>
                  </a:solidFill>
                  <a:prstDash val="solid"/>
                </a:ln>
                <a:solidFill>
                  <a:prstClr val="black"/>
                </a:solidFill>
                <a:effectLst>
                  <a:outerShdw blurRad="12700" dist="38100" dir="2700000" algn="tl" rotWithShape="0">
                    <a:prstClr val="white">
                      <a:lumMod val="50000"/>
                    </a:prstClr>
                  </a:outerShdw>
                </a:effectLst>
                <a:uLnTx/>
                <a:uFillTx/>
                <a:latin typeface="Verdana" pitchFamily="34" charset="0"/>
                <a:ea typeface="+mn-ea"/>
                <a:cs typeface="+mn-cs"/>
              </a:rPr>
              <a:t>14</a:t>
            </a:r>
          </a:p>
        </p:txBody>
      </p:sp>
      <p:pic>
        <p:nvPicPr>
          <p:cNvPr id="5" name="Picture 4">
            <a:extLst>
              <a:ext uri="{FF2B5EF4-FFF2-40B4-BE49-F238E27FC236}">
                <a16:creationId xmlns:a16="http://schemas.microsoft.com/office/drawing/2014/main" id="{0D9D859D-4A62-0674-A7EC-30476E8B93C6}"/>
              </a:ext>
            </a:extLst>
          </p:cNvPr>
          <p:cNvPicPr>
            <a:picLocks noChangeAspect="1"/>
          </p:cNvPicPr>
          <p:nvPr/>
        </p:nvPicPr>
        <p:blipFill>
          <a:blip r:embed="rId4"/>
          <a:stretch>
            <a:fillRect/>
          </a:stretch>
        </p:blipFill>
        <p:spPr>
          <a:xfrm>
            <a:off x="7418674" y="6787306"/>
            <a:ext cx="1633537" cy="70694"/>
          </a:xfrm>
          <a:prstGeom prst="rect">
            <a:avLst/>
          </a:prstGeom>
        </p:spPr>
      </p:pic>
      <p:pic>
        <p:nvPicPr>
          <p:cNvPr id="12" name="Picture 11">
            <a:extLst>
              <a:ext uri="{FF2B5EF4-FFF2-40B4-BE49-F238E27FC236}">
                <a16:creationId xmlns:a16="http://schemas.microsoft.com/office/drawing/2014/main" id="{2D6EA0B4-AE3D-4FE6-E919-A61B5F84FFE6}"/>
              </a:ext>
            </a:extLst>
          </p:cNvPr>
          <p:cNvPicPr>
            <a:picLocks noChangeAspect="1"/>
          </p:cNvPicPr>
          <p:nvPr/>
        </p:nvPicPr>
        <p:blipFill>
          <a:blip r:embed="rId4"/>
          <a:stretch>
            <a:fillRect/>
          </a:stretch>
        </p:blipFill>
        <p:spPr>
          <a:xfrm>
            <a:off x="7571074" y="6939706"/>
            <a:ext cx="1633537" cy="70694"/>
          </a:xfrm>
          <a:prstGeom prst="rect">
            <a:avLst/>
          </a:prstGeom>
        </p:spPr>
      </p:pic>
      <p:pic>
        <p:nvPicPr>
          <p:cNvPr id="18" name="Picture 17">
            <a:extLst>
              <a:ext uri="{FF2B5EF4-FFF2-40B4-BE49-F238E27FC236}">
                <a16:creationId xmlns:a16="http://schemas.microsoft.com/office/drawing/2014/main" id="{3447E582-DD0E-803F-89B8-AFA3EEADC174}"/>
              </a:ext>
            </a:extLst>
          </p:cNvPr>
          <p:cNvPicPr>
            <a:picLocks noChangeAspect="1"/>
          </p:cNvPicPr>
          <p:nvPr/>
        </p:nvPicPr>
        <p:blipFill>
          <a:blip r:embed="rId4"/>
          <a:stretch>
            <a:fillRect/>
          </a:stretch>
        </p:blipFill>
        <p:spPr>
          <a:xfrm>
            <a:off x="7723474" y="7092106"/>
            <a:ext cx="1633537" cy="70694"/>
          </a:xfrm>
          <a:prstGeom prst="rect">
            <a:avLst/>
          </a:prstGeom>
        </p:spPr>
      </p:pic>
    </p:spTree>
    <p:extLst>
      <p:ext uri="{BB962C8B-B14F-4D97-AF65-F5344CB8AC3E}">
        <p14:creationId xmlns:p14="http://schemas.microsoft.com/office/powerpoint/2010/main" val="3600515078"/>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Office Depot Brand Ruled Filler Paper 11 x 8 12 3 Hole Punched 15 Lb Wide  Ruled With Margin Ream Of 500 Sheets - Office Depot">
            <a:extLst>
              <a:ext uri="{FF2B5EF4-FFF2-40B4-BE49-F238E27FC236}">
                <a16:creationId xmlns:a16="http://schemas.microsoft.com/office/drawing/2014/main" id="{010A4D28-9984-4E8D-AE5C-F09C5706CBB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8578"/>
            <a:ext cx="9067800" cy="6697021"/>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DNA replication - Wikipedia">
            <a:extLst>
              <a:ext uri="{FF2B5EF4-FFF2-40B4-BE49-F238E27FC236}">
                <a16:creationId xmlns:a16="http://schemas.microsoft.com/office/drawing/2014/main" id="{7BB497B5-825E-497C-92BE-4EC817CE7CF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24200" y="423388"/>
            <a:ext cx="2768600" cy="586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6CC4487F-1BD6-4ABF-851C-5CC8758A4D5D}"/>
              </a:ext>
            </a:extLst>
          </p:cNvPr>
          <p:cNvSpPr/>
          <p:nvPr/>
        </p:nvSpPr>
        <p:spPr>
          <a:xfrm>
            <a:off x="381000" y="304800"/>
            <a:ext cx="8534400" cy="6129812"/>
          </a:xfrm>
          <a:prstGeom prst="rect">
            <a:avLst/>
          </a:prstGeom>
          <a:noFill/>
          <a:effectLst>
            <a:glow rad="228600">
              <a:srgbClr val="00FFFF">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20000"/>
              </a:spcBef>
              <a:spcAft>
                <a:spcPct val="0"/>
              </a:spcAft>
              <a:buClrTx/>
              <a:buSzTx/>
              <a:buFontTx/>
              <a:buChar char="–"/>
              <a:tabLst/>
              <a:defRPr/>
            </a:pP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E2DAA53F-1F62-3382-23EB-844EB8F4034F}"/>
              </a:ext>
            </a:extLst>
          </p:cNvPr>
          <p:cNvSpPr txBox="1"/>
          <p:nvPr/>
        </p:nvSpPr>
        <p:spPr>
          <a:xfrm>
            <a:off x="5799364" y="2575492"/>
            <a:ext cx="3234691" cy="3539430"/>
          </a:xfrm>
          <a:prstGeom prst="rect">
            <a:avLst/>
          </a:prstGeom>
          <a:noFill/>
        </p:spPr>
        <p:txBody>
          <a:bodyPr wrap="square">
            <a:spAutoFit/>
          </a:body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2800" b="1" i="0" u="none" strike="noStrike" kern="1200" cap="none" spc="0" normalizeH="0" baseline="0" noProof="0" dirty="0">
                <a:ln>
                  <a:noFill/>
                </a:ln>
                <a:solidFill>
                  <a:srgbClr val="99FFCC"/>
                </a:solidFill>
                <a:effectLst>
                  <a:glow rad="228600">
                    <a:srgbClr val="000000">
                      <a:alpha val="77000"/>
                    </a:srgbClr>
                  </a:glow>
                </a:effectLst>
                <a:uLnTx/>
                <a:uFillTx/>
                <a:latin typeface="Roboto"/>
                <a:ea typeface="+mn-ea"/>
                <a:cs typeface="+mn-cs"/>
              </a:rPr>
              <a:t>DNA polymerase moves along the old strand in the 3'–5' direction, creating a new strand having a 5'–3' direction.</a:t>
            </a:r>
            <a:endParaRPr kumimoji="0" lang="en-US" sz="2800" b="1" i="0" u="none" strike="noStrike" kern="1200" cap="none" spc="0" normalizeH="0" baseline="0" noProof="0" dirty="0">
              <a:ln>
                <a:noFill/>
              </a:ln>
              <a:solidFill>
                <a:srgbClr val="99FFCC"/>
              </a:solidFill>
              <a:effectLst>
                <a:glow rad="228600">
                  <a:srgbClr val="000000">
                    <a:alpha val="77000"/>
                  </a:srgbClr>
                </a:glow>
              </a:effectLst>
              <a:uLnTx/>
              <a:uFillTx/>
              <a:latin typeface="Arial" charset="0"/>
              <a:ea typeface="+mn-ea"/>
              <a:cs typeface="+mn-cs"/>
            </a:endParaRPr>
          </a:p>
        </p:txBody>
      </p:sp>
      <p:sp>
        <p:nvSpPr>
          <p:cNvPr id="6" name="TextBox 5">
            <a:extLst>
              <a:ext uri="{FF2B5EF4-FFF2-40B4-BE49-F238E27FC236}">
                <a16:creationId xmlns:a16="http://schemas.microsoft.com/office/drawing/2014/main" id="{67AE0F88-2D95-A76F-D98F-738A97F97833}"/>
              </a:ext>
            </a:extLst>
          </p:cNvPr>
          <p:cNvSpPr txBox="1"/>
          <p:nvPr/>
        </p:nvSpPr>
        <p:spPr>
          <a:xfrm>
            <a:off x="346167" y="710815"/>
            <a:ext cx="2696755" cy="5632311"/>
          </a:xfrm>
          <a:prstGeom prst="rect">
            <a:avLst/>
          </a:prstGeom>
          <a:noFill/>
        </p:spPr>
        <p:txBody>
          <a:bodyPr wrap="square">
            <a:spAutoFit/>
          </a:body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00FFFF"/>
                </a:solidFill>
                <a:effectLst>
                  <a:glow rad="228600">
                    <a:prstClr val="black">
                      <a:alpha val="97000"/>
                    </a:prstClr>
                  </a:glow>
                </a:effectLst>
                <a:uLnTx/>
                <a:uFillTx/>
                <a:latin typeface="Roboto"/>
                <a:ea typeface="+mn-ea"/>
                <a:cs typeface="+mn-cs"/>
              </a:rPr>
              <a:t>The primase generates short strands of RNA that bind to the single stranded-DNA to initiate DNA synthesis by the DNA polymerase. This enzyme can work only in the 5' to 3' direction, so it replicates the leading strand continuously.</a:t>
            </a:r>
            <a:endParaRPr kumimoji="0" lang="en-US" sz="2400" b="1" i="0" u="none" strike="noStrike" kern="1200" cap="none" spc="0" normalizeH="0" baseline="0" noProof="0" dirty="0">
              <a:ln>
                <a:noFill/>
              </a:ln>
              <a:solidFill>
                <a:srgbClr val="00FFFF"/>
              </a:solidFill>
              <a:effectLst>
                <a:glow rad="228600">
                  <a:prstClr val="black">
                    <a:alpha val="97000"/>
                  </a:prstClr>
                </a:glow>
              </a:effectLst>
              <a:uLnTx/>
              <a:uFillTx/>
              <a:latin typeface="Arial" charset="0"/>
              <a:ea typeface="+mn-ea"/>
              <a:cs typeface="+mn-cs"/>
            </a:endParaRPr>
          </a:p>
        </p:txBody>
      </p:sp>
      <p:sp>
        <p:nvSpPr>
          <p:cNvPr id="7" name="Freeform: Shape 6">
            <a:extLst>
              <a:ext uri="{FF2B5EF4-FFF2-40B4-BE49-F238E27FC236}">
                <a16:creationId xmlns:a16="http://schemas.microsoft.com/office/drawing/2014/main" id="{34F64547-6C48-BA06-30AF-DCC29718B43D}"/>
              </a:ext>
            </a:extLst>
          </p:cNvPr>
          <p:cNvSpPr/>
          <p:nvPr/>
        </p:nvSpPr>
        <p:spPr>
          <a:xfrm>
            <a:off x="3925389" y="3265714"/>
            <a:ext cx="339634" cy="261257"/>
          </a:xfrm>
          <a:custGeom>
            <a:avLst/>
            <a:gdLst>
              <a:gd name="connsiteX0" fmla="*/ 130628 w 339634"/>
              <a:gd name="connsiteY0" fmla="*/ 13063 h 261257"/>
              <a:gd name="connsiteX1" fmla="*/ 39188 w 339634"/>
              <a:gd name="connsiteY1" fmla="*/ 19595 h 261257"/>
              <a:gd name="connsiteX2" fmla="*/ 6531 w 339634"/>
              <a:gd name="connsiteY2" fmla="*/ 32657 h 261257"/>
              <a:gd name="connsiteX3" fmla="*/ 0 w 339634"/>
              <a:gd name="connsiteY3" fmla="*/ 65315 h 261257"/>
              <a:gd name="connsiteX4" fmla="*/ 45720 w 339634"/>
              <a:gd name="connsiteY4" fmla="*/ 130629 h 261257"/>
              <a:gd name="connsiteX5" fmla="*/ 84908 w 339634"/>
              <a:gd name="connsiteY5" fmla="*/ 169817 h 261257"/>
              <a:gd name="connsiteX6" fmla="*/ 91440 w 339634"/>
              <a:gd name="connsiteY6" fmla="*/ 202475 h 261257"/>
              <a:gd name="connsiteX7" fmla="*/ 143691 w 339634"/>
              <a:gd name="connsiteY7" fmla="*/ 261257 h 261257"/>
              <a:gd name="connsiteX8" fmla="*/ 280851 w 339634"/>
              <a:gd name="connsiteY8" fmla="*/ 241663 h 261257"/>
              <a:gd name="connsiteX9" fmla="*/ 320040 w 339634"/>
              <a:gd name="connsiteY9" fmla="*/ 228600 h 261257"/>
              <a:gd name="connsiteX10" fmla="*/ 339634 w 339634"/>
              <a:gd name="connsiteY10" fmla="*/ 163286 h 261257"/>
              <a:gd name="connsiteX11" fmla="*/ 320040 w 339634"/>
              <a:gd name="connsiteY11" fmla="*/ 111035 h 261257"/>
              <a:gd name="connsiteX12" fmla="*/ 287382 w 339634"/>
              <a:gd name="connsiteY12" fmla="*/ 91440 h 261257"/>
              <a:gd name="connsiteX13" fmla="*/ 300445 w 339634"/>
              <a:gd name="connsiteY13" fmla="*/ 26126 h 261257"/>
              <a:gd name="connsiteX14" fmla="*/ 215537 w 339634"/>
              <a:gd name="connsiteY14" fmla="*/ 6532 h 261257"/>
              <a:gd name="connsiteX15" fmla="*/ 39188 w 339634"/>
              <a:gd name="connsiteY15" fmla="*/ 0 h 261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9634" h="261257">
                <a:moveTo>
                  <a:pt x="130628" y="13063"/>
                </a:moveTo>
                <a:cubicBezTo>
                  <a:pt x="100148" y="15240"/>
                  <a:pt x="69372" y="14829"/>
                  <a:pt x="39188" y="19595"/>
                </a:cubicBezTo>
                <a:cubicBezTo>
                  <a:pt x="27607" y="21424"/>
                  <a:pt x="14161" y="23755"/>
                  <a:pt x="6531" y="32657"/>
                </a:cubicBezTo>
                <a:cubicBezTo>
                  <a:pt x="-694" y="41086"/>
                  <a:pt x="2177" y="54429"/>
                  <a:pt x="0" y="65315"/>
                </a:cubicBezTo>
                <a:cubicBezTo>
                  <a:pt x="15240" y="87086"/>
                  <a:pt x="28962" y="110004"/>
                  <a:pt x="45720" y="130629"/>
                </a:cubicBezTo>
                <a:cubicBezTo>
                  <a:pt x="57369" y="144966"/>
                  <a:pt x="74990" y="154232"/>
                  <a:pt x="84908" y="169817"/>
                </a:cubicBezTo>
                <a:cubicBezTo>
                  <a:pt x="90868" y="179183"/>
                  <a:pt x="87929" y="191943"/>
                  <a:pt x="91440" y="202475"/>
                </a:cubicBezTo>
                <a:cubicBezTo>
                  <a:pt x="102568" y="235861"/>
                  <a:pt x="113680" y="236248"/>
                  <a:pt x="143691" y="261257"/>
                </a:cubicBezTo>
                <a:cubicBezTo>
                  <a:pt x="189411" y="254726"/>
                  <a:pt x="235439" y="250073"/>
                  <a:pt x="280851" y="241663"/>
                </a:cubicBezTo>
                <a:cubicBezTo>
                  <a:pt x="294390" y="239156"/>
                  <a:pt x="311778" y="239616"/>
                  <a:pt x="320040" y="228600"/>
                </a:cubicBezTo>
                <a:cubicBezTo>
                  <a:pt x="333678" y="210416"/>
                  <a:pt x="333103" y="185057"/>
                  <a:pt x="339634" y="163286"/>
                </a:cubicBezTo>
                <a:cubicBezTo>
                  <a:pt x="333103" y="145869"/>
                  <a:pt x="330981" y="126079"/>
                  <a:pt x="320040" y="111035"/>
                </a:cubicBezTo>
                <a:cubicBezTo>
                  <a:pt x="312573" y="100768"/>
                  <a:pt x="290237" y="103810"/>
                  <a:pt x="287382" y="91440"/>
                </a:cubicBezTo>
                <a:cubicBezTo>
                  <a:pt x="282389" y="69806"/>
                  <a:pt x="296091" y="47897"/>
                  <a:pt x="300445" y="26126"/>
                </a:cubicBezTo>
                <a:cubicBezTo>
                  <a:pt x="272142" y="19595"/>
                  <a:pt x="244424" y="9573"/>
                  <a:pt x="215537" y="6532"/>
                </a:cubicBezTo>
                <a:cubicBezTo>
                  <a:pt x="151830" y="-174"/>
                  <a:pt x="98415" y="0"/>
                  <a:pt x="39188" y="0"/>
                </a:cubicBezTo>
              </a:path>
            </a:pathLst>
          </a:custGeom>
          <a:solidFill>
            <a:srgbClr val="00FFFF"/>
          </a:solidFill>
          <a:effectLst>
            <a:glow rad="228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20000"/>
              </a:spcBef>
              <a:spcAft>
                <a:spcPct val="0"/>
              </a:spcAft>
              <a:buClrTx/>
              <a:buSzTx/>
              <a:buFontTx/>
              <a:buChar char="–"/>
              <a:tabLst/>
              <a:defRPr/>
            </a:pP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Freeform: Shape 7">
            <a:extLst>
              <a:ext uri="{FF2B5EF4-FFF2-40B4-BE49-F238E27FC236}">
                <a16:creationId xmlns:a16="http://schemas.microsoft.com/office/drawing/2014/main" id="{49906486-C45C-1870-FEED-56AB217D0C4F}"/>
              </a:ext>
            </a:extLst>
          </p:cNvPr>
          <p:cNvSpPr/>
          <p:nvPr/>
        </p:nvSpPr>
        <p:spPr>
          <a:xfrm>
            <a:off x="3218544" y="4648200"/>
            <a:ext cx="339634" cy="261257"/>
          </a:xfrm>
          <a:custGeom>
            <a:avLst/>
            <a:gdLst>
              <a:gd name="connsiteX0" fmla="*/ 130628 w 339634"/>
              <a:gd name="connsiteY0" fmla="*/ 13063 h 261257"/>
              <a:gd name="connsiteX1" fmla="*/ 39188 w 339634"/>
              <a:gd name="connsiteY1" fmla="*/ 19595 h 261257"/>
              <a:gd name="connsiteX2" fmla="*/ 6531 w 339634"/>
              <a:gd name="connsiteY2" fmla="*/ 32657 h 261257"/>
              <a:gd name="connsiteX3" fmla="*/ 0 w 339634"/>
              <a:gd name="connsiteY3" fmla="*/ 65315 h 261257"/>
              <a:gd name="connsiteX4" fmla="*/ 45720 w 339634"/>
              <a:gd name="connsiteY4" fmla="*/ 130629 h 261257"/>
              <a:gd name="connsiteX5" fmla="*/ 84908 w 339634"/>
              <a:gd name="connsiteY5" fmla="*/ 169817 h 261257"/>
              <a:gd name="connsiteX6" fmla="*/ 91440 w 339634"/>
              <a:gd name="connsiteY6" fmla="*/ 202475 h 261257"/>
              <a:gd name="connsiteX7" fmla="*/ 143691 w 339634"/>
              <a:gd name="connsiteY7" fmla="*/ 261257 h 261257"/>
              <a:gd name="connsiteX8" fmla="*/ 280851 w 339634"/>
              <a:gd name="connsiteY8" fmla="*/ 241663 h 261257"/>
              <a:gd name="connsiteX9" fmla="*/ 320040 w 339634"/>
              <a:gd name="connsiteY9" fmla="*/ 228600 h 261257"/>
              <a:gd name="connsiteX10" fmla="*/ 339634 w 339634"/>
              <a:gd name="connsiteY10" fmla="*/ 163286 h 261257"/>
              <a:gd name="connsiteX11" fmla="*/ 320040 w 339634"/>
              <a:gd name="connsiteY11" fmla="*/ 111035 h 261257"/>
              <a:gd name="connsiteX12" fmla="*/ 287382 w 339634"/>
              <a:gd name="connsiteY12" fmla="*/ 91440 h 261257"/>
              <a:gd name="connsiteX13" fmla="*/ 300445 w 339634"/>
              <a:gd name="connsiteY13" fmla="*/ 26126 h 261257"/>
              <a:gd name="connsiteX14" fmla="*/ 215537 w 339634"/>
              <a:gd name="connsiteY14" fmla="*/ 6532 h 261257"/>
              <a:gd name="connsiteX15" fmla="*/ 39188 w 339634"/>
              <a:gd name="connsiteY15" fmla="*/ 0 h 261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9634" h="261257">
                <a:moveTo>
                  <a:pt x="130628" y="13063"/>
                </a:moveTo>
                <a:cubicBezTo>
                  <a:pt x="100148" y="15240"/>
                  <a:pt x="69372" y="14829"/>
                  <a:pt x="39188" y="19595"/>
                </a:cubicBezTo>
                <a:cubicBezTo>
                  <a:pt x="27607" y="21424"/>
                  <a:pt x="14161" y="23755"/>
                  <a:pt x="6531" y="32657"/>
                </a:cubicBezTo>
                <a:cubicBezTo>
                  <a:pt x="-694" y="41086"/>
                  <a:pt x="2177" y="54429"/>
                  <a:pt x="0" y="65315"/>
                </a:cubicBezTo>
                <a:cubicBezTo>
                  <a:pt x="15240" y="87086"/>
                  <a:pt x="28962" y="110004"/>
                  <a:pt x="45720" y="130629"/>
                </a:cubicBezTo>
                <a:cubicBezTo>
                  <a:pt x="57369" y="144966"/>
                  <a:pt x="74990" y="154232"/>
                  <a:pt x="84908" y="169817"/>
                </a:cubicBezTo>
                <a:cubicBezTo>
                  <a:pt x="90868" y="179183"/>
                  <a:pt x="87929" y="191943"/>
                  <a:pt x="91440" y="202475"/>
                </a:cubicBezTo>
                <a:cubicBezTo>
                  <a:pt x="102568" y="235861"/>
                  <a:pt x="113680" y="236248"/>
                  <a:pt x="143691" y="261257"/>
                </a:cubicBezTo>
                <a:cubicBezTo>
                  <a:pt x="189411" y="254726"/>
                  <a:pt x="235439" y="250073"/>
                  <a:pt x="280851" y="241663"/>
                </a:cubicBezTo>
                <a:cubicBezTo>
                  <a:pt x="294390" y="239156"/>
                  <a:pt x="311778" y="239616"/>
                  <a:pt x="320040" y="228600"/>
                </a:cubicBezTo>
                <a:cubicBezTo>
                  <a:pt x="333678" y="210416"/>
                  <a:pt x="333103" y="185057"/>
                  <a:pt x="339634" y="163286"/>
                </a:cubicBezTo>
                <a:cubicBezTo>
                  <a:pt x="333103" y="145869"/>
                  <a:pt x="330981" y="126079"/>
                  <a:pt x="320040" y="111035"/>
                </a:cubicBezTo>
                <a:cubicBezTo>
                  <a:pt x="312573" y="100768"/>
                  <a:pt x="290237" y="103810"/>
                  <a:pt x="287382" y="91440"/>
                </a:cubicBezTo>
                <a:cubicBezTo>
                  <a:pt x="282389" y="69806"/>
                  <a:pt x="296091" y="47897"/>
                  <a:pt x="300445" y="26126"/>
                </a:cubicBezTo>
                <a:cubicBezTo>
                  <a:pt x="272142" y="19595"/>
                  <a:pt x="244424" y="9573"/>
                  <a:pt x="215537" y="6532"/>
                </a:cubicBezTo>
                <a:cubicBezTo>
                  <a:pt x="151830" y="-174"/>
                  <a:pt x="98415" y="0"/>
                  <a:pt x="39188" y="0"/>
                </a:cubicBezTo>
              </a:path>
            </a:pathLst>
          </a:custGeom>
          <a:solidFill>
            <a:srgbClr val="0070C0"/>
          </a:solidFill>
          <a:effectLst>
            <a:glow rad="228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20000"/>
              </a:spcBef>
              <a:spcAft>
                <a:spcPct val="0"/>
              </a:spcAft>
              <a:buClrTx/>
              <a:buSzTx/>
              <a:buFontTx/>
              <a:buChar char="–"/>
              <a:tabLst/>
              <a:defRPr/>
            </a:pP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Freeform: Shape 8">
            <a:extLst>
              <a:ext uri="{FF2B5EF4-FFF2-40B4-BE49-F238E27FC236}">
                <a16:creationId xmlns:a16="http://schemas.microsoft.com/office/drawing/2014/main" id="{3A595598-7DC7-BD3F-CC7E-BFDE638C58F4}"/>
              </a:ext>
            </a:extLst>
          </p:cNvPr>
          <p:cNvSpPr/>
          <p:nvPr/>
        </p:nvSpPr>
        <p:spPr>
          <a:xfrm>
            <a:off x="3618050" y="5886390"/>
            <a:ext cx="339634" cy="261257"/>
          </a:xfrm>
          <a:custGeom>
            <a:avLst/>
            <a:gdLst>
              <a:gd name="connsiteX0" fmla="*/ 130628 w 339634"/>
              <a:gd name="connsiteY0" fmla="*/ 13063 h 261257"/>
              <a:gd name="connsiteX1" fmla="*/ 39188 w 339634"/>
              <a:gd name="connsiteY1" fmla="*/ 19595 h 261257"/>
              <a:gd name="connsiteX2" fmla="*/ 6531 w 339634"/>
              <a:gd name="connsiteY2" fmla="*/ 32657 h 261257"/>
              <a:gd name="connsiteX3" fmla="*/ 0 w 339634"/>
              <a:gd name="connsiteY3" fmla="*/ 65315 h 261257"/>
              <a:gd name="connsiteX4" fmla="*/ 45720 w 339634"/>
              <a:gd name="connsiteY4" fmla="*/ 130629 h 261257"/>
              <a:gd name="connsiteX5" fmla="*/ 84908 w 339634"/>
              <a:gd name="connsiteY5" fmla="*/ 169817 h 261257"/>
              <a:gd name="connsiteX6" fmla="*/ 91440 w 339634"/>
              <a:gd name="connsiteY6" fmla="*/ 202475 h 261257"/>
              <a:gd name="connsiteX7" fmla="*/ 143691 w 339634"/>
              <a:gd name="connsiteY7" fmla="*/ 261257 h 261257"/>
              <a:gd name="connsiteX8" fmla="*/ 280851 w 339634"/>
              <a:gd name="connsiteY8" fmla="*/ 241663 h 261257"/>
              <a:gd name="connsiteX9" fmla="*/ 320040 w 339634"/>
              <a:gd name="connsiteY9" fmla="*/ 228600 h 261257"/>
              <a:gd name="connsiteX10" fmla="*/ 339634 w 339634"/>
              <a:gd name="connsiteY10" fmla="*/ 163286 h 261257"/>
              <a:gd name="connsiteX11" fmla="*/ 320040 w 339634"/>
              <a:gd name="connsiteY11" fmla="*/ 111035 h 261257"/>
              <a:gd name="connsiteX12" fmla="*/ 287382 w 339634"/>
              <a:gd name="connsiteY12" fmla="*/ 91440 h 261257"/>
              <a:gd name="connsiteX13" fmla="*/ 300445 w 339634"/>
              <a:gd name="connsiteY13" fmla="*/ 26126 h 261257"/>
              <a:gd name="connsiteX14" fmla="*/ 215537 w 339634"/>
              <a:gd name="connsiteY14" fmla="*/ 6532 h 261257"/>
              <a:gd name="connsiteX15" fmla="*/ 39188 w 339634"/>
              <a:gd name="connsiteY15" fmla="*/ 0 h 261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9634" h="261257">
                <a:moveTo>
                  <a:pt x="130628" y="13063"/>
                </a:moveTo>
                <a:cubicBezTo>
                  <a:pt x="100148" y="15240"/>
                  <a:pt x="69372" y="14829"/>
                  <a:pt x="39188" y="19595"/>
                </a:cubicBezTo>
                <a:cubicBezTo>
                  <a:pt x="27607" y="21424"/>
                  <a:pt x="14161" y="23755"/>
                  <a:pt x="6531" y="32657"/>
                </a:cubicBezTo>
                <a:cubicBezTo>
                  <a:pt x="-694" y="41086"/>
                  <a:pt x="2177" y="54429"/>
                  <a:pt x="0" y="65315"/>
                </a:cubicBezTo>
                <a:cubicBezTo>
                  <a:pt x="15240" y="87086"/>
                  <a:pt x="28962" y="110004"/>
                  <a:pt x="45720" y="130629"/>
                </a:cubicBezTo>
                <a:cubicBezTo>
                  <a:pt x="57369" y="144966"/>
                  <a:pt x="74990" y="154232"/>
                  <a:pt x="84908" y="169817"/>
                </a:cubicBezTo>
                <a:cubicBezTo>
                  <a:pt x="90868" y="179183"/>
                  <a:pt x="87929" y="191943"/>
                  <a:pt x="91440" y="202475"/>
                </a:cubicBezTo>
                <a:cubicBezTo>
                  <a:pt x="102568" y="235861"/>
                  <a:pt x="113680" y="236248"/>
                  <a:pt x="143691" y="261257"/>
                </a:cubicBezTo>
                <a:cubicBezTo>
                  <a:pt x="189411" y="254726"/>
                  <a:pt x="235439" y="250073"/>
                  <a:pt x="280851" y="241663"/>
                </a:cubicBezTo>
                <a:cubicBezTo>
                  <a:pt x="294390" y="239156"/>
                  <a:pt x="311778" y="239616"/>
                  <a:pt x="320040" y="228600"/>
                </a:cubicBezTo>
                <a:cubicBezTo>
                  <a:pt x="333678" y="210416"/>
                  <a:pt x="333103" y="185057"/>
                  <a:pt x="339634" y="163286"/>
                </a:cubicBezTo>
                <a:cubicBezTo>
                  <a:pt x="333103" y="145869"/>
                  <a:pt x="330981" y="126079"/>
                  <a:pt x="320040" y="111035"/>
                </a:cubicBezTo>
                <a:cubicBezTo>
                  <a:pt x="312573" y="100768"/>
                  <a:pt x="290237" y="103810"/>
                  <a:pt x="287382" y="91440"/>
                </a:cubicBezTo>
                <a:cubicBezTo>
                  <a:pt x="282389" y="69806"/>
                  <a:pt x="296091" y="47897"/>
                  <a:pt x="300445" y="26126"/>
                </a:cubicBezTo>
                <a:cubicBezTo>
                  <a:pt x="272142" y="19595"/>
                  <a:pt x="244424" y="9573"/>
                  <a:pt x="215537" y="6532"/>
                </a:cubicBezTo>
                <a:cubicBezTo>
                  <a:pt x="151830" y="-174"/>
                  <a:pt x="98415" y="0"/>
                  <a:pt x="39188" y="0"/>
                </a:cubicBezTo>
              </a:path>
            </a:pathLst>
          </a:custGeom>
          <a:solidFill>
            <a:schemeClr val="accent1">
              <a:lumMod val="60000"/>
              <a:lumOff val="40000"/>
            </a:schemeClr>
          </a:solidFill>
          <a:effectLst>
            <a:glow rad="228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20000"/>
              </a:spcBef>
              <a:spcAft>
                <a:spcPct val="0"/>
              </a:spcAft>
              <a:buClrTx/>
              <a:buSzTx/>
              <a:buFontTx/>
              <a:buChar char="–"/>
              <a:tabLst/>
              <a:defRPr/>
            </a:pP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B810EA2F-1D1D-B5ED-3306-71EE22A4A422}"/>
              </a:ext>
            </a:extLst>
          </p:cNvPr>
          <p:cNvSpPr txBox="1"/>
          <p:nvPr/>
        </p:nvSpPr>
        <p:spPr>
          <a:xfrm>
            <a:off x="4026989" y="3134732"/>
            <a:ext cx="1905000" cy="369332"/>
          </a:xfrm>
          <a:prstGeom prst="rect">
            <a:avLst/>
          </a:prstGeom>
          <a:noFill/>
        </p:spPr>
        <p:txBody>
          <a:bodyPr wrap="square" rtlCol="0">
            <a:spAutoFit/>
          </a:body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glow rad="228600">
                    <a:srgbClr val="4472C4">
                      <a:satMod val="175000"/>
                      <a:alpha val="40000"/>
                    </a:srgbClr>
                  </a:glow>
                </a:effectLst>
                <a:uLnTx/>
                <a:uFillTx/>
                <a:latin typeface="Arial" charset="0"/>
                <a:ea typeface="+mn-ea"/>
                <a:cs typeface="+mn-cs"/>
              </a:rPr>
              <a:t>Primase</a:t>
            </a:r>
          </a:p>
        </p:txBody>
      </p:sp>
      <p:sp>
        <p:nvSpPr>
          <p:cNvPr id="13" name="TextBox 12">
            <a:extLst>
              <a:ext uri="{FF2B5EF4-FFF2-40B4-BE49-F238E27FC236}">
                <a16:creationId xmlns:a16="http://schemas.microsoft.com/office/drawing/2014/main" id="{939DA285-3E25-ADA4-A193-3474A4B4C872}"/>
              </a:ext>
            </a:extLst>
          </p:cNvPr>
          <p:cNvSpPr txBox="1"/>
          <p:nvPr/>
        </p:nvSpPr>
        <p:spPr>
          <a:xfrm>
            <a:off x="2715895" y="4806516"/>
            <a:ext cx="4594860" cy="369332"/>
          </a:xfrm>
          <a:prstGeom prst="rect">
            <a:avLst/>
          </a:prstGeom>
          <a:noFill/>
        </p:spPr>
        <p:txBody>
          <a:bodyPr wrap="square">
            <a:spAutoFit/>
          </a:body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glow rad="736600">
                    <a:srgbClr val="FF00FF">
                      <a:alpha val="68000"/>
                    </a:srgbClr>
                  </a:glow>
                </a:effectLst>
                <a:uLnTx/>
                <a:uFillTx/>
                <a:latin typeface="Arial" charset="0"/>
                <a:ea typeface="+mn-ea"/>
                <a:cs typeface="+mn-cs"/>
              </a:rPr>
              <a:t>Helicase</a:t>
            </a:r>
          </a:p>
        </p:txBody>
      </p:sp>
      <p:sp>
        <p:nvSpPr>
          <p:cNvPr id="15" name="TextBox 14">
            <a:extLst>
              <a:ext uri="{FF2B5EF4-FFF2-40B4-BE49-F238E27FC236}">
                <a16:creationId xmlns:a16="http://schemas.microsoft.com/office/drawing/2014/main" id="{F41A4479-1E72-FE8B-A7A7-24D4183E4796}"/>
              </a:ext>
            </a:extLst>
          </p:cNvPr>
          <p:cNvSpPr txBox="1"/>
          <p:nvPr/>
        </p:nvSpPr>
        <p:spPr>
          <a:xfrm>
            <a:off x="3595370" y="5728573"/>
            <a:ext cx="4594860" cy="701731"/>
          </a:xfrm>
          <a:prstGeom prst="rect">
            <a:avLst/>
          </a:prstGeom>
          <a:noFill/>
        </p:spPr>
        <p:txBody>
          <a:bodyPr wrap="square">
            <a:spAutoFit/>
          </a:body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glow rad="228600">
                    <a:srgbClr val="4472C4">
                      <a:satMod val="175000"/>
                      <a:alpha val="40000"/>
                    </a:srgbClr>
                  </a:glow>
                </a:effectLst>
                <a:uLnTx/>
                <a:uFillTx/>
                <a:latin typeface="Arial" charset="0"/>
                <a:ea typeface="+mn-ea"/>
                <a:cs typeface="+mn-cs"/>
              </a:rPr>
              <a:t>DNA</a:t>
            </a:r>
          </a:p>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glow rad="228600">
                    <a:srgbClr val="4472C4">
                      <a:satMod val="175000"/>
                      <a:alpha val="40000"/>
                    </a:srgbClr>
                  </a:glow>
                </a:effectLst>
                <a:uLnTx/>
                <a:uFillTx/>
                <a:latin typeface="Arial" charset="0"/>
                <a:ea typeface="+mn-ea"/>
                <a:cs typeface="+mn-cs"/>
              </a:rPr>
              <a:t> Polymerase</a:t>
            </a:r>
          </a:p>
        </p:txBody>
      </p:sp>
      <p:sp>
        <p:nvSpPr>
          <p:cNvPr id="16" name="Freeform: Shape 15">
            <a:extLst>
              <a:ext uri="{FF2B5EF4-FFF2-40B4-BE49-F238E27FC236}">
                <a16:creationId xmlns:a16="http://schemas.microsoft.com/office/drawing/2014/main" id="{C9AD882B-421C-4761-0FB8-90324A2E428D}"/>
              </a:ext>
            </a:extLst>
          </p:cNvPr>
          <p:cNvSpPr/>
          <p:nvPr/>
        </p:nvSpPr>
        <p:spPr>
          <a:xfrm>
            <a:off x="5175613" y="3429000"/>
            <a:ext cx="339634" cy="261257"/>
          </a:xfrm>
          <a:custGeom>
            <a:avLst/>
            <a:gdLst>
              <a:gd name="connsiteX0" fmla="*/ 130628 w 339634"/>
              <a:gd name="connsiteY0" fmla="*/ 13063 h 261257"/>
              <a:gd name="connsiteX1" fmla="*/ 39188 w 339634"/>
              <a:gd name="connsiteY1" fmla="*/ 19595 h 261257"/>
              <a:gd name="connsiteX2" fmla="*/ 6531 w 339634"/>
              <a:gd name="connsiteY2" fmla="*/ 32657 h 261257"/>
              <a:gd name="connsiteX3" fmla="*/ 0 w 339634"/>
              <a:gd name="connsiteY3" fmla="*/ 65315 h 261257"/>
              <a:gd name="connsiteX4" fmla="*/ 45720 w 339634"/>
              <a:gd name="connsiteY4" fmla="*/ 130629 h 261257"/>
              <a:gd name="connsiteX5" fmla="*/ 84908 w 339634"/>
              <a:gd name="connsiteY5" fmla="*/ 169817 h 261257"/>
              <a:gd name="connsiteX6" fmla="*/ 91440 w 339634"/>
              <a:gd name="connsiteY6" fmla="*/ 202475 h 261257"/>
              <a:gd name="connsiteX7" fmla="*/ 143691 w 339634"/>
              <a:gd name="connsiteY7" fmla="*/ 261257 h 261257"/>
              <a:gd name="connsiteX8" fmla="*/ 280851 w 339634"/>
              <a:gd name="connsiteY8" fmla="*/ 241663 h 261257"/>
              <a:gd name="connsiteX9" fmla="*/ 320040 w 339634"/>
              <a:gd name="connsiteY9" fmla="*/ 228600 h 261257"/>
              <a:gd name="connsiteX10" fmla="*/ 339634 w 339634"/>
              <a:gd name="connsiteY10" fmla="*/ 163286 h 261257"/>
              <a:gd name="connsiteX11" fmla="*/ 320040 w 339634"/>
              <a:gd name="connsiteY11" fmla="*/ 111035 h 261257"/>
              <a:gd name="connsiteX12" fmla="*/ 287382 w 339634"/>
              <a:gd name="connsiteY12" fmla="*/ 91440 h 261257"/>
              <a:gd name="connsiteX13" fmla="*/ 300445 w 339634"/>
              <a:gd name="connsiteY13" fmla="*/ 26126 h 261257"/>
              <a:gd name="connsiteX14" fmla="*/ 215537 w 339634"/>
              <a:gd name="connsiteY14" fmla="*/ 6532 h 261257"/>
              <a:gd name="connsiteX15" fmla="*/ 39188 w 339634"/>
              <a:gd name="connsiteY15" fmla="*/ 0 h 261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9634" h="261257">
                <a:moveTo>
                  <a:pt x="130628" y="13063"/>
                </a:moveTo>
                <a:cubicBezTo>
                  <a:pt x="100148" y="15240"/>
                  <a:pt x="69372" y="14829"/>
                  <a:pt x="39188" y="19595"/>
                </a:cubicBezTo>
                <a:cubicBezTo>
                  <a:pt x="27607" y="21424"/>
                  <a:pt x="14161" y="23755"/>
                  <a:pt x="6531" y="32657"/>
                </a:cubicBezTo>
                <a:cubicBezTo>
                  <a:pt x="-694" y="41086"/>
                  <a:pt x="2177" y="54429"/>
                  <a:pt x="0" y="65315"/>
                </a:cubicBezTo>
                <a:cubicBezTo>
                  <a:pt x="15240" y="87086"/>
                  <a:pt x="28962" y="110004"/>
                  <a:pt x="45720" y="130629"/>
                </a:cubicBezTo>
                <a:cubicBezTo>
                  <a:pt x="57369" y="144966"/>
                  <a:pt x="74990" y="154232"/>
                  <a:pt x="84908" y="169817"/>
                </a:cubicBezTo>
                <a:cubicBezTo>
                  <a:pt x="90868" y="179183"/>
                  <a:pt x="87929" y="191943"/>
                  <a:pt x="91440" y="202475"/>
                </a:cubicBezTo>
                <a:cubicBezTo>
                  <a:pt x="102568" y="235861"/>
                  <a:pt x="113680" y="236248"/>
                  <a:pt x="143691" y="261257"/>
                </a:cubicBezTo>
                <a:cubicBezTo>
                  <a:pt x="189411" y="254726"/>
                  <a:pt x="235439" y="250073"/>
                  <a:pt x="280851" y="241663"/>
                </a:cubicBezTo>
                <a:cubicBezTo>
                  <a:pt x="294390" y="239156"/>
                  <a:pt x="311778" y="239616"/>
                  <a:pt x="320040" y="228600"/>
                </a:cubicBezTo>
                <a:cubicBezTo>
                  <a:pt x="333678" y="210416"/>
                  <a:pt x="333103" y="185057"/>
                  <a:pt x="339634" y="163286"/>
                </a:cubicBezTo>
                <a:cubicBezTo>
                  <a:pt x="333103" y="145869"/>
                  <a:pt x="330981" y="126079"/>
                  <a:pt x="320040" y="111035"/>
                </a:cubicBezTo>
                <a:cubicBezTo>
                  <a:pt x="312573" y="100768"/>
                  <a:pt x="290237" y="103810"/>
                  <a:pt x="287382" y="91440"/>
                </a:cubicBezTo>
                <a:cubicBezTo>
                  <a:pt x="282389" y="69806"/>
                  <a:pt x="296091" y="47897"/>
                  <a:pt x="300445" y="26126"/>
                </a:cubicBezTo>
                <a:cubicBezTo>
                  <a:pt x="272142" y="19595"/>
                  <a:pt x="244424" y="9573"/>
                  <a:pt x="215537" y="6532"/>
                </a:cubicBezTo>
                <a:cubicBezTo>
                  <a:pt x="151830" y="-174"/>
                  <a:pt x="98415" y="0"/>
                  <a:pt x="39188" y="0"/>
                </a:cubicBezTo>
              </a:path>
            </a:pathLst>
          </a:custGeom>
          <a:solidFill>
            <a:srgbClr val="99FFCC"/>
          </a:solidFill>
          <a:effectLst>
            <a:glow rad="228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20000"/>
              </a:spcBef>
              <a:spcAft>
                <a:spcPct val="0"/>
              </a:spcAft>
              <a:buClrTx/>
              <a:buSzTx/>
              <a:buFontTx/>
              <a:buChar char="–"/>
              <a:tabLst/>
              <a:defRPr/>
            </a:pP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Freeform: Shape 16">
            <a:extLst>
              <a:ext uri="{FF2B5EF4-FFF2-40B4-BE49-F238E27FC236}">
                <a16:creationId xmlns:a16="http://schemas.microsoft.com/office/drawing/2014/main" id="{926236E7-7868-2815-59BE-1CA8D02411DF}"/>
              </a:ext>
            </a:extLst>
          </p:cNvPr>
          <p:cNvSpPr/>
          <p:nvPr/>
        </p:nvSpPr>
        <p:spPr>
          <a:xfrm>
            <a:off x="4439195" y="2674927"/>
            <a:ext cx="732064" cy="248810"/>
          </a:xfrm>
          <a:custGeom>
            <a:avLst/>
            <a:gdLst>
              <a:gd name="connsiteX0" fmla="*/ 130628 w 339634"/>
              <a:gd name="connsiteY0" fmla="*/ 13063 h 261257"/>
              <a:gd name="connsiteX1" fmla="*/ 39188 w 339634"/>
              <a:gd name="connsiteY1" fmla="*/ 19595 h 261257"/>
              <a:gd name="connsiteX2" fmla="*/ 6531 w 339634"/>
              <a:gd name="connsiteY2" fmla="*/ 32657 h 261257"/>
              <a:gd name="connsiteX3" fmla="*/ 0 w 339634"/>
              <a:gd name="connsiteY3" fmla="*/ 65315 h 261257"/>
              <a:gd name="connsiteX4" fmla="*/ 45720 w 339634"/>
              <a:gd name="connsiteY4" fmla="*/ 130629 h 261257"/>
              <a:gd name="connsiteX5" fmla="*/ 84908 w 339634"/>
              <a:gd name="connsiteY5" fmla="*/ 169817 h 261257"/>
              <a:gd name="connsiteX6" fmla="*/ 91440 w 339634"/>
              <a:gd name="connsiteY6" fmla="*/ 202475 h 261257"/>
              <a:gd name="connsiteX7" fmla="*/ 143691 w 339634"/>
              <a:gd name="connsiteY7" fmla="*/ 261257 h 261257"/>
              <a:gd name="connsiteX8" fmla="*/ 280851 w 339634"/>
              <a:gd name="connsiteY8" fmla="*/ 241663 h 261257"/>
              <a:gd name="connsiteX9" fmla="*/ 320040 w 339634"/>
              <a:gd name="connsiteY9" fmla="*/ 228600 h 261257"/>
              <a:gd name="connsiteX10" fmla="*/ 339634 w 339634"/>
              <a:gd name="connsiteY10" fmla="*/ 163286 h 261257"/>
              <a:gd name="connsiteX11" fmla="*/ 320040 w 339634"/>
              <a:gd name="connsiteY11" fmla="*/ 111035 h 261257"/>
              <a:gd name="connsiteX12" fmla="*/ 287382 w 339634"/>
              <a:gd name="connsiteY12" fmla="*/ 91440 h 261257"/>
              <a:gd name="connsiteX13" fmla="*/ 300445 w 339634"/>
              <a:gd name="connsiteY13" fmla="*/ 26126 h 261257"/>
              <a:gd name="connsiteX14" fmla="*/ 215537 w 339634"/>
              <a:gd name="connsiteY14" fmla="*/ 6532 h 261257"/>
              <a:gd name="connsiteX15" fmla="*/ 39188 w 339634"/>
              <a:gd name="connsiteY15" fmla="*/ 0 h 261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9634" h="261257">
                <a:moveTo>
                  <a:pt x="130628" y="13063"/>
                </a:moveTo>
                <a:cubicBezTo>
                  <a:pt x="100148" y="15240"/>
                  <a:pt x="69372" y="14829"/>
                  <a:pt x="39188" y="19595"/>
                </a:cubicBezTo>
                <a:cubicBezTo>
                  <a:pt x="27607" y="21424"/>
                  <a:pt x="14161" y="23755"/>
                  <a:pt x="6531" y="32657"/>
                </a:cubicBezTo>
                <a:cubicBezTo>
                  <a:pt x="-694" y="41086"/>
                  <a:pt x="2177" y="54429"/>
                  <a:pt x="0" y="65315"/>
                </a:cubicBezTo>
                <a:cubicBezTo>
                  <a:pt x="15240" y="87086"/>
                  <a:pt x="28962" y="110004"/>
                  <a:pt x="45720" y="130629"/>
                </a:cubicBezTo>
                <a:cubicBezTo>
                  <a:pt x="57369" y="144966"/>
                  <a:pt x="74990" y="154232"/>
                  <a:pt x="84908" y="169817"/>
                </a:cubicBezTo>
                <a:cubicBezTo>
                  <a:pt x="90868" y="179183"/>
                  <a:pt x="87929" y="191943"/>
                  <a:pt x="91440" y="202475"/>
                </a:cubicBezTo>
                <a:cubicBezTo>
                  <a:pt x="102568" y="235861"/>
                  <a:pt x="113680" y="236248"/>
                  <a:pt x="143691" y="261257"/>
                </a:cubicBezTo>
                <a:cubicBezTo>
                  <a:pt x="189411" y="254726"/>
                  <a:pt x="235439" y="250073"/>
                  <a:pt x="280851" y="241663"/>
                </a:cubicBezTo>
                <a:cubicBezTo>
                  <a:pt x="294390" y="239156"/>
                  <a:pt x="311778" y="239616"/>
                  <a:pt x="320040" y="228600"/>
                </a:cubicBezTo>
                <a:cubicBezTo>
                  <a:pt x="333678" y="210416"/>
                  <a:pt x="333103" y="185057"/>
                  <a:pt x="339634" y="163286"/>
                </a:cubicBezTo>
                <a:cubicBezTo>
                  <a:pt x="333103" y="145869"/>
                  <a:pt x="330981" y="126079"/>
                  <a:pt x="320040" y="111035"/>
                </a:cubicBezTo>
                <a:cubicBezTo>
                  <a:pt x="312573" y="100768"/>
                  <a:pt x="290237" y="103810"/>
                  <a:pt x="287382" y="91440"/>
                </a:cubicBezTo>
                <a:cubicBezTo>
                  <a:pt x="282389" y="69806"/>
                  <a:pt x="296091" y="47897"/>
                  <a:pt x="300445" y="26126"/>
                </a:cubicBezTo>
                <a:cubicBezTo>
                  <a:pt x="272142" y="19595"/>
                  <a:pt x="244424" y="9573"/>
                  <a:pt x="215537" y="6532"/>
                </a:cubicBezTo>
                <a:cubicBezTo>
                  <a:pt x="151830" y="-174"/>
                  <a:pt x="98415" y="0"/>
                  <a:pt x="39188" y="0"/>
                </a:cubicBezTo>
              </a:path>
            </a:pathLst>
          </a:custGeom>
          <a:solidFill>
            <a:srgbClr val="FFFFCC"/>
          </a:solidFill>
          <a:effectLst>
            <a:glow rad="228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20000"/>
              </a:spcBef>
              <a:spcAft>
                <a:spcPct val="0"/>
              </a:spcAft>
              <a:buClrTx/>
              <a:buSzTx/>
              <a:buFontTx/>
              <a:buChar char="–"/>
              <a:tabLst/>
              <a:defRPr/>
            </a:pP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TextBox 18">
            <a:extLst>
              <a:ext uri="{FF2B5EF4-FFF2-40B4-BE49-F238E27FC236}">
                <a16:creationId xmlns:a16="http://schemas.microsoft.com/office/drawing/2014/main" id="{46D57EEE-2BDE-A2E5-5B70-5B9205920DB4}"/>
              </a:ext>
            </a:extLst>
          </p:cNvPr>
          <p:cNvSpPr txBox="1"/>
          <p:nvPr/>
        </p:nvSpPr>
        <p:spPr>
          <a:xfrm>
            <a:off x="4264299" y="2598462"/>
            <a:ext cx="4594860" cy="369332"/>
          </a:xfrm>
          <a:prstGeom prst="rect">
            <a:avLst/>
          </a:prstGeom>
          <a:noFill/>
        </p:spPr>
        <p:txBody>
          <a:bodyPr wrap="square">
            <a:spAutoFit/>
          </a:body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glow rad="876300">
                    <a:srgbClr val="FFC000">
                      <a:satMod val="175000"/>
                      <a:alpha val="65000"/>
                    </a:srgbClr>
                  </a:glow>
                </a:effectLst>
                <a:uLnTx/>
                <a:uFillTx/>
                <a:latin typeface="Arial" charset="0"/>
                <a:ea typeface="+mn-ea"/>
                <a:cs typeface="+mn-cs"/>
              </a:rPr>
              <a:t>Ligase</a:t>
            </a:r>
            <a:endParaRPr kumimoji="0" lang="en-US" sz="2800" b="0" i="0" u="none" strike="noStrike" kern="1200" cap="none" spc="0" normalizeH="0" baseline="0" noProof="0" dirty="0">
              <a:ln>
                <a:noFill/>
              </a:ln>
              <a:solidFill>
                <a:prstClr val="black"/>
              </a:solidFill>
              <a:effectLst>
                <a:glow rad="876300">
                  <a:srgbClr val="FFC000">
                    <a:satMod val="175000"/>
                    <a:alpha val="65000"/>
                  </a:srgbClr>
                </a:glow>
              </a:effectLst>
              <a:uLnTx/>
              <a:uFillTx/>
              <a:latin typeface="Arial" charset="0"/>
              <a:ea typeface="+mn-ea"/>
              <a:cs typeface="+mn-cs"/>
            </a:endParaRPr>
          </a:p>
        </p:txBody>
      </p:sp>
      <p:sp>
        <p:nvSpPr>
          <p:cNvPr id="21" name="TextBox 20">
            <a:extLst>
              <a:ext uri="{FF2B5EF4-FFF2-40B4-BE49-F238E27FC236}">
                <a16:creationId xmlns:a16="http://schemas.microsoft.com/office/drawing/2014/main" id="{F01417DC-1BCD-2CF8-46D0-0E630FED2595}"/>
              </a:ext>
            </a:extLst>
          </p:cNvPr>
          <p:cNvSpPr txBox="1"/>
          <p:nvPr/>
        </p:nvSpPr>
        <p:spPr>
          <a:xfrm>
            <a:off x="1506220" y="159184"/>
            <a:ext cx="7256780" cy="523220"/>
          </a:xfrm>
          <a:prstGeom prst="rect">
            <a:avLst/>
          </a:prstGeom>
          <a:noFill/>
        </p:spPr>
        <p:txBody>
          <a:bodyPr wrap="square">
            <a:spAutoFit/>
          </a:body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2800" b="0" i="0" u="none" strike="noStrike" kern="1200" cap="none" spc="0" normalizeH="0" baseline="0" noProof="0" dirty="0">
                <a:ln>
                  <a:noFill/>
                </a:ln>
                <a:solidFill>
                  <a:prstClr val="black"/>
                </a:solidFill>
                <a:effectLst>
                  <a:glow rad="228600">
                    <a:srgbClr val="ED7D31">
                      <a:satMod val="175000"/>
                      <a:alpha val="40000"/>
                    </a:srgbClr>
                  </a:glow>
                </a:effectLst>
                <a:uLnTx/>
                <a:uFillTx/>
                <a:latin typeface="Roboto" panose="02000000000000000000" pitchFamily="2" charset="0"/>
                <a:ea typeface="+mn-ea"/>
                <a:cs typeface="+mn-cs"/>
              </a:rPr>
              <a:t>Which enzymes below is not correct?</a:t>
            </a:r>
            <a:endParaRPr kumimoji="0" lang="en-US" sz="2800" b="0" i="0" u="none" strike="noStrike" kern="1200" cap="none" spc="0" normalizeH="0" baseline="0" noProof="0" dirty="0">
              <a:ln>
                <a:noFill/>
              </a:ln>
              <a:solidFill>
                <a:prstClr val="black"/>
              </a:solidFill>
              <a:effectLst>
                <a:glow rad="228600">
                  <a:srgbClr val="ED7D31">
                    <a:satMod val="175000"/>
                    <a:alpha val="40000"/>
                  </a:srgbClr>
                </a:glow>
              </a:effectLst>
              <a:uLnTx/>
              <a:uFillTx/>
              <a:latin typeface="Arial" charset="0"/>
              <a:ea typeface="+mn-ea"/>
              <a:cs typeface="+mn-cs"/>
            </a:endParaRPr>
          </a:p>
        </p:txBody>
      </p:sp>
      <p:sp>
        <p:nvSpPr>
          <p:cNvPr id="23" name="TextBox 22">
            <a:extLst>
              <a:ext uri="{FF2B5EF4-FFF2-40B4-BE49-F238E27FC236}">
                <a16:creationId xmlns:a16="http://schemas.microsoft.com/office/drawing/2014/main" id="{B2B6DDEC-11F7-C65B-AF2F-6D441505DD48}"/>
              </a:ext>
            </a:extLst>
          </p:cNvPr>
          <p:cNvSpPr txBox="1"/>
          <p:nvPr/>
        </p:nvSpPr>
        <p:spPr>
          <a:xfrm>
            <a:off x="4663440" y="3417239"/>
            <a:ext cx="4594860" cy="701731"/>
          </a:xfrm>
          <a:prstGeom prst="rect">
            <a:avLst/>
          </a:prstGeom>
          <a:noFill/>
        </p:spPr>
        <p:txBody>
          <a:bodyPr wrap="square">
            <a:spAutoFit/>
          </a:body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glow rad="228600">
                    <a:srgbClr val="99FFCC">
                      <a:alpha val="40000"/>
                    </a:srgbClr>
                  </a:glow>
                </a:effectLst>
                <a:uLnTx/>
                <a:uFillTx/>
                <a:latin typeface="Arial" charset="0"/>
                <a:ea typeface="+mn-ea"/>
                <a:cs typeface="+mn-cs"/>
              </a:rPr>
              <a:t>DNA</a:t>
            </a:r>
          </a:p>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glow rad="228600">
                    <a:srgbClr val="99FFCC">
                      <a:alpha val="40000"/>
                    </a:srgbClr>
                  </a:glow>
                </a:effectLst>
                <a:uLnTx/>
                <a:uFillTx/>
                <a:latin typeface="Arial" charset="0"/>
                <a:ea typeface="+mn-ea"/>
                <a:cs typeface="+mn-cs"/>
              </a:rPr>
              <a:t>Polymerase</a:t>
            </a:r>
          </a:p>
        </p:txBody>
      </p:sp>
      <p:sp>
        <p:nvSpPr>
          <p:cNvPr id="24" name="Rectangle: Rounded Corners 23">
            <a:extLst>
              <a:ext uri="{FF2B5EF4-FFF2-40B4-BE49-F238E27FC236}">
                <a16:creationId xmlns:a16="http://schemas.microsoft.com/office/drawing/2014/main" id="{2001CBD6-EBFA-06D2-F733-E720D2DDC0AE}"/>
              </a:ext>
            </a:extLst>
          </p:cNvPr>
          <p:cNvSpPr/>
          <p:nvPr/>
        </p:nvSpPr>
        <p:spPr>
          <a:xfrm>
            <a:off x="5029200" y="762000"/>
            <a:ext cx="3733800" cy="1692638"/>
          </a:xfrm>
          <a:prstGeom prst="roundRect">
            <a:avLst/>
          </a:prstGeom>
          <a:solidFill>
            <a:schemeClr val="tx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20000"/>
              </a:spcBef>
              <a:spcAft>
                <a:spcPct val="0"/>
              </a:spcAft>
              <a:buClrTx/>
              <a:buSzTx/>
              <a:buFontTx/>
              <a:buChar char="–"/>
              <a:tabLst/>
              <a:defRPr/>
            </a:pP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TextBox 25">
            <a:extLst>
              <a:ext uri="{FF2B5EF4-FFF2-40B4-BE49-F238E27FC236}">
                <a16:creationId xmlns:a16="http://schemas.microsoft.com/office/drawing/2014/main" id="{885A25EE-A640-9DE5-7491-6AE45F350C6F}"/>
              </a:ext>
            </a:extLst>
          </p:cNvPr>
          <p:cNvSpPr txBox="1"/>
          <p:nvPr/>
        </p:nvSpPr>
        <p:spPr>
          <a:xfrm>
            <a:off x="5015413" y="808762"/>
            <a:ext cx="3757928" cy="1600438"/>
          </a:xfrm>
          <a:prstGeom prst="rect">
            <a:avLst/>
          </a:prstGeom>
          <a:noFill/>
        </p:spPr>
        <p:txBody>
          <a:bodyPr wrap="square">
            <a:spAutoFit/>
          </a:body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1400" b="0" i="0" u="none" strike="noStrike" kern="1200" cap="none" spc="0" normalizeH="0" baseline="0" noProof="0" dirty="0">
                <a:ln>
                  <a:noFill/>
                </a:ln>
                <a:solidFill>
                  <a:srgbClr val="FFC000"/>
                </a:solidFill>
                <a:effectLst/>
                <a:uLnTx/>
                <a:uFillTx/>
                <a:latin typeface="Roboto" panose="02000000000000000000" pitchFamily="2" charset="0"/>
                <a:ea typeface="+mn-ea"/>
                <a:cs typeface="+mn-cs"/>
              </a:rPr>
              <a:t>DNA Enzymes: </a:t>
            </a:r>
            <a:r>
              <a:rPr kumimoji="0" lang="en-US" sz="1400" b="0" i="0" u="none" strike="noStrike" kern="1200" cap="none" spc="0" normalizeH="0" baseline="0" noProof="0" dirty="0">
                <a:ln>
                  <a:noFill/>
                </a:ln>
                <a:solidFill>
                  <a:srgbClr val="99FFCC"/>
                </a:solidFill>
                <a:effectLst/>
                <a:uLnTx/>
                <a:uFillTx/>
                <a:latin typeface="Roboto" panose="02000000000000000000" pitchFamily="2" charset="0"/>
                <a:ea typeface="+mn-ea"/>
                <a:cs typeface="+mn-cs"/>
              </a:rPr>
              <a:t>DNA Polymerase helps in the replication of double-stranded DNA into two identical DNA molecules. </a:t>
            </a:r>
            <a:r>
              <a:rPr kumimoji="0" lang="en-US" sz="1400" b="0" i="0" u="none" strike="noStrike" kern="1200" cap="none" spc="0" normalizeH="0" baseline="0" noProof="0" dirty="0">
                <a:ln>
                  <a:noFill/>
                </a:ln>
                <a:solidFill>
                  <a:srgbClr val="FFFF00"/>
                </a:solidFill>
                <a:effectLst>
                  <a:glow rad="228600">
                    <a:srgbClr val="FFC000">
                      <a:satMod val="175000"/>
                      <a:alpha val="40000"/>
                    </a:srgbClr>
                  </a:glow>
                </a:effectLst>
                <a:uLnTx/>
                <a:uFillTx/>
                <a:latin typeface="Roboto" panose="02000000000000000000" pitchFamily="2" charset="0"/>
                <a:ea typeface="+mn-ea"/>
                <a:cs typeface="+mn-cs"/>
              </a:rPr>
              <a:t>Ligase: </a:t>
            </a:r>
            <a:r>
              <a:rPr kumimoji="0" lang="en-US" sz="1400" b="0" i="0" u="none" strike="noStrike" kern="1200" cap="none" spc="0" normalizeH="0" baseline="0" noProof="0" dirty="0">
                <a:ln>
                  <a:noFill/>
                </a:ln>
                <a:solidFill>
                  <a:srgbClr val="FFFFCC"/>
                </a:solidFill>
                <a:effectLst/>
                <a:uLnTx/>
                <a:uFillTx/>
                <a:latin typeface="Roboto" panose="02000000000000000000" pitchFamily="2" charset="0"/>
                <a:ea typeface="+mn-ea"/>
                <a:cs typeface="+mn-cs"/>
              </a:rPr>
              <a:t>It helps in the separation of double-stranded DNA into single strands allowing each strand to be copied.</a:t>
            </a:r>
            <a:r>
              <a:rPr kumimoji="0" lang="en-US" sz="1400" b="0" i="0" u="none" strike="noStrike" kern="1200" cap="none" spc="0" normalizeH="0" baseline="0" noProof="0" dirty="0">
                <a:ln>
                  <a:noFill/>
                </a:ln>
                <a:solidFill>
                  <a:srgbClr val="FFFFCC"/>
                </a:solidFill>
                <a:effectLst>
                  <a:glow rad="228600">
                    <a:srgbClr val="ED7D31">
                      <a:satMod val="175000"/>
                      <a:alpha val="40000"/>
                    </a:srgbClr>
                  </a:glow>
                </a:effectLst>
                <a:uLnTx/>
                <a:uFillTx/>
                <a:latin typeface="Roboto" panose="02000000000000000000" pitchFamily="2" charset="0"/>
                <a:ea typeface="+mn-ea"/>
                <a:cs typeface="+mn-cs"/>
              </a:rPr>
              <a:t> </a:t>
            </a:r>
            <a:r>
              <a:rPr kumimoji="0" lang="en-US" sz="1400" b="0" i="0" u="none" strike="noStrike" kern="1200" cap="none" spc="0" normalizeH="0" baseline="0" noProof="0" dirty="0">
                <a:ln>
                  <a:noFill/>
                </a:ln>
                <a:solidFill>
                  <a:srgbClr val="FF00FF"/>
                </a:solidFill>
                <a:effectLst>
                  <a:glow rad="228600">
                    <a:srgbClr val="ED7D31">
                      <a:satMod val="175000"/>
                      <a:alpha val="40000"/>
                    </a:srgbClr>
                  </a:glow>
                </a:effectLst>
                <a:uLnTx/>
                <a:uFillTx/>
                <a:latin typeface="Roboto" panose="02000000000000000000" pitchFamily="2" charset="0"/>
                <a:ea typeface="+mn-ea"/>
                <a:cs typeface="+mn-cs"/>
              </a:rPr>
              <a:t>Helicase</a:t>
            </a:r>
            <a:r>
              <a:rPr kumimoji="0" lang="en-US" sz="1400" b="0" i="0" u="none" strike="noStrike" kern="1200" cap="none" spc="0" normalizeH="0" baseline="0" noProof="0" dirty="0">
                <a:ln>
                  <a:noFill/>
                </a:ln>
                <a:solidFill>
                  <a:srgbClr val="4472C4">
                    <a:lumMod val="60000"/>
                    <a:lumOff val="40000"/>
                  </a:srgbClr>
                </a:solidFill>
                <a:effectLst/>
                <a:uLnTx/>
                <a:uFillTx/>
                <a:latin typeface="Roboto" panose="02000000000000000000" pitchFamily="2" charset="0"/>
                <a:ea typeface="+mn-ea"/>
                <a:cs typeface="+mn-cs"/>
              </a:rPr>
              <a:t>: It acts as glue by joining 2 DNA fragments to form a new DNA strand.</a:t>
            </a:r>
            <a:endParaRPr kumimoji="0" lang="en-US" sz="1400" b="0" i="0" u="none" strike="noStrike" kern="1200" cap="none" spc="0" normalizeH="0" baseline="0" noProof="0" dirty="0">
              <a:ln>
                <a:noFill/>
              </a:ln>
              <a:solidFill>
                <a:srgbClr val="4472C4">
                  <a:lumMod val="60000"/>
                  <a:lumOff val="40000"/>
                </a:srgbClr>
              </a:solidFill>
              <a:effectLst/>
              <a:uLnTx/>
              <a:uFillTx/>
              <a:latin typeface="Arial" charset="0"/>
              <a:ea typeface="+mn-ea"/>
              <a:cs typeface="+mn-cs"/>
            </a:endParaRPr>
          </a:p>
        </p:txBody>
      </p:sp>
      <p:sp>
        <p:nvSpPr>
          <p:cNvPr id="3" name="Rectangle 2">
            <a:extLst>
              <a:ext uri="{FF2B5EF4-FFF2-40B4-BE49-F238E27FC236}">
                <a16:creationId xmlns:a16="http://schemas.microsoft.com/office/drawing/2014/main" id="{F140EAF9-F455-3856-60CF-41D6E08BE79A}"/>
              </a:ext>
            </a:extLst>
          </p:cNvPr>
          <p:cNvSpPr/>
          <p:nvPr/>
        </p:nvSpPr>
        <p:spPr>
          <a:xfrm>
            <a:off x="5153717" y="5886390"/>
            <a:ext cx="526105" cy="584775"/>
          </a:xfrm>
          <a:prstGeom prst="rect">
            <a:avLst/>
          </a:prstGeom>
          <a:noFill/>
        </p:spPr>
        <p:txBody>
          <a:bodyPr wrap="none" lIns="91440" tIns="45720" rIns="91440" bIns="45720">
            <a:spAutoFit/>
          </a:body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en-US" sz="3200" b="1" i="0" u="none" strike="noStrike" kern="1200" cap="none" spc="0" normalizeH="0" baseline="0" noProof="0" dirty="0">
                <a:ln w="9525">
                  <a:solidFill>
                    <a:prstClr val="white"/>
                  </a:solidFill>
                  <a:prstDash val="solid"/>
                </a:ln>
                <a:solidFill>
                  <a:prstClr val="black"/>
                </a:solidFill>
                <a:effectLst>
                  <a:outerShdw blurRad="12700" dist="38100" dir="2700000" algn="tl" rotWithShape="0">
                    <a:prstClr val="white">
                      <a:lumMod val="50000"/>
                    </a:prstClr>
                  </a:outerShdw>
                </a:effectLst>
                <a:uLnTx/>
                <a:uFillTx/>
                <a:latin typeface="Arial" charset="0"/>
                <a:ea typeface="+mn-ea"/>
                <a:cs typeface="+mn-cs"/>
              </a:rPr>
              <a:t>3’</a:t>
            </a:r>
          </a:p>
        </p:txBody>
      </p:sp>
      <p:sp>
        <p:nvSpPr>
          <p:cNvPr id="11" name="TextBox 10">
            <a:extLst>
              <a:ext uri="{FF2B5EF4-FFF2-40B4-BE49-F238E27FC236}">
                <a16:creationId xmlns:a16="http://schemas.microsoft.com/office/drawing/2014/main" id="{C913C565-70AC-A650-1CBD-F0C2CC9C1693}"/>
              </a:ext>
            </a:extLst>
          </p:cNvPr>
          <p:cNvSpPr txBox="1"/>
          <p:nvPr/>
        </p:nvSpPr>
        <p:spPr>
          <a:xfrm>
            <a:off x="2646137" y="5583181"/>
            <a:ext cx="4666704" cy="584775"/>
          </a:xfrm>
          <a:prstGeom prst="rect">
            <a:avLst/>
          </a:prstGeom>
          <a:noFill/>
        </p:spPr>
        <p:txBody>
          <a:bodyPr wrap="square">
            <a:spAutoFit/>
          </a:body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en-US" sz="3200" b="1" i="0" u="none" strike="noStrike" kern="1200" cap="none" spc="0" normalizeH="0" baseline="0" noProof="0" dirty="0">
                <a:ln w="9525">
                  <a:solidFill>
                    <a:prstClr val="white"/>
                  </a:solidFill>
                  <a:prstDash val="solid"/>
                </a:ln>
                <a:solidFill>
                  <a:prstClr val="black"/>
                </a:solidFill>
                <a:effectLst>
                  <a:outerShdw blurRad="12700" dist="38100" dir="2700000" algn="tl" rotWithShape="0">
                    <a:prstClr val="white">
                      <a:lumMod val="50000"/>
                    </a:prstClr>
                  </a:outerShdw>
                </a:effectLst>
                <a:uLnTx/>
                <a:uFillTx/>
                <a:latin typeface="Arial" charset="0"/>
                <a:ea typeface="+mn-ea"/>
                <a:cs typeface="+mn-cs"/>
              </a:rPr>
              <a:t>5’</a:t>
            </a:r>
          </a:p>
        </p:txBody>
      </p:sp>
      <p:sp>
        <p:nvSpPr>
          <p:cNvPr id="14" name="TextBox 13">
            <a:extLst>
              <a:ext uri="{FF2B5EF4-FFF2-40B4-BE49-F238E27FC236}">
                <a16:creationId xmlns:a16="http://schemas.microsoft.com/office/drawing/2014/main" id="{D177AD7E-B2FF-2861-5E12-44E402FA8A4C}"/>
              </a:ext>
            </a:extLst>
          </p:cNvPr>
          <p:cNvSpPr txBox="1"/>
          <p:nvPr/>
        </p:nvSpPr>
        <p:spPr>
          <a:xfrm>
            <a:off x="1152073" y="5836995"/>
            <a:ext cx="4666704" cy="584775"/>
          </a:xfrm>
          <a:prstGeom prst="rect">
            <a:avLst/>
          </a:prstGeom>
          <a:noFill/>
        </p:spPr>
        <p:txBody>
          <a:bodyPr wrap="square">
            <a:spAutoFit/>
          </a:body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en-US" sz="3200" b="1" i="0" u="none" strike="noStrike" kern="1200" cap="none" spc="0" normalizeH="0" baseline="0" noProof="0" dirty="0">
                <a:ln w="9525">
                  <a:solidFill>
                    <a:prstClr val="white"/>
                  </a:solidFill>
                  <a:prstDash val="solid"/>
                </a:ln>
                <a:solidFill>
                  <a:prstClr val="black"/>
                </a:solidFill>
                <a:effectLst>
                  <a:outerShdw blurRad="12700" dist="38100" dir="2700000" algn="tl" rotWithShape="0">
                    <a:prstClr val="white">
                      <a:lumMod val="50000"/>
                    </a:prstClr>
                  </a:outerShdw>
                </a:effectLst>
                <a:uLnTx/>
                <a:uFillTx/>
                <a:latin typeface="Arial" charset="0"/>
                <a:ea typeface="+mn-ea"/>
                <a:cs typeface="+mn-cs"/>
              </a:rPr>
              <a:t>5’</a:t>
            </a:r>
          </a:p>
        </p:txBody>
      </p:sp>
      <p:sp>
        <p:nvSpPr>
          <p:cNvPr id="20" name="TextBox 19">
            <a:extLst>
              <a:ext uri="{FF2B5EF4-FFF2-40B4-BE49-F238E27FC236}">
                <a16:creationId xmlns:a16="http://schemas.microsoft.com/office/drawing/2014/main" id="{F2C8B221-5A8D-DE3D-0D8C-D5AA07C9AEE4}"/>
              </a:ext>
            </a:extLst>
          </p:cNvPr>
          <p:cNvSpPr txBox="1"/>
          <p:nvPr/>
        </p:nvSpPr>
        <p:spPr>
          <a:xfrm>
            <a:off x="1761854" y="5359568"/>
            <a:ext cx="4666704" cy="584775"/>
          </a:xfrm>
          <a:prstGeom prst="rect">
            <a:avLst/>
          </a:prstGeom>
          <a:noFill/>
        </p:spPr>
        <p:txBody>
          <a:bodyPr wrap="square">
            <a:spAutoFit/>
          </a:body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en-US" sz="3200" b="1" i="0" u="none" strike="noStrike" kern="1200" cap="none" spc="0" normalizeH="0" baseline="0" noProof="0" dirty="0">
                <a:ln w="9525">
                  <a:solidFill>
                    <a:prstClr val="white"/>
                  </a:solidFill>
                  <a:prstDash val="solid"/>
                </a:ln>
                <a:solidFill>
                  <a:prstClr val="black"/>
                </a:solidFill>
                <a:effectLst>
                  <a:outerShdw blurRad="12700" dist="38100" dir="2700000" algn="tl" rotWithShape="0">
                    <a:prstClr val="white">
                      <a:lumMod val="50000"/>
                    </a:prstClr>
                  </a:outerShdw>
                </a:effectLst>
                <a:uLnTx/>
                <a:uFillTx/>
                <a:latin typeface="Arial" charset="0"/>
                <a:ea typeface="+mn-ea"/>
                <a:cs typeface="+mn-cs"/>
              </a:rPr>
              <a:t>3’</a:t>
            </a:r>
          </a:p>
        </p:txBody>
      </p:sp>
      <p:sp>
        <p:nvSpPr>
          <p:cNvPr id="22" name="Rectangle 21">
            <a:extLst>
              <a:ext uri="{FF2B5EF4-FFF2-40B4-BE49-F238E27FC236}">
                <a16:creationId xmlns:a16="http://schemas.microsoft.com/office/drawing/2014/main" id="{FFA9E3D3-390C-0F84-C7D2-C43ED5854F69}"/>
              </a:ext>
            </a:extLst>
          </p:cNvPr>
          <p:cNvSpPr/>
          <p:nvPr/>
        </p:nvSpPr>
        <p:spPr>
          <a:xfrm>
            <a:off x="2858078" y="436230"/>
            <a:ext cx="1168911" cy="923330"/>
          </a:xfrm>
          <a:prstGeom prst="rect">
            <a:avLst/>
          </a:prstGeom>
          <a:noFill/>
        </p:spPr>
        <p:txBody>
          <a:bodyPr wrap="none" lIns="91440" tIns="45720" rIns="91440" bIns="4572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w="9525">
                  <a:solidFill>
                    <a:prstClr val="white"/>
                  </a:solidFill>
                  <a:prstDash val="solid"/>
                </a:ln>
                <a:solidFill>
                  <a:prstClr val="black"/>
                </a:solidFill>
                <a:effectLst>
                  <a:outerShdw blurRad="12700" dist="38100" dir="2700000" algn="tl" rotWithShape="0">
                    <a:prstClr val="white">
                      <a:lumMod val="50000"/>
                    </a:prstClr>
                  </a:outerShdw>
                </a:effectLst>
                <a:uLnTx/>
                <a:uFillTx/>
                <a:latin typeface="Verdana" pitchFamily="34" charset="0"/>
                <a:ea typeface="+mn-ea"/>
                <a:cs typeface="+mn-cs"/>
              </a:rPr>
              <a:t>14</a:t>
            </a:r>
          </a:p>
        </p:txBody>
      </p:sp>
      <p:sp>
        <p:nvSpPr>
          <p:cNvPr id="5" name="Arrow: Left-Right 4">
            <a:extLst>
              <a:ext uri="{FF2B5EF4-FFF2-40B4-BE49-F238E27FC236}">
                <a16:creationId xmlns:a16="http://schemas.microsoft.com/office/drawing/2014/main" id="{E1B846B4-0C12-2734-3BDC-21EA3ABCB530}"/>
              </a:ext>
            </a:extLst>
          </p:cNvPr>
          <p:cNvSpPr/>
          <p:nvPr/>
        </p:nvSpPr>
        <p:spPr>
          <a:xfrm rot="18664498">
            <a:off x="2995116" y="3561757"/>
            <a:ext cx="2102963" cy="599451"/>
          </a:xfrm>
          <a:prstGeom prst="leftRightArrow">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56559476"/>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Office Depot Brand Ruled Filler Paper 11 x 8 12 3 Hole Punched 15 Lb Wide  Ruled With Margin Ream Of 500 Sheets - Office Depot">
            <a:extLst>
              <a:ext uri="{FF2B5EF4-FFF2-40B4-BE49-F238E27FC236}">
                <a16:creationId xmlns:a16="http://schemas.microsoft.com/office/drawing/2014/main" id="{010A4D28-9984-4E8D-AE5C-F09C5706CBB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8578"/>
            <a:ext cx="9067800" cy="6697021"/>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DNA replication - Wikipedia">
            <a:extLst>
              <a:ext uri="{FF2B5EF4-FFF2-40B4-BE49-F238E27FC236}">
                <a16:creationId xmlns:a16="http://schemas.microsoft.com/office/drawing/2014/main" id="{7BB497B5-825E-497C-92BE-4EC817CE7CF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24200" y="423388"/>
            <a:ext cx="2768600" cy="586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6CC4487F-1BD6-4ABF-851C-5CC8758A4D5D}"/>
              </a:ext>
            </a:extLst>
          </p:cNvPr>
          <p:cNvSpPr/>
          <p:nvPr/>
        </p:nvSpPr>
        <p:spPr>
          <a:xfrm>
            <a:off x="381000" y="304800"/>
            <a:ext cx="8534400" cy="6129812"/>
          </a:xfrm>
          <a:prstGeom prst="rect">
            <a:avLst/>
          </a:prstGeom>
          <a:noFill/>
          <a:effectLst>
            <a:glow rad="228600">
              <a:srgbClr val="00FFFF">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20000"/>
              </a:spcBef>
              <a:spcAft>
                <a:spcPct val="0"/>
              </a:spcAft>
              <a:buClrTx/>
              <a:buSzTx/>
              <a:buFontTx/>
              <a:buChar char="–"/>
              <a:tabLst/>
              <a:defRPr/>
            </a:pP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E2DAA53F-1F62-3382-23EB-844EB8F4034F}"/>
              </a:ext>
            </a:extLst>
          </p:cNvPr>
          <p:cNvSpPr txBox="1"/>
          <p:nvPr/>
        </p:nvSpPr>
        <p:spPr>
          <a:xfrm>
            <a:off x="5799364" y="2575492"/>
            <a:ext cx="3234691" cy="3539430"/>
          </a:xfrm>
          <a:prstGeom prst="rect">
            <a:avLst/>
          </a:prstGeom>
          <a:noFill/>
        </p:spPr>
        <p:txBody>
          <a:bodyPr wrap="square">
            <a:spAutoFit/>
          </a:body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2800" b="1" i="0" u="none" strike="noStrike" kern="1200" cap="none" spc="0" normalizeH="0" baseline="0" noProof="0" dirty="0">
                <a:ln>
                  <a:noFill/>
                </a:ln>
                <a:solidFill>
                  <a:srgbClr val="99FFCC"/>
                </a:solidFill>
                <a:effectLst>
                  <a:glow rad="228600">
                    <a:srgbClr val="000000">
                      <a:alpha val="77000"/>
                    </a:srgbClr>
                  </a:glow>
                </a:effectLst>
                <a:uLnTx/>
                <a:uFillTx/>
                <a:latin typeface="Roboto"/>
                <a:ea typeface="+mn-ea"/>
                <a:cs typeface="+mn-cs"/>
              </a:rPr>
              <a:t>DNA polymerase moves along the old strand in the 3'–5' direction, creating a new strand having a 5'–3' direction.</a:t>
            </a:r>
            <a:endParaRPr kumimoji="0" lang="en-US" sz="2800" b="1" i="0" u="none" strike="noStrike" kern="1200" cap="none" spc="0" normalizeH="0" baseline="0" noProof="0" dirty="0">
              <a:ln>
                <a:noFill/>
              </a:ln>
              <a:solidFill>
                <a:srgbClr val="99FFCC"/>
              </a:solidFill>
              <a:effectLst>
                <a:glow rad="228600">
                  <a:srgbClr val="000000">
                    <a:alpha val="77000"/>
                  </a:srgbClr>
                </a:glow>
              </a:effectLst>
              <a:uLnTx/>
              <a:uFillTx/>
              <a:latin typeface="Arial" charset="0"/>
              <a:ea typeface="+mn-ea"/>
              <a:cs typeface="+mn-cs"/>
            </a:endParaRPr>
          </a:p>
        </p:txBody>
      </p:sp>
      <p:sp>
        <p:nvSpPr>
          <p:cNvPr id="6" name="TextBox 5">
            <a:extLst>
              <a:ext uri="{FF2B5EF4-FFF2-40B4-BE49-F238E27FC236}">
                <a16:creationId xmlns:a16="http://schemas.microsoft.com/office/drawing/2014/main" id="{67AE0F88-2D95-A76F-D98F-738A97F97833}"/>
              </a:ext>
            </a:extLst>
          </p:cNvPr>
          <p:cNvSpPr txBox="1"/>
          <p:nvPr/>
        </p:nvSpPr>
        <p:spPr>
          <a:xfrm>
            <a:off x="346167" y="710815"/>
            <a:ext cx="2696755" cy="5632311"/>
          </a:xfrm>
          <a:prstGeom prst="rect">
            <a:avLst/>
          </a:prstGeom>
          <a:noFill/>
        </p:spPr>
        <p:txBody>
          <a:bodyPr wrap="square">
            <a:spAutoFit/>
          </a:body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00FFFF"/>
                </a:solidFill>
                <a:effectLst>
                  <a:glow rad="228600">
                    <a:prstClr val="black">
                      <a:alpha val="97000"/>
                    </a:prstClr>
                  </a:glow>
                </a:effectLst>
                <a:uLnTx/>
                <a:uFillTx/>
                <a:latin typeface="Roboto"/>
                <a:ea typeface="+mn-ea"/>
                <a:cs typeface="+mn-cs"/>
              </a:rPr>
              <a:t>The primase generates short strands of RNA that bind to the single stranded-DNA to initiate DNA synthesis by the DNA polymerase. This enzyme can work only in the 5' to 3' direction, so it replicates the leading strand continuously.</a:t>
            </a:r>
            <a:endParaRPr kumimoji="0" lang="en-US" sz="2400" b="1" i="0" u="none" strike="noStrike" kern="1200" cap="none" spc="0" normalizeH="0" baseline="0" noProof="0" dirty="0">
              <a:ln>
                <a:noFill/>
              </a:ln>
              <a:solidFill>
                <a:srgbClr val="00FFFF"/>
              </a:solidFill>
              <a:effectLst>
                <a:glow rad="228600">
                  <a:prstClr val="black">
                    <a:alpha val="97000"/>
                  </a:prstClr>
                </a:glow>
              </a:effectLst>
              <a:uLnTx/>
              <a:uFillTx/>
              <a:latin typeface="Arial" charset="0"/>
              <a:ea typeface="+mn-ea"/>
              <a:cs typeface="+mn-cs"/>
            </a:endParaRPr>
          </a:p>
        </p:txBody>
      </p:sp>
      <p:sp>
        <p:nvSpPr>
          <p:cNvPr id="7" name="Freeform: Shape 6">
            <a:extLst>
              <a:ext uri="{FF2B5EF4-FFF2-40B4-BE49-F238E27FC236}">
                <a16:creationId xmlns:a16="http://schemas.microsoft.com/office/drawing/2014/main" id="{34F64547-6C48-BA06-30AF-DCC29718B43D}"/>
              </a:ext>
            </a:extLst>
          </p:cNvPr>
          <p:cNvSpPr/>
          <p:nvPr/>
        </p:nvSpPr>
        <p:spPr>
          <a:xfrm>
            <a:off x="3925389" y="3265714"/>
            <a:ext cx="339634" cy="261257"/>
          </a:xfrm>
          <a:custGeom>
            <a:avLst/>
            <a:gdLst>
              <a:gd name="connsiteX0" fmla="*/ 130628 w 339634"/>
              <a:gd name="connsiteY0" fmla="*/ 13063 h 261257"/>
              <a:gd name="connsiteX1" fmla="*/ 39188 w 339634"/>
              <a:gd name="connsiteY1" fmla="*/ 19595 h 261257"/>
              <a:gd name="connsiteX2" fmla="*/ 6531 w 339634"/>
              <a:gd name="connsiteY2" fmla="*/ 32657 h 261257"/>
              <a:gd name="connsiteX3" fmla="*/ 0 w 339634"/>
              <a:gd name="connsiteY3" fmla="*/ 65315 h 261257"/>
              <a:gd name="connsiteX4" fmla="*/ 45720 w 339634"/>
              <a:gd name="connsiteY4" fmla="*/ 130629 h 261257"/>
              <a:gd name="connsiteX5" fmla="*/ 84908 w 339634"/>
              <a:gd name="connsiteY5" fmla="*/ 169817 h 261257"/>
              <a:gd name="connsiteX6" fmla="*/ 91440 w 339634"/>
              <a:gd name="connsiteY6" fmla="*/ 202475 h 261257"/>
              <a:gd name="connsiteX7" fmla="*/ 143691 w 339634"/>
              <a:gd name="connsiteY7" fmla="*/ 261257 h 261257"/>
              <a:gd name="connsiteX8" fmla="*/ 280851 w 339634"/>
              <a:gd name="connsiteY8" fmla="*/ 241663 h 261257"/>
              <a:gd name="connsiteX9" fmla="*/ 320040 w 339634"/>
              <a:gd name="connsiteY9" fmla="*/ 228600 h 261257"/>
              <a:gd name="connsiteX10" fmla="*/ 339634 w 339634"/>
              <a:gd name="connsiteY10" fmla="*/ 163286 h 261257"/>
              <a:gd name="connsiteX11" fmla="*/ 320040 w 339634"/>
              <a:gd name="connsiteY11" fmla="*/ 111035 h 261257"/>
              <a:gd name="connsiteX12" fmla="*/ 287382 w 339634"/>
              <a:gd name="connsiteY12" fmla="*/ 91440 h 261257"/>
              <a:gd name="connsiteX13" fmla="*/ 300445 w 339634"/>
              <a:gd name="connsiteY13" fmla="*/ 26126 h 261257"/>
              <a:gd name="connsiteX14" fmla="*/ 215537 w 339634"/>
              <a:gd name="connsiteY14" fmla="*/ 6532 h 261257"/>
              <a:gd name="connsiteX15" fmla="*/ 39188 w 339634"/>
              <a:gd name="connsiteY15" fmla="*/ 0 h 261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9634" h="261257">
                <a:moveTo>
                  <a:pt x="130628" y="13063"/>
                </a:moveTo>
                <a:cubicBezTo>
                  <a:pt x="100148" y="15240"/>
                  <a:pt x="69372" y="14829"/>
                  <a:pt x="39188" y="19595"/>
                </a:cubicBezTo>
                <a:cubicBezTo>
                  <a:pt x="27607" y="21424"/>
                  <a:pt x="14161" y="23755"/>
                  <a:pt x="6531" y="32657"/>
                </a:cubicBezTo>
                <a:cubicBezTo>
                  <a:pt x="-694" y="41086"/>
                  <a:pt x="2177" y="54429"/>
                  <a:pt x="0" y="65315"/>
                </a:cubicBezTo>
                <a:cubicBezTo>
                  <a:pt x="15240" y="87086"/>
                  <a:pt x="28962" y="110004"/>
                  <a:pt x="45720" y="130629"/>
                </a:cubicBezTo>
                <a:cubicBezTo>
                  <a:pt x="57369" y="144966"/>
                  <a:pt x="74990" y="154232"/>
                  <a:pt x="84908" y="169817"/>
                </a:cubicBezTo>
                <a:cubicBezTo>
                  <a:pt x="90868" y="179183"/>
                  <a:pt x="87929" y="191943"/>
                  <a:pt x="91440" y="202475"/>
                </a:cubicBezTo>
                <a:cubicBezTo>
                  <a:pt x="102568" y="235861"/>
                  <a:pt x="113680" y="236248"/>
                  <a:pt x="143691" y="261257"/>
                </a:cubicBezTo>
                <a:cubicBezTo>
                  <a:pt x="189411" y="254726"/>
                  <a:pt x="235439" y="250073"/>
                  <a:pt x="280851" y="241663"/>
                </a:cubicBezTo>
                <a:cubicBezTo>
                  <a:pt x="294390" y="239156"/>
                  <a:pt x="311778" y="239616"/>
                  <a:pt x="320040" y="228600"/>
                </a:cubicBezTo>
                <a:cubicBezTo>
                  <a:pt x="333678" y="210416"/>
                  <a:pt x="333103" y="185057"/>
                  <a:pt x="339634" y="163286"/>
                </a:cubicBezTo>
                <a:cubicBezTo>
                  <a:pt x="333103" y="145869"/>
                  <a:pt x="330981" y="126079"/>
                  <a:pt x="320040" y="111035"/>
                </a:cubicBezTo>
                <a:cubicBezTo>
                  <a:pt x="312573" y="100768"/>
                  <a:pt x="290237" y="103810"/>
                  <a:pt x="287382" y="91440"/>
                </a:cubicBezTo>
                <a:cubicBezTo>
                  <a:pt x="282389" y="69806"/>
                  <a:pt x="296091" y="47897"/>
                  <a:pt x="300445" y="26126"/>
                </a:cubicBezTo>
                <a:cubicBezTo>
                  <a:pt x="272142" y="19595"/>
                  <a:pt x="244424" y="9573"/>
                  <a:pt x="215537" y="6532"/>
                </a:cubicBezTo>
                <a:cubicBezTo>
                  <a:pt x="151830" y="-174"/>
                  <a:pt x="98415" y="0"/>
                  <a:pt x="39188" y="0"/>
                </a:cubicBezTo>
              </a:path>
            </a:pathLst>
          </a:custGeom>
          <a:solidFill>
            <a:srgbClr val="00FFFF"/>
          </a:solidFill>
          <a:effectLst>
            <a:glow rad="228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20000"/>
              </a:spcBef>
              <a:spcAft>
                <a:spcPct val="0"/>
              </a:spcAft>
              <a:buClrTx/>
              <a:buSzTx/>
              <a:buFontTx/>
              <a:buChar char="–"/>
              <a:tabLst/>
              <a:defRPr/>
            </a:pP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Freeform: Shape 7">
            <a:extLst>
              <a:ext uri="{FF2B5EF4-FFF2-40B4-BE49-F238E27FC236}">
                <a16:creationId xmlns:a16="http://schemas.microsoft.com/office/drawing/2014/main" id="{49906486-C45C-1870-FEED-56AB217D0C4F}"/>
              </a:ext>
            </a:extLst>
          </p:cNvPr>
          <p:cNvSpPr/>
          <p:nvPr/>
        </p:nvSpPr>
        <p:spPr>
          <a:xfrm>
            <a:off x="3218544" y="4648200"/>
            <a:ext cx="339634" cy="261257"/>
          </a:xfrm>
          <a:custGeom>
            <a:avLst/>
            <a:gdLst>
              <a:gd name="connsiteX0" fmla="*/ 130628 w 339634"/>
              <a:gd name="connsiteY0" fmla="*/ 13063 h 261257"/>
              <a:gd name="connsiteX1" fmla="*/ 39188 w 339634"/>
              <a:gd name="connsiteY1" fmla="*/ 19595 h 261257"/>
              <a:gd name="connsiteX2" fmla="*/ 6531 w 339634"/>
              <a:gd name="connsiteY2" fmla="*/ 32657 h 261257"/>
              <a:gd name="connsiteX3" fmla="*/ 0 w 339634"/>
              <a:gd name="connsiteY3" fmla="*/ 65315 h 261257"/>
              <a:gd name="connsiteX4" fmla="*/ 45720 w 339634"/>
              <a:gd name="connsiteY4" fmla="*/ 130629 h 261257"/>
              <a:gd name="connsiteX5" fmla="*/ 84908 w 339634"/>
              <a:gd name="connsiteY5" fmla="*/ 169817 h 261257"/>
              <a:gd name="connsiteX6" fmla="*/ 91440 w 339634"/>
              <a:gd name="connsiteY6" fmla="*/ 202475 h 261257"/>
              <a:gd name="connsiteX7" fmla="*/ 143691 w 339634"/>
              <a:gd name="connsiteY7" fmla="*/ 261257 h 261257"/>
              <a:gd name="connsiteX8" fmla="*/ 280851 w 339634"/>
              <a:gd name="connsiteY8" fmla="*/ 241663 h 261257"/>
              <a:gd name="connsiteX9" fmla="*/ 320040 w 339634"/>
              <a:gd name="connsiteY9" fmla="*/ 228600 h 261257"/>
              <a:gd name="connsiteX10" fmla="*/ 339634 w 339634"/>
              <a:gd name="connsiteY10" fmla="*/ 163286 h 261257"/>
              <a:gd name="connsiteX11" fmla="*/ 320040 w 339634"/>
              <a:gd name="connsiteY11" fmla="*/ 111035 h 261257"/>
              <a:gd name="connsiteX12" fmla="*/ 287382 w 339634"/>
              <a:gd name="connsiteY12" fmla="*/ 91440 h 261257"/>
              <a:gd name="connsiteX13" fmla="*/ 300445 w 339634"/>
              <a:gd name="connsiteY13" fmla="*/ 26126 h 261257"/>
              <a:gd name="connsiteX14" fmla="*/ 215537 w 339634"/>
              <a:gd name="connsiteY14" fmla="*/ 6532 h 261257"/>
              <a:gd name="connsiteX15" fmla="*/ 39188 w 339634"/>
              <a:gd name="connsiteY15" fmla="*/ 0 h 261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9634" h="261257">
                <a:moveTo>
                  <a:pt x="130628" y="13063"/>
                </a:moveTo>
                <a:cubicBezTo>
                  <a:pt x="100148" y="15240"/>
                  <a:pt x="69372" y="14829"/>
                  <a:pt x="39188" y="19595"/>
                </a:cubicBezTo>
                <a:cubicBezTo>
                  <a:pt x="27607" y="21424"/>
                  <a:pt x="14161" y="23755"/>
                  <a:pt x="6531" y="32657"/>
                </a:cubicBezTo>
                <a:cubicBezTo>
                  <a:pt x="-694" y="41086"/>
                  <a:pt x="2177" y="54429"/>
                  <a:pt x="0" y="65315"/>
                </a:cubicBezTo>
                <a:cubicBezTo>
                  <a:pt x="15240" y="87086"/>
                  <a:pt x="28962" y="110004"/>
                  <a:pt x="45720" y="130629"/>
                </a:cubicBezTo>
                <a:cubicBezTo>
                  <a:pt x="57369" y="144966"/>
                  <a:pt x="74990" y="154232"/>
                  <a:pt x="84908" y="169817"/>
                </a:cubicBezTo>
                <a:cubicBezTo>
                  <a:pt x="90868" y="179183"/>
                  <a:pt x="87929" y="191943"/>
                  <a:pt x="91440" y="202475"/>
                </a:cubicBezTo>
                <a:cubicBezTo>
                  <a:pt x="102568" y="235861"/>
                  <a:pt x="113680" y="236248"/>
                  <a:pt x="143691" y="261257"/>
                </a:cubicBezTo>
                <a:cubicBezTo>
                  <a:pt x="189411" y="254726"/>
                  <a:pt x="235439" y="250073"/>
                  <a:pt x="280851" y="241663"/>
                </a:cubicBezTo>
                <a:cubicBezTo>
                  <a:pt x="294390" y="239156"/>
                  <a:pt x="311778" y="239616"/>
                  <a:pt x="320040" y="228600"/>
                </a:cubicBezTo>
                <a:cubicBezTo>
                  <a:pt x="333678" y="210416"/>
                  <a:pt x="333103" y="185057"/>
                  <a:pt x="339634" y="163286"/>
                </a:cubicBezTo>
                <a:cubicBezTo>
                  <a:pt x="333103" y="145869"/>
                  <a:pt x="330981" y="126079"/>
                  <a:pt x="320040" y="111035"/>
                </a:cubicBezTo>
                <a:cubicBezTo>
                  <a:pt x="312573" y="100768"/>
                  <a:pt x="290237" y="103810"/>
                  <a:pt x="287382" y="91440"/>
                </a:cubicBezTo>
                <a:cubicBezTo>
                  <a:pt x="282389" y="69806"/>
                  <a:pt x="296091" y="47897"/>
                  <a:pt x="300445" y="26126"/>
                </a:cubicBezTo>
                <a:cubicBezTo>
                  <a:pt x="272142" y="19595"/>
                  <a:pt x="244424" y="9573"/>
                  <a:pt x="215537" y="6532"/>
                </a:cubicBezTo>
                <a:cubicBezTo>
                  <a:pt x="151830" y="-174"/>
                  <a:pt x="98415" y="0"/>
                  <a:pt x="39188" y="0"/>
                </a:cubicBezTo>
              </a:path>
            </a:pathLst>
          </a:custGeom>
          <a:solidFill>
            <a:srgbClr val="0070C0"/>
          </a:solidFill>
          <a:effectLst>
            <a:glow rad="228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20000"/>
              </a:spcBef>
              <a:spcAft>
                <a:spcPct val="0"/>
              </a:spcAft>
              <a:buClrTx/>
              <a:buSzTx/>
              <a:buFontTx/>
              <a:buChar char="–"/>
              <a:tabLst/>
              <a:defRPr/>
            </a:pP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Freeform: Shape 8">
            <a:extLst>
              <a:ext uri="{FF2B5EF4-FFF2-40B4-BE49-F238E27FC236}">
                <a16:creationId xmlns:a16="http://schemas.microsoft.com/office/drawing/2014/main" id="{3A595598-7DC7-BD3F-CC7E-BFDE638C58F4}"/>
              </a:ext>
            </a:extLst>
          </p:cNvPr>
          <p:cNvSpPr/>
          <p:nvPr/>
        </p:nvSpPr>
        <p:spPr>
          <a:xfrm>
            <a:off x="3618050" y="5886390"/>
            <a:ext cx="339634" cy="261257"/>
          </a:xfrm>
          <a:custGeom>
            <a:avLst/>
            <a:gdLst>
              <a:gd name="connsiteX0" fmla="*/ 130628 w 339634"/>
              <a:gd name="connsiteY0" fmla="*/ 13063 h 261257"/>
              <a:gd name="connsiteX1" fmla="*/ 39188 w 339634"/>
              <a:gd name="connsiteY1" fmla="*/ 19595 h 261257"/>
              <a:gd name="connsiteX2" fmla="*/ 6531 w 339634"/>
              <a:gd name="connsiteY2" fmla="*/ 32657 h 261257"/>
              <a:gd name="connsiteX3" fmla="*/ 0 w 339634"/>
              <a:gd name="connsiteY3" fmla="*/ 65315 h 261257"/>
              <a:gd name="connsiteX4" fmla="*/ 45720 w 339634"/>
              <a:gd name="connsiteY4" fmla="*/ 130629 h 261257"/>
              <a:gd name="connsiteX5" fmla="*/ 84908 w 339634"/>
              <a:gd name="connsiteY5" fmla="*/ 169817 h 261257"/>
              <a:gd name="connsiteX6" fmla="*/ 91440 w 339634"/>
              <a:gd name="connsiteY6" fmla="*/ 202475 h 261257"/>
              <a:gd name="connsiteX7" fmla="*/ 143691 w 339634"/>
              <a:gd name="connsiteY7" fmla="*/ 261257 h 261257"/>
              <a:gd name="connsiteX8" fmla="*/ 280851 w 339634"/>
              <a:gd name="connsiteY8" fmla="*/ 241663 h 261257"/>
              <a:gd name="connsiteX9" fmla="*/ 320040 w 339634"/>
              <a:gd name="connsiteY9" fmla="*/ 228600 h 261257"/>
              <a:gd name="connsiteX10" fmla="*/ 339634 w 339634"/>
              <a:gd name="connsiteY10" fmla="*/ 163286 h 261257"/>
              <a:gd name="connsiteX11" fmla="*/ 320040 w 339634"/>
              <a:gd name="connsiteY11" fmla="*/ 111035 h 261257"/>
              <a:gd name="connsiteX12" fmla="*/ 287382 w 339634"/>
              <a:gd name="connsiteY12" fmla="*/ 91440 h 261257"/>
              <a:gd name="connsiteX13" fmla="*/ 300445 w 339634"/>
              <a:gd name="connsiteY13" fmla="*/ 26126 h 261257"/>
              <a:gd name="connsiteX14" fmla="*/ 215537 w 339634"/>
              <a:gd name="connsiteY14" fmla="*/ 6532 h 261257"/>
              <a:gd name="connsiteX15" fmla="*/ 39188 w 339634"/>
              <a:gd name="connsiteY15" fmla="*/ 0 h 261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9634" h="261257">
                <a:moveTo>
                  <a:pt x="130628" y="13063"/>
                </a:moveTo>
                <a:cubicBezTo>
                  <a:pt x="100148" y="15240"/>
                  <a:pt x="69372" y="14829"/>
                  <a:pt x="39188" y="19595"/>
                </a:cubicBezTo>
                <a:cubicBezTo>
                  <a:pt x="27607" y="21424"/>
                  <a:pt x="14161" y="23755"/>
                  <a:pt x="6531" y="32657"/>
                </a:cubicBezTo>
                <a:cubicBezTo>
                  <a:pt x="-694" y="41086"/>
                  <a:pt x="2177" y="54429"/>
                  <a:pt x="0" y="65315"/>
                </a:cubicBezTo>
                <a:cubicBezTo>
                  <a:pt x="15240" y="87086"/>
                  <a:pt x="28962" y="110004"/>
                  <a:pt x="45720" y="130629"/>
                </a:cubicBezTo>
                <a:cubicBezTo>
                  <a:pt x="57369" y="144966"/>
                  <a:pt x="74990" y="154232"/>
                  <a:pt x="84908" y="169817"/>
                </a:cubicBezTo>
                <a:cubicBezTo>
                  <a:pt x="90868" y="179183"/>
                  <a:pt x="87929" y="191943"/>
                  <a:pt x="91440" y="202475"/>
                </a:cubicBezTo>
                <a:cubicBezTo>
                  <a:pt x="102568" y="235861"/>
                  <a:pt x="113680" y="236248"/>
                  <a:pt x="143691" y="261257"/>
                </a:cubicBezTo>
                <a:cubicBezTo>
                  <a:pt x="189411" y="254726"/>
                  <a:pt x="235439" y="250073"/>
                  <a:pt x="280851" y="241663"/>
                </a:cubicBezTo>
                <a:cubicBezTo>
                  <a:pt x="294390" y="239156"/>
                  <a:pt x="311778" y="239616"/>
                  <a:pt x="320040" y="228600"/>
                </a:cubicBezTo>
                <a:cubicBezTo>
                  <a:pt x="333678" y="210416"/>
                  <a:pt x="333103" y="185057"/>
                  <a:pt x="339634" y="163286"/>
                </a:cubicBezTo>
                <a:cubicBezTo>
                  <a:pt x="333103" y="145869"/>
                  <a:pt x="330981" y="126079"/>
                  <a:pt x="320040" y="111035"/>
                </a:cubicBezTo>
                <a:cubicBezTo>
                  <a:pt x="312573" y="100768"/>
                  <a:pt x="290237" y="103810"/>
                  <a:pt x="287382" y="91440"/>
                </a:cubicBezTo>
                <a:cubicBezTo>
                  <a:pt x="282389" y="69806"/>
                  <a:pt x="296091" y="47897"/>
                  <a:pt x="300445" y="26126"/>
                </a:cubicBezTo>
                <a:cubicBezTo>
                  <a:pt x="272142" y="19595"/>
                  <a:pt x="244424" y="9573"/>
                  <a:pt x="215537" y="6532"/>
                </a:cubicBezTo>
                <a:cubicBezTo>
                  <a:pt x="151830" y="-174"/>
                  <a:pt x="98415" y="0"/>
                  <a:pt x="39188" y="0"/>
                </a:cubicBezTo>
              </a:path>
            </a:pathLst>
          </a:custGeom>
          <a:solidFill>
            <a:schemeClr val="accent1">
              <a:lumMod val="60000"/>
              <a:lumOff val="40000"/>
            </a:schemeClr>
          </a:solidFill>
          <a:effectLst>
            <a:glow rad="228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20000"/>
              </a:spcBef>
              <a:spcAft>
                <a:spcPct val="0"/>
              </a:spcAft>
              <a:buClrTx/>
              <a:buSzTx/>
              <a:buFontTx/>
              <a:buChar char="–"/>
              <a:tabLst/>
              <a:defRPr/>
            </a:pP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B810EA2F-1D1D-B5ED-3306-71EE22A4A422}"/>
              </a:ext>
            </a:extLst>
          </p:cNvPr>
          <p:cNvSpPr txBox="1"/>
          <p:nvPr/>
        </p:nvSpPr>
        <p:spPr>
          <a:xfrm>
            <a:off x="4026989" y="3134732"/>
            <a:ext cx="1905000" cy="369332"/>
          </a:xfrm>
          <a:prstGeom prst="rect">
            <a:avLst/>
          </a:prstGeom>
          <a:noFill/>
        </p:spPr>
        <p:txBody>
          <a:bodyPr wrap="square" rtlCol="0">
            <a:spAutoFit/>
          </a:body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glow rad="228600">
                    <a:srgbClr val="4472C4">
                      <a:satMod val="175000"/>
                      <a:alpha val="40000"/>
                    </a:srgbClr>
                  </a:glow>
                </a:effectLst>
                <a:uLnTx/>
                <a:uFillTx/>
                <a:latin typeface="Arial" charset="0"/>
                <a:ea typeface="+mn-ea"/>
                <a:cs typeface="+mn-cs"/>
              </a:rPr>
              <a:t>Primase</a:t>
            </a:r>
          </a:p>
        </p:txBody>
      </p:sp>
      <p:sp>
        <p:nvSpPr>
          <p:cNvPr id="15" name="TextBox 14">
            <a:extLst>
              <a:ext uri="{FF2B5EF4-FFF2-40B4-BE49-F238E27FC236}">
                <a16:creationId xmlns:a16="http://schemas.microsoft.com/office/drawing/2014/main" id="{F41A4479-1E72-FE8B-A7A7-24D4183E4796}"/>
              </a:ext>
            </a:extLst>
          </p:cNvPr>
          <p:cNvSpPr txBox="1"/>
          <p:nvPr/>
        </p:nvSpPr>
        <p:spPr>
          <a:xfrm>
            <a:off x="3595370" y="5728573"/>
            <a:ext cx="4594860" cy="701731"/>
          </a:xfrm>
          <a:prstGeom prst="rect">
            <a:avLst/>
          </a:prstGeom>
          <a:noFill/>
        </p:spPr>
        <p:txBody>
          <a:bodyPr wrap="square">
            <a:spAutoFit/>
          </a:body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glow rad="228600">
                    <a:srgbClr val="4472C4">
                      <a:satMod val="175000"/>
                      <a:alpha val="40000"/>
                    </a:srgbClr>
                  </a:glow>
                </a:effectLst>
                <a:uLnTx/>
                <a:uFillTx/>
                <a:latin typeface="Arial" charset="0"/>
                <a:ea typeface="+mn-ea"/>
                <a:cs typeface="+mn-cs"/>
              </a:rPr>
              <a:t>DNA</a:t>
            </a:r>
          </a:p>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glow rad="228600">
                    <a:srgbClr val="4472C4">
                      <a:satMod val="175000"/>
                      <a:alpha val="40000"/>
                    </a:srgbClr>
                  </a:glow>
                </a:effectLst>
                <a:uLnTx/>
                <a:uFillTx/>
                <a:latin typeface="Arial" charset="0"/>
                <a:ea typeface="+mn-ea"/>
                <a:cs typeface="+mn-cs"/>
              </a:rPr>
              <a:t> Polymerase</a:t>
            </a:r>
          </a:p>
        </p:txBody>
      </p:sp>
      <p:sp>
        <p:nvSpPr>
          <p:cNvPr id="16" name="Freeform: Shape 15">
            <a:extLst>
              <a:ext uri="{FF2B5EF4-FFF2-40B4-BE49-F238E27FC236}">
                <a16:creationId xmlns:a16="http://schemas.microsoft.com/office/drawing/2014/main" id="{C9AD882B-421C-4761-0FB8-90324A2E428D}"/>
              </a:ext>
            </a:extLst>
          </p:cNvPr>
          <p:cNvSpPr/>
          <p:nvPr/>
        </p:nvSpPr>
        <p:spPr>
          <a:xfrm>
            <a:off x="5175613" y="3429000"/>
            <a:ext cx="339634" cy="261257"/>
          </a:xfrm>
          <a:custGeom>
            <a:avLst/>
            <a:gdLst>
              <a:gd name="connsiteX0" fmla="*/ 130628 w 339634"/>
              <a:gd name="connsiteY0" fmla="*/ 13063 h 261257"/>
              <a:gd name="connsiteX1" fmla="*/ 39188 w 339634"/>
              <a:gd name="connsiteY1" fmla="*/ 19595 h 261257"/>
              <a:gd name="connsiteX2" fmla="*/ 6531 w 339634"/>
              <a:gd name="connsiteY2" fmla="*/ 32657 h 261257"/>
              <a:gd name="connsiteX3" fmla="*/ 0 w 339634"/>
              <a:gd name="connsiteY3" fmla="*/ 65315 h 261257"/>
              <a:gd name="connsiteX4" fmla="*/ 45720 w 339634"/>
              <a:gd name="connsiteY4" fmla="*/ 130629 h 261257"/>
              <a:gd name="connsiteX5" fmla="*/ 84908 w 339634"/>
              <a:gd name="connsiteY5" fmla="*/ 169817 h 261257"/>
              <a:gd name="connsiteX6" fmla="*/ 91440 w 339634"/>
              <a:gd name="connsiteY6" fmla="*/ 202475 h 261257"/>
              <a:gd name="connsiteX7" fmla="*/ 143691 w 339634"/>
              <a:gd name="connsiteY7" fmla="*/ 261257 h 261257"/>
              <a:gd name="connsiteX8" fmla="*/ 280851 w 339634"/>
              <a:gd name="connsiteY8" fmla="*/ 241663 h 261257"/>
              <a:gd name="connsiteX9" fmla="*/ 320040 w 339634"/>
              <a:gd name="connsiteY9" fmla="*/ 228600 h 261257"/>
              <a:gd name="connsiteX10" fmla="*/ 339634 w 339634"/>
              <a:gd name="connsiteY10" fmla="*/ 163286 h 261257"/>
              <a:gd name="connsiteX11" fmla="*/ 320040 w 339634"/>
              <a:gd name="connsiteY11" fmla="*/ 111035 h 261257"/>
              <a:gd name="connsiteX12" fmla="*/ 287382 w 339634"/>
              <a:gd name="connsiteY12" fmla="*/ 91440 h 261257"/>
              <a:gd name="connsiteX13" fmla="*/ 300445 w 339634"/>
              <a:gd name="connsiteY13" fmla="*/ 26126 h 261257"/>
              <a:gd name="connsiteX14" fmla="*/ 215537 w 339634"/>
              <a:gd name="connsiteY14" fmla="*/ 6532 h 261257"/>
              <a:gd name="connsiteX15" fmla="*/ 39188 w 339634"/>
              <a:gd name="connsiteY15" fmla="*/ 0 h 261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9634" h="261257">
                <a:moveTo>
                  <a:pt x="130628" y="13063"/>
                </a:moveTo>
                <a:cubicBezTo>
                  <a:pt x="100148" y="15240"/>
                  <a:pt x="69372" y="14829"/>
                  <a:pt x="39188" y="19595"/>
                </a:cubicBezTo>
                <a:cubicBezTo>
                  <a:pt x="27607" y="21424"/>
                  <a:pt x="14161" y="23755"/>
                  <a:pt x="6531" y="32657"/>
                </a:cubicBezTo>
                <a:cubicBezTo>
                  <a:pt x="-694" y="41086"/>
                  <a:pt x="2177" y="54429"/>
                  <a:pt x="0" y="65315"/>
                </a:cubicBezTo>
                <a:cubicBezTo>
                  <a:pt x="15240" y="87086"/>
                  <a:pt x="28962" y="110004"/>
                  <a:pt x="45720" y="130629"/>
                </a:cubicBezTo>
                <a:cubicBezTo>
                  <a:pt x="57369" y="144966"/>
                  <a:pt x="74990" y="154232"/>
                  <a:pt x="84908" y="169817"/>
                </a:cubicBezTo>
                <a:cubicBezTo>
                  <a:pt x="90868" y="179183"/>
                  <a:pt x="87929" y="191943"/>
                  <a:pt x="91440" y="202475"/>
                </a:cubicBezTo>
                <a:cubicBezTo>
                  <a:pt x="102568" y="235861"/>
                  <a:pt x="113680" y="236248"/>
                  <a:pt x="143691" y="261257"/>
                </a:cubicBezTo>
                <a:cubicBezTo>
                  <a:pt x="189411" y="254726"/>
                  <a:pt x="235439" y="250073"/>
                  <a:pt x="280851" y="241663"/>
                </a:cubicBezTo>
                <a:cubicBezTo>
                  <a:pt x="294390" y="239156"/>
                  <a:pt x="311778" y="239616"/>
                  <a:pt x="320040" y="228600"/>
                </a:cubicBezTo>
                <a:cubicBezTo>
                  <a:pt x="333678" y="210416"/>
                  <a:pt x="333103" y="185057"/>
                  <a:pt x="339634" y="163286"/>
                </a:cubicBezTo>
                <a:cubicBezTo>
                  <a:pt x="333103" y="145869"/>
                  <a:pt x="330981" y="126079"/>
                  <a:pt x="320040" y="111035"/>
                </a:cubicBezTo>
                <a:cubicBezTo>
                  <a:pt x="312573" y="100768"/>
                  <a:pt x="290237" y="103810"/>
                  <a:pt x="287382" y="91440"/>
                </a:cubicBezTo>
                <a:cubicBezTo>
                  <a:pt x="282389" y="69806"/>
                  <a:pt x="296091" y="47897"/>
                  <a:pt x="300445" y="26126"/>
                </a:cubicBezTo>
                <a:cubicBezTo>
                  <a:pt x="272142" y="19595"/>
                  <a:pt x="244424" y="9573"/>
                  <a:pt x="215537" y="6532"/>
                </a:cubicBezTo>
                <a:cubicBezTo>
                  <a:pt x="151830" y="-174"/>
                  <a:pt x="98415" y="0"/>
                  <a:pt x="39188" y="0"/>
                </a:cubicBezTo>
              </a:path>
            </a:pathLst>
          </a:custGeom>
          <a:solidFill>
            <a:srgbClr val="99FFCC"/>
          </a:solidFill>
          <a:effectLst>
            <a:glow rad="228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20000"/>
              </a:spcBef>
              <a:spcAft>
                <a:spcPct val="0"/>
              </a:spcAft>
              <a:buClrTx/>
              <a:buSzTx/>
              <a:buFontTx/>
              <a:buChar char="–"/>
              <a:tabLst/>
              <a:defRPr/>
            </a:pP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Freeform: Shape 16">
            <a:extLst>
              <a:ext uri="{FF2B5EF4-FFF2-40B4-BE49-F238E27FC236}">
                <a16:creationId xmlns:a16="http://schemas.microsoft.com/office/drawing/2014/main" id="{926236E7-7868-2815-59BE-1CA8D02411DF}"/>
              </a:ext>
            </a:extLst>
          </p:cNvPr>
          <p:cNvSpPr/>
          <p:nvPr/>
        </p:nvSpPr>
        <p:spPr>
          <a:xfrm>
            <a:off x="4439195" y="2674927"/>
            <a:ext cx="732064" cy="248810"/>
          </a:xfrm>
          <a:custGeom>
            <a:avLst/>
            <a:gdLst>
              <a:gd name="connsiteX0" fmla="*/ 130628 w 339634"/>
              <a:gd name="connsiteY0" fmla="*/ 13063 h 261257"/>
              <a:gd name="connsiteX1" fmla="*/ 39188 w 339634"/>
              <a:gd name="connsiteY1" fmla="*/ 19595 h 261257"/>
              <a:gd name="connsiteX2" fmla="*/ 6531 w 339634"/>
              <a:gd name="connsiteY2" fmla="*/ 32657 h 261257"/>
              <a:gd name="connsiteX3" fmla="*/ 0 w 339634"/>
              <a:gd name="connsiteY3" fmla="*/ 65315 h 261257"/>
              <a:gd name="connsiteX4" fmla="*/ 45720 w 339634"/>
              <a:gd name="connsiteY4" fmla="*/ 130629 h 261257"/>
              <a:gd name="connsiteX5" fmla="*/ 84908 w 339634"/>
              <a:gd name="connsiteY5" fmla="*/ 169817 h 261257"/>
              <a:gd name="connsiteX6" fmla="*/ 91440 w 339634"/>
              <a:gd name="connsiteY6" fmla="*/ 202475 h 261257"/>
              <a:gd name="connsiteX7" fmla="*/ 143691 w 339634"/>
              <a:gd name="connsiteY7" fmla="*/ 261257 h 261257"/>
              <a:gd name="connsiteX8" fmla="*/ 280851 w 339634"/>
              <a:gd name="connsiteY8" fmla="*/ 241663 h 261257"/>
              <a:gd name="connsiteX9" fmla="*/ 320040 w 339634"/>
              <a:gd name="connsiteY9" fmla="*/ 228600 h 261257"/>
              <a:gd name="connsiteX10" fmla="*/ 339634 w 339634"/>
              <a:gd name="connsiteY10" fmla="*/ 163286 h 261257"/>
              <a:gd name="connsiteX11" fmla="*/ 320040 w 339634"/>
              <a:gd name="connsiteY11" fmla="*/ 111035 h 261257"/>
              <a:gd name="connsiteX12" fmla="*/ 287382 w 339634"/>
              <a:gd name="connsiteY12" fmla="*/ 91440 h 261257"/>
              <a:gd name="connsiteX13" fmla="*/ 300445 w 339634"/>
              <a:gd name="connsiteY13" fmla="*/ 26126 h 261257"/>
              <a:gd name="connsiteX14" fmla="*/ 215537 w 339634"/>
              <a:gd name="connsiteY14" fmla="*/ 6532 h 261257"/>
              <a:gd name="connsiteX15" fmla="*/ 39188 w 339634"/>
              <a:gd name="connsiteY15" fmla="*/ 0 h 261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9634" h="261257">
                <a:moveTo>
                  <a:pt x="130628" y="13063"/>
                </a:moveTo>
                <a:cubicBezTo>
                  <a:pt x="100148" y="15240"/>
                  <a:pt x="69372" y="14829"/>
                  <a:pt x="39188" y="19595"/>
                </a:cubicBezTo>
                <a:cubicBezTo>
                  <a:pt x="27607" y="21424"/>
                  <a:pt x="14161" y="23755"/>
                  <a:pt x="6531" y="32657"/>
                </a:cubicBezTo>
                <a:cubicBezTo>
                  <a:pt x="-694" y="41086"/>
                  <a:pt x="2177" y="54429"/>
                  <a:pt x="0" y="65315"/>
                </a:cubicBezTo>
                <a:cubicBezTo>
                  <a:pt x="15240" y="87086"/>
                  <a:pt x="28962" y="110004"/>
                  <a:pt x="45720" y="130629"/>
                </a:cubicBezTo>
                <a:cubicBezTo>
                  <a:pt x="57369" y="144966"/>
                  <a:pt x="74990" y="154232"/>
                  <a:pt x="84908" y="169817"/>
                </a:cubicBezTo>
                <a:cubicBezTo>
                  <a:pt x="90868" y="179183"/>
                  <a:pt x="87929" y="191943"/>
                  <a:pt x="91440" y="202475"/>
                </a:cubicBezTo>
                <a:cubicBezTo>
                  <a:pt x="102568" y="235861"/>
                  <a:pt x="113680" y="236248"/>
                  <a:pt x="143691" y="261257"/>
                </a:cubicBezTo>
                <a:cubicBezTo>
                  <a:pt x="189411" y="254726"/>
                  <a:pt x="235439" y="250073"/>
                  <a:pt x="280851" y="241663"/>
                </a:cubicBezTo>
                <a:cubicBezTo>
                  <a:pt x="294390" y="239156"/>
                  <a:pt x="311778" y="239616"/>
                  <a:pt x="320040" y="228600"/>
                </a:cubicBezTo>
                <a:cubicBezTo>
                  <a:pt x="333678" y="210416"/>
                  <a:pt x="333103" y="185057"/>
                  <a:pt x="339634" y="163286"/>
                </a:cubicBezTo>
                <a:cubicBezTo>
                  <a:pt x="333103" y="145869"/>
                  <a:pt x="330981" y="126079"/>
                  <a:pt x="320040" y="111035"/>
                </a:cubicBezTo>
                <a:cubicBezTo>
                  <a:pt x="312573" y="100768"/>
                  <a:pt x="290237" y="103810"/>
                  <a:pt x="287382" y="91440"/>
                </a:cubicBezTo>
                <a:cubicBezTo>
                  <a:pt x="282389" y="69806"/>
                  <a:pt x="296091" y="47897"/>
                  <a:pt x="300445" y="26126"/>
                </a:cubicBezTo>
                <a:cubicBezTo>
                  <a:pt x="272142" y="19595"/>
                  <a:pt x="244424" y="9573"/>
                  <a:pt x="215537" y="6532"/>
                </a:cubicBezTo>
                <a:cubicBezTo>
                  <a:pt x="151830" y="-174"/>
                  <a:pt x="98415" y="0"/>
                  <a:pt x="39188" y="0"/>
                </a:cubicBezTo>
              </a:path>
            </a:pathLst>
          </a:custGeom>
          <a:solidFill>
            <a:srgbClr val="FFFFCC"/>
          </a:solidFill>
          <a:effectLst>
            <a:glow rad="228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20000"/>
              </a:spcBef>
              <a:spcAft>
                <a:spcPct val="0"/>
              </a:spcAft>
              <a:buClrTx/>
              <a:buSzTx/>
              <a:buFontTx/>
              <a:buChar char="–"/>
              <a:tabLst/>
              <a:defRPr/>
            </a:pP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TextBox 18">
            <a:extLst>
              <a:ext uri="{FF2B5EF4-FFF2-40B4-BE49-F238E27FC236}">
                <a16:creationId xmlns:a16="http://schemas.microsoft.com/office/drawing/2014/main" id="{46D57EEE-2BDE-A2E5-5B70-5B9205920DB4}"/>
              </a:ext>
            </a:extLst>
          </p:cNvPr>
          <p:cNvSpPr txBox="1"/>
          <p:nvPr/>
        </p:nvSpPr>
        <p:spPr>
          <a:xfrm>
            <a:off x="2802332" y="4727888"/>
            <a:ext cx="4594860" cy="369332"/>
          </a:xfrm>
          <a:prstGeom prst="rect">
            <a:avLst/>
          </a:prstGeom>
          <a:noFill/>
        </p:spPr>
        <p:txBody>
          <a:bodyPr wrap="square">
            <a:spAutoFit/>
          </a:body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glow rad="876300">
                    <a:srgbClr val="FFC000">
                      <a:satMod val="175000"/>
                      <a:alpha val="65000"/>
                    </a:srgbClr>
                  </a:glow>
                </a:effectLst>
                <a:uLnTx/>
                <a:uFillTx/>
                <a:latin typeface="Arial" charset="0"/>
                <a:ea typeface="+mn-ea"/>
                <a:cs typeface="+mn-cs"/>
              </a:rPr>
              <a:t>Ligase</a:t>
            </a:r>
            <a:endParaRPr kumimoji="0" lang="en-US" sz="2800" b="0" i="0" u="none" strike="noStrike" kern="1200" cap="none" spc="0" normalizeH="0" baseline="0" noProof="0" dirty="0">
              <a:ln>
                <a:noFill/>
              </a:ln>
              <a:solidFill>
                <a:prstClr val="black"/>
              </a:solidFill>
              <a:effectLst>
                <a:glow rad="876300">
                  <a:srgbClr val="FFC000">
                    <a:satMod val="175000"/>
                    <a:alpha val="65000"/>
                  </a:srgbClr>
                </a:glow>
              </a:effectLst>
              <a:uLnTx/>
              <a:uFillTx/>
              <a:latin typeface="Arial" charset="0"/>
              <a:ea typeface="+mn-ea"/>
              <a:cs typeface="+mn-cs"/>
            </a:endParaRPr>
          </a:p>
        </p:txBody>
      </p:sp>
      <p:sp>
        <p:nvSpPr>
          <p:cNvPr id="21" name="TextBox 20">
            <a:extLst>
              <a:ext uri="{FF2B5EF4-FFF2-40B4-BE49-F238E27FC236}">
                <a16:creationId xmlns:a16="http://schemas.microsoft.com/office/drawing/2014/main" id="{F01417DC-1BCD-2CF8-46D0-0E630FED2595}"/>
              </a:ext>
            </a:extLst>
          </p:cNvPr>
          <p:cNvSpPr txBox="1"/>
          <p:nvPr/>
        </p:nvSpPr>
        <p:spPr>
          <a:xfrm>
            <a:off x="1506220" y="159184"/>
            <a:ext cx="7256780" cy="523220"/>
          </a:xfrm>
          <a:prstGeom prst="rect">
            <a:avLst/>
          </a:prstGeom>
          <a:noFill/>
        </p:spPr>
        <p:txBody>
          <a:bodyPr wrap="square">
            <a:spAutoFit/>
          </a:body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2800" b="0" i="0" u="none" strike="noStrike" kern="1200" cap="none" spc="0" normalizeH="0" baseline="0" noProof="0" dirty="0">
                <a:ln>
                  <a:noFill/>
                </a:ln>
                <a:solidFill>
                  <a:prstClr val="black"/>
                </a:solidFill>
                <a:effectLst>
                  <a:glow rad="228600">
                    <a:srgbClr val="ED7D31">
                      <a:satMod val="175000"/>
                      <a:alpha val="40000"/>
                    </a:srgbClr>
                  </a:glow>
                </a:effectLst>
                <a:uLnTx/>
                <a:uFillTx/>
                <a:latin typeface="Roboto" panose="02000000000000000000" pitchFamily="2" charset="0"/>
                <a:ea typeface="+mn-ea"/>
                <a:cs typeface="+mn-cs"/>
              </a:rPr>
              <a:t>Which enzymes below is not correct?</a:t>
            </a:r>
            <a:endParaRPr kumimoji="0" lang="en-US" sz="2800" b="0" i="0" u="none" strike="noStrike" kern="1200" cap="none" spc="0" normalizeH="0" baseline="0" noProof="0" dirty="0">
              <a:ln>
                <a:noFill/>
              </a:ln>
              <a:solidFill>
                <a:prstClr val="black"/>
              </a:solidFill>
              <a:effectLst>
                <a:glow rad="228600">
                  <a:srgbClr val="ED7D31">
                    <a:satMod val="175000"/>
                    <a:alpha val="40000"/>
                  </a:srgbClr>
                </a:glow>
              </a:effectLst>
              <a:uLnTx/>
              <a:uFillTx/>
              <a:latin typeface="Arial" charset="0"/>
              <a:ea typeface="+mn-ea"/>
              <a:cs typeface="+mn-cs"/>
            </a:endParaRPr>
          </a:p>
        </p:txBody>
      </p:sp>
      <p:sp>
        <p:nvSpPr>
          <p:cNvPr id="23" name="TextBox 22">
            <a:extLst>
              <a:ext uri="{FF2B5EF4-FFF2-40B4-BE49-F238E27FC236}">
                <a16:creationId xmlns:a16="http://schemas.microsoft.com/office/drawing/2014/main" id="{B2B6DDEC-11F7-C65B-AF2F-6D441505DD48}"/>
              </a:ext>
            </a:extLst>
          </p:cNvPr>
          <p:cNvSpPr txBox="1"/>
          <p:nvPr/>
        </p:nvSpPr>
        <p:spPr>
          <a:xfrm>
            <a:off x="4663440" y="3417239"/>
            <a:ext cx="4594860" cy="701731"/>
          </a:xfrm>
          <a:prstGeom prst="rect">
            <a:avLst/>
          </a:prstGeom>
          <a:noFill/>
        </p:spPr>
        <p:txBody>
          <a:bodyPr wrap="square">
            <a:spAutoFit/>
          </a:body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glow rad="228600">
                    <a:srgbClr val="99FFCC">
                      <a:alpha val="40000"/>
                    </a:srgbClr>
                  </a:glow>
                </a:effectLst>
                <a:uLnTx/>
                <a:uFillTx/>
                <a:latin typeface="Arial" charset="0"/>
                <a:ea typeface="+mn-ea"/>
                <a:cs typeface="+mn-cs"/>
              </a:rPr>
              <a:t>DNA</a:t>
            </a:r>
          </a:p>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glow rad="228600">
                    <a:srgbClr val="99FFCC">
                      <a:alpha val="40000"/>
                    </a:srgbClr>
                  </a:glow>
                </a:effectLst>
                <a:uLnTx/>
                <a:uFillTx/>
                <a:latin typeface="Arial" charset="0"/>
                <a:ea typeface="+mn-ea"/>
                <a:cs typeface="+mn-cs"/>
              </a:rPr>
              <a:t>Polymerase</a:t>
            </a:r>
          </a:p>
        </p:txBody>
      </p:sp>
      <p:sp>
        <p:nvSpPr>
          <p:cNvPr id="24" name="Rectangle: Rounded Corners 23">
            <a:extLst>
              <a:ext uri="{FF2B5EF4-FFF2-40B4-BE49-F238E27FC236}">
                <a16:creationId xmlns:a16="http://schemas.microsoft.com/office/drawing/2014/main" id="{2001CBD6-EBFA-06D2-F733-E720D2DDC0AE}"/>
              </a:ext>
            </a:extLst>
          </p:cNvPr>
          <p:cNvSpPr/>
          <p:nvPr/>
        </p:nvSpPr>
        <p:spPr>
          <a:xfrm>
            <a:off x="5029200" y="762000"/>
            <a:ext cx="3733800" cy="1692638"/>
          </a:xfrm>
          <a:prstGeom prst="roundRect">
            <a:avLst/>
          </a:prstGeom>
          <a:solidFill>
            <a:schemeClr val="tx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20000"/>
              </a:spcBef>
              <a:spcAft>
                <a:spcPct val="0"/>
              </a:spcAft>
              <a:buClrTx/>
              <a:buSzTx/>
              <a:buFontTx/>
              <a:buChar char="–"/>
              <a:tabLst/>
              <a:defRPr/>
            </a:pP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TextBox 25">
            <a:extLst>
              <a:ext uri="{FF2B5EF4-FFF2-40B4-BE49-F238E27FC236}">
                <a16:creationId xmlns:a16="http://schemas.microsoft.com/office/drawing/2014/main" id="{885A25EE-A640-9DE5-7491-6AE45F350C6F}"/>
              </a:ext>
            </a:extLst>
          </p:cNvPr>
          <p:cNvSpPr txBox="1"/>
          <p:nvPr/>
        </p:nvSpPr>
        <p:spPr>
          <a:xfrm>
            <a:off x="5015413" y="808762"/>
            <a:ext cx="3757928" cy="1600438"/>
          </a:xfrm>
          <a:prstGeom prst="rect">
            <a:avLst/>
          </a:prstGeom>
          <a:noFill/>
        </p:spPr>
        <p:txBody>
          <a:bodyPr wrap="square">
            <a:spAutoFit/>
          </a:body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1400" b="0" i="0" u="none" strike="noStrike" kern="1200" cap="none" spc="0" normalizeH="0" baseline="0" noProof="0" dirty="0">
                <a:ln>
                  <a:noFill/>
                </a:ln>
                <a:solidFill>
                  <a:srgbClr val="FFC000"/>
                </a:solidFill>
                <a:effectLst/>
                <a:uLnTx/>
                <a:uFillTx/>
                <a:latin typeface="Roboto" panose="02000000000000000000" pitchFamily="2" charset="0"/>
                <a:ea typeface="+mn-ea"/>
                <a:cs typeface="+mn-cs"/>
              </a:rPr>
              <a:t>DNA Enzymes: </a:t>
            </a:r>
            <a:r>
              <a:rPr kumimoji="0" lang="en-US" sz="1400" b="0" i="0" u="none" strike="noStrike" kern="1200" cap="none" spc="0" normalizeH="0" baseline="0" noProof="0" dirty="0">
                <a:ln>
                  <a:noFill/>
                </a:ln>
                <a:solidFill>
                  <a:srgbClr val="99FFCC"/>
                </a:solidFill>
                <a:effectLst/>
                <a:uLnTx/>
                <a:uFillTx/>
                <a:latin typeface="Roboto" panose="02000000000000000000" pitchFamily="2" charset="0"/>
                <a:ea typeface="+mn-ea"/>
                <a:cs typeface="+mn-cs"/>
              </a:rPr>
              <a:t>DNA Polymerase helps in the replication of double-stranded DNA into two identical DNA molecules</a:t>
            </a:r>
            <a:r>
              <a:rPr kumimoji="0" lang="en-US" sz="1400" b="0" i="0" u="none" strike="noStrike" kern="1200" cap="none" spc="0" normalizeH="0" baseline="0" noProof="0" dirty="0">
                <a:ln>
                  <a:noFill/>
                </a:ln>
                <a:solidFill>
                  <a:srgbClr val="FF00FF"/>
                </a:solidFill>
                <a:effectLst/>
                <a:uLnTx/>
                <a:uFillTx/>
                <a:latin typeface="Roboto" panose="02000000000000000000" pitchFamily="2" charset="0"/>
                <a:ea typeface="+mn-ea"/>
                <a:cs typeface="+mn-cs"/>
              </a:rPr>
              <a:t>. </a:t>
            </a:r>
            <a:r>
              <a:rPr kumimoji="0" lang="en-US" sz="1400" b="0" i="0" u="none" strike="noStrike" kern="1200" cap="none" spc="0" normalizeH="0" baseline="0" noProof="0" dirty="0">
                <a:ln>
                  <a:noFill/>
                </a:ln>
                <a:solidFill>
                  <a:srgbClr val="FF00FF"/>
                </a:solidFill>
                <a:effectLst>
                  <a:glow rad="228600">
                    <a:srgbClr val="FF00FF">
                      <a:alpha val="40000"/>
                    </a:srgbClr>
                  </a:glow>
                </a:effectLst>
                <a:uLnTx/>
                <a:uFillTx/>
                <a:latin typeface="Roboto" panose="02000000000000000000" pitchFamily="2" charset="0"/>
                <a:ea typeface="+mn-ea"/>
                <a:cs typeface="+mn-cs"/>
              </a:rPr>
              <a:t>Helicase: </a:t>
            </a:r>
            <a:r>
              <a:rPr kumimoji="0" lang="en-US" sz="1400" b="0" i="0" u="none" strike="noStrike" kern="1200" cap="none" spc="0" normalizeH="0" baseline="0" noProof="0" dirty="0">
                <a:ln>
                  <a:noFill/>
                </a:ln>
                <a:solidFill>
                  <a:srgbClr val="FFFFCC"/>
                </a:solidFill>
                <a:effectLst/>
                <a:uLnTx/>
                <a:uFillTx/>
                <a:latin typeface="Roboto" panose="02000000000000000000" pitchFamily="2" charset="0"/>
                <a:ea typeface="+mn-ea"/>
                <a:cs typeface="+mn-cs"/>
              </a:rPr>
              <a:t>It helps in the separation of double-stranded DNA into single strands allowing each strand to be copied.</a:t>
            </a:r>
            <a:r>
              <a:rPr kumimoji="0" lang="en-US" sz="1400" b="0" i="0" u="none" strike="noStrike" kern="1200" cap="none" spc="0" normalizeH="0" baseline="0" noProof="0" dirty="0">
                <a:ln>
                  <a:noFill/>
                </a:ln>
                <a:solidFill>
                  <a:srgbClr val="FFFFCC"/>
                </a:solidFill>
                <a:effectLst>
                  <a:glow rad="228600">
                    <a:srgbClr val="ED7D31">
                      <a:satMod val="175000"/>
                      <a:alpha val="40000"/>
                    </a:srgbClr>
                  </a:glow>
                </a:effectLst>
                <a:uLnTx/>
                <a:uFillTx/>
                <a:latin typeface="Roboto" panose="02000000000000000000" pitchFamily="2" charset="0"/>
                <a:ea typeface="+mn-ea"/>
                <a:cs typeface="+mn-cs"/>
              </a:rPr>
              <a:t> </a:t>
            </a:r>
            <a:r>
              <a:rPr kumimoji="0" lang="en-US" sz="1400" b="0" i="0" u="none" strike="noStrike" kern="1200" cap="none" spc="0" normalizeH="0" baseline="0" noProof="0" dirty="0">
                <a:ln>
                  <a:noFill/>
                </a:ln>
                <a:solidFill>
                  <a:srgbClr val="FFFF00"/>
                </a:solidFill>
                <a:effectLst>
                  <a:glow rad="228600">
                    <a:srgbClr val="FFC000">
                      <a:satMod val="175000"/>
                      <a:alpha val="40000"/>
                    </a:srgbClr>
                  </a:glow>
                </a:effectLst>
                <a:uLnTx/>
                <a:uFillTx/>
                <a:latin typeface="Roboto" panose="02000000000000000000" pitchFamily="2" charset="0"/>
                <a:ea typeface="+mn-ea"/>
                <a:cs typeface="+mn-cs"/>
              </a:rPr>
              <a:t>Helicase</a:t>
            </a:r>
            <a:r>
              <a:rPr kumimoji="0" lang="en-US" sz="1400" b="0" i="0" u="none" strike="noStrike" kern="1200" cap="none" spc="0" normalizeH="0" baseline="0" noProof="0" dirty="0">
                <a:ln>
                  <a:noFill/>
                </a:ln>
                <a:solidFill>
                  <a:srgbClr val="4472C4">
                    <a:lumMod val="60000"/>
                    <a:lumOff val="40000"/>
                  </a:srgbClr>
                </a:solidFill>
                <a:effectLst/>
                <a:uLnTx/>
                <a:uFillTx/>
                <a:latin typeface="Roboto" panose="02000000000000000000" pitchFamily="2" charset="0"/>
                <a:ea typeface="+mn-ea"/>
                <a:cs typeface="+mn-cs"/>
              </a:rPr>
              <a:t>: It acts as glue by joining 2 DNA fragments to form a new DNA strand.</a:t>
            </a:r>
            <a:endParaRPr kumimoji="0" lang="en-US" sz="1400" b="0" i="0" u="none" strike="noStrike" kern="1200" cap="none" spc="0" normalizeH="0" baseline="0" noProof="0" dirty="0">
              <a:ln>
                <a:noFill/>
              </a:ln>
              <a:solidFill>
                <a:srgbClr val="4472C4">
                  <a:lumMod val="60000"/>
                  <a:lumOff val="40000"/>
                </a:srgbClr>
              </a:solidFill>
              <a:effectLst/>
              <a:uLnTx/>
              <a:uFillTx/>
              <a:latin typeface="Arial" charset="0"/>
              <a:ea typeface="+mn-ea"/>
              <a:cs typeface="+mn-cs"/>
            </a:endParaRPr>
          </a:p>
        </p:txBody>
      </p:sp>
      <p:sp>
        <p:nvSpPr>
          <p:cNvPr id="3" name="Rectangle 2">
            <a:extLst>
              <a:ext uri="{FF2B5EF4-FFF2-40B4-BE49-F238E27FC236}">
                <a16:creationId xmlns:a16="http://schemas.microsoft.com/office/drawing/2014/main" id="{F140EAF9-F455-3856-60CF-41D6E08BE79A}"/>
              </a:ext>
            </a:extLst>
          </p:cNvPr>
          <p:cNvSpPr/>
          <p:nvPr/>
        </p:nvSpPr>
        <p:spPr>
          <a:xfrm>
            <a:off x="5153717" y="5886390"/>
            <a:ext cx="526105" cy="584775"/>
          </a:xfrm>
          <a:prstGeom prst="rect">
            <a:avLst/>
          </a:prstGeom>
          <a:noFill/>
        </p:spPr>
        <p:txBody>
          <a:bodyPr wrap="none" lIns="91440" tIns="45720" rIns="91440" bIns="45720">
            <a:spAutoFit/>
          </a:body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en-US" sz="3200" b="1" i="0" u="none" strike="noStrike" kern="1200" cap="none" spc="0" normalizeH="0" baseline="0" noProof="0" dirty="0">
                <a:ln w="9525">
                  <a:solidFill>
                    <a:prstClr val="white"/>
                  </a:solidFill>
                  <a:prstDash val="solid"/>
                </a:ln>
                <a:solidFill>
                  <a:prstClr val="black"/>
                </a:solidFill>
                <a:effectLst>
                  <a:outerShdw blurRad="12700" dist="38100" dir="2700000" algn="tl" rotWithShape="0">
                    <a:prstClr val="white">
                      <a:lumMod val="50000"/>
                    </a:prstClr>
                  </a:outerShdw>
                </a:effectLst>
                <a:uLnTx/>
                <a:uFillTx/>
                <a:latin typeface="Arial" charset="0"/>
                <a:ea typeface="+mn-ea"/>
                <a:cs typeface="+mn-cs"/>
              </a:rPr>
              <a:t>3’</a:t>
            </a:r>
          </a:p>
        </p:txBody>
      </p:sp>
      <p:sp>
        <p:nvSpPr>
          <p:cNvPr id="11" name="TextBox 10">
            <a:extLst>
              <a:ext uri="{FF2B5EF4-FFF2-40B4-BE49-F238E27FC236}">
                <a16:creationId xmlns:a16="http://schemas.microsoft.com/office/drawing/2014/main" id="{C913C565-70AC-A650-1CBD-F0C2CC9C1693}"/>
              </a:ext>
            </a:extLst>
          </p:cNvPr>
          <p:cNvSpPr txBox="1"/>
          <p:nvPr/>
        </p:nvSpPr>
        <p:spPr>
          <a:xfrm>
            <a:off x="2646137" y="5583181"/>
            <a:ext cx="4666704" cy="584775"/>
          </a:xfrm>
          <a:prstGeom prst="rect">
            <a:avLst/>
          </a:prstGeom>
          <a:noFill/>
        </p:spPr>
        <p:txBody>
          <a:bodyPr wrap="square">
            <a:spAutoFit/>
          </a:body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en-US" sz="3200" b="1" i="0" u="none" strike="noStrike" kern="1200" cap="none" spc="0" normalizeH="0" baseline="0" noProof="0" dirty="0">
                <a:ln w="9525">
                  <a:solidFill>
                    <a:prstClr val="white"/>
                  </a:solidFill>
                  <a:prstDash val="solid"/>
                </a:ln>
                <a:solidFill>
                  <a:prstClr val="black"/>
                </a:solidFill>
                <a:effectLst>
                  <a:outerShdw blurRad="12700" dist="38100" dir="2700000" algn="tl" rotWithShape="0">
                    <a:prstClr val="white">
                      <a:lumMod val="50000"/>
                    </a:prstClr>
                  </a:outerShdw>
                </a:effectLst>
                <a:uLnTx/>
                <a:uFillTx/>
                <a:latin typeface="Arial" charset="0"/>
                <a:ea typeface="+mn-ea"/>
                <a:cs typeface="+mn-cs"/>
              </a:rPr>
              <a:t>5’</a:t>
            </a:r>
          </a:p>
        </p:txBody>
      </p:sp>
      <p:sp>
        <p:nvSpPr>
          <p:cNvPr id="14" name="TextBox 13">
            <a:extLst>
              <a:ext uri="{FF2B5EF4-FFF2-40B4-BE49-F238E27FC236}">
                <a16:creationId xmlns:a16="http://schemas.microsoft.com/office/drawing/2014/main" id="{D177AD7E-B2FF-2861-5E12-44E402FA8A4C}"/>
              </a:ext>
            </a:extLst>
          </p:cNvPr>
          <p:cNvSpPr txBox="1"/>
          <p:nvPr/>
        </p:nvSpPr>
        <p:spPr>
          <a:xfrm>
            <a:off x="1152073" y="5836995"/>
            <a:ext cx="4666704" cy="584775"/>
          </a:xfrm>
          <a:prstGeom prst="rect">
            <a:avLst/>
          </a:prstGeom>
          <a:noFill/>
        </p:spPr>
        <p:txBody>
          <a:bodyPr wrap="square">
            <a:spAutoFit/>
          </a:body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en-US" sz="3200" b="1" i="0" u="none" strike="noStrike" kern="1200" cap="none" spc="0" normalizeH="0" baseline="0" noProof="0" dirty="0">
                <a:ln w="9525">
                  <a:solidFill>
                    <a:prstClr val="white"/>
                  </a:solidFill>
                  <a:prstDash val="solid"/>
                </a:ln>
                <a:solidFill>
                  <a:prstClr val="black"/>
                </a:solidFill>
                <a:effectLst>
                  <a:outerShdw blurRad="12700" dist="38100" dir="2700000" algn="tl" rotWithShape="0">
                    <a:prstClr val="white">
                      <a:lumMod val="50000"/>
                    </a:prstClr>
                  </a:outerShdw>
                </a:effectLst>
                <a:uLnTx/>
                <a:uFillTx/>
                <a:latin typeface="Arial" charset="0"/>
                <a:ea typeface="+mn-ea"/>
                <a:cs typeface="+mn-cs"/>
              </a:rPr>
              <a:t>5’</a:t>
            </a:r>
          </a:p>
        </p:txBody>
      </p:sp>
      <p:sp>
        <p:nvSpPr>
          <p:cNvPr id="20" name="TextBox 19">
            <a:extLst>
              <a:ext uri="{FF2B5EF4-FFF2-40B4-BE49-F238E27FC236}">
                <a16:creationId xmlns:a16="http://schemas.microsoft.com/office/drawing/2014/main" id="{F2C8B221-5A8D-DE3D-0D8C-D5AA07C9AEE4}"/>
              </a:ext>
            </a:extLst>
          </p:cNvPr>
          <p:cNvSpPr txBox="1"/>
          <p:nvPr/>
        </p:nvSpPr>
        <p:spPr>
          <a:xfrm>
            <a:off x="1761854" y="5359568"/>
            <a:ext cx="4666704" cy="584775"/>
          </a:xfrm>
          <a:prstGeom prst="rect">
            <a:avLst/>
          </a:prstGeom>
          <a:noFill/>
        </p:spPr>
        <p:txBody>
          <a:bodyPr wrap="square">
            <a:spAutoFit/>
          </a:body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en-US" sz="3200" b="1" i="0" u="none" strike="noStrike" kern="1200" cap="none" spc="0" normalizeH="0" baseline="0" noProof="0" dirty="0">
                <a:ln w="9525">
                  <a:solidFill>
                    <a:prstClr val="white"/>
                  </a:solidFill>
                  <a:prstDash val="solid"/>
                </a:ln>
                <a:solidFill>
                  <a:prstClr val="black"/>
                </a:solidFill>
                <a:effectLst>
                  <a:outerShdw blurRad="12700" dist="38100" dir="2700000" algn="tl" rotWithShape="0">
                    <a:prstClr val="white">
                      <a:lumMod val="50000"/>
                    </a:prstClr>
                  </a:outerShdw>
                </a:effectLst>
                <a:uLnTx/>
                <a:uFillTx/>
                <a:latin typeface="Arial" charset="0"/>
                <a:ea typeface="+mn-ea"/>
                <a:cs typeface="+mn-cs"/>
              </a:rPr>
              <a:t>3’</a:t>
            </a:r>
          </a:p>
        </p:txBody>
      </p:sp>
      <p:sp>
        <p:nvSpPr>
          <p:cNvPr id="22" name="Rectangle 21">
            <a:extLst>
              <a:ext uri="{FF2B5EF4-FFF2-40B4-BE49-F238E27FC236}">
                <a16:creationId xmlns:a16="http://schemas.microsoft.com/office/drawing/2014/main" id="{FFA9E3D3-390C-0F84-C7D2-C43ED5854F69}"/>
              </a:ext>
            </a:extLst>
          </p:cNvPr>
          <p:cNvSpPr/>
          <p:nvPr/>
        </p:nvSpPr>
        <p:spPr>
          <a:xfrm>
            <a:off x="2858078" y="436230"/>
            <a:ext cx="1168911" cy="923330"/>
          </a:xfrm>
          <a:prstGeom prst="rect">
            <a:avLst/>
          </a:prstGeom>
          <a:noFill/>
        </p:spPr>
        <p:txBody>
          <a:bodyPr wrap="none" lIns="91440" tIns="45720" rIns="91440" bIns="4572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w="9525">
                  <a:solidFill>
                    <a:prstClr val="white"/>
                  </a:solidFill>
                  <a:prstDash val="solid"/>
                </a:ln>
                <a:solidFill>
                  <a:prstClr val="black"/>
                </a:solidFill>
                <a:effectLst>
                  <a:outerShdw blurRad="12700" dist="38100" dir="2700000" algn="tl" rotWithShape="0">
                    <a:prstClr val="white">
                      <a:lumMod val="50000"/>
                    </a:prstClr>
                  </a:outerShdw>
                </a:effectLst>
                <a:uLnTx/>
                <a:uFillTx/>
                <a:latin typeface="Verdana" pitchFamily="34" charset="0"/>
                <a:ea typeface="+mn-ea"/>
                <a:cs typeface="+mn-cs"/>
              </a:rPr>
              <a:t>14</a:t>
            </a:r>
          </a:p>
        </p:txBody>
      </p:sp>
      <p:sp>
        <p:nvSpPr>
          <p:cNvPr id="18" name="TextBox 17">
            <a:extLst>
              <a:ext uri="{FF2B5EF4-FFF2-40B4-BE49-F238E27FC236}">
                <a16:creationId xmlns:a16="http://schemas.microsoft.com/office/drawing/2014/main" id="{A793E845-A72C-59B2-009F-914912090FA9}"/>
              </a:ext>
            </a:extLst>
          </p:cNvPr>
          <p:cNvSpPr txBox="1"/>
          <p:nvPr/>
        </p:nvSpPr>
        <p:spPr>
          <a:xfrm>
            <a:off x="4235886" y="2619194"/>
            <a:ext cx="4669104" cy="369332"/>
          </a:xfrm>
          <a:prstGeom prst="rect">
            <a:avLst/>
          </a:prstGeom>
          <a:noFill/>
        </p:spPr>
        <p:txBody>
          <a:bodyPr wrap="square">
            <a:spAutoFit/>
          </a:body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glow rad="736600">
                    <a:srgbClr val="FF00FF">
                      <a:alpha val="68000"/>
                    </a:srgbClr>
                  </a:glow>
                </a:effectLst>
                <a:uLnTx/>
                <a:uFillTx/>
                <a:latin typeface="Arial" charset="0"/>
                <a:ea typeface="+mn-ea"/>
                <a:cs typeface="+mn-cs"/>
              </a:rPr>
              <a:t>Helicase</a:t>
            </a:r>
          </a:p>
        </p:txBody>
      </p:sp>
    </p:spTree>
    <p:extLst>
      <p:ext uri="{BB962C8B-B14F-4D97-AF65-F5344CB8AC3E}">
        <p14:creationId xmlns:p14="http://schemas.microsoft.com/office/powerpoint/2010/main" val="150348661"/>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Rectangle 3"/>
          <p:cNvSpPr>
            <a:spLocks noGrp="1" noChangeArrowheads="1"/>
          </p:cNvSpPr>
          <p:nvPr>
            <p:ph type="body" idx="1"/>
          </p:nvPr>
        </p:nvSpPr>
        <p:spPr>
          <a:xfrm>
            <a:off x="457200" y="381000"/>
            <a:ext cx="8229600" cy="5745163"/>
          </a:xfrm>
        </p:spPr>
        <p:txBody>
          <a:bodyPr/>
          <a:lstStyle/>
          <a:p>
            <a:pPr eaLnBrk="1" hangingPunct="1"/>
            <a:r>
              <a:rPr lang="en-US" dirty="0"/>
              <a:t>Name a movie starring Ethan Hawke, Uma Thurman, and Jude Law?</a:t>
            </a:r>
          </a:p>
          <a:p>
            <a:pPr eaLnBrk="1" hangingPunct="1">
              <a:buFontTx/>
              <a:buNone/>
            </a:pPr>
            <a:r>
              <a:rPr lang="en-US" dirty="0"/>
              <a:t>C   - 	____</a:t>
            </a:r>
          </a:p>
          <a:p>
            <a:pPr eaLnBrk="1" hangingPunct="1">
              <a:buFontTx/>
              <a:buNone/>
            </a:pPr>
            <a:r>
              <a:rPr lang="en-US" dirty="0"/>
              <a:t>T   -	 ____	</a:t>
            </a:r>
          </a:p>
          <a:p>
            <a:pPr eaLnBrk="1" hangingPunct="1">
              <a:buFontTx/>
              <a:buNone/>
            </a:pPr>
            <a:r>
              <a:rPr lang="en-US" dirty="0"/>
              <a:t>A   -	 ____</a:t>
            </a:r>
          </a:p>
          <a:p>
            <a:pPr eaLnBrk="1" hangingPunct="1">
              <a:buFontTx/>
              <a:buNone/>
            </a:pPr>
            <a:r>
              <a:rPr lang="en-US" dirty="0"/>
              <a:t>A   -	____</a:t>
            </a:r>
          </a:p>
          <a:p>
            <a:pPr eaLnBrk="1" hangingPunct="1">
              <a:buFontTx/>
              <a:buNone/>
            </a:pPr>
            <a:r>
              <a:rPr lang="en-US" dirty="0"/>
              <a:t>T   -	____	</a:t>
            </a:r>
          </a:p>
          <a:p>
            <a:pPr eaLnBrk="1" hangingPunct="1">
              <a:buFontTx/>
              <a:buNone/>
            </a:pPr>
            <a:r>
              <a:rPr lang="en-US" dirty="0"/>
              <a:t>G  -	____</a:t>
            </a:r>
          </a:p>
          <a:p>
            <a:pPr eaLnBrk="1" hangingPunct="1">
              <a:buFontTx/>
              <a:buNone/>
            </a:pPr>
            <a:r>
              <a:rPr lang="en-US" dirty="0"/>
              <a:t>T   - 	____</a:t>
            </a:r>
          </a:p>
          <a:p>
            <a:pPr eaLnBrk="1" hangingPunct="1"/>
            <a:endParaRPr lang="en-US" dirty="0"/>
          </a:p>
        </p:txBody>
      </p:sp>
      <p:pic>
        <p:nvPicPr>
          <p:cNvPr id="242691" name="Picture 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819400" y="1524000"/>
            <a:ext cx="6019800" cy="4895850"/>
          </a:xfrm>
          <a:prstGeom prst="rect">
            <a:avLst/>
          </a:prstGeom>
          <a:noFill/>
          <a:ln w="952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91145" name="Rectangle 9"/>
          <p:cNvSpPr>
            <a:spLocks noChangeArrowheads="1"/>
          </p:cNvSpPr>
          <p:nvPr/>
        </p:nvSpPr>
        <p:spPr bwMode="auto">
          <a:xfrm>
            <a:off x="5715000" y="6629400"/>
            <a:ext cx="3124200" cy="214313"/>
          </a:xfrm>
          <a:prstGeom prst="rect">
            <a:avLst/>
          </a:prstGeom>
          <a:noFill/>
          <a:ln w="9525" algn="ctr">
            <a:noFill/>
            <a:miter lim="800000"/>
            <a:headEnd/>
            <a:tailEnd/>
          </a:ln>
          <a:effectLst/>
        </p:spPr>
        <p:txBody>
          <a:bodyPr>
            <a:spAutoFit/>
          </a:bodyPr>
          <a:lstStyle/>
          <a:p>
            <a:pPr marL="342900" marR="0" lvl="0" indent="-342900" algn="r" defTabSz="914400" rtl="0" eaLnBrk="1" fontAlgn="base" latinLnBrk="0" hangingPunct="1">
              <a:lnSpc>
                <a:spcPct val="100000"/>
              </a:lnSpc>
              <a:spcBef>
                <a:spcPct val="0"/>
              </a:spcBef>
              <a:spcAft>
                <a:spcPct val="0"/>
              </a:spcAft>
              <a:buClr>
                <a:srgbClr val="66CCFF"/>
              </a:buClr>
              <a:buSzPct val="65000"/>
              <a:buFont typeface="Wingdings" pitchFamily="2" charset="2"/>
              <a:buNone/>
              <a:tabLst/>
              <a:defRPr/>
            </a:pPr>
            <a: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rPr>
              <a:t>Copyright © 2024 </a:t>
            </a:r>
            <a:r>
              <a:rPr kumimoji="0" lang="en-US" sz="800" b="1" i="0" u="none" strike="noStrike" kern="1200" cap="none" spc="0" normalizeH="0" baseline="0" noProof="0" dirty="0" err="1">
                <a:ln>
                  <a:noFill/>
                </a:ln>
                <a:solidFill>
                  <a:srgbClr val="FFFFFF"/>
                </a:solidFill>
                <a:effectLst/>
                <a:uLnTx/>
                <a:uFillTx/>
                <a:latin typeface="Verdana" pitchFamily="34" charset="0"/>
                <a:ea typeface="+mn-ea"/>
                <a:cs typeface="+mn-cs"/>
              </a:rPr>
              <a:t>SlideSpark</a:t>
            </a:r>
            <a: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rPr>
              <a:t> .LLC</a:t>
            </a:r>
            <a:endParaRPr kumimoji="0" lang="en-US" sz="9600" b="0" i="0" u="none" strike="noStrike" kern="1200" cap="none" spc="0" normalizeH="0" baseline="0" noProof="0" dirty="0">
              <a:ln>
                <a:noFill/>
              </a:ln>
              <a:solidFill>
                <a:srgbClr val="FFFFFF"/>
              </a:solidFill>
              <a:effectLst>
                <a:outerShdw blurRad="38100" dist="38100" dir="2700000" algn="tl">
                  <a:srgbClr val="336699"/>
                </a:outerShdw>
              </a:effectLst>
              <a:uLnTx/>
              <a:uFillTx/>
              <a:latin typeface="Tahoma" pitchFamily="34" charset="0"/>
              <a:ea typeface="+mn-ea"/>
              <a:cs typeface="+mn-cs"/>
            </a:endParaRPr>
          </a:p>
        </p:txBody>
      </p:sp>
      <p:pic>
        <p:nvPicPr>
          <p:cNvPr id="32770" name="Picture 2" descr="https://encrypted-tbn0.gstatic.com/images?q=tbn:ANd9GcSTDgLtYxQTtzEMSPjAZSNv1juVzDgHLhyEDVjrDzo7OR6_Fp-AV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67600" y="1676400"/>
            <a:ext cx="1195388" cy="9572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5146744"/>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Rectangle 3"/>
          <p:cNvSpPr>
            <a:spLocks noGrp="1" noChangeArrowheads="1"/>
          </p:cNvSpPr>
          <p:nvPr>
            <p:ph type="body" idx="1"/>
          </p:nvPr>
        </p:nvSpPr>
        <p:spPr>
          <a:xfrm>
            <a:off x="457200" y="381000"/>
            <a:ext cx="8229600" cy="5745163"/>
          </a:xfrm>
        </p:spPr>
        <p:txBody>
          <a:bodyPr/>
          <a:lstStyle/>
          <a:p>
            <a:pPr eaLnBrk="1" hangingPunct="1"/>
            <a:r>
              <a:rPr lang="en-US" dirty="0"/>
              <a:t>Name a movie starring Ethan Hawke, Uma Thurman, and Jude Law?</a:t>
            </a:r>
          </a:p>
          <a:p>
            <a:pPr eaLnBrk="1" hangingPunct="1">
              <a:buFontTx/>
              <a:buNone/>
            </a:pPr>
            <a:r>
              <a:rPr lang="en-US" dirty="0"/>
              <a:t>C   - 	_</a:t>
            </a:r>
            <a:r>
              <a:rPr lang="en-US" dirty="0">
                <a:solidFill>
                  <a:srgbClr val="6699FF"/>
                </a:solidFill>
              </a:rPr>
              <a:t>G</a:t>
            </a:r>
            <a:r>
              <a:rPr lang="en-US" dirty="0"/>
              <a:t>___</a:t>
            </a:r>
          </a:p>
          <a:p>
            <a:pPr eaLnBrk="1" hangingPunct="1">
              <a:buFontTx/>
              <a:buNone/>
            </a:pPr>
            <a:r>
              <a:rPr lang="en-US" dirty="0"/>
              <a:t>T   -	_</a:t>
            </a:r>
            <a:r>
              <a:rPr lang="en-US" dirty="0">
                <a:solidFill>
                  <a:srgbClr val="6699FF"/>
                </a:solidFill>
              </a:rPr>
              <a:t>A</a:t>
            </a:r>
            <a:r>
              <a:rPr lang="en-US" dirty="0"/>
              <a:t>___	</a:t>
            </a:r>
          </a:p>
          <a:p>
            <a:pPr eaLnBrk="1" hangingPunct="1">
              <a:buFontTx/>
              <a:buNone/>
            </a:pPr>
            <a:r>
              <a:rPr lang="en-US" dirty="0"/>
              <a:t>A   -	 _</a:t>
            </a:r>
            <a:r>
              <a:rPr lang="en-US" dirty="0">
                <a:solidFill>
                  <a:srgbClr val="6699FF"/>
                </a:solidFill>
              </a:rPr>
              <a:t>T</a:t>
            </a:r>
            <a:r>
              <a:rPr lang="en-US" dirty="0"/>
              <a:t>___</a:t>
            </a:r>
          </a:p>
          <a:p>
            <a:pPr eaLnBrk="1" hangingPunct="1">
              <a:buFontTx/>
              <a:buNone/>
            </a:pPr>
            <a:r>
              <a:rPr lang="en-US" dirty="0"/>
              <a:t>A   -	_</a:t>
            </a:r>
            <a:r>
              <a:rPr lang="en-US" dirty="0">
                <a:solidFill>
                  <a:srgbClr val="6699FF"/>
                </a:solidFill>
              </a:rPr>
              <a:t>T</a:t>
            </a:r>
            <a:r>
              <a:rPr lang="en-US" dirty="0"/>
              <a:t>__</a:t>
            </a:r>
          </a:p>
          <a:p>
            <a:pPr eaLnBrk="1" hangingPunct="1">
              <a:buFontTx/>
              <a:buNone/>
            </a:pPr>
            <a:r>
              <a:rPr lang="en-US" dirty="0"/>
              <a:t>T   -	_</a:t>
            </a:r>
            <a:r>
              <a:rPr lang="en-US" dirty="0">
                <a:solidFill>
                  <a:srgbClr val="6699FF"/>
                </a:solidFill>
              </a:rPr>
              <a:t>A</a:t>
            </a:r>
            <a:r>
              <a:rPr lang="en-US" dirty="0"/>
              <a:t>__	</a:t>
            </a:r>
          </a:p>
          <a:p>
            <a:pPr eaLnBrk="1" hangingPunct="1">
              <a:buFontTx/>
              <a:buNone/>
            </a:pPr>
            <a:r>
              <a:rPr lang="en-US" dirty="0"/>
              <a:t>G  -	_</a:t>
            </a:r>
            <a:r>
              <a:rPr lang="en-US" dirty="0">
                <a:solidFill>
                  <a:srgbClr val="6699FF"/>
                </a:solidFill>
              </a:rPr>
              <a:t>C</a:t>
            </a:r>
            <a:r>
              <a:rPr lang="en-US" dirty="0"/>
              <a:t>__</a:t>
            </a:r>
          </a:p>
          <a:p>
            <a:pPr eaLnBrk="1" hangingPunct="1">
              <a:buFontTx/>
              <a:buNone/>
            </a:pPr>
            <a:r>
              <a:rPr lang="en-US" dirty="0"/>
              <a:t>T   - 	_</a:t>
            </a:r>
            <a:r>
              <a:rPr lang="en-US" dirty="0">
                <a:solidFill>
                  <a:srgbClr val="6699FF"/>
                </a:solidFill>
              </a:rPr>
              <a:t>A</a:t>
            </a:r>
            <a:r>
              <a:rPr lang="en-US" dirty="0"/>
              <a:t>___</a:t>
            </a:r>
          </a:p>
          <a:p>
            <a:pPr eaLnBrk="1" hangingPunct="1"/>
            <a:endParaRPr lang="en-US" dirty="0"/>
          </a:p>
        </p:txBody>
      </p:sp>
      <p:pic>
        <p:nvPicPr>
          <p:cNvPr id="243715"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48000" y="1600200"/>
            <a:ext cx="5791200" cy="4829175"/>
          </a:xfrm>
          <a:prstGeom prst="rect">
            <a:avLst/>
          </a:prstGeom>
          <a:noFill/>
          <a:ln w="952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92169" name="Rectangle 9"/>
          <p:cNvSpPr>
            <a:spLocks noChangeArrowheads="1"/>
          </p:cNvSpPr>
          <p:nvPr/>
        </p:nvSpPr>
        <p:spPr bwMode="auto">
          <a:xfrm>
            <a:off x="5715000" y="6629400"/>
            <a:ext cx="3124200" cy="214313"/>
          </a:xfrm>
          <a:prstGeom prst="rect">
            <a:avLst/>
          </a:prstGeom>
          <a:noFill/>
          <a:ln w="9525" algn="ctr">
            <a:noFill/>
            <a:miter lim="800000"/>
            <a:headEnd/>
            <a:tailEnd/>
          </a:ln>
          <a:effectLst/>
        </p:spPr>
        <p:txBody>
          <a:bodyPr>
            <a:spAutoFit/>
          </a:bodyPr>
          <a:lstStyle/>
          <a:p>
            <a:pPr marL="342900" marR="0" lvl="0" indent="-342900" algn="r" defTabSz="914400" rtl="0" eaLnBrk="1" fontAlgn="base" latinLnBrk="0" hangingPunct="1">
              <a:lnSpc>
                <a:spcPct val="100000"/>
              </a:lnSpc>
              <a:spcBef>
                <a:spcPct val="0"/>
              </a:spcBef>
              <a:spcAft>
                <a:spcPct val="0"/>
              </a:spcAft>
              <a:buClr>
                <a:srgbClr val="66CCFF"/>
              </a:buClr>
              <a:buSzPct val="65000"/>
              <a:buFont typeface="Wingdings" pitchFamily="2" charset="2"/>
              <a:buNone/>
              <a:tabLst/>
              <a:defRPr/>
            </a:pPr>
            <a: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rPr>
              <a:t>Copyright © 2024 </a:t>
            </a:r>
            <a:r>
              <a:rPr kumimoji="0" lang="en-US" sz="800" b="1" i="0" u="none" strike="noStrike" kern="1200" cap="none" spc="0" normalizeH="0" baseline="0" noProof="0" dirty="0" err="1">
                <a:ln>
                  <a:noFill/>
                </a:ln>
                <a:solidFill>
                  <a:srgbClr val="FFFFFF"/>
                </a:solidFill>
                <a:effectLst/>
                <a:uLnTx/>
                <a:uFillTx/>
                <a:latin typeface="Verdana" pitchFamily="34" charset="0"/>
                <a:ea typeface="+mn-ea"/>
                <a:cs typeface="+mn-cs"/>
              </a:rPr>
              <a:t>SlideSpark</a:t>
            </a:r>
            <a: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rPr>
              <a:t> .LLC</a:t>
            </a:r>
            <a:endParaRPr kumimoji="0" lang="en-US" sz="9600" b="0" i="0" u="none" strike="noStrike" kern="1200" cap="none" spc="0" normalizeH="0" baseline="0" noProof="0" dirty="0">
              <a:ln>
                <a:noFill/>
              </a:ln>
              <a:solidFill>
                <a:srgbClr val="FFFFFF"/>
              </a:solidFill>
              <a:effectLst>
                <a:outerShdw blurRad="38100" dist="38100" dir="2700000" algn="tl">
                  <a:srgbClr val="336699"/>
                </a:outerShdw>
              </a:effectLst>
              <a:uLnTx/>
              <a:uFillTx/>
              <a:latin typeface="Tahoma" pitchFamily="34" charset="0"/>
              <a:ea typeface="+mn-ea"/>
              <a:cs typeface="+mn-cs"/>
            </a:endParaRPr>
          </a:p>
        </p:txBody>
      </p:sp>
      <p:pic>
        <p:nvPicPr>
          <p:cNvPr id="5" name="Picture 2" descr="https://encrypted-tbn0.gstatic.com/images?q=tbn:ANd9GcSTDgLtYxQTtzEMSPjAZSNv1juVzDgHLhyEDVjrDzo7OR6_Fp-AV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67600" y="1676400"/>
            <a:ext cx="1195388" cy="9572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37758404"/>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381000" y="891594"/>
          <a:ext cx="8382000" cy="5680075"/>
        </p:xfrm>
        <a:graphic>
          <a:graphicData uri="http://schemas.openxmlformats.org/drawingml/2006/table">
            <a:tbl>
              <a:tblPr firstRow="1" bandRow="1">
                <a:tableStyleId>{5C22544A-7EE6-4342-B048-85BDC9FD1C3A}</a:tableStyleId>
              </a:tblPr>
              <a:tblGrid>
                <a:gridCol w="1676400">
                  <a:extLst>
                    <a:ext uri="{9D8B030D-6E8A-4147-A177-3AD203B41FA5}">
                      <a16:colId xmlns:a16="http://schemas.microsoft.com/office/drawing/2014/main" val="20000"/>
                    </a:ext>
                  </a:extLst>
                </a:gridCol>
                <a:gridCol w="1676400">
                  <a:extLst>
                    <a:ext uri="{9D8B030D-6E8A-4147-A177-3AD203B41FA5}">
                      <a16:colId xmlns:a16="http://schemas.microsoft.com/office/drawing/2014/main" val="20001"/>
                    </a:ext>
                  </a:extLst>
                </a:gridCol>
                <a:gridCol w="1676400">
                  <a:extLst>
                    <a:ext uri="{9D8B030D-6E8A-4147-A177-3AD203B41FA5}">
                      <a16:colId xmlns:a16="http://schemas.microsoft.com/office/drawing/2014/main" val="20002"/>
                    </a:ext>
                  </a:extLst>
                </a:gridCol>
                <a:gridCol w="1676400">
                  <a:extLst>
                    <a:ext uri="{9D8B030D-6E8A-4147-A177-3AD203B41FA5}">
                      <a16:colId xmlns:a16="http://schemas.microsoft.com/office/drawing/2014/main" val="20003"/>
                    </a:ext>
                  </a:extLst>
                </a:gridCol>
                <a:gridCol w="1676400">
                  <a:extLst>
                    <a:ext uri="{9D8B030D-6E8A-4147-A177-3AD203B41FA5}">
                      <a16:colId xmlns:a16="http://schemas.microsoft.com/office/drawing/2014/main" val="20004"/>
                    </a:ext>
                  </a:extLst>
                </a:gridCol>
              </a:tblGrid>
              <a:tr h="819729">
                <a:tc>
                  <a:txBody>
                    <a:bodyPr/>
                    <a:lstStyle/>
                    <a:p>
                      <a:pPr algn="ctr"/>
                      <a:r>
                        <a:rPr lang="en-US" dirty="0"/>
                        <a:t>HI</a:t>
                      </a:r>
                      <a:r>
                        <a:rPr lang="en-US" baseline="0" dirty="0"/>
                        <a:t>P </a:t>
                      </a:r>
                      <a:r>
                        <a:rPr lang="en-US" baseline="0" dirty="0" err="1"/>
                        <a:t>HIP</a:t>
                      </a:r>
                      <a:br>
                        <a:rPr lang="en-US" baseline="0" dirty="0"/>
                      </a:br>
                      <a:r>
                        <a:rPr lang="en-US" baseline="0" dirty="0"/>
                        <a:t>HOORAY</a:t>
                      </a:r>
                      <a:endParaRPr lang="en-US" dirty="0"/>
                    </a:p>
                  </a:txBody>
                  <a:tcPr>
                    <a:noFill/>
                  </a:tcPr>
                </a:tc>
                <a:tc>
                  <a:txBody>
                    <a:bodyPr/>
                    <a:lstStyle/>
                    <a:p>
                      <a:pPr algn="ctr"/>
                      <a:r>
                        <a:rPr lang="en-US" dirty="0"/>
                        <a:t>SPIRAL</a:t>
                      </a:r>
                      <a:br>
                        <a:rPr lang="en-US" dirty="0"/>
                      </a:br>
                      <a:r>
                        <a:rPr lang="en-US" dirty="0" err="1"/>
                        <a:t>SPIRAL</a:t>
                      </a:r>
                      <a:endParaRPr lang="en-US" dirty="0"/>
                    </a:p>
                  </a:txBody>
                  <a:tcPr>
                    <a:noFill/>
                  </a:tcPr>
                </a:tc>
                <a:tc>
                  <a:txBody>
                    <a:bodyPr/>
                    <a:lstStyle/>
                    <a:p>
                      <a:pPr algn="ctr"/>
                      <a:r>
                        <a:rPr lang="en-US" dirty="0"/>
                        <a:t>SHAPE-UP</a:t>
                      </a:r>
                    </a:p>
                  </a:txBody>
                  <a:tcPr>
                    <a:noFill/>
                  </a:tcPr>
                </a:tc>
                <a:tc>
                  <a:txBody>
                    <a:bodyPr/>
                    <a:lstStyle/>
                    <a:p>
                      <a:pPr algn="ctr"/>
                      <a:r>
                        <a:rPr lang="en-US" dirty="0"/>
                        <a:t>LIFE</a:t>
                      </a:r>
                    </a:p>
                    <a:p>
                      <a:pPr algn="ctr"/>
                      <a:r>
                        <a:rPr lang="en-US" dirty="0"/>
                        <a:t>LINE</a:t>
                      </a:r>
                    </a:p>
                  </a:txBody>
                  <a:tcPr>
                    <a:noFill/>
                  </a:tcPr>
                </a:tc>
                <a:tc>
                  <a:txBody>
                    <a:bodyPr/>
                    <a:lstStyle/>
                    <a:p>
                      <a:pPr algn="ctr"/>
                      <a:r>
                        <a:rPr lang="en-US" dirty="0"/>
                        <a:t>-Bonus-</a:t>
                      </a:r>
                    </a:p>
                    <a:p>
                      <a:pPr algn="ctr"/>
                      <a:r>
                        <a:rPr lang="en-US" dirty="0"/>
                        <a:t>FAMILY</a:t>
                      </a:r>
                      <a:r>
                        <a:rPr lang="en-US" baseline="0" dirty="0"/>
                        <a:t> JEANS</a:t>
                      </a:r>
                      <a:endParaRPr lang="en-US" dirty="0"/>
                    </a:p>
                  </a:txBody>
                  <a:tcPr>
                    <a:noFill/>
                  </a:tcPr>
                </a:tc>
                <a:extLst>
                  <a:ext uri="{0D108BD9-81ED-4DB2-BD59-A6C34878D82A}">
                    <a16:rowId xmlns:a16="http://schemas.microsoft.com/office/drawing/2014/main" val="10000"/>
                  </a:ext>
                </a:extLst>
              </a:tr>
              <a:tr h="953135">
                <a:tc>
                  <a:txBody>
                    <a:bodyPr/>
                    <a:lstStyle/>
                    <a:p>
                      <a:pPr algn="ctr"/>
                      <a:r>
                        <a:rPr lang="en-US" sz="4400" dirty="0">
                          <a:solidFill>
                            <a:schemeClr val="tx1"/>
                          </a:solidFill>
                        </a:rPr>
                        <a:t>1</a:t>
                      </a:r>
                    </a:p>
                  </a:txBody>
                  <a:tcPr>
                    <a:noFill/>
                  </a:tcPr>
                </a:tc>
                <a:tc>
                  <a:txBody>
                    <a:bodyPr/>
                    <a:lstStyle/>
                    <a:p>
                      <a:pPr algn="ctr"/>
                      <a:r>
                        <a:rPr lang="en-US" sz="4400" dirty="0">
                          <a:solidFill>
                            <a:schemeClr val="tx1"/>
                          </a:solidFill>
                        </a:rPr>
                        <a:t>6</a:t>
                      </a:r>
                    </a:p>
                  </a:txBody>
                  <a:tcPr>
                    <a:noFill/>
                  </a:tcPr>
                </a:tc>
                <a:tc>
                  <a:txBody>
                    <a:bodyPr/>
                    <a:lstStyle/>
                    <a:p>
                      <a:pPr algn="ctr"/>
                      <a:r>
                        <a:rPr lang="en-US" sz="4400" dirty="0">
                          <a:solidFill>
                            <a:schemeClr val="tx1"/>
                          </a:solidFill>
                        </a:rPr>
                        <a:t>11</a:t>
                      </a:r>
                    </a:p>
                  </a:txBody>
                  <a:tcPr>
                    <a:noFill/>
                  </a:tcPr>
                </a:tc>
                <a:tc>
                  <a:txBody>
                    <a:bodyPr/>
                    <a:lstStyle/>
                    <a:p>
                      <a:pPr algn="ctr"/>
                      <a:r>
                        <a:rPr lang="en-US" sz="4400" dirty="0">
                          <a:solidFill>
                            <a:schemeClr val="tx1"/>
                          </a:solidFill>
                        </a:rPr>
                        <a:t>16</a:t>
                      </a:r>
                    </a:p>
                  </a:txBody>
                  <a:tcPr>
                    <a:noFill/>
                  </a:tcPr>
                </a:tc>
                <a:tc>
                  <a:txBody>
                    <a:bodyPr/>
                    <a:lstStyle/>
                    <a:p>
                      <a:pPr algn="ctr"/>
                      <a:r>
                        <a:rPr lang="en-US" sz="4400" dirty="0">
                          <a:solidFill>
                            <a:schemeClr val="tx1"/>
                          </a:solidFill>
                        </a:rPr>
                        <a:t>*21</a:t>
                      </a:r>
                    </a:p>
                  </a:txBody>
                  <a:tcPr>
                    <a:noFill/>
                  </a:tcPr>
                </a:tc>
                <a:extLst>
                  <a:ext uri="{0D108BD9-81ED-4DB2-BD59-A6C34878D82A}">
                    <a16:rowId xmlns:a16="http://schemas.microsoft.com/office/drawing/2014/main" val="10001"/>
                  </a:ext>
                </a:extLst>
              </a:tr>
              <a:tr h="953135">
                <a:tc>
                  <a:txBody>
                    <a:bodyPr/>
                    <a:lstStyle/>
                    <a:p>
                      <a:pPr algn="ctr"/>
                      <a:r>
                        <a:rPr lang="en-US" sz="4400" dirty="0">
                          <a:solidFill>
                            <a:schemeClr val="tx1"/>
                          </a:solidFill>
                        </a:rPr>
                        <a:t>2</a:t>
                      </a:r>
                    </a:p>
                  </a:txBody>
                  <a:tcPr>
                    <a:noFill/>
                  </a:tcPr>
                </a:tc>
                <a:tc>
                  <a:txBody>
                    <a:bodyPr/>
                    <a:lstStyle/>
                    <a:p>
                      <a:pPr algn="ctr"/>
                      <a:r>
                        <a:rPr lang="en-US" sz="4400" dirty="0">
                          <a:solidFill>
                            <a:schemeClr val="tx1"/>
                          </a:solidFill>
                        </a:rPr>
                        <a:t>7</a:t>
                      </a:r>
                    </a:p>
                  </a:txBody>
                  <a:tcPr>
                    <a:noFill/>
                  </a:tcPr>
                </a:tc>
                <a:tc>
                  <a:txBody>
                    <a:bodyPr/>
                    <a:lstStyle/>
                    <a:p>
                      <a:pPr algn="ctr"/>
                      <a:r>
                        <a:rPr lang="en-US" sz="4400" dirty="0">
                          <a:solidFill>
                            <a:schemeClr val="tx1"/>
                          </a:solidFill>
                        </a:rPr>
                        <a:t>12</a:t>
                      </a:r>
                    </a:p>
                  </a:txBody>
                  <a:tcPr>
                    <a:noFill/>
                  </a:tcPr>
                </a:tc>
                <a:tc>
                  <a:txBody>
                    <a:bodyPr/>
                    <a:lstStyle/>
                    <a:p>
                      <a:pPr algn="ctr"/>
                      <a:r>
                        <a:rPr lang="en-US" sz="4400" dirty="0">
                          <a:solidFill>
                            <a:schemeClr val="tx1"/>
                          </a:solidFill>
                        </a:rPr>
                        <a:t>17</a:t>
                      </a:r>
                    </a:p>
                  </a:txBody>
                  <a:tcPr>
                    <a:noFill/>
                  </a:tcPr>
                </a:tc>
                <a:tc>
                  <a:txBody>
                    <a:bodyPr/>
                    <a:lstStyle/>
                    <a:p>
                      <a:pPr algn="ctr"/>
                      <a:r>
                        <a:rPr lang="en-US" sz="4400" dirty="0">
                          <a:solidFill>
                            <a:schemeClr val="tx1"/>
                          </a:solidFill>
                        </a:rPr>
                        <a:t>*22</a:t>
                      </a:r>
                    </a:p>
                  </a:txBody>
                  <a:tcPr>
                    <a:noFill/>
                  </a:tcPr>
                </a:tc>
                <a:extLst>
                  <a:ext uri="{0D108BD9-81ED-4DB2-BD59-A6C34878D82A}">
                    <a16:rowId xmlns:a16="http://schemas.microsoft.com/office/drawing/2014/main" val="10002"/>
                  </a:ext>
                </a:extLst>
              </a:tr>
              <a:tr h="953135">
                <a:tc>
                  <a:txBody>
                    <a:bodyPr/>
                    <a:lstStyle/>
                    <a:p>
                      <a:pPr algn="ctr"/>
                      <a:r>
                        <a:rPr lang="en-US" sz="4400" dirty="0">
                          <a:solidFill>
                            <a:schemeClr val="tx1"/>
                          </a:solidFill>
                        </a:rPr>
                        <a:t>3</a:t>
                      </a:r>
                    </a:p>
                  </a:txBody>
                  <a:tcPr>
                    <a:noFill/>
                  </a:tcPr>
                </a:tc>
                <a:tc>
                  <a:txBody>
                    <a:bodyPr/>
                    <a:lstStyle/>
                    <a:p>
                      <a:pPr algn="ctr"/>
                      <a:r>
                        <a:rPr lang="en-US" sz="4400" dirty="0">
                          <a:solidFill>
                            <a:schemeClr val="tx1"/>
                          </a:solidFill>
                        </a:rPr>
                        <a:t>8</a:t>
                      </a:r>
                    </a:p>
                  </a:txBody>
                  <a:tcPr>
                    <a:noFill/>
                  </a:tcPr>
                </a:tc>
                <a:tc>
                  <a:txBody>
                    <a:bodyPr/>
                    <a:lstStyle/>
                    <a:p>
                      <a:pPr algn="ctr"/>
                      <a:r>
                        <a:rPr lang="en-US" sz="4400" dirty="0">
                          <a:solidFill>
                            <a:schemeClr val="tx1"/>
                          </a:solidFill>
                        </a:rPr>
                        <a:t>13</a:t>
                      </a:r>
                    </a:p>
                  </a:txBody>
                  <a:tcPr>
                    <a:noFill/>
                  </a:tcPr>
                </a:tc>
                <a:tc>
                  <a:txBody>
                    <a:bodyPr/>
                    <a:lstStyle/>
                    <a:p>
                      <a:pPr algn="ctr"/>
                      <a:r>
                        <a:rPr lang="en-US" sz="4400" dirty="0">
                          <a:solidFill>
                            <a:schemeClr val="tx1"/>
                          </a:solidFill>
                        </a:rPr>
                        <a:t>18</a:t>
                      </a:r>
                    </a:p>
                  </a:txBody>
                  <a:tcPr>
                    <a:noFill/>
                  </a:tcPr>
                </a:tc>
                <a:tc>
                  <a:txBody>
                    <a:bodyPr/>
                    <a:lstStyle/>
                    <a:p>
                      <a:pPr algn="ctr"/>
                      <a:r>
                        <a:rPr lang="en-US" sz="4400" dirty="0">
                          <a:solidFill>
                            <a:schemeClr val="tx1"/>
                          </a:solidFill>
                        </a:rPr>
                        <a:t>*23</a:t>
                      </a:r>
                    </a:p>
                  </a:txBody>
                  <a:tcPr>
                    <a:noFill/>
                  </a:tcPr>
                </a:tc>
                <a:extLst>
                  <a:ext uri="{0D108BD9-81ED-4DB2-BD59-A6C34878D82A}">
                    <a16:rowId xmlns:a16="http://schemas.microsoft.com/office/drawing/2014/main" val="10003"/>
                  </a:ext>
                </a:extLst>
              </a:tr>
              <a:tr h="953135">
                <a:tc>
                  <a:txBody>
                    <a:bodyPr/>
                    <a:lstStyle/>
                    <a:p>
                      <a:pPr algn="ctr"/>
                      <a:r>
                        <a:rPr lang="en-US" sz="4400" dirty="0">
                          <a:solidFill>
                            <a:schemeClr val="tx1"/>
                          </a:solidFill>
                        </a:rPr>
                        <a:t>4</a:t>
                      </a:r>
                    </a:p>
                  </a:txBody>
                  <a:tcPr>
                    <a:noFill/>
                  </a:tcPr>
                </a:tc>
                <a:tc>
                  <a:txBody>
                    <a:bodyPr/>
                    <a:lstStyle/>
                    <a:p>
                      <a:pPr algn="ctr"/>
                      <a:r>
                        <a:rPr lang="en-US" sz="4400" dirty="0">
                          <a:solidFill>
                            <a:schemeClr val="tx1"/>
                          </a:solidFill>
                        </a:rPr>
                        <a:t>9</a:t>
                      </a:r>
                    </a:p>
                  </a:txBody>
                  <a:tcPr>
                    <a:noFill/>
                  </a:tcPr>
                </a:tc>
                <a:tc>
                  <a:txBody>
                    <a:bodyPr/>
                    <a:lstStyle/>
                    <a:p>
                      <a:pPr algn="ctr"/>
                      <a:r>
                        <a:rPr lang="en-US" sz="4400" dirty="0">
                          <a:solidFill>
                            <a:schemeClr val="tx1"/>
                          </a:solidFill>
                        </a:rPr>
                        <a:t>14</a:t>
                      </a:r>
                    </a:p>
                  </a:txBody>
                  <a:tcPr>
                    <a:noFill/>
                  </a:tcPr>
                </a:tc>
                <a:tc>
                  <a:txBody>
                    <a:bodyPr/>
                    <a:lstStyle/>
                    <a:p>
                      <a:pPr algn="ctr"/>
                      <a:r>
                        <a:rPr lang="en-US" sz="4400" dirty="0">
                          <a:solidFill>
                            <a:schemeClr val="tx1"/>
                          </a:solidFill>
                        </a:rPr>
                        <a:t>19</a:t>
                      </a:r>
                    </a:p>
                  </a:txBody>
                  <a:tcPr>
                    <a:noFill/>
                  </a:tcPr>
                </a:tc>
                <a:tc>
                  <a:txBody>
                    <a:bodyPr/>
                    <a:lstStyle/>
                    <a:p>
                      <a:pPr algn="ctr"/>
                      <a:r>
                        <a:rPr lang="en-US" sz="4400" dirty="0">
                          <a:solidFill>
                            <a:schemeClr val="tx1"/>
                          </a:solidFill>
                        </a:rPr>
                        <a:t>*24</a:t>
                      </a:r>
                    </a:p>
                  </a:txBody>
                  <a:tcPr>
                    <a:noFill/>
                  </a:tcPr>
                </a:tc>
                <a:extLst>
                  <a:ext uri="{0D108BD9-81ED-4DB2-BD59-A6C34878D82A}">
                    <a16:rowId xmlns:a16="http://schemas.microsoft.com/office/drawing/2014/main" val="10004"/>
                  </a:ext>
                </a:extLst>
              </a:tr>
              <a:tr h="953135">
                <a:tc>
                  <a:txBody>
                    <a:bodyPr/>
                    <a:lstStyle/>
                    <a:p>
                      <a:pPr algn="ctr"/>
                      <a:r>
                        <a:rPr lang="en-US" sz="4400" dirty="0">
                          <a:solidFill>
                            <a:schemeClr val="tx1"/>
                          </a:solidFill>
                        </a:rPr>
                        <a:t>5</a:t>
                      </a:r>
                    </a:p>
                  </a:txBody>
                  <a:tcPr>
                    <a:noFill/>
                  </a:tcPr>
                </a:tc>
                <a:tc>
                  <a:txBody>
                    <a:bodyPr/>
                    <a:lstStyle/>
                    <a:p>
                      <a:pPr algn="ctr"/>
                      <a:r>
                        <a:rPr lang="en-US" sz="4400" dirty="0">
                          <a:solidFill>
                            <a:schemeClr val="tx1"/>
                          </a:solidFill>
                        </a:rPr>
                        <a:t>10</a:t>
                      </a:r>
                    </a:p>
                  </a:txBody>
                  <a:tcPr>
                    <a:noFill/>
                  </a:tcPr>
                </a:tc>
                <a:tc>
                  <a:txBody>
                    <a:bodyPr/>
                    <a:lstStyle/>
                    <a:p>
                      <a:pPr algn="ctr"/>
                      <a:r>
                        <a:rPr lang="en-US" sz="4400" dirty="0">
                          <a:solidFill>
                            <a:schemeClr val="tx1"/>
                          </a:solidFill>
                        </a:rPr>
                        <a:t>15</a:t>
                      </a:r>
                    </a:p>
                  </a:txBody>
                  <a:tcPr>
                    <a:noFill/>
                  </a:tcPr>
                </a:tc>
                <a:tc>
                  <a:txBody>
                    <a:bodyPr/>
                    <a:lstStyle/>
                    <a:p>
                      <a:pPr algn="ctr"/>
                      <a:r>
                        <a:rPr lang="en-US" sz="4400" dirty="0">
                          <a:solidFill>
                            <a:schemeClr val="tx1"/>
                          </a:solidFill>
                        </a:rPr>
                        <a:t>20</a:t>
                      </a:r>
                    </a:p>
                  </a:txBody>
                  <a:tcPr>
                    <a:noFill/>
                  </a:tcPr>
                </a:tc>
                <a:tc>
                  <a:txBody>
                    <a:bodyPr/>
                    <a:lstStyle/>
                    <a:p>
                      <a:pPr algn="ctr"/>
                      <a:r>
                        <a:rPr lang="en-US" sz="4400" dirty="0">
                          <a:solidFill>
                            <a:schemeClr val="tx1"/>
                          </a:solidFill>
                        </a:rPr>
                        <a:t>*25</a:t>
                      </a:r>
                    </a:p>
                  </a:txBody>
                  <a:tcPr>
                    <a:noFill/>
                  </a:tcPr>
                </a:tc>
                <a:extLst>
                  <a:ext uri="{0D108BD9-81ED-4DB2-BD59-A6C34878D82A}">
                    <a16:rowId xmlns:a16="http://schemas.microsoft.com/office/drawing/2014/main" val="10005"/>
                  </a:ext>
                </a:extLst>
              </a:tr>
            </a:tbl>
          </a:graphicData>
        </a:graphic>
      </p:graphicFrame>
      <p:sp>
        <p:nvSpPr>
          <p:cNvPr id="3" name="Rectangle 2"/>
          <p:cNvSpPr/>
          <p:nvPr/>
        </p:nvSpPr>
        <p:spPr>
          <a:xfrm>
            <a:off x="2874270" y="228600"/>
            <a:ext cx="3395481" cy="461665"/>
          </a:xfrm>
          <a:prstGeom prst="rect">
            <a:avLst/>
          </a:prstGeom>
          <a:noFill/>
        </p:spPr>
        <p:txBody>
          <a:bodyPr wrap="none" lIns="91440" tIns="45720" rIns="91440" bIns="4572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Verdana" pitchFamily="34" charset="0"/>
                <a:ea typeface="+mn-ea"/>
                <a:cs typeface="+mn-cs"/>
              </a:rPr>
              <a:t>DNA Review Game</a:t>
            </a:r>
          </a:p>
        </p:txBody>
      </p:sp>
    </p:spTree>
    <p:extLst>
      <p:ext uri="{BB962C8B-B14F-4D97-AF65-F5344CB8AC3E}">
        <p14:creationId xmlns:p14="http://schemas.microsoft.com/office/powerpoint/2010/main" val="2442730704"/>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381000" y="891594"/>
          <a:ext cx="8382000" cy="5680075"/>
        </p:xfrm>
        <a:graphic>
          <a:graphicData uri="http://schemas.openxmlformats.org/drawingml/2006/table">
            <a:tbl>
              <a:tblPr firstRow="1" bandRow="1">
                <a:tableStyleId>{5C22544A-7EE6-4342-B048-85BDC9FD1C3A}</a:tableStyleId>
              </a:tblPr>
              <a:tblGrid>
                <a:gridCol w="1676400">
                  <a:extLst>
                    <a:ext uri="{9D8B030D-6E8A-4147-A177-3AD203B41FA5}">
                      <a16:colId xmlns:a16="http://schemas.microsoft.com/office/drawing/2014/main" val="20000"/>
                    </a:ext>
                  </a:extLst>
                </a:gridCol>
                <a:gridCol w="1676400">
                  <a:extLst>
                    <a:ext uri="{9D8B030D-6E8A-4147-A177-3AD203B41FA5}">
                      <a16:colId xmlns:a16="http://schemas.microsoft.com/office/drawing/2014/main" val="20001"/>
                    </a:ext>
                  </a:extLst>
                </a:gridCol>
                <a:gridCol w="1676400">
                  <a:extLst>
                    <a:ext uri="{9D8B030D-6E8A-4147-A177-3AD203B41FA5}">
                      <a16:colId xmlns:a16="http://schemas.microsoft.com/office/drawing/2014/main" val="20002"/>
                    </a:ext>
                  </a:extLst>
                </a:gridCol>
                <a:gridCol w="1676400">
                  <a:extLst>
                    <a:ext uri="{9D8B030D-6E8A-4147-A177-3AD203B41FA5}">
                      <a16:colId xmlns:a16="http://schemas.microsoft.com/office/drawing/2014/main" val="20003"/>
                    </a:ext>
                  </a:extLst>
                </a:gridCol>
                <a:gridCol w="1676400">
                  <a:extLst>
                    <a:ext uri="{9D8B030D-6E8A-4147-A177-3AD203B41FA5}">
                      <a16:colId xmlns:a16="http://schemas.microsoft.com/office/drawing/2014/main" val="20004"/>
                    </a:ext>
                  </a:extLst>
                </a:gridCol>
              </a:tblGrid>
              <a:tr h="819729">
                <a:tc>
                  <a:txBody>
                    <a:bodyPr/>
                    <a:lstStyle/>
                    <a:p>
                      <a:pPr algn="ctr"/>
                      <a:r>
                        <a:rPr lang="en-US" dirty="0"/>
                        <a:t>HI</a:t>
                      </a:r>
                      <a:r>
                        <a:rPr lang="en-US" baseline="0" dirty="0"/>
                        <a:t>P </a:t>
                      </a:r>
                      <a:r>
                        <a:rPr lang="en-US" baseline="0" dirty="0" err="1"/>
                        <a:t>HIP</a:t>
                      </a:r>
                      <a:br>
                        <a:rPr lang="en-US" baseline="0" dirty="0"/>
                      </a:br>
                      <a:r>
                        <a:rPr lang="en-US" baseline="0" dirty="0"/>
                        <a:t>HOORAY</a:t>
                      </a:r>
                      <a:endParaRPr lang="en-US" dirty="0"/>
                    </a:p>
                  </a:txBody>
                  <a:tcPr>
                    <a:noFill/>
                  </a:tcPr>
                </a:tc>
                <a:tc>
                  <a:txBody>
                    <a:bodyPr/>
                    <a:lstStyle/>
                    <a:p>
                      <a:pPr algn="ctr"/>
                      <a:r>
                        <a:rPr lang="en-US" dirty="0"/>
                        <a:t>SPIRAL</a:t>
                      </a:r>
                      <a:br>
                        <a:rPr lang="en-US" dirty="0"/>
                      </a:br>
                      <a:r>
                        <a:rPr lang="en-US" dirty="0" err="1"/>
                        <a:t>SPIRAL</a:t>
                      </a:r>
                      <a:endParaRPr lang="en-US" dirty="0"/>
                    </a:p>
                  </a:txBody>
                  <a:tcPr>
                    <a:noFill/>
                  </a:tcPr>
                </a:tc>
                <a:tc>
                  <a:txBody>
                    <a:bodyPr/>
                    <a:lstStyle/>
                    <a:p>
                      <a:pPr algn="ctr"/>
                      <a:r>
                        <a:rPr lang="en-US" dirty="0"/>
                        <a:t>SHAPE-UP</a:t>
                      </a:r>
                    </a:p>
                  </a:txBody>
                  <a:tcPr>
                    <a:noFill/>
                  </a:tcPr>
                </a:tc>
                <a:tc>
                  <a:txBody>
                    <a:bodyPr/>
                    <a:lstStyle/>
                    <a:p>
                      <a:pPr algn="ctr"/>
                      <a:r>
                        <a:rPr lang="en-US" dirty="0">
                          <a:solidFill>
                            <a:srgbClr val="FF00FF"/>
                          </a:solidFill>
                        </a:rPr>
                        <a:t>LIFE</a:t>
                      </a:r>
                    </a:p>
                    <a:p>
                      <a:pPr algn="ctr"/>
                      <a:r>
                        <a:rPr lang="en-US" dirty="0">
                          <a:solidFill>
                            <a:srgbClr val="FF00FF"/>
                          </a:solidFill>
                        </a:rPr>
                        <a:t>LINE</a:t>
                      </a:r>
                    </a:p>
                  </a:txBody>
                  <a:tcPr>
                    <a:noFill/>
                  </a:tcPr>
                </a:tc>
                <a:tc>
                  <a:txBody>
                    <a:bodyPr/>
                    <a:lstStyle/>
                    <a:p>
                      <a:pPr algn="ctr"/>
                      <a:r>
                        <a:rPr lang="en-US" dirty="0"/>
                        <a:t>-Bonus-</a:t>
                      </a:r>
                    </a:p>
                    <a:p>
                      <a:pPr algn="ctr"/>
                      <a:r>
                        <a:rPr lang="en-US" dirty="0"/>
                        <a:t>FAMILY</a:t>
                      </a:r>
                      <a:r>
                        <a:rPr lang="en-US" baseline="0" dirty="0"/>
                        <a:t> JEANS</a:t>
                      </a:r>
                      <a:endParaRPr lang="en-US" dirty="0"/>
                    </a:p>
                  </a:txBody>
                  <a:tcPr>
                    <a:noFill/>
                  </a:tcPr>
                </a:tc>
                <a:extLst>
                  <a:ext uri="{0D108BD9-81ED-4DB2-BD59-A6C34878D82A}">
                    <a16:rowId xmlns:a16="http://schemas.microsoft.com/office/drawing/2014/main" val="10000"/>
                  </a:ext>
                </a:extLst>
              </a:tr>
              <a:tr h="953135">
                <a:tc>
                  <a:txBody>
                    <a:bodyPr/>
                    <a:lstStyle/>
                    <a:p>
                      <a:pPr algn="ctr"/>
                      <a:r>
                        <a:rPr lang="en-US" sz="4400" dirty="0">
                          <a:solidFill>
                            <a:schemeClr val="tx1"/>
                          </a:solidFill>
                        </a:rPr>
                        <a:t>1</a:t>
                      </a:r>
                    </a:p>
                  </a:txBody>
                  <a:tcPr>
                    <a:noFill/>
                  </a:tcPr>
                </a:tc>
                <a:tc>
                  <a:txBody>
                    <a:bodyPr/>
                    <a:lstStyle/>
                    <a:p>
                      <a:pPr algn="ctr"/>
                      <a:r>
                        <a:rPr lang="en-US" sz="4400" dirty="0">
                          <a:solidFill>
                            <a:schemeClr val="tx1"/>
                          </a:solidFill>
                        </a:rPr>
                        <a:t>6</a:t>
                      </a:r>
                    </a:p>
                  </a:txBody>
                  <a:tcPr>
                    <a:noFill/>
                  </a:tcPr>
                </a:tc>
                <a:tc>
                  <a:txBody>
                    <a:bodyPr/>
                    <a:lstStyle/>
                    <a:p>
                      <a:pPr algn="ctr"/>
                      <a:r>
                        <a:rPr lang="en-US" sz="4400" dirty="0">
                          <a:solidFill>
                            <a:schemeClr val="tx1"/>
                          </a:solidFill>
                        </a:rPr>
                        <a:t>11</a:t>
                      </a:r>
                    </a:p>
                  </a:txBody>
                  <a:tcPr>
                    <a:noFill/>
                  </a:tcPr>
                </a:tc>
                <a:tc>
                  <a:txBody>
                    <a:bodyPr/>
                    <a:lstStyle/>
                    <a:p>
                      <a:pPr algn="ctr"/>
                      <a:r>
                        <a:rPr lang="en-US" sz="4400" dirty="0">
                          <a:solidFill>
                            <a:schemeClr val="tx1"/>
                          </a:solidFill>
                        </a:rPr>
                        <a:t>16</a:t>
                      </a:r>
                    </a:p>
                  </a:txBody>
                  <a:tcPr>
                    <a:solidFill>
                      <a:schemeClr val="bg1">
                        <a:lumMod val="75000"/>
                        <a:lumOff val="25000"/>
                      </a:schemeClr>
                    </a:solidFill>
                  </a:tcPr>
                </a:tc>
                <a:tc>
                  <a:txBody>
                    <a:bodyPr/>
                    <a:lstStyle/>
                    <a:p>
                      <a:pPr algn="ctr"/>
                      <a:r>
                        <a:rPr lang="en-US" sz="4400" dirty="0">
                          <a:solidFill>
                            <a:schemeClr val="tx1"/>
                          </a:solidFill>
                        </a:rPr>
                        <a:t>*21</a:t>
                      </a:r>
                    </a:p>
                  </a:txBody>
                  <a:tcPr>
                    <a:noFill/>
                  </a:tcPr>
                </a:tc>
                <a:extLst>
                  <a:ext uri="{0D108BD9-81ED-4DB2-BD59-A6C34878D82A}">
                    <a16:rowId xmlns:a16="http://schemas.microsoft.com/office/drawing/2014/main" val="10001"/>
                  </a:ext>
                </a:extLst>
              </a:tr>
              <a:tr h="953135">
                <a:tc>
                  <a:txBody>
                    <a:bodyPr/>
                    <a:lstStyle/>
                    <a:p>
                      <a:pPr algn="ctr"/>
                      <a:r>
                        <a:rPr lang="en-US" sz="4400" dirty="0">
                          <a:solidFill>
                            <a:schemeClr val="tx1"/>
                          </a:solidFill>
                        </a:rPr>
                        <a:t>2</a:t>
                      </a:r>
                    </a:p>
                  </a:txBody>
                  <a:tcPr>
                    <a:noFill/>
                  </a:tcPr>
                </a:tc>
                <a:tc>
                  <a:txBody>
                    <a:bodyPr/>
                    <a:lstStyle/>
                    <a:p>
                      <a:pPr algn="ctr"/>
                      <a:r>
                        <a:rPr lang="en-US" sz="4400" dirty="0">
                          <a:solidFill>
                            <a:schemeClr val="tx1"/>
                          </a:solidFill>
                        </a:rPr>
                        <a:t>7</a:t>
                      </a:r>
                    </a:p>
                  </a:txBody>
                  <a:tcPr>
                    <a:noFill/>
                  </a:tcPr>
                </a:tc>
                <a:tc>
                  <a:txBody>
                    <a:bodyPr/>
                    <a:lstStyle/>
                    <a:p>
                      <a:pPr algn="ctr"/>
                      <a:r>
                        <a:rPr lang="en-US" sz="4400" dirty="0">
                          <a:solidFill>
                            <a:schemeClr val="tx1"/>
                          </a:solidFill>
                        </a:rPr>
                        <a:t>12</a:t>
                      </a:r>
                    </a:p>
                  </a:txBody>
                  <a:tcPr>
                    <a:noFill/>
                  </a:tcPr>
                </a:tc>
                <a:tc>
                  <a:txBody>
                    <a:bodyPr/>
                    <a:lstStyle/>
                    <a:p>
                      <a:pPr algn="ctr"/>
                      <a:r>
                        <a:rPr lang="en-US" sz="4400" dirty="0">
                          <a:solidFill>
                            <a:schemeClr val="tx1"/>
                          </a:solidFill>
                        </a:rPr>
                        <a:t>17</a:t>
                      </a:r>
                    </a:p>
                  </a:txBody>
                  <a:tcPr>
                    <a:solidFill>
                      <a:schemeClr val="bg1">
                        <a:lumMod val="75000"/>
                        <a:lumOff val="25000"/>
                      </a:schemeClr>
                    </a:solidFill>
                  </a:tcPr>
                </a:tc>
                <a:tc>
                  <a:txBody>
                    <a:bodyPr/>
                    <a:lstStyle/>
                    <a:p>
                      <a:pPr algn="ctr"/>
                      <a:r>
                        <a:rPr lang="en-US" sz="4400" dirty="0">
                          <a:solidFill>
                            <a:schemeClr val="tx1"/>
                          </a:solidFill>
                        </a:rPr>
                        <a:t>*22</a:t>
                      </a:r>
                    </a:p>
                  </a:txBody>
                  <a:tcPr>
                    <a:noFill/>
                  </a:tcPr>
                </a:tc>
                <a:extLst>
                  <a:ext uri="{0D108BD9-81ED-4DB2-BD59-A6C34878D82A}">
                    <a16:rowId xmlns:a16="http://schemas.microsoft.com/office/drawing/2014/main" val="10002"/>
                  </a:ext>
                </a:extLst>
              </a:tr>
              <a:tr h="953135">
                <a:tc>
                  <a:txBody>
                    <a:bodyPr/>
                    <a:lstStyle/>
                    <a:p>
                      <a:pPr algn="ctr"/>
                      <a:r>
                        <a:rPr lang="en-US" sz="4400" dirty="0">
                          <a:solidFill>
                            <a:schemeClr val="tx1"/>
                          </a:solidFill>
                        </a:rPr>
                        <a:t>3</a:t>
                      </a:r>
                    </a:p>
                  </a:txBody>
                  <a:tcPr>
                    <a:noFill/>
                  </a:tcPr>
                </a:tc>
                <a:tc>
                  <a:txBody>
                    <a:bodyPr/>
                    <a:lstStyle/>
                    <a:p>
                      <a:pPr algn="ctr"/>
                      <a:r>
                        <a:rPr lang="en-US" sz="4400" dirty="0">
                          <a:solidFill>
                            <a:schemeClr val="tx1"/>
                          </a:solidFill>
                        </a:rPr>
                        <a:t>8</a:t>
                      </a:r>
                    </a:p>
                  </a:txBody>
                  <a:tcPr>
                    <a:noFill/>
                  </a:tcPr>
                </a:tc>
                <a:tc>
                  <a:txBody>
                    <a:bodyPr/>
                    <a:lstStyle/>
                    <a:p>
                      <a:pPr algn="ctr"/>
                      <a:r>
                        <a:rPr lang="en-US" sz="4400" dirty="0">
                          <a:solidFill>
                            <a:schemeClr val="tx1"/>
                          </a:solidFill>
                        </a:rPr>
                        <a:t>13</a:t>
                      </a:r>
                    </a:p>
                  </a:txBody>
                  <a:tcPr>
                    <a:noFill/>
                  </a:tcPr>
                </a:tc>
                <a:tc>
                  <a:txBody>
                    <a:bodyPr/>
                    <a:lstStyle/>
                    <a:p>
                      <a:pPr algn="ctr"/>
                      <a:r>
                        <a:rPr lang="en-US" sz="4400" dirty="0">
                          <a:solidFill>
                            <a:schemeClr val="tx1"/>
                          </a:solidFill>
                        </a:rPr>
                        <a:t>18</a:t>
                      </a:r>
                    </a:p>
                  </a:txBody>
                  <a:tcPr>
                    <a:solidFill>
                      <a:schemeClr val="bg1">
                        <a:lumMod val="75000"/>
                        <a:lumOff val="25000"/>
                      </a:schemeClr>
                    </a:solidFill>
                  </a:tcPr>
                </a:tc>
                <a:tc>
                  <a:txBody>
                    <a:bodyPr/>
                    <a:lstStyle/>
                    <a:p>
                      <a:pPr algn="ctr"/>
                      <a:r>
                        <a:rPr lang="en-US" sz="4400" dirty="0">
                          <a:solidFill>
                            <a:schemeClr val="tx1"/>
                          </a:solidFill>
                        </a:rPr>
                        <a:t>*23</a:t>
                      </a:r>
                    </a:p>
                  </a:txBody>
                  <a:tcPr>
                    <a:noFill/>
                  </a:tcPr>
                </a:tc>
                <a:extLst>
                  <a:ext uri="{0D108BD9-81ED-4DB2-BD59-A6C34878D82A}">
                    <a16:rowId xmlns:a16="http://schemas.microsoft.com/office/drawing/2014/main" val="10003"/>
                  </a:ext>
                </a:extLst>
              </a:tr>
              <a:tr h="953135">
                <a:tc>
                  <a:txBody>
                    <a:bodyPr/>
                    <a:lstStyle/>
                    <a:p>
                      <a:pPr algn="ctr"/>
                      <a:r>
                        <a:rPr lang="en-US" sz="4400" dirty="0">
                          <a:solidFill>
                            <a:schemeClr val="tx1"/>
                          </a:solidFill>
                        </a:rPr>
                        <a:t>4</a:t>
                      </a:r>
                    </a:p>
                  </a:txBody>
                  <a:tcPr>
                    <a:noFill/>
                  </a:tcPr>
                </a:tc>
                <a:tc>
                  <a:txBody>
                    <a:bodyPr/>
                    <a:lstStyle/>
                    <a:p>
                      <a:pPr algn="ctr"/>
                      <a:r>
                        <a:rPr lang="en-US" sz="4400" dirty="0">
                          <a:solidFill>
                            <a:schemeClr val="tx1"/>
                          </a:solidFill>
                        </a:rPr>
                        <a:t>9</a:t>
                      </a:r>
                    </a:p>
                  </a:txBody>
                  <a:tcPr>
                    <a:noFill/>
                  </a:tcPr>
                </a:tc>
                <a:tc>
                  <a:txBody>
                    <a:bodyPr/>
                    <a:lstStyle/>
                    <a:p>
                      <a:pPr algn="ctr"/>
                      <a:r>
                        <a:rPr lang="en-US" sz="4400" dirty="0">
                          <a:solidFill>
                            <a:schemeClr val="tx1"/>
                          </a:solidFill>
                        </a:rPr>
                        <a:t>14</a:t>
                      </a:r>
                    </a:p>
                  </a:txBody>
                  <a:tcPr>
                    <a:noFill/>
                  </a:tcPr>
                </a:tc>
                <a:tc>
                  <a:txBody>
                    <a:bodyPr/>
                    <a:lstStyle/>
                    <a:p>
                      <a:pPr algn="ctr"/>
                      <a:r>
                        <a:rPr lang="en-US" sz="4400" dirty="0">
                          <a:solidFill>
                            <a:schemeClr val="tx1"/>
                          </a:solidFill>
                        </a:rPr>
                        <a:t>19</a:t>
                      </a:r>
                    </a:p>
                  </a:txBody>
                  <a:tcPr>
                    <a:solidFill>
                      <a:schemeClr val="bg1">
                        <a:lumMod val="75000"/>
                        <a:lumOff val="25000"/>
                      </a:schemeClr>
                    </a:solidFill>
                  </a:tcPr>
                </a:tc>
                <a:tc>
                  <a:txBody>
                    <a:bodyPr/>
                    <a:lstStyle/>
                    <a:p>
                      <a:pPr algn="ctr"/>
                      <a:r>
                        <a:rPr lang="en-US" sz="4400" dirty="0">
                          <a:solidFill>
                            <a:schemeClr val="tx1"/>
                          </a:solidFill>
                        </a:rPr>
                        <a:t>*24</a:t>
                      </a:r>
                    </a:p>
                  </a:txBody>
                  <a:tcPr>
                    <a:noFill/>
                  </a:tcPr>
                </a:tc>
                <a:extLst>
                  <a:ext uri="{0D108BD9-81ED-4DB2-BD59-A6C34878D82A}">
                    <a16:rowId xmlns:a16="http://schemas.microsoft.com/office/drawing/2014/main" val="10004"/>
                  </a:ext>
                </a:extLst>
              </a:tr>
              <a:tr h="953135">
                <a:tc>
                  <a:txBody>
                    <a:bodyPr/>
                    <a:lstStyle/>
                    <a:p>
                      <a:pPr algn="ctr"/>
                      <a:r>
                        <a:rPr lang="en-US" sz="4400" dirty="0">
                          <a:solidFill>
                            <a:schemeClr val="tx1"/>
                          </a:solidFill>
                        </a:rPr>
                        <a:t>5</a:t>
                      </a:r>
                    </a:p>
                  </a:txBody>
                  <a:tcPr>
                    <a:noFill/>
                  </a:tcPr>
                </a:tc>
                <a:tc>
                  <a:txBody>
                    <a:bodyPr/>
                    <a:lstStyle/>
                    <a:p>
                      <a:pPr algn="ctr"/>
                      <a:r>
                        <a:rPr lang="en-US" sz="4400" dirty="0">
                          <a:solidFill>
                            <a:schemeClr val="tx1"/>
                          </a:solidFill>
                        </a:rPr>
                        <a:t>10</a:t>
                      </a:r>
                    </a:p>
                  </a:txBody>
                  <a:tcPr>
                    <a:noFill/>
                  </a:tcPr>
                </a:tc>
                <a:tc>
                  <a:txBody>
                    <a:bodyPr/>
                    <a:lstStyle/>
                    <a:p>
                      <a:pPr algn="ctr"/>
                      <a:r>
                        <a:rPr lang="en-US" sz="4400" dirty="0">
                          <a:solidFill>
                            <a:schemeClr val="tx1"/>
                          </a:solidFill>
                        </a:rPr>
                        <a:t>15</a:t>
                      </a:r>
                    </a:p>
                  </a:txBody>
                  <a:tcPr>
                    <a:noFill/>
                  </a:tcPr>
                </a:tc>
                <a:tc>
                  <a:txBody>
                    <a:bodyPr/>
                    <a:lstStyle/>
                    <a:p>
                      <a:pPr algn="ctr"/>
                      <a:r>
                        <a:rPr lang="en-US" sz="4400" dirty="0">
                          <a:solidFill>
                            <a:schemeClr val="tx1"/>
                          </a:solidFill>
                        </a:rPr>
                        <a:t>20</a:t>
                      </a:r>
                    </a:p>
                  </a:txBody>
                  <a:tcPr>
                    <a:solidFill>
                      <a:schemeClr val="bg1">
                        <a:lumMod val="75000"/>
                        <a:lumOff val="25000"/>
                      </a:schemeClr>
                    </a:solidFill>
                  </a:tcPr>
                </a:tc>
                <a:tc>
                  <a:txBody>
                    <a:bodyPr/>
                    <a:lstStyle/>
                    <a:p>
                      <a:pPr algn="ctr"/>
                      <a:r>
                        <a:rPr lang="en-US" sz="4400" dirty="0">
                          <a:solidFill>
                            <a:schemeClr val="tx1"/>
                          </a:solidFill>
                        </a:rPr>
                        <a:t>*25</a:t>
                      </a:r>
                    </a:p>
                  </a:txBody>
                  <a:tcPr>
                    <a:noFill/>
                  </a:tcPr>
                </a:tc>
                <a:extLst>
                  <a:ext uri="{0D108BD9-81ED-4DB2-BD59-A6C34878D82A}">
                    <a16:rowId xmlns:a16="http://schemas.microsoft.com/office/drawing/2014/main" val="10005"/>
                  </a:ext>
                </a:extLst>
              </a:tr>
            </a:tbl>
          </a:graphicData>
        </a:graphic>
      </p:graphicFrame>
      <p:sp>
        <p:nvSpPr>
          <p:cNvPr id="3" name="Rectangle 2"/>
          <p:cNvSpPr/>
          <p:nvPr/>
        </p:nvSpPr>
        <p:spPr>
          <a:xfrm>
            <a:off x="2874270" y="228600"/>
            <a:ext cx="3395481" cy="461665"/>
          </a:xfrm>
          <a:prstGeom prst="rect">
            <a:avLst/>
          </a:prstGeom>
          <a:noFill/>
        </p:spPr>
        <p:txBody>
          <a:bodyPr wrap="none" lIns="91440" tIns="45720" rIns="91440" bIns="4572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Verdana" pitchFamily="34" charset="0"/>
                <a:ea typeface="+mn-ea"/>
                <a:cs typeface="+mn-cs"/>
              </a:rPr>
              <a:t>DNA Review Game</a:t>
            </a:r>
          </a:p>
        </p:txBody>
      </p:sp>
    </p:spTree>
    <p:extLst>
      <p:ext uri="{BB962C8B-B14F-4D97-AF65-F5344CB8AC3E}">
        <p14:creationId xmlns:p14="http://schemas.microsoft.com/office/powerpoint/2010/main" val="1370376937"/>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4242" name="Rectangle 2"/>
          <p:cNvSpPr>
            <a:spLocks noGrp="1" noChangeArrowheads="1"/>
          </p:cNvSpPr>
          <p:nvPr>
            <p:ph type="title"/>
          </p:nvPr>
        </p:nvSpPr>
        <p:spPr/>
        <p:txBody>
          <a:bodyPr/>
          <a:lstStyle/>
          <a:p>
            <a:endParaRPr lang="en-US"/>
          </a:p>
        </p:txBody>
      </p:sp>
      <p:sp>
        <p:nvSpPr>
          <p:cNvPr id="394243" name="Rectangle 3"/>
          <p:cNvSpPr>
            <a:spLocks noGrp="1" noChangeArrowheads="1"/>
          </p:cNvSpPr>
          <p:nvPr>
            <p:ph type="body" idx="1"/>
          </p:nvPr>
        </p:nvSpPr>
        <p:spPr/>
        <p:txBody>
          <a:bodyPr/>
          <a:lstStyle/>
          <a:p>
            <a:endParaRPr lang="en-US"/>
          </a:p>
        </p:txBody>
      </p:sp>
      <p:pic>
        <p:nvPicPr>
          <p:cNvPr id="394244" name="Picture 4" descr="http://a3.sphotos.ak.fbcdn.net/hphotos-ak-snc7/s320x320/386429_196417970445759_112852375468986_411832_5184196_n.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4245" name="AutoShape 5"/>
          <p:cNvSpPr>
            <a:spLocks noChangeArrowheads="1"/>
          </p:cNvSpPr>
          <p:nvPr/>
        </p:nvSpPr>
        <p:spPr bwMode="auto">
          <a:xfrm>
            <a:off x="228600" y="304800"/>
            <a:ext cx="1143000" cy="1066800"/>
          </a:xfrm>
          <a:prstGeom prst="hexagon">
            <a:avLst>
              <a:gd name="adj" fmla="val 26786"/>
              <a:gd name="vf" fmla="val 115470"/>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sp>
        <p:nvSpPr>
          <p:cNvPr id="394246" name="Line 6"/>
          <p:cNvSpPr>
            <a:spLocks noChangeShapeType="1"/>
          </p:cNvSpPr>
          <p:nvPr/>
        </p:nvSpPr>
        <p:spPr bwMode="auto">
          <a:xfrm>
            <a:off x="914400" y="1676400"/>
            <a:ext cx="685800" cy="114300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type="triangle" w="med" len="me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sp>
        <p:nvSpPr>
          <p:cNvPr id="394247" name="AutoShape 7"/>
          <p:cNvSpPr>
            <a:spLocks noChangeArrowheads="1"/>
          </p:cNvSpPr>
          <p:nvPr/>
        </p:nvSpPr>
        <p:spPr bwMode="auto">
          <a:xfrm rot="3902233">
            <a:off x="876300" y="2171700"/>
            <a:ext cx="990600" cy="609600"/>
          </a:xfrm>
          <a:prstGeom prst="rightArrow">
            <a:avLst>
              <a:gd name="adj1" fmla="val 50000"/>
              <a:gd name="adj2" fmla="val 40625"/>
            </a:avLst>
          </a:prstGeom>
          <a:solidFill>
            <a:schemeClr val="bg1"/>
          </a:solidFill>
          <a:ln w="38100" algn="ctr">
            <a:solidFill>
              <a:srgbClr val="CC0000"/>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sp>
        <p:nvSpPr>
          <p:cNvPr id="394248" name="AutoShape 8"/>
          <p:cNvSpPr>
            <a:spLocks noChangeArrowheads="1"/>
          </p:cNvSpPr>
          <p:nvPr/>
        </p:nvSpPr>
        <p:spPr bwMode="auto">
          <a:xfrm rot="-7145400">
            <a:off x="1790700" y="4686300"/>
            <a:ext cx="990600" cy="609600"/>
          </a:xfrm>
          <a:prstGeom prst="rightArrow">
            <a:avLst>
              <a:gd name="adj1" fmla="val 50000"/>
              <a:gd name="adj2" fmla="val 40625"/>
            </a:avLst>
          </a:prstGeom>
          <a:solidFill>
            <a:schemeClr val="bg1"/>
          </a:solidFill>
          <a:ln w="38100" algn="ctr">
            <a:solidFill>
              <a:schemeClr val="tx1"/>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sp>
        <p:nvSpPr>
          <p:cNvPr id="394249" name="WordArt 9"/>
          <p:cNvSpPr>
            <a:spLocks noChangeArrowheads="1" noChangeShapeType="1" noTextEdit="1"/>
          </p:cNvSpPr>
          <p:nvPr/>
        </p:nvSpPr>
        <p:spPr bwMode="auto">
          <a:xfrm>
            <a:off x="1752600" y="5638800"/>
            <a:ext cx="3543300" cy="64770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0" cap="none" spc="720" normalizeH="0" baseline="0" noProof="0">
                <a:ln w="38100">
                  <a:solidFill>
                    <a:srgbClr val="000000"/>
                  </a:solidFill>
                  <a:round/>
                  <a:headEnd/>
                  <a:tailEnd/>
                </a:ln>
                <a:solidFill>
                  <a:srgbClr val="00CC66"/>
                </a:solidFill>
                <a:effectLst>
                  <a:outerShdw dist="45791" dir="3378596" algn="ctr" rotWithShape="0">
                    <a:srgbClr val="4D4D4D">
                      <a:alpha val="79999"/>
                    </a:srgbClr>
                  </a:outerShdw>
                </a:effectLst>
                <a:uLnTx/>
                <a:uFillTx/>
                <a:latin typeface="Arial Black"/>
                <a:ea typeface="+mn-ea"/>
                <a:cs typeface="+mn-cs"/>
              </a:rPr>
              <a:t>Nitrogen Base</a:t>
            </a:r>
          </a:p>
        </p:txBody>
      </p:sp>
      <p:sp>
        <p:nvSpPr>
          <p:cNvPr id="394252" name="WordArt 12"/>
          <p:cNvSpPr>
            <a:spLocks noChangeArrowheads="1" noChangeShapeType="1" noTextEdit="1"/>
          </p:cNvSpPr>
          <p:nvPr/>
        </p:nvSpPr>
        <p:spPr bwMode="auto">
          <a:xfrm>
            <a:off x="2895600" y="3352800"/>
            <a:ext cx="533400" cy="68580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0" cap="none" spc="720" normalizeH="0" baseline="0" noProof="0">
                <a:ln w="38100">
                  <a:solidFill>
                    <a:srgbClr val="000000"/>
                  </a:solidFill>
                  <a:round/>
                  <a:headEnd/>
                  <a:tailEnd/>
                </a:ln>
                <a:solidFill>
                  <a:srgbClr val="00CC66"/>
                </a:solidFill>
                <a:effectLst>
                  <a:outerShdw dist="45791" dir="3378596" algn="ctr" rotWithShape="0">
                    <a:srgbClr val="4D4D4D">
                      <a:alpha val="79999"/>
                    </a:srgbClr>
                  </a:outerShdw>
                </a:effectLst>
                <a:uLnTx/>
                <a:uFillTx/>
                <a:latin typeface="Arial Black"/>
                <a:ea typeface="+mn-ea"/>
                <a:cs typeface="+mn-cs"/>
              </a:rPr>
              <a:t>A</a:t>
            </a:r>
          </a:p>
        </p:txBody>
      </p:sp>
      <p:sp>
        <p:nvSpPr>
          <p:cNvPr id="394253" name="WordArt 13"/>
          <p:cNvSpPr>
            <a:spLocks noChangeArrowheads="1" noChangeShapeType="1" noTextEdit="1"/>
          </p:cNvSpPr>
          <p:nvPr/>
        </p:nvSpPr>
        <p:spPr bwMode="auto">
          <a:xfrm>
            <a:off x="2895600" y="4191000"/>
            <a:ext cx="457200" cy="64770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0" cap="none" spc="720" normalizeH="0" baseline="0" noProof="0">
                <a:ln w="38100">
                  <a:solidFill>
                    <a:srgbClr val="000000"/>
                  </a:solidFill>
                  <a:round/>
                  <a:headEnd/>
                  <a:tailEnd/>
                </a:ln>
                <a:solidFill>
                  <a:srgbClr val="F0E500"/>
                </a:solidFill>
                <a:effectLst>
                  <a:outerShdw dist="45791" dir="3378596" algn="ctr" rotWithShape="0">
                    <a:srgbClr val="4D4D4D">
                      <a:alpha val="79999"/>
                    </a:srgbClr>
                  </a:outerShdw>
                </a:effectLst>
                <a:uLnTx/>
                <a:uFillTx/>
                <a:latin typeface="Arial Black"/>
                <a:ea typeface="+mn-ea"/>
                <a:cs typeface="+mn-cs"/>
              </a:rPr>
              <a:t>T</a:t>
            </a:r>
          </a:p>
        </p:txBody>
      </p:sp>
      <p:sp>
        <p:nvSpPr>
          <p:cNvPr id="394254" name="WordArt 14"/>
          <p:cNvSpPr>
            <a:spLocks noChangeArrowheads="1" noChangeShapeType="1" noTextEdit="1"/>
          </p:cNvSpPr>
          <p:nvPr/>
        </p:nvSpPr>
        <p:spPr bwMode="auto">
          <a:xfrm>
            <a:off x="3962400" y="3429000"/>
            <a:ext cx="457200" cy="64770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0" cap="none" spc="720" normalizeH="0" baseline="0" noProof="0">
                <a:ln w="28575">
                  <a:solidFill>
                    <a:srgbClr val="000000"/>
                  </a:solidFill>
                  <a:round/>
                  <a:headEnd/>
                  <a:tailEnd/>
                </a:ln>
                <a:solidFill>
                  <a:srgbClr val="CC0000"/>
                </a:solidFill>
                <a:effectLst>
                  <a:outerShdw dist="45791" dir="3378596" algn="ctr" rotWithShape="0">
                    <a:srgbClr val="4D4D4D">
                      <a:alpha val="79999"/>
                    </a:srgbClr>
                  </a:outerShdw>
                </a:effectLst>
                <a:uLnTx/>
                <a:uFillTx/>
                <a:latin typeface="Arial Black"/>
                <a:ea typeface="+mn-ea"/>
                <a:cs typeface="+mn-cs"/>
              </a:rPr>
              <a:t>C</a:t>
            </a:r>
          </a:p>
        </p:txBody>
      </p:sp>
      <p:sp>
        <p:nvSpPr>
          <p:cNvPr id="394255" name="WordArt 15"/>
          <p:cNvSpPr>
            <a:spLocks noChangeArrowheads="1" noChangeShapeType="1" noTextEdit="1"/>
          </p:cNvSpPr>
          <p:nvPr/>
        </p:nvSpPr>
        <p:spPr bwMode="auto">
          <a:xfrm>
            <a:off x="3733800" y="4267200"/>
            <a:ext cx="457200" cy="64770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0" cap="none" spc="720" normalizeH="0" baseline="0" noProof="0">
                <a:ln w="38100">
                  <a:solidFill>
                    <a:srgbClr val="000000"/>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uLnTx/>
                <a:uFillTx/>
                <a:latin typeface="Arial Black"/>
                <a:ea typeface="+mn-ea"/>
                <a:cs typeface="+mn-cs"/>
              </a:rPr>
              <a:t>G</a:t>
            </a:r>
          </a:p>
        </p:txBody>
      </p:sp>
      <p:sp>
        <p:nvSpPr>
          <p:cNvPr id="394263" name="WordArt 23"/>
          <p:cNvSpPr>
            <a:spLocks noChangeArrowheads="1" noChangeShapeType="1" noTextEdit="1"/>
          </p:cNvSpPr>
          <p:nvPr/>
        </p:nvSpPr>
        <p:spPr bwMode="auto">
          <a:xfrm>
            <a:off x="228600" y="1600200"/>
            <a:ext cx="2133600" cy="26670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0" cap="none" spc="720" normalizeH="0" baseline="0" noProof="0">
                <a:ln w="19050">
                  <a:solidFill>
                    <a:srgbClr val="000000"/>
                  </a:solidFill>
                  <a:round/>
                  <a:headEnd/>
                  <a:tailEnd/>
                </a:ln>
                <a:solidFill>
                  <a:srgbClr val="CC0000"/>
                </a:solidFill>
                <a:effectLst>
                  <a:outerShdw dist="45791" dir="3378596" algn="ctr" rotWithShape="0">
                    <a:srgbClr val="4D4D4D">
                      <a:alpha val="79999"/>
                    </a:srgbClr>
                  </a:outerShdw>
                </a:effectLst>
                <a:uLnTx/>
                <a:uFillTx/>
                <a:latin typeface="Arial Black"/>
                <a:ea typeface="+mn-ea"/>
                <a:cs typeface="+mn-cs"/>
              </a:rPr>
              <a:t>Phosphate Backbone</a:t>
            </a:r>
          </a:p>
        </p:txBody>
      </p:sp>
      <p:sp>
        <p:nvSpPr>
          <p:cNvPr id="394264" name="WordArt 25"/>
          <p:cNvSpPr>
            <a:spLocks noChangeArrowheads="1" noChangeShapeType="1" noTextEdit="1"/>
          </p:cNvSpPr>
          <p:nvPr/>
        </p:nvSpPr>
        <p:spPr bwMode="auto">
          <a:xfrm>
            <a:off x="5624286" y="876300"/>
            <a:ext cx="3238500" cy="1447800"/>
          </a:xfrm>
          <a:prstGeom prst="rect">
            <a:avLst/>
          </a:prstGeom>
        </p:spPr>
        <p:txBody>
          <a:bodyPr wrap="none" fromWordArt="1">
            <a:prstTxWarp prst="textWave1">
              <a:avLst>
                <a:gd name="adj1" fmla="val 13005"/>
                <a:gd name="adj2" fmla="val 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0" cap="none" spc="0" normalizeH="0" baseline="0" noProof="0" dirty="0">
                <a:ln w="38100">
                  <a:solidFill>
                    <a:srgbClr val="000000"/>
                  </a:solidFill>
                  <a:round/>
                  <a:headEnd/>
                  <a:tailEnd/>
                </a:ln>
                <a:gradFill rotWithShape="1">
                  <a:gsLst>
                    <a:gs pos="0">
                      <a:srgbClr val="9999FF"/>
                    </a:gs>
                    <a:gs pos="100000">
                      <a:srgbClr val="009999"/>
                    </a:gs>
                  </a:gsLst>
                  <a:lin ang="5400000" scaled="1"/>
                </a:gradFill>
                <a:effectLst>
                  <a:outerShdw dist="53882" dir="2700000" algn="ctr" rotWithShape="0">
                    <a:srgbClr val="C0C0C0">
                      <a:alpha val="79999"/>
                    </a:srgbClr>
                  </a:outerShdw>
                </a:effectLst>
                <a:uLnTx/>
                <a:uFillTx/>
                <a:latin typeface="Times New Roman"/>
                <a:ea typeface="+mn-ea"/>
                <a:cs typeface="Times New Roman"/>
              </a:rPr>
              <a:t>DNA</a:t>
            </a:r>
          </a:p>
        </p:txBody>
      </p:sp>
      <p:sp>
        <p:nvSpPr>
          <p:cNvPr id="2" name="Rounded Rectangle 1"/>
          <p:cNvSpPr/>
          <p:nvPr/>
        </p:nvSpPr>
        <p:spPr bwMode="auto">
          <a:xfrm>
            <a:off x="76200" y="1469932"/>
            <a:ext cx="2438400" cy="527235"/>
          </a:xfrm>
          <a:prstGeom prst="roundRect">
            <a:avLst/>
          </a:prstGeom>
          <a:solidFill>
            <a:schemeClr val="bg1">
              <a:lumMod val="95000"/>
              <a:lumOff val="5000"/>
            </a:schemeClr>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sp>
        <p:nvSpPr>
          <p:cNvPr id="27" name="Rounded Rectangle 26"/>
          <p:cNvSpPr/>
          <p:nvPr/>
        </p:nvSpPr>
        <p:spPr bwMode="auto">
          <a:xfrm>
            <a:off x="2882432" y="3259725"/>
            <a:ext cx="583453" cy="758918"/>
          </a:xfrm>
          <a:prstGeom prst="roundRect">
            <a:avLst/>
          </a:prstGeom>
          <a:solidFill>
            <a:schemeClr val="bg1">
              <a:lumMod val="95000"/>
              <a:lumOff val="5000"/>
            </a:schemeClr>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sp>
        <p:nvSpPr>
          <p:cNvPr id="28" name="Rounded Rectangle 27"/>
          <p:cNvSpPr/>
          <p:nvPr/>
        </p:nvSpPr>
        <p:spPr bwMode="auto">
          <a:xfrm>
            <a:off x="3670673" y="4159055"/>
            <a:ext cx="583453" cy="840209"/>
          </a:xfrm>
          <a:prstGeom prst="roundRect">
            <a:avLst/>
          </a:prstGeom>
          <a:solidFill>
            <a:schemeClr val="bg1">
              <a:lumMod val="95000"/>
              <a:lumOff val="5000"/>
            </a:schemeClr>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sp>
        <p:nvSpPr>
          <p:cNvPr id="29" name="Rounded Rectangle 28"/>
          <p:cNvSpPr/>
          <p:nvPr/>
        </p:nvSpPr>
        <p:spPr bwMode="auto">
          <a:xfrm>
            <a:off x="1523128" y="5459001"/>
            <a:ext cx="4039471" cy="827499"/>
          </a:xfrm>
          <a:prstGeom prst="roundRect">
            <a:avLst/>
          </a:prstGeom>
          <a:solidFill>
            <a:schemeClr val="bg1">
              <a:lumMod val="95000"/>
              <a:lumOff val="5000"/>
            </a:schemeClr>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sp>
        <p:nvSpPr>
          <p:cNvPr id="4" name="Rectangle 3"/>
          <p:cNvSpPr/>
          <p:nvPr/>
        </p:nvSpPr>
        <p:spPr>
          <a:xfrm>
            <a:off x="452006" y="94902"/>
            <a:ext cx="5801588" cy="646331"/>
          </a:xfrm>
          <a:prstGeom prst="rect">
            <a:avLst/>
          </a:prstGeom>
          <a:noFill/>
        </p:spPr>
        <p:txBody>
          <a:bodyPr wrap="none" lIns="91440" tIns="45720" rIns="91440" bIns="4572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Verdana" pitchFamily="34" charset="0"/>
                <a:ea typeface="+mn-ea"/>
                <a:cs typeface="+mn-cs"/>
              </a:rPr>
              <a:t>Name, A, B, C, and D?</a:t>
            </a:r>
          </a:p>
        </p:txBody>
      </p:sp>
      <p:sp>
        <p:nvSpPr>
          <p:cNvPr id="5" name="Rectangle 4"/>
          <p:cNvSpPr/>
          <p:nvPr/>
        </p:nvSpPr>
        <p:spPr>
          <a:xfrm>
            <a:off x="-132236" y="876300"/>
            <a:ext cx="721672" cy="923330"/>
          </a:xfrm>
          <a:prstGeom prst="rect">
            <a:avLst/>
          </a:prstGeom>
          <a:noFill/>
        </p:spPr>
        <p:txBody>
          <a:bodyPr wrap="none" lIns="91440" tIns="45720" rIns="91440" bIns="4572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Verdana" pitchFamily="34" charset="0"/>
                <a:ea typeface="+mn-ea"/>
                <a:cs typeface="+mn-cs"/>
              </a:rPr>
              <a:t>A</a:t>
            </a:r>
          </a:p>
        </p:txBody>
      </p:sp>
      <p:sp>
        <p:nvSpPr>
          <p:cNvPr id="6" name="Rectangle 5"/>
          <p:cNvSpPr/>
          <p:nvPr/>
        </p:nvSpPr>
        <p:spPr>
          <a:xfrm>
            <a:off x="1040546" y="5459001"/>
            <a:ext cx="712054" cy="923330"/>
          </a:xfrm>
          <a:prstGeom prst="rect">
            <a:avLst/>
          </a:prstGeom>
          <a:noFill/>
        </p:spPr>
        <p:txBody>
          <a:bodyPr wrap="none" lIns="91440" tIns="45720" rIns="91440" bIns="4572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Verdana" pitchFamily="34" charset="0"/>
                <a:ea typeface="+mn-ea"/>
                <a:cs typeface="+mn-cs"/>
              </a:rPr>
              <a:t>B</a:t>
            </a:r>
          </a:p>
        </p:txBody>
      </p:sp>
      <p:sp>
        <p:nvSpPr>
          <p:cNvPr id="7" name="Rectangle 6"/>
          <p:cNvSpPr/>
          <p:nvPr/>
        </p:nvSpPr>
        <p:spPr>
          <a:xfrm>
            <a:off x="2487752" y="2592500"/>
            <a:ext cx="686406" cy="923330"/>
          </a:xfrm>
          <a:prstGeom prst="rect">
            <a:avLst/>
          </a:prstGeom>
          <a:noFill/>
        </p:spPr>
        <p:txBody>
          <a:bodyPr wrap="none" lIns="91440" tIns="45720" rIns="91440" bIns="4572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Verdana" pitchFamily="34" charset="0"/>
                <a:ea typeface="+mn-ea"/>
                <a:cs typeface="+mn-cs"/>
              </a:rPr>
              <a:t>C</a:t>
            </a:r>
          </a:p>
        </p:txBody>
      </p:sp>
      <p:sp>
        <p:nvSpPr>
          <p:cNvPr id="8" name="Rectangle 7"/>
          <p:cNvSpPr/>
          <p:nvPr/>
        </p:nvSpPr>
        <p:spPr>
          <a:xfrm>
            <a:off x="4027713" y="4445539"/>
            <a:ext cx="760144" cy="923330"/>
          </a:xfrm>
          <a:prstGeom prst="rect">
            <a:avLst/>
          </a:prstGeom>
          <a:noFill/>
        </p:spPr>
        <p:txBody>
          <a:bodyPr wrap="none" lIns="91440" tIns="45720" rIns="91440" bIns="4572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Verdana" pitchFamily="34" charset="0"/>
                <a:ea typeface="+mn-ea"/>
                <a:cs typeface="+mn-cs"/>
              </a:rPr>
              <a:t>D</a:t>
            </a:r>
          </a:p>
        </p:txBody>
      </p:sp>
      <p:sp>
        <p:nvSpPr>
          <p:cNvPr id="9" name="Rectangle 8"/>
          <p:cNvSpPr/>
          <p:nvPr/>
        </p:nvSpPr>
        <p:spPr>
          <a:xfrm>
            <a:off x="7086600" y="5280246"/>
            <a:ext cx="1935146" cy="1569660"/>
          </a:xfrm>
          <a:prstGeom prst="rect">
            <a:avLst/>
          </a:prstGeom>
          <a:noFill/>
        </p:spPr>
        <p:txBody>
          <a:bodyPr wrap="none" lIns="91440" tIns="45720" rIns="91440" bIns="4572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96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Verdana" pitchFamily="34" charset="0"/>
                <a:ea typeface="+mn-ea"/>
                <a:cs typeface="+mn-cs"/>
              </a:rPr>
              <a:t>16</a:t>
            </a:r>
          </a:p>
        </p:txBody>
      </p:sp>
      <p:sp>
        <p:nvSpPr>
          <p:cNvPr id="26" name="TextBox 25"/>
          <p:cNvSpPr txBox="1"/>
          <p:nvPr/>
        </p:nvSpPr>
        <p:spPr>
          <a:xfrm>
            <a:off x="1905000" y="5638800"/>
            <a:ext cx="1981200" cy="338554"/>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Verdana" pitchFamily="34" charset="0"/>
                <a:ea typeface="+mn-ea"/>
                <a:cs typeface="+mn-cs"/>
              </a:rPr>
              <a:t>Toothpick</a:t>
            </a:r>
          </a:p>
        </p:txBody>
      </p:sp>
    </p:spTree>
    <p:extLst>
      <p:ext uri="{BB962C8B-B14F-4D97-AF65-F5344CB8AC3E}">
        <p14:creationId xmlns:p14="http://schemas.microsoft.com/office/powerpoint/2010/main" val="126397449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228600"/>
            <a:ext cx="8458200" cy="5897563"/>
          </a:xfrm>
        </p:spPr>
        <p:txBody>
          <a:bodyPr/>
          <a:lstStyle/>
          <a:p>
            <a:r>
              <a:rPr lang="en-US" dirty="0"/>
              <a:t>How many meters (roughly) of DNA stretched out can be found in a single cell?</a:t>
            </a:r>
          </a:p>
          <a:p>
            <a:pPr lvl="1"/>
            <a:r>
              <a:rPr lang="en-US" dirty="0">
                <a:solidFill>
                  <a:srgbClr val="66FFCC"/>
                </a:solidFill>
              </a:rPr>
              <a:t>A.) .18 nanometers</a:t>
            </a:r>
          </a:p>
          <a:p>
            <a:pPr lvl="1"/>
            <a:r>
              <a:rPr lang="en-US" dirty="0">
                <a:solidFill>
                  <a:srgbClr val="FFC000"/>
                </a:solidFill>
              </a:rPr>
              <a:t>B.) 18 millimeters</a:t>
            </a:r>
          </a:p>
          <a:p>
            <a:pPr lvl="1"/>
            <a:r>
              <a:rPr lang="en-US" dirty="0">
                <a:solidFill>
                  <a:srgbClr val="FF5050"/>
                </a:solidFill>
              </a:rPr>
              <a:t>C.) </a:t>
            </a:r>
            <a:r>
              <a:rPr lang="en-US" dirty="0">
                <a:solidFill>
                  <a:schemeClr val="bg1"/>
                </a:solidFill>
              </a:rPr>
              <a:t>1.8 meters</a:t>
            </a:r>
          </a:p>
          <a:p>
            <a:pPr lvl="1"/>
            <a:r>
              <a:rPr lang="en-US" dirty="0">
                <a:solidFill>
                  <a:srgbClr val="9933FF"/>
                </a:solidFill>
              </a:rPr>
              <a:t>D.) </a:t>
            </a:r>
            <a:r>
              <a:rPr lang="en-US" dirty="0">
                <a:solidFill>
                  <a:schemeClr val="bg1"/>
                </a:solidFill>
              </a:rPr>
              <a:t>180 kilometers</a:t>
            </a:r>
          </a:p>
          <a:p>
            <a:pPr lvl="1"/>
            <a:r>
              <a:rPr lang="en-US" dirty="0">
                <a:solidFill>
                  <a:schemeClr val="accent1">
                    <a:lumMod val="40000"/>
                    <a:lumOff val="60000"/>
                  </a:schemeClr>
                </a:solidFill>
              </a:rPr>
              <a:t>E.) </a:t>
            </a:r>
            <a:r>
              <a:rPr lang="en-US" dirty="0">
                <a:solidFill>
                  <a:schemeClr val="bg1"/>
                </a:solidFill>
              </a:rPr>
              <a:t>It can wrap around the world over 180 million times.</a:t>
            </a:r>
          </a:p>
        </p:txBody>
      </p:sp>
      <p:pic>
        <p:nvPicPr>
          <p:cNvPr id="4"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1000" y="4419600"/>
            <a:ext cx="8382000" cy="2133600"/>
          </a:xfrm>
          <a:prstGeom prst="rect">
            <a:avLst/>
          </a:prstGeom>
          <a:noFill/>
          <a:ln w="76200" cmpd="tri" algn="ctr">
            <a:solidFill>
              <a:srgbClr val="CC00CC"/>
            </a:solidFill>
            <a:miter lim="800000"/>
            <a:headEnd/>
            <a:tailEnd/>
          </a:ln>
          <a:extLst>
            <a:ext uri="{909E8E84-426E-40DD-AFC4-6F175D3DCCD1}">
              <a14:hiddenFill xmlns:a14="http://schemas.microsoft.com/office/drawing/2010/main">
                <a:solidFill>
                  <a:srgbClr val="FFFFFF"/>
                </a:solidFill>
              </a14:hiddenFill>
            </a:ext>
          </a:extLst>
        </p:spPr>
      </p:pic>
      <p:sp>
        <p:nvSpPr>
          <p:cNvPr id="5" name="Rectangle 4"/>
          <p:cNvSpPr/>
          <p:nvPr/>
        </p:nvSpPr>
        <p:spPr>
          <a:xfrm>
            <a:off x="7670436" y="1397675"/>
            <a:ext cx="1059907" cy="1569660"/>
          </a:xfrm>
          <a:prstGeom prst="rect">
            <a:avLst/>
          </a:prstGeom>
          <a:noFill/>
        </p:spPr>
        <p:txBody>
          <a:bodyPr wrap="none" lIns="91440" tIns="45720" rIns="91440" bIns="45720">
            <a:spAutoFit/>
          </a:bodyPr>
          <a:lstStyle/>
          <a:p>
            <a:pPr algn="ctr"/>
            <a:r>
              <a:rPr lang="en-US" sz="9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2</a:t>
            </a:r>
          </a:p>
        </p:txBody>
      </p:sp>
      <p:pic>
        <p:nvPicPr>
          <p:cNvPr id="2" name="Picture 1">
            <a:extLst>
              <a:ext uri="{FF2B5EF4-FFF2-40B4-BE49-F238E27FC236}">
                <a16:creationId xmlns:a16="http://schemas.microsoft.com/office/drawing/2014/main" id="{FA697C38-1668-E0E6-A85F-B26DB8AE898B}"/>
              </a:ext>
            </a:extLst>
          </p:cNvPr>
          <p:cNvPicPr>
            <a:picLocks noChangeAspect="1"/>
          </p:cNvPicPr>
          <p:nvPr/>
        </p:nvPicPr>
        <p:blipFill>
          <a:blip r:embed="rId3"/>
          <a:stretch>
            <a:fillRect/>
          </a:stretch>
        </p:blipFill>
        <p:spPr>
          <a:xfrm>
            <a:off x="7418674" y="6787306"/>
            <a:ext cx="1633537" cy="70694"/>
          </a:xfrm>
          <a:prstGeom prst="rect">
            <a:avLst/>
          </a:prstGeom>
        </p:spPr>
      </p:pic>
      <p:pic>
        <p:nvPicPr>
          <p:cNvPr id="6" name="Picture 5">
            <a:extLst>
              <a:ext uri="{FF2B5EF4-FFF2-40B4-BE49-F238E27FC236}">
                <a16:creationId xmlns:a16="http://schemas.microsoft.com/office/drawing/2014/main" id="{C658A626-904B-EE32-DB98-EF906F436F39}"/>
              </a:ext>
            </a:extLst>
          </p:cNvPr>
          <p:cNvPicPr>
            <a:picLocks noChangeAspect="1"/>
          </p:cNvPicPr>
          <p:nvPr/>
        </p:nvPicPr>
        <p:blipFill>
          <a:blip r:embed="rId3"/>
          <a:stretch>
            <a:fillRect/>
          </a:stretch>
        </p:blipFill>
        <p:spPr>
          <a:xfrm>
            <a:off x="7571074" y="6939706"/>
            <a:ext cx="1633537" cy="70694"/>
          </a:xfrm>
          <a:prstGeom prst="rect">
            <a:avLst/>
          </a:prstGeom>
        </p:spPr>
      </p:pic>
    </p:spTree>
    <p:extLst>
      <p:ext uri="{BB962C8B-B14F-4D97-AF65-F5344CB8AC3E}">
        <p14:creationId xmlns:p14="http://schemas.microsoft.com/office/powerpoint/2010/main" val="2256560028"/>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4242" name="Rectangle 2"/>
          <p:cNvSpPr>
            <a:spLocks noGrp="1" noChangeArrowheads="1"/>
          </p:cNvSpPr>
          <p:nvPr>
            <p:ph type="title"/>
          </p:nvPr>
        </p:nvSpPr>
        <p:spPr/>
        <p:txBody>
          <a:bodyPr/>
          <a:lstStyle/>
          <a:p>
            <a:endParaRPr lang="en-US"/>
          </a:p>
        </p:txBody>
      </p:sp>
      <p:sp>
        <p:nvSpPr>
          <p:cNvPr id="394243" name="Rectangle 3"/>
          <p:cNvSpPr>
            <a:spLocks noGrp="1" noChangeArrowheads="1"/>
          </p:cNvSpPr>
          <p:nvPr>
            <p:ph type="body" idx="1"/>
          </p:nvPr>
        </p:nvSpPr>
        <p:spPr/>
        <p:txBody>
          <a:bodyPr/>
          <a:lstStyle/>
          <a:p>
            <a:endParaRPr lang="en-US"/>
          </a:p>
        </p:txBody>
      </p:sp>
      <p:pic>
        <p:nvPicPr>
          <p:cNvPr id="394244" name="Picture 4" descr="http://a3.sphotos.ak.fbcdn.net/hphotos-ak-snc7/s320x320/386429_196417970445759_112852375468986_411832_5184196_n.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4245" name="AutoShape 5"/>
          <p:cNvSpPr>
            <a:spLocks noChangeArrowheads="1"/>
          </p:cNvSpPr>
          <p:nvPr/>
        </p:nvSpPr>
        <p:spPr bwMode="auto">
          <a:xfrm>
            <a:off x="228600" y="304800"/>
            <a:ext cx="1143000" cy="1066800"/>
          </a:xfrm>
          <a:prstGeom prst="hexagon">
            <a:avLst>
              <a:gd name="adj" fmla="val 26786"/>
              <a:gd name="vf" fmla="val 115470"/>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sp>
        <p:nvSpPr>
          <p:cNvPr id="394246" name="Line 6"/>
          <p:cNvSpPr>
            <a:spLocks noChangeShapeType="1"/>
          </p:cNvSpPr>
          <p:nvPr/>
        </p:nvSpPr>
        <p:spPr bwMode="auto">
          <a:xfrm>
            <a:off x="914400" y="1676400"/>
            <a:ext cx="685800" cy="114300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type="triangle" w="med" len="me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sp>
        <p:nvSpPr>
          <p:cNvPr id="394247" name="AutoShape 7"/>
          <p:cNvSpPr>
            <a:spLocks noChangeArrowheads="1"/>
          </p:cNvSpPr>
          <p:nvPr/>
        </p:nvSpPr>
        <p:spPr bwMode="auto">
          <a:xfrm rot="3902233">
            <a:off x="876300" y="2171700"/>
            <a:ext cx="990600" cy="609600"/>
          </a:xfrm>
          <a:prstGeom prst="rightArrow">
            <a:avLst>
              <a:gd name="adj1" fmla="val 50000"/>
              <a:gd name="adj2" fmla="val 40625"/>
            </a:avLst>
          </a:prstGeom>
          <a:solidFill>
            <a:schemeClr val="bg1"/>
          </a:solidFill>
          <a:ln w="38100" algn="ctr">
            <a:solidFill>
              <a:srgbClr val="CC0000"/>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sp>
        <p:nvSpPr>
          <p:cNvPr id="394248" name="AutoShape 8"/>
          <p:cNvSpPr>
            <a:spLocks noChangeArrowheads="1"/>
          </p:cNvSpPr>
          <p:nvPr/>
        </p:nvSpPr>
        <p:spPr bwMode="auto">
          <a:xfrm rot="-7145400">
            <a:off x="1790700" y="4686300"/>
            <a:ext cx="990600" cy="609600"/>
          </a:xfrm>
          <a:prstGeom prst="rightArrow">
            <a:avLst>
              <a:gd name="adj1" fmla="val 50000"/>
              <a:gd name="adj2" fmla="val 40625"/>
            </a:avLst>
          </a:prstGeom>
          <a:solidFill>
            <a:schemeClr val="bg1"/>
          </a:solidFill>
          <a:ln w="38100" algn="ctr">
            <a:solidFill>
              <a:schemeClr val="tx1"/>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sp>
        <p:nvSpPr>
          <p:cNvPr id="394249" name="WordArt 9"/>
          <p:cNvSpPr>
            <a:spLocks noChangeArrowheads="1" noChangeShapeType="1" noTextEdit="1"/>
          </p:cNvSpPr>
          <p:nvPr/>
        </p:nvSpPr>
        <p:spPr bwMode="auto">
          <a:xfrm>
            <a:off x="1752600" y="5638800"/>
            <a:ext cx="3543300" cy="64770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0" cap="none" spc="720" normalizeH="0" baseline="0" noProof="0">
                <a:ln w="38100">
                  <a:solidFill>
                    <a:srgbClr val="000000"/>
                  </a:solidFill>
                  <a:round/>
                  <a:headEnd/>
                  <a:tailEnd/>
                </a:ln>
                <a:solidFill>
                  <a:srgbClr val="00CC66"/>
                </a:solidFill>
                <a:effectLst>
                  <a:outerShdw dist="45791" dir="3378596" algn="ctr" rotWithShape="0">
                    <a:srgbClr val="4D4D4D">
                      <a:alpha val="79999"/>
                    </a:srgbClr>
                  </a:outerShdw>
                </a:effectLst>
                <a:uLnTx/>
                <a:uFillTx/>
                <a:latin typeface="Arial Black"/>
                <a:ea typeface="+mn-ea"/>
                <a:cs typeface="+mn-cs"/>
              </a:rPr>
              <a:t>Nitrogen Base</a:t>
            </a:r>
          </a:p>
        </p:txBody>
      </p:sp>
      <p:sp>
        <p:nvSpPr>
          <p:cNvPr id="394252" name="WordArt 12"/>
          <p:cNvSpPr>
            <a:spLocks noChangeArrowheads="1" noChangeShapeType="1" noTextEdit="1"/>
          </p:cNvSpPr>
          <p:nvPr/>
        </p:nvSpPr>
        <p:spPr bwMode="auto">
          <a:xfrm>
            <a:off x="2895600" y="3352800"/>
            <a:ext cx="533400" cy="68580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0" cap="none" spc="720" normalizeH="0" baseline="0" noProof="0">
                <a:ln w="38100">
                  <a:solidFill>
                    <a:srgbClr val="000000"/>
                  </a:solidFill>
                  <a:round/>
                  <a:headEnd/>
                  <a:tailEnd/>
                </a:ln>
                <a:solidFill>
                  <a:srgbClr val="00CC66"/>
                </a:solidFill>
                <a:effectLst>
                  <a:outerShdw dist="45791" dir="3378596" algn="ctr" rotWithShape="0">
                    <a:srgbClr val="4D4D4D">
                      <a:alpha val="79999"/>
                    </a:srgbClr>
                  </a:outerShdw>
                </a:effectLst>
                <a:uLnTx/>
                <a:uFillTx/>
                <a:latin typeface="Arial Black"/>
                <a:ea typeface="+mn-ea"/>
                <a:cs typeface="+mn-cs"/>
              </a:rPr>
              <a:t>A</a:t>
            </a:r>
          </a:p>
        </p:txBody>
      </p:sp>
      <p:sp>
        <p:nvSpPr>
          <p:cNvPr id="394253" name="WordArt 13"/>
          <p:cNvSpPr>
            <a:spLocks noChangeArrowheads="1" noChangeShapeType="1" noTextEdit="1"/>
          </p:cNvSpPr>
          <p:nvPr/>
        </p:nvSpPr>
        <p:spPr bwMode="auto">
          <a:xfrm>
            <a:off x="2895600" y="4191000"/>
            <a:ext cx="457200" cy="64770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0" cap="none" spc="720" normalizeH="0" baseline="0" noProof="0">
                <a:ln w="38100">
                  <a:solidFill>
                    <a:srgbClr val="000000"/>
                  </a:solidFill>
                  <a:round/>
                  <a:headEnd/>
                  <a:tailEnd/>
                </a:ln>
                <a:solidFill>
                  <a:srgbClr val="F0E500"/>
                </a:solidFill>
                <a:effectLst>
                  <a:outerShdw dist="45791" dir="3378596" algn="ctr" rotWithShape="0">
                    <a:srgbClr val="4D4D4D">
                      <a:alpha val="79999"/>
                    </a:srgbClr>
                  </a:outerShdw>
                </a:effectLst>
                <a:uLnTx/>
                <a:uFillTx/>
                <a:latin typeface="Arial Black"/>
                <a:ea typeface="+mn-ea"/>
                <a:cs typeface="+mn-cs"/>
              </a:rPr>
              <a:t>T</a:t>
            </a:r>
          </a:p>
        </p:txBody>
      </p:sp>
      <p:sp>
        <p:nvSpPr>
          <p:cNvPr id="394254" name="WordArt 14"/>
          <p:cNvSpPr>
            <a:spLocks noChangeArrowheads="1" noChangeShapeType="1" noTextEdit="1"/>
          </p:cNvSpPr>
          <p:nvPr/>
        </p:nvSpPr>
        <p:spPr bwMode="auto">
          <a:xfrm>
            <a:off x="3962400" y="3429000"/>
            <a:ext cx="457200" cy="64770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0" cap="none" spc="720" normalizeH="0" baseline="0" noProof="0">
                <a:ln w="28575">
                  <a:solidFill>
                    <a:srgbClr val="000000"/>
                  </a:solidFill>
                  <a:round/>
                  <a:headEnd/>
                  <a:tailEnd/>
                </a:ln>
                <a:solidFill>
                  <a:srgbClr val="CC0000"/>
                </a:solidFill>
                <a:effectLst>
                  <a:outerShdw dist="45791" dir="3378596" algn="ctr" rotWithShape="0">
                    <a:srgbClr val="4D4D4D">
                      <a:alpha val="79999"/>
                    </a:srgbClr>
                  </a:outerShdw>
                </a:effectLst>
                <a:uLnTx/>
                <a:uFillTx/>
                <a:latin typeface="Arial Black"/>
                <a:ea typeface="+mn-ea"/>
                <a:cs typeface="+mn-cs"/>
              </a:rPr>
              <a:t>C</a:t>
            </a:r>
          </a:p>
        </p:txBody>
      </p:sp>
      <p:sp>
        <p:nvSpPr>
          <p:cNvPr id="394255" name="WordArt 15"/>
          <p:cNvSpPr>
            <a:spLocks noChangeArrowheads="1" noChangeShapeType="1" noTextEdit="1"/>
          </p:cNvSpPr>
          <p:nvPr/>
        </p:nvSpPr>
        <p:spPr bwMode="auto">
          <a:xfrm>
            <a:off x="3733800" y="4267200"/>
            <a:ext cx="457200" cy="64770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0" cap="none" spc="720" normalizeH="0" baseline="0" noProof="0">
                <a:ln w="38100">
                  <a:solidFill>
                    <a:srgbClr val="000000"/>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uLnTx/>
                <a:uFillTx/>
                <a:latin typeface="Arial Black"/>
                <a:ea typeface="+mn-ea"/>
                <a:cs typeface="+mn-cs"/>
              </a:rPr>
              <a:t>G</a:t>
            </a:r>
          </a:p>
        </p:txBody>
      </p:sp>
      <p:sp>
        <p:nvSpPr>
          <p:cNvPr id="394263" name="WordArt 23"/>
          <p:cNvSpPr>
            <a:spLocks noChangeArrowheads="1" noChangeShapeType="1" noTextEdit="1"/>
          </p:cNvSpPr>
          <p:nvPr/>
        </p:nvSpPr>
        <p:spPr bwMode="auto">
          <a:xfrm>
            <a:off x="228600" y="1600200"/>
            <a:ext cx="2133600" cy="26670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0" cap="none" spc="720" normalizeH="0" baseline="0" noProof="0">
                <a:ln w="19050">
                  <a:solidFill>
                    <a:srgbClr val="000000"/>
                  </a:solidFill>
                  <a:round/>
                  <a:headEnd/>
                  <a:tailEnd/>
                </a:ln>
                <a:solidFill>
                  <a:srgbClr val="CC0000"/>
                </a:solidFill>
                <a:effectLst>
                  <a:outerShdw dist="45791" dir="3378596" algn="ctr" rotWithShape="0">
                    <a:srgbClr val="4D4D4D">
                      <a:alpha val="79999"/>
                    </a:srgbClr>
                  </a:outerShdw>
                </a:effectLst>
                <a:uLnTx/>
                <a:uFillTx/>
                <a:latin typeface="Arial Black"/>
                <a:ea typeface="+mn-ea"/>
                <a:cs typeface="+mn-cs"/>
              </a:rPr>
              <a:t>Phosphate Backbone</a:t>
            </a:r>
          </a:p>
        </p:txBody>
      </p:sp>
      <p:sp>
        <p:nvSpPr>
          <p:cNvPr id="394264" name="WordArt 25"/>
          <p:cNvSpPr>
            <a:spLocks noChangeArrowheads="1" noChangeShapeType="1" noTextEdit="1"/>
          </p:cNvSpPr>
          <p:nvPr/>
        </p:nvSpPr>
        <p:spPr bwMode="auto">
          <a:xfrm>
            <a:off x="5624286" y="876300"/>
            <a:ext cx="3238500" cy="1447800"/>
          </a:xfrm>
          <a:prstGeom prst="rect">
            <a:avLst/>
          </a:prstGeom>
        </p:spPr>
        <p:txBody>
          <a:bodyPr wrap="none" fromWordArt="1">
            <a:prstTxWarp prst="textWave1">
              <a:avLst>
                <a:gd name="adj1" fmla="val 13005"/>
                <a:gd name="adj2" fmla="val 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0" cap="none" spc="0" normalizeH="0" baseline="0" noProof="0" dirty="0">
                <a:ln w="38100">
                  <a:solidFill>
                    <a:srgbClr val="000000"/>
                  </a:solidFill>
                  <a:round/>
                  <a:headEnd/>
                  <a:tailEnd/>
                </a:ln>
                <a:gradFill rotWithShape="1">
                  <a:gsLst>
                    <a:gs pos="0">
                      <a:srgbClr val="9999FF"/>
                    </a:gs>
                    <a:gs pos="100000">
                      <a:srgbClr val="009999"/>
                    </a:gs>
                  </a:gsLst>
                  <a:lin ang="5400000" scaled="1"/>
                </a:gradFill>
                <a:effectLst>
                  <a:outerShdw dist="53882" dir="2700000" algn="ctr" rotWithShape="0">
                    <a:srgbClr val="C0C0C0">
                      <a:alpha val="79999"/>
                    </a:srgbClr>
                  </a:outerShdw>
                </a:effectLst>
                <a:uLnTx/>
                <a:uFillTx/>
                <a:latin typeface="Times New Roman"/>
                <a:ea typeface="+mn-ea"/>
                <a:cs typeface="Times New Roman"/>
              </a:rPr>
              <a:t>DNA</a:t>
            </a:r>
          </a:p>
        </p:txBody>
      </p:sp>
      <p:sp>
        <p:nvSpPr>
          <p:cNvPr id="2" name="Rounded Rectangle 1"/>
          <p:cNvSpPr/>
          <p:nvPr/>
        </p:nvSpPr>
        <p:spPr bwMode="auto">
          <a:xfrm>
            <a:off x="76200" y="1469932"/>
            <a:ext cx="2438400" cy="527235"/>
          </a:xfrm>
          <a:prstGeom prst="roundRect">
            <a:avLst/>
          </a:prstGeom>
          <a:solidFill>
            <a:schemeClr val="bg1">
              <a:lumMod val="95000"/>
              <a:lumOff val="5000"/>
            </a:schemeClr>
          </a:solidFill>
          <a:ln w="76200"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sp>
        <p:nvSpPr>
          <p:cNvPr id="27" name="Rounded Rectangle 26"/>
          <p:cNvSpPr/>
          <p:nvPr/>
        </p:nvSpPr>
        <p:spPr bwMode="auto">
          <a:xfrm>
            <a:off x="2882432" y="3259725"/>
            <a:ext cx="583453" cy="758918"/>
          </a:xfrm>
          <a:prstGeom prst="roundRect">
            <a:avLst/>
          </a:prstGeom>
          <a:solidFill>
            <a:schemeClr val="bg1">
              <a:lumMod val="95000"/>
              <a:lumOff val="5000"/>
            </a:schemeClr>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sp>
        <p:nvSpPr>
          <p:cNvPr id="28" name="Rounded Rectangle 27"/>
          <p:cNvSpPr/>
          <p:nvPr/>
        </p:nvSpPr>
        <p:spPr bwMode="auto">
          <a:xfrm>
            <a:off x="3670673" y="4159055"/>
            <a:ext cx="583453" cy="840209"/>
          </a:xfrm>
          <a:prstGeom prst="roundRect">
            <a:avLst/>
          </a:prstGeom>
          <a:solidFill>
            <a:schemeClr val="bg1">
              <a:lumMod val="95000"/>
              <a:lumOff val="5000"/>
            </a:schemeClr>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sp>
        <p:nvSpPr>
          <p:cNvPr id="29" name="Rounded Rectangle 28"/>
          <p:cNvSpPr/>
          <p:nvPr/>
        </p:nvSpPr>
        <p:spPr bwMode="auto">
          <a:xfrm>
            <a:off x="1523128" y="5459001"/>
            <a:ext cx="4039471" cy="827499"/>
          </a:xfrm>
          <a:prstGeom prst="roundRect">
            <a:avLst/>
          </a:prstGeom>
          <a:solidFill>
            <a:schemeClr val="bg1">
              <a:lumMod val="95000"/>
              <a:lumOff val="5000"/>
            </a:schemeClr>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sp>
        <p:nvSpPr>
          <p:cNvPr id="4" name="Rectangle 3"/>
          <p:cNvSpPr/>
          <p:nvPr/>
        </p:nvSpPr>
        <p:spPr>
          <a:xfrm>
            <a:off x="452006" y="94902"/>
            <a:ext cx="5801588" cy="646331"/>
          </a:xfrm>
          <a:prstGeom prst="rect">
            <a:avLst/>
          </a:prstGeom>
          <a:noFill/>
        </p:spPr>
        <p:txBody>
          <a:bodyPr wrap="none" lIns="91440" tIns="45720" rIns="91440" bIns="4572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Verdana" pitchFamily="34" charset="0"/>
                <a:ea typeface="+mn-ea"/>
                <a:cs typeface="+mn-cs"/>
              </a:rPr>
              <a:t>Name, A, B, C, and D?</a:t>
            </a:r>
          </a:p>
        </p:txBody>
      </p:sp>
      <p:sp>
        <p:nvSpPr>
          <p:cNvPr id="5" name="Rectangle 4"/>
          <p:cNvSpPr/>
          <p:nvPr/>
        </p:nvSpPr>
        <p:spPr>
          <a:xfrm>
            <a:off x="-132236" y="876300"/>
            <a:ext cx="721672" cy="923330"/>
          </a:xfrm>
          <a:prstGeom prst="rect">
            <a:avLst/>
          </a:prstGeom>
          <a:noFill/>
        </p:spPr>
        <p:txBody>
          <a:bodyPr wrap="none" lIns="91440" tIns="45720" rIns="91440" bIns="4572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Verdana" pitchFamily="34" charset="0"/>
                <a:ea typeface="+mn-ea"/>
                <a:cs typeface="+mn-cs"/>
              </a:rPr>
              <a:t>A</a:t>
            </a:r>
          </a:p>
        </p:txBody>
      </p:sp>
      <p:sp>
        <p:nvSpPr>
          <p:cNvPr id="6" name="Rectangle 5"/>
          <p:cNvSpPr/>
          <p:nvPr/>
        </p:nvSpPr>
        <p:spPr>
          <a:xfrm>
            <a:off x="1040546" y="5459001"/>
            <a:ext cx="712054" cy="923330"/>
          </a:xfrm>
          <a:prstGeom prst="rect">
            <a:avLst/>
          </a:prstGeom>
          <a:noFill/>
        </p:spPr>
        <p:txBody>
          <a:bodyPr wrap="none" lIns="91440" tIns="45720" rIns="91440" bIns="4572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Verdana" pitchFamily="34" charset="0"/>
                <a:ea typeface="+mn-ea"/>
                <a:cs typeface="+mn-cs"/>
              </a:rPr>
              <a:t>B</a:t>
            </a:r>
          </a:p>
        </p:txBody>
      </p:sp>
      <p:sp>
        <p:nvSpPr>
          <p:cNvPr id="7" name="Rectangle 6"/>
          <p:cNvSpPr/>
          <p:nvPr/>
        </p:nvSpPr>
        <p:spPr>
          <a:xfrm>
            <a:off x="2487752" y="2592500"/>
            <a:ext cx="686406" cy="923330"/>
          </a:xfrm>
          <a:prstGeom prst="rect">
            <a:avLst/>
          </a:prstGeom>
          <a:noFill/>
        </p:spPr>
        <p:txBody>
          <a:bodyPr wrap="none" lIns="91440" tIns="45720" rIns="91440" bIns="4572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Verdana" pitchFamily="34" charset="0"/>
                <a:ea typeface="+mn-ea"/>
                <a:cs typeface="+mn-cs"/>
              </a:rPr>
              <a:t>C</a:t>
            </a:r>
          </a:p>
        </p:txBody>
      </p:sp>
      <p:sp>
        <p:nvSpPr>
          <p:cNvPr id="8" name="Rectangle 7"/>
          <p:cNvSpPr/>
          <p:nvPr/>
        </p:nvSpPr>
        <p:spPr>
          <a:xfrm>
            <a:off x="4027713" y="4445539"/>
            <a:ext cx="760144" cy="923330"/>
          </a:xfrm>
          <a:prstGeom prst="rect">
            <a:avLst/>
          </a:prstGeom>
          <a:noFill/>
        </p:spPr>
        <p:txBody>
          <a:bodyPr wrap="none" lIns="91440" tIns="45720" rIns="91440" bIns="4572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Verdana" pitchFamily="34" charset="0"/>
                <a:ea typeface="+mn-ea"/>
                <a:cs typeface="+mn-cs"/>
              </a:rPr>
              <a:t>D</a:t>
            </a:r>
          </a:p>
        </p:txBody>
      </p:sp>
      <p:sp>
        <p:nvSpPr>
          <p:cNvPr id="9" name="Rectangle 8"/>
          <p:cNvSpPr/>
          <p:nvPr/>
        </p:nvSpPr>
        <p:spPr>
          <a:xfrm>
            <a:off x="7086600" y="5280246"/>
            <a:ext cx="1935146" cy="1569660"/>
          </a:xfrm>
          <a:prstGeom prst="rect">
            <a:avLst/>
          </a:prstGeom>
          <a:noFill/>
        </p:spPr>
        <p:txBody>
          <a:bodyPr wrap="none" lIns="91440" tIns="45720" rIns="91440" bIns="4572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96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Verdana" pitchFamily="34" charset="0"/>
                <a:ea typeface="+mn-ea"/>
                <a:cs typeface="+mn-cs"/>
              </a:rPr>
              <a:t>16</a:t>
            </a:r>
          </a:p>
        </p:txBody>
      </p:sp>
      <p:sp>
        <p:nvSpPr>
          <p:cNvPr id="26" name="TextBox 25"/>
          <p:cNvSpPr txBox="1"/>
          <p:nvPr/>
        </p:nvSpPr>
        <p:spPr>
          <a:xfrm>
            <a:off x="1905000" y="5638800"/>
            <a:ext cx="1981200" cy="338554"/>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Verdana" pitchFamily="34" charset="0"/>
                <a:ea typeface="+mn-ea"/>
                <a:cs typeface="+mn-cs"/>
              </a:rPr>
              <a:t>Toothpick</a:t>
            </a:r>
          </a:p>
        </p:txBody>
      </p:sp>
    </p:spTree>
    <p:extLst>
      <p:ext uri="{BB962C8B-B14F-4D97-AF65-F5344CB8AC3E}">
        <p14:creationId xmlns:p14="http://schemas.microsoft.com/office/powerpoint/2010/main" val="3092764905"/>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4242" name="Rectangle 2"/>
          <p:cNvSpPr>
            <a:spLocks noGrp="1" noChangeArrowheads="1"/>
          </p:cNvSpPr>
          <p:nvPr>
            <p:ph type="title"/>
          </p:nvPr>
        </p:nvSpPr>
        <p:spPr/>
        <p:txBody>
          <a:bodyPr/>
          <a:lstStyle/>
          <a:p>
            <a:endParaRPr lang="en-US"/>
          </a:p>
        </p:txBody>
      </p:sp>
      <p:sp>
        <p:nvSpPr>
          <p:cNvPr id="394243" name="Rectangle 3"/>
          <p:cNvSpPr>
            <a:spLocks noGrp="1" noChangeArrowheads="1"/>
          </p:cNvSpPr>
          <p:nvPr>
            <p:ph type="body" idx="1"/>
          </p:nvPr>
        </p:nvSpPr>
        <p:spPr/>
        <p:txBody>
          <a:bodyPr/>
          <a:lstStyle/>
          <a:p>
            <a:endParaRPr lang="en-US"/>
          </a:p>
        </p:txBody>
      </p:sp>
      <p:pic>
        <p:nvPicPr>
          <p:cNvPr id="394244" name="Picture 4" descr="http://a3.sphotos.ak.fbcdn.net/hphotos-ak-snc7/s320x320/386429_196417970445759_112852375468986_411832_5184196_n.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4245" name="AutoShape 5"/>
          <p:cNvSpPr>
            <a:spLocks noChangeArrowheads="1"/>
          </p:cNvSpPr>
          <p:nvPr/>
        </p:nvSpPr>
        <p:spPr bwMode="auto">
          <a:xfrm>
            <a:off x="228600" y="304800"/>
            <a:ext cx="1143000" cy="1066800"/>
          </a:xfrm>
          <a:prstGeom prst="hexagon">
            <a:avLst>
              <a:gd name="adj" fmla="val 26786"/>
              <a:gd name="vf" fmla="val 115470"/>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sp>
        <p:nvSpPr>
          <p:cNvPr id="394246" name="Line 6"/>
          <p:cNvSpPr>
            <a:spLocks noChangeShapeType="1"/>
          </p:cNvSpPr>
          <p:nvPr/>
        </p:nvSpPr>
        <p:spPr bwMode="auto">
          <a:xfrm>
            <a:off x="914400" y="1676400"/>
            <a:ext cx="685800" cy="114300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type="triangle" w="med" len="me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sp>
        <p:nvSpPr>
          <p:cNvPr id="394247" name="AutoShape 7"/>
          <p:cNvSpPr>
            <a:spLocks noChangeArrowheads="1"/>
          </p:cNvSpPr>
          <p:nvPr/>
        </p:nvSpPr>
        <p:spPr bwMode="auto">
          <a:xfrm rot="3902233">
            <a:off x="876300" y="2171700"/>
            <a:ext cx="990600" cy="609600"/>
          </a:xfrm>
          <a:prstGeom prst="rightArrow">
            <a:avLst>
              <a:gd name="adj1" fmla="val 50000"/>
              <a:gd name="adj2" fmla="val 40625"/>
            </a:avLst>
          </a:prstGeom>
          <a:solidFill>
            <a:schemeClr val="bg1"/>
          </a:solidFill>
          <a:ln w="38100" algn="ctr">
            <a:solidFill>
              <a:srgbClr val="CC0000"/>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sp>
        <p:nvSpPr>
          <p:cNvPr id="394248" name="AutoShape 8"/>
          <p:cNvSpPr>
            <a:spLocks noChangeArrowheads="1"/>
          </p:cNvSpPr>
          <p:nvPr/>
        </p:nvSpPr>
        <p:spPr bwMode="auto">
          <a:xfrm rot="-7145400">
            <a:off x="1790700" y="4686300"/>
            <a:ext cx="990600" cy="609600"/>
          </a:xfrm>
          <a:prstGeom prst="rightArrow">
            <a:avLst>
              <a:gd name="adj1" fmla="val 50000"/>
              <a:gd name="adj2" fmla="val 40625"/>
            </a:avLst>
          </a:prstGeom>
          <a:solidFill>
            <a:schemeClr val="bg1"/>
          </a:solidFill>
          <a:ln w="38100" algn="ctr">
            <a:solidFill>
              <a:schemeClr val="tx1"/>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sp>
        <p:nvSpPr>
          <p:cNvPr id="394249" name="WordArt 9"/>
          <p:cNvSpPr>
            <a:spLocks noChangeArrowheads="1" noChangeShapeType="1" noTextEdit="1"/>
          </p:cNvSpPr>
          <p:nvPr/>
        </p:nvSpPr>
        <p:spPr bwMode="auto">
          <a:xfrm>
            <a:off x="1752600" y="5638800"/>
            <a:ext cx="3543300" cy="64770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0" cap="none" spc="720" normalizeH="0" baseline="0" noProof="0">
                <a:ln w="38100">
                  <a:solidFill>
                    <a:srgbClr val="000000"/>
                  </a:solidFill>
                  <a:round/>
                  <a:headEnd/>
                  <a:tailEnd/>
                </a:ln>
                <a:solidFill>
                  <a:srgbClr val="00CC66"/>
                </a:solidFill>
                <a:effectLst>
                  <a:outerShdw dist="45791" dir="3378596" algn="ctr" rotWithShape="0">
                    <a:srgbClr val="4D4D4D">
                      <a:alpha val="79999"/>
                    </a:srgbClr>
                  </a:outerShdw>
                </a:effectLst>
                <a:uLnTx/>
                <a:uFillTx/>
                <a:latin typeface="Arial Black"/>
                <a:ea typeface="+mn-ea"/>
                <a:cs typeface="+mn-cs"/>
              </a:rPr>
              <a:t>Nitrogen Base</a:t>
            </a:r>
          </a:p>
        </p:txBody>
      </p:sp>
      <p:sp>
        <p:nvSpPr>
          <p:cNvPr id="394252" name="WordArt 12"/>
          <p:cNvSpPr>
            <a:spLocks noChangeArrowheads="1" noChangeShapeType="1" noTextEdit="1"/>
          </p:cNvSpPr>
          <p:nvPr/>
        </p:nvSpPr>
        <p:spPr bwMode="auto">
          <a:xfrm>
            <a:off x="2895600" y="3352800"/>
            <a:ext cx="533400" cy="68580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0" cap="none" spc="720" normalizeH="0" baseline="0" noProof="0">
                <a:ln w="38100">
                  <a:solidFill>
                    <a:srgbClr val="000000"/>
                  </a:solidFill>
                  <a:round/>
                  <a:headEnd/>
                  <a:tailEnd/>
                </a:ln>
                <a:solidFill>
                  <a:srgbClr val="00CC66"/>
                </a:solidFill>
                <a:effectLst>
                  <a:outerShdw dist="45791" dir="3378596" algn="ctr" rotWithShape="0">
                    <a:srgbClr val="4D4D4D">
                      <a:alpha val="79999"/>
                    </a:srgbClr>
                  </a:outerShdw>
                </a:effectLst>
                <a:uLnTx/>
                <a:uFillTx/>
                <a:latin typeface="Arial Black"/>
                <a:ea typeface="+mn-ea"/>
                <a:cs typeface="+mn-cs"/>
              </a:rPr>
              <a:t>A</a:t>
            </a:r>
          </a:p>
        </p:txBody>
      </p:sp>
      <p:sp>
        <p:nvSpPr>
          <p:cNvPr id="394253" name="WordArt 13"/>
          <p:cNvSpPr>
            <a:spLocks noChangeArrowheads="1" noChangeShapeType="1" noTextEdit="1"/>
          </p:cNvSpPr>
          <p:nvPr/>
        </p:nvSpPr>
        <p:spPr bwMode="auto">
          <a:xfrm>
            <a:off x="2895600" y="4191000"/>
            <a:ext cx="457200" cy="64770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0" cap="none" spc="720" normalizeH="0" baseline="0" noProof="0">
                <a:ln w="38100">
                  <a:solidFill>
                    <a:srgbClr val="000000"/>
                  </a:solidFill>
                  <a:round/>
                  <a:headEnd/>
                  <a:tailEnd/>
                </a:ln>
                <a:solidFill>
                  <a:srgbClr val="F0E500"/>
                </a:solidFill>
                <a:effectLst>
                  <a:outerShdw dist="45791" dir="3378596" algn="ctr" rotWithShape="0">
                    <a:srgbClr val="4D4D4D">
                      <a:alpha val="79999"/>
                    </a:srgbClr>
                  </a:outerShdw>
                </a:effectLst>
                <a:uLnTx/>
                <a:uFillTx/>
                <a:latin typeface="Arial Black"/>
                <a:ea typeface="+mn-ea"/>
                <a:cs typeface="+mn-cs"/>
              </a:rPr>
              <a:t>T</a:t>
            </a:r>
          </a:p>
        </p:txBody>
      </p:sp>
      <p:sp>
        <p:nvSpPr>
          <p:cNvPr id="394254" name="WordArt 14"/>
          <p:cNvSpPr>
            <a:spLocks noChangeArrowheads="1" noChangeShapeType="1" noTextEdit="1"/>
          </p:cNvSpPr>
          <p:nvPr/>
        </p:nvSpPr>
        <p:spPr bwMode="auto">
          <a:xfrm>
            <a:off x="3962400" y="3429000"/>
            <a:ext cx="457200" cy="64770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0" cap="none" spc="720" normalizeH="0" baseline="0" noProof="0">
                <a:ln w="28575">
                  <a:solidFill>
                    <a:srgbClr val="000000"/>
                  </a:solidFill>
                  <a:round/>
                  <a:headEnd/>
                  <a:tailEnd/>
                </a:ln>
                <a:solidFill>
                  <a:srgbClr val="CC0000"/>
                </a:solidFill>
                <a:effectLst>
                  <a:outerShdw dist="45791" dir="3378596" algn="ctr" rotWithShape="0">
                    <a:srgbClr val="4D4D4D">
                      <a:alpha val="79999"/>
                    </a:srgbClr>
                  </a:outerShdw>
                </a:effectLst>
                <a:uLnTx/>
                <a:uFillTx/>
                <a:latin typeface="Arial Black"/>
                <a:ea typeface="+mn-ea"/>
                <a:cs typeface="+mn-cs"/>
              </a:rPr>
              <a:t>C</a:t>
            </a:r>
          </a:p>
        </p:txBody>
      </p:sp>
      <p:sp>
        <p:nvSpPr>
          <p:cNvPr id="394255" name="WordArt 15"/>
          <p:cNvSpPr>
            <a:spLocks noChangeArrowheads="1" noChangeShapeType="1" noTextEdit="1"/>
          </p:cNvSpPr>
          <p:nvPr/>
        </p:nvSpPr>
        <p:spPr bwMode="auto">
          <a:xfrm>
            <a:off x="3733800" y="4267200"/>
            <a:ext cx="457200" cy="64770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0" cap="none" spc="720" normalizeH="0" baseline="0" noProof="0">
                <a:ln w="38100">
                  <a:solidFill>
                    <a:srgbClr val="000000"/>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uLnTx/>
                <a:uFillTx/>
                <a:latin typeface="Arial Black"/>
                <a:ea typeface="+mn-ea"/>
                <a:cs typeface="+mn-cs"/>
              </a:rPr>
              <a:t>G</a:t>
            </a:r>
          </a:p>
        </p:txBody>
      </p:sp>
      <p:sp>
        <p:nvSpPr>
          <p:cNvPr id="394263" name="WordArt 23"/>
          <p:cNvSpPr>
            <a:spLocks noChangeArrowheads="1" noChangeShapeType="1" noTextEdit="1"/>
          </p:cNvSpPr>
          <p:nvPr/>
        </p:nvSpPr>
        <p:spPr bwMode="auto">
          <a:xfrm>
            <a:off x="228600" y="1600200"/>
            <a:ext cx="2133600" cy="26670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0" cap="none" spc="720" normalizeH="0" baseline="0" noProof="0">
                <a:ln w="19050">
                  <a:solidFill>
                    <a:srgbClr val="000000"/>
                  </a:solidFill>
                  <a:round/>
                  <a:headEnd/>
                  <a:tailEnd/>
                </a:ln>
                <a:solidFill>
                  <a:srgbClr val="CC0000"/>
                </a:solidFill>
                <a:effectLst>
                  <a:outerShdw dist="45791" dir="3378596" algn="ctr" rotWithShape="0">
                    <a:srgbClr val="4D4D4D">
                      <a:alpha val="79999"/>
                    </a:srgbClr>
                  </a:outerShdw>
                </a:effectLst>
                <a:uLnTx/>
                <a:uFillTx/>
                <a:latin typeface="Arial Black"/>
                <a:ea typeface="+mn-ea"/>
                <a:cs typeface="+mn-cs"/>
              </a:rPr>
              <a:t>Phosphate Backbone</a:t>
            </a:r>
          </a:p>
        </p:txBody>
      </p:sp>
      <p:sp>
        <p:nvSpPr>
          <p:cNvPr id="394264" name="WordArt 25"/>
          <p:cNvSpPr>
            <a:spLocks noChangeArrowheads="1" noChangeShapeType="1" noTextEdit="1"/>
          </p:cNvSpPr>
          <p:nvPr/>
        </p:nvSpPr>
        <p:spPr bwMode="auto">
          <a:xfrm>
            <a:off x="5624286" y="876300"/>
            <a:ext cx="3238500" cy="1447800"/>
          </a:xfrm>
          <a:prstGeom prst="rect">
            <a:avLst/>
          </a:prstGeom>
        </p:spPr>
        <p:txBody>
          <a:bodyPr wrap="none" fromWordArt="1">
            <a:prstTxWarp prst="textWave1">
              <a:avLst>
                <a:gd name="adj1" fmla="val 13005"/>
                <a:gd name="adj2" fmla="val 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0" cap="none" spc="0" normalizeH="0" baseline="0" noProof="0" dirty="0">
                <a:ln w="38100">
                  <a:solidFill>
                    <a:srgbClr val="000000"/>
                  </a:solidFill>
                  <a:round/>
                  <a:headEnd/>
                  <a:tailEnd/>
                </a:ln>
                <a:gradFill rotWithShape="1">
                  <a:gsLst>
                    <a:gs pos="0">
                      <a:srgbClr val="9999FF"/>
                    </a:gs>
                    <a:gs pos="100000">
                      <a:srgbClr val="009999"/>
                    </a:gs>
                  </a:gsLst>
                  <a:lin ang="5400000" scaled="1"/>
                </a:gradFill>
                <a:effectLst>
                  <a:outerShdw dist="53882" dir="2700000" algn="ctr" rotWithShape="0">
                    <a:srgbClr val="C0C0C0">
                      <a:alpha val="79999"/>
                    </a:srgbClr>
                  </a:outerShdw>
                </a:effectLst>
                <a:uLnTx/>
                <a:uFillTx/>
                <a:latin typeface="Times New Roman"/>
                <a:ea typeface="+mn-ea"/>
                <a:cs typeface="Times New Roman"/>
              </a:rPr>
              <a:t>DNA</a:t>
            </a:r>
          </a:p>
        </p:txBody>
      </p:sp>
      <p:sp>
        <p:nvSpPr>
          <p:cNvPr id="27" name="Rounded Rectangle 26"/>
          <p:cNvSpPr/>
          <p:nvPr/>
        </p:nvSpPr>
        <p:spPr bwMode="auto">
          <a:xfrm>
            <a:off x="2882432" y="3259725"/>
            <a:ext cx="583453" cy="758918"/>
          </a:xfrm>
          <a:prstGeom prst="roundRect">
            <a:avLst/>
          </a:prstGeom>
          <a:solidFill>
            <a:schemeClr val="bg1">
              <a:lumMod val="95000"/>
              <a:lumOff val="5000"/>
            </a:schemeClr>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sp>
        <p:nvSpPr>
          <p:cNvPr id="28" name="Rounded Rectangle 27"/>
          <p:cNvSpPr/>
          <p:nvPr/>
        </p:nvSpPr>
        <p:spPr bwMode="auto">
          <a:xfrm>
            <a:off x="3670673" y="4159055"/>
            <a:ext cx="583453" cy="840209"/>
          </a:xfrm>
          <a:prstGeom prst="roundRect">
            <a:avLst/>
          </a:prstGeom>
          <a:solidFill>
            <a:schemeClr val="bg1">
              <a:lumMod val="95000"/>
              <a:lumOff val="5000"/>
            </a:schemeClr>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sp>
        <p:nvSpPr>
          <p:cNvPr id="29" name="Rounded Rectangle 28"/>
          <p:cNvSpPr/>
          <p:nvPr/>
        </p:nvSpPr>
        <p:spPr bwMode="auto">
          <a:xfrm>
            <a:off x="1523128" y="5459001"/>
            <a:ext cx="4039471" cy="827499"/>
          </a:xfrm>
          <a:prstGeom prst="roundRect">
            <a:avLst/>
          </a:prstGeom>
          <a:solidFill>
            <a:schemeClr val="bg1">
              <a:lumMod val="95000"/>
              <a:lumOff val="5000"/>
            </a:schemeClr>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sp>
        <p:nvSpPr>
          <p:cNvPr id="4" name="Rectangle 3"/>
          <p:cNvSpPr/>
          <p:nvPr/>
        </p:nvSpPr>
        <p:spPr>
          <a:xfrm>
            <a:off x="452006" y="94902"/>
            <a:ext cx="5801588" cy="646331"/>
          </a:xfrm>
          <a:prstGeom prst="rect">
            <a:avLst/>
          </a:prstGeom>
          <a:noFill/>
        </p:spPr>
        <p:txBody>
          <a:bodyPr wrap="none" lIns="91440" tIns="45720" rIns="91440" bIns="4572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Verdana" pitchFamily="34" charset="0"/>
                <a:ea typeface="+mn-ea"/>
                <a:cs typeface="+mn-cs"/>
              </a:rPr>
              <a:t>Name, A, B, C, and D?</a:t>
            </a:r>
          </a:p>
        </p:txBody>
      </p:sp>
      <p:sp>
        <p:nvSpPr>
          <p:cNvPr id="5" name="Rectangle 4"/>
          <p:cNvSpPr/>
          <p:nvPr/>
        </p:nvSpPr>
        <p:spPr>
          <a:xfrm>
            <a:off x="-132236" y="876300"/>
            <a:ext cx="721672" cy="923330"/>
          </a:xfrm>
          <a:prstGeom prst="rect">
            <a:avLst/>
          </a:prstGeom>
          <a:noFill/>
        </p:spPr>
        <p:txBody>
          <a:bodyPr wrap="none" lIns="91440" tIns="45720" rIns="91440" bIns="4572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Verdana" pitchFamily="34" charset="0"/>
                <a:ea typeface="+mn-ea"/>
                <a:cs typeface="+mn-cs"/>
              </a:rPr>
              <a:t>A</a:t>
            </a:r>
          </a:p>
        </p:txBody>
      </p:sp>
      <p:sp>
        <p:nvSpPr>
          <p:cNvPr id="6" name="Rectangle 5"/>
          <p:cNvSpPr/>
          <p:nvPr/>
        </p:nvSpPr>
        <p:spPr>
          <a:xfrm>
            <a:off x="1040546" y="5459001"/>
            <a:ext cx="712054" cy="923330"/>
          </a:xfrm>
          <a:prstGeom prst="rect">
            <a:avLst/>
          </a:prstGeom>
          <a:noFill/>
        </p:spPr>
        <p:txBody>
          <a:bodyPr wrap="none" lIns="91440" tIns="45720" rIns="91440" bIns="4572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Verdana" pitchFamily="34" charset="0"/>
                <a:ea typeface="+mn-ea"/>
                <a:cs typeface="+mn-cs"/>
              </a:rPr>
              <a:t>B</a:t>
            </a:r>
          </a:p>
        </p:txBody>
      </p:sp>
      <p:sp>
        <p:nvSpPr>
          <p:cNvPr id="7" name="Rectangle 6"/>
          <p:cNvSpPr/>
          <p:nvPr/>
        </p:nvSpPr>
        <p:spPr>
          <a:xfrm>
            <a:off x="2487752" y="2592500"/>
            <a:ext cx="686406" cy="923330"/>
          </a:xfrm>
          <a:prstGeom prst="rect">
            <a:avLst/>
          </a:prstGeom>
          <a:noFill/>
        </p:spPr>
        <p:txBody>
          <a:bodyPr wrap="none" lIns="91440" tIns="45720" rIns="91440" bIns="4572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Verdana" pitchFamily="34" charset="0"/>
                <a:ea typeface="+mn-ea"/>
                <a:cs typeface="+mn-cs"/>
              </a:rPr>
              <a:t>C</a:t>
            </a:r>
          </a:p>
        </p:txBody>
      </p:sp>
      <p:sp>
        <p:nvSpPr>
          <p:cNvPr id="8" name="Rectangle 7"/>
          <p:cNvSpPr/>
          <p:nvPr/>
        </p:nvSpPr>
        <p:spPr>
          <a:xfrm>
            <a:off x="4027713" y="4445539"/>
            <a:ext cx="760144" cy="923330"/>
          </a:xfrm>
          <a:prstGeom prst="rect">
            <a:avLst/>
          </a:prstGeom>
          <a:noFill/>
        </p:spPr>
        <p:txBody>
          <a:bodyPr wrap="none" lIns="91440" tIns="45720" rIns="91440" bIns="4572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Verdana" pitchFamily="34" charset="0"/>
                <a:ea typeface="+mn-ea"/>
                <a:cs typeface="+mn-cs"/>
              </a:rPr>
              <a:t>D</a:t>
            </a:r>
          </a:p>
        </p:txBody>
      </p:sp>
      <p:sp>
        <p:nvSpPr>
          <p:cNvPr id="9" name="Rectangle 8"/>
          <p:cNvSpPr/>
          <p:nvPr/>
        </p:nvSpPr>
        <p:spPr>
          <a:xfrm>
            <a:off x="7086600" y="5280246"/>
            <a:ext cx="1935146" cy="1569660"/>
          </a:xfrm>
          <a:prstGeom prst="rect">
            <a:avLst/>
          </a:prstGeom>
          <a:noFill/>
        </p:spPr>
        <p:txBody>
          <a:bodyPr wrap="none" lIns="91440" tIns="45720" rIns="91440" bIns="4572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96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Verdana" pitchFamily="34" charset="0"/>
                <a:ea typeface="+mn-ea"/>
                <a:cs typeface="+mn-cs"/>
              </a:rPr>
              <a:t>16</a:t>
            </a:r>
          </a:p>
        </p:txBody>
      </p:sp>
      <p:sp>
        <p:nvSpPr>
          <p:cNvPr id="26" name="TextBox 25"/>
          <p:cNvSpPr txBox="1"/>
          <p:nvPr/>
        </p:nvSpPr>
        <p:spPr>
          <a:xfrm>
            <a:off x="1905000" y="5638800"/>
            <a:ext cx="1981200" cy="338554"/>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Verdana" pitchFamily="34" charset="0"/>
                <a:ea typeface="+mn-ea"/>
                <a:cs typeface="+mn-cs"/>
              </a:rPr>
              <a:t>Toothpick</a:t>
            </a:r>
          </a:p>
        </p:txBody>
      </p:sp>
    </p:spTree>
    <p:extLst>
      <p:ext uri="{BB962C8B-B14F-4D97-AF65-F5344CB8AC3E}">
        <p14:creationId xmlns:p14="http://schemas.microsoft.com/office/powerpoint/2010/main" val="585064048"/>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4242" name="Rectangle 2"/>
          <p:cNvSpPr>
            <a:spLocks noGrp="1" noChangeArrowheads="1"/>
          </p:cNvSpPr>
          <p:nvPr>
            <p:ph type="title"/>
          </p:nvPr>
        </p:nvSpPr>
        <p:spPr/>
        <p:txBody>
          <a:bodyPr/>
          <a:lstStyle/>
          <a:p>
            <a:endParaRPr lang="en-US"/>
          </a:p>
        </p:txBody>
      </p:sp>
      <p:sp>
        <p:nvSpPr>
          <p:cNvPr id="394243" name="Rectangle 3"/>
          <p:cNvSpPr>
            <a:spLocks noGrp="1" noChangeArrowheads="1"/>
          </p:cNvSpPr>
          <p:nvPr>
            <p:ph type="body" idx="1"/>
          </p:nvPr>
        </p:nvSpPr>
        <p:spPr/>
        <p:txBody>
          <a:bodyPr/>
          <a:lstStyle/>
          <a:p>
            <a:endParaRPr lang="en-US"/>
          </a:p>
        </p:txBody>
      </p:sp>
      <p:pic>
        <p:nvPicPr>
          <p:cNvPr id="394244" name="Picture 4" descr="http://a3.sphotos.ak.fbcdn.net/hphotos-ak-snc7/s320x320/386429_196417970445759_112852375468986_411832_5184196_n.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4245" name="AutoShape 5"/>
          <p:cNvSpPr>
            <a:spLocks noChangeArrowheads="1"/>
          </p:cNvSpPr>
          <p:nvPr/>
        </p:nvSpPr>
        <p:spPr bwMode="auto">
          <a:xfrm>
            <a:off x="228600" y="304800"/>
            <a:ext cx="1143000" cy="1066800"/>
          </a:xfrm>
          <a:prstGeom prst="hexagon">
            <a:avLst>
              <a:gd name="adj" fmla="val 26786"/>
              <a:gd name="vf" fmla="val 115470"/>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sp>
        <p:nvSpPr>
          <p:cNvPr id="394246" name="Line 6"/>
          <p:cNvSpPr>
            <a:spLocks noChangeShapeType="1"/>
          </p:cNvSpPr>
          <p:nvPr/>
        </p:nvSpPr>
        <p:spPr bwMode="auto">
          <a:xfrm>
            <a:off x="914400" y="1676400"/>
            <a:ext cx="685800" cy="114300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type="triangle" w="med" len="me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sp>
        <p:nvSpPr>
          <p:cNvPr id="394247" name="AutoShape 7"/>
          <p:cNvSpPr>
            <a:spLocks noChangeArrowheads="1"/>
          </p:cNvSpPr>
          <p:nvPr/>
        </p:nvSpPr>
        <p:spPr bwMode="auto">
          <a:xfrm rot="3902233">
            <a:off x="876300" y="2171700"/>
            <a:ext cx="990600" cy="609600"/>
          </a:xfrm>
          <a:prstGeom prst="rightArrow">
            <a:avLst>
              <a:gd name="adj1" fmla="val 50000"/>
              <a:gd name="adj2" fmla="val 40625"/>
            </a:avLst>
          </a:prstGeom>
          <a:solidFill>
            <a:schemeClr val="bg1"/>
          </a:solidFill>
          <a:ln w="38100" algn="ctr">
            <a:solidFill>
              <a:srgbClr val="CC0000"/>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sp>
        <p:nvSpPr>
          <p:cNvPr id="394248" name="AutoShape 8"/>
          <p:cNvSpPr>
            <a:spLocks noChangeArrowheads="1"/>
          </p:cNvSpPr>
          <p:nvPr/>
        </p:nvSpPr>
        <p:spPr bwMode="auto">
          <a:xfrm rot="-7145400">
            <a:off x="1790700" y="4686300"/>
            <a:ext cx="990600" cy="609600"/>
          </a:xfrm>
          <a:prstGeom prst="rightArrow">
            <a:avLst>
              <a:gd name="adj1" fmla="val 50000"/>
              <a:gd name="adj2" fmla="val 40625"/>
            </a:avLst>
          </a:prstGeom>
          <a:solidFill>
            <a:schemeClr val="bg1"/>
          </a:solidFill>
          <a:ln w="38100" algn="ctr">
            <a:solidFill>
              <a:schemeClr val="tx1"/>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sp>
        <p:nvSpPr>
          <p:cNvPr id="394249" name="WordArt 9"/>
          <p:cNvSpPr>
            <a:spLocks noChangeArrowheads="1" noChangeShapeType="1" noTextEdit="1"/>
          </p:cNvSpPr>
          <p:nvPr/>
        </p:nvSpPr>
        <p:spPr bwMode="auto">
          <a:xfrm>
            <a:off x="1752600" y="5638800"/>
            <a:ext cx="3543300" cy="64770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0" cap="none" spc="720" normalizeH="0" baseline="0" noProof="0">
                <a:ln w="38100">
                  <a:solidFill>
                    <a:srgbClr val="000000"/>
                  </a:solidFill>
                  <a:round/>
                  <a:headEnd/>
                  <a:tailEnd/>
                </a:ln>
                <a:solidFill>
                  <a:srgbClr val="00CC66"/>
                </a:solidFill>
                <a:effectLst>
                  <a:outerShdw dist="45791" dir="3378596" algn="ctr" rotWithShape="0">
                    <a:srgbClr val="4D4D4D">
                      <a:alpha val="79999"/>
                    </a:srgbClr>
                  </a:outerShdw>
                </a:effectLst>
                <a:uLnTx/>
                <a:uFillTx/>
                <a:latin typeface="Arial Black"/>
                <a:ea typeface="+mn-ea"/>
                <a:cs typeface="+mn-cs"/>
              </a:rPr>
              <a:t>Nitrogen Base</a:t>
            </a:r>
          </a:p>
        </p:txBody>
      </p:sp>
      <p:sp>
        <p:nvSpPr>
          <p:cNvPr id="394252" name="WordArt 12"/>
          <p:cNvSpPr>
            <a:spLocks noChangeArrowheads="1" noChangeShapeType="1" noTextEdit="1"/>
          </p:cNvSpPr>
          <p:nvPr/>
        </p:nvSpPr>
        <p:spPr bwMode="auto">
          <a:xfrm>
            <a:off x="2895600" y="3352800"/>
            <a:ext cx="533400" cy="68580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0" cap="none" spc="720" normalizeH="0" baseline="0" noProof="0">
                <a:ln w="38100">
                  <a:solidFill>
                    <a:srgbClr val="000000"/>
                  </a:solidFill>
                  <a:round/>
                  <a:headEnd/>
                  <a:tailEnd/>
                </a:ln>
                <a:solidFill>
                  <a:srgbClr val="00CC66"/>
                </a:solidFill>
                <a:effectLst>
                  <a:outerShdw dist="45791" dir="3378596" algn="ctr" rotWithShape="0">
                    <a:srgbClr val="4D4D4D">
                      <a:alpha val="79999"/>
                    </a:srgbClr>
                  </a:outerShdw>
                </a:effectLst>
                <a:uLnTx/>
                <a:uFillTx/>
                <a:latin typeface="Arial Black"/>
                <a:ea typeface="+mn-ea"/>
                <a:cs typeface="+mn-cs"/>
              </a:rPr>
              <a:t>A</a:t>
            </a:r>
          </a:p>
        </p:txBody>
      </p:sp>
      <p:sp>
        <p:nvSpPr>
          <p:cNvPr id="394253" name="WordArt 13"/>
          <p:cNvSpPr>
            <a:spLocks noChangeArrowheads="1" noChangeShapeType="1" noTextEdit="1"/>
          </p:cNvSpPr>
          <p:nvPr/>
        </p:nvSpPr>
        <p:spPr bwMode="auto">
          <a:xfrm>
            <a:off x="2895600" y="4191000"/>
            <a:ext cx="457200" cy="64770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0" cap="none" spc="720" normalizeH="0" baseline="0" noProof="0">
                <a:ln w="38100">
                  <a:solidFill>
                    <a:srgbClr val="000000"/>
                  </a:solidFill>
                  <a:round/>
                  <a:headEnd/>
                  <a:tailEnd/>
                </a:ln>
                <a:solidFill>
                  <a:srgbClr val="F0E500"/>
                </a:solidFill>
                <a:effectLst>
                  <a:outerShdw dist="45791" dir="3378596" algn="ctr" rotWithShape="0">
                    <a:srgbClr val="4D4D4D">
                      <a:alpha val="79999"/>
                    </a:srgbClr>
                  </a:outerShdw>
                </a:effectLst>
                <a:uLnTx/>
                <a:uFillTx/>
                <a:latin typeface="Arial Black"/>
                <a:ea typeface="+mn-ea"/>
                <a:cs typeface="+mn-cs"/>
              </a:rPr>
              <a:t>T</a:t>
            </a:r>
          </a:p>
        </p:txBody>
      </p:sp>
      <p:sp>
        <p:nvSpPr>
          <p:cNvPr id="394254" name="WordArt 14"/>
          <p:cNvSpPr>
            <a:spLocks noChangeArrowheads="1" noChangeShapeType="1" noTextEdit="1"/>
          </p:cNvSpPr>
          <p:nvPr/>
        </p:nvSpPr>
        <p:spPr bwMode="auto">
          <a:xfrm>
            <a:off x="3962400" y="3429000"/>
            <a:ext cx="457200" cy="64770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0" cap="none" spc="720" normalizeH="0" baseline="0" noProof="0">
                <a:ln w="28575">
                  <a:solidFill>
                    <a:srgbClr val="000000"/>
                  </a:solidFill>
                  <a:round/>
                  <a:headEnd/>
                  <a:tailEnd/>
                </a:ln>
                <a:solidFill>
                  <a:srgbClr val="CC0000"/>
                </a:solidFill>
                <a:effectLst>
                  <a:outerShdw dist="45791" dir="3378596" algn="ctr" rotWithShape="0">
                    <a:srgbClr val="4D4D4D">
                      <a:alpha val="79999"/>
                    </a:srgbClr>
                  </a:outerShdw>
                </a:effectLst>
                <a:uLnTx/>
                <a:uFillTx/>
                <a:latin typeface="Arial Black"/>
                <a:ea typeface="+mn-ea"/>
                <a:cs typeface="+mn-cs"/>
              </a:rPr>
              <a:t>C</a:t>
            </a:r>
          </a:p>
        </p:txBody>
      </p:sp>
      <p:sp>
        <p:nvSpPr>
          <p:cNvPr id="394255" name="WordArt 15"/>
          <p:cNvSpPr>
            <a:spLocks noChangeArrowheads="1" noChangeShapeType="1" noTextEdit="1"/>
          </p:cNvSpPr>
          <p:nvPr/>
        </p:nvSpPr>
        <p:spPr bwMode="auto">
          <a:xfrm>
            <a:off x="3733800" y="4267200"/>
            <a:ext cx="457200" cy="64770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0" cap="none" spc="720" normalizeH="0" baseline="0" noProof="0">
                <a:ln w="38100">
                  <a:solidFill>
                    <a:srgbClr val="000000"/>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uLnTx/>
                <a:uFillTx/>
                <a:latin typeface="Arial Black"/>
                <a:ea typeface="+mn-ea"/>
                <a:cs typeface="+mn-cs"/>
              </a:rPr>
              <a:t>G</a:t>
            </a:r>
          </a:p>
        </p:txBody>
      </p:sp>
      <p:sp>
        <p:nvSpPr>
          <p:cNvPr id="394263" name="WordArt 23"/>
          <p:cNvSpPr>
            <a:spLocks noChangeArrowheads="1" noChangeShapeType="1" noTextEdit="1"/>
          </p:cNvSpPr>
          <p:nvPr/>
        </p:nvSpPr>
        <p:spPr bwMode="auto">
          <a:xfrm>
            <a:off x="228600" y="1600200"/>
            <a:ext cx="2133600" cy="26670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0" cap="none" spc="720" normalizeH="0" baseline="0" noProof="0">
                <a:ln w="19050">
                  <a:solidFill>
                    <a:srgbClr val="000000"/>
                  </a:solidFill>
                  <a:round/>
                  <a:headEnd/>
                  <a:tailEnd/>
                </a:ln>
                <a:solidFill>
                  <a:srgbClr val="CC0000"/>
                </a:solidFill>
                <a:effectLst>
                  <a:outerShdw dist="45791" dir="3378596" algn="ctr" rotWithShape="0">
                    <a:srgbClr val="4D4D4D">
                      <a:alpha val="79999"/>
                    </a:srgbClr>
                  </a:outerShdw>
                </a:effectLst>
                <a:uLnTx/>
                <a:uFillTx/>
                <a:latin typeface="Arial Black"/>
                <a:ea typeface="+mn-ea"/>
                <a:cs typeface="+mn-cs"/>
              </a:rPr>
              <a:t>Phosphate Backbone</a:t>
            </a:r>
          </a:p>
        </p:txBody>
      </p:sp>
      <p:sp>
        <p:nvSpPr>
          <p:cNvPr id="394264" name="WordArt 25"/>
          <p:cNvSpPr>
            <a:spLocks noChangeArrowheads="1" noChangeShapeType="1" noTextEdit="1"/>
          </p:cNvSpPr>
          <p:nvPr/>
        </p:nvSpPr>
        <p:spPr bwMode="auto">
          <a:xfrm>
            <a:off x="5624286" y="876300"/>
            <a:ext cx="3238500" cy="1447800"/>
          </a:xfrm>
          <a:prstGeom prst="rect">
            <a:avLst/>
          </a:prstGeom>
        </p:spPr>
        <p:txBody>
          <a:bodyPr wrap="none" fromWordArt="1">
            <a:prstTxWarp prst="textWave1">
              <a:avLst>
                <a:gd name="adj1" fmla="val 13005"/>
                <a:gd name="adj2" fmla="val 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0" cap="none" spc="0" normalizeH="0" baseline="0" noProof="0" dirty="0">
                <a:ln w="38100">
                  <a:solidFill>
                    <a:srgbClr val="000000"/>
                  </a:solidFill>
                  <a:round/>
                  <a:headEnd/>
                  <a:tailEnd/>
                </a:ln>
                <a:gradFill rotWithShape="1">
                  <a:gsLst>
                    <a:gs pos="0">
                      <a:srgbClr val="9999FF"/>
                    </a:gs>
                    <a:gs pos="100000">
                      <a:srgbClr val="009999"/>
                    </a:gs>
                  </a:gsLst>
                  <a:lin ang="5400000" scaled="1"/>
                </a:gradFill>
                <a:effectLst>
                  <a:outerShdw dist="53882" dir="2700000" algn="ctr" rotWithShape="0">
                    <a:srgbClr val="C0C0C0">
                      <a:alpha val="79999"/>
                    </a:srgbClr>
                  </a:outerShdw>
                </a:effectLst>
                <a:uLnTx/>
                <a:uFillTx/>
                <a:latin typeface="Times New Roman"/>
                <a:ea typeface="+mn-ea"/>
                <a:cs typeface="Times New Roman"/>
              </a:rPr>
              <a:t>DNA</a:t>
            </a:r>
          </a:p>
        </p:txBody>
      </p:sp>
      <p:sp>
        <p:nvSpPr>
          <p:cNvPr id="27" name="Rounded Rectangle 26"/>
          <p:cNvSpPr/>
          <p:nvPr/>
        </p:nvSpPr>
        <p:spPr bwMode="auto">
          <a:xfrm>
            <a:off x="2882432" y="3259725"/>
            <a:ext cx="583453" cy="758918"/>
          </a:xfrm>
          <a:prstGeom prst="roundRect">
            <a:avLst/>
          </a:prstGeom>
          <a:solidFill>
            <a:schemeClr val="bg1">
              <a:lumMod val="95000"/>
              <a:lumOff val="5000"/>
            </a:schemeClr>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sp>
        <p:nvSpPr>
          <p:cNvPr id="28" name="Rounded Rectangle 27"/>
          <p:cNvSpPr/>
          <p:nvPr/>
        </p:nvSpPr>
        <p:spPr bwMode="auto">
          <a:xfrm>
            <a:off x="3670673" y="4159055"/>
            <a:ext cx="583453" cy="840209"/>
          </a:xfrm>
          <a:prstGeom prst="roundRect">
            <a:avLst/>
          </a:prstGeom>
          <a:solidFill>
            <a:schemeClr val="bg1">
              <a:lumMod val="95000"/>
              <a:lumOff val="5000"/>
            </a:schemeClr>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sp>
        <p:nvSpPr>
          <p:cNvPr id="29" name="Rounded Rectangle 28"/>
          <p:cNvSpPr/>
          <p:nvPr/>
        </p:nvSpPr>
        <p:spPr bwMode="auto">
          <a:xfrm>
            <a:off x="1523128" y="5459001"/>
            <a:ext cx="4039471" cy="827499"/>
          </a:xfrm>
          <a:prstGeom prst="roundRect">
            <a:avLst/>
          </a:prstGeom>
          <a:solidFill>
            <a:schemeClr val="bg1">
              <a:lumMod val="95000"/>
              <a:lumOff val="5000"/>
            </a:schemeClr>
          </a:solidFill>
          <a:ln w="76200" cap="flat" cmpd="sng" algn="ctr">
            <a:solidFill>
              <a:srgbClr val="FFFF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sp>
        <p:nvSpPr>
          <p:cNvPr id="4" name="Rectangle 3"/>
          <p:cNvSpPr/>
          <p:nvPr/>
        </p:nvSpPr>
        <p:spPr>
          <a:xfrm>
            <a:off x="452006" y="94902"/>
            <a:ext cx="5801588" cy="646331"/>
          </a:xfrm>
          <a:prstGeom prst="rect">
            <a:avLst/>
          </a:prstGeom>
          <a:noFill/>
        </p:spPr>
        <p:txBody>
          <a:bodyPr wrap="none" lIns="91440" tIns="45720" rIns="91440" bIns="4572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Verdana" pitchFamily="34" charset="0"/>
                <a:ea typeface="+mn-ea"/>
                <a:cs typeface="+mn-cs"/>
              </a:rPr>
              <a:t>Name, A, B, C, and D?</a:t>
            </a:r>
          </a:p>
        </p:txBody>
      </p:sp>
      <p:sp>
        <p:nvSpPr>
          <p:cNvPr id="5" name="Rectangle 4"/>
          <p:cNvSpPr/>
          <p:nvPr/>
        </p:nvSpPr>
        <p:spPr>
          <a:xfrm>
            <a:off x="-132236" y="876300"/>
            <a:ext cx="721672" cy="923330"/>
          </a:xfrm>
          <a:prstGeom prst="rect">
            <a:avLst/>
          </a:prstGeom>
          <a:noFill/>
        </p:spPr>
        <p:txBody>
          <a:bodyPr wrap="none" lIns="91440" tIns="45720" rIns="91440" bIns="4572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Verdana" pitchFamily="34" charset="0"/>
                <a:ea typeface="+mn-ea"/>
                <a:cs typeface="+mn-cs"/>
              </a:rPr>
              <a:t>A</a:t>
            </a:r>
          </a:p>
        </p:txBody>
      </p:sp>
      <p:sp>
        <p:nvSpPr>
          <p:cNvPr id="6" name="Rectangle 5"/>
          <p:cNvSpPr/>
          <p:nvPr/>
        </p:nvSpPr>
        <p:spPr>
          <a:xfrm>
            <a:off x="1040546" y="5459001"/>
            <a:ext cx="712054" cy="923330"/>
          </a:xfrm>
          <a:prstGeom prst="rect">
            <a:avLst/>
          </a:prstGeom>
          <a:noFill/>
        </p:spPr>
        <p:txBody>
          <a:bodyPr wrap="none" lIns="91440" tIns="45720" rIns="91440" bIns="4572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Verdana" pitchFamily="34" charset="0"/>
                <a:ea typeface="+mn-ea"/>
                <a:cs typeface="+mn-cs"/>
              </a:rPr>
              <a:t>B</a:t>
            </a:r>
          </a:p>
        </p:txBody>
      </p:sp>
      <p:sp>
        <p:nvSpPr>
          <p:cNvPr id="7" name="Rectangle 6"/>
          <p:cNvSpPr/>
          <p:nvPr/>
        </p:nvSpPr>
        <p:spPr>
          <a:xfrm>
            <a:off x="2487752" y="2592500"/>
            <a:ext cx="686406" cy="923330"/>
          </a:xfrm>
          <a:prstGeom prst="rect">
            <a:avLst/>
          </a:prstGeom>
          <a:noFill/>
        </p:spPr>
        <p:txBody>
          <a:bodyPr wrap="none" lIns="91440" tIns="45720" rIns="91440" bIns="4572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Verdana" pitchFamily="34" charset="0"/>
                <a:ea typeface="+mn-ea"/>
                <a:cs typeface="+mn-cs"/>
              </a:rPr>
              <a:t>C</a:t>
            </a:r>
          </a:p>
        </p:txBody>
      </p:sp>
      <p:sp>
        <p:nvSpPr>
          <p:cNvPr id="8" name="Rectangle 7"/>
          <p:cNvSpPr/>
          <p:nvPr/>
        </p:nvSpPr>
        <p:spPr>
          <a:xfrm>
            <a:off x="4027713" y="4445539"/>
            <a:ext cx="760144" cy="923330"/>
          </a:xfrm>
          <a:prstGeom prst="rect">
            <a:avLst/>
          </a:prstGeom>
          <a:noFill/>
        </p:spPr>
        <p:txBody>
          <a:bodyPr wrap="none" lIns="91440" tIns="45720" rIns="91440" bIns="4572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Verdana" pitchFamily="34" charset="0"/>
                <a:ea typeface="+mn-ea"/>
                <a:cs typeface="+mn-cs"/>
              </a:rPr>
              <a:t>D</a:t>
            </a:r>
          </a:p>
        </p:txBody>
      </p:sp>
      <p:sp>
        <p:nvSpPr>
          <p:cNvPr id="9" name="Rectangle 8"/>
          <p:cNvSpPr/>
          <p:nvPr/>
        </p:nvSpPr>
        <p:spPr>
          <a:xfrm>
            <a:off x="7086600" y="5280246"/>
            <a:ext cx="1935146" cy="1569660"/>
          </a:xfrm>
          <a:prstGeom prst="rect">
            <a:avLst/>
          </a:prstGeom>
          <a:noFill/>
        </p:spPr>
        <p:txBody>
          <a:bodyPr wrap="none" lIns="91440" tIns="45720" rIns="91440" bIns="4572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96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Verdana" pitchFamily="34" charset="0"/>
                <a:ea typeface="+mn-ea"/>
                <a:cs typeface="+mn-cs"/>
              </a:rPr>
              <a:t>16</a:t>
            </a:r>
          </a:p>
        </p:txBody>
      </p:sp>
      <p:sp>
        <p:nvSpPr>
          <p:cNvPr id="26" name="TextBox 25"/>
          <p:cNvSpPr txBox="1"/>
          <p:nvPr/>
        </p:nvSpPr>
        <p:spPr>
          <a:xfrm>
            <a:off x="1905000" y="5638800"/>
            <a:ext cx="1981200" cy="338554"/>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Verdana" pitchFamily="34" charset="0"/>
                <a:ea typeface="+mn-ea"/>
                <a:cs typeface="+mn-cs"/>
              </a:rPr>
              <a:t>Toothpick</a:t>
            </a:r>
          </a:p>
        </p:txBody>
      </p:sp>
    </p:spTree>
    <p:extLst>
      <p:ext uri="{BB962C8B-B14F-4D97-AF65-F5344CB8AC3E}">
        <p14:creationId xmlns:p14="http://schemas.microsoft.com/office/powerpoint/2010/main" val="747080920"/>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4242" name="Rectangle 2"/>
          <p:cNvSpPr>
            <a:spLocks noGrp="1" noChangeArrowheads="1"/>
          </p:cNvSpPr>
          <p:nvPr>
            <p:ph type="title"/>
          </p:nvPr>
        </p:nvSpPr>
        <p:spPr/>
        <p:txBody>
          <a:bodyPr/>
          <a:lstStyle/>
          <a:p>
            <a:endParaRPr lang="en-US"/>
          </a:p>
        </p:txBody>
      </p:sp>
      <p:sp>
        <p:nvSpPr>
          <p:cNvPr id="394243" name="Rectangle 3"/>
          <p:cNvSpPr>
            <a:spLocks noGrp="1" noChangeArrowheads="1"/>
          </p:cNvSpPr>
          <p:nvPr>
            <p:ph type="body" idx="1"/>
          </p:nvPr>
        </p:nvSpPr>
        <p:spPr/>
        <p:txBody>
          <a:bodyPr/>
          <a:lstStyle/>
          <a:p>
            <a:endParaRPr lang="en-US"/>
          </a:p>
        </p:txBody>
      </p:sp>
      <p:pic>
        <p:nvPicPr>
          <p:cNvPr id="394244" name="Picture 4" descr="http://a3.sphotos.ak.fbcdn.net/hphotos-ak-snc7/s320x320/386429_196417970445759_112852375468986_411832_5184196_n.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4245" name="AutoShape 5"/>
          <p:cNvSpPr>
            <a:spLocks noChangeArrowheads="1"/>
          </p:cNvSpPr>
          <p:nvPr/>
        </p:nvSpPr>
        <p:spPr bwMode="auto">
          <a:xfrm>
            <a:off x="228600" y="304800"/>
            <a:ext cx="1143000" cy="1066800"/>
          </a:xfrm>
          <a:prstGeom prst="hexagon">
            <a:avLst>
              <a:gd name="adj" fmla="val 26786"/>
              <a:gd name="vf" fmla="val 115470"/>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sp>
        <p:nvSpPr>
          <p:cNvPr id="394246" name="Line 6"/>
          <p:cNvSpPr>
            <a:spLocks noChangeShapeType="1"/>
          </p:cNvSpPr>
          <p:nvPr/>
        </p:nvSpPr>
        <p:spPr bwMode="auto">
          <a:xfrm>
            <a:off x="914400" y="1676400"/>
            <a:ext cx="685800" cy="114300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type="triangle" w="med" len="me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sp>
        <p:nvSpPr>
          <p:cNvPr id="394247" name="AutoShape 7"/>
          <p:cNvSpPr>
            <a:spLocks noChangeArrowheads="1"/>
          </p:cNvSpPr>
          <p:nvPr/>
        </p:nvSpPr>
        <p:spPr bwMode="auto">
          <a:xfrm rot="3902233">
            <a:off x="876300" y="2171700"/>
            <a:ext cx="990600" cy="609600"/>
          </a:xfrm>
          <a:prstGeom prst="rightArrow">
            <a:avLst>
              <a:gd name="adj1" fmla="val 50000"/>
              <a:gd name="adj2" fmla="val 40625"/>
            </a:avLst>
          </a:prstGeom>
          <a:solidFill>
            <a:schemeClr val="bg1"/>
          </a:solidFill>
          <a:ln w="38100" algn="ctr">
            <a:solidFill>
              <a:srgbClr val="CC0000"/>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sp>
        <p:nvSpPr>
          <p:cNvPr id="394248" name="AutoShape 8"/>
          <p:cNvSpPr>
            <a:spLocks noChangeArrowheads="1"/>
          </p:cNvSpPr>
          <p:nvPr/>
        </p:nvSpPr>
        <p:spPr bwMode="auto">
          <a:xfrm rot="-7145400">
            <a:off x="1790700" y="4686300"/>
            <a:ext cx="990600" cy="609600"/>
          </a:xfrm>
          <a:prstGeom prst="rightArrow">
            <a:avLst>
              <a:gd name="adj1" fmla="val 50000"/>
              <a:gd name="adj2" fmla="val 40625"/>
            </a:avLst>
          </a:prstGeom>
          <a:solidFill>
            <a:schemeClr val="bg1"/>
          </a:solidFill>
          <a:ln w="38100" algn="ctr">
            <a:solidFill>
              <a:schemeClr val="tx1"/>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sp>
        <p:nvSpPr>
          <p:cNvPr id="394249" name="WordArt 9"/>
          <p:cNvSpPr>
            <a:spLocks noChangeArrowheads="1" noChangeShapeType="1" noTextEdit="1"/>
          </p:cNvSpPr>
          <p:nvPr/>
        </p:nvSpPr>
        <p:spPr bwMode="auto">
          <a:xfrm>
            <a:off x="1752600" y="5638800"/>
            <a:ext cx="3543300" cy="64770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0" cap="none" spc="720" normalizeH="0" baseline="0" noProof="0" dirty="0">
                <a:ln w="38100">
                  <a:solidFill>
                    <a:srgbClr val="000000"/>
                  </a:solidFill>
                  <a:round/>
                  <a:headEnd/>
                  <a:tailEnd/>
                </a:ln>
                <a:solidFill>
                  <a:srgbClr val="FFFFCC"/>
                </a:solidFill>
                <a:effectLst>
                  <a:outerShdw dist="45791" dir="3378596" algn="ctr" rotWithShape="0">
                    <a:srgbClr val="4D4D4D">
                      <a:alpha val="79999"/>
                    </a:srgbClr>
                  </a:outerShdw>
                </a:effectLst>
                <a:uLnTx/>
                <a:uFillTx/>
                <a:latin typeface="Arial Black"/>
                <a:ea typeface="+mn-ea"/>
                <a:cs typeface="+mn-cs"/>
              </a:rPr>
              <a:t>Ribose Sugar</a:t>
            </a:r>
          </a:p>
        </p:txBody>
      </p:sp>
      <p:sp>
        <p:nvSpPr>
          <p:cNvPr id="394252" name="WordArt 12"/>
          <p:cNvSpPr>
            <a:spLocks noChangeArrowheads="1" noChangeShapeType="1" noTextEdit="1"/>
          </p:cNvSpPr>
          <p:nvPr/>
        </p:nvSpPr>
        <p:spPr bwMode="auto">
          <a:xfrm>
            <a:off x="2895600" y="3352800"/>
            <a:ext cx="533400" cy="68580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0" cap="none" spc="720" normalizeH="0" baseline="0" noProof="0">
                <a:ln w="38100">
                  <a:solidFill>
                    <a:srgbClr val="000000"/>
                  </a:solidFill>
                  <a:round/>
                  <a:headEnd/>
                  <a:tailEnd/>
                </a:ln>
                <a:solidFill>
                  <a:srgbClr val="00CC66"/>
                </a:solidFill>
                <a:effectLst>
                  <a:outerShdw dist="45791" dir="3378596" algn="ctr" rotWithShape="0">
                    <a:srgbClr val="4D4D4D">
                      <a:alpha val="79999"/>
                    </a:srgbClr>
                  </a:outerShdw>
                </a:effectLst>
                <a:uLnTx/>
                <a:uFillTx/>
                <a:latin typeface="Arial Black"/>
                <a:ea typeface="+mn-ea"/>
                <a:cs typeface="+mn-cs"/>
              </a:rPr>
              <a:t>A</a:t>
            </a:r>
          </a:p>
        </p:txBody>
      </p:sp>
      <p:sp>
        <p:nvSpPr>
          <p:cNvPr id="394253" name="WordArt 13"/>
          <p:cNvSpPr>
            <a:spLocks noChangeArrowheads="1" noChangeShapeType="1" noTextEdit="1"/>
          </p:cNvSpPr>
          <p:nvPr/>
        </p:nvSpPr>
        <p:spPr bwMode="auto">
          <a:xfrm>
            <a:off x="2895600" y="4191000"/>
            <a:ext cx="457200" cy="64770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0" cap="none" spc="720" normalizeH="0" baseline="0" noProof="0">
                <a:ln w="38100">
                  <a:solidFill>
                    <a:srgbClr val="000000"/>
                  </a:solidFill>
                  <a:round/>
                  <a:headEnd/>
                  <a:tailEnd/>
                </a:ln>
                <a:solidFill>
                  <a:srgbClr val="F0E500"/>
                </a:solidFill>
                <a:effectLst>
                  <a:outerShdw dist="45791" dir="3378596" algn="ctr" rotWithShape="0">
                    <a:srgbClr val="4D4D4D">
                      <a:alpha val="79999"/>
                    </a:srgbClr>
                  </a:outerShdw>
                </a:effectLst>
                <a:uLnTx/>
                <a:uFillTx/>
                <a:latin typeface="Arial Black"/>
                <a:ea typeface="+mn-ea"/>
                <a:cs typeface="+mn-cs"/>
              </a:rPr>
              <a:t>T</a:t>
            </a:r>
          </a:p>
        </p:txBody>
      </p:sp>
      <p:sp>
        <p:nvSpPr>
          <p:cNvPr id="394254" name="WordArt 14"/>
          <p:cNvSpPr>
            <a:spLocks noChangeArrowheads="1" noChangeShapeType="1" noTextEdit="1"/>
          </p:cNvSpPr>
          <p:nvPr/>
        </p:nvSpPr>
        <p:spPr bwMode="auto">
          <a:xfrm>
            <a:off x="3962400" y="3429000"/>
            <a:ext cx="457200" cy="64770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0" cap="none" spc="720" normalizeH="0" baseline="0" noProof="0">
                <a:ln w="28575">
                  <a:solidFill>
                    <a:srgbClr val="000000"/>
                  </a:solidFill>
                  <a:round/>
                  <a:headEnd/>
                  <a:tailEnd/>
                </a:ln>
                <a:solidFill>
                  <a:srgbClr val="CC0000"/>
                </a:solidFill>
                <a:effectLst>
                  <a:outerShdw dist="45791" dir="3378596" algn="ctr" rotWithShape="0">
                    <a:srgbClr val="4D4D4D">
                      <a:alpha val="79999"/>
                    </a:srgbClr>
                  </a:outerShdw>
                </a:effectLst>
                <a:uLnTx/>
                <a:uFillTx/>
                <a:latin typeface="Arial Black"/>
                <a:ea typeface="+mn-ea"/>
                <a:cs typeface="+mn-cs"/>
              </a:rPr>
              <a:t>C</a:t>
            </a:r>
          </a:p>
        </p:txBody>
      </p:sp>
      <p:sp>
        <p:nvSpPr>
          <p:cNvPr id="394255" name="WordArt 15"/>
          <p:cNvSpPr>
            <a:spLocks noChangeArrowheads="1" noChangeShapeType="1" noTextEdit="1"/>
          </p:cNvSpPr>
          <p:nvPr/>
        </p:nvSpPr>
        <p:spPr bwMode="auto">
          <a:xfrm>
            <a:off x="3733800" y="4267200"/>
            <a:ext cx="457200" cy="64770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0" cap="none" spc="720" normalizeH="0" baseline="0" noProof="0">
                <a:ln w="38100">
                  <a:solidFill>
                    <a:srgbClr val="000000"/>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uLnTx/>
                <a:uFillTx/>
                <a:latin typeface="Arial Black"/>
                <a:ea typeface="+mn-ea"/>
                <a:cs typeface="+mn-cs"/>
              </a:rPr>
              <a:t>G</a:t>
            </a:r>
          </a:p>
        </p:txBody>
      </p:sp>
      <p:sp>
        <p:nvSpPr>
          <p:cNvPr id="394263" name="WordArt 23"/>
          <p:cNvSpPr>
            <a:spLocks noChangeArrowheads="1" noChangeShapeType="1" noTextEdit="1"/>
          </p:cNvSpPr>
          <p:nvPr/>
        </p:nvSpPr>
        <p:spPr bwMode="auto">
          <a:xfrm>
            <a:off x="228600" y="1600200"/>
            <a:ext cx="2133600" cy="26670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0" cap="none" spc="720" normalizeH="0" baseline="0" noProof="0">
                <a:ln w="19050">
                  <a:solidFill>
                    <a:srgbClr val="000000"/>
                  </a:solidFill>
                  <a:round/>
                  <a:headEnd/>
                  <a:tailEnd/>
                </a:ln>
                <a:solidFill>
                  <a:srgbClr val="CC0000"/>
                </a:solidFill>
                <a:effectLst>
                  <a:outerShdw dist="45791" dir="3378596" algn="ctr" rotWithShape="0">
                    <a:srgbClr val="4D4D4D">
                      <a:alpha val="79999"/>
                    </a:srgbClr>
                  </a:outerShdw>
                </a:effectLst>
                <a:uLnTx/>
                <a:uFillTx/>
                <a:latin typeface="Arial Black"/>
                <a:ea typeface="+mn-ea"/>
                <a:cs typeface="+mn-cs"/>
              </a:rPr>
              <a:t>Phosphate Backbone</a:t>
            </a:r>
          </a:p>
        </p:txBody>
      </p:sp>
      <p:sp>
        <p:nvSpPr>
          <p:cNvPr id="394264" name="WordArt 25"/>
          <p:cNvSpPr>
            <a:spLocks noChangeArrowheads="1" noChangeShapeType="1" noTextEdit="1"/>
          </p:cNvSpPr>
          <p:nvPr/>
        </p:nvSpPr>
        <p:spPr bwMode="auto">
          <a:xfrm>
            <a:off x="5624286" y="876300"/>
            <a:ext cx="3238500" cy="1447800"/>
          </a:xfrm>
          <a:prstGeom prst="rect">
            <a:avLst/>
          </a:prstGeom>
        </p:spPr>
        <p:txBody>
          <a:bodyPr wrap="none" fromWordArt="1">
            <a:prstTxWarp prst="textWave1">
              <a:avLst>
                <a:gd name="adj1" fmla="val 13005"/>
                <a:gd name="adj2" fmla="val 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0" cap="none" spc="0" normalizeH="0" baseline="0" noProof="0" dirty="0">
                <a:ln w="38100">
                  <a:solidFill>
                    <a:srgbClr val="000000"/>
                  </a:solidFill>
                  <a:round/>
                  <a:headEnd/>
                  <a:tailEnd/>
                </a:ln>
                <a:gradFill rotWithShape="1">
                  <a:gsLst>
                    <a:gs pos="0">
                      <a:srgbClr val="9999FF"/>
                    </a:gs>
                    <a:gs pos="100000">
                      <a:srgbClr val="009999"/>
                    </a:gs>
                  </a:gsLst>
                  <a:lin ang="5400000" scaled="1"/>
                </a:gradFill>
                <a:effectLst>
                  <a:outerShdw dist="53882" dir="2700000" algn="ctr" rotWithShape="0">
                    <a:srgbClr val="C0C0C0">
                      <a:alpha val="79999"/>
                    </a:srgbClr>
                  </a:outerShdw>
                </a:effectLst>
                <a:uLnTx/>
                <a:uFillTx/>
                <a:latin typeface="Times New Roman"/>
                <a:ea typeface="+mn-ea"/>
                <a:cs typeface="Times New Roman"/>
              </a:rPr>
              <a:t>DNA</a:t>
            </a:r>
          </a:p>
        </p:txBody>
      </p:sp>
      <p:sp>
        <p:nvSpPr>
          <p:cNvPr id="27" name="Rounded Rectangle 26"/>
          <p:cNvSpPr/>
          <p:nvPr/>
        </p:nvSpPr>
        <p:spPr bwMode="auto">
          <a:xfrm>
            <a:off x="2882432" y="3259725"/>
            <a:ext cx="583453" cy="758918"/>
          </a:xfrm>
          <a:prstGeom prst="roundRect">
            <a:avLst/>
          </a:prstGeom>
          <a:solidFill>
            <a:schemeClr val="bg1">
              <a:lumMod val="95000"/>
              <a:lumOff val="5000"/>
            </a:schemeClr>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sp>
        <p:nvSpPr>
          <p:cNvPr id="28" name="Rounded Rectangle 27"/>
          <p:cNvSpPr/>
          <p:nvPr/>
        </p:nvSpPr>
        <p:spPr bwMode="auto">
          <a:xfrm>
            <a:off x="3670673" y="4159055"/>
            <a:ext cx="583453" cy="840209"/>
          </a:xfrm>
          <a:prstGeom prst="roundRect">
            <a:avLst/>
          </a:prstGeom>
          <a:solidFill>
            <a:schemeClr val="bg1">
              <a:lumMod val="95000"/>
              <a:lumOff val="5000"/>
            </a:schemeClr>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sp>
        <p:nvSpPr>
          <p:cNvPr id="4" name="Rectangle 3"/>
          <p:cNvSpPr/>
          <p:nvPr/>
        </p:nvSpPr>
        <p:spPr>
          <a:xfrm>
            <a:off x="452006" y="94902"/>
            <a:ext cx="5801588" cy="646331"/>
          </a:xfrm>
          <a:prstGeom prst="rect">
            <a:avLst/>
          </a:prstGeom>
          <a:noFill/>
        </p:spPr>
        <p:txBody>
          <a:bodyPr wrap="none" lIns="91440" tIns="45720" rIns="91440" bIns="4572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Verdana" pitchFamily="34" charset="0"/>
                <a:ea typeface="+mn-ea"/>
                <a:cs typeface="+mn-cs"/>
              </a:rPr>
              <a:t>Name, A, B, C, and D?</a:t>
            </a:r>
          </a:p>
        </p:txBody>
      </p:sp>
      <p:sp>
        <p:nvSpPr>
          <p:cNvPr id="5" name="Rectangle 4"/>
          <p:cNvSpPr/>
          <p:nvPr/>
        </p:nvSpPr>
        <p:spPr>
          <a:xfrm>
            <a:off x="-132236" y="876300"/>
            <a:ext cx="721672" cy="923330"/>
          </a:xfrm>
          <a:prstGeom prst="rect">
            <a:avLst/>
          </a:prstGeom>
          <a:noFill/>
        </p:spPr>
        <p:txBody>
          <a:bodyPr wrap="none" lIns="91440" tIns="45720" rIns="91440" bIns="4572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Verdana" pitchFamily="34" charset="0"/>
                <a:ea typeface="+mn-ea"/>
                <a:cs typeface="+mn-cs"/>
              </a:rPr>
              <a:t>A</a:t>
            </a:r>
          </a:p>
        </p:txBody>
      </p:sp>
      <p:sp>
        <p:nvSpPr>
          <p:cNvPr id="6" name="Rectangle 5"/>
          <p:cNvSpPr/>
          <p:nvPr/>
        </p:nvSpPr>
        <p:spPr>
          <a:xfrm>
            <a:off x="1040546" y="5459001"/>
            <a:ext cx="712054" cy="923330"/>
          </a:xfrm>
          <a:prstGeom prst="rect">
            <a:avLst/>
          </a:prstGeom>
          <a:noFill/>
        </p:spPr>
        <p:txBody>
          <a:bodyPr wrap="none" lIns="91440" tIns="45720" rIns="91440" bIns="4572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Verdana" pitchFamily="34" charset="0"/>
                <a:ea typeface="+mn-ea"/>
                <a:cs typeface="+mn-cs"/>
              </a:rPr>
              <a:t>B</a:t>
            </a:r>
          </a:p>
        </p:txBody>
      </p:sp>
      <p:sp>
        <p:nvSpPr>
          <p:cNvPr id="7" name="Rectangle 6"/>
          <p:cNvSpPr/>
          <p:nvPr/>
        </p:nvSpPr>
        <p:spPr>
          <a:xfrm>
            <a:off x="2487752" y="2592500"/>
            <a:ext cx="686406" cy="923330"/>
          </a:xfrm>
          <a:prstGeom prst="rect">
            <a:avLst/>
          </a:prstGeom>
          <a:noFill/>
        </p:spPr>
        <p:txBody>
          <a:bodyPr wrap="none" lIns="91440" tIns="45720" rIns="91440" bIns="4572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Verdana" pitchFamily="34" charset="0"/>
                <a:ea typeface="+mn-ea"/>
                <a:cs typeface="+mn-cs"/>
              </a:rPr>
              <a:t>C</a:t>
            </a:r>
          </a:p>
        </p:txBody>
      </p:sp>
      <p:sp>
        <p:nvSpPr>
          <p:cNvPr id="8" name="Rectangle 7"/>
          <p:cNvSpPr/>
          <p:nvPr/>
        </p:nvSpPr>
        <p:spPr>
          <a:xfrm>
            <a:off x="4027713" y="4445539"/>
            <a:ext cx="760144" cy="923330"/>
          </a:xfrm>
          <a:prstGeom prst="rect">
            <a:avLst/>
          </a:prstGeom>
          <a:noFill/>
        </p:spPr>
        <p:txBody>
          <a:bodyPr wrap="none" lIns="91440" tIns="45720" rIns="91440" bIns="4572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Verdana" pitchFamily="34" charset="0"/>
                <a:ea typeface="+mn-ea"/>
                <a:cs typeface="+mn-cs"/>
              </a:rPr>
              <a:t>D</a:t>
            </a:r>
          </a:p>
        </p:txBody>
      </p:sp>
      <p:sp>
        <p:nvSpPr>
          <p:cNvPr id="9" name="Rectangle 8"/>
          <p:cNvSpPr/>
          <p:nvPr/>
        </p:nvSpPr>
        <p:spPr>
          <a:xfrm>
            <a:off x="7086600" y="5280246"/>
            <a:ext cx="1935146" cy="1569660"/>
          </a:xfrm>
          <a:prstGeom prst="rect">
            <a:avLst/>
          </a:prstGeom>
          <a:noFill/>
        </p:spPr>
        <p:txBody>
          <a:bodyPr wrap="none" lIns="91440" tIns="45720" rIns="91440" bIns="4572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96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Verdana" pitchFamily="34" charset="0"/>
                <a:ea typeface="+mn-ea"/>
                <a:cs typeface="+mn-cs"/>
              </a:rPr>
              <a:t>16</a:t>
            </a:r>
          </a:p>
        </p:txBody>
      </p:sp>
    </p:spTree>
    <p:extLst>
      <p:ext uri="{BB962C8B-B14F-4D97-AF65-F5344CB8AC3E}">
        <p14:creationId xmlns:p14="http://schemas.microsoft.com/office/powerpoint/2010/main" val="3194604118"/>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4242" name="Rectangle 2"/>
          <p:cNvSpPr>
            <a:spLocks noGrp="1" noChangeArrowheads="1"/>
          </p:cNvSpPr>
          <p:nvPr>
            <p:ph type="title"/>
          </p:nvPr>
        </p:nvSpPr>
        <p:spPr/>
        <p:txBody>
          <a:bodyPr/>
          <a:lstStyle/>
          <a:p>
            <a:endParaRPr lang="en-US"/>
          </a:p>
        </p:txBody>
      </p:sp>
      <p:sp>
        <p:nvSpPr>
          <p:cNvPr id="394243" name="Rectangle 3"/>
          <p:cNvSpPr>
            <a:spLocks noGrp="1" noChangeArrowheads="1"/>
          </p:cNvSpPr>
          <p:nvPr>
            <p:ph type="body" idx="1"/>
          </p:nvPr>
        </p:nvSpPr>
        <p:spPr/>
        <p:txBody>
          <a:bodyPr/>
          <a:lstStyle/>
          <a:p>
            <a:endParaRPr lang="en-US"/>
          </a:p>
        </p:txBody>
      </p:sp>
      <p:pic>
        <p:nvPicPr>
          <p:cNvPr id="394244" name="Picture 4" descr="http://a3.sphotos.ak.fbcdn.net/hphotos-ak-snc7/s320x320/386429_196417970445759_112852375468986_411832_5184196_n.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4245" name="AutoShape 5"/>
          <p:cNvSpPr>
            <a:spLocks noChangeArrowheads="1"/>
          </p:cNvSpPr>
          <p:nvPr/>
        </p:nvSpPr>
        <p:spPr bwMode="auto">
          <a:xfrm>
            <a:off x="228600" y="304800"/>
            <a:ext cx="1143000" cy="1066800"/>
          </a:xfrm>
          <a:prstGeom prst="hexagon">
            <a:avLst>
              <a:gd name="adj" fmla="val 26786"/>
              <a:gd name="vf" fmla="val 115470"/>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sp>
        <p:nvSpPr>
          <p:cNvPr id="394246" name="Line 6"/>
          <p:cNvSpPr>
            <a:spLocks noChangeShapeType="1"/>
          </p:cNvSpPr>
          <p:nvPr/>
        </p:nvSpPr>
        <p:spPr bwMode="auto">
          <a:xfrm>
            <a:off x="914400" y="1676400"/>
            <a:ext cx="685800" cy="114300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type="triangle" w="med" len="me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sp>
        <p:nvSpPr>
          <p:cNvPr id="394247" name="AutoShape 7"/>
          <p:cNvSpPr>
            <a:spLocks noChangeArrowheads="1"/>
          </p:cNvSpPr>
          <p:nvPr/>
        </p:nvSpPr>
        <p:spPr bwMode="auto">
          <a:xfrm rot="3902233">
            <a:off x="876300" y="2171700"/>
            <a:ext cx="990600" cy="609600"/>
          </a:xfrm>
          <a:prstGeom prst="rightArrow">
            <a:avLst>
              <a:gd name="adj1" fmla="val 50000"/>
              <a:gd name="adj2" fmla="val 40625"/>
            </a:avLst>
          </a:prstGeom>
          <a:solidFill>
            <a:schemeClr val="bg1"/>
          </a:solidFill>
          <a:ln w="38100" algn="ctr">
            <a:solidFill>
              <a:srgbClr val="CC0000"/>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sp>
        <p:nvSpPr>
          <p:cNvPr id="394248" name="AutoShape 8"/>
          <p:cNvSpPr>
            <a:spLocks noChangeArrowheads="1"/>
          </p:cNvSpPr>
          <p:nvPr/>
        </p:nvSpPr>
        <p:spPr bwMode="auto">
          <a:xfrm rot="-7145400">
            <a:off x="1790700" y="4686300"/>
            <a:ext cx="990600" cy="609600"/>
          </a:xfrm>
          <a:prstGeom prst="rightArrow">
            <a:avLst>
              <a:gd name="adj1" fmla="val 50000"/>
              <a:gd name="adj2" fmla="val 40625"/>
            </a:avLst>
          </a:prstGeom>
          <a:solidFill>
            <a:schemeClr val="bg1"/>
          </a:solidFill>
          <a:ln w="38100" algn="ctr">
            <a:solidFill>
              <a:schemeClr val="tx1"/>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sp>
        <p:nvSpPr>
          <p:cNvPr id="394249" name="WordArt 9"/>
          <p:cNvSpPr>
            <a:spLocks noChangeArrowheads="1" noChangeShapeType="1" noTextEdit="1"/>
          </p:cNvSpPr>
          <p:nvPr/>
        </p:nvSpPr>
        <p:spPr bwMode="auto">
          <a:xfrm>
            <a:off x="1752600" y="5638800"/>
            <a:ext cx="3543300" cy="64770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0" cap="none" spc="720" normalizeH="0" baseline="0" noProof="0" dirty="0">
                <a:ln w="38100">
                  <a:solidFill>
                    <a:srgbClr val="000000"/>
                  </a:solidFill>
                  <a:round/>
                  <a:headEnd/>
                  <a:tailEnd/>
                </a:ln>
                <a:solidFill>
                  <a:srgbClr val="FFFFCC"/>
                </a:solidFill>
                <a:effectLst>
                  <a:outerShdw dist="45791" dir="3378596" algn="ctr" rotWithShape="0">
                    <a:srgbClr val="4D4D4D">
                      <a:alpha val="79999"/>
                    </a:srgbClr>
                  </a:outerShdw>
                </a:effectLst>
                <a:uLnTx/>
                <a:uFillTx/>
                <a:latin typeface="Arial Black"/>
                <a:ea typeface="+mn-ea"/>
                <a:cs typeface="+mn-cs"/>
              </a:rPr>
              <a:t>Ribose Sugar</a:t>
            </a:r>
          </a:p>
        </p:txBody>
      </p:sp>
      <p:sp>
        <p:nvSpPr>
          <p:cNvPr id="394252" name="WordArt 12"/>
          <p:cNvSpPr>
            <a:spLocks noChangeArrowheads="1" noChangeShapeType="1" noTextEdit="1"/>
          </p:cNvSpPr>
          <p:nvPr/>
        </p:nvSpPr>
        <p:spPr bwMode="auto">
          <a:xfrm>
            <a:off x="2895600" y="3352800"/>
            <a:ext cx="533400" cy="68580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0" cap="none" spc="720" normalizeH="0" baseline="0" noProof="0">
                <a:ln w="38100">
                  <a:solidFill>
                    <a:srgbClr val="000000"/>
                  </a:solidFill>
                  <a:round/>
                  <a:headEnd/>
                  <a:tailEnd/>
                </a:ln>
                <a:solidFill>
                  <a:srgbClr val="00CC66"/>
                </a:solidFill>
                <a:effectLst>
                  <a:outerShdw dist="45791" dir="3378596" algn="ctr" rotWithShape="0">
                    <a:srgbClr val="4D4D4D">
                      <a:alpha val="79999"/>
                    </a:srgbClr>
                  </a:outerShdw>
                </a:effectLst>
                <a:uLnTx/>
                <a:uFillTx/>
                <a:latin typeface="Arial Black"/>
                <a:ea typeface="+mn-ea"/>
                <a:cs typeface="+mn-cs"/>
              </a:rPr>
              <a:t>A</a:t>
            </a:r>
          </a:p>
        </p:txBody>
      </p:sp>
      <p:sp>
        <p:nvSpPr>
          <p:cNvPr id="394253" name="WordArt 13"/>
          <p:cNvSpPr>
            <a:spLocks noChangeArrowheads="1" noChangeShapeType="1" noTextEdit="1"/>
          </p:cNvSpPr>
          <p:nvPr/>
        </p:nvSpPr>
        <p:spPr bwMode="auto">
          <a:xfrm>
            <a:off x="2895600" y="4191000"/>
            <a:ext cx="457200" cy="64770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0" cap="none" spc="720" normalizeH="0" baseline="0" noProof="0">
                <a:ln w="38100">
                  <a:solidFill>
                    <a:srgbClr val="000000"/>
                  </a:solidFill>
                  <a:round/>
                  <a:headEnd/>
                  <a:tailEnd/>
                </a:ln>
                <a:solidFill>
                  <a:srgbClr val="F0E500"/>
                </a:solidFill>
                <a:effectLst>
                  <a:outerShdw dist="45791" dir="3378596" algn="ctr" rotWithShape="0">
                    <a:srgbClr val="4D4D4D">
                      <a:alpha val="79999"/>
                    </a:srgbClr>
                  </a:outerShdw>
                </a:effectLst>
                <a:uLnTx/>
                <a:uFillTx/>
                <a:latin typeface="Arial Black"/>
                <a:ea typeface="+mn-ea"/>
                <a:cs typeface="+mn-cs"/>
              </a:rPr>
              <a:t>T</a:t>
            </a:r>
          </a:p>
        </p:txBody>
      </p:sp>
      <p:sp>
        <p:nvSpPr>
          <p:cNvPr id="394254" name="WordArt 14"/>
          <p:cNvSpPr>
            <a:spLocks noChangeArrowheads="1" noChangeShapeType="1" noTextEdit="1"/>
          </p:cNvSpPr>
          <p:nvPr/>
        </p:nvSpPr>
        <p:spPr bwMode="auto">
          <a:xfrm>
            <a:off x="3962400" y="3429000"/>
            <a:ext cx="457200" cy="64770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0" cap="none" spc="720" normalizeH="0" baseline="0" noProof="0">
                <a:ln w="28575">
                  <a:solidFill>
                    <a:srgbClr val="000000"/>
                  </a:solidFill>
                  <a:round/>
                  <a:headEnd/>
                  <a:tailEnd/>
                </a:ln>
                <a:solidFill>
                  <a:srgbClr val="CC0000"/>
                </a:solidFill>
                <a:effectLst>
                  <a:outerShdw dist="45791" dir="3378596" algn="ctr" rotWithShape="0">
                    <a:srgbClr val="4D4D4D">
                      <a:alpha val="79999"/>
                    </a:srgbClr>
                  </a:outerShdw>
                </a:effectLst>
                <a:uLnTx/>
                <a:uFillTx/>
                <a:latin typeface="Arial Black"/>
                <a:ea typeface="+mn-ea"/>
                <a:cs typeface="+mn-cs"/>
              </a:rPr>
              <a:t>C</a:t>
            </a:r>
          </a:p>
        </p:txBody>
      </p:sp>
      <p:sp>
        <p:nvSpPr>
          <p:cNvPr id="394255" name="WordArt 15"/>
          <p:cNvSpPr>
            <a:spLocks noChangeArrowheads="1" noChangeShapeType="1" noTextEdit="1"/>
          </p:cNvSpPr>
          <p:nvPr/>
        </p:nvSpPr>
        <p:spPr bwMode="auto">
          <a:xfrm>
            <a:off x="3733800" y="4267200"/>
            <a:ext cx="457200" cy="64770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0" cap="none" spc="720" normalizeH="0" baseline="0" noProof="0">
                <a:ln w="38100">
                  <a:solidFill>
                    <a:srgbClr val="000000"/>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uLnTx/>
                <a:uFillTx/>
                <a:latin typeface="Arial Black"/>
                <a:ea typeface="+mn-ea"/>
                <a:cs typeface="+mn-cs"/>
              </a:rPr>
              <a:t>G</a:t>
            </a:r>
          </a:p>
        </p:txBody>
      </p:sp>
      <p:sp>
        <p:nvSpPr>
          <p:cNvPr id="394263" name="WordArt 23"/>
          <p:cNvSpPr>
            <a:spLocks noChangeArrowheads="1" noChangeShapeType="1" noTextEdit="1"/>
          </p:cNvSpPr>
          <p:nvPr/>
        </p:nvSpPr>
        <p:spPr bwMode="auto">
          <a:xfrm>
            <a:off x="228600" y="1600200"/>
            <a:ext cx="2133600" cy="26670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0" cap="none" spc="720" normalizeH="0" baseline="0" noProof="0">
                <a:ln w="19050">
                  <a:solidFill>
                    <a:srgbClr val="000000"/>
                  </a:solidFill>
                  <a:round/>
                  <a:headEnd/>
                  <a:tailEnd/>
                </a:ln>
                <a:solidFill>
                  <a:srgbClr val="CC0000"/>
                </a:solidFill>
                <a:effectLst>
                  <a:outerShdw dist="45791" dir="3378596" algn="ctr" rotWithShape="0">
                    <a:srgbClr val="4D4D4D">
                      <a:alpha val="79999"/>
                    </a:srgbClr>
                  </a:outerShdw>
                </a:effectLst>
                <a:uLnTx/>
                <a:uFillTx/>
                <a:latin typeface="Arial Black"/>
                <a:ea typeface="+mn-ea"/>
                <a:cs typeface="+mn-cs"/>
              </a:rPr>
              <a:t>Phosphate Backbone</a:t>
            </a:r>
          </a:p>
        </p:txBody>
      </p:sp>
      <p:sp>
        <p:nvSpPr>
          <p:cNvPr id="394264" name="WordArt 25"/>
          <p:cNvSpPr>
            <a:spLocks noChangeArrowheads="1" noChangeShapeType="1" noTextEdit="1"/>
          </p:cNvSpPr>
          <p:nvPr/>
        </p:nvSpPr>
        <p:spPr bwMode="auto">
          <a:xfrm>
            <a:off x="5624286" y="876300"/>
            <a:ext cx="3238500" cy="1447800"/>
          </a:xfrm>
          <a:prstGeom prst="rect">
            <a:avLst/>
          </a:prstGeom>
        </p:spPr>
        <p:txBody>
          <a:bodyPr wrap="none" fromWordArt="1">
            <a:prstTxWarp prst="textWave1">
              <a:avLst>
                <a:gd name="adj1" fmla="val 13005"/>
                <a:gd name="adj2" fmla="val 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0" cap="none" spc="0" normalizeH="0" baseline="0" noProof="0" dirty="0">
                <a:ln w="38100">
                  <a:solidFill>
                    <a:srgbClr val="000000"/>
                  </a:solidFill>
                  <a:round/>
                  <a:headEnd/>
                  <a:tailEnd/>
                </a:ln>
                <a:gradFill rotWithShape="1">
                  <a:gsLst>
                    <a:gs pos="0">
                      <a:srgbClr val="9999FF"/>
                    </a:gs>
                    <a:gs pos="100000">
                      <a:srgbClr val="009999"/>
                    </a:gs>
                  </a:gsLst>
                  <a:lin ang="5400000" scaled="1"/>
                </a:gradFill>
                <a:effectLst>
                  <a:outerShdw dist="53882" dir="2700000" algn="ctr" rotWithShape="0">
                    <a:srgbClr val="C0C0C0">
                      <a:alpha val="79999"/>
                    </a:srgbClr>
                  </a:outerShdw>
                </a:effectLst>
                <a:uLnTx/>
                <a:uFillTx/>
                <a:latin typeface="Times New Roman"/>
                <a:ea typeface="+mn-ea"/>
                <a:cs typeface="Times New Roman"/>
              </a:rPr>
              <a:t>DNA</a:t>
            </a:r>
          </a:p>
        </p:txBody>
      </p:sp>
      <p:sp>
        <p:nvSpPr>
          <p:cNvPr id="27" name="Rounded Rectangle 26"/>
          <p:cNvSpPr/>
          <p:nvPr/>
        </p:nvSpPr>
        <p:spPr bwMode="auto">
          <a:xfrm>
            <a:off x="2882432" y="3259725"/>
            <a:ext cx="583453" cy="758918"/>
          </a:xfrm>
          <a:prstGeom prst="roundRect">
            <a:avLst/>
          </a:prstGeom>
          <a:solidFill>
            <a:schemeClr val="bg1">
              <a:lumMod val="95000"/>
              <a:lumOff val="5000"/>
            </a:schemeClr>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sp>
        <p:nvSpPr>
          <p:cNvPr id="28" name="Rounded Rectangle 27"/>
          <p:cNvSpPr/>
          <p:nvPr/>
        </p:nvSpPr>
        <p:spPr bwMode="auto">
          <a:xfrm>
            <a:off x="3670673" y="4159055"/>
            <a:ext cx="583453" cy="840209"/>
          </a:xfrm>
          <a:prstGeom prst="roundRect">
            <a:avLst/>
          </a:prstGeom>
          <a:solidFill>
            <a:schemeClr val="bg1">
              <a:lumMod val="95000"/>
              <a:lumOff val="5000"/>
            </a:schemeClr>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sp>
        <p:nvSpPr>
          <p:cNvPr id="4" name="Rectangle 3"/>
          <p:cNvSpPr/>
          <p:nvPr/>
        </p:nvSpPr>
        <p:spPr>
          <a:xfrm>
            <a:off x="452006" y="94902"/>
            <a:ext cx="5801588" cy="646331"/>
          </a:xfrm>
          <a:prstGeom prst="rect">
            <a:avLst/>
          </a:prstGeom>
          <a:noFill/>
        </p:spPr>
        <p:txBody>
          <a:bodyPr wrap="none" lIns="91440" tIns="45720" rIns="91440" bIns="4572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Verdana" pitchFamily="34" charset="0"/>
                <a:ea typeface="+mn-ea"/>
                <a:cs typeface="+mn-cs"/>
              </a:rPr>
              <a:t>Name, A, B, C, and D?</a:t>
            </a:r>
          </a:p>
        </p:txBody>
      </p:sp>
      <p:sp>
        <p:nvSpPr>
          <p:cNvPr id="5" name="Rectangle 4"/>
          <p:cNvSpPr/>
          <p:nvPr/>
        </p:nvSpPr>
        <p:spPr>
          <a:xfrm>
            <a:off x="-132236" y="876300"/>
            <a:ext cx="721672" cy="923330"/>
          </a:xfrm>
          <a:prstGeom prst="rect">
            <a:avLst/>
          </a:prstGeom>
          <a:noFill/>
        </p:spPr>
        <p:txBody>
          <a:bodyPr wrap="none" lIns="91440" tIns="45720" rIns="91440" bIns="4572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Verdana" pitchFamily="34" charset="0"/>
                <a:ea typeface="+mn-ea"/>
                <a:cs typeface="+mn-cs"/>
              </a:rPr>
              <a:t>A</a:t>
            </a:r>
          </a:p>
        </p:txBody>
      </p:sp>
      <p:sp>
        <p:nvSpPr>
          <p:cNvPr id="6" name="Rectangle 5"/>
          <p:cNvSpPr/>
          <p:nvPr/>
        </p:nvSpPr>
        <p:spPr>
          <a:xfrm>
            <a:off x="1040546" y="5459001"/>
            <a:ext cx="712054" cy="923330"/>
          </a:xfrm>
          <a:prstGeom prst="rect">
            <a:avLst/>
          </a:prstGeom>
          <a:noFill/>
        </p:spPr>
        <p:txBody>
          <a:bodyPr wrap="none" lIns="91440" tIns="45720" rIns="91440" bIns="4572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Verdana" pitchFamily="34" charset="0"/>
                <a:ea typeface="+mn-ea"/>
                <a:cs typeface="+mn-cs"/>
              </a:rPr>
              <a:t>B</a:t>
            </a:r>
          </a:p>
        </p:txBody>
      </p:sp>
      <p:sp>
        <p:nvSpPr>
          <p:cNvPr id="7" name="Rectangle 6"/>
          <p:cNvSpPr/>
          <p:nvPr/>
        </p:nvSpPr>
        <p:spPr>
          <a:xfrm>
            <a:off x="2487752" y="2592500"/>
            <a:ext cx="686406" cy="923330"/>
          </a:xfrm>
          <a:prstGeom prst="rect">
            <a:avLst/>
          </a:prstGeom>
          <a:noFill/>
        </p:spPr>
        <p:txBody>
          <a:bodyPr wrap="none" lIns="91440" tIns="45720" rIns="91440" bIns="4572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Verdana" pitchFamily="34" charset="0"/>
                <a:ea typeface="+mn-ea"/>
                <a:cs typeface="+mn-cs"/>
              </a:rPr>
              <a:t>C</a:t>
            </a:r>
          </a:p>
        </p:txBody>
      </p:sp>
      <p:sp>
        <p:nvSpPr>
          <p:cNvPr id="8" name="Rectangle 7"/>
          <p:cNvSpPr/>
          <p:nvPr/>
        </p:nvSpPr>
        <p:spPr>
          <a:xfrm>
            <a:off x="4027713" y="4445539"/>
            <a:ext cx="760144" cy="923330"/>
          </a:xfrm>
          <a:prstGeom prst="rect">
            <a:avLst/>
          </a:prstGeom>
          <a:noFill/>
        </p:spPr>
        <p:txBody>
          <a:bodyPr wrap="none" lIns="91440" tIns="45720" rIns="91440" bIns="4572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Verdana" pitchFamily="34" charset="0"/>
                <a:ea typeface="+mn-ea"/>
                <a:cs typeface="+mn-cs"/>
              </a:rPr>
              <a:t>D</a:t>
            </a:r>
          </a:p>
        </p:txBody>
      </p:sp>
      <p:sp>
        <p:nvSpPr>
          <p:cNvPr id="9" name="Rectangle 8"/>
          <p:cNvSpPr/>
          <p:nvPr/>
        </p:nvSpPr>
        <p:spPr>
          <a:xfrm>
            <a:off x="7086600" y="5280246"/>
            <a:ext cx="1935146" cy="1569660"/>
          </a:xfrm>
          <a:prstGeom prst="rect">
            <a:avLst/>
          </a:prstGeom>
          <a:noFill/>
        </p:spPr>
        <p:txBody>
          <a:bodyPr wrap="none" lIns="91440" tIns="45720" rIns="91440" bIns="4572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96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Verdana" pitchFamily="34" charset="0"/>
                <a:ea typeface="+mn-ea"/>
                <a:cs typeface="+mn-cs"/>
              </a:rPr>
              <a:t>16</a:t>
            </a:r>
          </a:p>
        </p:txBody>
      </p:sp>
    </p:spTree>
    <p:extLst>
      <p:ext uri="{BB962C8B-B14F-4D97-AF65-F5344CB8AC3E}">
        <p14:creationId xmlns:p14="http://schemas.microsoft.com/office/powerpoint/2010/main" val="1814186004"/>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4242" name="Rectangle 2"/>
          <p:cNvSpPr>
            <a:spLocks noGrp="1" noChangeArrowheads="1"/>
          </p:cNvSpPr>
          <p:nvPr>
            <p:ph type="title"/>
          </p:nvPr>
        </p:nvSpPr>
        <p:spPr/>
        <p:txBody>
          <a:bodyPr/>
          <a:lstStyle/>
          <a:p>
            <a:endParaRPr lang="en-US"/>
          </a:p>
        </p:txBody>
      </p:sp>
      <p:sp>
        <p:nvSpPr>
          <p:cNvPr id="394243" name="Rectangle 3"/>
          <p:cNvSpPr>
            <a:spLocks noGrp="1" noChangeArrowheads="1"/>
          </p:cNvSpPr>
          <p:nvPr>
            <p:ph type="body" idx="1"/>
          </p:nvPr>
        </p:nvSpPr>
        <p:spPr/>
        <p:txBody>
          <a:bodyPr/>
          <a:lstStyle/>
          <a:p>
            <a:endParaRPr lang="en-US"/>
          </a:p>
        </p:txBody>
      </p:sp>
      <p:pic>
        <p:nvPicPr>
          <p:cNvPr id="394244" name="Picture 4" descr="http://a3.sphotos.ak.fbcdn.net/hphotos-ak-snc7/s320x320/386429_196417970445759_112852375468986_411832_5184196_n.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4245" name="AutoShape 5"/>
          <p:cNvSpPr>
            <a:spLocks noChangeArrowheads="1"/>
          </p:cNvSpPr>
          <p:nvPr/>
        </p:nvSpPr>
        <p:spPr bwMode="auto">
          <a:xfrm>
            <a:off x="228600" y="304800"/>
            <a:ext cx="1143000" cy="1066800"/>
          </a:xfrm>
          <a:prstGeom prst="hexagon">
            <a:avLst>
              <a:gd name="adj" fmla="val 26786"/>
              <a:gd name="vf" fmla="val 115470"/>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sp>
        <p:nvSpPr>
          <p:cNvPr id="394246" name="Line 6"/>
          <p:cNvSpPr>
            <a:spLocks noChangeShapeType="1"/>
          </p:cNvSpPr>
          <p:nvPr/>
        </p:nvSpPr>
        <p:spPr bwMode="auto">
          <a:xfrm>
            <a:off x="914400" y="1676400"/>
            <a:ext cx="685800" cy="114300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type="triangle" w="med" len="me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sp>
        <p:nvSpPr>
          <p:cNvPr id="394247" name="AutoShape 7"/>
          <p:cNvSpPr>
            <a:spLocks noChangeArrowheads="1"/>
          </p:cNvSpPr>
          <p:nvPr/>
        </p:nvSpPr>
        <p:spPr bwMode="auto">
          <a:xfrm rot="3902233">
            <a:off x="876300" y="2171700"/>
            <a:ext cx="990600" cy="609600"/>
          </a:xfrm>
          <a:prstGeom prst="rightArrow">
            <a:avLst>
              <a:gd name="adj1" fmla="val 50000"/>
              <a:gd name="adj2" fmla="val 40625"/>
            </a:avLst>
          </a:prstGeom>
          <a:solidFill>
            <a:schemeClr val="bg1"/>
          </a:solidFill>
          <a:ln w="38100" algn="ctr">
            <a:solidFill>
              <a:srgbClr val="CC0000"/>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sp>
        <p:nvSpPr>
          <p:cNvPr id="394248" name="AutoShape 8"/>
          <p:cNvSpPr>
            <a:spLocks noChangeArrowheads="1"/>
          </p:cNvSpPr>
          <p:nvPr/>
        </p:nvSpPr>
        <p:spPr bwMode="auto">
          <a:xfrm rot="-7145400">
            <a:off x="1790700" y="4686300"/>
            <a:ext cx="990600" cy="609600"/>
          </a:xfrm>
          <a:prstGeom prst="rightArrow">
            <a:avLst>
              <a:gd name="adj1" fmla="val 50000"/>
              <a:gd name="adj2" fmla="val 40625"/>
            </a:avLst>
          </a:prstGeom>
          <a:solidFill>
            <a:schemeClr val="bg1"/>
          </a:solidFill>
          <a:ln w="38100" algn="ctr">
            <a:solidFill>
              <a:schemeClr val="tx1"/>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sp>
        <p:nvSpPr>
          <p:cNvPr id="394249" name="WordArt 9"/>
          <p:cNvSpPr>
            <a:spLocks noChangeArrowheads="1" noChangeShapeType="1" noTextEdit="1"/>
          </p:cNvSpPr>
          <p:nvPr/>
        </p:nvSpPr>
        <p:spPr bwMode="auto">
          <a:xfrm>
            <a:off x="1752600" y="5638800"/>
            <a:ext cx="3543300" cy="64770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0" cap="none" spc="720" normalizeH="0" baseline="0" noProof="0" dirty="0">
                <a:ln w="38100">
                  <a:solidFill>
                    <a:srgbClr val="000000"/>
                  </a:solidFill>
                  <a:round/>
                  <a:headEnd/>
                  <a:tailEnd/>
                </a:ln>
                <a:solidFill>
                  <a:srgbClr val="FFFFCC"/>
                </a:solidFill>
                <a:effectLst>
                  <a:outerShdw dist="45791" dir="3378596" algn="ctr" rotWithShape="0">
                    <a:srgbClr val="4D4D4D">
                      <a:alpha val="79999"/>
                    </a:srgbClr>
                  </a:outerShdw>
                </a:effectLst>
                <a:uLnTx/>
                <a:uFillTx/>
                <a:latin typeface="Arial Black"/>
                <a:ea typeface="+mn-ea"/>
                <a:cs typeface="+mn-cs"/>
              </a:rPr>
              <a:t>Ribose Sugar</a:t>
            </a:r>
          </a:p>
        </p:txBody>
      </p:sp>
      <p:sp>
        <p:nvSpPr>
          <p:cNvPr id="394252" name="WordArt 12"/>
          <p:cNvSpPr>
            <a:spLocks noChangeArrowheads="1" noChangeShapeType="1" noTextEdit="1"/>
          </p:cNvSpPr>
          <p:nvPr/>
        </p:nvSpPr>
        <p:spPr bwMode="auto">
          <a:xfrm>
            <a:off x="2895600" y="3352800"/>
            <a:ext cx="533400" cy="68580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0" cap="none" spc="720" normalizeH="0" baseline="0" noProof="0">
                <a:ln w="38100">
                  <a:solidFill>
                    <a:srgbClr val="000000"/>
                  </a:solidFill>
                  <a:round/>
                  <a:headEnd/>
                  <a:tailEnd/>
                </a:ln>
                <a:solidFill>
                  <a:srgbClr val="00CC66"/>
                </a:solidFill>
                <a:effectLst>
                  <a:outerShdw dist="45791" dir="3378596" algn="ctr" rotWithShape="0">
                    <a:srgbClr val="4D4D4D">
                      <a:alpha val="79999"/>
                    </a:srgbClr>
                  </a:outerShdw>
                </a:effectLst>
                <a:uLnTx/>
                <a:uFillTx/>
                <a:latin typeface="Arial Black"/>
                <a:ea typeface="+mn-ea"/>
                <a:cs typeface="+mn-cs"/>
              </a:rPr>
              <a:t>A</a:t>
            </a:r>
          </a:p>
        </p:txBody>
      </p:sp>
      <p:sp>
        <p:nvSpPr>
          <p:cNvPr id="394253" name="WordArt 13"/>
          <p:cNvSpPr>
            <a:spLocks noChangeArrowheads="1" noChangeShapeType="1" noTextEdit="1"/>
          </p:cNvSpPr>
          <p:nvPr/>
        </p:nvSpPr>
        <p:spPr bwMode="auto">
          <a:xfrm>
            <a:off x="2895600" y="4191000"/>
            <a:ext cx="457200" cy="64770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0" cap="none" spc="720" normalizeH="0" baseline="0" noProof="0">
                <a:ln w="38100">
                  <a:solidFill>
                    <a:srgbClr val="000000"/>
                  </a:solidFill>
                  <a:round/>
                  <a:headEnd/>
                  <a:tailEnd/>
                </a:ln>
                <a:solidFill>
                  <a:srgbClr val="F0E500"/>
                </a:solidFill>
                <a:effectLst>
                  <a:outerShdw dist="45791" dir="3378596" algn="ctr" rotWithShape="0">
                    <a:srgbClr val="4D4D4D">
                      <a:alpha val="79999"/>
                    </a:srgbClr>
                  </a:outerShdw>
                </a:effectLst>
                <a:uLnTx/>
                <a:uFillTx/>
                <a:latin typeface="Arial Black"/>
                <a:ea typeface="+mn-ea"/>
                <a:cs typeface="+mn-cs"/>
              </a:rPr>
              <a:t>T</a:t>
            </a:r>
          </a:p>
        </p:txBody>
      </p:sp>
      <p:sp>
        <p:nvSpPr>
          <p:cNvPr id="394254" name="WordArt 14"/>
          <p:cNvSpPr>
            <a:spLocks noChangeArrowheads="1" noChangeShapeType="1" noTextEdit="1"/>
          </p:cNvSpPr>
          <p:nvPr/>
        </p:nvSpPr>
        <p:spPr bwMode="auto">
          <a:xfrm>
            <a:off x="3962400" y="3429000"/>
            <a:ext cx="457200" cy="64770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0" cap="none" spc="720" normalizeH="0" baseline="0" noProof="0">
                <a:ln w="28575">
                  <a:solidFill>
                    <a:srgbClr val="000000"/>
                  </a:solidFill>
                  <a:round/>
                  <a:headEnd/>
                  <a:tailEnd/>
                </a:ln>
                <a:solidFill>
                  <a:srgbClr val="CC0000"/>
                </a:solidFill>
                <a:effectLst>
                  <a:outerShdw dist="45791" dir="3378596" algn="ctr" rotWithShape="0">
                    <a:srgbClr val="4D4D4D">
                      <a:alpha val="79999"/>
                    </a:srgbClr>
                  </a:outerShdw>
                </a:effectLst>
                <a:uLnTx/>
                <a:uFillTx/>
                <a:latin typeface="Arial Black"/>
                <a:ea typeface="+mn-ea"/>
                <a:cs typeface="+mn-cs"/>
              </a:rPr>
              <a:t>C</a:t>
            </a:r>
          </a:p>
        </p:txBody>
      </p:sp>
      <p:sp>
        <p:nvSpPr>
          <p:cNvPr id="394255" name="WordArt 15"/>
          <p:cNvSpPr>
            <a:spLocks noChangeArrowheads="1" noChangeShapeType="1" noTextEdit="1"/>
          </p:cNvSpPr>
          <p:nvPr/>
        </p:nvSpPr>
        <p:spPr bwMode="auto">
          <a:xfrm>
            <a:off x="3733800" y="4267200"/>
            <a:ext cx="457200" cy="64770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0" cap="none" spc="720" normalizeH="0" baseline="0" noProof="0">
                <a:ln w="38100">
                  <a:solidFill>
                    <a:srgbClr val="000000"/>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uLnTx/>
                <a:uFillTx/>
                <a:latin typeface="Arial Black"/>
                <a:ea typeface="+mn-ea"/>
                <a:cs typeface="+mn-cs"/>
              </a:rPr>
              <a:t>G</a:t>
            </a:r>
          </a:p>
        </p:txBody>
      </p:sp>
      <p:sp>
        <p:nvSpPr>
          <p:cNvPr id="394263" name="WordArt 23"/>
          <p:cNvSpPr>
            <a:spLocks noChangeArrowheads="1" noChangeShapeType="1" noTextEdit="1"/>
          </p:cNvSpPr>
          <p:nvPr/>
        </p:nvSpPr>
        <p:spPr bwMode="auto">
          <a:xfrm>
            <a:off x="228600" y="1600200"/>
            <a:ext cx="2133600" cy="26670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0" cap="none" spc="720" normalizeH="0" baseline="0" noProof="0">
                <a:ln w="19050">
                  <a:solidFill>
                    <a:srgbClr val="000000"/>
                  </a:solidFill>
                  <a:round/>
                  <a:headEnd/>
                  <a:tailEnd/>
                </a:ln>
                <a:solidFill>
                  <a:srgbClr val="CC0000"/>
                </a:solidFill>
                <a:effectLst>
                  <a:outerShdw dist="45791" dir="3378596" algn="ctr" rotWithShape="0">
                    <a:srgbClr val="4D4D4D">
                      <a:alpha val="79999"/>
                    </a:srgbClr>
                  </a:outerShdw>
                </a:effectLst>
                <a:uLnTx/>
                <a:uFillTx/>
                <a:latin typeface="Arial Black"/>
                <a:ea typeface="+mn-ea"/>
                <a:cs typeface="+mn-cs"/>
              </a:rPr>
              <a:t>Phosphate Backbone</a:t>
            </a:r>
          </a:p>
        </p:txBody>
      </p:sp>
      <p:sp>
        <p:nvSpPr>
          <p:cNvPr id="394264" name="WordArt 25"/>
          <p:cNvSpPr>
            <a:spLocks noChangeArrowheads="1" noChangeShapeType="1" noTextEdit="1"/>
          </p:cNvSpPr>
          <p:nvPr/>
        </p:nvSpPr>
        <p:spPr bwMode="auto">
          <a:xfrm>
            <a:off x="5624286" y="876300"/>
            <a:ext cx="3238500" cy="1447800"/>
          </a:xfrm>
          <a:prstGeom prst="rect">
            <a:avLst/>
          </a:prstGeom>
        </p:spPr>
        <p:txBody>
          <a:bodyPr wrap="none" fromWordArt="1">
            <a:prstTxWarp prst="textWave1">
              <a:avLst>
                <a:gd name="adj1" fmla="val 13005"/>
                <a:gd name="adj2" fmla="val 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0" cap="none" spc="0" normalizeH="0" baseline="0" noProof="0" dirty="0">
                <a:ln w="38100">
                  <a:solidFill>
                    <a:srgbClr val="000000"/>
                  </a:solidFill>
                  <a:round/>
                  <a:headEnd/>
                  <a:tailEnd/>
                </a:ln>
                <a:gradFill rotWithShape="1">
                  <a:gsLst>
                    <a:gs pos="0">
                      <a:srgbClr val="9999FF"/>
                    </a:gs>
                    <a:gs pos="100000">
                      <a:srgbClr val="009999"/>
                    </a:gs>
                  </a:gsLst>
                  <a:lin ang="5400000" scaled="1"/>
                </a:gradFill>
                <a:effectLst>
                  <a:outerShdw dist="53882" dir="2700000" algn="ctr" rotWithShape="0">
                    <a:srgbClr val="C0C0C0">
                      <a:alpha val="79999"/>
                    </a:srgbClr>
                  </a:outerShdw>
                </a:effectLst>
                <a:uLnTx/>
                <a:uFillTx/>
                <a:latin typeface="Times New Roman"/>
                <a:ea typeface="+mn-ea"/>
                <a:cs typeface="Times New Roman"/>
              </a:rPr>
              <a:t>DNA</a:t>
            </a:r>
          </a:p>
        </p:txBody>
      </p:sp>
      <p:sp>
        <p:nvSpPr>
          <p:cNvPr id="27" name="Rounded Rectangle 26"/>
          <p:cNvSpPr/>
          <p:nvPr/>
        </p:nvSpPr>
        <p:spPr bwMode="auto">
          <a:xfrm>
            <a:off x="2882432" y="3259725"/>
            <a:ext cx="583453" cy="758918"/>
          </a:xfrm>
          <a:prstGeom prst="roundRect">
            <a:avLst/>
          </a:prstGeom>
          <a:solidFill>
            <a:schemeClr val="bg1">
              <a:lumMod val="95000"/>
              <a:lumOff val="5000"/>
            </a:schemeClr>
          </a:solidFill>
          <a:ln w="9525" cap="flat" cmpd="sng" algn="ctr">
            <a:solidFill>
              <a:schemeClr val="tx1"/>
            </a:solidFill>
            <a:prstDash val="solid"/>
            <a:round/>
            <a:headEnd type="none" w="med" len="med"/>
            <a:tailEnd type="none" w="med" len="med"/>
          </a:ln>
          <a:effectLst>
            <a:glow rad="457200">
              <a:srgbClr val="00B050"/>
            </a:glow>
          </a:effectLst>
        </p:spPr>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sp>
        <p:nvSpPr>
          <p:cNvPr id="28" name="Rounded Rectangle 27"/>
          <p:cNvSpPr/>
          <p:nvPr/>
        </p:nvSpPr>
        <p:spPr bwMode="auto">
          <a:xfrm>
            <a:off x="3670673" y="4159055"/>
            <a:ext cx="583453" cy="840209"/>
          </a:xfrm>
          <a:prstGeom prst="roundRect">
            <a:avLst/>
          </a:prstGeom>
          <a:solidFill>
            <a:schemeClr val="bg1">
              <a:lumMod val="95000"/>
              <a:lumOff val="5000"/>
            </a:schemeClr>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sp>
        <p:nvSpPr>
          <p:cNvPr id="4" name="Rectangle 3"/>
          <p:cNvSpPr/>
          <p:nvPr/>
        </p:nvSpPr>
        <p:spPr>
          <a:xfrm>
            <a:off x="452006" y="94902"/>
            <a:ext cx="5801588" cy="646331"/>
          </a:xfrm>
          <a:prstGeom prst="rect">
            <a:avLst/>
          </a:prstGeom>
          <a:noFill/>
        </p:spPr>
        <p:txBody>
          <a:bodyPr wrap="none" lIns="91440" tIns="45720" rIns="91440" bIns="4572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Verdana" pitchFamily="34" charset="0"/>
                <a:ea typeface="+mn-ea"/>
                <a:cs typeface="+mn-cs"/>
              </a:rPr>
              <a:t>Name, A, B, C, and D?</a:t>
            </a:r>
          </a:p>
        </p:txBody>
      </p:sp>
      <p:sp>
        <p:nvSpPr>
          <p:cNvPr id="5" name="Rectangle 4"/>
          <p:cNvSpPr/>
          <p:nvPr/>
        </p:nvSpPr>
        <p:spPr>
          <a:xfrm>
            <a:off x="-132236" y="876300"/>
            <a:ext cx="721672" cy="923330"/>
          </a:xfrm>
          <a:prstGeom prst="rect">
            <a:avLst/>
          </a:prstGeom>
          <a:noFill/>
        </p:spPr>
        <p:txBody>
          <a:bodyPr wrap="none" lIns="91440" tIns="45720" rIns="91440" bIns="4572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Verdana" pitchFamily="34" charset="0"/>
                <a:ea typeface="+mn-ea"/>
                <a:cs typeface="+mn-cs"/>
              </a:rPr>
              <a:t>A</a:t>
            </a:r>
          </a:p>
        </p:txBody>
      </p:sp>
      <p:sp>
        <p:nvSpPr>
          <p:cNvPr id="6" name="Rectangle 5"/>
          <p:cNvSpPr/>
          <p:nvPr/>
        </p:nvSpPr>
        <p:spPr>
          <a:xfrm>
            <a:off x="1040546" y="5459001"/>
            <a:ext cx="712054" cy="923330"/>
          </a:xfrm>
          <a:prstGeom prst="rect">
            <a:avLst/>
          </a:prstGeom>
          <a:noFill/>
        </p:spPr>
        <p:txBody>
          <a:bodyPr wrap="none" lIns="91440" tIns="45720" rIns="91440" bIns="4572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Verdana" pitchFamily="34" charset="0"/>
                <a:ea typeface="+mn-ea"/>
                <a:cs typeface="+mn-cs"/>
              </a:rPr>
              <a:t>B</a:t>
            </a:r>
          </a:p>
        </p:txBody>
      </p:sp>
      <p:sp>
        <p:nvSpPr>
          <p:cNvPr id="7" name="Rectangle 6"/>
          <p:cNvSpPr/>
          <p:nvPr/>
        </p:nvSpPr>
        <p:spPr>
          <a:xfrm>
            <a:off x="2487752" y="2592500"/>
            <a:ext cx="686406" cy="923330"/>
          </a:xfrm>
          <a:prstGeom prst="rect">
            <a:avLst/>
          </a:prstGeom>
          <a:noFill/>
        </p:spPr>
        <p:txBody>
          <a:bodyPr wrap="none" lIns="91440" tIns="45720" rIns="91440" bIns="4572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Verdana" pitchFamily="34" charset="0"/>
                <a:ea typeface="+mn-ea"/>
                <a:cs typeface="+mn-cs"/>
              </a:rPr>
              <a:t>C</a:t>
            </a:r>
          </a:p>
        </p:txBody>
      </p:sp>
      <p:sp>
        <p:nvSpPr>
          <p:cNvPr id="8" name="Rectangle 7"/>
          <p:cNvSpPr/>
          <p:nvPr/>
        </p:nvSpPr>
        <p:spPr>
          <a:xfrm>
            <a:off x="4027713" y="4445539"/>
            <a:ext cx="760144" cy="923330"/>
          </a:xfrm>
          <a:prstGeom prst="rect">
            <a:avLst/>
          </a:prstGeom>
          <a:noFill/>
        </p:spPr>
        <p:txBody>
          <a:bodyPr wrap="none" lIns="91440" tIns="45720" rIns="91440" bIns="4572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Verdana" pitchFamily="34" charset="0"/>
                <a:ea typeface="+mn-ea"/>
                <a:cs typeface="+mn-cs"/>
              </a:rPr>
              <a:t>D</a:t>
            </a:r>
          </a:p>
        </p:txBody>
      </p:sp>
      <p:sp>
        <p:nvSpPr>
          <p:cNvPr id="9" name="Rectangle 8"/>
          <p:cNvSpPr/>
          <p:nvPr/>
        </p:nvSpPr>
        <p:spPr>
          <a:xfrm>
            <a:off x="7086600" y="5280246"/>
            <a:ext cx="1935146" cy="1569660"/>
          </a:xfrm>
          <a:prstGeom prst="rect">
            <a:avLst/>
          </a:prstGeom>
          <a:noFill/>
        </p:spPr>
        <p:txBody>
          <a:bodyPr wrap="none" lIns="91440" tIns="45720" rIns="91440" bIns="4572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96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Verdana" pitchFamily="34" charset="0"/>
                <a:ea typeface="+mn-ea"/>
                <a:cs typeface="+mn-cs"/>
              </a:rPr>
              <a:t>16</a:t>
            </a:r>
          </a:p>
        </p:txBody>
      </p:sp>
    </p:spTree>
    <p:extLst>
      <p:ext uri="{BB962C8B-B14F-4D97-AF65-F5344CB8AC3E}">
        <p14:creationId xmlns:p14="http://schemas.microsoft.com/office/powerpoint/2010/main" val="3602442669"/>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4242" name="Rectangle 2"/>
          <p:cNvSpPr>
            <a:spLocks noGrp="1" noChangeArrowheads="1"/>
          </p:cNvSpPr>
          <p:nvPr>
            <p:ph type="title"/>
          </p:nvPr>
        </p:nvSpPr>
        <p:spPr/>
        <p:txBody>
          <a:bodyPr/>
          <a:lstStyle/>
          <a:p>
            <a:endParaRPr lang="en-US"/>
          </a:p>
        </p:txBody>
      </p:sp>
      <p:sp>
        <p:nvSpPr>
          <p:cNvPr id="394243" name="Rectangle 3"/>
          <p:cNvSpPr>
            <a:spLocks noGrp="1" noChangeArrowheads="1"/>
          </p:cNvSpPr>
          <p:nvPr>
            <p:ph type="body" idx="1"/>
          </p:nvPr>
        </p:nvSpPr>
        <p:spPr/>
        <p:txBody>
          <a:bodyPr/>
          <a:lstStyle/>
          <a:p>
            <a:endParaRPr lang="en-US"/>
          </a:p>
        </p:txBody>
      </p:sp>
      <p:pic>
        <p:nvPicPr>
          <p:cNvPr id="394244" name="Picture 4" descr="http://a3.sphotos.ak.fbcdn.net/hphotos-ak-snc7/s320x320/386429_196417970445759_112852375468986_411832_5184196_n.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4245" name="AutoShape 5"/>
          <p:cNvSpPr>
            <a:spLocks noChangeArrowheads="1"/>
          </p:cNvSpPr>
          <p:nvPr/>
        </p:nvSpPr>
        <p:spPr bwMode="auto">
          <a:xfrm>
            <a:off x="228600" y="304800"/>
            <a:ext cx="1143000" cy="1066800"/>
          </a:xfrm>
          <a:prstGeom prst="hexagon">
            <a:avLst>
              <a:gd name="adj" fmla="val 26786"/>
              <a:gd name="vf" fmla="val 115470"/>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sp>
        <p:nvSpPr>
          <p:cNvPr id="394246" name="Line 6"/>
          <p:cNvSpPr>
            <a:spLocks noChangeShapeType="1"/>
          </p:cNvSpPr>
          <p:nvPr/>
        </p:nvSpPr>
        <p:spPr bwMode="auto">
          <a:xfrm>
            <a:off x="914400" y="1676400"/>
            <a:ext cx="685800" cy="114300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type="triangle" w="med" len="me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sp>
        <p:nvSpPr>
          <p:cNvPr id="394247" name="AutoShape 7"/>
          <p:cNvSpPr>
            <a:spLocks noChangeArrowheads="1"/>
          </p:cNvSpPr>
          <p:nvPr/>
        </p:nvSpPr>
        <p:spPr bwMode="auto">
          <a:xfrm rot="3902233">
            <a:off x="876300" y="2171700"/>
            <a:ext cx="990600" cy="609600"/>
          </a:xfrm>
          <a:prstGeom prst="rightArrow">
            <a:avLst>
              <a:gd name="adj1" fmla="val 50000"/>
              <a:gd name="adj2" fmla="val 40625"/>
            </a:avLst>
          </a:prstGeom>
          <a:solidFill>
            <a:schemeClr val="bg1"/>
          </a:solidFill>
          <a:ln w="38100" algn="ctr">
            <a:solidFill>
              <a:srgbClr val="CC0000"/>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sp>
        <p:nvSpPr>
          <p:cNvPr id="394248" name="AutoShape 8"/>
          <p:cNvSpPr>
            <a:spLocks noChangeArrowheads="1"/>
          </p:cNvSpPr>
          <p:nvPr/>
        </p:nvSpPr>
        <p:spPr bwMode="auto">
          <a:xfrm rot="-7145400">
            <a:off x="1790700" y="4686300"/>
            <a:ext cx="990600" cy="609600"/>
          </a:xfrm>
          <a:prstGeom prst="rightArrow">
            <a:avLst>
              <a:gd name="adj1" fmla="val 50000"/>
              <a:gd name="adj2" fmla="val 40625"/>
            </a:avLst>
          </a:prstGeom>
          <a:solidFill>
            <a:schemeClr val="bg1"/>
          </a:solidFill>
          <a:ln w="38100" algn="ctr">
            <a:solidFill>
              <a:schemeClr val="tx1"/>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sp>
        <p:nvSpPr>
          <p:cNvPr id="394249" name="WordArt 9"/>
          <p:cNvSpPr>
            <a:spLocks noChangeArrowheads="1" noChangeShapeType="1" noTextEdit="1"/>
          </p:cNvSpPr>
          <p:nvPr/>
        </p:nvSpPr>
        <p:spPr bwMode="auto">
          <a:xfrm>
            <a:off x="1752600" y="5638800"/>
            <a:ext cx="3543300" cy="64770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0" cap="none" spc="720" normalizeH="0" baseline="0" noProof="0" dirty="0">
                <a:ln w="38100">
                  <a:solidFill>
                    <a:srgbClr val="000000"/>
                  </a:solidFill>
                  <a:round/>
                  <a:headEnd/>
                  <a:tailEnd/>
                </a:ln>
                <a:solidFill>
                  <a:srgbClr val="FFFFCC"/>
                </a:solidFill>
                <a:effectLst>
                  <a:outerShdw dist="45791" dir="3378596" algn="ctr" rotWithShape="0">
                    <a:srgbClr val="4D4D4D">
                      <a:alpha val="79999"/>
                    </a:srgbClr>
                  </a:outerShdw>
                </a:effectLst>
                <a:uLnTx/>
                <a:uFillTx/>
                <a:latin typeface="Arial Black"/>
                <a:ea typeface="+mn-ea"/>
                <a:cs typeface="+mn-cs"/>
              </a:rPr>
              <a:t>Ribose Sugar</a:t>
            </a:r>
          </a:p>
        </p:txBody>
      </p:sp>
      <p:sp>
        <p:nvSpPr>
          <p:cNvPr id="394252" name="WordArt 12"/>
          <p:cNvSpPr>
            <a:spLocks noChangeArrowheads="1" noChangeShapeType="1" noTextEdit="1"/>
          </p:cNvSpPr>
          <p:nvPr/>
        </p:nvSpPr>
        <p:spPr bwMode="auto">
          <a:xfrm>
            <a:off x="2895600" y="3352800"/>
            <a:ext cx="533400" cy="68580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0" cap="none" spc="720" normalizeH="0" baseline="0" noProof="0" dirty="0">
                <a:ln w="38100">
                  <a:solidFill>
                    <a:srgbClr val="000000"/>
                  </a:solidFill>
                  <a:round/>
                  <a:headEnd/>
                  <a:tailEnd/>
                </a:ln>
                <a:solidFill>
                  <a:srgbClr val="00CC66"/>
                </a:solidFill>
                <a:effectLst>
                  <a:outerShdw dist="45791" dir="3378596" algn="ctr" rotWithShape="0">
                    <a:srgbClr val="4D4D4D">
                      <a:alpha val="79999"/>
                    </a:srgbClr>
                  </a:outerShdw>
                </a:effectLst>
                <a:uLnTx/>
                <a:uFillTx/>
                <a:latin typeface="Arial Black"/>
                <a:ea typeface="+mn-ea"/>
                <a:cs typeface="+mn-cs"/>
              </a:rPr>
              <a:t>A</a:t>
            </a:r>
          </a:p>
        </p:txBody>
      </p:sp>
      <p:sp>
        <p:nvSpPr>
          <p:cNvPr id="394253" name="WordArt 13"/>
          <p:cNvSpPr>
            <a:spLocks noChangeArrowheads="1" noChangeShapeType="1" noTextEdit="1"/>
          </p:cNvSpPr>
          <p:nvPr/>
        </p:nvSpPr>
        <p:spPr bwMode="auto">
          <a:xfrm>
            <a:off x="2895600" y="4191000"/>
            <a:ext cx="457200" cy="64770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0" cap="none" spc="720" normalizeH="0" baseline="0" noProof="0">
                <a:ln w="38100">
                  <a:solidFill>
                    <a:srgbClr val="000000"/>
                  </a:solidFill>
                  <a:round/>
                  <a:headEnd/>
                  <a:tailEnd/>
                </a:ln>
                <a:solidFill>
                  <a:srgbClr val="F0E500"/>
                </a:solidFill>
                <a:effectLst>
                  <a:outerShdw dist="45791" dir="3378596" algn="ctr" rotWithShape="0">
                    <a:srgbClr val="4D4D4D">
                      <a:alpha val="79999"/>
                    </a:srgbClr>
                  </a:outerShdw>
                </a:effectLst>
                <a:uLnTx/>
                <a:uFillTx/>
                <a:latin typeface="Arial Black"/>
                <a:ea typeface="+mn-ea"/>
                <a:cs typeface="+mn-cs"/>
              </a:rPr>
              <a:t>T</a:t>
            </a:r>
          </a:p>
        </p:txBody>
      </p:sp>
      <p:sp>
        <p:nvSpPr>
          <p:cNvPr id="394254" name="WordArt 14"/>
          <p:cNvSpPr>
            <a:spLocks noChangeArrowheads="1" noChangeShapeType="1" noTextEdit="1"/>
          </p:cNvSpPr>
          <p:nvPr/>
        </p:nvSpPr>
        <p:spPr bwMode="auto">
          <a:xfrm>
            <a:off x="3962400" y="3429000"/>
            <a:ext cx="457200" cy="64770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0" cap="none" spc="720" normalizeH="0" baseline="0" noProof="0">
                <a:ln w="28575">
                  <a:solidFill>
                    <a:srgbClr val="000000"/>
                  </a:solidFill>
                  <a:round/>
                  <a:headEnd/>
                  <a:tailEnd/>
                </a:ln>
                <a:solidFill>
                  <a:srgbClr val="CC0000"/>
                </a:solidFill>
                <a:effectLst>
                  <a:outerShdw dist="45791" dir="3378596" algn="ctr" rotWithShape="0">
                    <a:srgbClr val="4D4D4D">
                      <a:alpha val="79999"/>
                    </a:srgbClr>
                  </a:outerShdw>
                </a:effectLst>
                <a:uLnTx/>
                <a:uFillTx/>
                <a:latin typeface="Arial Black"/>
                <a:ea typeface="+mn-ea"/>
                <a:cs typeface="+mn-cs"/>
              </a:rPr>
              <a:t>C</a:t>
            </a:r>
          </a:p>
        </p:txBody>
      </p:sp>
      <p:sp>
        <p:nvSpPr>
          <p:cNvPr id="394255" name="WordArt 15"/>
          <p:cNvSpPr>
            <a:spLocks noChangeArrowheads="1" noChangeShapeType="1" noTextEdit="1"/>
          </p:cNvSpPr>
          <p:nvPr/>
        </p:nvSpPr>
        <p:spPr bwMode="auto">
          <a:xfrm>
            <a:off x="3733800" y="4267200"/>
            <a:ext cx="457200" cy="64770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0" cap="none" spc="720" normalizeH="0" baseline="0" noProof="0">
                <a:ln w="38100">
                  <a:solidFill>
                    <a:srgbClr val="000000"/>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uLnTx/>
                <a:uFillTx/>
                <a:latin typeface="Arial Black"/>
                <a:ea typeface="+mn-ea"/>
                <a:cs typeface="+mn-cs"/>
              </a:rPr>
              <a:t>G</a:t>
            </a:r>
          </a:p>
        </p:txBody>
      </p:sp>
      <p:sp>
        <p:nvSpPr>
          <p:cNvPr id="394263" name="WordArt 23"/>
          <p:cNvSpPr>
            <a:spLocks noChangeArrowheads="1" noChangeShapeType="1" noTextEdit="1"/>
          </p:cNvSpPr>
          <p:nvPr/>
        </p:nvSpPr>
        <p:spPr bwMode="auto">
          <a:xfrm>
            <a:off x="228600" y="1600200"/>
            <a:ext cx="2133600" cy="26670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0" cap="none" spc="720" normalizeH="0" baseline="0" noProof="0">
                <a:ln w="19050">
                  <a:solidFill>
                    <a:srgbClr val="000000"/>
                  </a:solidFill>
                  <a:round/>
                  <a:headEnd/>
                  <a:tailEnd/>
                </a:ln>
                <a:solidFill>
                  <a:srgbClr val="CC0000"/>
                </a:solidFill>
                <a:effectLst>
                  <a:outerShdw dist="45791" dir="3378596" algn="ctr" rotWithShape="0">
                    <a:srgbClr val="4D4D4D">
                      <a:alpha val="79999"/>
                    </a:srgbClr>
                  </a:outerShdw>
                </a:effectLst>
                <a:uLnTx/>
                <a:uFillTx/>
                <a:latin typeface="Arial Black"/>
                <a:ea typeface="+mn-ea"/>
                <a:cs typeface="+mn-cs"/>
              </a:rPr>
              <a:t>Phosphate Backbone</a:t>
            </a:r>
          </a:p>
        </p:txBody>
      </p:sp>
      <p:sp>
        <p:nvSpPr>
          <p:cNvPr id="394264" name="WordArt 25"/>
          <p:cNvSpPr>
            <a:spLocks noChangeArrowheads="1" noChangeShapeType="1" noTextEdit="1"/>
          </p:cNvSpPr>
          <p:nvPr/>
        </p:nvSpPr>
        <p:spPr bwMode="auto">
          <a:xfrm>
            <a:off x="5624286" y="876300"/>
            <a:ext cx="3238500" cy="1447800"/>
          </a:xfrm>
          <a:prstGeom prst="rect">
            <a:avLst/>
          </a:prstGeom>
        </p:spPr>
        <p:txBody>
          <a:bodyPr wrap="none" fromWordArt="1">
            <a:prstTxWarp prst="textWave1">
              <a:avLst>
                <a:gd name="adj1" fmla="val 13005"/>
                <a:gd name="adj2" fmla="val 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0" cap="none" spc="0" normalizeH="0" baseline="0" noProof="0" dirty="0">
                <a:ln w="38100">
                  <a:solidFill>
                    <a:srgbClr val="000000"/>
                  </a:solidFill>
                  <a:round/>
                  <a:headEnd/>
                  <a:tailEnd/>
                </a:ln>
                <a:gradFill rotWithShape="1">
                  <a:gsLst>
                    <a:gs pos="0">
                      <a:srgbClr val="9999FF"/>
                    </a:gs>
                    <a:gs pos="100000">
                      <a:srgbClr val="009999"/>
                    </a:gs>
                  </a:gsLst>
                  <a:lin ang="5400000" scaled="1"/>
                </a:gradFill>
                <a:effectLst>
                  <a:outerShdw dist="53882" dir="2700000" algn="ctr" rotWithShape="0">
                    <a:srgbClr val="C0C0C0">
                      <a:alpha val="79999"/>
                    </a:srgbClr>
                  </a:outerShdw>
                </a:effectLst>
                <a:uLnTx/>
                <a:uFillTx/>
                <a:latin typeface="Times New Roman"/>
                <a:ea typeface="+mn-ea"/>
                <a:cs typeface="Times New Roman"/>
              </a:rPr>
              <a:t>DNA</a:t>
            </a:r>
          </a:p>
        </p:txBody>
      </p:sp>
      <p:sp>
        <p:nvSpPr>
          <p:cNvPr id="28" name="Rounded Rectangle 27"/>
          <p:cNvSpPr/>
          <p:nvPr/>
        </p:nvSpPr>
        <p:spPr bwMode="auto">
          <a:xfrm>
            <a:off x="3670673" y="4159055"/>
            <a:ext cx="583453" cy="840209"/>
          </a:xfrm>
          <a:prstGeom prst="roundRect">
            <a:avLst/>
          </a:prstGeom>
          <a:solidFill>
            <a:schemeClr val="bg1">
              <a:lumMod val="95000"/>
              <a:lumOff val="5000"/>
            </a:schemeClr>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sp>
        <p:nvSpPr>
          <p:cNvPr id="4" name="Rectangle 3"/>
          <p:cNvSpPr/>
          <p:nvPr/>
        </p:nvSpPr>
        <p:spPr>
          <a:xfrm>
            <a:off x="452006" y="94902"/>
            <a:ext cx="5801588" cy="646331"/>
          </a:xfrm>
          <a:prstGeom prst="rect">
            <a:avLst/>
          </a:prstGeom>
          <a:noFill/>
        </p:spPr>
        <p:txBody>
          <a:bodyPr wrap="none" lIns="91440" tIns="45720" rIns="91440" bIns="4572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Verdana" pitchFamily="34" charset="0"/>
                <a:ea typeface="+mn-ea"/>
                <a:cs typeface="+mn-cs"/>
              </a:rPr>
              <a:t>Name, A, B, C, and D?</a:t>
            </a:r>
          </a:p>
        </p:txBody>
      </p:sp>
      <p:sp>
        <p:nvSpPr>
          <p:cNvPr id="5" name="Rectangle 4"/>
          <p:cNvSpPr/>
          <p:nvPr/>
        </p:nvSpPr>
        <p:spPr>
          <a:xfrm>
            <a:off x="-132236" y="876300"/>
            <a:ext cx="721672" cy="923330"/>
          </a:xfrm>
          <a:prstGeom prst="rect">
            <a:avLst/>
          </a:prstGeom>
          <a:noFill/>
        </p:spPr>
        <p:txBody>
          <a:bodyPr wrap="none" lIns="91440" tIns="45720" rIns="91440" bIns="4572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Verdana" pitchFamily="34" charset="0"/>
                <a:ea typeface="+mn-ea"/>
                <a:cs typeface="+mn-cs"/>
              </a:rPr>
              <a:t>A</a:t>
            </a:r>
          </a:p>
        </p:txBody>
      </p:sp>
      <p:sp>
        <p:nvSpPr>
          <p:cNvPr id="6" name="Rectangle 5"/>
          <p:cNvSpPr/>
          <p:nvPr/>
        </p:nvSpPr>
        <p:spPr>
          <a:xfrm>
            <a:off x="1040546" y="5459001"/>
            <a:ext cx="712054" cy="923330"/>
          </a:xfrm>
          <a:prstGeom prst="rect">
            <a:avLst/>
          </a:prstGeom>
          <a:noFill/>
        </p:spPr>
        <p:txBody>
          <a:bodyPr wrap="none" lIns="91440" tIns="45720" rIns="91440" bIns="4572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Verdana" pitchFamily="34" charset="0"/>
                <a:ea typeface="+mn-ea"/>
                <a:cs typeface="+mn-cs"/>
              </a:rPr>
              <a:t>B</a:t>
            </a:r>
          </a:p>
        </p:txBody>
      </p:sp>
      <p:sp>
        <p:nvSpPr>
          <p:cNvPr id="7" name="Rectangle 6"/>
          <p:cNvSpPr/>
          <p:nvPr/>
        </p:nvSpPr>
        <p:spPr>
          <a:xfrm>
            <a:off x="2487752" y="2592500"/>
            <a:ext cx="686406" cy="923330"/>
          </a:xfrm>
          <a:prstGeom prst="rect">
            <a:avLst/>
          </a:prstGeom>
          <a:noFill/>
        </p:spPr>
        <p:txBody>
          <a:bodyPr wrap="none" lIns="91440" tIns="45720" rIns="91440" bIns="4572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Verdana" pitchFamily="34" charset="0"/>
                <a:ea typeface="+mn-ea"/>
                <a:cs typeface="+mn-cs"/>
              </a:rPr>
              <a:t>C</a:t>
            </a:r>
          </a:p>
        </p:txBody>
      </p:sp>
      <p:sp>
        <p:nvSpPr>
          <p:cNvPr id="8" name="Rectangle 7"/>
          <p:cNvSpPr/>
          <p:nvPr/>
        </p:nvSpPr>
        <p:spPr>
          <a:xfrm>
            <a:off x="4027713" y="4445539"/>
            <a:ext cx="760144" cy="923330"/>
          </a:xfrm>
          <a:prstGeom prst="rect">
            <a:avLst/>
          </a:prstGeom>
          <a:noFill/>
        </p:spPr>
        <p:txBody>
          <a:bodyPr wrap="none" lIns="91440" tIns="45720" rIns="91440" bIns="4572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Verdana" pitchFamily="34" charset="0"/>
                <a:ea typeface="+mn-ea"/>
                <a:cs typeface="+mn-cs"/>
              </a:rPr>
              <a:t>D</a:t>
            </a:r>
          </a:p>
        </p:txBody>
      </p:sp>
      <p:sp>
        <p:nvSpPr>
          <p:cNvPr id="9" name="Rectangle 8"/>
          <p:cNvSpPr/>
          <p:nvPr/>
        </p:nvSpPr>
        <p:spPr>
          <a:xfrm>
            <a:off x="7086600" y="5280246"/>
            <a:ext cx="1935146" cy="1569660"/>
          </a:xfrm>
          <a:prstGeom prst="rect">
            <a:avLst/>
          </a:prstGeom>
          <a:noFill/>
        </p:spPr>
        <p:txBody>
          <a:bodyPr wrap="none" lIns="91440" tIns="45720" rIns="91440" bIns="4572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96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Verdana" pitchFamily="34" charset="0"/>
                <a:ea typeface="+mn-ea"/>
                <a:cs typeface="+mn-cs"/>
              </a:rPr>
              <a:t>16</a:t>
            </a:r>
          </a:p>
        </p:txBody>
      </p:sp>
    </p:spTree>
    <p:extLst>
      <p:ext uri="{BB962C8B-B14F-4D97-AF65-F5344CB8AC3E}">
        <p14:creationId xmlns:p14="http://schemas.microsoft.com/office/powerpoint/2010/main" val="1498224023"/>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4242" name="Rectangle 2"/>
          <p:cNvSpPr>
            <a:spLocks noGrp="1" noChangeArrowheads="1"/>
          </p:cNvSpPr>
          <p:nvPr>
            <p:ph type="title"/>
          </p:nvPr>
        </p:nvSpPr>
        <p:spPr/>
        <p:txBody>
          <a:bodyPr/>
          <a:lstStyle/>
          <a:p>
            <a:endParaRPr lang="en-US"/>
          </a:p>
        </p:txBody>
      </p:sp>
      <p:sp>
        <p:nvSpPr>
          <p:cNvPr id="394243" name="Rectangle 3"/>
          <p:cNvSpPr>
            <a:spLocks noGrp="1" noChangeArrowheads="1"/>
          </p:cNvSpPr>
          <p:nvPr>
            <p:ph type="body" idx="1"/>
          </p:nvPr>
        </p:nvSpPr>
        <p:spPr/>
        <p:txBody>
          <a:bodyPr/>
          <a:lstStyle/>
          <a:p>
            <a:endParaRPr lang="en-US"/>
          </a:p>
        </p:txBody>
      </p:sp>
      <p:pic>
        <p:nvPicPr>
          <p:cNvPr id="394244" name="Picture 4" descr="http://a3.sphotos.ak.fbcdn.net/hphotos-ak-snc7/s320x320/386429_196417970445759_112852375468986_411832_5184196_n.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4245" name="AutoShape 5"/>
          <p:cNvSpPr>
            <a:spLocks noChangeArrowheads="1"/>
          </p:cNvSpPr>
          <p:nvPr/>
        </p:nvSpPr>
        <p:spPr bwMode="auto">
          <a:xfrm>
            <a:off x="228600" y="304800"/>
            <a:ext cx="1143000" cy="1066800"/>
          </a:xfrm>
          <a:prstGeom prst="hexagon">
            <a:avLst>
              <a:gd name="adj" fmla="val 26786"/>
              <a:gd name="vf" fmla="val 115470"/>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sp>
        <p:nvSpPr>
          <p:cNvPr id="394246" name="Line 6"/>
          <p:cNvSpPr>
            <a:spLocks noChangeShapeType="1"/>
          </p:cNvSpPr>
          <p:nvPr/>
        </p:nvSpPr>
        <p:spPr bwMode="auto">
          <a:xfrm>
            <a:off x="914400" y="1676400"/>
            <a:ext cx="685800" cy="114300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type="triangle" w="med" len="me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sp>
        <p:nvSpPr>
          <p:cNvPr id="394247" name="AutoShape 7"/>
          <p:cNvSpPr>
            <a:spLocks noChangeArrowheads="1"/>
          </p:cNvSpPr>
          <p:nvPr/>
        </p:nvSpPr>
        <p:spPr bwMode="auto">
          <a:xfrm rot="3902233">
            <a:off x="876300" y="2171700"/>
            <a:ext cx="990600" cy="609600"/>
          </a:xfrm>
          <a:prstGeom prst="rightArrow">
            <a:avLst>
              <a:gd name="adj1" fmla="val 50000"/>
              <a:gd name="adj2" fmla="val 40625"/>
            </a:avLst>
          </a:prstGeom>
          <a:solidFill>
            <a:schemeClr val="bg1"/>
          </a:solidFill>
          <a:ln w="38100" algn="ctr">
            <a:solidFill>
              <a:srgbClr val="CC0000"/>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sp>
        <p:nvSpPr>
          <p:cNvPr id="394248" name="AutoShape 8"/>
          <p:cNvSpPr>
            <a:spLocks noChangeArrowheads="1"/>
          </p:cNvSpPr>
          <p:nvPr/>
        </p:nvSpPr>
        <p:spPr bwMode="auto">
          <a:xfrm rot="-7145400">
            <a:off x="1790700" y="4686300"/>
            <a:ext cx="990600" cy="609600"/>
          </a:xfrm>
          <a:prstGeom prst="rightArrow">
            <a:avLst>
              <a:gd name="adj1" fmla="val 50000"/>
              <a:gd name="adj2" fmla="val 40625"/>
            </a:avLst>
          </a:prstGeom>
          <a:solidFill>
            <a:schemeClr val="bg1"/>
          </a:solidFill>
          <a:ln w="38100" algn="ctr">
            <a:solidFill>
              <a:schemeClr val="tx1"/>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sp>
        <p:nvSpPr>
          <p:cNvPr id="394249" name="WordArt 9"/>
          <p:cNvSpPr>
            <a:spLocks noChangeArrowheads="1" noChangeShapeType="1" noTextEdit="1"/>
          </p:cNvSpPr>
          <p:nvPr/>
        </p:nvSpPr>
        <p:spPr bwMode="auto">
          <a:xfrm>
            <a:off x="1752600" y="5638800"/>
            <a:ext cx="3543300" cy="64770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0" cap="none" spc="720" normalizeH="0" baseline="0" noProof="0" dirty="0">
                <a:ln w="38100">
                  <a:solidFill>
                    <a:srgbClr val="000000"/>
                  </a:solidFill>
                  <a:round/>
                  <a:headEnd/>
                  <a:tailEnd/>
                </a:ln>
                <a:solidFill>
                  <a:srgbClr val="FFFFCC"/>
                </a:solidFill>
                <a:effectLst>
                  <a:outerShdw dist="45791" dir="3378596" algn="ctr" rotWithShape="0">
                    <a:srgbClr val="4D4D4D">
                      <a:alpha val="79999"/>
                    </a:srgbClr>
                  </a:outerShdw>
                </a:effectLst>
                <a:uLnTx/>
                <a:uFillTx/>
                <a:latin typeface="Arial Black"/>
                <a:ea typeface="+mn-ea"/>
                <a:cs typeface="+mn-cs"/>
              </a:rPr>
              <a:t>Ribose Sugar</a:t>
            </a:r>
          </a:p>
        </p:txBody>
      </p:sp>
      <p:sp>
        <p:nvSpPr>
          <p:cNvPr id="394252" name="WordArt 12"/>
          <p:cNvSpPr>
            <a:spLocks noChangeArrowheads="1" noChangeShapeType="1" noTextEdit="1"/>
          </p:cNvSpPr>
          <p:nvPr/>
        </p:nvSpPr>
        <p:spPr bwMode="auto">
          <a:xfrm>
            <a:off x="2895600" y="3352800"/>
            <a:ext cx="533400" cy="68580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0" cap="none" spc="720" normalizeH="0" baseline="0" noProof="0">
                <a:ln w="38100">
                  <a:solidFill>
                    <a:srgbClr val="000000"/>
                  </a:solidFill>
                  <a:round/>
                  <a:headEnd/>
                  <a:tailEnd/>
                </a:ln>
                <a:solidFill>
                  <a:srgbClr val="00CC66"/>
                </a:solidFill>
                <a:effectLst>
                  <a:outerShdw dist="45791" dir="3378596" algn="ctr" rotWithShape="0">
                    <a:srgbClr val="4D4D4D">
                      <a:alpha val="79999"/>
                    </a:srgbClr>
                  </a:outerShdw>
                </a:effectLst>
                <a:uLnTx/>
                <a:uFillTx/>
                <a:latin typeface="Arial Black"/>
                <a:ea typeface="+mn-ea"/>
                <a:cs typeface="+mn-cs"/>
              </a:rPr>
              <a:t>A</a:t>
            </a:r>
          </a:p>
        </p:txBody>
      </p:sp>
      <p:sp>
        <p:nvSpPr>
          <p:cNvPr id="394253" name="WordArt 13"/>
          <p:cNvSpPr>
            <a:spLocks noChangeArrowheads="1" noChangeShapeType="1" noTextEdit="1"/>
          </p:cNvSpPr>
          <p:nvPr/>
        </p:nvSpPr>
        <p:spPr bwMode="auto">
          <a:xfrm>
            <a:off x="2895600" y="4191000"/>
            <a:ext cx="457200" cy="64770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0" cap="none" spc="720" normalizeH="0" baseline="0" noProof="0">
                <a:ln w="38100">
                  <a:solidFill>
                    <a:srgbClr val="000000"/>
                  </a:solidFill>
                  <a:round/>
                  <a:headEnd/>
                  <a:tailEnd/>
                </a:ln>
                <a:solidFill>
                  <a:srgbClr val="F0E500"/>
                </a:solidFill>
                <a:effectLst>
                  <a:outerShdw dist="45791" dir="3378596" algn="ctr" rotWithShape="0">
                    <a:srgbClr val="4D4D4D">
                      <a:alpha val="79999"/>
                    </a:srgbClr>
                  </a:outerShdw>
                </a:effectLst>
                <a:uLnTx/>
                <a:uFillTx/>
                <a:latin typeface="Arial Black"/>
                <a:ea typeface="+mn-ea"/>
                <a:cs typeface="+mn-cs"/>
              </a:rPr>
              <a:t>T</a:t>
            </a:r>
          </a:p>
        </p:txBody>
      </p:sp>
      <p:sp>
        <p:nvSpPr>
          <p:cNvPr id="394254" name="WordArt 14"/>
          <p:cNvSpPr>
            <a:spLocks noChangeArrowheads="1" noChangeShapeType="1" noTextEdit="1"/>
          </p:cNvSpPr>
          <p:nvPr/>
        </p:nvSpPr>
        <p:spPr bwMode="auto">
          <a:xfrm>
            <a:off x="3962400" y="3429000"/>
            <a:ext cx="457200" cy="64770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0" cap="none" spc="720" normalizeH="0" baseline="0" noProof="0">
                <a:ln w="28575">
                  <a:solidFill>
                    <a:srgbClr val="000000"/>
                  </a:solidFill>
                  <a:round/>
                  <a:headEnd/>
                  <a:tailEnd/>
                </a:ln>
                <a:solidFill>
                  <a:srgbClr val="CC0000"/>
                </a:solidFill>
                <a:effectLst>
                  <a:outerShdw dist="45791" dir="3378596" algn="ctr" rotWithShape="0">
                    <a:srgbClr val="4D4D4D">
                      <a:alpha val="79999"/>
                    </a:srgbClr>
                  </a:outerShdw>
                </a:effectLst>
                <a:uLnTx/>
                <a:uFillTx/>
                <a:latin typeface="Arial Black"/>
                <a:ea typeface="+mn-ea"/>
                <a:cs typeface="+mn-cs"/>
              </a:rPr>
              <a:t>C</a:t>
            </a:r>
          </a:p>
        </p:txBody>
      </p:sp>
      <p:sp>
        <p:nvSpPr>
          <p:cNvPr id="394255" name="WordArt 15"/>
          <p:cNvSpPr>
            <a:spLocks noChangeArrowheads="1" noChangeShapeType="1" noTextEdit="1"/>
          </p:cNvSpPr>
          <p:nvPr/>
        </p:nvSpPr>
        <p:spPr bwMode="auto">
          <a:xfrm>
            <a:off x="3733800" y="4267200"/>
            <a:ext cx="457200" cy="64770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0" cap="none" spc="720" normalizeH="0" baseline="0" noProof="0">
                <a:ln w="38100">
                  <a:solidFill>
                    <a:srgbClr val="000000"/>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uLnTx/>
                <a:uFillTx/>
                <a:latin typeface="Arial Black"/>
                <a:ea typeface="+mn-ea"/>
                <a:cs typeface="+mn-cs"/>
              </a:rPr>
              <a:t>G</a:t>
            </a:r>
          </a:p>
        </p:txBody>
      </p:sp>
      <p:sp>
        <p:nvSpPr>
          <p:cNvPr id="394263" name="WordArt 23"/>
          <p:cNvSpPr>
            <a:spLocks noChangeArrowheads="1" noChangeShapeType="1" noTextEdit="1"/>
          </p:cNvSpPr>
          <p:nvPr/>
        </p:nvSpPr>
        <p:spPr bwMode="auto">
          <a:xfrm>
            <a:off x="228600" y="1600200"/>
            <a:ext cx="2133600" cy="26670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0" cap="none" spc="720" normalizeH="0" baseline="0" noProof="0">
                <a:ln w="19050">
                  <a:solidFill>
                    <a:srgbClr val="000000"/>
                  </a:solidFill>
                  <a:round/>
                  <a:headEnd/>
                  <a:tailEnd/>
                </a:ln>
                <a:solidFill>
                  <a:srgbClr val="CC0000"/>
                </a:solidFill>
                <a:effectLst>
                  <a:outerShdw dist="45791" dir="3378596" algn="ctr" rotWithShape="0">
                    <a:srgbClr val="4D4D4D">
                      <a:alpha val="79999"/>
                    </a:srgbClr>
                  </a:outerShdw>
                </a:effectLst>
                <a:uLnTx/>
                <a:uFillTx/>
                <a:latin typeface="Arial Black"/>
                <a:ea typeface="+mn-ea"/>
                <a:cs typeface="+mn-cs"/>
              </a:rPr>
              <a:t>Phosphate Backbone</a:t>
            </a:r>
          </a:p>
        </p:txBody>
      </p:sp>
      <p:sp>
        <p:nvSpPr>
          <p:cNvPr id="394264" name="WordArt 25"/>
          <p:cNvSpPr>
            <a:spLocks noChangeArrowheads="1" noChangeShapeType="1" noTextEdit="1"/>
          </p:cNvSpPr>
          <p:nvPr/>
        </p:nvSpPr>
        <p:spPr bwMode="auto">
          <a:xfrm>
            <a:off x="5624286" y="876300"/>
            <a:ext cx="3238500" cy="1447800"/>
          </a:xfrm>
          <a:prstGeom prst="rect">
            <a:avLst/>
          </a:prstGeom>
        </p:spPr>
        <p:txBody>
          <a:bodyPr wrap="none" fromWordArt="1">
            <a:prstTxWarp prst="textWave1">
              <a:avLst>
                <a:gd name="adj1" fmla="val 13005"/>
                <a:gd name="adj2" fmla="val 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0" cap="none" spc="0" normalizeH="0" baseline="0" noProof="0" dirty="0">
                <a:ln w="38100">
                  <a:solidFill>
                    <a:srgbClr val="000000"/>
                  </a:solidFill>
                  <a:round/>
                  <a:headEnd/>
                  <a:tailEnd/>
                </a:ln>
                <a:gradFill rotWithShape="1">
                  <a:gsLst>
                    <a:gs pos="0">
                      <a:srgbClr val="9999FF"/>
                    </a:gs>
                    <a:gs pos="100000">
                      <a:srgbClr val="009999"/>
                    </a:gs>
                  </a:gsLst>
                  <a:lin ang="5400000" scaled="1"/>
                </a:gradFill>
                <a:effectLst>
                  <a:outerShdw dist="53882" dir="2700000" algn="ctr" rotWithShape="0">
                    <a:srgbClr val="C0C0C0">
                      <a:alpha val="79999"/>
                    </a:srgbClr>
                  </a:outerShdw>
                </a:effectLst>
                <a:uLnTx/>
                <a:uFillTx/>
                <a:latin typeface="Times New Roman"/>
                <a:ea typeface="+mn-ea"/>
                <a:cs typeface="Times New Roman"/>
              </a:rPr>
              <a:t>DNA</a:t>
            </a:r>
          </a:p>
        </p:txBody>
      </p:sp>
      <p:sp>
        <p:nvSpPr>
          <p:cNvPr id="28" name="Rounded Rectangle 27"/>
          <p:cNvSpPr/>
          <p:nvPr/>
        </p:nvSpPr>
        <p:spPr bwMode="auto">
          <a:xfrm>
            <a:off x="3670673" y="4159055"/>
            <a:ext cx="583453" cy="840209"/>
          </a:xfrm>
          <a:prstGeom prst="roundRect">
            <a:avLst/>
          </a:prstGeom>
          <a:solidFill>
            <a:schemeClr val="bg1">
              <a:lumMod val="95000"/>
              <a:lumOff val="5000"/>
            </a:schemeClr>
          </a:solidFill>
          <a:ln w="9525" cap="flat" cmpd="sng" algn="ctr">
            <a:solidFill>
              <a:schemeClr val="tx1"/>
            </a:solidFill>
            <a:prstDash val="solid"/>
            <a:round/>
            <a:headEnd type="none" w="med" len="med"/>
            <a:tailEnd type="none" w="med" len="med"/>
          </a:ln>
          <a:effectLst>
            <a:glow rad="1066800">
              <a:schemeClr val="tx1">
                <a:alpha val="98000"/>
              </a:schemeClr>
            </a:glow>
          </a:effectLst>
        </p:spPr>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sp>
        <p:nvSpPr>
          <p:cNvPr id="4" name="Rectangle 3"/>
          <p:cNvSpPr/>
          <p:nvPr/>
        </p:nvSpPr>
        <p:spPr>
          <a:xfrm>
            <a:off x="452006" y="94902"/>
            <a:ext cx="5801588" cy="646331"/>
          </a:xfrm>
          <a:prstGeom prst="rect">
            <a:avLst/>
          </a:prstGeom>
          <a:noFill/>
        </p:spPr>
        <p:txBody>
          <a:bodyPr wrap="none" lIns="91440" tIns="45720" rIns="91440" bIns="4572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Verdana" pitchFamily="34" charset="0"/>
                <a:ea typeface="+mn-ea"/>
                <a:cs typeface="+mn-cs"/>
              </a:rPr>
              <a:t>Name, A, B, C, and D?</a:t>
            </a:r>
          </a:p>
        </p:txBody>
      </p:sp>
      <p:sp>
        <p:nvSpPr>
          <p:cNvPr id="5" name="Rectangle 4"/>
          <p:cNvSpPr/>
          <p:nvPr/>
        </p:nvSpPr>
        <p:spPr>
          <a:xfrm>
            <a:off x="-132236" y="876300"/>
            <a:ext cx="721672" cy="923330"/>
          </a:xfrm>
          <a:prstGeom prst="rect">
            <a:avLst/>
          </a:prstGeom>
          <a:noFill/>
        </p:spPr>
        <p:txBody>
          <a:bodyPr wrap="none" lIns="91440" tIns="45720" rIns="91440" bIns="4572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Verdana" pitchFamily="34" charset="0"/>
                <a:ea typeface="+mn-ea"/>
                <a:cs typeface="+mn-cs"/>
              </a:rPr>
              <a:t>A</a:t>
            </a:r>
          </a:p>
        </p:txBody>
      </p:sp>
      <p:sp>
        <p:nvSpPr>
          <p:cNvPr id="6" name="Rectangle 5"/>
          <p:cNvSpPr/>
          <p:nvPr/>
        </p:nvSpPr>
        <p:spPr>
          <a:xfrm>
            <a:off x="1040546" y="5459001"/>
            <a:ext cx="712054" cy="923330"/>
          </a:xfrm>
          <a:prstGeom prst="rect">
            <a:avLst/>
          </a:prstGeom>
          <a:noFill/>
        </p:spPr>
        <p:txBody>
          <a:bodyPr wrap="none" lIns="91440" tIns="45720" rIns="91440" bIns="4572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Verdana" pitchFamily="34" charset="0"/>
                <a:ea typeface="+mn-ea"/>
                <a:cs typeface="+mn-cs"/>
              </a:rPr>
              <a:t>B</a:t>
            </a:r>
          </a:p>
        </p:txBody>
      </p:sp>
      <p:sp>
        <p:nvSpPr>
          <p:cNvPr id="7" name="Rectangle 6"/>
          <p:cNvSpPr/>
          <p:nvPr/>
        </p:nvSpPr>
        <p:spPr>
          <a:xfrm>
            <a:off x="2487752" y="2592500"/>
            <a:ext cx="686406" cy="923330"/>
          </a:xfrm>
          <a:prstGeom prst="rect">
            <a:avLst/>
          </a:prstGeom>
          <a:noFill/>
        </p:spPr>
        <p:txBody>
          <a:bodyPr wrap="none" lIns="91440" tIns="45720" rIns="91440" bIns="4572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Verdana" pitchFamily="34" charset="0"/>
                <a:ea typeface="+mn-ea"/>
                <a:cs typeface="+mn-cs"/>
              </a:rPr>
              <a:t>C</a:t>
            </a:r>
          </a:p>
        </p:txBody>
      </p:sp>
      <p:sp>
        <p:nvSpPr>
          <p:cNvPr id="8" name="Rectangle 7"/>
          <p:cNvSpPr/>
          <p:nvPr/>
        </p:nvSpPr>
        <p:spPr>
          <a:xfrm>
            <a:off x="4027713" y="4445539"/>
            <a:ext cx="760144" cy="923330"/>
          </a:xfrm>
          <a:prstGeom prst="rect">
            <a:avLst/>
          </a:prstGeom>
          <a:noFill/>
        </p:spPr>
        <p:txBody>
          <a:bodyPr wrap="none" lIns="91440" tIns="45720" rIns="91440" bIns="4572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Verdana" pitchFamily="34" charset="0"/>
                <a:ea typeface="+mn-ea"/>
                <a:cs typeface="+mn-cs"/>
              </a:rPr>
              <a:t>D</a:t>
            </a:r>
          </a:p>
        </p:txBody>
      </p:sp>
      <p:sp>
        <p:nvSpPr>
          <p:cNvPr id="9" name="Rectangle 8"/>
          <p:cNvSpPr/>
          <p:nvPr/>
        </p:nvSpPr>
        <p:spPr>
          <a:xfrm>
            <a:off x="7086600" y="5280246"/>
            <a:ext cx="1935146" cy="1569660"/>
          </a:xfrm>
          <a:prstGeom prst="rect">
            <a:avLst/>
          </a:prstGeom>
          <a:noFill/>
        </p:spPr>
        <p:txBody>
          <a:bodyPr wrap="none" lIns="91440" tIns="45720" rIns="91440" bIns="4572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96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Verdana" pitchFamily="34" charset="0"/>
                <a:ea typeface="+mn-ea"/>
                <a:cs typeface="+mn-cs"/>
              </a:rPr>
              <a:t>16</a:t>
            </a:r>
          </a:p>
        </p:txBody>
      </p:sp>
    </p:spTree>
    <p:extLst>
      <p:ext uri="{BB962C8B-B14F-4D97-AF65-F5344CB8AC3E}">
        <p14:creationId xmlns:p14="http://schemas.microsoft.com/office/powerpoint/2010/main" val="2292474338"/>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4242" name="Rectangle 2"/>
          <p:cNvSpPr>
            <a:spLocks noGrp="1" noChangeArrowheads="1"/>
          </p:cNvSpPr>
          <p:nvPr>
            <p:ph type="title"/>
          </p:nvPr>
        </p:nvSpPr>
        <p:spPr/>
        <p:txBody>
          <a:bodyPr/>
          <a:lstStyle/>
          <a:p>
            <a:endParaRPr lang="en-US"/>
          </a:p>
        </p:txBody>
      </p:sp>
      <p:sp>
        <p:nvSpPr>
          <p:cNvPr id="394243" name="Rectangle 3"/>
          <p:cNvSpPr>
            <a:spLocks noGrp="1" noChangeArrowheads="1"/>
          </p:cNvSpPr>
          <p:nvPr>
            <p:ph type="body" idx="1"/>
          </p:nvPr>
        </p:nvSpPr>
        <p:spPr/>
        <p:txBody>
          <a:bodyPr/>
          <a:lstStyle/>
          <a:p>
            <a:endParaRPr lang="en-US"/>
          </a:p>
        </p:txBody>
      </p:sp>
      <p:pic>
        <p:nvPicPr>
          <p:cNvPr id="394244" name="Picture 4" descr="http://a3.sphotos.ak.fbcdn.net/hphotos-ak-snc7/s320x320/386429_196417970445759_112852375468986_411832_5184196_n.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4245" name="AutoShape 5"/>
          <p:cNvSpPr>
            <a:spLocks noChangeArrowheads="1"/>
          </p:cNvSpPr>
          <p:nvPr/>
        </p:nvSpPr>
        <p:spPr bwMode="auto">
          <a:xfrm>
            <a:off x="228600" y="304800"/>
            <a:ext cx="1143000" cy="1066800"/>
          </a:xfrm>
          <a:prstGeom prst="hexagon">
            <a:avLst>
              <a:gd name="adj" fmla="val 26786"/>
              <a:gd name="vf" fmla="val 115470"/>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sp>
        <p:nvSpPr>
          <p:cNvPr id="394246" name="Line 6"/>
          <p:cNvSpPr>
            <a:spLocks noChangeShapeType="1"/>
          </p:cNvSpPr>
          <p:nvPr/>
        </p:nvSpPr>
        <p:spPr bwMode="auto">
          <a:xfrm>
            <a:off x="914400" y="1676400"/>
            <a:ext cx="685800" cy="114300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type="triangle" w="med" len="me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sp>
        <p:nvSpPr>
          <p:cNvPr id="394247" name="AutoShape 7"/>
          <p:cNvSpPr>
            <a:spLocks noChangeArrowheads="1"/>
          </p:cNvSpPr>
          <p:nvPr/>
        </p:nvSpPr>
        <p:spPr bwMode="auto">
          <a:xfrm rot="3902233">
            <a:off x="876300" y="2171700"/>
            <a:ext cx="990600" cy="609600"/>
          </a:xfrm>
          <a:prstGeom prst="rightArrow">
            <a:avLst>
              <a:gd name="adj1" fmla="val 50000"/>
              <a:gd name="adj2" fmla="val 40625"/>
            </a:avLst>
          </a:prstGeom>
          <a:solidFill>
            <a:schemeClr val="bg1"/>
          </a:solidFill>
          <a:ln w="38100" algn="ctr">
            <a:solidFill>
              <a:srgbClr val="CC0000"/>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sp>
        <p:nvSpPr>
          <p:cNvPr id="394248" name="AutoShape 8"/>
          <p:cNvSpPr>
            <a:spLocks noChangeArrowheads="1"/>
          </p:cNvSpPr>
          <p:nvPr/>
        </p:nvSpPr>
        <p:spPr bwMode="auto">
          <a:xfrm rot="-7145400">
            <a:off x="1790700" y="4686300"/>
            <a:ext cx="990600" cy="609600"/>
          </a:xfrm>
          <a:prstGeom prst="rightArrow">
            <a:avLst>
              <a:gd name="adj1" fmla="val 50000"/>
              <a:gd name="adj2" fmla="val 40625"/>
            </a:avLst>
          </a:prstGeom>
          <a:solidFill>
            <a:schemeClr val="bg1"/>
          </a:solidFill>
          <a:ln w="38100" algn="ctr">
            <a:solidFill>
              <a:schemeClr val="tx1"/>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sp>
        <p:nvSpPr>
          <p:cNvPr id="394249" name="WordArt 9"/>
          <p:cNvSpPr>
            <a:spLocks noChangeArrowheads="1" noChangeShapeType="1" noTextEdit="1"/>
          </p:cNvSpPr>
          <p:nvPr/>
        </p:nvSpPr>
        <p:spPr bwMode="auto">
          <a:xfrm>
            <a:off x="1752600" y="5638800"/>
            <a:ext cx="3543300" cy="64770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0" cap="none" spc="720" normalizeH="0" baseline="0" noProof="0" dirty="0">
                <a:ln w="38100">
                  <a:solidFill>
                    <a:srgbClr val="000000"/>
                  </a:solidFill>
                  <a:round/>
                  <a:headEnd/>
                  <a:tailEnd/>
                </a:ln>
                <a:solidFill>
                  <a:srgbClr val="FFFFCC"/>
                </a:solidFill>
                <a:effectLst>
                  <a:outerShdw dist="45791" dir="3378596" algn="ctr" rotWithShape="0">
                    <a:srgbClr val="4D4D4D">
                      <a:alpha val="79999"/>
                    </a:srgbClr>
                  </a:outerShdw>
                </a:effectLst>
                <a:uLnTx/>
                <a:uFillTx/>
                <a:latin typeface="Arial Black"/>
                <a:ea typeface="+mn-ea"/>
                <a:cs typeface="+mn-cs"/>
              </a:rPr>
              <a:t>Ribose Sugar</a:t>
            </a:r>
          </a:p>
        </p:txBody>
      </p:sp>
      <p:sp>
        <p:nvSpPr>
          <p:cNvPr id="394252" name="WordArt 12"/>
          <p:cNvSpPr>
            <a:spLocks noChangeArrowheads="1" noChangeShapeType="1" noTextEdit="1"/>
          </p:cNvSpPr>
          <p:nvPr/>
        </p:nvSpPr>
        <p:spPr bwMode="auto">
          <a:xfrm>
            <a:off x="2895600" y="3352800"/>
            <a:ext cx="533400" cy="68580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0" cap="none" spc="720" normalizeH="0" baseline="0" noProof="0">
                <a:ln w="38100">
                  <a:solidFill>
                    <a:srgbClr val="000000"/>
                  </a:solidFill>
                  <a:round/>
                  <a:headEnd/>
                  <a:tailEnd/>
                </a:ln>
                <a:solidFill>
                  <a:srgbClr val="00CC66"/>
                </a:solidFill>
                <a:effectLst>
                  <a:outerShdw dist="45791" dir="3378596" algn="ctr" rotWithShape="0">
                    <a:srgbClr val="4D4D4D">
                      <a:alpha val="79999"/>
                    </a:srgbClr>
                  </a:outerShdw>
                </a:effectLst>
                <a:uLnTx/>
                <a:uFillTx/>
                <a:latin typeface="Arial Black"/>
                <a:ea typeface="+mn-ea"/>
                <a:cs typeface="+mn-cs"/>
              </a:rPr>
              <a:t>A</a:t>
            </a:r>
          </a:p>
        </p:txBody>
      </p:sp>
      <p:sp>
        <p:nvSpPr>
          <p:cNvPr id="394253" name="WordArt 13"/>
          <p:cNvSpPr>
            <a:spLocks noChangeArrowheads="1" noChangeShapeType="1" noTextEdit="1"/>
          </p:cNvSpPr>
          <p:nvPr/>
        </p:nvSpPr>
        <p:spPr bwMode="auto">
          <a:xfrm>
            <a:off x="2895600" y="4191000"/>
            <a:ext cx="457200" cy="64770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0" cap="none" spc="720" normalizeH="0" baseline="0" noProof="0">
                <a:ln w="38100">
                  <a:solidFill>
                    <a:srgbClr val="000000"/>
                  </a:solidFill>
                  <a:round/>
                  <a:headEnd/>
                  <a:tailEnd/>
                </a:ln>
                <a:solidFill>
                  <a:srgbClr val="F0E500"/>
                </a:solidFill>
                <a:effectLst>
                  <a:outerShdw dist="45791" dir="3378596" algn="ctr" rotWithShape="0">
                    <a:srgbClr val="4D4D4D">
                      <a:alpha val="79999"/>
                    </a:srgbClr>
                  </a:outerShdw>
                </a:effectLst>
                <a:uLnTx/>
                <a:uFillTx/>
                <a:latin typeface="Arial Black"/>
                <a:ea typeface="+mn-ea"/>
                <a:cs typeface="+mn-cs"/>
              </a:rPr>
              <a:t>T</a:t>
            </a:r>
          </a:p>
        </p:txBody>
      </p:sp>
      <p:sp>
        <p:nvSpPr>
          <p:cNvPr id="394254" name="WordArt 14"/>
          <p:cNvSpPr>
            <a:spLocks noChangeArrowheads="1" noChangeShapeType="1" noTextEdit="1"/>
          </p:cNvSpPr>
          <p:nvPr/>
        </p:nvSpPr>
        <p:spPr bwMode="auto">
          <a:xfrm>
            <a:off x="3962400" y="3429000"/>
            <a:ext cx="457200" cy="64770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0" cap="none" spc="720" normalizeH="0" baseline="0" noProof="0">
                <a:ln w="28575">
                  <a:solidFill>
                    <a:srgbClr val="000000"/>
                  </a:solidFill>
                  <a:round/>
                  <a:headEnd/>
                  <a:tailEnd/>
                </a:ln>
                <a:solidFill>
                  <a:srgbClr val="CC0000"/>
                </a:solidFill>
                <a:effectLst>
                  <a:outerShdw dist="45791" dir="3378596" algn="ctr" rotWithShape="0">
                    <a:srgbClr val="4D4D4D">
                      <a:alpha val="79999"/>
                    </a:srgbClr>
                  </a:outerShdw>
                </a:effectLst>
                <a:uLnTx/>
                <a:uFillTx/>
                <a:latin typeface="Arial Black"/>
                <a:ea typeface="+mn-ea"/>
                <a:cs typeface="+mn-cs"/>
              </a:rPr>
              <a:t>C</a:t>
            </a:r>
          </a:p>
        </p:txBody>
      </p:sp>
      <p:sp>
        <p:nvSpPr>
          <p:cNvPr id="394255" name="WordArt 15"/>
          <p:cNvSpPr>
            <a:spLocks noChangeArrowheads="1" noChangeShapeType="1" noTextEdit="1"/>
          </p:cNvSpPr>
          <p:nvPr/>
        </p:nvSpPr>
        <p:spPr bwMode="auto">
          <a:xfrm>
            <a:off x="3733800" y="4267200"/>
            <a:ext cx="457200" cy="64770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0" cap="none" spc="720" normalizeH="0" baseline="0" noProof="0">
                <a:ln w="38100">
                  <a:solidFill>
                    <a:srgbClr val="000000"/>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uLnTx/>
                <a:uFillTx/>
                <a:latin typeface="Arial Black"/>
                <a:ea typeface="+mn-ea"/>
                <a:cs typeface="+mn-cs"/>
              </a:rPr>
              <a:t>G</a:t>
            </a:r>
          </a:p>
        </p:txBody>
      </p:sp>
      <p:sp>
        <p:nvSpPr>
          <p:cNvPr id="394263" name="WordArt 23"/>
          <p:cNvSpPr>
            <a:spLocks noChangeArrowheads="1" noChangeShapeType="1" noTextEdit="1"/>
          </p:cNvSpPr>
          <p:nvPr/>
        </p:nvSpPr>
        <p:spPr bwMode="auto">
          <a:xfrm>
            <a:off x="228600" y="1600200"/>
            <a:ext cx="2133600" cy="26670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0" cap="none" spc="720" normalizeH="0" baseline="0" noProof="0">
                <a:ln w="19050">
                  <a:solidFill>
                    <a:srgbClr val="000000"/>
                  </a:solidFill>
                  <a:round/>
                  <a:headEnd/>
                  <a:tailEnd/>
                </a:ln>
                <a:solidFill>
                  <a:srgbClr val="CC0000"/>
                </a:solidFill>
                <a:effectLst>
                  <a:outerShdw dist="45791" dir="3378596" algn="ctr" rotWithShape="0">
                    <a:srgbClr val="4D4D4D">
                      <a:alpha val="79999"/>
                    </a:srgbClr>
                  </a:outerShdw>
                </a:effectLst>
                <a:uLnTx/>
                <a:uFillTx/>
                <a:latin typeface="Arial Black"/>
                <a:ea typeface="+mn-ea"/>
                <a:cs typeface="+mn-cs"/>
              </a:rPr>
              <a:t>Phosphate Backbone</a:t>
            </a:r>
          </a:p>
        </p:txBody>
      </p:sp>
      <p:sp>
        <p:nvSpPr>
          <p:cNvPr id="394264" name="WordArt 25"/>
          <p:cNvSpPr>
            <a:spLocks noChangeArrowheads="1" noChangeShapeType="1" noTextEdit="1"/>
          </p:cNvSpPr>
          <p:nvPr/>
        </p:nvSpPr>
        <p:spPr bwMode="auto">
          <a:xfrm>
            <a:off x="5624286" y="876300"/>
            <a:ext cx="3238500" cy="1447800"/>
          </a:xfrm>
          <a:prstGeom prst="rect">
            <a:avLst/>
          </a:prstGeom>
        </p:spPr>
        <p:txBody>
          <a:bodyPr wrap="none" fromWordArt="1">
            <a:prstTxWarp prst="textWave1">
              <a:avLst>
                <a:gd name="adj1" fmla="val 13005"/>
                <a:gd name="adj2" fmla="val 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0" cap="none" spc="0" normalizeH="0" baseline="0" noProof="0" dirty="0">
                <a:ln w="38100">
                  <a:solidFill>
                    <a:srgbClr val="000000"/>
                  </a:solidFill>
                  <a:round/>
                  <a:headEnd/>
                  <a:tailEnd/>
                </a:ln>
                <a:gradFill rotWithShape="1">
                  <a:gsLst>
                    <a:gs pos="0">
                      <a:srgbClr val="9999FF"/>
                    </a:gs>
                    <a:gs pos="100000">
                      <a:srgbClr val="009999"/>
                    </a:gs>
                  </a:gsLst>
                  <a:lin ang="5400000" scaled="1"/>
                </a:gradFill>
                <a:effectLst>
                  <a:outerShdw dist="53882" dir="2700000" algn="ctr" rotWithShape="0">
                    <a:srgbClr val="C0C0C0">
                      <a:alpha val="79999"/>
                    </a:srgbClr>
                  </a:outerShdw>
                </a:effectLst>
                <a:uLnTx/>
                <a:uFillTx/>
                <a:latin typeface="Times New Roman"/>
                <a:ea typeface="+mn-ea"/>
                <a:cs typeface="Times New Roman"/>
              </a:rPr>
              <a:t>DNA</a:t>
            </a:r>
          </a:p>
        </p:txBody>
      </p:sp>
      <p:sp>
        <p:nvSpPr>
          <p:cNvPr id="4" name="Rectangle 3"/>
          <p:cNvSpPr/>
          <p:nvPr/>
        </p:nvSpPr>
        <p:spPr>
          <a:xfrm>
            <a:off x="452006" y="94902"/>
            <a:ext cx="5801588" cy="646331"/>
          </a:xfrm>
          <a:prstGeom prst="rect">
            <a:avLst/>
          </a:prstGeom>
          <a:noFill/>
        </p:spPr>
        <p:txBody>
          <a:bodyPr wrap="none" lIns="91440" tIns="45720" rIns="91440" bIns="4572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Verdana" pitchFamily="34" charset="0"/>
                <a:ea typeface="+mn-ea"/>
                <a:cs typeface="+mn-cs"/>
              </a:rPr>
              <a:t>Name, A, B, C, and D?</a:t>
            </a:r>
          </a:p>
        </p:txBody>
      </p:sp>
      <p:sp>
        <p:nvSpPr>
          <p:cNvPr id="5" name="Rectangle 4"/>
          <p:cNvSpPr/>
          <p:nvPr/>
        </p:nvSpPr>
        <p:spPr>
          <a:xfrm>
            <a:off x="-132236" y="876300"/>
            <a:ext cx="721672" cy="923330"/>
          </a:xfrm>
          <a:prstGeom prst="rect">
            <a:avLst/>
          </a:prstGeom>
          <a:noFill/>
        </p:spPr>
        <p:txBody>
          <a:bodyPr wrap="none" lIns="91440" tIns="45720" rIns="91440" bIns="4572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Verdana" pitchFamily="34" charset="0"/>
                <a:ea typeface="+mn-ea"/>
                <a:cs typeface="+mn-cs"/>
              </a:rPr>
              <a:t>A</a:t>
            </a:r>
          </a:p>
        </p:txBody>
      </p:sp>
      <p:sp>
        <p:nvSpPr>
          <p:cNvPr id="6" name="Rectangle 5"/>
          <p:cNvSpPr/>
          <p:nvPr/>
        </p:nvSpPr>
        <p:spPr>
          <a:xfrm>
            <a:off x="1040546" y="5459001"/>
            <a:ext cx="712054" cy="923330"/>
          </a:xfrm>
          <a:prstGeom prst="rect">
            <a:avLst/>
          </a:prstGeom>
          <a:noFill/>
        </p:spPr>
        <p:txBody>
          <a:bodyPr wrap="none" lIns="91440" tIns="45720" rIns="91440" bIns="4572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Verdana" pitchFamily="34" charset="0"/>
                <a:ea typeface="+mn-ea"/>
                <a:cs typeface="+mn-cs"/>
              </a:rPr>
              <a:t>B</a:t>
            </a:r>
          </a:p>
        </p:txBody>
      </p:sp>
      <p:sp>
        <p:nvSpPr>
          <p:cNvPr id="7" name="Rectangle 6"/>
          <p:cNvSpPr/>
          <p:nvPr/>
        </p:nvSpPr>
        <p:spPr>
          <a:xfrm>
            <a:off x="2487752" y="2592500"/>
            <a:ext cx="686406" cy="923330"/>
          </a:xfrm>
          <a:prstGeom prst="rect">
            <a:avLst/>
          </a:prstGeom>
          <a:noFill/>
        </p:spPr>
        <p:txBody>
          <a:bodyPr wrap="none" lIns="91440" tIns="45720" rIns="91440" bIns="4572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Verdana" pitchFamily="34" charset="0"/>
                <a:ea typeface="+mn-ea"/>
                <a:cs typeface="+mn-cs"/>
              </a:rPr>
              <a:t>C</a:t>
            </a:r>
          </a:p>
        </p:txBody>
      </p:sp>
      <p:sp>
        <p:nvSpPr>
          <p:cNvPr id="8" name="Rectangle 7"/>
          <p:cNvSpPr/>
          <p:nvPr/>
        </p:nvSpPr>
        <p:spPr>
          <a:xfrm>
            <a:off x="4027713" y="4445539"/>
            <a:ext cx="760144" cy="923330"/>
          </a:xfrm>
          <a:prstGeom prst="rect">
            <a:avLst/>
          </a:prstGeom>
          <a:noFill/>
        </p:spPr>
        <p:txBody>
          <a:bodyPr wrap="none" lIns="91440" tIns="45720" rIns="91440" bIns="4572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Verdana" pitchFamily="34" charset="0"/>
                <a:ea typeface="+mn-ea"/>
                <a:cs typeface="+mn-cs"/>
              </a:rPr>
              <a:t>D</a:t>
            </a:r>
          </a:p>
        </p:txBody>
      </p:sp>
      <p:sp>
        <p:nvSpPr>
          <p:cNvPr id="9" name="Rectangle 8"/>
          <p:cNvSpPr/>
          <p:nvPr/>
        </p:nvSpPr>
        <p:spPr>
          <a:xfrm>
            <a:off x="7086600" y="5280246"/>
            <a:ext cx="1935146" cy="1569660"/>
          </a:xfrm>
          <a:prstGeom prst="rect">
            <a:avLst/>
          </a:prstGeom>
          <a:noFill/>
        </p:spPr>
        <p:txBody>
          <a:bodyPr wrap="none" lIns="91440" tIns="45720" rIns="91440" bIns="4572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96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Verdana" pitchFamily="34" charset="0"/>
                <a:ea typeface="+mn-ea"/>
                <a:cs typeface="+mn-cs"/>
              </a:rPr>
              <a:t>16</a:t>
            </a:r>
          </a:p>
        </p:txBody>
      </p:sp>
    </p:spTree>
    <p:extLst>
      <p:ext uri="{BB962C8B-B14F-4D97-AF65-F5344CB8AC3E}">
        <p14:creationId xmlns:p14="http://schemas.microsoft.com/office/powerpoint/2010/main" val="2547548043"/>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04800"/>
            <a:ext cx="8229600" cy="5821363"/>
          </a:xfrm>
        </p:spPr>
        <p:txBody>
          <a:bodyPr/>
          <a:lstStyle/>
          <a:p>
            <a:r>
              <a:rPr lang="en-US" dirty="0"/>
              <a:t>Spell what DNA stands for..</a:t>
            </a:r>
          </a:p>
        </p:txBody>
      </p:sp>
      <p:pic>
        <p:nvPicPr>
          <p:cNvPr id="4" name="Picture 5" descr="http://upload.wikimedia.org/wikipedia/commons/1/16/DNA_orbit_animated.gif"/>
          <p:cNvPicPr>
            <a:picLocks noChangeAspect="1" noChangeArrowheads="1" noCrop="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1447800" y="-1905000"/>
            <a:ext cx="6934200" cy="1226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7010400" y="152400"/>
            <a:ext cx="1935146" cy="1569660"/>
          </a:xfrm>
          <a:prstGeom prst="rect">
            <a:avLst/>
          </a:prstGeom>
          <a:noFill/>
        </p:spPr>
        <p:txBody>
          <a:bodyPr wrap="none" lIns="91440" tIns="45720" rIns="91440" bIns="4572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96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Verdana" pitchFamily="34" charset="0"/>
                <a:ea typeface="+mn-ea"/>
                <a:cs typeface="+mn-cs"/>
              </a:rPr>
              <a:t>17</a:t>
            </a:r>
          </a:p>
        </p:txBody>
      </p:sp>
    </p:spTree>
    <p:extLst>
      <p:ext uri="{BB962C8B-B14F-4D97-AF65-F5344CB8AC3E}">
        <p14:creationId xmlns:p14="http://schemas.microsoft.com/office/powerpoint/2010/main" val="305462435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228600"/>
            <a:ext cx="8458200" cy="5897563"/>
          </a:xfrm>
        </p:spPr>
        <p:txBody>
          <a:bodyPr/>
          <a:lstStyle/>
          <a:p>
            <a:r>
              <a:rPr lang="en-US" dirty="0"/>
              <a:t>How many meters (roughly) of DNA stretched out can be found in a single cell?</a:t>
            </a:r>
          </a:p>
          <a:p>
            <a:pPr lvl="1"/>
            <a:r>
              <a:rPr lang="en-US" dirty="0">
                <a:solidFill>
                  <a:srgbClr val="66FFCC"/>
                </a:solidFill>
              </a:rPr>
              <a:t>A.) .18 nanometers</a:t>
            </a:r>
          </a:p>
          <a:p>
            <a:pPr lvl="1"/>
            <a:r>
              <a:rPr lang="en-US" dirty="0">
                <a:solidFill>
                  <a:srgbClr val="FFC000"/>
                </a:solidFill>
              </a:rPr>
              <a:t>B.) 18 millimeters</a:t>
            </a:r>
          </a:p>
          <a:p>
            <a:pPr lvl="1"/>
            <a:r>
              <a:rPr lang="en-US" dirty="0">
                <a:solidFill>
                  <a:srgbClr val="FF5050"/>
                </a:solidFill>
              </a:rPr>
              <a:t>C.) 1.8 meters</a:t>
            </a:r>
          </a:p>
          <a:p>
            <a:pPr lvl="1"/>
            <a:r>
              <a:rPr lang="en-US" dirty="0">
                <a:solidFill>
                  <a:srgbClr val="9933FF"/>
                </a:solidFill>
              </a:rPr>
              <a:t>D.) </a:t>
            </a:r>
            <a:r>
              <a:rPr lang="en-US" dirty="0">
                <a:solidFill>
                  <a:schemeClr val="bg1"/>
                </a:solidFill>
              </a:rPr>
              <a:t>180 kilometers</a:t>
            </a:r>
          </a:p>
          <a:p>
            <a:pPr lvl="1"/>
            <a:r>
              <a:rPr lang="en-US" dirty="0">
                <a:solidFill>
                  <a:schemeClr val="accent1">
                    <a:lumMod val="40000"/>
                    <a:lumOff val="60000"/>
                  </a:schemeClr>
                </a:solidFill>
              </a:rPr>
              <a:t>E</a:t>
            </a:r>
            <a:r>
              <a:rPr lang="en-US" dirty="0">
                <a:solidFill>
                  <a:srgbClr val="00B0F0"/>
                </a:solidFill>
              </a:rPr>
              <a:t>.)</a:t>
            </a:r>
            <a:r>
              <a:rPr lang="en-US" dirty="0">
                <a:solidFill>
                  <a:schemeClr val="bg1"/>
                </a:solidFill>
              </a:rPr>
              <a:t> It can wrap around the world over 180 million times.</a:t>
            </a:r>
          </a:p>
        </p:txBody>
      </p:sp>
      <p:pic>
        <p:nvPicPr>
          <p:cNvPr id="4"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1000" y="4419600"/>
            <a:ext cx="8382000" cy="2133600"/>
          </a:xfrm>
          <a:prstGeom prst="rect">
            <a:avLst/>
          </a:prstGeom>
          <a:noFill/>
          <a:ln w="76200" cmpd="tri" algn="ctr">
            <a:solidFill>
              <a:srgbClr val="CC00CC"/>
            </a:solidFill>
            <a:miter lim="800000"/>
            <a:headEnd/>
            <a:tailEnd/>
          </a:ln>
          <a:extLst>
            <a:ext uri="{909E8E84-426E-40DD-AFC4-6F175D3DCCD1}">
              <a14:hiddenFill xmlns:a14="http://schemas.microsoft.com/office/drawing/2010/main">
                <a:solidFill>
                  <a:srgbClr val="FFFFFF"/>
                </a:solidFill>
              </a14:hiddenFill>
            </a:ext>
          </a:extLst>
        </p:spPr>
      </p:pic>
      <p:sp>
        <p:nvSpPr>
          <p:cNvPr id="5" name="Rectangle 4"/>
          <p:cNvSpPr/>
          <p:nvPr/>
        </p:nvSpPr>
        <p:spPr>
          <a:xfrm>
            <a:off x="7670436" y="1397675"/>
            <a:ext cx="1059907" cy="1569660"/>
          </a:xfrm>
          <a:prstGeom prst="rect">
            <a:avLst/>
          </a:prstGeom>
          <a:noFill/>
        </p:spPr>
        <p:txBody>
          <a:bodyPr wrap="none" lIns="91440" tIns="45720" rIns="91440" bIns="45720">
            <a:spAutoFit/>
          </a:bodyPr>
          <a:lstStyle/>
          <a:p>
            <a:pPr algn="ctr"/>
            <a:r>
              <a:rPr lang="en-US" sz="9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2</a:t>
            </a:r>
          </a:p>
        </p:txBody>
      </p:sp>
    </p:spTree>
    <p:extLst>
      <p:ext uri="{BB962C8B-B14F-4D97-AF65-F5344CB8AC3E}">
        <p14:creationId xmlns:p14="http://schemas.microsoft.com/office/powerpoint/2010/main" val="2256560028"/>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04800"/>
            <a:ext cx="8229600" cy="5821363"/>
          </a:xfrm>
        </p:spPr>
        <p:txBody>
          <a:bodyPr/>
          <a:lstStyle/>
          <a:p>
            <a:r>
              <a:rPr lang="en-US" dirty="0"/>
              <a:t>Spell what DNA stands for..</a:t>
            </a:r>
          </a:p>
        </p:txBody>
      </p:sp>
      <p:pic>
        <p:nvPicPr>
          <p:cNvPr id="4" name="Picture 5" descr="http://upload.wikimedia.org/wikipedia/commons/1/16/DNA_orbit_animated.gif"/>
          <p:cNvPicPr>
            <a:picLocks noChangeAspect="1" noChangeArrowheads="1" noCrop="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1447800" y="-1905000"/>
            <a:ext cx="6934200" cy="1226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7010400" y="152400"/>
            <a:ext cx="1935146" cy="1569660"/>
          </a:xfrm>
          <a:prstGeom prst="rect">
            <a:avLst/>
          </a:prstGeom>
          <a:noFill/>
        </p:spPr>
        <p:txBody>
          <a:bodyPr wrap="none" lIns="91440" tIns="45720" rIns="91440" bIns="4572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96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Verdana" pitchFamily="34" charset="0"/>
                <a:ea typeface="+mn-ea"/>
                <a:cs typeface="+mn-cs"/>
              </a:rPr>
              <a:t>17</a:t>
            </a:r>
          </a:p>
        </p:txBody>
      </p:sp>
      <p:sp>
        <p:nvSpPr>
          <p:cNvPr id="2" name="Rectangle 1"/>
          <p:cNvSpPr/>
          <p:nvPr/>
        </p:nvSpPr>
        <p:spPr>
          <a:xfrm>
            <a:off x="301935" y="1096664"/>
            <a:ext cx="6712094" cy="646331"/>
          </a:xfrm>
          <a:prstGeom prst="rect">
            <a:avLst/>
          </a:prstGeom>
          <a:noFill/>
        </p:spPr>
        <p:txBody>
          <a:bodyPr wrap="none" lIns="91440" tIns="45720" rIns="91440" bIns="4572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err="1">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Verdana" pitchFamily="34" charset="0"/>
                <a:ea typeface="+mn-ea"/>
                <a:cs typeface="+mn-cs"/>
              </a:rPr>
              <a:t>Deoxyribose</a:t>
            </a:r>
            <a:r>
              <a:rPr kumimoji="0" lang="en-US" sz="36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Verdana" pitchFamily="34" charset="0"/>
                <a:ea typeface="+mn-ea"/>
                <a:cs typeface="+mn-cs"/>
              </a:rPr>
              <a:t> Nucleic Acid</a:t>
            </a:r>
          </a:p>
        </p:txBody>
      </p:sp>
      <p:sp>
        <p:nvSpPr>
          <p:cNvPr id="6" name="Freeform 5"/>
          <p:cNvSpPr/>
          <p:nvPr/>
        </p:nvSpPr>
        <p:spPr bwMode="auto">
          <a:xfrm>
            <a:off x="754743" y="1016000"/>
            <a:ext cx="2989943" cy="972457"/>
          </a:xfrm>
          <a:custGeom>
            <a:avLst/>
            <a:gdLst>
              <a:gd name="connsiteX0" fmla="*/ 87086 w 2989943"/>
              <a:gd name="connsiteY0" fmla="*/ 159657 h 972457"/>
              <a:gd name="connsiteX1" fmla="*/ 43543 w 2989943"/>
              <a:gd name="connsiteY1" fmla="*/ 362857 h 972457"/>
              <a:gd name="connsiteX2" fmla="*/ 14514 w 2989943"/>
              <a:gd name="connsiteY2" fmla="*/ 449943 h 972457"/>
              <a:gd name="connsiteX3" fmla="*/ 0 w 2989943"/>
              <a:gd name="connsiteY3" fmla="*/ 493486 h 972457"/>
              <a:gd name="connsiteX4" fmla="*/ 43543 w 2989943"/>
              <a:gd name="connsiteY4" fmla="*/ 711200 h 972457"/>
              <a:gd name="connsiteX5" fmla="*/ 87086 w 2989943"/>
              <a:gd name="connsiteY5" fmla="*/ 740229 h 972457"/>
              <a:gd name="connsiteX6" fmla="*/ 174171 w 2989943"/>
              <a:gd name="connsiteY6" fmla="*/ 769257 h 972457"/>
              <a:gd name="connsiteX7" fmla="*/ 275771 w 2989943"/>
              <a:gd name="connsiteY7" fmla="*/ 798286 h 972457"/>
              <a:gd name="connsiteX8" fmla="*/ 362857 w 2989943"/>
              <a:gd name="connsiteY8" fmla="*/ 812800 h 972457"/>
              <a:gd name="connsiteX9" fmla="*/ 696686 w 2989943"/>
              <a:gd name="connsiteY9" fmla="*/ 856343 h 972457"/>
              <a:gd name="connsiteX10" fmla="*/ 1567543 w 2989943"/>
              <a:gd name="connsiteY10" fmla="*/ 914400 h 972457"/>
              <a:gd name="connsiteX11" fmla="*/ 1683657 w 2989943"/>
              <a:gd name="connsiteY11" fmla="*/ 928914 h 972457"/>
              <a:gd name="connsiteX12" fmla="*/ 1756228 w 2989943"/>
              <a:gd name="connsiteY12" fmla="*/ 943429 h 972457"/>
              <a:gd name="connsiteX13" fmla="*/ 2017486 w 2989943"/>
              <a:gd name="connsiteY13" fmla="*/ 972457 h 972457"/>
              <a:gd name="connsiteX14" fmla="*/ 2235200 w 2989943"/>
              <a:gd name="connsiteY14" fmla="*/ 957943 h 972457"/>
              <a:gd name="connsiteX15" fmla="*/ 2394857 w 2989943"/>
              <a:gd name="connsiteY15" fmla="*/ 928914 h 972457"/>
              <a:gd name="connsiteX16" fmla="*/ 2525486 w 2989943"/>
              <a:gd name="connsiteY16" fmla="*/ 899886 h 972457"/>
              <a:gd name="connsiteX17" fmla="*/ 2627086 w 2989943"/>
              <a:gd name="connsiteY17" fmla="*/ 856343 h 972457"/>
              <a:gd name="connsiteX18" fmla="*/ 2728686 w 2989943"/>
              <a:gd name="connsiteY18" fmla="*/ 827314 h 972457"/>
              <a:gd name="connsiteX19" fmla="*/ 2815771 w 2989943"/>
              <a:gd name="connsiteY19" fmla="*/ 783771 h 972457"/>
              <a:gd name="connsiteX20" fmla="*/ 2902857 w 2989943"/>
              <a:gd name="connsiteY20" fmla="*/ 740229 h 972457"/>
              <a:gd name="connsiteX21" fmla="*/ 2946400 w 2989943"/>
              <a:gd name="connsiteY21" fmla="*/ 711200 h 972457"/>
              <a:gd name="connsiteX22" fmla="*/ 2989943 w 2989943"/>
              <a:gd name="connsiteY22" fmla="*/ 551543 h 972457"/>
              <a:gd name="connsiteX23" fmla="*/ 2975428 w 2989943"/>
              <a:gd name="connsiteY23" fmla="*/ 377371 h 972457"/>
              <a:gd name="connsiteX24" fmla="*/ 2960914 w 2989943"/>
              <a:gd name="connsiteY24" fmla="*/ 333829 h 972457"/>
              <a:gd name="connsiteX25" fmla="*/ 2917371 w 2989943"/>
              <a:gd name="connsiteY25" fmla="*/ 290286 h 972457"/>
              <a:gd name="connsiteX26" fmla="*/ 2902857 w 2989943"/>
              <a:gd name="connsiteY26" fmla="*/ 246743 h 972457"/>
              <a:gd name="connsiteX27" fmla="*/ 2728686 w 2989943"/>
              <a:gd name="connsiteY27" fmla="*/ 159657 h 972457"/>
              <a:gd name="connsiteX28" fmla="*/ 2670628 w 2989943"/>
              <a:gd name="connsiteY28" fmla="*/ 145143 h 972457"/>
              <a:gd name="connsiteX29" fmla="*/ 2554514 w 2989943"/>
              <a:gd name="connsiteY29" fmla="*/ 116114 h 972457"/>
              <a:gd name="connsiteX30" fmla="*/ 2409371 w 2989943"/>
              <a:gd name="connsiteY30" fmla="*/ 101600 h 972457"/>
              <a:gd name="connsiteX31" fmla="*/ 1683657 w 2989943"/>
              <a:gd name="connsiteY31" fmla="*/ 87086 h 972457"/>
              <a:gd name="connsiteX32" fmla="*/ 1611086 w 2989943"/>
              <a:gd name="connsiteY32" fmla="*/ 72571 h 972457"/>
              <a:gd name="connsiteX33" fmla="*/ 1335314 w 2989943"/>
              <a:gd name="connsiteY33" fmla="*/ 43543 h 972457"/>
              <a:gd name="connsiteX34" fmla="*/ 1291771 w 2989943"/>
              <a:gd name="connsiteY34" fmla="*/ 29029 h 972457"/>
              <a:gd name="connsiteX35" fmla="*/ 1146628 w 2989943"/>
              <a:gd name="connsiteY35" fmla="*/ 0 h 972457"/>
              <a:gd name="connsiteX36" fmla="*/ 638628 w 2989943"/>
              <a:gd name="connsiteY36" fmla="*/ 14514 h 972457"/>
              <a:gd name="connsiteX37" fmla="*/ 435428 w 2989943"/>
              <a:gd name="connsiteY37" fmla="*/ 29029 h 972457"/>
              <a:gd name="connsiteX38" fmla="*/ 348343 w 2989943"/>
              <a:gd name="connsiteY38" fmla="*/ 58057 h 972457"/>
              <a:gd name="connsiteX39" fmla="*/ 217714 w 2989943"/>
              <a:gd name="connsiteY39" fmla="*/ 145143 h 972457"/>
              <a:gd name="connsiteX40" fmla="*/ 174171 w 2989943"/>
              <a:gd name="connsiteY40" fmla="*/ 174171 h 972457"/>
              <a:gd name="connsiteX41" fmla="*/ 130628 w 2989943"/>
              <a:gd name="connsiteY41" fmla="*/ 203200 h 972457"/>
              <a:gd name="connsiteX42" fmla="*/ 87086 w 2989943"/>
              <a:gd name="connsiteY42" fmla="*/ 217714 h 972457"/>
              <a:gd name="connsiteX43" fmla="*/ 14514 w 2989943"/>
              <a:gd name="connsiteY43" fmla="*/ 275771 h 972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2989943" h="972457">
                <a:moveTo>
                  <a:pt x="87086" y="159657"/>
                </a:moveTo>
                <a:cubicBezTo>
                  <a:pt x="68776" y="306128"/>
                  <a:pt x="84905" y="238771"/>
                  <a:pt x="43543" y="362857"/>
                </a:cubicBezTo>
                <a:lnTo>
                  <a:pt x="14514" y="449943"/>
                </a:lnTo>
                <a:lnTo>
                  <a:pt x="0" y="493486"/>
                </a:lnTo>
                <a:cubicBezTo>
                  <a:pt x="702" y="499803"/>
                  <a:pt x="12667" y="690616"/>
                  <a:pt x="43543" y="711200"/>
                </a:cubicBezTo>
                <a:cubicBezTo>
                  <a:pt x="58057" y="720876"/>
                  <a:pt x="71145" y="733144"/>
                  <a:pt x="87086" y="740229"/>
                </a:cubicBezTo>
                <a:cubicBezTo>
                  <a:pt x="115047" y="752656"/>
                  <a:pt x="145143" y="759581"/>
                  <a:pt x="174171" y="769257"/>
                </a:cubicBezTo>
                <a:cubicBezTo>
                  <a:pt x="215665" y="783088"/>
                  <a:pt x="230217" y="789175"/>
                  <a:pt x="275771" y="798286"/>
                </a:cubicBezTo>
                <a:cubicBezTo>
                  <a:pt x="304629" y="804058"/>
                  <a:pt x="333932" y="807377"/>
                  <a:pt x="362857" y="812800"/>
                </a:cubicBezTo>
                <a:cubicBezTo>
                  <a:pt x="566327" y="850951"/>
                  <a:pt x="463318" y="842200"/>
                  <a:pt x="696686" y="856343"/>
                </a:cubicBezTo>
                <a:cubicBezTo>
                  <a:pt x="987069" y="873942"/>
                  <a:pt x="1278470" y="878267"/>
                  <a:pt x="1567543" y="914400"/>
                </a:cubicBezTo>
                <a:cubicBezTo>
                  <a:pt x="1606248" y="919238"/>
                  <a:pt x="1645105" y="922983"/>
                  <a:pt x="1683657" y="928914"/>
                </a:cubicBezTo>
                <a:cubicBezTo>
                  <a:pt x="1708040" y="932665"/>
                  <a:pt x="1731845" y="939678"/>
                  <a:pt x="1756228" y="943429"/>
                </a:cubicBezTo>
                <a:cubicBezTo>
                  <a:pt x="1832529" y="955168"/>
                  <a:pt x="1943300" y="965039"/>
                  <a:pt x="2017486" y="972457"/>
                </a:cubicBezTo>
                <a:cubicBezTo>
                  <a:pt x="2090057" y="967619"/>
                  <a:pt x="2162766" y="964528"/>
                  <a:pt x="2235200" y="957943"/>
                </a:cubicBezTo>
                <a:cubicBezTo>
                  <a:pt x="2341657" y="948265"/>
                  <a:pt x="2312294" y="947262"/>
                  <a:pt x="2394857" y="928914"/>
                </a:cubicBezTo>
                <a:cubicBezTo>
                  <a:pt x="2462190" y="913951"/>
                  <a:pt x="2463548" y="917583"/>
                  <a:pt x="2525486" y="899886"/>
                </a:cubicBezTo>
                <a:cubicBezTo>
                  <a:pt x="2593551" y="880439"/>
                  <a:pt x="2549691" y="889511"/>
                  <a:pt x="2627086" y="856343"/>
                </a:cubicBezTo>
                <a:cubicBezTo>
                  <a:pt x="2656237" y="843850"/>
                  <a:pt x="2699226" y="834679"/>
                  <a:pt x="2728686" y="827314"/>
                </a:cubicBezTo>
                <a:cubicBezTo>
                  <a:pt x="2853465" y="744128"/>
                  <a:pt x="2695594" y="843860"/>
                  <a:pt x="2815771" y="783771"/>
                </a:cubicBezTo>
                <a:cubicBezTo>
                  <a:pt x="2928309" y="727502"/>
                  <a:pt x="2793417" y="776708"/>
                  <a:pt x="2902857" y="740229"/>
                </a:cubicBezTo>
                <a:cubicBezTo>
                  <a:pt x="2917371" y="730553"/>
                  <a:pt x="2937155" y="725993"/>
                  <a:pt x="2946400" y="711200"/>
                </a:cubicBezTo>
                <a:cubicBezTo>
                  <a:pt x="2968062" y="676540"/>
                  <a:pt x="2981655" y="592983"/>
                  <a:pt x="2989943" y="551543"/>
                </a:cubicBezTo>
                <a:cubicBezTo>
                  <a:pt x="2985105" y="493486"/>
                  <a:pt x="2983128" y="435119"/>
                  <a:pt x="2975428" y="377371"/>
                </a:cubicBezTo>
                <a:cubicBezTo>
                  <a:pt x="2973406" y="362206"/>
                  <a:pt x="2969400" y="346559"/>
                  <a:pt x="2960914" y="333829"/>
                </a:cubicBezTo>
                <a:cubicBezTo>
                  <a:pt x="2949528" y="316750"/>
                  <a:pt x="2931885" y="304800"/>
                  <a:pt x="2917371" y="290286"/>
                </a:cubicBezTo>
                <a:cubicBezTo>
                  <a:pt x="2912533" y="275772"/>
                  <a:pt x="2913675" y="257561"/>
                  <a:pt x="2902857" y="246743"/>
                </a:cubicBezTo>
                <a:cubicBezTo>
                  <a:pt x="2855560" y="199446"/>
                  <a:pt x="2791642" y="175396"/>
                  <a:pt x="2728686" y="159657"/>
                </a:cubicBezTo>
                <a:cubicBezTo>
                  <a:pt x="2709333" y="154819"/>
                  <a:pt x="2689809" y="150623"/>
                  <a:pt x="2670628" y="145143"/>
                </a:cubicBezTo>
                <a:cubicBezTo>
                  <a:pt x="2606522" y="126827"/>
                  <a:pt x="2637509" y="127180"/>
                  <a:pt x="2554514" y="116114"/>
                </a:cubicBezTo>
                <a:cubicBezTo>
                  <a:pt x="2506318" y="109688"/>
                  <a:pt x="2457966" y="103220"/>
                  <a:pt x="2409371" y="101600"/>
                </a:cubicBezTo>
                <a:cubicBezTo>
                  <a:pt x="2167552" y="93540"/>
                  <a:pt x="1925562" y="91924"/>
                  <a:pt x="1683657" y="87086"/>
                </a:cubicBezTo>
                <a:cubicBezTo>
                  <a:pt x="1659467" y="82248"/>
                  <a:pt x="1635605" y="75295"/>
                  <a:pt x="1611086" y="72571"/>
                </a:cubicBezTo>
                <a:cubicBezTo>
                  <a:pt x="1485989" y="58671"/>
                  <a:pt x="1441268" y="67088"/>
                  <a:pt x="1335314" y="43543"/>
                </a:cubicBezTo>
                <a:cubicBezTo>
                  <a:pt x="1320379" y="40224"/>
                  <a:pt x="1306679" y="32469"/>
                  <a:pt x="1291771" y="29029"/>
                </a:cubicBezTo>
                <a:cubicBezTo>
                  <a:pt x="1243695" y="17935"/>
                  <a:pt x="1146628" y="0"/>
                  <a:pt x="1146628" y="0"/>
                </a:cubicBezTo>
                <a:lnTo>
                  <a:pt x="638628" y="14514"/>
                </a:lnTo>
                <a:cubicBezTo>
                  <a:pt x="570779" y="17283"/>
                  <a:pt x="502583" y="18956"/>
                  <a:pt x="435428" y="29029"/>
                </a:cubicBezTo>
                <a:cubicBezTo>
                  <a:pt x="405168" y="33568"/>
                  <a:pt x="348343" y="58057"/>
                  <a:pt x="348343" y="58057"/>
                </a:cubicBezTo>
                <a:lnTo>
                  <a:pt x="217714" y="145143"/>
                </a:lnTo>
                <a:lnTo>
                  <a:pt x="174171" y="174171"/>
                </a:lnTo>
                <a:cubicBezTo>
                  <a:pt x="159657" y="183847"/>
                  <a:pt x="147177" y="197684"/>
                  <a:pt x="130628" y="203200"/>
                </a:cubicBezTo>
                <a:lnTo>
                  <a:pt x="87086" y="217714"/>
                </a:lnTo>
                <a:cubicBezTo>
                  <a:pt x="32157" y="254334"/>
                  <a:pt x="55878" y="234408"/>
                  <a:pt x="14514" y="275771"/>
                </a:cubicBezTo>
              </a:path>
            </a:pathLst>
          </a:custGeom>
          <a:solidFill>
            <a:schemeClr val="bg1"/>
          </a:solidFill>
          <a:ln w="9525" cap="flat" cmpd="sng" algn="ctr">
            <a:solidFill>
              <a:schemeClr val="bg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sp>
        <p:nvSpPr>
          <p:cNvPr id="7" name="Freeform 6"/>
          <p:cNvSpPr/>
          <p:nvPr/>
        </p:nvSpPr>
        <p:spPr bwMode="auto">
          <a:xfrm>
            <a:off x="4135713" y="1001486"/>
            <a:ext cx="1597445" cy="914400"/>
          </a:xfrm>
          <a:custGeom>
            <a:avLst/>
            <a:gdLst>
              <a:gd name="connsiteX0" fmla="*/ 44401 w 1597445"/>
              <a:gd name="connsiteY0" fmla="*/ 217714 h 914400"/>
              <a:gd name="connsiteX1" fmla="*/ 858 w 1597445"/>
              <a:gd name="connsiteY1" fmla="*/ 290285 h 914400"/>
              <a:gd name="connsiteX2" fmla="*/ 29887 w 1597445"/>
              <a:gd name="connsiteY2" fmla="*/ 522514 h 914400"/>
              <a:gd name="connsiteX3" fmla="*/ 58916 w 1597445"/>
              <a:gd name="connsiteY3" fmla="*/ 609600 h 914400"/>
              <a:gd name="connsiteX4" fmla="*/ 73430 w 1597445"/>
              <a:gd name="connsiteY4" fmla="*/ 653143 h 914400"/>
              <a:gd name="connsiteX5" fmla="*/ 116973 w 1597445"/>
              <a:gd name="connsiteY5" fmla="*/ 682171 h 914400"/>
              <a:gd name="connsiteX6" fmla="*/ 146001 w 1597445"/>
              <a:gd name="connsiteY6" fmla="*/ 725714 h 914400"/>
              <a:gd name="connsiteX7" fmla="*/ 233087 w 1597445"/>
              <a:gd name="connsiteY7" fmla="*/ 754743 h 914400"/>
              <a:gd name="connsiteX8" fmla="*/ 334687 w 1597445"/>
              <a:gd name="connsiteY8" fmla="*/ 783771 h 914400"/>
              <a:gd name="connsiteX9" fmla="*/ 378230 w 1597445"/>
              <a:gd name="connsiteY9" fmla="*/ 798285 h 914400"/>
              <a:gd name="connsiteX10" fmla="*/ 436287 w 1597445"/>
              <a:gd name="connsiteY10" fmla="*/ 812800 h 914400"/>
              <a:gd name="connsiteX11" fmla="*/ 639487 w 1597445"/>
              <a:gd name="connsiteY11" fmla="*/ 870857 h 914400"/>
              <a:gd name="connsiteX12" fmla="*/ 929773 w 1597445"/>
              <a:gd name="connsiteY12" fmla="*/ 914400 h 914400"/>
              <a:gd name="connsiteX13" fmla="*/ 1336173 w 1597445"/>
              <a:gd name="connsiteY13" fmla="*/ 899885 h 914400"/>
              <a:gd name="connsiteX14" fmla="*/ 1466801 w 1597445"/>
              <a:gd name="connsiteY14" fmla="*/ 798285 h 914400"/>
              <a:gd name="connsiteX15" fmla="*/ 1510344 w 1597445"/>
              <a:gd name="connsiteY15" fmla="*/ 769257 h 914400"/>
              <a:gd name="connsiteX16" fmla="*/ 1553887 w 1597445"/>
              <a:gd name="connsiteY16" fmla="*/ 638628 h 914400"/>
              <a:gd name="connsiteX17" fmla="*/ 1568401 w 1597445"/>
              <a:gd name="connsiteY17" fmla="*/ 595085 h 914400"/>
              <a:gd name="connsiteX18" fmla="*/ 1582916 w 1597445"/>
              <a:gd name="connsiteY18" fmla="*/ 551543 h 914400"/>
              <a:gd name="connsiteX19" fmla="*/ 1582916 w 1597445"/>
              <a:gd name="connsiteY19" fmla="*/ 348343 h 914400"/>
              <a:gd name="connsiteX20" fmla="*/ 1568401 w 1597445"/>
              <a:gd name="connsiteY20" fmla="*/ 304800 h 914400"/>
              <a:gd name="connsiteX21" fmla="*/ 1524858 w 1597445"/>
              <a:gd name="connsiteY21" fmla="*/ 275771 h 914400"/>
              <a:gd name="connsiteX22" fmla="*/ 1495830 w 1597445"/>
              <a:gd name="connsiteY22" fmla="*/ 232228 h 914400"/>
              <a:gd name="connsiteX23" fmla="*/ 1408744 w 1597445"/>
              <a:gd name="connsiteY23" fmla="*/ 203200 h 914400"/>
              <a:gd name="connsiteX24" fmla="*/ 1307144 w 1597445"/>
              <a:gd name="connsiteY24" fmla="*/ 159657 h 914400"/>
              <a:gd name="connsiteX25" fmla="*/ 1249087 w 1597445"/>
              <a:gd name="connsiteY25" fmla="*/ 130628 h 914400"/>
              <a:gd name="connsiteX26" fmla="*/ 1191030 w 1597445"/>
              <a:gd name="connsiteY26" fmla="*/ 116114 h 914400"/>
              <a:gd name="connsiteX27" fmla="*/ 1147487 w 1597445"/>
              <a:gd name="connsiteY27" fmla="*/ 101600 h 914400"/>
              <a:gd name="connsiteX28" fmla="*/ 1074916 w 1597445"/>
              <a:gd name="connsiteY28" fmla="*/ 87085 h 914400"/>
              <a:gd name="connsiteX29" fmla="*/ 1031373 w 1597445"/>
              <a:gd name="connsiteY29" fmla="*/ 72571 h 914400"/>
              <a:gd name="connsiteX30" fmla="*/ 915258 w 1597445"/>
              <a:gd name="connsiteY30" fmla="*/ 43543 h 914400"/>
              <a:gd name="connsiteX31" fmla="*/ 857201 w 1597445"/>
              <a:gd name="connsiteY31" fmla="*/ 29028 h 914400"/>
              <a:gd name="connsiteX32" fmla="*/ 697544 w 1597445"/>
              <a:gd name="connsiteY32" fmla="*/ 0 h 914400"/>
              <a:gd name="connsiteX33" fmla="*/ 262116 w 1597445"/>
              <a:gd name="connsiteY33" fmla="*/ 14514 h 914400"/>
              <a:gd name="connsiteX34" fmla="*/ 204058 w 1597445"/>
              <a:gd name="connsiteY34" fmla="*/ 29028 h 914400"/>
              <a:gd name="connsiteX35" fmla="*/ 116973 w 1597445"/>
              <a:gd name="connsiteY35" fmla="*/ 72571 h 914400"/>
              <a:gd name="connsiteX36" fmla="*/ 73430 w 1597445"/>
              <a:gd name="connsiteY36" fmla="*/ 101600 h 914400"/>
              <a:gd name="connsiteX37" fmla="*/ 44401 w 1597445"/>
              <a:gd name="connsiteY37" fmla="*/ 188685 h 914400"/>
              <a:gd name="connsiteX38" fmla="*/ 15373 w 1597445"/>
              <a:gd name="connsiteY38" fmla="*/ 275771 h 914400"/>
              <a:gd name="connsiteX39" fmla="*/ 858 w 1597445"/>
              <a:gd name="connsiteY39" fmla="*/ 319314 h 914400"/>
              <a:gd name="connsiteX40" fmla="*/ 858 w 1597445"/>
              <a:gd name="connsiteY40" fmla="*/ 348343 h 91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597445" h="914400">
                <a:moveTo>
                  <a:pt x="44401" y="217714"/>
                </a:moveTo>
                <a:cubicBezTo>
                  <a:pt x="29887" y="241904"/>
                  <a:pt x="2200" y="262106"/>
                  <a:pt x="858" y="290285"/>
                </a:cubicBezTo>
                <a:cubicBezTo>
                  <a:pt x="-2853" y="368209"/>
                  <a:pt x="5217" y="448505"/>
                  <a:pt x="29887" y="522514"/>
                </a:cubicBezTo>
                <a:lnTo>
                  <a:pt x="58916" y="609600"/>
                </a:lnTo>
                <a:cubicBezTo>
                  <a:pt x="63754" y="624114"/>
                  <a:pt x="60700" y="644657"/>
                  <a:pt x="73430" y="653143"/>
                </a:cubicBezTo>
                <a:lnTo>
                  <a:pt x="116973" y="682171"/>
                </a:lnTo>
                <a:cubicBezTo>
                  <a:pt x="126649" y="696685"/>
                  <a:pt x="131209" y="716469"/>
                  <a:pt x="146001" y="725714"/>
                </a:cubicBezTo>
                <a:cubicBezTo>
                  <a:pt x="171949" y="741932"/>
                  <a:pt x="204058" y="745067"/>
                  <a:pt x="233087" y="754743"/>
                </a:cubicBezTo>
                <a:cubicBezTo>
                  <a:pt x="337472" y="789538"/>
                  <a:pt x="207134" y="747328"/>
                  <a:pt x="334687" y="783771"/>
                </a:cubicBezTo>
                <a:cubicBezTo>
                  <a:pt x="349398" y="787974"/>
                  <a:pt x="363519" y="794082"/>
                  <a:pt x="378230" y="798285"/>
                </a:cubicBezTo>
                <a:cubicBezTo>
                  <a:pt x="397410" y="803765"/>
                  <a:pt x="417180" y="807068"/>
                  <a:pt x="436287" y="812800"/>
                </a:cubicBezTo>
                <a:cubicBezTo>
                  <a:pt x="522553" y="838680"/>
                  <a:pt x="544105" y="854960"/>
                  <a:pt x="639487" y="870857"/>
                </a:cubicBezTo>
                <a:cubicBezTo>
                  <a:pt x="852134" y="906297"/>
                  <a:pt x="755255" y="892584"/>
                  <a:pt x="929773" y="914400"/>
                </a:cubicBezTo>
                <a:cubicBezTo>
                  <a:pt x="1065240" y="909562"/>
                  <a:pt x="1202062" y="919607"/>
                  <a:pt x="1336173" y="899885"/>
                </a:cubicBezTo>
                <a:cubicBezTo>
                  <a:pt x="1389626" y="892024"/>
                  <a:pt x="1428424" y="830265"/>
                  <a:pt x="1466801" y="798285"/>
                </a:cubicBezTo>
                <a:cubicBezTo>
                  <a:pt x="1480202" y="787118"/>
                  <a:pt x="1495830" y="778933"/>
                  <a:pt x="1510344" y="769257"/>
                </a:cubicBezTo>
                <a:lnTo>
                  <a:pt x="1553887" y="638628"/>
                </a:lnTo>
                <a:lnTo>
                  <a:pt x="1568401" y="595085"/>
                </a:lnTo>
                <a:lnTo>
                  <a:pt x="1582916" y="551543"/>
                </a:lnTo>
                <a:cubicBezTo>
                  <a:pt x="1597751" y="432857"/>
                  <a:pt x="1606354" y="453812"/>
                  <a:pt x="1582916" y="348343"/>
                </a:cubicBezTo>
                <a:cubicBezTo>
                  <a:pt x="1579597" y="333408"/>
                  <a:pt x="1577959" y="316747"/>
                  <a:pt x="1568401" y="304800"/>
                </a:cubicBezTo>
                <a:cubicBezTo>
                  <a:pt x="1557504" y="291178"/>
                  <a:pt x="1539372" y="285447"/>
                  <a:pt x="1524858" y="275771"/>
                </a:cubicBezTo>
                <a:cubicBezTo>
                  <a:pt x="1515182" y="261257"/>
                  <a:pt x="1510622" y="241473"/>
                  <a:pt x="1495830" y="232228"/>
                </a:cubicBezTo>
                <a:cubicBezTo>
                  <a:pt x="1469882" y="216011"/>
                  <a:pt x="1408744" y="203200"/>
                  <a:pt x="1408744" y="203200"/>
                </a:cubicBezTo>
                <a:cubicBezTo>
                  <a:pt x="1320501" y="144371"/>
                  <a:pt x="1414260" y="199826"/>
                  <a:pt x="1307144" y="159657"/>
                </a:cubicBezTo>
                <a:cubicBezTo>
                  <a:pt x="1286885" y="152060"/>
                  <a:pt x="1269346" y="138225"/>
                  <a:pt x="1249087" y="130628"/>
                </a:cubicBezTo>
                <a:cubicBezTo>
                  <a:pt x="1230409" y="123624"/>
                  <a:pt x="1210210" y="121594"/>
                  <a:pt x="1191030" y="116114"/>
                </a:cubicBezTo>
                <a:cubicBezTo>
                  <a:pt x="1176319" y="111911"/>
                  <a:pt x="1162330" y="105311"/>
                  <a:pt x="1147487" y="101600"/>
                </a:cubicBezTo>
                <a:cubicBezTo>
                  <a:pt x="1123554" y="95617"/>
                  <a:pt x="1098849" y="93068"/>
                  <a:pt x="1074916" y="87085"/>
                </a:cubicBezTo>
                <a:cubicBezTo>
                  <a:pt x="1060073" y="83374"/>
                  <a:pt x="1046133" y="76596"/>
                  <a:pt x="1031373" y="72571"/>
                </a:cubicBezTo>
                <a:cubicBezTo>
                  <a:pt x="992883" y="62074"/>
                  <a:pt x="953963" y="53219"/>
                  <a:pt x="915258" y="43543"/>
                </a:cubicBezTo>
                <a:cubicBezTo>
                  <a:pt x="895906" y="38705"/>
                  <a:pt x="876762" y="32940"/>
                  <a:pt x="857201" y="29028"/>
                </a:cubicBezTo>
                <a:cubicBezTo>
                  <a:pt x="755772" y="8743"/>
                  <a:pt x="808964" y="18570"/>
                  <a:pt x="697544" y="0"/>
                </a:cubicBezTo>
                <a:cubicBezTo>
                  <a:pt x="552401" y="4838"/>
                  <a:pt x="407089" y="5986"/>
                  <a:pt x="262116" y="14514"/>
                </a:cubicBezTo>
                <a:cubicBezTo>
                  <a:pt x="242202" y="15685"/>
                  <a:pt x="222393" y="21170"/>
                  <a:pt x="204058" y="29028"/>
                </a:cubicBezTo>
                <a:cubicBezTo>
                  <a:pt x="7108" y="113436"/>
                  <a:pt x="300449" y="11414"/>
                  <a:pt x="116973" y="72571"/>
                </a:cubicBezTo>
                <a:cubicBezTo>
                  <a:pt x="102459" y="82247"/>
                  <a:pt x="82675" y="86807"/>
                  <a:pt x="73430" y="101600"/>
                </a:cubicBezTo>
                <a:cubicBezTo>
                  <a:pt x="57213" y="127548"/>
                  <a:pt x="54077" y="159657"/>
                  <a:pt x="44401" y="188685"/>
                </a:cubicBezTo>
                <a:lnTo>
                  <a:pt x="15373" y="275771"/>
                </a:lnTo>
                <a:cubicBezTo>
                  <a:pt x="10535" y="290285"/>
                  <a:pt x="858" y="304014"/>
                  <a:pt x="858" y="319314"/>
                </a:cubicBezTo>
                <a:lnTo>
                  <a:pt x="858" y="348343"/>
                </a:lnTo>
              </a:path>
            </a:pathLst>
          </a:custGeom>
          <a:solidFill>
            <a:schemeClr val="bg1"/>
          </a:solidFill>
          <a:ln w="9525" cap="flat" cmpd="sng" algn="ctr">
            <a:solidFill>
              <a:schemeClr val="bg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sp>
        <p:nvSpPr>
          <p:cNvPr id="8" name="Freeform 7"/>
          <p:cNvSpPr/>
          <p:nvPr/>
        </p:nvSpPr>
        <p:spPr bwMode="auto">
          <a:xfrm>
            <a:off x="6081486" y="1030514"/>
            <a:ext cx="957943" cy="783772"/>
          </a:xfrm>
          <a:custGeom>
            <a:avLst/>
            <a:gdLst>
              <a:gd name="connsiteX0" fmla="*/ 116114 w 957943"/>
              <a:gd name="connsiteY0" fmla="*/ 130629 h 783772"/>
              <a:gd name="connsiteX1" fmla="*/ 72571 w 957943"/>
              <a:gd name="connsiteY1" fmla="*/ 203200 h 783772"/>
              <a:gd name="connsiteX2" fmla="*/ 29028 w 957943"/>
              <a:gd name="connsiteY2" fmla="*/ 217715 h 783772"/>
              <a:gd name="connsiteX3" fmla="*/ 0 w 957943"/>
              <a:gd name="connsiteY3" fmla="*/ 304800 h 783772"/>
              <a:gd name="connsiteX4" fmla="*/ 43543 w 957943"/>
              <a:gd name="connsiteY4" fmla="*/ 449943 h 783772"/>
              <a:gd name="connsiteX5" fmla="*/ 87085 w 957943"/>
              <a:gd name="connsiteY5" fmla="*/ 580572 h 783772"/>
              <a:gd name="connsiteX6" fmla="*/ 101600 w 957943"/>
              <a:gd name="connsiteY6" fmla="*/ 624115 h 783772"/>
              <a:gd name="connsiteX7" fmla="*/ 145143 w 957943"/>
              <a:gd name="connsiteY7" fmla="*/ 653143 h 783772"/>
              <a:gd name="connsiteX8" fmla="*/ 217714 w 957943"/>
              <a:gd name="connsiteY8" fmla="*/ 711200 h 783772"/>
              <a:gd name="connsiteX9" fmla="*/ 261257 w 957943"/>
              <a:gd name="connsiteY9" fmla="*/ 740229 h 783772"/>
              <a:gd name="connsiteX10" fmla="*/ 406400 w 957943"/>
              <a:gd name="connsiteY10" fmla="*/ 769257 h 783772"/>
              <a:gd name="connsiteX11" fmla="*/ 522514 w 957943"/>
              <a:gd name="connsiteY11" fmla="*/ 783772 h 783772"/>
              <a:gd name="connsiteX12" fmla="*/ 754743 w 957943"/>
              <a:gd name="connsiteY12" fmla="*/ 754743 h 783772"/>
              <a:gd name="connsiteX13" fmla="*/ 798285 w 957943"/>
              <a:gd name="connsiteY13" fmla="*/ 725715 h 783772"/>
              <a:gd name="connsiteX14" fmla="*/ 870857 w 957943"/>
              <a:gd name="connsiteY14" fmla="*/ 667657 h 783772"/>
              <a:gd name="connsiteX15" fmla="*/ 899885 w 957943"/>
              <a:gd name="connsiteY15" fmla="*/ 624115 h 783772"/>
              <a:gd name="connsiteX16" fmla="*/ 928914 w 957943"/>
              <a:gd name="connsiteY16" fmla="*/ 537029 h 783772"/>
              <a:gd name="connsiteX17" fmla="*/ 957943 w 957943"/>
              <a:gd name="connsiteY17" fmla="*/ 435429 h 783772"/>
              <a:gd name="connsiteX18" fmla="*/ 943428 w 957943"/>
              <a:gd name="connsiteY18" fmla="*/ 188686 h 783772"/>
              <a:gd name="connsiteX19" fmla="*/ 885371 w 957943"/>
              <a:gd name="connsiteY19" fmla="*/ 116115 h 783772"/>
              <a:gd name="connsiteX20" fmla="*/ 798285 w 957943"/>
              <a:gd name="connsiteY20" fmla="*/ 58057 h 783772"/>
              <a:gd name="connsiteX21" fmla="*/ 754743 w 957943"/>
              <a:gd name="connsiteY21" fmla="*/ 29029 h 783772"/>
              <a:gd name="connsiteX22" fmla="*/ 682171 w 957943"/>
              <a:gd name="connsiteY22" fmla="*/ 14515 h 783772"/>
              <a:gd name="connsiteX23" fmla="*/ 638628 w 957943"/>
              <a:gd name="connsiteY23" fmla="*/ 0 h 783772"/>
              <a:gd name="connsiteX24" fmla="*/ 420914 w 957943"/>
              <a:gd name="connsiteY24" fmla="*/ 14515 h 783772"/>
              <a:gd name="connsiteX25" fmla="*/ 362857 w 957943"/>
              <a:gd name="connsiteY25" fmla="*/ 29029 h 783772"/>
              <a:gd name="connsiteX26" fmla="*/ 261257 w 957943"/>
              <a:gd name="connsiteY26" fmla="*/ 43543 h 783772"/>
              <a:gd name="connsiteX27" fmla="*/ 217714 w 957943"/>
              <a:gd name="connsiteY27" fmla="*/ 72572 h 783772"/>
              <a:gd name="connsiteX28" fmla="*/ 130628 w 957943"/>
              <a:gd name="connsiteY28" fmla="*/ 159657 h 783772"/>
              <a:gd name="connsiteX29" fmla="*/ 87085 w 957943"/>
              <a:gd name="connsiteY29" fmla="*/ 188686 h 783772"/>
              <a:gd name="connsiteX30" fmla="*/ 29028 w 957943"/>
              <a:gd name="connsiteY30" fmla="*/ 217715 h 783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957943" h="783772">
                <a:moveTo>
                  <a:pt x="116114" y="130629"/>
                </a:moveTo>
                <a:cubicBezTo>
                  <a:pt x="101600" y="154819"/>
                  <a:pt x="92519" y="183252"/>
                  <a:pt x="72571" y="203200"/>
                </a:cubicBezTo>
                <a:cubicBezTo>
                  <a:pt x="61753" y="214018"/>
                  <a:pt x="37921" y="205265"/>
                  <a:pt x="29028" y="217715"/>
                </a:cubicBezTo>
                <a:cubicBezTo>
                  <a:pt x="11243" y="242614"/>
                  <a:pt x="0" y="304800"/>
                  <a:pt x="0" y="304800"/>
                </a:cubicBezTo>
                <a:cubicBezTo>
                  <a:pt x="31846" y="527729"/>
                  <a:pt x="-12043" y="324875"/>
                  <a:pt x="43543" y="449943"/>
                </a:cubicBezTo>
                <a:cubicBezTo>
                  <a:pt x="43545" y="449948"/>
                  <a:pt x="79827" y="558798"/>
                  <a:pt x="87085" y="580572"/>
                </a:cubicBezTo>
                <a:cubicBezTo>
                  <a:pt x="91923" y="595086"/>
                  <a:pt x="88870" y="615628"/>
                  <a:pt x="101600" y="624115"/>
                </a:cubicBezTo>
                <a:lnTo>
                  <a:pt x="145143" y="653143"/>
                </a:lnTo>
                <a:cubicBezTo>
                  <a:pt x="194077" y="726545"/>
                  <a:pt x="147607" y="676146"/>
                  <a:pt x="217714" y="711200"/>
                </a:cubicBezTo>
                <a:cubicBezTo>
                  <a:pt x="233316" y="719001"/>
                  <a:pt x="245655" y="732428"/>
                  <a:pt x="261257" y="740229"/>
                </a:cubicBezTo>
                <a:cubicBezTo>
                  <a:pt x="301353" y="760277"/>
                  <a:pt x="369933" y="764395"/>
                  <a:pt x="406400" y="769257"/>
                </a:cubicBezTo>
                <a:lnTo>
                  <a:pt x="522514" y="783772"/>
                </a:lnTo>
                <a:cubicBezTo>
                  <a:pt x="558522" y="781002"/>
                  <a:pt x="692085" y="786071"/>
                  <a:pt x="754743" y="754743"/>
                </a:cubicBezTo>
                <a:cubicBezTo>
                  <a:pt x="770345" y="746942"/>
                  <a:pt x="783771" y="735391"/>
                  <a:pt x="798285" y="725715"/>
                </a:cubicBezTo>
                <a:cubicBezTo>
                  <a:pt x="881478" y="600928"/>
                  <a:pt x="770704" y="747780"/>
                  <a:pt x="870857" y="667657"/>
                </a:cubicBezTo>
                <a:cubicBezTo>
                  <a:pt x="884478" y="656760"/>
                  <a:pt x="892800" y="640055"/>
                  <a:pt x="899885" y="624115"/>
                </a:cubicBezTo>
                <a:cubicBezTo>
                  <a:pt x="912312" y="596153"/>
                  <a:pt x="919238" y="566058"/>
                  <a:pt x="928914" y="537029"/>
                </a:cubicBezTo>
                <a:cubicBezTo>
                  <a:pt x="949735" y="474567"/>
                  <a:pt x="939719" y="508321"/>
                  <a:pt x="957943" y="435429"/>
                </a:cubicBezTo>
                <a:cubicBezTo>
                  <a:pt x="953105" y="353181"/>
                  <a:pt x="951626" y="270667"/>
                  <a:pt x="943428" y="188686"/>
                </a:cubicBezTo>
                <a:cubicBezTo>
                  <a:pt x="937796" y="132366"/>
                  <a:pt x="925228" y="149329"/>
                  <a:pt x="885371" y="116115"/>
                </a:cubicBezTo>
                <a:cubicBezTo>
                  <a:pt x="761555" y="12936"/>
                  <a:pt x="913069" y="115450"/>
                  <a:pt x="798285" y="58057"/>
                </a:cubicBezTo>
                <a:cubicBezTo>
                  <a:pt x="782683" y="50256"/>
                  <a:pt x="771076" y="35154"/>
                  <a:pt x="754743" y="29029"/>
                </a:cubicBezTo>
                <a:cubicBezTo>
                  <a:pt x="731644" y="20367"/>
                  <a:pt x="706104" y="20498"/>
                  <a:pt x="682171" y="14515"/>
                </a:cubicBezTo>
                <a:cubicBezTo>
                  <a:pt x="667328" y="10804"/>
                  <a:pt x="653142" y="4838"/>
                  <a:pt x="638628" y="0"/>
                </a:cubicBezTo>
                <a:cubicBezTo>
                  <a:pt x="566057" y="4838"/>
                  <a:pt x="493247" y="6901"/>
                  <a:pt x="420914" y="14515"/>
                </a:cubicBezTo>
                <a:cubicBezTo>
                  <a:pt x="401076" y="16603"/>
                  <a:pt x="382483" y="25461"/>
                  <a:pt x="362857" y="29029"/>
                </a:cubicBezTo>
                <a:cubicBezTo>
                  <a:pt x="329198" y="35149"/>
                  <a:pt x="295124" y="38705"/>
                  <a:pt x="261257" y="43543"/>
                </a:cubicBezTo>
                <a:cubicBezTo>
                  <a:pt x="246743" y="53219"/>
                  <a:pt x="230752" y="60983"/>
                  <a:pt x="217714" y="72572"/>
                </a:cubicBezTo>
                <a:cubicBezTo>
                  <a:pt x="187031" y="99846"/>
                  <a:pt x="164786" y="136885"/>
                  <a:pt x="130628" y="159657"/>
                </a:cubicBezTo>
                <a:cubicBezTo>
                  <a:pt x="116114" y="169333"/>
                  <a:pt x="102231" y="180031"/>
                  <a:pt x="87085" y="188686"/>
                </a:cubicBezTo>
                <a:cubicBezTo>
                  <a:pt x="68299" y="199421"/>
                  <a:pt x="29028" y="217715"/>
                  <a:pt x="29028" y="217715"/>
                </a:cubicBezTo>
              </a:path>
            </a:pathLst>
          </a:custGeom>
          <a:solidFill>
            <a:schemeClr val="bg1"/>
          </a:solidFill>
          <a:ln w="9525" cap="flat" cmpd="sng" algn="ctr">
            <a:solidFill>
              <a:schemeClr val="bg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spTree>
    <p:extLst>
      <p:ext uri="{BB962C8B-B14F-4D97-AF65-F5344CB8AC3E}">
        <p14:creationId xmlns:p14="http://schemas.microsoft.com/office/powerpoint/2010/main" val="2349950657"/>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04800"/>
            <a:ext cx="8229600" cy="5821363"/>
          </a:xfrm>
        </p:spPr>
        <p:txBody>
          <a:bodyPr/>
          <a:lstStyle/>
          <a:p>
            <a:r>
              <a:rPr lang="en-US" dirty="0"/>
              <a:t>Spell what DNA stands for..</a:t>
            </a:r>
          </a:p>
        </p:txBody>
      </p:sp>
      <p:pic>
        <p:nvPicPr>
          <p:cNvPr id="4" name="Picture 5" descr="http://upload.wikimedia.org/wikipedia/commons/1/16/DNA_orbit_animated.gif"/>
          <p:cNvPicPr>
            <a:picLocks noChangeAspect="1" noChangeArrowheads="1" noCrop="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1447800" y="-1905000"/>
            <a:ext cx="6934200" cy="1226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7010400" y="152400"/>
            <a:ext cx="1935146" cy="1569660"/>
          </a:xfrm>
          <a:prstGeom prst="rect">
            <a:avLst/>
          </a:prstGeom>
          <a:noFill/>
        </p:spPr>
        <p:txBody>
          <a:bodyPr wrap="none" lIns="91440" tIns="45720" rIns="91440" bIns="4572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96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Verdana" pitchFamily="34" charset="0"/>
                <a:ea typeface="+mn-ea"/>
                <a:cs typeface="+mn-cs"/>
              </a:rPr>
              <a:t>17</a:t>
            </a:r>
          </a:p>
        </p:txBody>
      </p:sp>
      <p:sp>
        <p:nvSpPr>
          <p:cNvPr id="2" name="Rectangle 1"/>
          <p:cNvSpPr/>
          <p:nvPr/>
        </p:nvSpPr>
        <p:spPr>
          <a:xfrm>
            <a:off x="301935" y="1096664"/>
            <a:ext cx="6712094" cy="646331"/>
          </a:xfrm>
          <a:prstGeom prst="rect">
            <a:avLst/>
          </a:prstGeom>
          <a:noFill/>
          <a:ln>
            <a:solidFill>
              <a:schemeClr val="bg1"/>
            </a:solidFill>
          </a:ln>
        </p:spPr>
        <p:txBody>
          <a:bodyPr wrap="none" lIns="91440" tIns="45720" rIns="91440" bIns="4572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err="1">
                <a:ln w="17780" cmpd="sng">
                  <a:solidFill>
                    <a:sysClr val="windowText" lastClr="000000"/>
                  </a:solidFill>
                  <a:prstDash val="solid"/>
                  <a:miter lim="800000"/>
                </a:ln>
                <a:solidFill>
                  <a:srgbClr val="FFCCCC"/>
                </a:solidFill>
                <a:effectLst>
                  <a:outerShdw blurRad="50800" algn="tl" rotWithShape="0">
                    <a:srgbClr val="000000"/>
                  </a:outerShdw>
                </a:effectLst>
                <a:uLnTx/>
                <a:uFillTx/>
                <a:latin typeface="Verdana" pitchFamily="34" charset="0"/>
                <a:ea typeface="+mn-ea"/>
                <a:cs typeface="+mn-cs"/>
              </a:rPr>
              <a:t>Deoxyribose</a:t>
            </a:r>
            <a:r>
              <a:rPr kumimoji="0" lang="en-US" sz="36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Verdana" pitchFamily="34" charset="0"/>
                <a:ea typeface="+mn-ea"/>
                <a:cs typeface="+mn-cs"/>
              </a:rPr>
              <a:t> Nucleic Acid</a:t>
            </a:r>
          </a:p>
        </p:txBody>
      </p:sp>
      <p:sp>
        <p:nvSpPr>
          <p:cNvPr id="7" name="Freeform 6"/>
          <p:cNvSpPr/>
          <p:nvPr/>
        </p:nvSpPr>
        <p:spPr bwMode="auto">
          <a:xfrm>
            <a:off x="4135713" y="1001486"/>
            <a:ext cx="1597445" cy="914400"/>
          </a:xfrm>
          <a:custGeom>
            <a:avLst/>
            <a:gdLst>
              <a:gd name="connsiteX0" fmla="*/ 44401 w 1597445"/>
              <a:gd name="connsiteY0" fmla="*/ 217714 h 914400"/>
              <a:gd name="connsiteX1" fmla="*/ 858 w 1597445"/>
              <a:gd name="connsiteY1" fmla="*/ 290285 h 914400"/>
              <a:gd name="connsiteX2" fmla="*/ 29887 w 1597445"/>
              <a:gd name="connsiteY2" fmla="*/ 522514 h 914400"/>
              <a:gd name="connsiteX3" fmla="*/ 58916 w 1597445"/>
              <a:gd name="connsiteY3" fmla="*/ 609600 h 914400"/>
              <a:gd name="connsiteX4" fmla="*/ 73430 w 1597445"/>
              <a:gd name="connsiteY4" fmla="*/ 653143 h 914400"/>
              <a:gd name="connsiteX5" fmla="*/ 116973 w 1597445"/>
              <a:gd name="connsiteY5" fmla="*/ 682171 h 914400"/>
              <a:gd name="connsiteX6" fmla="*/ 146001 w 1597445"/>
              <a:gd name="connsiteY6" fmla="*/ 725714 h 914400"/>
              <a:gd name="connsiteX7" fmla="*/ 233087 w 1597445"/>
              <a:gd name="connsiteY7" fmla="*/ 754743 h 914400"/>
              <a:gd name="connsiteX8" fmla="*/ 334687 w 1597445"/>
              <a:gd name="connsiteY8" fmla="*/ 783771 h 914400"/>
              <a:gd name="connsiteX9" fmla="*/ 378230 w 1597445"/>
              <a:gd name="connsiteY9" fmla="*/ 798285 h 914400"/>
              <a:gd name="connsiteX10" fmla="*/ 436287 w 1597445"/>
              <a:gd name="connsiteY10" fmla="*/ 812800 h 914400"/>
              <a:gd name="connsiteX11" fmla="*/ 639487 w 1597445"/>
              <a:gd name="connsiteY11" fmla="*/ 870857 h 914400"/>
              <a:gd name="connsiteX12" fmla="*/ 929773 w 1597445"/>
              <a:gd name="connsiteY12" fmla="*/ 914400 h 914400"/>
              <a:gd name="connsiteX13" fmla="*/ 1336173 w 1597445"/>
              <a:gd name="connsiteY13" fmla="*/ 899885 h 914400"/>
              <a:gd name="connsiteX14" fmla="*/ 1466801 w 1597445"/>
              <a:gd name="connsiteY14" fmla="*/ 798285 h 914400"/>
              <a:gd name="connsiteX15" fmla="*/ 1510344 w 1597445"/>
              <a:gd name="connsiteY15" fmla="*/ 769257 h 914400"/>
              <a:gd name="connsiteX16" fmla="*/ 1553887 w 1597445"/>
              <a:gd name="connsiteY16" fmla="*/ 638628 h 914400"/>
              <a:gd name="connsiteX17" fmla="*/ 1568401 w 1597445"/>
              <a:gd name="connsiteY17" fmla="*/ 595085 h 914400"/>
              <a:gd name="connsiteX18" fmla="*/ 1582916 w 1597445"/>
              <a:gd name="connsiteY18" fmla="*/ 551543 h 914400"/>
              <a:gd name="connsiteX19" fmla="*/ 1582916 w 1597445"/>
              <a:gd name="connsiteY19" fmla="*/ 348343 h 914400"/>
              <a:gd name="connsiteX20" fmla="*/ 1568401 w 1597445"/>
              <a:gd name="connsiteY20" fmla="*/ 304800 h 914400"/>
              <a:gd name="connsiteX21" fmla="*/ 1524858 w 1597445"/>
              <a:gd name="connsiteY21" fmla="*/ 275771 h 914400"/>
              <a:gd name="connsiteX22" fmla="*/ 1495830 w 1597445"/>
              <a:gd name="connsiteY22" fmla="*/ 232228 h 914400"/>
              <a:gd name="connsiteX23" fmla="*/ 1408744 w 1597445"/>
              <a:gd name="connsiteY23" fmla="*/ 203200 h 914400"/>
              <a:gd name="connsiteX24" fmla="*/ 1307144 w 1597445"/>
              <a:gd name="connsiteY24" fmla="*/ 159657 h 914400"/>
              <a:gd name="connsiteX25" fmla="*/ 1249087 w 1597445"/>
              <a:gd name="connsiteY25" fmla="*/ 130628 h 914400"/>
              <a:gd name="connsiteX26" fmla="*/ 1191030 w 1597445"/>
              <a:gd name="connsiteY26" fmla="*/ 116114 h 914400"/>
              <a:gd name="connsiteX27" fmla="*/ 1147487 w 1597445"/>
              <a:gd name="connsiteY27" fmla="*/ 101600 h 914400"/>
              <a:gd name="connsiteX28" fmla="*/ 1074916 w 1597445"/>
              <a:gd name="connsiteY28" fmla="*/ 87085 h 914400"/>
              <a:gd name="connsiteX29" fmla="*/ 1031373 w 1597445"/>
              <a:gd name="connsiteY29" fmla="*/ 72571 h 914400"/>
              <a:gd name="connsiteX30" fmla="*/ 915258 w 1597445"/>
              <a:gd name="connsiteY30" fmla="*/ 43543 h 914400"/>
              <a:gd name="connsiteX31" fmla="*/ 857201 w 1597445"/>
              <a:gd name="connsiteY31" fmla="*/ 29028 h 914400"/>
              <a:gd name="connsiteX32" fmla="*/ 697544 w 1597445"/>
              <a:gd name="connsiteY32" fmla="*/ 0 h 914400"/>
              <a:gd name="connsiteX33" fmla="*/ 262116 w 1597445"/>
              <a:gd name="connsiteY33" fmla="*/ 14514 h 914400"/>
              <a:gd name="connsiteX34" fmla="*/ 204058 w 1597445"/>
              <a:gd name="connsiteY34" fmla="*/ 29028 h 914400"/>
              <a:gd name="connsiteX35" fmla="*/ 116973 w 1597445"/>
              <a:gd name="connsiteY35" fmla="*/ 72571 h 914400"/>
              <a:gd name="connsiteX36" fmla="*/ 73430 w 1597445"/>
              <a:gd name="connsiteY36" fmla="*/ 101600 h 914400"/>
              <a:gd name="connsiteX37" fmla="*/ 44401 w 1597445"/>
              <a:gd name="connsiteY37" fmla="*/ 188685 h 914400"/>
              <a:gd name="connsiteX38" fmla="*/ 15373 w 1597445"/>
              <a:gd name="connsiteY38" fmla="*/ 275771 h 914400"/>
              <a:gd name="connsiteX39" fmla="*/ 858 w 1597445"/>
              <a:gd name="connsiteY39" fmla="*/ 319314 h 914400"/>
              <a:gd name="connsiteX40" fmla="*/ 858 w 1597445"/>
              <a:gd name="connsiteY40" fmla="*/ 348343 h 91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597445" h="914400">
                <a:moveTo>
                  <a:pt x="44401" y="217714"/>
                </a:moveTo>
                <a:cubicBezTo>
                  <a:pt x="29887" y="241904"/>
                  <a:pt x="2200" y="262106"/>
                  <a:pt x="858" y="290285"/>
                </a:cubicBezTo>
                <a:cubicBezTo>
                  <a:pt x="-2853" y="368209"/>
                  <a:pt x="5217" y="448505"/>
                  <a:pt x="29887" y="522514"/>
                </a:cubicBezTo>
                <a:lnTo>
                  <a:pt x="58916" y="609600"/>
                </a:lnTo>
                <a:cubicBezTo>
                  <a:pt x="63754" y="624114"/>
                  <a:pt x="60700" y="644657"/>
                  <a:pt x="73430" y="653143"/>
                </a:cubicBezTo>
                <a:lnTo>
                  <a:pt x="116973" y="682171"/>
                </a:lnTo>
                <a:cubicBezTo>
                  <a:pt x="126649" y="696685"/>
                  <a:pt x="131209" y="716469"/>
                  <a:pt x="146001" y="725714"/>
                </a:cubicBezTo>
                <a:cubicBezTo>
                  <a:pt x="171949" y="741932"/>
                  <a:pt x="204058" y="745067"/>
                  <a:pt x="233087" y="754743"/>
                </a:cubicBezTo>
                <a:cubicBezTo>
                  <a:pt x="337472" y="789538"/>
                  <a:pt x="207134" y="747328"/>
                  <a:pt x="334687" y="783771"/>
                </a:cubicBezTo>
                <a:cubicBezTo>
                  <a:pt x="349398" y="787974"/>
                  <a:pt x="363519" y="794082"/>
                  <a:pt x="378230" y="798285"/>
                </a:cubicBezTo>
                <a:cubicBezTo>
                  <a:pt x="397410" y="803765"/>
                  <a:pt x="417180" y="807068"/>
                  <a:pt x="436287" y="812800"/>
                </a:cubicBezTo>
                <a:cubicBezTo>
                  <a:pt x="522553" y="838680"/>
                  <a:pt x="544105" y="854960"/>
                  <a:pt x="639487" y="870857"/>
                </a:cubicBezTo>
                <a:cubicBezTo>
                  <a:pt x="852134" y="906297"/>
                  <a:pt x="755255" y="892584"/>
                  <a:pt x="929773" y="914400"/>
                </a:cubicBezTo>
                <a:cubicBezTo>
                  <a:pt x="1065240" y="909562"/>
                  <a:pt x="1202062" y="919607"/>
                  <a:pt x="1336173" y="899885"/>
                </a:cubicBezTo>
                <a:cubicBezTo>
                  <a:pt x="1389626" y="892024"/>
                  <a:pt x="1428424" y="830265"/>
                  <a:pt x="1466801" y="798285"/>
                </a:cubicBezTo>
                <a:cubicBezTo>
                  <a:pt x="1480202" y="787118"/>
                  <a:pt x="1495830" y="778933"/>
                  <a:pt x="1510344" y="769257"/>
                </a:cubicBezTo>
                <a:lnTo>
                  <a:pt x="1553887" y="638628"/>
                </a:lnTo>
                <a:lnTo>
                  <a:pt x="1568401" y="595085"/>
                </a:lnTo>
                <a:lnTo>
                  <a:pt x="1582916" y="551543"/>
                </a:lnTo>
                <a:cubicBezTo>
                  <a:pt x="1597751" y="432857"/>
                  <a:pt x="1606354" y="453812"/>
                  <a:pt x="1582916" y="348343"/>
                </a:cubicBezTo>
                <a:cubicBezTo>
                  <a:pt x="1579597" y="333408"/>
                  <a:pt x="1577959" y="316747"/>
                  <a:pt x="1568401" y="304800"/>
                </a:cubicBezTo>
                <a:cubicBezTo>
                  <a:pt x="1557504" y="291178"/>
                  <a:pt x="1539372" y="285447"/>
                  <a:pt x="1524858" y="275771"/>
                </a:cubicBezTo>
                <a:cubicBezTo>
                  <a:pt x="1515182" y="261257"/>
                  <a:pt x="1510622" y="241473"/>
                  <a:pt x="1495830" y="232228"/>
                </a:cubicBezTo>
                <a:cubicBezTo>
                  <a:pt x="1469882" y="216011"/>
                  <a:pt x="1408744" y="203200"/>
                  <a:pt x="1408744" y="203200"/>
                </a:cubicBezTo>
                <a:cubicBezTo>
                  <a:pt x="1320501" y="144371"/>
                  <a:pt x="1414260" y="199826"/>
                  <a:pt x="1307144" y="159657"/>
                </a:cubicBezTo>
                <a:cubicBezTo>
                  <a:pt x="1286885" y="152060"/>
                  <a:pt x="1269346" y="138225"/>
                  <a:pt x="1249087" y="130628"/>
                </a:cubicBezTo>
                <a:cubicBezTo>
                  <a:pt x="1230409" y="123624"/>
                  <a:pt x="1210210" y="121594"/>
                  <a:pt x="1191030" y="116114"/>
                </a:cubicBezTo>
                <a:cubicBezTo>
                  <a:pt x="1176319" y="111911"/>
                  <a:pt x="1162330" y="105311"/>
                  <a:pt x="1147487" y="101600"/>
                </a:cubicBezTo>
                <a:cubicBezTo>
                  <a:pt x="1123554" y="95617"/>
                  <a:pt x="1098849" y="93068"/>
                  <a:pt x="1074916" y="87085"/>
                </a:cubicBezTo>
                <a:cubicBezTo>
                  <a:pt x="1060073" y="83374"/>
                  <a:pt x="1046133" y="76596"/>
                  <a:pt x="1031373" y="72571"/>
                </a:cubicBezTo>
                <a:cubicBezTo>
                  <a:pt x="992883" y="62074"/>
                  <a:pt x="953963" y="53219"/>
                  <a:pt x="915258" y="43543"/>
                </a:cubicBezTo>
                <a:cubicBezTo>
                  <a:pt x="895906" y="38705"/>
                  <a:pt x="876762" y="32940"/>
                  <a:pt x="857201" y="29028"/>
                </a:cubicBezTo>
                <a:cubicBezTo>
                  <a:pt x="755772" y="8743"/>
                  <a:pt x="808964" y="18570"/>
                  <a:pt x="697544" y="0"/>
                </a:cubicBezTo>
                <a:cubicBezTo>
                  <a:pt x="552401" y="4838"/>
                  <a:pt x="407089" y="5986"/>
                  <a:pt x="262116" y="14514"/>
                </a:cubicBezTo>
                <a:cubicBezTo>
                  <a:pt x="242202" y="15685"/>
                  <a:pt x="222393" y="21170"/>
                  <a:pt x="204058" y="29028"/>
                </a:cubicBezTo>
                <a:cubicBezTo>
                  <a:pt x="7108" y="113436"/>
                  <a:pt x="300449" y="11414"/>
                  <a:pt x="116973" y="72571"/>
                </a:cubicBezTo>
                <a:cubicBezTo>
                  <a:pt x="102459" y="82247"/>
                  <a:pt x="82675" y="86807"/>
                  <a:pt x="73430" y="101600"/>
                </a:cubicBezTo>
                <a:cubicBezTo>
                  <a:pt x="57213" y="127548"/>
                  <a:pt x="54077" y="159657"/>
                  <a:pt x="44401" y="188685"/>
                </a:cubicBezTo>
                <a:lnTo>
                  <a:pt x="15373" y="275771"/>
                </a:lnTo>
                <a:cubicBezTo>
                  <a:pt x="10535" y="290285"/>
                  <a:pt x="858" y="304014"/>
                  <a:pt x="858" y="319314"/>
                </a:cubicBezTo>
                <a:lnTo>
                  <a:pt x="858" y="348343"/>
                </a:lnTo>
              </a:path>
            </a:pathLst>
          </a:custGeom>
          <a:solidFill>
            <a:schemeClr val="bg1"/>
          </a:solidFill>
          <a:ln w="9525" cap="flat" cmpd="sng" algn="ctr">
            <a:solidFill>
              <a:schemeClr val="bg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sp>
        <p:nvSpPr>
          <p:cNvPr id="8" name="Freeform 7"/>
          <p:cNvSpPr/>
          <p:nvPr/>
        </p:nvSpPr>
        <p:spPr bwMode="auto">
          <a:xfrm>
            <a:off x="6081486" y="1030514"/>
            <a:ext cx="957943" cy="783772"/>
          </a:xfrm>
          <a:custGeom>
            <a:avLst/>
            <a:gdLst>
              <a:gd name="connsiteX0" fmla="*/ 116114 w 957943"/>
              <a:gd name="connsiteY0" fmla="*/ 130629 h 783772"/>
              <a:gd name="connsiteX1" fmla="*/ 72571 w 957943"/>
              <a:gd name="connsiteY1" fmla="*/ 203200 h 783772"/>
              <a:gd name="connsiteX2" fmla="*/ 29028 w 957943"/>
              <a:gd name="connsiteY2" fmla="*/ 217715 h 783772"/>
              <a:gd name="connsiteX3" fmla="*/ 0 w 957943"/>
              <a:gd name="connsiteY3" fmla="*/ 304800 h 783772"/>
              <a:gd name="connsiteX4" fmla="*/ 43543 w 957943"/>
              <a:gd name="connsiteY4" fmla="*/ 449943 h 783772"/>
              <a:gd name="connsiteX5" fmla="*/ 87085 w 957943"/>
              <a:gd name="connsiteY5" fmla="*/ 580572 h 783772"/>
              <a:gd name="connsiteX6" fmla="*/ 101600 w 957943"/>
              <a:gd name="connsiteY6" fmla="*/ 624115 h 783772"/>
              <a:gd name="connsiteX7" fmla="*/ 145143 w 957943"/>
              <a:gd name="connsiteY7" fmla="*/ 653143 h 783772"/>
              <a:gd name="connsiteX8" fmla="*/ 217714 w 957943"/>
              <a:gd name="connsiteY8" fmla="*/ 711200 h 783772"/>
              <a:gd name="connsiteX9" fmla="*/ 261257 w 957943"/>
              <a:gd name="connsiteY9" fmla="*/ 740229 h 783772"/>
              <a:gd name="connsiteX10" fmla="*/ 406400 w 957943"/>
              <a:gd name="connsiteY10" fmla="*/ 769257 h 783772"/>
              <a:gd name="connsiteX11" fmla="*/ 522514 w 957943"/>
              <a:gd name="connsiteY11" fmla="*/ 783772 h 783772"/>
              <a:gd name="connsiteX12" fmla="*/ 754743 w 957943"/>
              <a:gd name="connsiteY12" fmla="*/ 754743 h 783772"/>
              <a:gd name="connsiteX13" fmla="*/ 798285 w 957943"/>
              <a:gd name="connsiteY13" fmla="*/ 725715 h 783772"/>
              <a:gd name="connsiteX14" fmla="*/ 870857 w 957943"/>
              <a:gd name="connsiteY14" fmla="*/ 667657 h 783772"/>
              <a:gd name="connsiteX15" fmla="*/ 899885 w 957943"/>
              <a:gd name="connsiteY15" fmla="*/ 624115 h 783772"/>
              <a:gd name="connsiteX16" fmla="*/ 928914 w 957943"/>
              <a:gd name="connsiteY16" fmla="*/ 537029 h 783772"/>
              <a:gd name="connsiteX17" fmla="*/ 957943 w 957943"/>
              <a:gd name="connsiteY17" fmla="*/ 435429 h 783772"/>
              <a:gd name="connsiteX18" fmla="*/ 943428 w 957943"/>
              <a:gd name="connsiteY18" fmla="*/ 188686 h 783772"/>
              <a:gd name="connsiteX19" fmla="*/ 885371 w 957943"/>
              <a:gd name="connsiteY19" fmla="*/ 116115 h 783772"/>
              <a:gd name="connsiteX20" fmla="*/ 798285 w 957943"/>
              <a:gd name="connsiteY20" fmla="*/ 58057 h 783772"/>
              <a:gd name="connsiteX21" fmla="*/ 754743 w 957943"/>
              <a:gd name="connsiteY21" fmla="*/ 29029 h 783772"/>
              <a:gd name="connsiteX22" fmla="*/ 682171 w 957943"/>
              <a:gd name="connsiteY22" fmla="*/ 14515 h 783772"/>
              <a:gd name="connsiteX23" fmla="*/ 638628 w 957943"/>
              <a:gd name="connsiteY23" fmla="*/ 0 h 783772"/>
              <a:gd name="connsiteX24" fmla="*/ 420914 w 957943"/>
              <a:gd name="connsiteY24" fmla="*/ 14515 h 783772"/>
              <a:gd name="connsiteX25" fmla="*/ 362857 w 957943"/>
              <a:gd name="connsiteY25" fmla="*/ 29029 h 783772"/>
              <a:gd name="connsiteX26" fmla="*/ 261257 w 957943"/>
              <a:gd name="connsiteY26" fmla="*/ 43543 h 783772"/>
              <a:gd name="connsiteX27" fmla="*/ 217714 w 957943"/>
              <a:gd name="connsiteY27" fmla="*/ 72572 h 783772"/>
              <a:gd name="connsiteX28" fmla="*/ 130628 w 957943"/>
              <a:gd name="connsiteY28" fmla="*/ 159657 h 783772"/>
              <a:gd name="connsiteX29" fmla="*/ 87085 w 957943"/>
              <a:gd name="connsiteY29" fmla="*/ 188686 h 783772"/>
              <a:gd name="connsiteX30" fmla="*/ 29028 w 957943"/>
              <a:gd name="connsiteY30" fmla="*/ 217715 h 783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957943" h="783772">
                <a:moveTo>
                  <a:pt x="116114" y="130629"/>
                </a:moveTo>
                <a:cubicBezTo>
                  <a:pt x="101600" y="154819"/>
                  <a:pt x="92519" y="183252"/>
                  <a:pt x="72571" y="203200"/>
                </a:cubicBezTo>
                <a:cubicBezTo>
                  <a:pt x="61753" y="214018"/>
                  <a:pt x="37921" y="205265"/>
                  <a:pt x="29028" y="217715"/>
                </a:cubicBezTo>
                <a:cubicBezTo>
                  <a:pt x="11243" y="242614"/>
                  <a:pt x="0" y="304800"/>
                  <a:pt x="0" y="304800"/>
                </a:cubicBezTo>
                <a:cubicBezTo>
                  <a:pt x="31846" y="527729"/>
                  <a:pt x="-12043" y="324875"/>
                  <a:pt x="43543" y="449943"/>
                </a:cubicBezTo>
                <a:cubicBezTo>
                  <a:pt x="43545" y="449948"/>
                  <a:pt x="79827" y="558798"/>
                  <a:pt x="87085" y="580572"/>
                </a:cubicBezTo>
                <a:cubicBezTo>
                  <a:pt x="91923" y="595086"/>
                  <a:pt x="88870" y="615628"/>
                  <a:pt x="101600" y="624115"/>
                </a:cubicBezTo>
                <a:lnTo>
                  <a:pt x="145143" y="653143"/>
                </a:lnTo>
                <a:cubicBezTo>
                  <a:pt x="194077" y="726545"/>
                  <a:pt x="147607" y="676146"/>
                  <a:pt x="217714" y="711200"/>
                </a:cubicBezTo>
                <a:cubicBezTo>
                  <a:pt x="233316" y="719001"/>
                  <a:pt x="245655" y="732428"/>
                  <a:pt x="261257" y="740229"/>
                </a:cubicBezTo>
                <a:cubicBezTo>
                  <a:pt x="301353" y="760277"/>
                  <a:pt x="369933" y="764395"/>
                  <a:pt x="406400" y="769257"/>
                </a:cubicBezTo>
                <a:lnTo>
                  <a:pt x="522514" y="783772"/>
                </a:lnTo>
                <a:cubicBezTo>
                  <a:pt x="558522" y="781002"/>
                  <a:pt x="692085" y="786071"/>
                  <a:pt x="754743" y="754743"/>
                </a:cubicBezTo>
                <a:cubicBezTo>
                  <a:pt x="770345" y="746942"/>
                  <a:pt x="783771" y="735391"/>
                  <a:pt x="798285" y="725715"/>
                </a:cubicBezTo>
                <a:cubicBezTo>
                  <a:pt x="881478" y="600928"/>
                  <a:pt x="770704" y="747780"/>
                  <a:pt x="870857" y="667657"/>
                </a:cubicBezTo>
                <a:cubicBezTo>
                  <a:pt x="884478" y="656760"/>
                  <a:pt x="892800" y="640055"/>
                  <a:pt x="899885" y="624115"/>
                </a:cubicBezTo>
                <a:cubicBezTo>
                  <a:pt x="912312" y="596153"/>
                  <a:pt x="919238" y="566058"/>
                  <a:pt x="928914" y="537029"/>
                </a:cubicBezTo>
                <a:cubicBezTo>
                  <a:pt x="949735" y="474567"/>
                  <a:pt x="939719" y="508321"/>
                  <a:pt x="957943" y="435429"/>
                </a:cubicBezTo>
                <a:cubicBezTo>
                  <a:pt x="953105" y="353181"/>
                  <a:pt x="951626" y="270667"/>
                  <a:pt x="943428" y="188686"/>
                </a:cubicBezTo>
                <a:cubicBezTo>
                  <a:pt x="937796" y="132366"/>
                  <a:pt x="925228" y="149329"/>
                  <a:pt x="885371" y="116115"/>
                </a:cubicBezTo>
                <a:cubicBezTo>
                  <a:pt x="761555" y="12936"/>
                  <a:pt x="913069" y="115450"/>
                  <a:pt x="798285" y="58057"/>
                </a:cubicBezTo>
                <a:cubicBezTo>
                  <a:pt x="782683" y="50256"/>
                  <a:pt x="771076" y="35154"/>
                  <a:pt x="754743" y="29029"/>
                </a:cubicBezTo>
                <a:cubicBezTo>
                  <a:pt x="731644" y="20367"/>
                  <a:pt x="706104" y="20498"/>
                  <a:pt x="682171" y="14515"/>
                </a:cubicBezTo>
                <a:cubicBezTo>
                  <a:pt x="667328" y="10804"/>
                  <a:pt x="653142" y="4838"/>
                  <a:pt x="638628" y="0"/>
                </a:cubicBezTo>
                <a:cubicBezTo>
                  <a:pt x="566057" y="4838"/>
                  <a:pt x="493247" y="6901"/>
                  <a:pt x="420914" y="14515"/>
                </a:cubicBezTo>
                <a:cubicBezTo>
                  <a:pt x="401076" y="16603"/>
                  <a:pt x="382483" y="25461"/>
                  <a:pt x="362857" y="29029"/>
                </a:cubicBezTo>
                <a:cubicBezTo>
                  <a:pt x="329198" y="35149"/>
                  <a:pt x="295124" y="38705"/>
                  <a:pt x="261257" y="43543"/>
                </a:cubicBezTo>
                <a:cubicBezTo>
                  <a:pt x="246743" y="53219"/>
                  <a:pt x="230752" y="60983"/>
                  <a:pt x="217714" y="72572"/>
                </a:cubicBezTo>
                <a:cubicBezTo>
                  <a:pt x="187031" y="99846"/>
                  <a:pt x="164786" y="136885"/>
                  <a:pt x="130628" y="159657"/>
                </a:cubicBezTo>
                <a:cubicBezTo>
                  <a:pt x="116114" y="169333"/>
                  <a:pt x="102231" y="180031"/>
                  <a:pt x="87085" y="188686"/>
                </a:cubicBezTo>
                <a:cubicBezTo>
                  <a:pt x="68299" y="199421"/>
                  <a:pt x="29028" y="217715"/>
                  <a:pt x="29028" y="217715"/>
                </a:cubicBezTo>
              </a:path>
            </a:pathLst>
          </a:custGeom>
          <a:solidFill>
            <a:schemeClr val="bg1"/>
          </a:solidFill>
          <a:ln w="9525" cap="flat" cmpd="sng" algn="ctr">
            <a:solidFill>
              <a:schemeClr val="bg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spTree>
    <p:extLst>
      <p:ext uri="{BB962C8B-B14F-4D97-AF65-F5344CB8AC3E}">
        <p14:creationId xmlns:p14="http://schemas.microsoft.com/office/powerpoint/2010/main" val="3326482937"/>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04800"/>
            <a:ext cx="8229600" cy="5821363"/>
          </a:xfrm>
        </p:spPr>
        <p:txBody>
          <a:bodyPr/>
          <a:lstStyle/>
          <a:p>
            <a:r>
              <a:rPr lang="en-US" dirty="0"/>
              <a:t>Spell what DNA stands for..</a:t>
            </a:r>
          </a:p>
        </p:txBody>
      </p:sp>
      <p:pic>
        <p:nvPicPr>
          <p:cNvPr id="4" name="Picture 5" descr="http://upload.wikimedia.org/wikipedia/commons/1/16/DNA_orbit_animated.gif"/>
          <p:cNvPicPr>
            <a:picLocks noChangeAspect="1" noChangeArrowheads="1" noCrop="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1447800" y="-1905000"/>
            <a:ext cx="6934200" cy="1226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7010400" y="152400"/>
            <a:ext cx="1935146" cy="1569660"/>
          </a:xfrm>
          <a:prstGeom prst="rect">
            <a:avLst/>
          </a:prstGeom>
          <a:noFill/>
        </p:spPr>
        <p:txBody>
          <a:bodyPr wrap="none" lIns="91440" tIns="45720" rIns="91440" bIns="4572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96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Verdana" pitchFamily="34" charset="0"/>
                <a:ea typeface="+mn-ea"/>
                <a:cs typeface="+mn-cs"/>
              </a:rPr>
              <a:t>17</a:t>
            </a:r>
          </a:p>
        </p:txBody>
      </p:sp>
      <p:sp>
        <p:nvSpPr>
          <p:cNvPr id="2" name="Rectangle 1"/>
          <p:cNvSpPr/>
          <p:nvPr/>
        </p:nvSpPr>
        <p:spPr>
          <a:xfrm>
            <a:off x="301935" y="1096664"/>
            <a:ext cx="6712094" cy="646331"/>
          </a:xfrm>
          <a:prstGeom prst="rect">
            <a:avLst/>
          </a:prstGeom>
          <a:noFill/>
          <a:ln>
            <a:solidFill>
              <a:schemeClr val="bg1"/>
            </a:solidFill>
          </a:ln>
        </p:spPr>
        <p:txBody>
          <a:bodyPr wrap="none" lIns="91440" tIns="45720" rIns="91440" bIns="4572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err="1">
                <a:ln w="17780" cmpd="sng">
                  <a:solidFill>
                    <a:sysClr val="windowText" lastClr="000000"/>
                  </a:solidFill>
                  <a:prstDash val="solid"/>
                  <a:miter lim="800000"/>
                </a:ln>
                <a:solidFill>
                  <a:srgbClr val="FFCCCC"/>
                </a:solidFill>
                <a:effectLst>
                  <a:outerShdw blurRad="50800" algn="tl" rotWithShape="0">
                    <a:srgbClr val="000000"/>
                  </a:outerShdw>
                </a:effectLst>
                <a:uLnTx/>
                <a:uFillTx/>
                <a:latin typeface="Verdana" pitchFamily="34" charset="0"/>
                <a:ea typeface="+mn-ea"/>
                <a:cs typeface="+mn-cs"/>
              </a:rPr>
              <a:t>Deoxyribose</a:t>
            </a:r>
            <a:r>
              <a:rPr kumimoji="0" lang="en-US" sz="36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Verdana" pitchFamily="34" charset="0"/>
                <a:ea typeface="+mn-ea"/>
                <a:cs typeface="+mn-cs"/>
              </a:rPr>
              <a:t> </a:t>
            </a:r>
            <a:r>
              <a:rPr kumimoji="0" lang="en-US" sz="3600" b="1" i="0" u="none" strike="noStrike" kern="1200" cap="none" spc="0" normalizeH="0" baseline="0" noProof="0" dirty="0">
                <a:ln w="17780" cmpd="sng">
                  <a:solidFill>
                    <a:sysClr val="windowText" lastClr="000000"/>
                  </a:solidFill>
                  <a:prstDash val="solid"/>
                  <a:miter lim="800000"/>
                </a:ln>
                <a:solidFill>
                  <a:srgbClr val="FFCCCC"/>
                </a:solidFill>
                <a:effectLst>
                  <a:outerShdw blurRad="50800" algn="tl" rotWithShape="0">
                    <a:srgbClr val="000000"/>
                  </a:outerShdw>
                </a:effectLst>
                <a:uLnTx/>
                <a:uFillTx/>
                <a:latin typeface="Verdana" pitchFamily="34" charset="0"/>
                <a:ea typeface="+mn-ea"/>
                <a:cs typeface="+mn-cs"/>
              </a:rPr>
              <a:t>Nucleic</a:t>
            </a:r>
            <a:r>
              <a:rPr kumimoji="0" lang="en-US" sz="36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Verdana" pitchFamily="34" charset="0"/>
                <a:ea typeface="+mn-ea"/>
                <a:cs typeface="+mn-cs"/>
              </a:rPr>
              <a:t> Acid</a:t>
            </a:r>
          </a:p>
        </p:txBody>
      </p:sp>
      <p:sp>
        <p:nvSpPr>
          <p:cNvPr id="8" name="Freeform 7"/>
          <p:cNvSpPr/>
          <p:nvPr/>
        </p:nvSpPr>
        <p:spPr bwMode="auto">
          <a:xfrm>
            <a:off x="6081486" y="1030514"/>
            <a:ext cx="957943" cy="783772"/>
          </a:xfrm>
          <a:custGeom>
            <a:avLst/>
            <a:gdLst>
              <a:gd name="connsiteX0" fmla="*/ 116114 w 957943"/>
              <a:gd name="connsiteY0" fmla="*/ 130629 h 783772"/>
              <a:gd name="connsiteX1" fmla="*/ 72571 w 957943"/>
              <a:gd name="connsiteY1" fmla="*/ 203200 h 783772"/>
              <a:gd name="connsiteX2" fmla="*/ 29028 w 957943"/>
              <a:gd name="connsiteY2" fmla="*/ 217715 h 783772"/>
              <a:gd name="connsiteX3" fmla="*/ 0 w 957943"/>
              <a:gd name="connsiteY3" fmla="*/ 304800 h 783772"/>
              <a:gd name="connsiteX4" fmla="*/ 43543 w 957943"/>
              <a:gd name="connsiteY4" fmla="*/ 449943 h 783772"/>
              <a:gd name="connsiteX5" fmla="*/ 87085 w 957943"/>
              <a:gd name="connsiteY5" fmla="*/ 580572 h 783772"/>
              <a:gd name="connsiteX6" fmla="*/ 101600 w 957943"/>
              <a:gd name="connsiteY6" fmla="*/ 624115 h 783772"/>
              <a:gd name="connsiteX7" fmla="*/ 145143 w 957943"/>
              <a:gd name="connsiteY7" fmla="*/ 653143 h 783772"/>
              <a:gd name="connsiteX8" fmla="*/ 217714 w 957943"/>
              <a:gd name="connsiteY8" fmla="*/ 711200 h 783772"/>
              <a:gd name="connsiteX9" fmla="*/ 261257 w 957943"/>
              <a:gd name="connsiteY9" fmla="*/ 740229 h 783772"/>
              <a:gd name="connsiteX10" fmla="*/ 406400 w 957943"/>
              <a:gd name="connsiteY10" fmla="*/ 769257 h 783772"/>
              <a:gd name="connsiteX11" fmla="*/ 522514 w 957943"/>
              <a:gd name="connsiteY11" fmla="*/ 783772 h 783772"/>
              <a:gd name="connsiteX12" fmla="*/ 754743 w 957943"/>
              <a:gd name="connsiteY12" fmla="*/ 754743 h 783772"/>
              <a:gd name="connsiteX13" fmla="*/ 798285 w 957943"/>
              <a:gd name="connsiteY13" fmla="*/ 725715 h 783772"/>
              <a:gd name="connsiteX14" fmla="*/ 870857 w 957943"/>
              <a:gd name="connsiteY14" fmla="*/ 667657 h 783772"/>
              <a:gd name="connsiteX15" fmla="*/ 899885 w 957943"/>
              <a:gd name="connsiteY15" fmla="*/ 624115 h 783772"/>
              <a:gd name="connsiteX16" fmla="*/ 928914 w 957943"/>
              <a:gd name="connsiteY16" fmla="*/ 537029 h 783772"/>
              <a:gd name="connsiteX17" fmla="*/ 957943 w 957943"/>
              <a:gd name="connsiteY17" fmla="*/ 435429 h 783772"/>
              <a:gd name="connsiteX18" fmla="*/ 943428 w 957943"/>
              <a:gd name="connsiteY18" fmla="*/ 188686 h 783772"/>
              <a:gd name="connsiteX19" fmla="*/ 885371 w 957943"/>
              <a:gd name="connsiteY19" fmla="*/ 116115 h 783772"/>
              <a:gd name="connsiteX20" fmla="*/ 798285 w 957943"/>
              <a:gd name="connsiteY20" fmla="*/ 58057 h 783772"/>
              <a:gd name="connsiteX21" fmla="*/ 754743 w 957943"/>
              <a:gd name="connsiteY21" fmla="*/ 29029 h 783772"/>
              <a:gd name="connsiteX22" fmla="*/ 682171 w 957943"/>
              <a:gd name="connsiteY22" fmla="*/ 14515 h 783772"/>
              <a:gd name="connsiteX23" fmla="*/ 638628 w 957943"/>
              <a:gd name="connsiteY23" fmla="*/ 0 h 783772"/>
              <a:gd name="connsiteX24" fmla="*/ 420914 w 957943"/>
              <a:gd name="connsiteY24" fmla="*/ 14515 h 783772"/>
              <a:gd name="connsiteX25" fmla="*/ 362857 w 957943"/>
              <a:gd name="connsiteY25" fmla="*/ 29029 h 783772"/>
              <a:gd name="connsiteX26" fmla="*/ 261257 w 957943"/>
              <a:gd name="connsiteY26" fmla="*/ 43543 h 783772"/>
              <a:gd name="connsiteX27" fmla="*/ 217714 w 957943"/>
              <a:gd name="connsiteY27" fmla="*/ 72572 h 783772"/>
              <a:gd name="connsiteX28" fmla="*/ 130628 w 957943"/>
              <a:gd name="connsiteY28" fmla="*/ 159657 h 783772"/>
              <a:gd name="connsiteX29" fmla="*/ 87085 w 957943"/>
              <a:gd name="connsiteY29" fmla="*/ 188686 h 783772"/>
              <a:gd name="connsiteX30" fmla="*/ 29028 w 957943"/>
              <a:gd name="connsiteY30" fmla="*/ 217715 h 783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957943" h="783772">
                <a:moveTo>
                  <a:pt x="116114" y="130629"/>
                </a:moveTo>
                <a:cubicBezTo>
                  <a:pt x="101600" y="154819"/>
                  <a:pt x="92519" y="183252"/>
                  <a:pt x="72571" y="203200"/>
                </a:cubicBezTo>
                <a:cubicBezTo>
                  <a:pt x="61753" y="214018"/>
                  <a:pt x="37921" y="205265"/>
                  <a:pt x="29028" y="217715"/>
                </a:cubicBezTo>
                <a:cubicBezTo>
                  <a:pt x="11243" y="242614"/>
                  <a:pt x="0" y="304800"/>
                  <a:pt x="0" y="304800"/>
                </a:cubicBezTo>
                <a:cubicBezTo>
                  <a:pt x="31846" y="527729"/>
                  <a:pt x="-12043" y="324875"/>
                  <a:pt x="43543" y="449943"/>
                </a:cubicBezTo>
                <a:cubicBezTo>
                  <a:pt x="43545" y="449948"/>
                  <a:pt x="79827" y="558798"/>
                  <a:pt x="87085" y="580572"/>
                </a:cubicBezTo>
                <a:cubicBezTo>
                  <a:pt x="91923" y="595086"/>
                  <a:pt x="88870" y="615628"/>
                  <a:pt x="101600" y="624115"/>
                </a:cubicBezTo>
                <a:lnTo>
                  <a:pt x="145143" y="653143"/>
                </a:lnTo>
                <a:cubicBezTo>
                  <a:pt x="194077" y="726545"/>
                  <a:pt x="147607" y="676146"/>
                  <a:pt x="217714" y="711200"/>
                </a:cubicBezTo>
                <a:cubicBezTo>
                  <a:pt x="233316" y="719001"/>
                  <a:pt x="245655" y="732428"/>
                  <a:pt x="261257" y="740229"/>
                </a:cubicBezTo>
                <a:cubicBezTo>
                  <a:pt x="301353" y="760277"/>
                  <a:pt x="369933" y="764395"/>
                  <a:pt x="406400" y="769257"/>
                </a:cubicBezTo>
                <a:lnTo>
                  <a:pt x="522514" y="783772"/>
                </a:lnTo>
                <a:cubicBezTo>
                  <a:pt x="558522" y="781002"/>
                  <a:pt x="692085" y="786071"/>
                  <a:pt x="754743" y="754743"/>
                </a:cubicBezTo>
                <a:cubicBezTo>
                  <a:pt x="770345" y="746942"/>
                  <a:pt x="783771" y="735391"/>
                  <a:pt x="798285" y="725715"/>
                </a:cubicBezTo>
                <a:cubicBezTo>
                  <a:pt x="881478" y="600928"/>
                  <a:pt x="770704" y="747780"/>
                  <a:pt x="870857" y="667657"/>
                </a:cubicBezTo>
                <a:cubicBezTo>
                  <a:pt x="884478" y="656760"/>
                  <a:pt x="892800" y="640055"/>
                  <a:pt x="899885" y="624115"/>
                </a:cubicBezTo>
                <a:cubicBezTo>
                  <a:pt x="912312" y="596153"/>
                  <a:pt x="919238" y="566058"/>
                  <a:pt x="928914" y="537029"/>
                </a:cubicBezTo>
                <a:cubicBezTo>
                  <a:pt x="949735" y="474567"/>
                  <a:pt x="939719" y="508321"/>
                  <a:pt x="957943" y="435429"/>
                </a:cubicBezTo>
                <a:cubicBezTo>
                  <a:pt x="953105" y="353181"/>
                  <a:pt x="951626" y="270667"/>
                  <a:pt x="943428" y="188686"/>
                </a:cubicBezTo>
                <a:cubicBezTo>
                  <a:pt x="937796" y="132366"/>
                  <a:pt x="925228" y="149329"/>
                  <a:pt x="885371" y="116115"/>
                </a:cubicBezTo>
                <a:cubicBezTo>
                  <a:pt x="761555" y="12936"/>
                  <a:pt x="913069" y="115450"/>
                  <a:pt x="798285" y="58057"/>
                </a:cubicBezTo>
                <a:cubicBezTo>
                  <a:pt x="782683" y="50256"/>
                  <a:pt x="771076" y="35154"/>
                  <a:pt x="754743" y="29029"/>
                </a:cubicBezTo>
                <a:cubicBezTo>
                  <a:pt x="731644" y="20367"/>
                  <a:pt x="706104" y="20498"/>
                  <a:pt x="682171" y="14515"/>
                </a:cubicBezTo>
                <a:cubicBezTo>
                  <a:pt x="667328" y="10804"/>
                  <a:pt x="653142" y="4838"/>
                  <a:pt x="638628" y="0"/>
                </a:cubicBezTo>
                <a:cubicBezTo>
                  <a:pt x="566057" y="4838"/>
                  <a:pt x="493247" y="6901"/>
                  <a:pt x="420914" y="14515"/>
                </a:cubicBezTo>
                <a:cubicBezTo>
                  <a:pt x="401076" y="16603"/>
                  <a:pt x="382483" y="25461"/>
                  <a:pt x="362857" y="29029"/>
                </a:cubicBezTo>
                <a:cubicBezTo>
                  <a:pt x="329198" y="35149"/>
                  <a:pt x="295124" y="38705"/>
                  <a:pt x="261257" y="43543"/>
                </a:cubicBezTo>
                <a:cubicBezTo>
                  <a:pt x="246743" y="53219"/>
                  <a:pt x="230752" y="60983"/>
                  <a:pt x="217714" y="72572"/>
                </a:cubicBezTo>
                <a:cubicBezTo>
                  <a:pt x="187031" y="99846"/>
                  <a:pt x="164786" y="136885"/>
                  <a:pt x="130628" y="159657"/>
                </a:cubicBezTo>
                <a:cubicBezTo>
                  <a:pt x="116114" y="169333"/>
                  <a:pt x="102231" y="180031"/>
                  <a:pt x="87085" y="188686"/>
                </a:cubicBezTo>
                <a:cubicBezTo>
                  <a:pt x="68299" y="199421"/>
                  <a:pt x="29028" y="217715"/>
                  <a:pt x="29028" y="217715"/>
                </a:cubicBezTo>
              </a:path>
            </a:pathLst>
          </a:custGeom>
          <a:solidFill>
            <a:schemeClr val="bg1"/>
          </a:solidFill>
          <a:ln w="9525" cap="flat" cmpd="sng" algn="ctr">
            <a:solidFill>
              <a:schemeClr val="bg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spTree>
    <p:extLst>
      <p:ext uri="{BB962C8B-B14F-4D97-AF65-F5344CB8AC3E}">
        <p14:creationId xmlns:p14="http://schemas.microsoft.com/office/powerpoint/2010/main" val="227648609"/>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04800"/>
            <a:ext cx="8229600" cy="5821363"/>
          </a:xfrm>
        </p:spPr>
        <p:txBody>
          <a:bodyPr/>
          <a:lstStyle/>
          <a:p>
            <a:r>
              <a:rPr lang="en-US" dirty="0"/>
              <a:t>Spell what DNA stands for..</a:t>
            </a:r>
          </a:p>
        </p:txBody>
      </p:sp>
      <p:pic>
        <p:nvPicPr>
          <p:cNvPr id="4" name="Picture 5" descr="http://upload.wikimedia.org/wikipedia/commons/1/16/DNA_orbit_animated.gif"/>
          <p:cNvPicPr>
            <a:picLocks noChangeAspect="1" noChangeArrowheads="1" noCrop="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1447800" y="-1905000"/>
            <a:ext cx="6934200" cy="1226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7010400" y="152400"/>
            <a:ext cx="1935146" cy="1569660"/>
          </a:xfrm>
          <a:prstGeom prst="rect">
            <a:avLst/>
          </a:prstGeom>
          <a:noFill/>
        </p:spPr>
        <p:txBody>
          <a:bodyPr wrap="none" lIns="91440" tIns="45720" rIns="91440" bIns="4572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96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Verdana" pitchFamily="34" charset="0"/>
                <a:ea typeface="+mn-ea"/>
                <a:cs typeface="+mn-cs"/>
              </a:rPr>
              <a:t>17</a:t>
            </a:r>
          </a:p>
        </p:txBody>
      </p:sp>
      <p:sp>
        <p:nvSpPr>
          <p:cNvPr id="2" name="Rectangle 1"/>
          <p:cNvSpPr/>
          <p:nvPr/>
        </p:nvSpPr>
        <p:spPr>
          <a:xfrm>
            <a:off x="301935" y="1096664"/>
            <a:ext cx="6712094" cy="646331"/>
          </a:xfrm>
          <a:prstGeom prst="rect">
            <a:avLst/>
          </a:prstGeom>
          <a:noFill/>
          <a:ln>
            <a:solidFill>
              <a:schemeClr val="bg1"/>
            </a:solidFill>
          </a:ln>
        </p:spPr>
        <p:txBody>
          <a:bodyPr wrap="none" lIns="91440" tIns="45720" rIns="91440" bIns="4572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err="1">
                <a:ln w="17780" cmpd="sng">
                  <a:solidFill>
                    <a:sysClr val="windowText" lastClr="000000"/>
                  </a:solidFill>
                  <a:prstDash val="solid"/>
                  <a:miter lim="800000"/>
                </a:ln>
                <a:solidFill>
                  <a:srgbClr val="FFCCCC"/>
                </a:solidFill>
                <a:effectLst>
                  <a:outerShdw blurRad="50800" algn="tl" rotWithShape="0">
                    <a:srgbClr val="000000"/>
                  </a:outerShdw>
                </a:effectLst>
                <a:uLnTx/>
                <a:uFillTx/>
                <a:latin typeface="Verdana" pitchFamily="34" charset="0"/>
                <a:ea typeface="+mn-ea"/>
                <a:cs typeface="+mn-cs"/>
              </a:rPr>
              <a:t>Deoxyribose</a:t>
            </a:r>
            <a:r>
              <a:rPr kumimoji="0" lang="en-US" sz="36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Verdana" pitchFamily="34" charset="0"/>
                <a:ea typeface="+mn-ea"/>
                <a:cs typeface="+mn-cs"/>
              </a:rPr>
              <a:t> </a:t>
            </a:r>
            <a:r>
              <a:rPr kumimoji="0" lang="en-US" sz="3600" b="1" i="0" u="none" strike="noStrike" kern="1200" cap="none" spc="0" normalizeH="0" baseline="0" noProof="0" dirty="0">
                <a:ln w="17780" cmpd="sng">
                  <a:solidFill>
                    <a:sysClr val="windowText" lastClr="000000"/>
                  </a:solidFill>
                  <a:prstDash val="solid"/>
                  <a:miter lim="800000"/>
                </a:ln>
                <a:solidFill>
                  <a:srgbClr val="FFCCCC"/>
                </a:solidFill>
                <a:effectLst>
                  <a:outerShdw blurRad="50800" algn="tl" rotWithShape="0">
                    <a:srgbClr val="000000"/>
                  </a:outerShdw>
                </a:effectLst>
                <a:uLnTx/>
                <a:uFillTx/>
                <a:latin typeface="Verdana" pitchFamily="34" charset="0"/>
                <a:ea typeface="+mn-ea"/>
                <a:cs typeface="+mn-cs"/>
              </a:rPr>
              <a:t>Nucleic</a:t>
            </a:r>
            <a:r>
              <a:rPr kumimoji="0" lang="en-US" sz="36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Verdana" pitchFamily="34" charset="0"/>
                <a:ea typeface="+mn-ea"/>
                <a:cs typeface="+mn-cs"/>
              </a:rPr>
              <a:t> </a:t>
            </a:r>
            <a:r>
              <a:rPr kumimoji="0" lang="en-US" sz="3600" b="1" i="0" u="none" strike="noStrike" kern="1200" cap="none" spc="0" normalizeH="0" baseline="0" noProof="0" dirty="0">
                <a:ln w="17780" cmpd="sng">
                  <a:solidFill>
                    <a:sysClr val="windowText" lastClr="000000"/>
                  </a:solidFill>
                  <a:prstDash val="solid"/>
                  <a:miter lim="800000"/>
                </a:ln>
                <a:solidFill>
                  <a:srgbClr val="FFCCCC"/>
                </a:solidFill>
                <a:effectLst>
                  <a:outerShdw blurRad="50800" algn="tl" rotWithShape="0">
                    <a:srgbClr val="000000"/>
                  </a:outerShdw>
                </a:effectLst>
                <a:uLnTx/>
                <a:uFillTx/>
                <a:latin typeface="Verdana" pitchFamily="34" charset="0"/>
                <a:ea typeface="+mn-ea"/>
                <a:cs typeface="+mn-cs"/>
              </a:rPr>
              <a:t>Acid</a:t>
            </a:r>
          </a:p>
        </p:txBody>
      </p:sp>
    </p:spTree>
    <p:extLst>
      <p:ext uri="{BB962C8B-B14F-4D97-AF65-F5344CB8AC3E}">
        <p14:creationId xmlns:p14="http://schemas.microsoft.com/office/powerpoint/2010/main" val="2293727450"/>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94883" name="Rectangle 3"/>
          <p:cNvSpPr>
            <a:spLocks noGrp="1" noChangeArrowheads="1"/>
          </p:cNvSpPr>
          <p:nvPr>
            <p:ph type="body" idx="1"/>
          </p:nvPr>
        </p:nvSpPr>
        <p:spPr>
          <a:xfrm>
            <a:off x="224970" y="152400"/>
            <a:ext cx="8614229" cy="5902325"/>
          </a:xfrm>
        </p:spPr>
        <p:txBody>
          <a:bodyPr/>
          <a:lstStyle/>
          <a:p>
            <a:pPr eaLnBrk="1" hangingPunct="1">
              <a:defRPr/>
            </a:pPr>
            <a:r>
              <a:rPr lang="en-US" dirty="0"/>
              <a:t>DNA has the information for our cells to make proteins? </a:t>
            </a:r>
          </a:p>
        </p:txBody>
      </p:sp>
      <p:sp>
        <p:nvSpPr>
          <p:cNvPr id="29705" name="Rectangle 9"/>
          <p:cNvSpPr>
            <a:spLocks noChangeArrowheads="1"/>
          </p:cNvSpPr>
          <p:nvPr/>
        </p:nvSpPr>
        <p:spPr bwMode="auto">
          <a:xfrm>
            <a:off x="5715000" y="6629400"/>
            <a:ext cx="3124200" cy="214313"/>
          </a:xfrm>
          <a:prstGeom prst="rect">
            <a:avLst/>
          </a:prstGeom>
          <a:noFill/>
          <a:ln w="9525" algn="ctr">
            <a:noFill/>
            <a:miter lim="800000"/>
            <a:headEnd/>
            <a:tailEnd/>
          </a:ln>
          <a:effectLst/>
        </p:spPr>
        <p:txBody>
          <a:bodyPr>
            <a:spAutoFit/>
          </a:bodyPr>
          <a:lstStyle/>
          <a:p>
            <a:pPr marL="342900" marR="0" lvl="0" indent="-342900" algn="r" defTabSz="914400" rtl="0" eaLnBrk="1" fontAlgn="base" latinLnBrk="0" hangingPunct="1">
              <a:lnSpc>
                <a:spcPct val="100000"/>
              </a:lnSpc>
              <a:spcBef>
                <a:spcPct val="0"/>
              </a:spcBef>
              <a:spcAft>
                <a:spcPct val="0"/>
              </a:spcAft>
              <a:buClr>
                <a:srgbClr val="66CCFF"/>
              </a:buClr>
              <a:buSzPct val="65000"/>
              <a:buFont typeface="Wingdings" pitchFamily="2" charset="2"/>
              <a:buNone/>
              <a:tabLst/>
              <a:defRPr/>
            </a:pPr>
            <a: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rPr>
              <a:t>Copyright © 2024 </a:t>
            </a:r>
            <a:r>
              <a:rPr kumimoji="0" lang="en-US" sz="800" b="1" i="0" u="none" strike="noStrike" kern="1200" cap="none" spc="0" normalizeH="0" baseline="0" noProof="0" dirty="0" err="1">
                <a:ln>
                  <a:noFill/>
                </a:ln>
                <a:solidFill>
                  <a:srgbClr val="FFFFFF"/>
                </a:solidFill>
                <a:effectLst/>
                <a:uLnTx/>
                <a:uFillTx/>
                <a:latin typeface="Verdana" pitchFamily="34" charset="0"/>
                <a:ea typeface="+mn-ea"/>
                <a:cs typeface="+mn-cs"/>
              </a:rPr>
              <a:t>SlideSpark</a:t>
            </a:r>
            <a: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rPr>
              <a:t> .LLC</a:t>
            </a:r>
            <a:endParaRPr kumimoji="0" lang="en-US" sz="96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Tahoma" pitchFamily="34" charset="0"/>
              <a:ea typeface="+mn-ea"/>
              <a:cs typeface="+mn-cs"/>
            </a:endParaRPr>
          </a:p>
        </p:txBody>
      </p:sp>
      <p:pic>
        <p:nvPicPr>
          <p:cNvPr id="89092" name="Picture 1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8600" y="1371600"/>
            <a:ext cx="8610600" cy="5029200"/>
          </a:xfrm>
          <a:prstGeom prst="rect">
            <a:avLst/>
          </a:prstGeom>
          <a:noFill/>
          <a:ln w="76200" algn="ctr">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
        <p:nvSpPr>
          <p:cNvPr id="2" name="Rounded Rectangle 1"/>
          <p:cNvSpPr/>
          <p:nvPr/>
        </p:nvSpPr>
        <p:spPr bwMode="auto">
          <a:xfrm>
            <a:off x="7277100" y="2895600"/>
            <a:ext cx="1562100" cy="533400"/>
          </a:xfrm>
          <a:prstGeom prst="roundRect">
            <a:avLst/>
          </a:prstGeom>
          <a:solidFill>
            <a:schemeClr val="bg1"/>
          </a:solidFill>
          <a:ln w="9525" cap="flat" cmpd="sng" algn="ctr">
            <a:solidFill>
              <a:srgbClr val="FF99FF"/>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sp>
        <p:nvSpPr>
          <p:cNvPr id="6" name="Rounded Rectangle 5"/>
          <p:cNvSpPr/>
          <p:nvPr/>
        </p:nvSpPr>
        <p:spPr bwMode="auto">
          <a:xfrm>
            <a:off x="1676400" y="685800"/>
            <a:ext cx="1562100" cy="533400"/>
          </a:xfrm>
          <a:prstGeom prst="roundRect">
            <a:avLst/>
          </a:prstGeom>
          <a:solidFill>
            <a:schemeClr val="bg1"/>
          </a:solidFill>
          <a:ln w="9525" cap="flat" cmpd="sng" algn="ctr">
            <a:solidFill>
              <a:srgbClr val="FF99FF"/>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pic>
        <p:nvPicPr>
          <p:cNvPr id="43010" name="Picture 2" descr="https://encrypted-tbn3.gstatic.com/images?q=tbn:ANd9GcQeht0G4FToqsn72mVH2OrpS1yS_Jyw_xzBSjhx8GRZKPDrwhF49w"/>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1000" y="5562600"/>
            <a:ext cx="997903" cy="7127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67789081"/>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94883" name="Rectangle 3"/>
          <p:cNvSpPr>
            <a:spLocks noGrp="1" noChangeArrowheads="1"/>
          </p:cNvSpPr>
          <p:nvPr>
            <p:ph type="body" idx="1"/>
          </p:nvPr>
        </p:nvSpPr>
        <p:spPr>
          <a:xfrm>
            <a:off x="224970" y="152400"/>
            <a:ext cx="8614229" cy="5902325"/>
          </a:xfrm>
        </p:spPr>
        <p:txBody>
          <a:bodyPr/>
          <a:lstStyle/>
          <a:p>
            <a:pPr eaLnBrk="1" hangingPunct="1">
              <a:defRPr/>
            </a:pPr>
            <a:r>
              <a:rPr lang="en-US" dirty="0"/>
              <a:t>DNA has the information for our cells to make proteins? </a:t>
            </a:r>
          </a:p>
        </p:txBody>
      </p:sp>
      <p:sp>
        <p:nvSpPr>
          <p:cNvPr id="29705" name="Rectangle 9"/>
          <p:cNvSpPr>
            <a:spLocks noChangeArrowheads="1"/>
          </p:cNvSpPr>
          <p:nvPr/>
        </p:nvSpPr>
        <p:spPr bwMode="auto">
          <a:xfrm>
            <a:off x="5715000" y="6629400"/>
            <a:ext cx="3124200" cy="214313"/>
          </a:xfrm>
          <a:prstGeom prst="rect">
            <a:avLst/>
          </a:prstGeom>
          <a:noFill/>
          <a:ln w="9525" algn="ctr">
            <a:noFill/>
            <a:miter lim="800000"/>
            <a:headEnd/>
            <a:tailEnd/>
          </a:ln>
          <a:effectLst/>
        </p:spPr>
        <p:txBody>
          <a:bodyPr>
            <a:spAutoFit/>
          </a:bodyPr>
          <a:lstStyle/>
          <a:p>
            <a:pPr marL="342900" marR="0" lvl="0" indent="-342900" algn="r" defTabSz="914400" rtl="0" eaLnBrk="1" fontAlgn="base" latinLnBrk="0" hangingPunct="1">
              <a:lnSpc>
                <a:spcPct val="100000"/>
              </a:lnSpc>
              <a:spcBef>
                <a:spcPct val="0"/>
              </a:spcBef>
              <a:spcAft>
                <a:spcPct val="0"/>
              </a:spcAft>
              <a:buClr>
                <a:srgbClr val="66CCFF"/>
              </a:buClr>
              <a:buSzPct val="65000"/>
              <a:buFont typeface="Wingdings" pitchFamily="2" charset="2"/>
              <a:buNone/>
              <a:tabLst/>
              <a:defRPr/>
            </a:pPr>
            <a: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rPr>
              <a:t>Copyright © 2024 </a:t>
            </a:r>
            <a:r>
              <a:rPr kumimoji="0" lang="en-US" sz="800" b="1" i="0" u="none" strike="noStrike" kern="1200" cap="none" spc="0" normalizeH="0" baseline="0" noProof="0" dirty="0" err="1">
                <a:ln>
                  <a:noFill/>
                </a:ln>
                <a:solidFill>
                  <a:srgbClr val="FFFFFF"/>
                </a:solidFill>
                <a:effectLst/>
                <a:uLnTx/>
                <a:uFillTx/>
                <a:latin typeface="Verdana" pitchFamily="34" charset="0"/>
                <a:ea typeface="+mn-ea"/>
                <a:cs typeface="+mn-cs"/>
              </a:rPr>
              <a:t>SlideSpark</a:t>
            </a:r>
            <a: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rPr>
              <a:t> .LLC</a:t>
            </a:r>
            <a:endParaRPr kumimoji="0" lang="en-US" sz="96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Tahoma" pitchFamily="34" charset="0"/>
              <a:ea typeface="+mn-ea"/>
              <a:cs typeface="+mn-cs"/>
            </a:endParaRPr>
          </a:p>
        </p:txBody>
      </p:sp>
      <p:pic>
        <p:nvPicPr>
          <p:cNvPr id="89092" name="Picture 1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8600" y="1371600"/>
            <a:ext cx="8610600" cy="5029200"/>
          </a:xfrm>
          <a:prstGeom prst="rect">
            <a:avLst/>
          </a:prstGeom>
          <a:noFill/>
          <a:ln w="76200" algn="ctr">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
        <p:nvSpPr>
          <p:cNvPr id="2" name="Rounded Rectangle 1"/>
          <p:cNvSpPr/>
          <p:nvPr/>
        </p:nvSpPr>
        <p:spPr bwMode="auto">
          <a:xfrm>
            <a:off x="7277100" y="2895600"/>
            <a:ext cx="1562100" cy="533400"/>
          </a:xfrm>
          <a:prstGeom prst="roundRect">
            <a:avLst/>
          </a:prstGeom>
          <a:solidFill>
            <a:schemeClr val="bg1"/>
          </a:solidFill>
          <a:ln w="9525" cap="flat" cmpd="sng" algn="ctr">
            <a:solidFill>
              <a:srgbClr val="FF99FF"/>
            </a:solidFill>
            <a:prstDash val="solid"/>
            <a:round/>
            <a:headEnd type="none" w="med" len="med"/>
            <a:tailEnd type="none" w="med" len="med"/>
          </a:ln>
          <a:effectLst>
            <a:glow rad="431800">
              <a:srgbClr val="FF00FF"/>
            </a:glow>
          </a:effectLst>
        </p:spPr>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sp>
        <p:nvSpPr>
          <p:cNvPr id="6" name="Rounded Rectangle 5"/>
          <p:cNvSpPr/>
          <p:nvPr/>
        </p:nvSpPr>
        <p:spPr bwMode="auto">
          <a:xfrm>
            <a:off x="1676400" y="685800"/>
            <a:ext cx="1562100" cy="533400"/>
          </a:xfrm>
          <a:prstGeom prst="roundRect">
            <a:avLst/>
          </a:prstGeom>
          <a:solidFill>
            <a:schemeClr val="bg1"/>
          </a:solidFill>
          <a:ln w="9525" cap="flat" cmpd="sng" algn="ctr">
            <a:solidFill>
              <a:srgbClr val="FF99FF"/>
            </a:solidFill>
            <a:prstDash val="solid"/>
            <a:round/>
            <a:headEnd type="none" w="med" len="med"/>
            <a:tailEnd type="none" w="med" len="med"/>
          </a:ln>
          <a:effectLst>
            <a:glow rad="381000">
              <a:srgbClr val="FF00FF"/>
            </a:glow>
          </a:effectLst>
        </p:spPr>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pic>
        <p:nvPicPr>
          <p:cNvPr id="7" name="Picture 2" descr="https://encrypted-tbn3.gstatic.com/images?q=tbn:ANd9GcQeht0G4FToqsn72mVH2OrpS1yS_Jyw_xzBSjhx8GRZKPDrwhF49w"/>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1000" y="5562600"/>
            <a:ext cx="997903" cy="7127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66694001"/>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94883" name="Rectangle 3"/>
          <p:cNvSpPr>
            <a:spLocks noGrp="1" noChangeArrowheads="1"/>
          </p:cNvSpPr>
          <p:nvPr>
            <p:ph type="body" idx="1"/>
          </p:nvPr>
        </p:nvSpPr>
        <p:spPr>
          <a:xfrm>
            <a:off x="224970" y="152400"/>
            <a:ext cx="8614229" cy="5902325"/>
          </a:xfrm>
        </p:spPr>
        <p:txBody>
          <a:bodyPr/>
          <a:lstStyle/>
          <a:p>
            <a:pPr eaLnBrk="1" hangingPunct="1">
              <a:defRPr/>
            </a:pPr>
            <a:r>
              <a:rPr lang="en-US" dirty="0"/>
              <a:t>DNA has the information for our cells to make </a:t>
            </a:r>
            <a:r>
              <a:rPr lang="en-US" dirty="0">
                <a:solidFill>
                  <a:srgbClr val="FF00FF"/>
                </a:solidFill>
              </a:rPr>
              <a:t>proteins</a:t>
            </a:r>
            <a:r>
              <a:rPr lang="en-US" dirty="0"/>
              <a:t>? </a:t>
            </a:r>
          </a:p>
        </p:txBody>
      </p:sp>
      <p:sp>
        <p:nvSpPr>
          <p:cNvPr id="29705" name="Rectangle 9"/>
          <p:cNvSpPr>
            <a:spLocks noChangeArrowheads="1"/>
          </p:cNvSpPr>
          <p:nvPr/>
        </p:nvSpPr>
        <p:spPr bwMode="auto">
          <a:xfrm>
            <a:off x="5715000" y="6629400"/>
            <a:ext cx="3124200" cy="214313"/>
          </a:xfrm>
          <a:prstGeom prst="rect">
            <a:avLst/>
          </a:prstGeom>
          <a:noFill/>
          <a:ln w="9525" algn="ctr">
            <a:noFill/>
            <a:miter lim="800000"/>
            <a:headEnd/>
            <a:tailEnd/>
          </a:ln>
          <a:effectLst/>
        </p:spPr>
        <p:txBody>
          <a:bodyPr>
            <a:spAutoFit/>
          </a:bodyPr>
          <a:lstStyle/>
          <a:p>
            <a:pPr marL="342900" marR="0" lvl="0" indent="-342900" algn="r" defTabSz="914400" rtl="0" eaLnBrk="1" fontAlgn="base" latinLnBrk="0" hangingPunct="1">
              <a:lnSpc>
                <a:spcPct val="100000"/>
              </a:lnSpc>
              <a:spcBef>
                <a:spcPct val="0"/>
              </a:spcBef>
              <a:spcAft>
                <a:spcPct val="0"/>
              </a:spcAft>
              <a:buClr>
                <a:srgbClr val="66CCFF"/>
              </a:buClr>
              <a:buSzPct val="65000"/>
              <a:buFont typeface="Wingdings" pitchFamily="2" charset="2"/>
              <a:buNone/>
              <a:tabLst/>
              <a:defRPr/>
            </a:pPr>
            <a: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rPr>
              <a:t>Copyright © 2024 </a:t>
            </a:r>
            <a:r>
              <a:rPr kumimoji="0" lang="en-US" sz="800" b="1" i="0" u="none" strike="noStrike" kern="1200" cap="none" spc="0" normalizeH="0" baseline="0" noProof="0" dirty="0" err="1">
                <a:ln>
                  <a:noFill/>
                </a:ln>
                <a:solidFill>
                  <a:srgbClr val="FFFFFF"/>
                </a:solidFill>
                <a:effectLst/>
                <a:uLnTx/>
                <a:uFillTx/>
                <a:latin typeface="Verdana" pitchFamily="34" charset="0"/>
                <a:ea typeface="+mn-ea"/>
                <a:cs typeface="+mn-cs"/>
              </a:rPr>
              <a:t>SlideSpark</a:t>
            </a:r>
            <a: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rPr>
              <a:t> .LLC</a:t>
            </a:r>
            <a:endParaRPr kumimoji="0" lang="en-US" sz="96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Tahoma" pitchFamily="34" charset="0"/>
              <a:ea typeface="+mn-ea"/>
              <a:cs typeface="+mn-cs"/>
            </a:endParaRPr>
          </a:p>
        </p:txBody>
      </p:sp>
      <p:pic>
        <p:nvPicPr>
          <p:cNvPr id="89092" name="Picture 1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8600" y="1371600"/>
            <a:ext cx="8610600" cy="5029200"/>
          </a:xfrm>
          <a:prstGeom prst="rect">
            <a:avLst/>
          </a:prstGeom>
          <a:noFill/>
          <a:ln w="76200" algn="ctr">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pic>
        <p:nvPicPr>
          <p:cNvPr id="7" name="Picture 2" descr="https://encrypted-tbn3.gstatic.com/images?q=tbn:ANd9GcQeht0G4FToqsn72mVH2OrpS1yS_Jyw_xzBSjhx8GRZKPDrwhF49w"/>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1000" y="5562600"/>
            <a:ext cx="997903" cy="7127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99034366"/>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97955" name="Rectangle 3"/>
          <p:cNvSpPr>
            <a:spLocks noGrp="1" noChangeArrowheads="1"/>
          </p:cNvSpPr>
          <p:nvPr>
            <p:ph type="body" idx="1"/>
          </p:nvPr>
        </p:nvSpPr>
        <p:spPr>
          <a:xfrm>
            <a:off x="457200" y="304800"/>
            <a:ext cx="8229600" cy="5826125"/>
          </a:xfrm>
        </p:spPr>
        <p:txBody>
          <a:bodyPr/>
          <a:lstStyle/>
          <a:p>
            <a:pPr eaLnBrk="1" hangingPunct="1">
              <a:defRPr/>
            </a:pPr>
            <a:r>
              <a:rPr lang="en-US" dirty="0">
                <a:solidFill>
                  <a:srgbClr val="FF00FF"/>
                </a:solidFill>
              </a:rPr>
              <a:t>Name this tightly wound package of DNA?</a:t>
            </a:r>
          </a:p>
          <a:p>
            <a:pPr lvl="1" eaLnBrk="1" hangingPunct="1">
              <a:defRPr/>
            </a:pPr>
            <a:r>
              <a:rPr lang="en-US" dirty="0">
                <a:solidFill>
                  <a:srgbClr val="9933FF"/>
                </a:solidFill>
              </a:rPr>
              <a:t>A structure within the cell that bears the genetic material as a threadlike linear strand of DNA. </a:t>
            </a:r>
          </a:p>
        </p:txBody>
      </p:sp>
      <p:pic>
        <p:nvPicPr>
          <p:cNvPr id="82947" name="Picture 8" descr="chromosome-dna-cell"/>
          <p:cNvPicPr>
            <a:picLocks noGrp="1" noChangeAspect="1" noChangeArrowheads="1"/>
          </p:cNvPicPr>
          <p:nvPr>
            <p:ph type="title"/>
          </p:nvPr>
        </p:nvPicPr>
        <p:blipFill>
          <a:blip r:embed="rId2" cstate="print">
            <a:extLst>
              <a:ext uri="{28A0092B-C50C-407E-A947-70E740481C1C}">
                <a14:useLocalDpi xmlns:a14="http://schemas.microsoft.com/office/drawing/2010/main" val="0"/>
              </a:ext>
            </a:extLst>
          </a:blip>
          <a:srcRect/>
          <a:stretch>
            <a:fillRect/>
          </a:stretch>
        </p:blipFill>
        <p:spPr>
          <a:xfrm>
            <a:off x="304800" y="2362200"/>
            <a:ext cx="8534400" cy="4187825"/>
          </a:xfrm>
          <a:noFill/>
          <a:ln w="76200">
            <a:solidFill>
              <a:srgbClr val="FF00FF"/>
            </a:solidFill>
          </a:ln>
          <a:extLst>
            <a:ext uri="{909E8E84-426E-40DD-AFC4-6F175D3DCCD1}">
              <a14:hiddenFill xmlns:a14="http://schemas.microsoft.com/office/drawing/2010/main">
                <a:solidFill>
                  <a:srgbClr val="FFFFFF"/>
                </a:solidFill>
              </a14:hiddenFill>
            </a:ext>
          </a:extLst>
        </p:spPr>
      </p:pic>
      <p:sp>
        <p:nvSpPr>
          <p:cNvPr id="24584" name="Rectangle 8"/>
          <p:cNvSpPr>
            <a:spLocks noChangeArrowheads="1"/>
          </p:cNvSpPr>
          <p:nvPr/>
        </p:nvSpPr>
        <p:spPr bwMode="auto">
          <a:xfrm>
            <a:off x="5715000" y="6629400"/>
            <a:ext cx="3429000" cy="214313"/>
          </a:xfrm>
          <a:prstGeom prst="rect">
            <a:avLst/>
          </a:prstGeom>
          <a:noFill/>
          <a:ln w="9525" algn="ctr">
            <a:noFill/>
            <a:miter lim="800000"/>
            <a:headEnd/>
            <a:tailEnd/>
          </a:ln>
          <a:effectLst/>
        </p:spPr>
        <p:txBody>
          <a:bodyPr>
            <a:spAutoFit/>
          </a:bodyPr>
          <a:lstStyle/>
          <a:p>
            <a:pPr marL="342900" marR="0" lvl="0" indent="-342900" algn="r" defTabSz="914400" rtl="0" eaLnBrk="1" fontAlgn="base" latinLnBrk="0" hangingPunct="1">
              <a:lnSpc>
                <a:spcPct val="100000"/>
              </a:lnSpc>
              <a:spcBef>
                <a:spcPct val="0"/>
              </a:spcBef>
              <a:spcAft>
                <a:spcPct val="0"/>
              </a:spcAft>
              <a:buClr>
                <a:srgbClr val="66CCFF"/>
              </a:buClr>
              <a:buSzPct val="65000"/>
              <a:buFont typeface="Wingdings" pitchFamily="2" charset="2"/>
              <a:buNone/>
              <a:tabLst/>
              <a:defRPr/>
            </a:pPr>
            <a: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rPr>
              <a:t>Copyright © 2024 </a:t>
            </a:r>
            <a:r>
              <a:rPr kumimoji="0" lang="en-US" sz="800" b="1" i="0" u="none" strike="noStrike" kern="1200" cap="none" spc="0" normalizeH="0" baseline="0" noProof="0" dirty="0" err="1">
                <a:ln>
                  <a:noFill/>
                </a:ln>
                <a:solidFill>
                  <a:srgbClr val="FFFFFF"/>
                </a:solidFill>
                <a:effectLst/>
                <a:uLnTx/>
                <a:uFillTx/>
                <a:latin typeface="Verdana" pitchFamily="34" charset="0"/>
                <a:ea typeface="+mn-ea"/>
                <a:cs typeface="+mn-cs"/>
              </a:rPr>
              <a:t>SlideSpark</a:t>
            </a:r>
            <a: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rPr>
              <a:t> .LLC</a:t>
            </a:r>
            <a:endParaRPr kumimoji="0" lang="en-US" sz="96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Tahoma" pitchFamily="34" charset="0"/>
              <a:ea typeface="+mn-ea"/>
              <a:cs typeface="+mn-cs"/>
            </a:endParaRPr>
          </a:p>
        </p:txBody>
      </p:sp>
      <p:sp>
        <p:nvSpPr>
          <p:cNvPr id="2" name="Right Arrow 1"/>
          <p:cNvSpPr/>
          <p:nvPr/>
        </p:nvSpPr>
        <p:spPr bwMode="auto">
          <a:xfrm rot="9017063">
            <a:off x="6286499" y="2929825"/>
            <a:ext cx="2286000" cy="1143000"/>
          </a:xfrm>
          <a:prstGeom prst="rightArrow">
            <a:avLst/>
          </a:prstGeom>
          <a:solidFill>
            <a:schemeClr val="bg1"/>
          </a:solidFill>
          <a:ln w="9525" cap="flat" cmpd="sng" algn="ctr">
            <a:solidFill>
              <a:srgbClr val="FF00FF"/>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sp>
        <p:nvSpPr>
          <p:cNvPr id="3" name="Rectangle 2"/>
          <p:cNvSpPr/>
          <p:nvPr/>
        </p:nvSpPr>
        <p:spPr>
          <a:xfrm>
            <a:off x="7086600" y="875160"/>
            <a:ext cx="1935146" cy="1569660"/>
          </a:xfrm>
          <a:prstGeom prst="rect">
            <a:avLst/>
          </a:prstGeom>
          <a:noFill/>
        </p:spPr>
        <p:txBody>
          <a:bodyPr wrap="none" lIns="91440" tIns="45720" rIns="91440" bIns="4572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96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Verdana" pitchFamily="34" charset="0"/>
                <a:ea typeface="+mn-ea"/>
                <a:cs typeface="+mn-cs"/>
              </a:rPr>
              <a:t>19</a:t>
            </a:r>
          </a:p>
        </p:txBody>
      </p:sp>
      <p:sp>
        <p:nvSpPr>
          <p:cNvPr id="7" name="Rounded Rectangle 6"/>
          <p:cNvSpPr/>
          <p:nvPr/>
        </p:nvSpPr>
        <p:spPr bwMode="auto">
          <a:xfrm>
            <a:off x="5791200" y="4724400"/>
            <a:ext cx="1066800" cy="228600"/>
          </a:xfrm>
          <a:prstGeom prst="roundRect">
            <a:avLst/>
          </a:prstGeom>
          <a:solidFill>
            <a:schemeClr val="tx1">
              <a:lumMod val="95000"/>
            </a:schemeClr>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spTree>
    <p:extLst>
      <p:ext uri="{BB962C8B-B14F-4D97-AF65-F5344CB8AC3E}">
        <p14:creationId xmlns:p14="http://schemas.microsoft.com/office/powerpoint/2010/main" val="1366259415"/>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97955" name="Rectangle 3"/>
          <p:cNvSpPr>
            <a:spLocks noGrp="1" noChangeArrowheads="1"/>
          </p:cNvSpPr>
          <p:nvPr>
            <p:ph type="body" idx="1"/>
          </p:nvPr>
        </p:nvSpPr>
        <p:spPr>
          <a:xfrm>
            <a:off x="457200" y="304800"/>
            <a:ext cx="8229600" cy="5826125"/>
          </a:xfrm>
        </p:spPr>
        <p:txBody>
          <a:bodyPr/>
          <a:lstStyle/>
          <a:p>
            <a:pPr eaLnBrk="1" hangingPunct="1">
              <a:defRPr/>
            </a:pPr>
            <a:r>
              <a:rPr lang="en-US" dirty="0">
                <a:solidFill>
                  <a:srgbClr val="FF00FF"/>
                </a:solidFill>
              </a:rPr>
              <a:t>Name this tightly wound package of DNA?</a:t>
            </a:r>
          </a:p>
          <a:p>
            <a:pPr lvl="1" eaLnBrk="1" hangingPunct="1">
              <a:defRPr/>
            </a:pPr>
            <a:r>
              <a:rPr lang="en-US" dirty="0">
                <a:solidFill>
                  <a:srgbClr val="9933FF"/>
                </a:solidFill>
              </a:rPr>
              <a:t>A structure within the cell that bears the genetic material as a threadlike linear strand of DNA. </a:t>
            </a:r>
          </a:p>
        </p:txBody>
      </p:sp>
      <p:pic>
        <p:nvPicPr>
          <p:cNvPr id="82947" name="Picture 8" descr="chromosome-dna-cell"/>
          <p:cNvPicPr>
            <a:picLocks noGrp="1" noChangeAspect="1" noChangeArrowheads="1"/>
          </p:cNvPicPr>
          <p:nvPr>
            <p:ph type="title"/>
          </p:nvPr>
        </p:nvPicPr>
        <p:blipFill>
          <a:blip r:embed="rId2" cstate="print">
            <a:extLst>
              <a:ext uri="{28A0092B-C50C-407E-A947-70E740481C1C}">
                <a14:useLocalDpi xmlns:a14="http://schemas.microsoft.com/office/drawing/2010/main" val="0"/>
              </a:ext>
            </a:extLst>
          </a:blip>
          <a:srcRect/>
          <a:stretch>
            <a:fillRect/>
          </a:stretch>
        </p:blipFill>
        <p:spPr>
          <a:xfrm>
            <a:off x="304800" y="2362200"/>
            <a:ext cx="8534400" cy="4187825"/>
          </a:xfrm>
          <a:noFill/>
          <a:ln w="76200">
            <a:solidFill>
              <a:srgbClr val="FF00FF"/>
            </a:solidFill>
          </a:ln>
          <a:extLst>
            <a:ext uri="{909E8E84-426E-40DD-AFC4-6F175D3DCCD1}">
              <a14:hiddenFill xmlns:a14="http://schemas.microsoft.com/office/drawing/2010/main">
                <a:solidFill>
                  <a:srgbClr val="FFFFFF"/>
                </a:solidFill>
              </a14:hiddenFill>
            </a:ext>
          </a:extLst>
        </p:spPr>
      </p:pic>
      <p:sp>
        <p:nvSpPr>
          <p:cNvPr id="24584" name="Rectangle 8"/>
          <p:cNvSpPr>
            <a:spLocks noChangeArrowheads="1"/>
          </p:cNvSpPr>
          <p:nvPr/>
        </p:nvSpPr>
        <p:spPr bwMode="auto">
          <a:xfrm>
            <a:off x="5715000" y="6629400"/>
            <a:ext cx="3429000" cy="214313"/>
          </a:xfrm>
          <a:prstGeom prst="rect">
            <a:avLst/>
          </a:prstGeom>
          <a:noFill/>
          <a:ln w="9525" algn="ctr">
            <a:noFill/>
            <a:miter lim="800000"/>
            <a:headEnd/>
            <a:tailEnd/>
          </a:ln>
          <a:effectLst/>
        </p:spPr>
        <p:txBody>
          <a:bodyPr>
            <a:spAutoFit/>
          </a:bodyPr>
          <a:lstStyle/>
          <a:p>
            <a:pPr marL="342900" marR="0" lvl="0" indent="-342900" algn="r" defTabSz="914400" rtl="0" eaLnBrk="1" fontAlgn="base" latinLnBrk="0" hangingPunct="1">
              <a:lnSpc>
                <a:spcPct val="100000"/>
              </a:lnSpc>
              <a:spcBef>
                <a:spcPct val="0"/>
              </a:spcBef>
              <a:spcAft>
                <a:spcPct val="0"/>
              </a:spcAft>
              <a:buClr>
                <a:srgbClr val="66CCFF"/>
              </a:buClr>
              <a:buSzPct val="65000"/>
              <a:buFont typeface="Wingdings" pitchFamily="2" charset="2"/>
              <a:buNone/>
              <a:tabLst/>
              <a:defRPr/>
            </a:pPr>
            <a: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rPr>
              <a:t>Copyright © 2024 </a:t>
            </a:r>
            <a:r>
              <a:rPr kumimoji="0" lang="en-US" sz="800" b="1" i="0" u="none" strike="noStrike" kern="1200" cap="none" spc="0" normalizeH="0" baseline="0" noProof="0" dirty="0" err="1">
                <a:ln>
                  <a:noFill/>
                </a:ln>
                <a:solidFill>
                  <a:srgbClr val="FFFFFF"/>
                </a:solidFill>
                <a:effectLst/>
                <a:uLnTx/>
                <a:uFillTx/>
                <a:latin typeface="Verdana" pitchFamily="34" charset="0"/>
                <a:ea typeface="+mn-ea"/>
                <a:cs typeface="+mn-cs"/>
              </a:rPr>
              <a:t>SlideSpark</a:t>
            </a:r>
            <a: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rPr>
              <a:t> .LLC</a:t>
            </a:r>
            <a:endParaRPr kumimoji="0" lang="en-US" sz="96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Tahoma" pitchFamily="34" charset="0"/>
              <a:ea typeface="+mn-ea"/>
              <a:cs typeface="+mn-cs"/>
            </a:endParaRPr>
          </a:p>
        </p:txBody>
      </p:sp>
      <p:sp>
        <p:nvSpPr>
          <p:cNvPr id="2" name="Right Arrow 1"/>
          <p:cNvSpPr/>
          <p:nvPr/>
        </p:nvSpPr>
        <p:spPr bwMode="auto">
          <a:xfrm rot="9017063">
            <a:off x="6286499" y="2929825"/>
            <a:ext cx="2286000" cy="1143000"/>
          </a:xfrm>
          <a:prstGeom prst="rightArrow">
            <a:avLst/>
          </a:prstGeom>
          <a:solidFill>
            <a:schemeClr val="bg1"/>
          </a:solidFill>
          <a:ln w="9525" cap="flat" cmpd="sng" algn="ctr">
            <a:solidFill>
              <a:srgbClr val="FF00FF"/>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sp>
        <p:nvSpPr>
          <p:cNvPr id="3" name="Rectangle 2"/>
          <p:cNvSpPr/>
          <p:nvPr/>
        </p:nvSpPr>
        <p:spPr>
          <a:xfrm>
            <a:off x="7086600" y="875160"/>
            <a:ext cx="1935146" cy="1569660"/>
          </a:xfrm>
          <a:prstGeom prst="rect">
            <a:avLst/>
          </a:prstGeom>
          <a:noFill/>
        </p:spPr>
        <p:txBody>
          <a:bodyPr wrap="none" lIns="91440" tIns="45720" rIns="91440" bIns="4572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96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Verdana" pitchFamily="34" charset="0"/>
                <a:ea typeface="+mn-ea"/>
                <a:cs typeface="+mn-cs"/>
              </a:rPr>
              <a:t>19</a:t>
            </a:r>
          </a:p>
        </p:txBody>
      </p:sp>
      <p:sp>
        <p:nvSpPr>
          <p:cNvPr id="4" name="Rectangle 3"/>
          <p:cNvSpPr/>
          <p:nvPr/>
        </p:nvSpPr>
        <p:spPr>
          <a:xfrm rot="20616240">
            <a:off x="0" y="3507746"/>
            <a:ext cx="9254458" cy="1569660"/>
          </a:xfrm>
          <a:prstGeom prst="rect">
            <a:avLst/>
          </a:prstGeom>
          <a:noFill/>
        </p:spPr>
        <p:txBody>
          <a:bodyPr wrap="none" lIns="91440" tIns="45720" rIns="91440" bIns="45720">
            <a:prstTxWarp prst="textArchUp">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7200" b="1" i="0" u="none" strike="noStrike" kern="1200" cap="none" spc="0" normalizeH="0" baseline="0" noProof="0" dirty="0">
                <a:ln w="17780" cmpd="sng">
                  <a:solidFill>
                    <a:sysClr val="windowText" lastClr="000000"/>
                  </a:solidFill>
                  <a:prstDash val="solid"/>
                  <a:miter lim="800000"/>
                </a:ln>
                <a:solidFill>
                  <a:srgbClr val="FF00FF"/>
                </a:solidFill>
                <a:effectLst>
                  <a:outerShdw blurRad="50800" algn="tl" rotWithShape="0">
                    <a:srgbClr val="000000"/>
                  </a:outerShdw>
                </a:effectLst>
                <a:uLnTx/>
                <a:uFillTx/>
                <a:latin typeface="Verdana" pitchFamily="34" charset="0"/>
                <a:ea typeface="+mn-ea"/>
                <a:cs typeface="+mn-cs"/>
              </a:rPr>
              <a:t>Chromosome</a:t>
            </a:r>
          </a:p>
        </p:txBody>
      </p:sp>
    </p:spTree>
    <p:extLst>
      <p:ext uri="{BB962C8B-B14F-4D97-AF65-F5344CB8AC3E}">
        <p14:creationId xmlns:p14="http://schemas.microsoft.com/office/powerpoint/2010/main" val="19796944"/>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97955" name="Rectangle 3"/>
          <p:cNvSpPr>
            <a:spLocks noGrp="1" noChangeArrowheads="1"/>
          </p:cNvSpPr>
          <p:nvPr>
            <p:ph type="body" idx="1"/>
          </p:nvPr>
        </p:nvSpPr>
        <p:spPr>
          <a:xfrm>
            <a:off x="457200" y="304800"/>
            <a:ext cx="8229600" cy="5826125"/>
          </a:xfrm>
        </p:spPr>
        <p:txBody>
          <a:bodyPr/>
          <a:lstStyle/>
          <a:p>
            <a:pPr eaLnBrk="1" hangingPunct="1">
              <a:defRPr/>
            </a:pPr>
            <a:r>
              <a:rPr lang="en-US" dirty="0">
                <a:solidFill>
                  <a:srgbClr val="00B0F0"/>
                </a:solidFill>
              </a:rPr>
              <a:t>Which is a hard copy (long term) and which is a short term copy?</a:t>
            </a:r>
          </a:p>
        </p:txBody>
      </p:sp>
      <p:sp>
        <p:nvSpPr>
          <p:cNvPr id="24584" name="Rectangle 8"/>
          <p:cNvSpPr>
            <a:spLocks noChangeArrowheads="1"/>
          </p:cNvSpPr>
          <p:nvPr/>
        </p:nvSpPr>
        <p:spPr bwMode="auto">
          <a:xfrm>
            <a:off x="5715000" y="6629400"/>
            <a:ext cx="3429000" cy="214313"/>
          </a:xfrm>
          <a:prstGeom prst="rect">
            <a:avLst/>
          </a:prstGeom>
          <a:noFill/>
          <a:ln w="9525" algn="ctr">
            <a:noFill/>
            <a:miter lim="800000"/>
            <a:headEnd/>
            <a:tailEnd/>
          </a:ln>
          <a:effectLst/>
        </p:spPr>
        <p:txBody>
          <a:bodyPr>
            <a:spAutoFit/>
          </a:bodyPr>
          <a:lstStyle/>
          <a:p>
            <a:pPr marL="342900" marR="0" lvl="0" indent="-342900" algn="r" defTabSz="914400" rtl="0" eaLnBrk="1" fontAlgn="base" latinLnBrk="0" hangingPunct="1">
              <a:lnSpc>
                <a:spcPct val="100000"/>
              </a:lnSpc>
              <a:spcBef>
                <a:spcPct val="0"/>
              </a:spcBef>
              <a:spcAft>
                <a:spcPct val="0"/>
              </a:spcAft>
              <a:buClr>
                <a:srgbClr val="66CCFF"/>
              </a:buClr>
              <a:buSzPct val="65000"/>
              <a:buFont typeface="Wingdings" pitchFamily="2" charset="2"/>
              <a:buNone/>
              <a:tabLst/>
              <a:defRPr/>
            </a:pPr>
            <a: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rPr>
              <a:t>Copyright © 2024 </a:t>
            </a:r>
            <a:r>
              <a:rPr kumimoji="0" lang="en-US" sz="800" b="1" i="0" u="none" strike="noStrike" kern="1200" cap="none" spc="0" normalizeH="0" baseline="0" noProof="0" dirty="0" err="1">
                <a:ln>
                  <a:noFill/>
                </a:ln>
                <a:solidFill>
                  <a:srgbClr val="FFFFFF"/>
                </a:solidFill>
                <a:effectLst/>
                <a:uLnTx/>
                <a:uFillTx/>
                <a:latin typeface="Verdana" pitchFamily="34" charset="0"/>
                <a:ea typeface="+mn-ea"/>
                <a:cs typeface="+mn-cs"/>
              </a:rPr>
              <a:t>SlideSpark</a:t>
            </a:r>
            <a: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rPr>
              <a:t> .LLC</a:t>
            </a:r>
            <a:endParaRPr kumimoji="0" lang="en-US" sz="96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Tahoma" pitchFamily="34" charset="0"/>
              <a:ea typeface="+mn-ea"/>
              <a:cs typeface="+mn-cs"/>
            </a:endParaRPr>
          </a:p>
        </p:txBody>
      </p:sp>
      <p:sp>
        <p:nvSpPr>
          <p:cNvPr id="6" name="Rounded Rectangle 5"/>
          <p:cNvSpPr/>
          <p:nvPr/>
        </p:nvSpPr>
        <p:spPr bwMode="auto">
          <a:xfrm>
            <a:off x="357414" y="1524000"/>
            <a:ext cx="8305800" cy="4800600"/>
          </a:xfrm>
          <a:prstGeom prst="roundRect">
            <a:avLst/>
          </a:prstGeom>
          <a:solidFill>
            <a:schemeClr val="tx1"/>
          </a:solidFill>
          <a:ln w="57150" cap="flat" cmpd="sng" algn="ctr">
            <a:solidFill>
              <a:srgbClr val="00B0F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pic>
        <p:nvPicPr>
          <p:cNvPr id="10"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28382" y="2705396"/>
            <a:ext cx="2286000"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7" name="Rectangle 6"/>
          <p:cNvSpPr/>
          <p:nvPr/>
        </p:nvSpPr>
        <p:spPr>
          <a:xfrm>
            <a:off x="753782" y="4455048"/>
            <a:ext cx="2294218" cy="1754326"/>
          </a:xfrm>
          <a:prstGeom prst="rect">
            <a:avLst/>
          </a:prstGeom>
          <a:noFill/>
        </p:spPr>
        <p:txBody>
          <a:bodyPr wrap="none" lIns="91440" tIns="45720" rIns="91440" bIns="4572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Verdana" pitchFamily="34" charset="0"/>
                <a:ea typeface="+mn-ea"/>
                <a:cs typeface="+mn-cs"/>
              </a:rPr>
              <a:t>Hard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Verdana" pitchFamily="34" charset="0"/>
                <a:ea typeface="+mn-ea"/>
                <a:cs typeface="+mn-cs"/>
              </a:rPr>
              <a:t>Copy</a:t>
            </a:r>
          </a:p>
        </p:txBody>
      </p:sp>
      <p:pic>
        <p:nvPicPr>
          <p:cNvPr id="1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48399" y="2838597"/>
            <a:ext cx="1600200" cy="15338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8" name="Rectangle 7"/>
          <p:cNvSpPr/>
          <p:nvPr/>
        </p:nvSpPr>
        <p:spPr>
          <a:xfrm>
            <a:off x="5980195" y="4455048"/>
            <a:ext cx="2136609" cy="1754326"/>
          </a:xfrm>
          <a:prstGeom prst="rect">
            <a:avLst/>
          </a:prstGeom>
          <a:noFill/>
        </p:spPr>
        <p:txBody>
          <a:bodyPr wrap="square" lIns="91440" tIns="45720" rIns="91440" bIns="4572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Verdana" pitchFamily="34" charset="0"/>
                <a:ea typeface="+mn-ea"/>
                <a:cs typeface="+mn-cs"/>
              </a:rPr>
              <a:t>Short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Verdana" pitchFamily="34" charset="0"/>
                <a:ea typeface="+mn-ea"/>
                <a:cs typeface="+mn-cs"/>
              </a:rPr>
              <a:t>Term</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Verdana" pitchFamily="34" charset="0"/>
                <a:ea typeface="+mn-ea"/>
                <a:cs typeface="+mn-cs"/>
              </a:rPr>
              <a:t>Copy</a:t>
            </a:r>
          </a:p>
        </p:txBody>
      </p:sp>
      <p:sp>
        <p:nvSpPr>
          <p:cNvPr id="9" name="Rectangle 8"/>
          <p:cNvSpPr/>
          <p:nvPr/>
        </p:nvSpPr>
        <p:spPr>
          <a:xfrm>
            <a:off x="3630075" y="2967335"/>
            <a:ext cx="1883849" cy="1754326"/>
          </a:xfrm>
          <a:prstGeom prst="rect">
            <a:avLst/>
          </a:prstGeom>
          <a:noFill/>
        </p:spPr>
        <p:txBody>
          <a:bodyPr wrap="none" lIns="91440" tIns="45720" rIns="91440" bIns="4572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Verdana" pitchFamily="34" charset="0"/>
                <a:ea typeface="+mn-ea"/>
                <a:cs typeface="+mn-cs"/>
              </a:rPr>
              <a:t>DNA</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Verdana" pitchFamily="34" charset="0"/>
                <a:ea typeface="+mn-ea"/>
                <a:cs typeface="+mn-cs"/>
              </a:rPr>
              <a:t>RNA</a:t>
            </a:r>
          </a:p>
        </p:txBody>
      </p:sp>
      <p:sp>
        <p:nvSpPr>
          <p:cNvPr id="11" name="Rounded Rectangle 10"/>
          <p:cNvSpPr/>
          <p:nvPr/>
        </p:nvSpPr>
        <p:spPr bwMode="auto">
          <a:xfrm>
            <a:off x="3276600" y="2705396"/>
            <a:ext cx="2590800" cy="2247604"/>
          </a:xfrm>
          <a:prstGeom prst="roundRect">
            <a:avLst/>
          </a:prstGeom>
          <a:noFill/>
          <a:ln w="76200" cap="flat" cmpd="sng" algn="ctr">
            <a:solidFill>
              <a:srgbClr val="FF00FF"/>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sp>
        <p:nvSpPr>
          <p:cNvPr id="13" name="Rectangle 12"/>
          <p:cNvSpPr/>
          <p:nvPr/>
        </p:nvSpPr>
        <p:spPr>
          <a:xfrm>
            <a:off x="6881026" y="990600"/>
            <a:ext cx="1935146" cy="1569660"/>
          </a:xfrm>
          <a:prstGeom prst="rect">
            <a:avLst/>
          </a:prstGeom>
          <a:noFill/>
        </p:spPr>
        <p:txBody>
          <a:bodyPr wrap="none" lIns="91440" tIns="45720" rIns="91440" bIns="4572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96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Verdana" pitchFamily="34" charset="0"/>
                <a:ea typeface="+mn-ea"/>
                <a:cs typeface="+mn-cs"/>
              </a:rPr>
              <a:t>20</a:t>
            </a:r>
          </a:p>
        </p:txBody>
      </p:sp>
    </p:spTree>
    <p:extLst>
      <p:ext uri="{BB962C8B-B14F-4D97-AF65-F5344CB8AC3E}">
        <p14:creationId xmlns:p14="http://schemas.microsoft.com/office/powerpoint/2010/main" val="372109952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228600"/>
            <a:ext cx="8458200" cy="5897563"/>
          </a:xfrm>
        </p:spPr>
        <p:txBody>
          <a:bodyPr/>
          <a:lstStyle/>
          <a:p>
            <a:r>
              <a:rPr lang="en-US" dirty="0"/>
              <a:t>How many meters (roughly) of DNA stretched out can be found in a single cell?</a:t>
            </a:r>
          </a:p>
          <a:p>
            <a:pPr lvl="1"/>
            <a:r>
              <a:rPr lang="en-US" dirty="0">
                <a:solidFill>
                  <a:srgbClr val="66FFCC"/>
                </a:solidFill>
              </a:rPr>
              <a:t>A.) .18 nanometers</a:t>
            </a:r>
          </a:p>
          <a:p>
            <a:pPr lvl="1"/>
            <a:r>
              <a:rPr lang="en-US" dirty="0">
                <a:solidFill>
                  <a:srgbClr val="FFC000"/>
                </a:solidFill>
              </a:rPr>
              <a:t>B.) 18 millimeters</a:t>
            </a:r>
          </a:p>
          <a:p>
            <a:pPr lvl="1"/>
            <a:r>
              <a:rPr lang="en-US" dirty="0">
                <a:solidFill>
                  <a:srgbClr val="FF5050"/>
                </a:solidFill>
              </a:rPr>
              <a:t>C.) 1.8 meters</a:t>
            </a:r>
          </a:p>
          <a:p>
            <a:pPr lvl="1"/>
            <a:r>
              <a:rPr lang="en-US" dirty="0">
                <a:solidFill>
                  <a:srgbClr val="9933FF"/>
                </a:solidFill>
              </a:rPr>
              <a:t>D.) 180 kilometers</a:t>
            </a:r>
          </a:p>
          <a:p>
            <a:pPr lvl="1"/>
            <a:r>
              <a:rPr lang="en-US" dirty="0">
                <a:solidFill>
                  <a:schemeClr val="accent1">
                    <a:lumMod val="40000"/>
                    <a:lumOff val="60000"/>
                  </a:schemeClr>
                </a:solidFill>
              </a:rPr>
              <a:t>E.) </a:t>
            </a:r>
            <a:r>
              <a:rPr lang="en-US" dirty="0">
                <a:solidFill>
                  <a:schemeClr val="bg1"/>
                </a:solidFill>
              </a:rPr>
              <a:t>It can wrap around the world over 180 million times.</a:t>
            </a:r>
          </a:p>
        </p:txBody>
      </p:sp>
      <p:pic>
        <p:nvPicPr>
          <p:cNvPr id="4"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1000" y="4419600"/>
            <a:ext cx="8382000" cy="2133600"/>
          </a:xfrm>
          <a:prstGeom prst="rect">
            <a:avLst/>
          </a:prstGeom>
          <a:noFill/>
          <a:ln w="76200" cmpd="tri" algn="ctr">
            <a:solidFill>
              <a:srgbClr val="CC00CC"/>
            </a:solidFill>
            <a:miter lim="800000"/>
            <a:headEnd/>
            <a:tailEnd/>
          </a:ln>
          <a:extLst>
            <a:ext uri="{909E8E84-426E-40DD-AFC4-6F175D3DCCD1}">
              <a14:hiddenFill xmlns:a14="http://schemas.microsoft.com/office/drawing/2010/main">
                <a:solidFill>
                  <a:srgbClr val="FFFFFF"/>
                </a:solidFill>
              </a14:hiddenFill>
            </a:ext>
          </a:extLst>
        </p:spPr>
      </p:pic>
      <p:sp>
        <p:nvSpPr>
          <p:cNvPr id="5" name="Rectangle 4"/>
          <p:cNvSpPr/>
          <p:nvPr/>
        </p:nvSpPr>
        <p:spPr>
          <a:xfrm>
            <a:off x="7670436" y="1397675"/>
            <a:ext cx="1059907" cy="1569660"/>
          </a:xfrm>
          <a:prstGeom prst="rect">
            <a:avLst/>
          </a:prstGeom>
          <a:noFill/>
        </p:spPr>
        <p:txBody>
          <a:bodyPr wrap="none" lIns="91440" tIns="45720" rIns="91440" bIns="45720">
            <a:spAutoFit/>
          </a:bodyPr>
          <a:lstStyle/>
          <a:p>
            <a:pPr algn="ctr"/>
            <a:r>
              <a:rPr lang="en-US" sz="9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2</a:t>
            </a:r>
          </a:p>
        </p:txBody>
      </p:sp>
      <p:pic>
        <p:nvPicPr>
          <p:cNvPr id="2" name="Picture 1">
            <a:extLst>
              <a:ext uri="{FF2B5EF4-FFF2-40B4-BE49-F238E27FC236}">
                <a16:creationId xmlns:a16="http://schemas.microsoft.com/office/drawing/2014/main" id="{F43F5E4C-08C3-D709-AEEA-724D36060A1E}"/>
              </a:ext>
            </a:extLst>
          </p:cNvPr>
          <p:cNvPicPr>
            <a:picLocks noChangeAspect="1"/>
          </p:cNvPicPr>
          <p:nvPr/>
        </p:nvPicPr>
        <p:blipFill>
          <a:blip r:embed="rId3"/>
          <a:stretch>
            <a:fillRect/>
          </a:stretch>
        </p:blipFill>
        <p:spPr>
          <a:xfrm>
            <a:off x="7418674" y="6787306"/>
            <a:ext cx="1633537" cy="70694"/>
          </a:xfrm>
          <a:prstGeom prst="rect">
            <a:avLst/>
          </a:prstGeom>
        </p:spPr>
      </p:pic>
    </p:spTree>
    <p:extLst>
      <p:ext uri="{BB962C8B-B14F-4D97-AF65-F5344CB8AC3E}">
        <p14:creationId xmlns:p14="http://schemas.microsoft.com/office/powerpoint/2010/main" val="2256560028"/>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97955" name="Rectangle 3"/>
          <p:cNvSpPr>
            <a:spLocks noGrp="1" noChangeArrowheads="1"/>
          </p:cNvSpPr>
          <p:nvPr>
            <p:ph type="body" idx="1"/>
          </p:nvPr>
        </p:nvSpPr>
        <p:spPr>
          <a:xfrm>
            <a:off x="457200" y="304800"/>
            <a:ext cx="8229600" cy="5826125"/>
          </a:xfrm>
        </p:spPr>
        <p:txBody>
          <a:bodyPr/>
          <a:lstStyle/>
          <a:p>
            <a:pPr eaLnBrk="1" hangingPunct="1">
              <a:defRPr/>
            </a:pPr>
            <a:r>
              <a:rPr lang="en-US" dirty="0">
                <a:solidFill>
                  <a:srgbClr val="00B0F0"/>
                </a:solidFill>
              </a:rPr>
              <a:t>Which is a hard copy (long term) and which is a short term copy?</a:t>
            </a:r>
          </a:p>
        </p:txBody>
      </p:sp>
      <p:sp>
        <p:nvSpPr>
          <p:cNvPr id="24584" name="Rectangle 8"/>
          <p:cNvSpPr>
            <a:spLocks noChangeArrowheads="1"/>
          </p:cNvSpPr>
          <p:nvPr/>
        </p:nvSpPr>
        <p:spPr bwMode="auto">
          <a:xfrm>
            <a:off x="5715000" y="6629400"/>
            <a:ext cx="3429000" cy="214313"/>
          </a:xfrm>
          <a:prstGeom prst="rect">
            <a:avLst/>
          </a:prstGeom>
          <a:noFill/>
          <a:ln w="9525" algn="ctr">
            <a:noFill/>
            <a:miter lim="800000"/>
            <a:headEnd/>
            <a:tailEnd/>
          </a:ln>
          <a:effectLst/>
        </p:spPr>
        <p:txBody>
          <a:bodyPr>
            <a:spAutoFit/>
          </a:bodyPr>
          <a:lstStyle/>
          <a:p>
            <a:pPr marL="342900" marR="0" lvl="0" indent="-342900" algn="r" defTabSz="914400" rtl="0" eaLnBrk="1" fontAlgn="base" latinLnBrk="0" hangingPunct="1">
              <a:lnSpc>
                <a:spcPct val="100000"/>
              </a:lnSpc>
              <a:spcBef>
                <a:spcPct val="0"/>
              </a:spcBef>
              <a:spcAft>
                <a:spcPct val="0"/>
              </a:spcAft>
              <a:buClr>
                <a:srgbClr val="66CCFF"/>
              </a:buClr>
              <a:buSzPct val="65000"/>
              <a:buFont typeface="Wingdings" pitchFamily="2" charset="2"/>
              <a:buNone/>
              <a:tabLst/>
              <a:defRPr/>
            </a:pPr>
            <a: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rPr>
              <a:t>Copyright © 2024 </a:t>
            </a:r>
            <a:r>
              <a:rPr kumimoji="0" lang="en-US" sz="800" b="1" i="0" u="none" strike="noStrike" kern="1200" cap="none" spc="0" normalizeH="0" baseline="0" noProof="0" dirty="0" err="1">
                <a:ln>
                  <a:noFill/>
                </a:ln>
                <a:solidFill>
                  <a:srgbClr val="FFFFFF"/>
                </a:solidFill>
                <a:effectLst/>
                <a:uLnTx/>
                <a:uFillTx/>
                <a:latin typeface="Verdana" pitchFamily="34" charset="0"/>
                <a:ea typeface="+mn-ea"/>
                <a:cs typeface="+mn-cs"/>
              </a:rPr>
              <a:t>SlideSpark</a:t>
            </a:r>
            <a: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rPr>
              <a:t> .LLC</a:t>
            </a:r>
            <a:endParaRPr kumimoji="0" lang="en-US" sz="96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Tahoma" pitchFamily="34" charset="0"/>
              <a:ea typeface="+mn-ea"/>
              <a:cs typeface="+mn-cs"/>
            </a:endParaRPr>
          </a:p>
        </p:txBody>
      </p:sp>
      <p:sp>
        <p:nvSpPr>
          <p:cNvPr id="6" name="Rounded Rectangle 5"/>
          <p:cNvSpPr/>
          <p:nvPr/>
        </p:nvSpPr>
        <p:spPr bwMode="auto">
          <a:xfrm>
            <a:off x="357414" y="1524000"/>
            <a:ext cx="8305800" cy="4800600"/>
          </a:xfrm>
          <a:prstGeom prst="roundRect">
            <a:avLst/>
          </a:prstGeom>
          <a:solidFill>
            <a:schemeClr val="tx1"/>
          </a:solidFill>
          <a:ln w="57150" cap="flat" cmpd="sng" algn="ctr">
            <a:solidFill>
              <a:srgbClr val="00B0F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pic>
        <p:nvPicPr>
          <p:cNvPr id="10"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28382" y="2705396"/>
            <a:ext cx="2286000"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7" name="Rectangle 6"/>
          <p:cNvSpPr/>
          <p:nvPr/>
        </p:nvSpPr>
        <p:spPr>
          <a:xfrm>
            <a:off x="753782" y="4455048"/>
            <a:ext cx="2294218" cy="1754326"/>
          </a:xfrm>
          <a:prstGeom prst="rect">
            <a:avLst/>
          </a:prstGeom>
          <a:noFill/>
        </p:spPr>
        <p:txBody>
          <a:bodyPr wrap="none" lIns="91440" tIns="45720" rIns="91440" bIns="4572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Verdana" pitchFamily="34" charset="0"/>
                <a:ea typeface="+mn-ea"/>
                <a:cs typeface="+mn-cs"/>
              </a:rPr>
              <a:t>Hard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Verdana" pitchFamily="34" charset="0"/>
                <a:ea typeface="+mn-ea"/>
                <a:cs typeface="+mn-cs"/>
              </a:rPr>
              <a:t>Copy</a:t>
            </a:r>
          </a:p>
        </p:txBody>
      </p:sp>
      <p:pic>
        <p:nvPicPr>
          <p:cNvPr id="1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48399" y="2838597"/>
            <a:ext cx="1600200" cy="15338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8" name="Rectangle 7"/>
          <p:cNvSpPr/>
          <p:nvPr/>
        </p:nvSpPr>
        <p:spPr>
          <a:xfrm>
            <a:off x="5980195" y="4455048"/>
            <a:ext cx="2136609" cy="1754326"/>
          </a:xfrm>
          <a:prstGeom prst="rect">
            <a:avLst/>
          </a:prstGeom>
          <a:noFill/>
        </p:spPr>
        <p:txBody>
          <a:bodyPr wrap="square" lIns="91440" tIns="45720" rIns="91440" bIns="4572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Verdana" pitchFamily="34" charset="0"/>
                <a:ea typeface="+mn-ea"/>
                <a:cs typeface="+mn-cs"/>
              </a:rPr>
              <a:t>Short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Verdana" pitchFamily="34" charset="0"/>
                <a:ea typeface="+mn-ea"/>
                <a:cs typeface="+mn-cs"/>
              </a:rPr>
              <a:t>Term</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Verdana" pitchFamily="34" charset="0"/>
                <a:ea typeface="+mn-ea"/>
                <a:cs typeface="+mn-cs"/>
              </a:rPr>
              <a:t>Copy</a:t>
            </a:r>
          </a:p>
        </p:txBody>
      </p:sp>
      <p:sp>
        <p:nvSpPr>
          <p:cNvPr id="9" name="Rectangle 8"/>
          <p:cNvSpPr/>
          <p:nvPr/>
        </p:nvSpPr>
        <p:spPr>
          <a:xfrm>
            <a:off x="3630075" y="2967335"/>
            <a:ext cx="1883849" cy="1754326"/>
          </a:xfrm>
          <a:prstGeom prst="rect">
            <a:avLst/>
          </a:prstGeom>
          <a:noFill/>
        </p:spPr>
        <p:txBody>
          <a:bodyPr wrap="none" lIns="91440" tIns="45720" rIns="91440" bIns="4572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Verdana" pitchFamily="34" charset="0"/>
                <a:ea typeface="+mn-ea"/>
                <a:cs typeface="+mn-cs"/>
              </a:rPr>
              <a:t>DNA</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Verdana" pitchFamily="34" charset="0"/>
                <a:ea typeface="+mn-ea"/>
                <a:cs typeface="+mn-cs"/>
              </a:rPr>
              <a:t>RNA</a:t>
            </a:r>
          </a:p>
        </p:txBody>
      </p:sp>
      <p:sp>
        <p:nvSpPr>
          <p:cNvPr id="11" name="Rounded Rectangle 10"/>
          <p:cNvSpPr/>
          <p:nvPr/>
        </p:nvSpPr>
        <p:spPr bwMode="auto">
          <a:xfrm>
            <a:off x="728382" y="4372418"/>
            <a:ext cx="2286000" cy="1836956"/>
          </a:xfrm>
          <a:prstGeom prst="roundRect">
            <a:avLst/>
          </a:prstGeom>
          <a:noFill/>
          <a:ln w="76200" cap="flat" cmpd="sng" algn="ctr">
            <a:solidFill>
              <a:srgbClr val="FF00FF"/>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sp>
        <p:nvSpPr>
          <p:cNvPr id="13" name="Rectangle 12"/>
          <p:cNvSpPr/>
          <p:nvPr/>
        </p:nvSpPr>
        <p:spPr>
          <a:xfrm>
            <a:off x="6881026" y="990600"/>
            <a:ext cx="1935146" cy="1569660"/>
          </a:xfrm>
          <a:prstGeom prst="rect">
            <a:avLst/>
          </a:prstGeom>
          <a:noFill/>
        </p:spPr>
        <p:txBody>
          <a:bodyPr wrap="none" lIns="91440" tIns="45720" rIns="91440" bIns="4572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96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Verdana" pitchFamily="34" charset="0"/>
                <a:ea typeface="+mn-ea"/>
                <a:cs typeface="+mn-cs"/>
              </a:rPr>
              <a:t>20</a:t>
            </a:r>
          </a:p>
        </p:txBody>
      </p:sp>
    </p:spTree>
    <p:extLst>
      <p:ext uri="{BB962C8B-B14F-4D97-AF65-F5344CB8AC3E}">
        <p14:creationId xmlns:p14="http://schemas.microsoft.com/office/powerpoint/2010/main" val="811296275"/>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97955" name="Rectangle 3"/>
          <p:cNvSpPr>
            <a:spLocks noGrp="1" noChangeArrowheads="1"/>
          </p:cNvSpPr>
          <p:nvPr>
            <p:ph type="body" idx="1"/>
          </p:nvPr>
        </p:nvSpPr>
        <p:spPr>
          <a:xfrm>
            <a:off x="457200" y="304800"/>
            <a:ext cx="8229600" cy="5826125"/>
          </a:xfrm>
        </p:spPr>
        <p:txBody>
          <a:bodyPr/>
          <a:lstStyle/>
          <a:p>
            <a:pPr eaLnBrk="1" hangingPunct="1">
              <a:defRPr/>
            </a:pPr>
            <a:r>
              <a:rPr lang="en-US" dirty="0">
                <a:solidFill>
                  <a:srgbClr val="00B0F0"/>
                </a:solidFill>
              </a:rPr>
              <a:t>Which is a hard copy (long term) and which is a short term copy?</a:t>
            </a:r>
          </a:p>
        </p:txBody>
      </p:sp>
      <p:sp>
        <p:nvSpPr>
          <p:cNvPr id="24584" name="Rectangle 8"/>
          <p:cNvSpPr>
            <a:spLocks noChangeArrowheads="1"/>
          </p:cNvSpPr>
          <p:nvPr/>
        </p:nvSpPr>
        <p:spPr bwMode="auto">
          <a:xfrm>
            <a:off x="5715000" y="6629400"/>
            <a:ext cx="3429000" cy="214313"/>
          </a:xfrm>
          <a:prstGeom prst="rect">
            <a:avLst/>
          </a:prstGeom>
          <a:noFill/>
          <a:ln w="9525" algn="ctr">
            <a:noFill/>
            <a:miter lim="800000"/>
            <a:headEnd/>
            <a:tailEnd/>
          </a:ln>
          <a:effectLst/>
        </p:spPr>
        <p:txBody>
          <a:bodyPr>
            <a:spAutoFit/>
          </a:bodyPr>
          <a:lstStyle/>
          <a:p>
            <a:pPr marL="342900" marR="0" lvl="0" indent="-342900" algn="r" defTabSz="914400" rtl="0" eaLnBrk="1" fontAlgn="base" latinLnBrk="0" hangingPunct="1">
              <a:lnSpc>
                <a:spcPct val="100000"/>
              </a:lnSpc>
              <a:spcBef>
                <a:spcPct val="0"/>
              </a:spcBef>
              <a:spcAft>
                <a:spcPct val="0"/>
              </a:spcAft>
              <a:buClr>
                <a:srgbClr val="66CCFF"/>
              </a:buClr>
              <a:buSzPct val="65000"/>
              <a:buFont typeface="Wingdings" pitchFamily="2" charset="2"/>
              <a:buNone/>
              <a:tabLst/>
              <a:defRPr/>
            </a:pPr>
            <a: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rPr>
              <a:t>Copyright © 2024 </a:t>
            </a:r>
            <a:r>
              <a:rPr kumimoji="0" lang="en-US" sz="800" b="1" i="0" u="none" strike="noStrike" kern="1200" cap="none" spc="0" normalizeH="0" baseline="0" noProof="0" dirty="0" err="1">
                <a:ln>
                  <a:noFill/>
                </a:ln>
                <a:solidFill>
                  <a:srgbClr val="FFFFFF"/>
                </a:solidFill>
                <a:effectLst/>
                <a:uLnTx/>
                <a:uFillTx/>
                <a:latin typeface="Verdana" pitchFamily="34" charset="0"/>
                <a:ea typeface="+mn-ea"/>
                <a:cs typeface="+mn-cs"/>
              </a:rPr>
              <a:t>SlideSpark</a:t>
            </a:r>
            <a: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rPr>
              <a:t> .LLC</a:t>
            </a:r>
            <a:endParaRPr kumimoji="0" lang="en-US" sz="96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Tahoma" pitchFamily="34" charset="0"/>
              <a:ea typeface="+mn-ea"/>
              <a:cs typeface="+mn-cs"/>
            </a:endParaRPr>
          </a:p>
        </p:txBody>
      </p:sp>
      <p:sp>
        <p:nvSpPr>
          <p:cNvPr id="6" name="Rounded Rectangle 5"/>
          <p:cNvSpPr/>
          <p:nvPr/>
        </p:nvSpPr>
        <p:spPr bwMode="auto">
          <a:xfrm>
            <a:off x="357414" y="1524000"/>
            <a:ext cx="8305800" cy="4800600"/>
          </a:xfrm>
          <a:prstGeom prst="roundRect">
            <a:avLst/>
          </a:prstGeom>
          <a:solidFill>
            <a:schemeClr val="tx1"/>
          </a:solidFill>
          <a:ln w="57150" cap="flat" cmpd="sng" algn="ctr">
            <a:solidFill>
              <a:srgbClr val="00B0F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pic>
        <p:nvPicPr>
          <p:cNvPr id="10"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28382" y="2705396"/>
            <a:ext cx="2286000"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7" name="Rectangle 6"/>
          <p:cNvSpPr/>
          <p:nvPr/>
        </p:nvSpPr>
        <p:spPr>
          <a:xfrm>
            <a:off x="753782" y="4455048"/>
            <a:ext cx="2294218" cy="1754326"/>
          </a:xfrm>
          <a:prstGeom prst="rect">
            <a:avLst/>
          </a:prstGeom>
          <a:noFill/>
        </p:spPr>
        <p:txBody>
          <a:bodyPr wrap="none" lIns="91440" tIns="45720" rIns="91440" bIns="4572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Verdana" pitchFamily="34" charset="0"/>
                <a:ea typeface="+mn-ea"/>
                <a:cs typeface="+mn-cs"/>
              </a:rPr>
              <a:t>Hard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Verdana" pitchFamily="34" charset="0"/>
                <a:ea typeface="+mn-ea"/>
                <a:cs typeface="+mn-cs"/>
              </a:rPr>
              <a:t>Copy</a:t>
            </a:r>
          </a:p>
        </p:txBody>
      </p:sp>
      <p:pic>
        <p:nvPicPr>
          <p:cNvPr id="1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48399" y="2838597"/>
            <a:ext cx="1600200" cy="15338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8" name="Rectangle 7"/>
          <p:cNvSpPr/>
          <p:nvPr/>
        </p:nvSpPr>
        <p:spPr>
          <a:xfrm>
            <a:off x="5980195" y="4455048"/>
            <a:ext cx="2136609" cy="1754326"/>
          </a:xfrm>
          <a:prstGeom prst="rect">
            <a:avLst/>
          </a:prstGeom>
          <a:noFill/>
        </p:spPr>
        <p:txBody>
          <a:bodyPr wrap="square" lIns="91440" tIns="45720" rIns="91440" bIns="4572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Verdana" pitchFamily="34" charset="0"/>
                <a:ea typeface="+mn-ea"/>
                <a:cs typeface="+mn-cs"/>
              </a:rPr>
              <a:t>Short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Verdana" pitchFamily="34" charset="0"/>
                <a:ea typeface="+mn-ea"/>
                <a:cs typeface="+mn-cs"/>
              </a:rPr>
              <a:t>Term</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Verdana" pitchFamily="34" charset="0"/>
                <a:ea typeface="+mn-ea"/>
                <a:cs typeface="+mn-cs"/>
              </a:rPr>
              <a:t>Copy</a:t>
            </a:r>
          </a:p>
        </p:txBody>
      </p:sp>
      <p:sp>
        <p:nvSpPr>
          <p:cNvPr id="9" name="Rectangle 8"/>
          <p:cNvSpPr/>
          <p:nvPr/>
        </p:nvSpPr>
        <p:spPr>
          <a:xfrm>
            <a:off x="3630075" y="2967335"/>
            <a:ext cx="1883849" cy="1754326"/>
          </a:xfrm>
          <a:prstGeom prst="rect">
            <a:avLst/>
          </a:prstGeom>
          <a:noFill/>
        </p:spPr>
        <p:txBody>
          <a:bodyPr wrap="none" lIns="91440" tIns="45720" rIns="91440" bIns="4572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54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Verdana" pitchFamily="34" charset="0"/>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Verdana" pitchFamily="34" charset="0"/>
                <a:ea typeface="+mn-ea"/>
                <a:cs typeface="+mn-cs"/>
              </a:rPr>
              <a:t>RNA</a:t>
            </a:r>
          </a:p>
        </p:txBody>
      </p:sp>
      <p:sp>
        <p:nvSpPr>
          <p:cNvPr id="11" name="Rounded Rectangle 10"/>
          <p:cNvSpPr/>
          <p:nvPr/>
        </p:nvSpPr>
        <p:spPr bwMode="auto">
          <a:xfrm>
            <a:off x="728382" y="4372418"/>
            <a:ext cx="2286000" cy="1836956"/>
          </a:xfrm>
          <a:prstGeom prst="roundRect">
            <a:avLst/>
          </a:prstGeom>
          <a:noFill/>
          <a:ln w="76200" cap="flat" cmpd="sng" algn="ctr">
            <a:solidFill>
              <a:srgbClr val="FF00FF"/>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sp>
        <p:nvSpPr>
          <p:cNvPr id="13" name="Rectangle 12"/>
          <p:cNvSpPr/>
          <p:nvPr/>
        </p:nvSpPr>
        <p:spPr>
          <a:xfrm>
            <a:off x="6881026" y="990600"/>
            <a:ext cx="1935146" cy="1569660"/>
          </a:xfrm>
          <a:prstGeom prst="rect">
            <a:avLst/>
          </a:prstGeom>
          <a:noFill/>
        </p:spPr>
        <p:txBody>
          <a:bodyPr wrap="none" lIns="91440" tIns="45720" rIns="91440" bIns="4572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96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Verdana" pitchFamily="34" charset="0"/>
                <a:ea typeface="+mn-ea"/>
                <a:cs typeface="+mn-cs"/>
              </a:rPr>
              <a:t>20</a:t>
            </a:r>
          </a:p>
        </p:txBody>
      </p:sp>
      <p:sp>
        <p:nvSpPr>
          <p:cNvPr id="2" name="Rectangle 1"/>
          <p:cNvSpPr/>
          <p:nvPr/>
        </p:nvSpPr>
        <p:spPr>
          <a:xfrm>
            <a:off x="757411" y="2098595"/>
            <a:ext cx="1883850" cy="923330"/>
          </a:xfrm>
          <a:prstGeom prst="rect">
            <a:avLst/>
          </a:prstGeom>
          <a:noFill/>
        </p:spPr>
        <p:txBody>
          <a:bodyPr wrap="none" lIns="91440" tIns="45720" rIns="91440" bIns="4572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Verdana" pitchFamily="34" charset="0"/>
                <a:ea typeface="+mn-ea"/>
                <a:cs typeface="+mn-cs"/>
              </a:rPr>
              <a:t>DNA</a:t>
            </a:r>
          </a:p>
        </p:txBody>
      </p:sp>
    </p:spTree>
    <p:extLst>
      <p:ext uri="{BB962C8B-B14F-4D97-AF65-F5344CB8AC3E}">
        <p14:creationId xmlns:p14="http://schemas.microsoft.com/office/powerpoint/2010/main" val="36295537"/>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97955" name="Rectangle 3"/>
          <p:cNvSpPr>
            <a:spLocks noGrp="1" noChangeArrowheads="1"/>
          </p:cNvSpPr>
          <p:nvPr>
            <p:ph type="body" idx="1"/>
          </p:nvPr>
        </p:nvSpPr>
        <p:spPr>
          <a:xfrm>
            <a:off x="457200" y="304800"/>
            <a:ext cx="8229600" cy="5826125"/>
          </a:xfrm>
        </p:spPr>
        <p:txBody>
          <a:bodyPr/>
          <a:lstStyle/>
          <a:p>
            <a:pPr eaLnBrk="1" hangingPunct="1">
              <a:defRPr/>
            </a:pPr>
            <a:r>
              <a:rPr lang="en-US" dirty="0">
                <a:solidFill>
                  <a:srgbClr val="00B0F0"/>
                </a:solidFill>
              </a:rPr>
              <a:t>Which is a hard copy (long term) and which is a short term copy?</a:t>
            </a:r>
          </a:p>
        </p:txBody>
      </p:sp>
      <p:sp>
        <p:nvSpPr>
          <p:cNvPr id="24584" name="Rectangle 8"/>
          <p:cNvSpPr>
            <a:spLocks noChangeArrowheads="1"/>
          </p:cNvSpPr>
          <p:nvPr/>
        </p:nvSpPr>
        <p:spPr bwMode="auto">
          <a:xfrm>
            <a:off x="5715000" y="6629400"/>
            <a:ext cx="3429000" cy="214313"/>
          </a:xfrm>
          <a:prstGeom prst="rect">
            <a:avLst/>
          </a:prstGeom>
          <a:noFill/>
          <a:ln w="9525" algn="ctr">
            <a:noFill/>
            <a:miter lim="800000"/>
            <a:headEnd/>
            <a:tailEnd/>
          </a:ln>
          <a:effectLst/>
        </p:spPr>
        <p:txBody>
          <a:bodyPr>
            <a:spAutoFit/>
          </a:bodyPr>
          <a:lstStyle/>
          <a:p>
            <a:pPr marL="342900" marR="0" lvl="0" indent="-342900" algn="r" defTabSz="914400" rtl="0" eaLnBrk="1" fontAlgn="base" latinLnBrk="0" hangingPunct="1">
              <a:lnSpc>
                <a:spcPct val="100000"/>
              </a:lnSpc>
              <a:spcBef>
                <a:spcPct val="0"/>
              </a:spcBef>
              <a:spcAft>
                <a:spcPct val="0"/>
              </a:spcAft>
              <a:buClr>
                <a:srgbClr val="66CCFF"/>
              </a:buClr>
              <a:buSzPct val="65000"/>
              <a:buFont typeface="Wingdings" pitchFamily="2" charset="2"/>
              <a:buNone/>
              <a:tabLst/>
              <a:defRPr/>
            </a:pPr>
            <a: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rPr>
              <a:t>Copyright © 2024 </a:t>
            </a:r>
            <a:r>
              <a:rPr kumimoji="0" lang="en-US" sz="800" b="1" i="0" u="none" strike="noStrike" kern="1200" cap="none" spc="0" normalizeH="0" baseline="0" noProof="0" dirty="0" err="1">
                <a:ln>
                  <a:noFill/>
                </a:ln>
                <a:solidFill>
                  <a:srgbClr val="FFFFFF"/>
                </a:solidFill>
                <a:effectLst/>
                <a:uLnTx/>
                <a:uFillTx/>
                <a:latin typeface="Verdana" pitchFamily="34" charset="0"/>
                <a:ea typeface="+mn-ea"/>
                <a:cs typeface="+mn-cs"/>
              </a:rPr>
              <a:t>SlideSpark</a:t>
            </a:r>
            <a: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rPr>
              <a:t> .LLC</a:t>
            </a:r>
            <a:endParaRPr kumimoji="0" lang="en-US" sz="96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Tahoma" pitchFamily="34" charset="0"/>
              <a:ea typeface="+mn-ea"/>
              <a:cs typeface="+mn-cs"/>
            </a:endParaRPr>
          </a:p>
        </p:txBody>
      </p:sp>
      <p:sp>
        <p:nvSpPr>
          <p:cNvPr id="6" name="Rounded Rectangle 5"/>
          <p:cNvSpPr/>
          <p:nvPr/>
        </p:nvSpPr>
        <p:spPr bwMode="auto">
          <a:xfrm>
            <a:off x="357414" y="1524000"/>
            <a:ext cx="8305800" cy="4800600"/>
          </a:xfrm>
          <a:prstGeom prst="roundRect">
            <a:avLst/>
          </a:prstGeom>
          <a:solidFill>
            <a:schemeClr val="tx1"/>
          </a:solidFill>
          <a:ln w="57150" cap="flat" cmpd="sng" algn="ctr">
            <a:solidFill>
              <a:srgbClr val="00B0F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pic>
        <p:nvPicPr>
          <p:cNvPr id="10"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28382" y="2705396"/>
            <a:ext cx="2286000"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7" name="Rectangle 6"/>
          <p:cNvSpPr/>
          <p:nvPr/>
        </p:nvSpPr>
        <p:spPr>
          <a:xfrm>
            <a:off x="753782" y="4455048"/>
            <a:ext cx="2294218" cy="1754326"/>
          </a:xfrm>
          <a:prstGeom prst="rect">
            <a:avLst/>
          </a:prstGeom>
          <a:noFill/>
        </p:spPr>
        <p:txBody>
          <a:bodyPr wrap="none" lIns="91440" tIns="45720" rIns="91440" bIns="4572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Verdana" pitchFamily="34" charset="0"/>
                <a:ea typeface="+mn-ea"/>
                <a:cs typeface="+mn-cs"/>
              </a:rPr>
              <a:t>Hard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Verdana" pitchFamily="34" charset="0"/>
                <a:ea typeface="+mn-ea"/>
                <a:cs typeface="+mn-cs"/>
              </a:rPr>
              <a:t>Copy</a:t>
            </a:r>
          </a:p>
        </p:txBody>
      </p:sp>
      <p:pic>
        <p:nvPicPr>
          <p:cNvPr id="1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48399" y="2838597"/>
            <a:ext cx="1600200" cy="15338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8" name="Rectangle 7"/>
          <p:cNvSpPr/>
          <p:nvPr/>
        </p:nvSpPr>
        <p:spPr>
          <a:xfrm>
            <a:off x="5980195" y="4455048"/>
            <a:ext cx="2136609" cy="1754326"/>
          </a:xfrm>
          <a:prstGeom prst="rect">
            <a:avLst/>
          </a:prstGeom>
          <a:noFill/>
        </p:spPr>
        <p:txBody>
          <a:bodyPr wrap="square" lIns="91440" tIns="45720" rIns="91440" bIns="4572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Verdana" pitchFamily="34" charset="0"/>
                <a:ea typeface="+mn-ea"/>
                <a:cs typeface="+mn-cs"/>
              </a:rPr>
              <a:t>Short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Verdana" pitchFamily="34" charset="0"/>
                <a:ea typeface="+mn-ea"/>
                <a:cs typeface="+mn-cs"/>
              </a:rPr>
              <a:t>Term</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Verdana" pitchFamily="34" charset="0"/>
                <a:ea typeface="+mn-ea"/>
                <a:cs typeface="+mn-cs"/>
              </a:rPr>
              <a:t>Copy</a:t>
            </a:r>
          </a:p>
        </p:txBody>
      </p:sp>
      <p:sp>
        <p:nvSpPr>
          <p:cNvPr id="9" name="Rectangle 8"/>
          <p:cNvSpPr/>
          <p:nvPr/>
        </p:nvSpPr>
        <p:spPr>
          <a:xfrm>
            <a:off x="3630075" y="2967335"/>
            <a:ext cx="1883849" cy="1754326"/>
          </a:xfrm>
          <a:prstGeom prst="rect">
            <a:avLst/>
          </a:prstGeom>
          <a:noFill/>
        </p:spPr>
        <p:txBody>
          <a:bodyPr wrap="none" lIns="91440" tIns="45720" rIns="91440" bIns="4572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54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Verdana" pitchFamily="34" charset="0"/>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Verdana" pitchFamily="34" charset="0"/>
                <a:ea typeface="+mn-ea"/>
                <a:cs typeface="+mn-cs"/>
              </a:rPr>
              <a:t>RNA</a:t>
            </a:r>
          </a:p>
        </p:txBody>
      </p:sp>
      <p:sp>
        <p:nvSpPr>
          <p:cNvPr id="11" name="Rounded Rectangle 10"/>
          <p:cNvSpPr/>
          <p:nvPr/>
        </p:nvSpPr>
        <p:spPr bwMode="auto">
          <a:xfrm>
            <a:off x="5867090" y="4455048"/>
            <a:ext cx="2286000" cy="1836956"/>
          </a:xfrm>
          <a:prstGeom prst="roundRect">
            <a:avLst/>
          </a:prstGeom>
          <a:noFill/>
          <a:ln w="76200" cap="flat" cmpd="sng" algn="ctr">
            <a:solidFill>
              <a:srgbClr val="FF00FF"/>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sp>
        <p:nvSpPr>
          <p:cNvPr id="13" name="Rectangle 12"/>
          <p:cNvSpPr/>
          <p:nvPr/>
        </p:nvSpPr>
        <p:spPr>
          <a:xfrm>
            <a:off x="6881026" y="990600"/>
            <a:ext cx="1935146" cy="1569660"/>
          </a:xfrm>
          <a:prstGeom prst="rect">
            <a:avLst/>
          </a:prstGeom>
          <a:noFill/>
        </p:spPr>
        <p:txBody>
          <a:bodyPr wrap="none" lIns="91440" tIns="45720" rIns="91440" bIns="4572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96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Verdana" pitchFamily="34" charset="0"/>
                <a:ea typeface="+mn-ea"/>
                <a:cs typeface="+mn-cs"/>
              </a:rPr>
              <a:t>20</a:t>
            </a:r>
          </a:p>
        </p:txBody>
      </p:sp>
      <p:sp>
        <p:nvSpPr>
          <p:cNvPr id="2" name="Rectangle 1"/>
          <p:cNvSpPr/>
          <p:nvPr/>
        </p:nvSpPr>
        <p:spPr>
          <a:xfrm>
            <a:off x="757411" y="2098595"/>
            <a:ext cx="1883850" cy="923330"/>
          </a:xfrm>
          <a:prstGeom prst="rect">
            <a:avLst/>
          </a:prstGeom>
          <a:noFill/>
        </p:spPr>
        <p:txBody>
          <a:bodyPr wrap="none" lIns="91440" tIns="45720" rIns="91440" bIns="4572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Verdana" pitchFamily="34" charset="0"/>
                <a:ea typeface="+mn-ea"/>
                <a:cs typeface="+mn-cs"/>
              </a:rPr>
              <a:t>DNA</a:t>
            </a:r>
          </a:p>
        </p:txBody>
      </p:sp>
    </p:spTree>
    <p:extLst>
      <p:ext uri="{BB962C8B-B14F-4D97-AF65-F5344CB8AC3E}">
        <p14:creationId xmlns:p14="http://schemas.microsoft.com/office/powerpoint/2010/main" val="2692770308"/>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97955" name="Rectangle 3"/>
          <p:cNvSpPr>
            <a:spLocks noGrp="1" noChangeArrowheads="1"/>
          </p:cNvSpPr>
          <p:nvPr>
            <p:ph type="body" idx="1"/>
          </p:nvPr>
        </p:nvSpPr>
        <p:spPr>
          <a:xfrm>
            <a:off x="457200" y="304800"/>
            <a:ext cx="8229600" cy="5826125"/>
          </a:xfrm>
        </p:spPr>
        <p:txBody>
          <a:bodyPr/>
          <a:lstStyle/>
          <a:p>
            <a:pPr eaLnBrk="1" hangingPunct="1">
              <a:defRPr/>
            </a:pPr>
            <a:r>
              <a:rPr lang="en-US" dirty="0">
                <a:solidFill>
                  <a:srgbClr val="00B0F0"/>
                </a:solidFill>
              </a:rPr>
              <a:t>Which is a hard copy (long term) and which is a short term copy?</a:t>
            </a:r>
          </a:p>
        </p:txBody>
      </p:sp>
      <p:sp>
        <p:nvSpPr>
          <p:cNvPr id="24584" name="Rectangle 8"/>
          <p:cNvSpPr>
            <a:spLocks noChangeArrowheads="1"/>
          </p:cNvSpPr>
          <p:nvPr/>
        </p:nvSpPr>
        <p:spPr bwMode="auto">
          <a:xfrm>
            <a:off x="5715000" y="6629400"/>
            <a:ext cx="3429000" cy="214313"/>
          </a:xfrm>
          <a:prstGeom prst="rect">
            <a:avLst/>
          </a:prstGeom>
          <a:noFill/>
          <a:ln w="9525" algn="ctr">
            <a:noFill/>
            <a:miter lim="800000"/>
            <a:headEnd/>
            <a:tailEnd/>
          </a:ln>
          <a:effectLst/>
        </p:spPr>
        <p:txBody>
          <a:bodyPr>
            <a:spAutoFit/>
          </a:bodyPr>
          <a:lstStyle/>
          <a:p>
            <a:pPr marL="342900" marR="0" lvl="0" indent="-342900" algn="r" defTabSz="914400" rtl="0" eaLnBrk="1" fontAlgn="base" latinLnBrk="0" hangingPunct="1">
              <a:lnSpc>
                <a:spcPct val="100000"/>
              </a:lnSpc>
              <a:spcBef>
                <a:spcPct val="0"/>
              </a:spcBef>
              <a:spcAft>
                <a:spcPct val="0"/>
              </a:spcAft>
              <a:buClr>
                <a:srgbClr val="66CCFF"/>
              </a:buClr>
              <a:buSzPct val="65000"/>
              <a:buFont typeface="Wingdings" pitchFamily="2" charset="2"/>
              <a:buNone/>
              <a:tabLst/>
              <a:defRPr/>
            </a:pPr>
            <a: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rPr>
              <a:t>Copyright © 2024 </a:t>
            </a:r>
            <a:r>
              <a:rPr kumimoji="0" lang="en-US" sz="800" b="1" i="0" u="none" strike="noStrike" kern="1200" cap="none" spc="0" normalizeH="0" baseline="0" noProof="0" dirty="0" err="1">
                <a:ln>
                  <a:noFill/>
                </a:ln>
                <a:solidFill>
                  <a:srgbClr val="FFFFFF"/>
                </a:solidFill>
                <a:effectLst/>
                <a:uLnTx/>
                <a:uFillTx/>
                <a:latin typeface="Verdana" pitchFamily="34" charset="0"/>
                <a:ea typeface="+mn-ea"/>
                <a:cs typeface="+mn-cs"/>
              </a:rPr>
              <a:t>SlideSpark</a:t>
            </a:r>
            <a: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rPr>
              <a:t> .LLC</a:t>
            </a:r>
            <a:endParaRPr kumimoji="0" lang="en-US" sz="96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Tahoma" pitchFamily="34" charset="0"/>
              <a:ea typeface="+mn-ea"/>
              <a:cs typeface="+mn-cs"/>
            </a:endParaRPr>
          </a:p>
        </p:txBody>
      </p:sp>
      <p:sp>
        <p:nvSpPr>
          <p:cNvPr id="6" name="Rounded Rectangle 5"/>
          <p:cNvSpPr/>
          <p:nvPr/>
        </p:nvSpPr>
        <p:spPr bwMode="auto">
          <a:xfrm>
            <a:off x="357414" y="1524000"/>
            <a:ext cx="8305800" cy="4800600"/>
          </a:xfrm>
          <a:prstGeom prst="roundRect">
            <a:avLst/>
          </a:prstGeom>
          <a:solidFill>
            <a:schemeClr val="tx1"/>
          </a:solidFill>
          <a:ln w="57150" cap="flat" cmpd="sng" algn="ctr">
            <a:solidFill>
              <a:srgbClr val="00B0F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pic>
        <p:nvPicPr>
          <p:cNvPr id="10"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28382" y="2705396"/>
            <a:ext cx="2286000"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7" name="Rectangle 6"/>
          <p:cNvSpPr/>
          <p:nvPr/>
        </p:nvSpPr>
        <p:spPr>
          <a:xfrm>
            <a:off x="753782" y="4455048"/>
            <a:ext cx="2294218" cy="1754326"/>
          </a:xfrm>
          <a:prstGeom prst="rect">
            <a:avLst/>
          </a:prstGeom>
          <a:noFill/>
        </p:spPr>
        <p:txBody>
          <a:bodyPr wrap="none" lIns="91440" tIns="45720" rIns="91440" bIns="4572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Verdana" pitchFamily="34" charset="0"/>
                <a:ea typeface="+mn-ea"/>
                <a:cs typeface="+mn-cs"/>
              </a:rPr>
              <a:t>Hard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Verdana" pitchFamily="34" charset="0"/>
                <a:ea typeface="+mn-ea"/>
                <a:cs typeface="+mn-cs"/>
              </a:rPr>
              <a:t>Copy</a:t>
            </a:r>
          </a:p>
        </p:txBody>
      </p:sp>
      <p:pic>
        <p:nvPicPr>
          <p:cNvPr id="1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48399" y="2838597"/>
            <a:ext cx="1600200" cy="15338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8" name="Rectangle 7"/>
          <p:cNvSpPr/>
          <p:nvPr/>
        </p:nvSpPr>
        <p:spPr>
          <a:xfrm>
            <a:off x="5980195" y="4455048"/>
            <a:ext cx="2136609" cy="1754326"/>
          </a:xfrm>
          <a:prstGeom prst="rect">
            <a:avLst/>
          </a:prstGeom>
          <a:noFill/>
        </p:spPr>
        <p:txBody>
          <a:bodyPr wrap="square" lIns="91440" tIns="45720" rIns="91440" bIns="4572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Verdana" pitchFamily="34" charset="0"/>
                <a:ea typeface="+mn-ea"/>
                <a:cs typeface="+mn-cs"/>
              </a:rPr>
              <a:t>Short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Verdana" pitchFamily="34" charset="0"/>
                <a:ea typeface="+mn-ea"/>
                <a:cs typeface="+mn-cs"/>
              </a:rPr>
              <a:t>Term</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Verdana" pitchFamily="34" charset="0"/>
                <a:ea typeface="+mn-ea"/>
                <a:cs typeface="+mn-cs"/>
              </a:rPr>
              <a:t>Copy</a:t>
            </a:r>
          </a:p>
        </p:txBody>
      </p:sp>
      <p:sp>
        <p:nvSpPr>
          <p:cNvPr id="9" name="Rectangle 8"/>
          <p:cNvSpPr/>
          <p:nvPr/>
        </p:nvSpPr>
        <p:spPr>
          <a:xfrm>
            <a:off x="6084997" y="2098595"/>
            <a:ext cx="1850186" cy="923330"/>
          </a:xfrm>
          <a:prstGeom prst="rect">
            <a:avLst/>
          </a:prstGeom>
          <a:noFill/>
        </p:spPr>
        <p:txBody>
          <a:bodyPr wrap="none" lIns="91440" tIns="45720" rIns="91440" bIns="4572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Verdana" pitchFamily="34" charset="0"/>
                <a:ea typeface="+mn-ea"/>
                <a:cs typeface="+mn-cs"/>
              </a:rPr>
              <a:t>RNA</a:t>
            </a:r>
          </a:p>
        </p:txBody>
      </p:sp>
      <p:sp>
        <p:nvSpPr>
          <p:cNvPr id="11" name="Rounded Rectangle 10"/>
          <p:cNvSpPr/>
          <p:nvPr/>
        </p:nvSpPr>
        <p:spPr bwMode="auto">
          <a:xfrm>
            <a:off x="5867090" y="4455048"/>
            <a:ext cx="2286000" cy="1836956"/>
          </a:xfrm>
          <a:prstGeom prst="roundRect">
            <a:avLst/>
          </a:prstGeom>
          <a:noFill/>
          <a:ln w="76200" cap="flat" cmpd="sng" algn="ctr">
            <a:solidFill>
              <a:srgbClr val="FF00FF"/>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sp>
        <p:nvSpPr>
          <p:cNvPr id="13" name="Rectangle 12"/>
          <p:cNvSpPr/>
          <p:nvPr/>
        </p:nvSpPr>
        <p:spPr>
          <a:xfrm>
            <a:off x="6881026" y="990600"/>
            <a:ext cx="1935146" cy="1569660"/>
          </a:xfrm>
          <a:prstGeom prst="rect">
            <a:avLst/>
          </a:prstGeom>
          <a:noFill/>
        </p:spPr>
        <p:txBody>
          <a:bodyPr wrap="none" lIns="91440" tIns="45720" rIns="91440" bIns="4572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96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Verdana" pitchFamily="34" charset="0"/>
                <a:ea typeface="+mn-ea"/>
                <a:cs typeface="+mn-cs"/>
              </a:rPr>
              <a:t>20</a:t>
            </a:r>
          </a:p>
        </p:txBody>
      </p:sp>
      <p:sp>
        <p:nvSpPr>
          <p:cNvPr id="2" name="Rectangle 1"/>
          <p:cNvSpPr/>
          <p:nvPr/>
        </p:nvSpPr>
        <p:spPr>
          <a:xfrm>
            <a:off x="757411" y="2098595"/>
            <a:ext cx="1883850" cy="923330"/>
          </a:xfrm>
          <a:prstGeom prst="rect">
            <a:avLst/>
          </a:prstGeom>
          <a:noFill/>
        </p:spPr>
        <p:txBody>
          <a:bodyPr wrap="none" lIns="91440" tIns="45720" rIns="91440" bIns="4572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Verdana" pitchFamily="34" charset="0"/>
                <a:ea typeface="+mn-ea"/>
                <a:cs typeface="+mn-cs"/>
              </a:rPr>
              <a:t>DNA</a:t>
            </a:r>
          </a:p>
        </p:txBody>
      </p:sp>
    </p:spTree>
    <p:extLst>
      <p:ext uri="{BB962C8B-B14F-4D97-AF65-F5344CB8AC3E}">
        <p14:creationId xmlns:p14="http://schemas.microsoft.com/office/powerpoint/2010/main" val="3566976710"/>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97955" name="Rectangle 3"/>
          <p:cNvSpPr>
            <a:spLocks noGrp="1" noChangeArrowheads="1"/>
          </p:cNvSpPr>
          <p:nvPr>
            <p:ph type="body" idx="1"/>
          </p:nvPr>
        </p:nvSpPr>
        <p:spPr>
          <a:xfrm>
            <a:off x="457200" y="304800"/>
            <a:ext cx="8229600" cy="5826125"/>
          </a:xfrm>
        </p:spPr>
        <p:txBody>
          <a:bodyPr/>
          <a:lstStyle/>
          <a:p>
            <a:pPr eaLnBrk="1" hangingPunct="1">
              <a:defRPr/>
            </a:pPr>
            <a:r>
              <a:rPr lang="en-US" dirty="0">
                <a:solidFill>
                  <a:srgbClr val="00B0F0"/>
                </a:solidFill>
              </a:rPr>
              <a:t>Which is a hard copy (long term) and which is a short term copy?</a:t>
            </a:r>
          </a:p>
        </p:txBody>
      </p:sp>
      <p:sp>
        <p:nvSpPr>
          <p:cNvPr id="24584" name="Rectangle 8"/>
          <p:cNvSpPr>
            <a:spLocks noChangeArrowheads="1"/>
          </p:cNvSpPr>
          <p:nvPr/>
        </p:nvSpPr>
        <p:spPr bwMode="auto">
          <a:xfrm>
            <a:off x="5715000" y="6629400"/>
            <a:ext cx="3429000" cy="214313"/>
          </a:xfrm>
          <a:prstGeom prst="rect">
            <a:avLst/>
          </a:prstGeom>
          <a:noFill/>
          <a:ln w="9525" algn="ctr">
            <a:noFill/>
            <a:miter lim="800000"/>
            <a:headEnd/>
            <a:tailEnd/>
          </a:ln>
          <a:effectLst/>
        </p:spPr>
        <p:txBody>
          <a:bodyPr>
            <a:spAutoFit/>
          </a:bodyPr>
          <a:lstStyle/>
          <a:p>
            <a:pPr marL="342900" marR="0" lvl="0" indent="-342900" algn="r" defTabSz="914400" rtl="0" eaLnBrk="1" fontAlgn="base" latinLnBrk="0" hangingPunct="1">
              <a:lnSpc>
                <a:spcPct val="100000"/>
              </a:lnSpc>
              <a:spcBef>
                <a:spcPct val="0"/>
              </a:spcBef>
              <a:spcAft>
                <a:spcPct val="0"/>
              </a:spcAft>
              <a:buClr>
                <a:srgbClr val="66CCFF"/>
              </a:buClr>
              <a:buSzPct val="65000"/>
              <a:buFont typeface="Wingdings" pitchFamily="2" charset="2"/>
              <a:buNone/>
              <a:tabLst/>
              <a:defRPr/>
            </a:pPr>
            <a: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rPr>
              <a:t>Copyright © 2024 </a:t>
            </a:r>
            <a:r>
              <a:rPr kumimoji="0" lang="en-US" sz="800" b="1" i="0" u="none" strike="noStrike" kern="1200" cap="none" spc="0" normalizeH="0" baseline="0" noProof="0" dirty="0" err="1">
                <a:ln>
                  <a:noFill/>
                </a:ln>
                <a:solidFill>
                  <a:srgbClr val="FFFFFF"/>
                </a:solidFill>
                <a:effectLst/>
                <a:uLnTx/>
                <a:uFillTx/>
                <a:latin typeface="Verdana" pitchFamily="34" charset="0"/>
                <a:ea typeface="+mn-ea"/>
                <a:cs typeface="+mn-cs"/>
              </a:rPr>
              <a:t>SlideSpark</a:t>
            </a:r>
            <a: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rPr>
              <a:t> .LLC</a:t>
            </a:r>
            <a:endParaRPr kumimoji="0" lang="en-US" sz="96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Tahoma" pitchFamily="34" charset="0"/>
              <a:ea typeface="+mn-ea"/>
              <a:cs typeface="+mn-cs"/>
            </a:endParaRPr>
          </a:p>
        </p:txBody>
      </p:sp>
      <p:sp>
        <p:nvSpPr>
          <p:cNvPr id="6" name="Rounded Rectangle 5"/>
          <p:cNvSpPr/>
          <p:nvPr/>
        </p:nvSpPr>
        <p:spPr bwMode="auto">
          <a:xfrm>
            <a:off x="357414" y="1524000"/>
            <a:ext cx="8305800" cy="4800600"/>
          </a:xfrm>
          <a:prstGeom prst="roundRect">
            <a:avLst/>
          </a:prstGeom>
          <a:solidFill>
            <a:schemeClr val="tx1"/>
          </a:solidFill>
          <a:ln w="57150" cap="flat" cmpd="sng" algn="ctr">
            <a:solidFill>
              <a:srgbClr val="00B0F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pic>
        <p:nvPicPr>
          <p:cNvPr id="10"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28382" y="2705396"/>
            <a:ext cx="2286000"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7" name="Rectangle 6"/>
          <p:cNvSpPr/>
          <p:nvPr/>
        </p:nvSpPr>
        <p:spPr>
          <a:xfrm>
            <a:off x="753782" y="4455048"/>
            <a:ext cx="2294218" cy="1754326"/>
          </a:xfrm>
          <a:prstGeom prst="rect">
            <a:avLst/>
          </a:prstGeom>
          <a:noFill/>
        </p:spPr>
        <p:txBody>
          <a:bodyPr wrap="none" lIns="91440" tIns="45720" rIns="91440" bIns="4572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Verdana" pitchFamily="34" charset="0"/>
                <a:ea typeface="+mn-ea"/>
                <a:cs typeface="+mn-cs"/>
              </a:rPr>
              <a:t>Hard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Verdana" pitchFamily="34" charset="0"/>
                <a:ea typeface="+mn-ea"/>
                <a:cs typeface="+mn-cs"/>
              </a:rPr>
              <a:t>Copy</a:t>
            </a:r>
          </a:p>
        </p:txBody>
      </p:sp>
      <p:pic>
        <p:nvPicPr>
          <p:cNvPr id="1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48399" y="2838597"/>
            <a:ext cx="1600200" cy="15338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8" name="Rectangle 7"/>
          <p:cNvSpPr/>
          <p:nvPr/>
        </p:nvSpPr>
        <p:spPr>
          <a:xfrm>
            <a:off x="5980195" y="4455048"/>
            <a:ext cx="2136609" cy="1754326"/>
          </a:xfrm>
          <a:prstGeom prst="rect">
            <a:avLst/>
          </a:prstGeom>
          <a:noFill/>
        </p:spPr>
        <p:txBody>
          <a:bodyPr wrap="square" lIns="91440" tIns="45720" rIns="91440" bIns="4572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Verdana" pitchFamily="34" charset="0"/>
                <a:ea typeface="+mn-ea"/>
                <a:cs typeface="+mn-cs"/>
              </a:rPr>
              <a:t>Short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Verdana" pitchFamily="34" charset="0"/>
                <a:ea typeface="+mn-ea"/>
                <a:cs typeface="+mn-cs"/>
              </a:rPr>
              <a:t>Term</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Verdana" pitchFamily="34" charset="0"/>
                <a:ea typeface="+mn-ea"/>
                <a:cs typeface="+mn-cs"/>
              </a:rPr>
              <a:t>Copy</a:t>
            </a:r>
          </a:p>
        </p:txBody>
      </p:sp>
      <p:sp>
        <p:nvSpPr>
          <p:cNvPr id="9" name="Rectangle 8"/>
          <p:cNvSpPr/>
          <p:nvPr/>
        </p:nvSpPr>
        <p:spPr>
          <a:xfrm>
            <a:off x="6084997" y="2098595"/>
            <a:ext cx="1850186" cy="923330"/>
          </a:xfrm>
          <a:prstGeom prst="rect">
            <a:avLst/>
          </a:prstGeom>
          <a:noFill/>
        </p:spPr>
        <p:txBody>
          <a:bodyPr wrap="none" lIns="91440" tIns="45720" rIns="91440" bIns="4572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Verdana" pitchFamily="34" charset="0"/>
                <a:ea typeface="+mn-ea"/>
                <a:cs typeface="+mn-cs"/>
              </a:rPr>
              <a:t>RNA</a:t>
            </a:r>
          </a:p>
        </p:txBody>
      </p:sp>
      <p:sp>
        <p:nvSpPr>
          <p:cNvPr id="11" name="Rounded Rectangle 10"/>
          <p:cNvSpPr/>
          <p:nvPr/>
        </p:nvSpPr>
        <p:spPr bwMode="auto">
          <a:xfrm>
            <a:off x="5867090" y="4455048"/>
            <a:ext cx="2286000" cy="1836956"/>
          </a:xfrm>
          <a:prstGeom prst="roundRect">
            <a:avLst/>
          </a:prstGeom>
          <a:noFill/>
          <a:ln w="76200" cap="flat" cmpd="sng" algn="ctr">
            <a:solidFill>
              <a:srgbClr val="FF00FF"/>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sp>
        <p:nvSpPr>
          <p:cNvPr id="13" name="Rectangle 12"/>
          <p:cNvSpPr/>
          <p:nvPr/>
        </p:nvSpPr>
        <p:spPr>
          <a:xfrm>
            <a:off x="6881026" y="990600"/>
            <a:ext cx="1935146" cy="1569660"/>
          </a:xfrm>
          <a:prstGeom prst="rect">
            <a:avLst/>
          </a:prstGeom>
          <a:noFill/>
        </p:spPr>
        <p:txBody>
          <a:bodyPr wrap="none" lIns="91440" tIns="45720" rIns="91440" bIns="4572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96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Verdana" pitchFamily="34" charset="0"/>
                <a:ea typeface="+mn-ea"/>
                <a:cs typeface="+mn-cs"/>
              </a:rPr>
              <a:t>20</a:t>
            </a:r>
          </a:p>
        </p:txBody>
      </p:sp>
      <p:sp>
        <p:nvSpPr>
          <p:cNvPr id="2" name="Rectangle 1"/>
          <p:cNvSpPr/>
          <p:nvPr/>
        </p:nvSpPr>
        <p:spPr>
          <a:xfrm>
            <a:off x="757411" y="2098595"/>
            <a:ext cx="1883850" cy="923330"/>
          </a:xfrm>
          <a:prstGeom prst="rect">
            <a:avLst/>
          </a:prstGeom>
          <a:noFill/>
        </p:spPr>
        <p:txBody>
          <a:bodyPr wrap="none" lIns="91440" tIns="45720" rIns="91440" bIns="4572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Verdana" pitchFamily="34" charset="0"/>
                <a:ea typeface="+mn-ea"/>
                <a:cs typeface="+mn-cs"/>
              </a:rPr>
              <a:t>DNA</a:t>
            </a:r>
          </a:p>
        </p:txBody>
      </p:sp>
      <p:pic>
        <p:nvPicPr>
          <p:cNvPr id="1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71435" y="2822870"/>
            <a:ext cx="1724025" cy="156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Tree>
    <p:extLst>
      <p:ext uri="{BB962C8B-B14F-4D97-AF65-F5344CB8AC3E}">
        <p14:creationId xmlns:p14="http://schemas.microsoft.com/office/powerpoint/2010/main" val="3018578947"/>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381000" y="891594"/>
          <a:ext cx="8382000" cy="5680075"/>
        </p:xfrm>
        <a:graphic>
          <a:graphicData uri="http://schemas.openxmlformats.org/drawingml/2006/table">
            <a:tbl>
              <a:tblPr firstRow="1" bandRow="1">
                <a:tableStyleId>{5C22544A-7EE6-4342-B048-85BDC9FD1C3A}</a:tableStyleId>
              </a:tblPr>
              <a:tblGrid>
                <a:gridCol w="1676400">
                  <a:extLst>
                    <a:ext uri="{9D8B030D-6E8A-4147-A177-3AD203B41FA5}">
                      <a16:colId xmlns:a16="http://schemas.microsoft.com/office/drawing/2014/main" val="20000"/>
                    </a:ext>
                  </a:extLst>
                </a:gridCol>
                <a:gridCol w="1676400">
                  <a:extLst>
                    <a:ext uri="{9D8B030D-6E8A-4147-A177-3AD203B41FA5}">
                      <a16:colId xmlns:a16="http://schemas.microsoft.com/office/drawing/2014/main" val="20001"/>
                    </a:ext>
                  </a:extLst>
                </a:gridCol>
                <a:gridCol w="1676400">
                  <a:extLst>
                    <a:ext uri="{9D8B030D-6E8A-4147-A177-3AD203B41FA5}">
                      <a16:colId xmlns:a16="http://schemas.microsoft.com/office/drawing/2014/main" val="20002"/>
                    </a:ext>
                  </a:extLst>
                </a:gridCol>
                <a:gridCol w="1676400">
                  <a:extLst>
                    <a:ext uri="{9D8B030D-6E8A-4147-A177-3AD203B41FA5}">
                      <a16:colId xmlns:a16="http://schemas.microsoft.com/office/drawing/2014/main" val="20003"/>
                    </a:ext>
                  </a:extLst>
                </a:gridCol>
                <a:gridCol w="1676400">
                  <a:extLst>
                    <a:ext uri="{9D8B030D-6E8A-4147-A177-3AD203B41FA5}">
                      <a16:colId xmlns:a16="http://schemas.microsoft.com/office/drawing/2014/main" val="20004"/>
                    </a:ext>
                  </a:extLst>
                </a:gridCol>
              </a:tblGrid>
              <a:tr h="819729">
                <a:tc>
                  <a:txBody>
                    <a:bodyPr/>
                    <a:lstStyle/>
                    <a:p>
                      <a:pPr algn="ctr"/>
                      <a:r>
                        <a:rPr lang="en-US" dirty="0"/>
                        <a:t>HI</a:t>
                      </a:r>
                      <a:r>
                        <a:rPr lang="en-US" baseline="0" dirty="0"/>
                        <a:t>P </a:t>
                      </a:r>
                      <a:r>
                        <a:rPr lang="en-US" baseline="0" dirty="0" err="1"/>
                        <a:t>HIP</a:t>
                      </a:r>
                      <a:br>
                        <a:rPr lang="en-US" baseline="0" dirty="0"/>
                      </a:br>
                      <a:r>
                        <a:rPr lang="en-US" baseline="0" dirty="0"/>
                        <a:t>HOORAY</a:t>
                      </a:r>
                      <a:endParaRPr lang="en-US" dirty="0"/>
                    </a:p>
                  </a:txBody>
                  <a:tcPr>
                    <a:noFill/>
                  </a:tcPr>
                </a:tc>
                <a:tc>
                  <a:txBody>
                    <a:bodyPr/>
                    <a:lstStyle/>
                    <a:p>
                      <a:pPr algn="ctr"/>
                      <a:r>
                        <a:rPr lang="en-US" dirty="0"/>
                        <a:t>SPIRAL</a:t>
                      </a:r>
                      <a:br>
                        <a:rPr lang="en-US" dirty="0"/>
                      </a:br>
                      <a:r>
                        <a:rPr lang="en-US" dirty="0" err="1"/>
                        <a:t>SPIRAL</a:t>
                      </a:r>
                      <a:endParaRPr lang="en-US" dirty="0"/>
                    </a:p>
                  </a:txBody>
                  <a:tcPr>
                    <a:noFill/>
                  </a:tcPr>
                </a:tc>
                <a:tc>
                  <a:txBody>
                    <a:bodyPr/>
                    <a:lstStyle/>
                    <a:p>
                      <a:pPr algn="ctr"/>
                      <a:r>
                        <a:rPr lang="en-US" dirty="0"/>
                        <a:t>SHAPE-UP</a:t>
                      </a:r>
                    </a:p>
                  </a:txBody>
                  <a:tcPr>
                    <a:noFill/>
                  </a:tcPr>
                </a:tc>
                <a:tc>
                  <a:txBody>
                    <a:bodyPr/>
                    <a:lstStyle/>
                    <a:p>
                      <a:pPr algn="ctr"/>
                      <a:r>
                        <a:rPr lang="en-US" dirty="0"/>
                        <a:t>LIFE</a:t>
                      </a:r>
                    </a:p>
                    <a:p>
                      <a:pPr algn="ctr"/>
                      <a:r>
                        <a:rPr lang="en-US" dirty="0"/>
                        <a:t>LINE</a:t>
                      </a:r>
                    </a:p>
                  </a:txBody>
                  <a:tcPr>
                    <a:noFill/>
                  </a:tcPr>
                </a:tc>
                <a:tc>
                  <a:txBody>
                    <a:bodyPr/>
                    <a:lstStyle/>
                    <a:p>
                      <a:pPr algn="ctr"/>
                      <a:r>
                        <a:rPr lang="en-US" dirty="0"/>
                        <a:t>-Bonus-</a:t>
                      </a:r>
                    </a:p>
                    <a:p>
                      <a:pPr algn="ctr"/>
                      <a:r>
                        <a:rPr lang="en-US" dirty="0"/>
                        <a:t>FAMILY</a:t>
                      </a:r>
                      <a:r>
                        <a:rPr lang="en-US" baseline="0" dirty="0"/>
                        <a:t> JEANS</a:t>
                      </a:r>
                      <a:endParaRPr lang="en-US" dirty="0"/>
                    </a:p>
                  </a:txBody>
                  <a:tcPr>
                    <a:noFill/>
                  </a:tcPr>
                </a:tc>
                <a:extLst>
                  <a:ext uri="{0D108BD9-81ED-4DB2-BD59-A6C34878D82A}">
                    <a16:rowId xmlns:a16="http://schemas.microsoft.com/office/drawing/2014/main" val="10000"/>
                  </a:ext>
                </a:extLst>
              </a:tr>
              <a:tr h="953135">
                <a:tc>
                  <a:txBody>
                    <a:bodyPr/>
                    <a:lstStyle/>
                    <a:p>
                      <a:pPr algn="ctr"/>
                      <a:r>
                        <a:rPr lang="en-US" sz="4400" dirty="0">
                          <a:solidFill>
                            <a:schemeClr val="tx1"/>
                          </a:solidFill>
                        </a:rPr>
                        <a:t>1</a:t>
                      </a:r>
                    </a:p>
                  </a:txBody>
                  <a:tcPr>
                    <a:noFill/>
                  </a:tcPr>
                </a:tc>
                <a:tc>
                  <a:txBody>
                    <a:bodyPr/>
                    <a:lstStyle/>
                    <a:p>
                      <a:pPr algn="ctr"/>
                      <a:r>
                        <a:rPr lang="en-US" sz="4400" dirty="0">
                          <a:solidFill>
                            <a:schemeClr val="tx1"/>
                          </a:solidFill>
                        </a:rPr>
                        <a:t>6</a:t>
                      </a:r>
                    </a:p>
                  </a:txBody>
                  <a:tcPr>
                    <a:noFill/>
                  </a:tcPr>
                </a:tc>
                <a:tc>
                  <a:txBody>
                    <a:bodyPr/>
                    <a:lstStyle/>
                    <a:p>
                      <a:pPr algn="ctr"/>
                      <a:r>
                        <a:rPr lang="en-US" sz="4400" dirty="0">
                          <a:solidFill>
                            <a:schemeClr val="tx1"/>
                          </a:solidFill>
                        </a:rPr>
                        <a:t>11</a:t>
                      </a:r>
                    </a:p>
                  </a:txBody>
                  <a:tcPr>
                    <a:noFill/>
                  </a:tcPr>
                </a:tc>
                <a:tc>
                  <a:txBody>
                    <a:bodyPr/>
                    <a:lstStyle/>
                    <a:p>
                      <a:pPr algn="ctr"/>
                      <a:r>
                        <a:rPr lang="en-US" sz="4400" dirty="0">
                          <a:solidFill>
                            <a:schemeClr val="tx1"/>
                          </a:solidFill>
                        </a:rPr>
                        <a:t>16</a:t>
                      </a:r>
                    </a:p>
                  </a:txBody>
                  <a:tcPr>
                    <a:noFill/>
                  </a:tcPr>
                </a:tc>
                <a:tc>
                  <a:txBody>
                    <a:bodyPr/>
                    <a:lstStyle/>
                    <a:p>
                      <a:pPr algn="ctr"/>
                      <a:r>
                        <a:rPr lang="en-US" sz="4400" dirty="0">
                          <a:solidFill>
                            <a:schemeClr val="tx1"/>
                          </a:solidFill>
                        </a:rPr>
                        <a:t>*21</a:t>
                      </a:r>
                    </a:p>
                  </a:txBody>
                  <a:tcPr>
                    <a:noFill/>
                  </a:tcPr>
                </a:tc>
                <a:extLst>
                  <a:ext uri="{0D108BD9-81ED-4DB2-BD59-A6C34878D82A}">
                    <a16:rowId xmlns:a16="http://schemas.microsoft.com/office/drawing/2014/main" val="10001"/>
                  </a:ext>
                </a:extLst>
              </a:tr>
              <a:tr h="953135">
                <a:tc>
                  <a:txBody>
                    <a:bodyPr/>
                    <a:lstStyle/>
                    <a:p>
                      <a:pPr algn="ctr"/>
                      <a:r>
                        <a:rPr lang="en-US" sz="4400" dirty="0">
                          <a:solidFill>
                            <a:schemeClr val="tx1"/>
                          </a:solidFill>
                        </a:rPr>
                        <a:t>2</a:t>
                      </a:r>
                    </a:p>
                  </a:txBody>
                  <a:tcPr>
                    <a:noFill/>
                  </a:tcPr>
                </a:tc>
                <a:tc>
                  <a:txBody>
                    <a:bodyPr/>
                    <a:lstStyle/>
                    <a:p>
                      <a:pPr algn="ctr"/>
                      <a:r>
                        <a:rPr lang="en-US" sz="4400" dirty="0">
                          <a:solidFill>
                            <a:schemeClr val="tx1"/>
                          </a:solidFill>
                        </a:rPr>
                        <a:t>7</a:t>
                      </a:r>
                    </a:p>
                  </a:txBody>
                  <a:tcPr>
                    <a:noFill/>
                  </a:tcPr>
                </a:tc>
                <a:tc>
                  <a:txBody>
                    <a:bodyPr/>
                    <a:lstStyle/>
                    <a:p>
                      <a:pPr algn="ctr"/>
                      <a:r>
                        <a:rPr lang="en-US" sz="4400" dirty="0">
                          <a:solidFill>
                            <a:schemeClr val="tx1"/>
                          </a:solidFill>
                        </a:rPr>
                        <a:t>12</a:t>
                      </a:r>
                    </a:p>
                  </a:txBody>
                  <a:tcPr>
                    <a:noFill/>
                  </a:tcPr>
                </a:tc>
                <a:tc>
                  <a:txBody>
                    <a:bodyPr/>
                    <a:lstStyle/>
                    <a:p>
                      <a:pPr algn="ctr"/>
                      <a:r>
                        <a:rPr lang="en-US" sz="4400" dirty="0">
                          <a:solidFill>
                            <a:schemeClr val="tx1"/>
                          </a:solidFill>
                        </a:rPr>
                        <a:t>17</a:t>
                      </a:r>
                    </a:p>
                  </a:txBody>
                  <a:tcPr>
                    <a:noFill/>
                  </a:tcPr>
                </a:tc>
                <a:tc>
                  <a:txBody>
                    <a:bodyPr/>
                    <a:lstStyle/>
                    <a:p>
                      <a:pPr algn="ctr"/>
                      <a:r>
                        <a:rPr lang="en-US" sz="4400" dirty="0">
                          <a:solidFill>
                            <a:schemeClr val="tx1"/>
                          </a:solidFill>
                        </a:rPr>
                        <a:t>*22</a:t>
                      </a:r>
                    </a:p>
                  </a:txBody>
                  <a:tcPr>
                    <a:noFill/>
                  </a:tcPr>
                </a:tc>
                <a:extLst>
                  <a:ext uri="{0D108BD9-81ED-4DB2-BD59-A6C34878D82A}">
                    <a16:rowId xmlns:a16="http://schemas.microsoft.com/office/drawing/2014/main" val="10002"/>
                  </a:ext>
                </a:extLst>
              </a:tr>
              <a:tr h="953135">
                <a:tc>
                  <a:txBody>
                    <a:bodyPr/>
                    <a:lstStyle/>
                    <a:p>
                      <a:pPr algn="ctr"/>
                      <a:r>
                        <a:rPr lang="en-US" sz="4400" dirty="0">
                          <a:solidFill>
                            <a:schemeClr val="tx1"/>
                          </a:solidFill>
                        </a:rPr>
                        <a:t>3</a:t>
                      </a:r>
                    </a:p>
                  </a:txBody>
                  <a:tcPr>
                    <a:noFill/>
                  </a:tcPr>
                </a:tc>
                <a:tc>
                  <a:txBody>
                    <a:bodyPr/>
                    <a:lstStyle/>
                    <a:p>
                      <a:pPr algn="ctr"/>
                      <a:r>
                        <a:rPr lang="en-US" sz="4400" dirty="0">
                          <a:solidFill>
                            <a:schemeClr val="tx1"/>
                          </a:solidFill>
                        </a:rPr>
                        <a:t>8</a:t>
                      </a:r>
                    </a:p>
                  </a:txBody>
                  <a:tcPr>
                    <a:noFill/>
                  </a:tcPr>
                </a:tc>
                <a:tc>
                  <a:txBody>
                    <a:bodyPr/>
                    <a:lstStyle/>
                    <a:p>
                      <a:pPr algn="ctr"/>
                      <a:r>
                        <a:rPr lang="en-US" sz="4400" dirty="0">
                          <a:solidFill>
                            <a:schemeClr val="tx1"/>
                          </a:solidFill>
                        </a:rPr>
                        <a:t>13</a:t>
                      </a:r>
                    </a:p>
                  </a:txBody>
                  <a:tcPr>
                    <a:noFill/>
                  </a:tcPr>
                </a:tc>
                <a:tc>
                  <a:txBody>
                    <a:bodyPr/>
                    <a:lstStyle/>
                    <a:p>
                      <a:pPr algn="ctr"/>
                      <a:r>
                        <a:rPr lang="en-US" sz="4400" dirty="0">
                          <a:solidFill>
                            <a:schemeClr val="tx1"/>
                          </a:solidFill>
                        </a:rPr>
                        <a:t>18</a:t>
                      </a:r>
                    </a:p>
                  </a:txBody>
                  <a:tcPr>
                    <a:noFill/>
                  </a:tcPr>
                </a:tc>
                <a:tc>
                  <a:txBody>
                    <a:bodyPr/>
                    <a:lstStyle/>
                    <a:p>
                      <a:pPr algn="ctr"/>
                      <a:r>
                        <a:rPr lang="en-US" sz="4400" dirty="0">
                          <a:solidFill>
                            <a:schemeClr val="tx1"/>
                          </a:solidFill>
                        </a:rPr>
                        <a:t>*23</a:t>
                      </a:r>
                    </a:p>
                  </a:txBody>
                  <a:tcPr>
                    <a:noFill/>
                  </a:tcPr>
                </a:tc>
                <a:extLst>
                  <a:ext uri="{0D108BD9-81ED-4DB2-BD59-A6C34878D82A}">
                    <a16:rowId xmlns:a16="http://schemas.microsoft.com/office/drawing/2014/main" val="10003"/>
                  </a:ext>
                </a:extLst>
              </a:tr>
              <a:tr h="953135">
                <a:tc>
                  <a:txBody>
                    <a:bodyPr/>
                    <a:lstStyle/>
                    <a:p>
                      <a:pPr algn="ctr"/>
                      <a:r>
                        <a:rPr lang="en-US" sz="4400" dirty="0">
                          <a:solidFill>
                            <a:schemeClr val="tx1"/>
                          </a:solidFill>
                        </a:rPr>
                        <a:t>4</a:t>
                      </a:r>
                    </a:p>
                  </a:txBody>
                  <a:tcPr>
                    <a:noFill/>
                  </a:tcPr>
                </a:tc>
                <a:tc>
                  <a:txBody>
                    <a:bodyPr/>
                    <a:lstStyle/>
                    <a:p>
                      <a:pPr algn="ctr"/>
                      <a:r>
                        <a:rPr lang="en-US" sz="4400" dirty="0">
                          <a:solidFill>
                            <a:schemeClr val="tx1"/>
                          </a:solidFill>
                        </a:rPr>
                        <a:t>9</a:t>
                      </a:r>
                    </a:p>
                  </a:txBody>
                  <a:tcPr>
                    <a:noFill/>
                  </a:tcPr>
                </a:tc>
                <a:tc>
                  <a:txBody>
                    <a:bodyPr/>
                    <a:lstStyle/>
                    <a:p>
                      <a:pPr algn="ctr"/>
                      <a:r>
                        <a:rPr lang="en-US" sz="4400" dirty="0">
                          <a:solidFill>
                            <a:schemeClr val="tx1"/>
                          </a:solidFill>
                        </a:rPr>
                        <a:t>14</a:t>
                      </a:r>
                    </a:p>
                  </a:txBody>
                  <a:tcPr>
                    <a:noFill/>
                  </a:tcPr>
                </a:tc>
                <a:tc>
                  <a:txBody>
                    <a:bodyPr/>
                    <a:lstStyle/>
                    <a:p>
                      <a:pPr algn="ctr"/>
                      <a:r>
                        <a:rPr lang="en-US" sz="4400" dirty="0">
                          <a:solidFill>
                            <a:schemeClr val="tx1"/>
                          </a:solidFill>
                        </a:rPr>
                        <a:t>19</a:t>
                      </a:r>
                    </a:p>
                  </a:txBody>
                  <a:tcPr>
                    <a:noFill/>
                  </a:tcPr>
                </a:tc>
                <a:tc>
                  <a:txBody>
                    <a:bodyPr/>
                    <a:lstStyle/>
                    <a:p>
                      <a:pPr algn="ctr"/>
                      <a:r>
                        <a:rPr lang="en-US" sz="4400" dirty="0">
                          <a:solidFill>
                            <a:schemeClr val="tx1"/>
                          </a:solidFill>
                        </a:rPr>
                        <a:t>*24</a:t>
                      </a:r>
                    </a:p>
                  </a:txBody>
                  <a:tcPr>
                    <a:noFill/>
                  </a:tcPr>
                </a:tc>
                <a:extLst>
                  <a:ext uri="{0D108BD9-81ED-4DB2-BD59-A6C34878D82A}">
                    <a16:rowId xmlns:a16="http://schemas.microsoft.com/office/drawing/2014/main" val="10004"/>
                  </a:ext>
                </a:extLst>
              </a:tr>
              <a:tr h="953135">
                <a:tc>
                  <a:txBody>
                    <a:bodyPr/>
                    <a:lstStyle/>
                    <a:p>
                      <a:pPr algn="ctr"/>
                      <a:r>
                        <a:rPr lang="en-US" sz="4400" dirty="0">
                          <a:solidFill>
                            <a:schemeClr val="tx1"/>
                          </a:solidFill>
                        </a:rPr>
                        <a:t>5</a:t>
                      </a:r>
                    </a:p>
                  </a:txBody>
                  <a:tcPr>
                    <a:noFill/>
                  </a:tcPr>
                </a:tc>
                <a:tc>
                  <a:txBody>
                    <a:bodyPr/>
                    <a:lstStyle/>
                    <a:p>
                      <a:pPr algn="ctr"/>
                      <a:r>
                        <a:rPr lang="en-US" sz="4400" dirty="0">
                          <a:solidFill>
                            <a:schemeClr val="tx1"/>
                          </a:solidFill>
                        </a:rPr>
                        <a:t>10</a:t>
                      </a:r>
                    </a:p>
                  </a:txBody>
                  <a:tcPr>
                    <a:noFill/>
                  </a:tcPr>
                </a:tc>
                <a:tc>
                  <a:txBody>
                    <a:bodyPr/>
                    <a:lstStyle/>
                    <a:p>
                      <a:pPr algn="ctr"/>
                      <a:r>
                        <a:rPr lang="en-US" sz="4400" dirty="0">
                          <a:solidFill>
                            <a:schemeClr val="tx1"/>
                          </a:solidFill>
                        </a:rPr>
                        <a:t>15</a:t>
                      </a:r>
                    </a:p>
                  </a:txBody>
                  <a:tcPr>
                    <a:noFill/>
                  </a:tcPr>
                </a:tc>
                <a:tc>
                  <a:txBody>
                    <a:bodyPr/>
                    <a:lstStyle/>
                    <a:p>
                      <a:pPr algn="ctr"/>
                      <a:r>
                        <a:rPr lang="en-US" sz="4400" dirty="0">
                          <a:solidFill>
                            <a:schemeClr val="tx1"/>
                          </a:solidFill>
                        </a:rPr>
                        <a:t>20</a:t>
                      </a:r>
                    </a:p>
                  </a:txBody>
                  <a:tcPr>
                    <a:noFill/>
                  </a:tcPr>
                </a:tc>
                <a:tc>
                  <a:txBody>
                    <a:bodyPr/>
                    <a:lstStyle/>
                    <a:p>
                      <a:pPr algn="ctr"/>
                      <a:r>
                        <a:rPr lang="en-US" sz="4400" dirty="0">
                          <a:solidFill>
                            <a:schemeClr val="tx1"/>
                          </a:solidFill>
                        </a:rPr>
                        <a:t>*25</a:t>
                      </a:r>
                    </a:p>
                  </a:txBody>
                  <a:tcPr>
                    <a:noFill/>
                  </a:tcPr>
                </a:tc>
                <a:extLst>
                  <a:ext uri="{0D108BD9-81ED-4DB2-BD59-A6C34878D82A}">
                    <a16:rowId xmlns:a16="http://schemas.microsoft.com/office/drawing/2014/main" val="10005"/>
                  </a:ext>
                </a:extLst>
              </a:tr>
            </a:tbl>
          </a:graphicData>
        </a:graphic>
      </p:graphicFrame>
      <p:sp>
        <p:nvSpPr>
          <p:cNvPr id="3" name="Rectangle 2"/>
          <p:cNvSpPr/>
          <p:nvPr/>
        </p:nvSpPr>
        <p:spPr>
          <a:xfrm>
            <a:off x="2874270" y="228600"/>
            <a:ext cx="3395481" cy="461665"/>
          </a:xfrm>
          <a:prstGeom prst="rect">
            <a:avLst/>
          </a:prstGeom>
          <a:noFill/>
        </p:spPr>
        <p:txBody>
          <a:bodyPr wrap="none" lIns="91440" tIns="45720" rIns="91440" bIns="4572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Verdana" pitchFamily="34" charset="0"/>
                <a:ea typeface="+mn-ea"/>
                <a:cs typeface="+mn-cs"/>
              </a:rPr>
              <a:t>DNA Review Game</a:t>
            </a:r>
          </a:p>
        </p:txBody>
      </p:sp>
    </p:spTree>
    <p:extLst>
      <p:ext uri="{BB962C8B-B14F-4D97-AF65-F5344CB8AC3E}">
        <p14:creationId xmlns:p14="http://schemas.microsoft.com/office/powerpoint/2010/main" val="3065765317"/>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381000" y="891594"/>
          <a:ext cx="8382000" cy="5680075"/>
        </p:xfrm>
        <a:graphic>
          <a:graphicData uri="http://schemas.openxmlformats.org/drawingml/2006/table">
            <a:tbl>
              <a:tblPr firstRow="1" bandRow="1">
                <a:tableStyleId>{5C22544A-7EE6-4342-B048-85BDC9FD1C3A}</a:tableStyleId>
              </a:tblPr>
              <a:tblGrid>
                <a:gridCol w="1676400">
                  <a:extLst>
                    <a:ext uri="{9D8B030D-6E8A-4147-A177-3AD203B41FA5}">
                      <a16:colId xmlns:a16="http://schemas.microsoft.com/office/drawing/2014/main" val="20000"/>
                    </a:ext>
                  </a:extLst>
                </a:gridCol>
                <a:gridCol w="1676400">
                  <a:extLst>
                    <a:ext uri="{9D8B030D-6E8A-4147-A177-3AD203B41FA5}">
                      <a16:colId xmlns:a16="http://schemas.microsoft.com/office/drawing/2014/main" val="20001"/>
                    </a:ext>
                  </a:extLst>
                </a:gridCol>
                <a:gridCol w="1676400">
                  <a:extLst>
                    <a:ext uri="{9D8B030D-6E8A-4147-A177-3AD203B41FA5}">
                      <a16:colId xmlns:a16="http://schemas.microsoft.com/office/drawing/2014/main" val="20002"/>
                    </a:ext>
                  </a:extLst>
                </a:gridCol>
                <a:gridCol w="1676400">
                  <a:extLst>
                    <a:ext uri="{9D8B030D-6E8A-4147-A177-3AD203B41FA5}">
                      <a16:colId xmlns:a16="http://schemas.microsoft.com/office/drawing/2014/main" val="20003"/>
                    </a:ext>
                  </a:extLst>
                </a:gridCol>
                <a:gridCol w="1676400">
                  <a:extLst>
                    <a:ext uri="{9D8B030D-6E8A-4147-A177-3AD203B41FA5}">
                      <a16:colId xmlns:a16="http://schemas.microsoft.com/office/drawing/2014/main" val="20004"/>
                    </a:ext>
                  </a:extLst>
                </a:gridCol>
              </a:tblGrid>
              <a:tr h="819729">
                <a:tc>
                  <a:txBody>
                    <a:bodyPr/>
                    <a:lstStyle/>
                    <a:p>
                      <a:pPr algn="ctr"/>
                      <a:r>
                        <a:rPr lang="en-US" dirty="0"/>
                        <a:t>HI</a:t>
                      </a:r>
                      <a:r>
                        <a:rPr lang="en-US" baseline="0" dirty="0"/>
                        <a:t>P </a:t>
                      </a:r>
                      <a:r>
                        <a:rPr lang="en-US" baseline="0" dirty="0" err="1"/>
                        <a:t>HIP</a:t>
                      </a:r>
                      <a:br>
                        <a:rPr lang="en-US" baseline="0" dirty="0"/>
                      </a:br>
                      <a:r>
                        <a:rPr lang="en-US" baseline="0" dirty="0"/>
                        <a:t>HOORAY</a:t>
                      </a:r>
                      <a:endParaRPr lang="en-US" dirty="0"/>
                    </a:p>
                  </a:txBody>
                  <a:tcPr>
                    <a:noFill/>
                  </a:tcPr>
                </a:tc>
                <a:tc>
                  <a:txBody>
                    <a:bodyPr/>
                    <a:lstStyle/>
                    <a:p>
                      <a:pPr algn="ctr"/>
                      <a:r>
                        <a:rPr lang="en-US" dirty="0"/>
                        <a:t>SPIRAL</a:t>
                      </a:r>
                      <a:br>
                        <a:rPr lang="en-US" dirty="0"/>
                      </a:br>
                      <a:r>
                        <a:rPr lang="en-US" dirty="0" err="1"/>
                        <a:t>SPIRAL</a:t>
                      </a:r>
                      <a:endParaRPr lang="en-US" dirty="0"/>
                    </a:p>
                  </a:txBody>
                  <a:tcPr>
                    <a:noFill/>
                  </a:tcPr>
                </a:tc>
                <a:tc>
                  <a:txBody>
                    <a:bodyPr/>
                    <a:lstStyle/>
                    <a:p>
                      <a:pPr algn="ctr"/>
                      <a:r>
                        <a:rPr lang="en-US" dirty="0"/>
                        <a:t>SHAPE-UP</a:t>
                      </a:r>
                    </a:p>
                  </a:txBody>
                  <a:tcPr>
                    <a:noFill/>
                  </a:tcPr>
                </a:tc>
                <a:tc>
                  <a:txBody>
                    <a:bodyPr/>
                    <a:lstStyle/>
                    <a:p>
                      <a:pPr algn="ctr"/>
                      <a:r>
                        <a:rPr lang="en-US" dirty="0"/>
                        <a:t>LIFE</a:t>
                      </a:r>
                    </a:p>
                    <a:p>
                      <a:pPr algn="ctr"/>
                      <a:r>
                        <a:rPr lang="en-US" dirty="0"/>
                        <a:t>LINE</a:t>
                      </a:r>
                    </a:p>
                  </a:txBody>
                  <a:tcPr>
                    <a:noFill/>
                  </a:tcPr>
                </a:tc>
                <a:tc>
                  <a:txBody>
                    <a:bodyPr/>
                    <a:lstStyle/>
                    <a:p>
                      <a:pPr algn="ctr"/>
                      <a:r>
                        <a:rPr lang="en-US" dirty="0">
                          <a:solidFill>
                            <a:srgbClr val="9933FF"/>
                          </a:solidFill>
                        </a:rPr>
                        <a:t>-Bonus-</a:t>
                      </a:r>
                    </a:p>
                    <a:p>
                      <a:pPr algn="ctr"/>
                      <a:r>
                        <a:rPr lang="en-US" dirty="0">
                          <a:solidFill>
                            <a:srgbClr val="9933FF"/>
                          </a:solidFill>
                        </a:rPr>
                        <a:t>FAMILY</a:t>
                      </a:r>
                      <a:r>
                        <a:rPr lang="en-US" baseline="0" dirty="0">
                          <a:solidFill>
                            <a:srgbClr val="9933FF"/>
                          </a:solidFill>
                        </a:rPr>
                        <a:t> JEANS</a:t>
                      </a:r>
                      <a:endParaRPr lang="en-US" dirty="0">
                        <a:solidFill>
                          <a:srgbClr val="9933FF"/>
                        </a:solidFill>
                      </a:endParaRPr>
                    </a:p>
                  </a:txBody>
                  <a:tcPr>
                    <a:noFill/>
                  </a:tcPr>
                </a:tc>
                <a:extLst>
                  <a:ext uri="{0D108BD9-81ED-4DB2-BD59-A6C34878D82A}">
                    <a16:rowId xmlns:a16="http://schemas.microsoft.com/office/drawing/2014/main" val="10000"/>
                  </a:ext>
                </a:extLst>
              </a:tr>
              <a:tr h="953135">
                <a:tc>
                  <a:txBody>
                    <a:bodyPr/>
                    <a:lstStyle/>
                    <a:p>
                      <a:pPr algn="ctr"/>
                      <a:r>
                        <a:rPr lang="en-US" sz="4400" dirty="0">
                          <a:solidFill>
                            <a:schemeClr val="tx1"/>
                          </a:solidFill>
                        </a:rPr>
                        <a:t>1</a:t>
                      </a:r>
                    </a:p>
                  </a:txBody>
                  <a:tcPr>
                    <a:noFill/>
                  </a:tcPr>
                </a:tc>
                <a:tc>
                  <a:txBody>
                    <a:bodyPr/>
                    <a:lstStyle/>
                    <a:p>
                      <a:pPr algn="ctr"/>
                      <a:r>
                        <a:rPr lang="en-US" sz="4400" dirty="0">
                          <a:solidFill>
                            <a:schemeClr val="tx1"/>
                          </a:solidFill>
                        </a:rPr>
                        <a:t>6</a:t>
                      </a:r>
                    </a:p>
                  </a:txBody>
                  <a:tcPr>
                    <a:noFill/>
                  </a:tcPr>
                </a:tc>
                <a:tc>
                  <a:txBody>
                    <a:bodyPr/>
                    <a:lstStyle/>
                    <a:p>
                      <a:pPr algn="ctr"/>
                      <a:r>
                        <a:rPr lang="en-US" sz="4400" dirty="0">
                          <a:solidFill>
                            <a:schemeClr val="tx1"/>
                          </a:solidFill>
                        </a:rPr>
                        <a:t>11</a:t>
                      </a:r>
                    </a:p>
                  </a:txBody>
                  <a:tcPr>
                    <a:noFill/>
                  </a:tcPr>
                </a:tc>
                <a:tc>
                  <a:txBody>
                    <a:bodyPr/>
                    <a:lstStyle/>
                    <a:p>
                      <a:pPr algn="ctr"/>
                      <a:r>
                        <a:rPr lang="en-US" sz="4400" dirty="0">
                          <a:solidFill>
                            <a:schemeClr val="tx1"/>
                          </a:solidFill>
                        </a:rPr>
                        <a:t>16</a:t>
                      </a:r>
                    </a:p>
                  </a:txBody>
                  <a:tcPr>
                    <a:noFill/>
                  </a:tcPr>
                </a:tc>
                <a:tc>
                  <a:txBody>
                    <a:bodyPr/>
                    <a:lstStyle/>
                    <a:p>
                      <a:pPr algn="ctr"/>
                      <a:r>
                        <a:rPr lang="en-US" sz="4400" dirty="0">
                          <a:solidFill>
                            <a:schemeClr val="tx1"/>
                          </a:solidFill>
                        </a:rPr>
                        <a:t>*21</a:t>
                      </a:r>
                    </a:p>
                  </a:txBody>
                  <a:tcPr>
                    <a:solidFill>
                      <a:schemeClr val="bg1">
                        <a:lumMod val="85000"/>
                        <a:lumOff val="15000"/>
                      </a:schemeClr>
                    </a:solidFill>
                  </a:tcPr>
                </a:tc>
                <a:extLst>
                  <a:ext uri="{0D108BD9-81ED-4DB2-BD59-A6C34878D82A}">
                    <a16:rowId xmlns:a16="http://schemas.microsoft.com/office/drawing/2014/main" val="10001"/>
                  </a:ext>
                </a:extLst>
              </a:tr>
              <a:tr h="953135">
                <a:tc>
                  <a:txBody>
                    <a:bodyPr/>
                    <a:lstStyle/>
                    <a:p>
                      <a:pPr algn="ctr"/>
                      <a:r>
                        <a:rPr lang="en-US" sz="4400" dirty="0">
                          <a:solidFill>
                            <a:schemeClr val="tx1"/>
                          </a:solidFill>
                        </a:rPr>
                        <a:t>2</a:t>
                      </a:r>
                    </a:p>
                  </a:txBody>
                  <a:tcPr>
                    <a:noFill/>
                  </a:tcPr>
                </a:tc>
                <a:tc>
                  <a:txBody>
                    <a:bodyPr/>
                    <a:lstStyle/>
                    <a:p>
                      <a:pPr algn="ctr"/>
                      <a:r>
                        <a:rPr lang="en-US" sz="4400" dirty="0">
                          <a:solidFill>
                            <a:schemeClr val="tx1"/>
                          </a:solidFill>
                        </a:rPr>
                        <a:t>7</a:t>
                      </a:r>
                    </a:p>
                  </a:txBody>
                  <a:tcPr>
                    <a:noFill/>
                  </a:tcPr>
                </a:tc>
                <a:tc>
                  <a:txBody>
                    <a:bodyPr/>
                    <a:lstStyle/>
                    <a:p>
                      <a:pPr algn="ctr"/>
                      <a:r>
                        <a:rPr lang="en-US" sz="4400" dirty="0">
                          <a:solidFill>
                            <a:schemeClr val="tx1"/>
                          </a:solidFill>
                        </a:rPr>
                        <a:t>12</a:t>
                      </a:r>
                    </a:p>
                  </a:txBody>
                  <a:tcPr>
                    <a:noFill/>
                  </a:tcPr>
                </a:tc>
                <a:tc>
                  <a:txBody>
                    <a:bodyPr/>
                    <a:lstStyle/>
                    <a:p>
                      <a:pPr algn="ctr"/>
                      <a:r>
                        <a:rPr lang="en-US" sz="4400" dirty="0">
                          <a:solidFill>
                            <a:schemeClr val="tx1"/>
                          </a:solidFill>
                        </a:rPr>
                        <a:t>17</a:t>
                      </a:r>
                    </a:p>
                  </a:txBody>
                  <a:tcPr>
                    <a:noFill/>
                  </a:tcPr>
                </a:tc>
                <a:tc>
                  <a:txBody>
                    <a:bodyPr/>
                    <a:lstStyle/>
                    <a:p>
                      <a:pPr algn="ctr"/>
                      <a:r>
                        <a:rPr lang="en-US" sz="4400" dirty="0">
                          <a:solidFill>
                            <a:schemeClr val="tx1"/>
                          </a:solidFill>
                        </a:rPr>
                        <a:t>*22</a:t>
                      </a:r>
                    </a:p>
                  </a:txBody>
                  <a:tcPr>
                    <a:solidFill>
                      <a:schemeClr val="bg1">
                        <a:lumMod val="85000"/>
                        <a:lumOff val="15000"/>
                      </a:schemeClr>
                    </a:solidFill>
                  </a:tcPr>
                </a:tc>
                <a:extLst>
                  <a:ext uri="{0D108BD9-81ED-4DB2-BD59-A6C34878D82A}">
                    <a16:rowId xmlns:a16="http://schemas.microsoft.com/office/drawing/2014/main" val="10002"/>
                  </a:ext>
                </a:extLst>
              </a:tr>
              <a:tr h="953135">
                <a:tc>
                  <a:txBody>
                    <a:bodyPr/>
                    <a:lstStyle/>
                    <a:p>
                      <a:pPr algn="ctr"/>
                      <a:r>
                        <a:rPr lang="en-US" sz="4400" dirty="0">
                          <a:solidFill>
                            <a:schemeClr val="tx1"/>
                          </a:solidFill>
                        </a:rPr>
                        <a:t>3</a:t>
                      </a:r>
                    </a:p>
                  </a:txBody>
                  <a:tcPr>
                    <a:noFill/>
                  </a:tcPr>
                </a:tc>
                <a:tc>
                  <a:txBody>
                    <a:bodyPr/>
                    <a:lstStyle/>
                    <a:p>
                      <a:pPr algn="ctr"/>
                      <a:r>
                        <a:rPr lang="en-US" sz="4400" dirty="0">
                          <a:solidFill>
                            <a:schemeClr val="tx1"/>
                          </a:solidFill>
                        </a:rPr>
                        <a:t>8</a:t>
                      </a:r>
                    </a:p>
                  </a:txBody>
                  <a:tcPr>
                    <a:noFill/>
                  </a:tcPr>
                </a:tc>
                <a:tc>
                  <a:txBody>
                    <a:bodyPr/>
                    <a:lstStyle/>
                    <a:p>
                      <a:pPr algn="ctr"/>
                      <a:r>
                        <a:rPr lang="en-US" sz="4400" dirty="0">
                          <a:solidFill>
                            <a:schemeClr val="tx1"/>
                          </a:solidFill>
                        </a:rPr>
                        <a:t>13</a:t>
                      </a:r>
                    </a:p>
                  </a:txBody>
                  <a:tcPr>
                    <a:noFill/>
                  </a:tcPr>
                </a:tc>
                <a:tc>
                  <a:txBody>
                    <a:bodyPr/>
                    <a:lstStyle/>
                    <a:p>
                      <a:pPr algn="ctr"/>
                      <a:r>
                        <a:rPr lang="en-US" sz="4400" dirty="0">
                          <a:solidFill>
                            <a:schemeClr val="tx1"/>
                          </a:solidFill>
                        </a:rPr>
                        <a:t>18</a:t>
                      </a:r>
                    </a:p>
                  </a:txBody>
                  <a:tcPr>
                    <a:noFill/>
                  </a:tcPr>
                </a:tc>
                <a:tc>
                  <a:txBody>
                    <a:bodyPr/>
                    <a:lstStyle/>
                    <a:p>
                      <a:pPr algn="ctr"/>
                      <a:r>
                        <a:rPr lang="en-US" sz="4400" dirty="0">
                          <a:solidFill>
                            <a:schemeClr val="tx1"/>
                          </a:solidFill>
                        </a:rPr>
                        <a:t>*23</a:t>
                      </a:r>
                    </a:p>
                  </a:txBody>
                  <a:tcPr>
                    <a:solidFill>
                      <a:schemeClr val="bg1">
                        <a:lumMod val="85000"/>
                        <a:lumOff val="15000"/>
                      </a:schemeClr>
                    </a:solidFill>
                  </a:tcPr>
                </a:tc>
                <a:extLst>
                  <a:ext uri="{0D108BD9-81ED-4DB2-BD59-A6C34878D82A}">
                    <a16:rowId xmlns:a16="http://schemas.microsoft.com/office/drawing/2014/main" val="10003"/>
                  </a:ext>
                </a:extLst>
              </a:tr>
              <a:tr h="953135">
                <a:tc>
                  <a:txBody>
                    <a:bodyPr/>
                    <a:lstStyle/>
                    <a:p>
                      <a:pPr algn="ctr"/>
                      <a:r>
                        <a:rPr lang="en-US" sz="4400" dirty="0">
                          <a:solidFill>
                            <a:schemeClr val="tx1"/>
                          </a:solidFill>
                        </a:rPr>
                        <a:t>4</a:t>
                      </a:r>
                    </a:p>
                  </a:txBody>
                  <a:tcPr>
                    <a:noFill/>
                  </a:tcPr>
                </a:tc>
                <a:tc>
                  <a:txBody>
                    <a:bodyPr/>
                    <a:lstStyle/>
                    <a:p>
                      <a:pPr algn="ctr"/>
                      <a:r>
                        <a:rPr lang="en-US" sz="4400" dirty="0">
                          <a:solidFill>
                            <a:schemeClr val="tx1"/>
                          </a:solidFill>
                        </a:rPr>
                        <a:t>9</a:t>
                      </a:r>
                    </a:p>
                  </a:txBody>
                  <a:tcPr>
                    <a:noFill/>
                  </a:tcPr>
                </a:tc>
                <a:tc>
                  <a:txBody>
                    <a:bodyPr/>
                    <a:lstStyle/>
                    <a:p>
                      <a:pPr algn="ctr"/>
                      <a:r>
                        <a:rPr lang="en-US" sz="4400" dirty="0">
                          <a:solidFill>
                            <a:schemeClr val="tx1"/>
                          </a:solidFill>
                        </a:rPr>
                        <a:t>14</a:t>
                      </a:r>
                    </a:p>
                  </a:txBody>
                  <a:tcPr>
                    <a:noFill/>
                  </a:tcPr>
                </a:tc>
                <a:tc>
                  <a:txBody>
                    <a:bodyPr/>
                    <a:lstStyle/>
                    <a:p>
                      <a:pPr algn="ctr"/>
                      <a:r>
                        <a:rPr lang="en-US" sz="4400" dirty="0">
                          <a:solidFill>
                            <a:schemeClr val="tx1"/>
                          </a:solidFill>
                        </a:rPr>
                        <a:t>19</a:t>
                      </a:r>
                    </a:p>
                  </a:txBody>
                  <a:tcPr>
                    <a:noFill/>
                  </a:tcPr>
                </a:tc>
                <a:tc>
                  <a:txBody>
                    <a:bodyPr/>
                    <a:lstStyle/>
                    <a:p>
                      <a:pPr algn="ctr"/>
                      <a:r>
                        <a:rPr lang="en-US" sz="4400" dirty="0">
                          <a:solidFill>
                            <a:schemeClr val="tx1"/>
                          </a:solidFill>
                        </a:rPr>
                        <a:t>*24</a:t>
                      </a:r>
                    </a:p>
                  </a:txBody>
                  <a:tcPr>
                    <a:solidFill>
                      <a:schemeClr val="bg1">
                        <a:lumMod val="85000"/>
                        <a:lumOff val="15000"/>
                      </a:schemeClr>
                    </a:solidFill>
                  </a:tcPr>
                </a:tc>
                <a:extLst>
                  <a:ext uri="{0D108BD9-81ED-4DB2-BD59-A6C34878D82A}">
                    <a16:rowId xmlns:a16="http://schemas.microsoft.com/office/drawing/2014/main" val="10004"/>
                  </a:ext>
                </a:extLst>
              </a:tr>
              <a:tr h="953135">
                <a:tc>
                  <a:txBody>
                    <a:bodyPr/>
                    <a:lstStyle/>
                    <a:p>
                      <a:pPr algn="ctr"/>
                      <a:r>
                        <a:rPr lang="en-US" sz="4400" dirty="0">
                          <a:solidFill>
                            <a:schemeClr val="tx1"/>
                          </a:solidFill>
                        </a:rPr>
                        <a:t>5</a:t>
                      </a:r>
                    </a:p>
                  </a:txBody>
                  <a:tcPr>
                    <a:noFill/>
                  </a:tcPr>
                </a:tc>
                <a:tc>
                  <a:txBody>
                    <a:bodyPr/>
                    <a:lstStyle/>
                    <a:p>
                      <a:pPr algn="ctr"/>
                      <a:r>
                        <a:rPr lang="en-US" sz="4400" dirty="0">
                          <a:solidFill>
                            <a:schemeClr val="tx1"/>
                          </a:solidFill>
                        </a:rPr>
                        <a:t>10</a:t>
                      </a:r>
                    </a:p>
                  </a:txBody>
                  <a:tcPr>
                    <a:noFill/>
                  </a:tcPr>
                </a:tc>
                <a:tc>
                  <a:txBody>
                    <a:bodyPr/>
                    <a:lstStyle/>
                    <a:p>
                      <a:pPr algn="ctr"/>
                      <a:r>
                        <a:rPr lang="en-US" sz="4400" dirty="0">
                          <a:solidFill>
                            <a:schemeClr val="tx1"/>
                          </a:solidFill>
                        </a:rPr>
                        <a:t>15</a:t>
                      </a:r>
                    </a:p>
                  </a:txBody>
                  <a:tcPr>
                    <a:noFill/>
                  </a:tcPr>
                </a:tc>
                <a:tc>
                  <a:txBody>
                    <a:bodyPr/>
                    <a:lstStyle/>
                    <a:p>
                      <a:pPr algn="ctr"/>
                      <a:r>
                        <a:rPr lang="en-US" sz="4400" dirty="0">
                          <a:solidFill>
                            <a:schemeClr val="tx1"/>
                          </a:solidFill>
                        </a:rPr>
                        <a:t>20</a:t>
                      </a:r>
                    </a:p>
                  </a:txBody>
                  <a:tcPr>
                    <a:noFill/>
                  </a:tcPr>
                </a:tc>
                <a:tc>
                  <a:txBody>
                    <a:bodyPr/>
                    <a:lstStyle/>
                    <a:p>
                      <a:pPr algn="ctr"/>
                      <a:r>
                        <a:rPr lang="en-US" sz="4400" dirty="0">
                          <a:solidFill>
                            <a:schemeClr val="tx1"/>
                          </a:solidFill>
                        </a:rPr>
                        <a:t>*25</a:t>
                      </a:r>
                    </a:p>
                  </a:txBody>
                  <a:tcPr>
                    <a:solidFill>
                      <a:schemeClr val="bg1">
                        <a:lumMod val="85000"/>
                        <a:lumOff val="15000"/>
                      </a:schemeClr>
                    </a:solidFill>
                  </a:tcPr>
                </a:tc>
                <a:extLst>
                  <a:ext uri="{0D108BD9-81ED-4DB2-BD59-A6C34878D82A}">
                    <a16:rowId xmlns:a16="http://schemas.microsoft.com/office/drawing/2014/main" val="10005"/>
                  </a:ext>
                </a:extLst>
              </a:tr>
            </a:tbl>
          </a:graphicData>
        </a:graphic>
      </p:graphicFrame>
      <p:sp>
        <p:nvSpPr>
          <p:cNvPr id="3" name="Rectangle 2"/>
          <p:cNvSpPr/>
          <p:nvPr/>
        </p:nvSpPr>
        <p:spPr>
          <a:xfrm>
            <a:off x="2874270" y="228600"/>
            <a:ext cx="3395481" cy="461665"/>
          </a:xfrm>
          <a:prstGeom prst="rect">
            <a:avLst/>
          </a:prstGeom>
          <a:noFill/>
        </p:spPr>
        <p:txBody>
          <a:bodyPr wrap="none" lIns="91440" tIns="45720" rIns="91440" bIns="4572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Verdana" pitchFamily="34" charset="0"/>
                <a:ea typeface="+mn-ea"/>
                <a:cs typeface="+mn-cs"/>
              </a:rPr>
              <a:t>DNA Review Game</a:t>
            </a:r>
          </a:p>
        </p:txBody>
      </p:sp>
    </p:spTree>
    <p:extLst>
      <p:ext uri="{BB962C8B-B14F-4D97-AF65-F5344CB8AC3E}">
        <p14:creationId xmlns:p14="http://schemas.microsoft.com/office/powerpoint/2010/main" val="2819123102"/>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97955" name="Rectangle 3"/>
          <p:cNvSpPr>
            <a:spLocks noGrp="1" noChangeArrowheads="1"/>
          </p:cNvSpPr>
          <p:nvPr>
            <p:ph type="body" idx="1"/>
          </p:nvPr>
        </p:nvSpPr>
        <p:spPr>
          <a:xfrm>
            <a:off x="457200" y="304800"/>
            <a:ext cx="8229600" cy="5826125"/>
          </a:xfrm>
        </p:spPr>
        <p:txBody>
          <a:bodyPr/>
          <a:lstStyle/>
          <a:p>
            <a:pPr eaLnBrk="1" hangingPunct="1">
              <a:defRPr/>
            </a:pPr>
            <a:r>
              <a:rPr lang="en-US" dirty="0"/>
              <a:t>Name the famous movie son?</a:t>
            </a:r>
          </a:p>
        </p:txBody>
      </p:sp>
      <p:sp>
        <p:nvSpPr>
          <p:cNvPr id="24584" name="Rectangle 8"/>
          <p:cNvSpPr>
            <a:spLocks noChangeArrowheads="1"/>
          </p:cNvSpPr>
          <p:nvPr/>
        </p:nvSpPr>
        <p:spPr bwMode="auto">
          <a:xfrm>
            <a:off x="5715000" y="6629400"/>
            <a:ext cx="3429000" cy="214313"/>
          </a:xfrm>
          <a:prstGeom prst="rect">
            <a:avLst/>
          </a:prstGeom>
          <a:noFill/>
          <a:ln w="9525" algn="ctr">
            <a:noFill/>
            <a:miter lim="800000"/>
            <a:headEnd/>
            <a:tailEnd/>
          </a:ln>
          <a:effectLst/>
        </p:spPr>
        <p:txBody>
          <a:bodyPr>
            <a:spAutoFit/>
          </a:bodyPr>
          <a:lstStyle/>
          <a:p>
            <a:pPr marL="342900" marR="0" lvl="0" indent="-342900" algn="r" defTabSz="914400" rtl="0" eaLnBrk="1" fontAlgn="base" latinLnBrk="0" hangingPunct="1">
              <a:lnSpc>
                <a:spcPct val="100000"/>
              </a:lnSpc>
              <a:spcBef>
                <a:spcPct val="0"/>
              </a:spcBef>
              <a:spcAft>
                <a:spcPct val="0"/>
              </a:spcAft>
              <a:buClr>
                <a:srgbClr val="66CCFF"/>
              </a:buClr>
              <a:buSzPct val="65000"/>
              <a:buFont typeface="Wingdings" pitchFamily="2" charset="2"/>
              <a:buNone/>
              <a:tabLst/>
              <a:defRPr/>
            </a:pPr>
            <a: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rPr>
              <a:t>Copyright © 2024 </a:t>
            </a:r>
            <a:r>
              <a:rPr kumimoji="0" lang="en-US" sz="800" b="1" i="0" u="none" strike="noStrike" kern="1200" cap="none" spc="0" normalizeH="0" baseline="0" noProof="0" dirty="0" err="1">
                <a:ln>
                  <a:noFill/>
                </a:ln>
                <a:solidFill>
                  <a:srgbClr val="FFFFFF"/>
                </a:solidFill>
                <a:effectLst/>
                <a:uLnTx/>
                <a:uFillTx/>
                <a:latin typeface="Verdana" pitchFamily="34" charset="0"/>
                <a:ea typeface="+mn-ea"/>
                <a:cs typeface="+mn-cs"/>
              </a:rPr>
              <a:t>SlideSpark</a:t>
            </a:r>
            <a: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rPr>
              <a:t> .LLC</a:t>
            </a:r>
            <a:endParaRPr kumimoji="0" lang="en-US" sz="96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Tahoma" pitchFamily="34" charset="0"/>
              <a:ea typeface="+mn-ea"/>
              <a:cs typeface="+mn-cs"/>
            </a:endParaRPr>
          </a:p>
        </p:txBody>
      </p:sp>
      <p:pic>
        <p:nvPicPr>
          <p:cNvPr id="45058" name="Picture 2" descr="https://encrypted-tbn1.gstatic.com/images?q=tbn:ANd9GcSXGoJ1AroGg1fZ4LORTn6Ehga79gYqeo2hAOP_kN2_v-Krhks2OA"/>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7714" y="990600"/>
            <a:ext cx="8610600" cy="5493657"/>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
        <p:nvSpPr>
          <p:cNvPr id="3" name="Rectangle 2"/>
          <p:cNvSpPr/>
          <p:nvPr/>
        </p:nvSpPr>
        <p:spPr>
          <a:xfrm>
            <a:off x="224971" y="990600"/>
            <a:ext cx="1661032" cy="923330"/>
          </a:xfrm>
          <a:prstGeom prst="rect">
            <a:avLst/>
          </a:prstGeom>
          <a:noFill/>
        </p:spPr>
        <p:txBody>
          <a:bodyPr wrap="none" lIns="91440" tIns="45720" rIns="91440" bIns="4572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Verdana" pitchFamily="34" charset="0"/>
                <a:ea typeface="+mn-ea"/>
                <a:cs typeface="+mn-cs"/>
              </a:rPr>
              <a:t>*21</a:t>
            </a:r>
          </a:p>
        </p:txBody>
      </p:sp>
      <p:sp>
        <p:nvSpPr>
          <p:cNvPr id="4" name="Freeform 3"/>
          <p:cNvSpPr/>
          <p:nvPr/>
        </p:nvSpPr>
        <p:spPr bwMode="auto">
          <a:xfrm>
            <a:off x="3628571" y="957943"/>
            <a:ext cx="4865870" cy="5571576"/>
          </a:xfrm>
          <a:custGeom>
            <a:avLst/>
            <a:gdLst>
              <a:gd name="connsiteX0" fmla="*/ 551543 w 4865870"/>
              <a:gd name="connsiteY0" fmla="*/ 1857828 h 5571576"/>
              <a:gd name="connsiteX1" fmla="*/ 624115 w 4865870"/>
              <a:gd name="connsiteY1" fmla="*/ 2017486 h 5571576"/>
              <a:gd name="connsiteX2" fmla="*/ 653143 w 4865870"/>
              <a:gd name="connsiteY2" fmla="*/ 2061028 h 5571576"/>
              <a:gd name="connsiteX3" fmla="*/ 682172 w 4865870"/>
              <a:gd name="connsiteY3" fmla="*/ 2104571 h 5571576"/>
              <a:gd name="connsiteX4" fmla="*/ 769258 w 4865870"/>
              <a:gd name="connsiteY4" fmla="*/ 2278743 h 5571576"/>
              <a:gd name="connsiteX5" fmla="*/ 798286 w 4865870"/>
              <a:gd name="connsiteY5" fmla="*/ 2322286 h 5571576"/>
              <a:gd name="connsiteX6" fmla="*/ 841829 w 4865870"/>
              <a:gd name="connsiteY6" fmla="*/ 2351314 h 5571576"/>
              <a:gd name="connsiteX7" fmla="*/ 914400 w 4865870"/>
              <a:gd name="connsiteY7" fmla="*/ 2409371 h 5571576"/>
              <a:gd name="connsiteX8" fmla="*/ 943429 w 4865870"/>
              <a:gd name="connsiteY8" fmla="*/ 2452914 h 5571576"/>
              <a:gd name="connsiteX9" fmla="*/ 986972 w 4865870"/>
              <a:gd name="connsiteY9" fmla="*/ 2481943 h 5571576"/>
              <a:gd name="connsiteX10" fmla="*/ 1074058 w 4865870"/>
              <a:gd name="connsiteY10" fmla="*/ 2554514 h 5571576"/>
              <a:gd name="connsiteX11" fmla="*/ 1146629 w 4865870"/>
              <a:gd name="connsiteY11" fmla="*/ 2612571 h 5571576"/>
              <a:gd name="connsiteX12" fmla="*/ 1175658 w 4865870"/>
              <a:gd name="connsiteY12" fmla="*/ 2656114 h 5571576"/>
              <a:gd name="connsiteX13" fmla="*/ 1219200 w 4865870"/>
              <a:gd name="connsiteY13" fmla="*/ 2685143 h 5571576"/>
              <a:gd name="connsiteX14" fmla="*/ 1248229 w 4865870"/>
              <a:gd name="connsiteY14" fmla="*/ 2772228 h 5571576"/>
              <a:gd name="connsiteX15" fmla="*/ 1204686 w 4865870"/>
              <a:gd name="connsiteY15" fmla="*/ 2989943 h 5571576"/>
              <a:gd name="connsiteX16" fmla="*/ 1161143 w 4865870"/>
              <a:gd name="connsiteY16" fmla="*/ 3033486 h 5571576"/>
              <a:gd name="connsiteX17" fmla="*/ 1132115 w 4865870"/>
              <a:gd name="connsiteY17" fmla="*/ 3077028 h 5571576"/>
              <a:gd name="connsiteX18" fmla="*/ 1045029 w 4865870"/>
              <a:gd name="connsiteY18" fmla="*/ 3135086 h 5571576"/>
              <a:gd name="connsiteX19" fmla="*/ 957943 w 4865870"/>
              <a:gd name="connsiteY19" fmla="*/ 3207657 h 5571576"/>
              <a:gd name="connsiteX20" fmla="*/ 841829 w 4865870"/>
              <a:gd name="connsiteY20" fmla="*/ 3309257 h 5571576"/>
              <a:gd name="connsiteX21" fmla="*/ 798286 w 4865870"/>
              <a:gd name="connsiteY21" fmla="*/ 3338286 h 5571576"/>
              <a:gd name="connsiteX22" fmla="*/ 769258 w 4865870"/>
              <a:gd name="connsiteY22" fmla="*/ 3381828 h 5571576"/>
              <a:gd name="connsiteX23" fmla="*/ 725715 w 4865870"/>
              <a:gd name="connsiteY23" fmla="*/ 3396343 h 5571576"/>
              <a:gd name="connsiteX24" fmla="*/ 682172 w 4865870"/>
              <a:gd name="connsiteY24" fmla="*/ 3425371 h 5571576"/>
              <a:gd name="connsiteX25" fmla="*/ 638629 w 4865870"/>
              <a:gd name="connsiteY25" fmla="*/ 3439886 h 5571576"/>
              <a:gd name="connsiteX26" fmla="*/ 551543 w 4865870"/>
              <a:gd name="connsiteY26" fmla="*/ 3497943 h 5571576"/>
              <a:gd name="connsiteX27" fmla="*/ 508000 w 4865870"/>
              <a:gd name="connsiteY27" fmla="*/ 3526971 h 5571576"/>
              <a:gd name="connsiteX28" fmla="*/ 464458 w 4865870"/>
              <a:gd name="connsiteY28" fmla="*/ 3541486 h 5571576"/>
              <a:gd name="connsiteX29" fmla="*/ 435429 w 4865870"/>
              <a:gd name="connsiteY29" fmla="*/ 3585028 h 5571576"/>
              <a:gd name="connsiteX30" fmla="*/ 406400 w 4865870"/>
              <a:gd name="connsiteY30" fmla="*/ 3686628 h 5571576"/>
              <a:gd name="connsiteX31" fmla="*/ 333829 w 4865870"/>
              <a:gd name="connsiteY31" fmla="*/ 3773714 h 5571576"/>
              <a:gd name="connsiteX32" fmla="*/ 275772 w 4865870"/>
              <a:gd name="connsiteY32" fmla="*/ 3860800 h 5571576"/>
              <a:gd name="connsiteX33" fmla="*/ 246743 w 4865870"/>
              <a:gd name="connsiteY33" fmla="*/ 3904343 h 5571576"/>
              <a:gd name="connsiteX34" fmla="*/ 203200 w 4865870"/>
              <a:gd name="connsiteY34" fmla="*/ 3933371 h 5571576"/>
              <a:gd name="connsiteX35" fmla="*/ 159658 w 4865870"/>
              <a:gd name="connsiteY35" fmla="*/ 4020457 h 5571576"/>
              <a:gd name="connsiteX36" fmla="*/ 116115 w 4865870"/>
              <a:gd name="connsiteY36" fmla="*/ 4049486 h 5571576"/>
              <a:gd name="connsiteX37" fmla="*/ 87086 w 4865870"/>
              <a:gd name="connsiteY37" fmla="*/ 4093028 h 5571576"/>
              <a:gd name="connsiteX38" fmla="*/ 14515 w 4865870"/>
              <a:gd name="connsiteY38" fmla="*/ 4180114 h 5571576"/>
              <a:gd name="connsiteX39" fmla="*/ 0 w 4865870"/>
              <a:gd name="connsiteY39" fmla="*/ 4223657 h 5571576"/>
              <a:gd name="connsiteX40" fmla="*/ 87086 w 4865870"/>
              <a:gd name="connsiteY40" fmla="*/ 4354286 h 5571576"/>
              <a:gd name="connsiteX41" fmla="*/ 116115 w 4865870"/>
              <a:gd name="connsiteY41" fmla="*/ 4397828 h 5571576"/>
              <a:gd name="connsiteX42" fmla="*/ 174172 w 4865870"/>
              <a:gd name="connsiteY42" fmla="*/ 4528457 h 5571576"/>
              <a:gd name="connsiteX43" fmla="*/ 304800 w 4865870"/>
              <a:gd name="connsiteY43" fmla="*/ 4586514 h 5571576"/>
              <a:gd name="connsiteX44" fmla="*/ 391886 w 4865870"/>
              <a:gd name="connsiteY44" fmla="*/ 4615543 h 5571576"/>
              <a:gd name="connsiteX45" fmla="*/ 435429 w 4865870"/>
              <a:gd name="connsiteY45" fmla="*/ 4630057 h 5571576"/>
              <a:gd name="connsiteX46" fmla="*/ 566058 w 4865870"/>
              <a:gd name="connsiteY46" fmla="*/ 4659086 h 5571576"/>
              <a:gd name="connsiteX47" fmla="*/ 653143 w 4865870"/>
              <a:gd name="connsiteY47" fmla="*/ 4688114 h 5571576"/>
              <a:gd name="connsiteX48" fmla="*/ 740229 w 4865870"/>
              <a:gd name="connsiteY48" fmla="*/ 4746171 h 5571576"/>
              <a:gd name="connsiteX49" fmla="*/ 783772 w 4865870"/>
              <a:gd name="connsiteY49" fmla="*/ 4775200 h 5571576"/>
              <a:gd name="connsiteX50" fmla="*/ 870858 w 4865870"/>
              <a:gd name="connsiteY50" fmla="*/ 4804228 h 5571576"/>
              <a:gd name="connsiteX51" fmla="*/ 914400 w 4865870"/>
              <a:gd name="connsiteY51" fmla="*/ 4818743 h 5571576"/>
              <a:gd name="connsiteX52" fmla="*/ 957943 w 4865870"/>
              <a:gd name="connsiteY52" fmla="*/ 4847771 h 5571576"/>
              <a:gd name="connsiteX53" fmla="*/ 1001486 w 4865870"/>
              <a:gd name="connsiteY53" fmla="*/ 4862286 h 5571576"/>
              <a:gd name="connsiteX54" fmla="*/ 1088572 w 4865870"/>
              <a:gd name="connsiteY54" fmla="*/ 4920343 h 5571576"/>
              <a:gd name="connsiteX55" fmla="*/ 1204686 w 4865870"/>
              <a:gd name="connsiteY55" fmla="*/ 4949371 h 5571576"/>
              <a:gd name="connsiteX56" fmla="*/ 1262743 w 4865870"/>
              <a:gd name="connsiteY56" fmla="*/ 4963886 h 5571576"/>
              <a:gd name="connsiteX57" fmla="*/ 1335315 w 4865870"/>
              <a:gd name="connsiteY57" fmla="*/ 4978400 h 5571576"/>
              <a:gd name="connsiteX58" fmla="*/ 1465943 w 4865870"/>
              <a:gd name="connsiteY58" fmla="*/ 5021943 h 5571576"/>
              <a:gd name="connsiteX59" fmla="*/ 1509486 w 4865870"/>
              <a:gd name="connsiteY59" fmla="*/ 5036457 h 5571576"/>
              <a:gd name="connsiteX60" fmla="*/ 1553029 w 4865870"/>
              <a:gd name="connsiteY60" fmla="*/ 5050971 h 5571576"/>
              <a:gd name="connsiteX61" fmla="*/ 1596572 w 4865870"/>
              <a:gd name="connsiteY61" fmla="*/ 5080000 h 5571576"/>
              <a:gd name="connsiteX62" fmla="*/ 1640115 w 4865870"/>
              <a:gd name="connsiteY62" fmla="*/ 5094514 h 5571576"/>
              <a:gd name="connsiteX63" fmla="*/ 1727200 w 4865870"/>
              <a:gd name="connsiteY63" fmla="*/ 5152571 h 5571576"/>
              <a:gd name="connsiteX64" fmla="*/ 1814286 w 4865870"/>
              <a:gd name="connsiteY64" fmla="*/ 5196114 h 5571576"/>
              <a:gd name="connsiteX65" fmla="*/ 1857829 w 4865870"/>
              <a:gd name="connsiteY65" fmla="*/ 5210628 h 5571576"/>
              <a:gd name="connsiteX66" fmla="*/ 1930400 w 4865870"/>
              <a:gd name="connsiteY66" fmla="*/ 5283200 h 5571576"/>
              <a:gd name="connsiteX67" fmla="*/ 2032000 w 4865870"/>
              <a:gd name="connsiteY67" fmla="*/ 5413828 h 5571576"/>
              <a:gd name="connsiteX68" fmla="*/ 2046515 w 4865870"/>
              <a:gd name="connsiteY68" fmla="*/ 5457371 h 5571576"/>
              <a:gd name="connsiteX69" fmla="*/ 2075543 w 4865870"/>
              <a:gd name="connsiteY69" fmla="*/ 5500914 h 5571576"/>
              <a:gd name="connsiteX70" fmla="*/ 2162629 w 4865870"/>
              <a:gd name="connsiteY70" fmla="*/ 5529943 h 5571576"/>
              <a:gd name="connsiteX71" fmla="*/ 2365829 w 4865870"/>
              <a:gd name="connsiteY71" fmla="*/ 5515428 h 5571576"/>
              <a:gd name="connsiteX72" fmla="*/ 3628572 w 4865870"/>
              <a:gd name="connsiteY72" fmla="*/ 5544457 h 5571576"/>
              <a:gd name="connsiteX73" fmla="*/ 4368800 w 4865870"/>
              <a:gd name="connsiteY73" fmla="*/ 5544457 h 5571576"/>
              <a:gd name="connsiteX74" fmla="*/ 4688115 w 4865870"/>
              <a:gd name="connsiteY74" fmla="*/ 5529943 h 5571576"/>
              <a:gd name="connsiteX75" fmla="*/ 4731658 w 4865870"/>
              <a:gd name="connsiteY75" fmla="*/ 5515428 h 5571576"/>
              <a:gd name="connsiteX76" fmla="*/ 4818743 w 4865870"/>
              <a:gd name="connsiteY76" fmla="*/ 5500914 h 5571576"/>
              <a:gd name="connsiteX77" fmla="*/ 4847772 w 4865870"/>
              <a:gd name="connsiteY77" fmla="*/ 5457371 h 5571576"/>
              <a:gd name="connsiteX78" fmla="*/ 4862286 w 4865870"/>
              <a:gd name="connsiteY78" fmla="*/ 5413828 h 5571576"/>
              <a:gd name="connsiteX79" fmla="*/ 4833258 w 4865870"/>
              <a:gd name="connsiteY79" fmla="*/ 5036457 h 5571576"/>
              <a:gd name="connsiteX80" fmla="*/ 4818743 w 4865870"/>
              <a:gd name="connsiteY80" fmla="*/ 4397828 h 5571576"/>
              <a:gd name="connsiteX81" fmla="*/ 4804229 w 4865870"/>
              <a:gd name="connsiteY81" fmla="*/ 4354286 h 5571576"/>
              <a:gd name="connsiteX82" fmla="*/ 4789715 w 4865870"/>
              <a:gd name="connsiteY82" fmla="*/ 4296228 h 5571576"/>
              <a:gd name="connsiteX83" fmla="*/ 4746172 w 4865870"/>
              <a:gd name="connsiteY83" fmla="*/ 4165600 h 5571576"/>
              <a:gd name="connsiteX84" fmla="*/ 4717143 w 4865870"/>
              <a:gd name="connsiteY84" fmla="*/ 4078514 h 5571576"/>
              <a:gd name="connsiteX85" fmla="*/ 4702629 w 4865870"/>
              <a:gd name="connsiteY85" fmla="*/ 4034971 h 5571576"/>
              <a:gd name="connsiteX86" fmla="*/ 4717143 w 4865870"/>
              <a:gd name="connsiteY86" fmla="*/ 3788228 h 5571576"/>
              <a:gd name="connsiteX87" fmla="*/ 4775200 w 4865870"/>
              <a:gd name="connsiteY87" fmla="*/ 3701143 h 5571576"/>
              <a:gd name="connsiteX88" fmla="*/ 4789715 w 4865870"/>
              <a:gd name="connsiteY88" fmla="*/ 3657600 h 5571576"/>
              <a:gd name="connsiteX89" fmla="*/ 4818743 w 4865870"/>
              <a:gd name="connsiteY89" fmla="*/ 3556000 h 5571576"/>
              <a:gd name="connsiteX90" fmla="*/ 4775200 w 4865870"/>
              <a:gd name="connsiteY90" fmla="*/ 3381828 h 5571576"/>
              <a:gd name="connsiteX91" fmla="*/ 4746172 w 4865870"/>
              <a:gd name="connsiteY91" fmla="*/ 3338286 h 5571576"/>
              <a:gd name="connsiteX92" fmla="*/ 4717143 w 4865870"/>
              <a:gd name="connsiteY92" fmla="*/ 3251200 h 5571576"/>
              <a:gd name="connsiteX93" fmla="*/ 4688115 w 4865870"/>
              <a:gd name="connsiteY93" fmla="*/ 3207657 h 5571576"/>
              <a:gd name="connsiteX94" fmla="*/ 4659086 w 4865870"/>
              <a:gd name="connsiteY94" fmla="*/ 3120571 h 5571576"/>
              <a:gd name="connsiteX95" fmla="*/ 4630058 w 4865870"/>
              <a:gd name="connsiteY95" fmla="*/ 3077028 h 5571576"/>
              <a:gd name="connsiteX96" fmla="*/ 4615543 w 4865870"/>
              <a:gd name="connsiteY96" fmla="*/ 3033486 h 5571576"/>
              <a:gd name="connsiteX97" fmla="*/ 4557486 w 4865870"/>
              <a:gd name="connsiteY97" fmla="*/ 2946400 h 5571576"/>
              <a:gd name="connsiteX98" fmla="*/ 4528458 w 4865870"/>
              <a:gd name="connsiteY98" fmla="*/ 2859314 h 5571576"/>
              <a:gd name="connsiteX99" fmla="*/ 4441372 w 4865870"/>
              <a:gd name="connsiteY99" fmla="*/ 2772228 h 5571576"/>
              <a:gd name="connsiteX100" fmla="*/ 4397829 w 4865870"/>
              <a:gd name="connsiteY100" fmla="*/ 2728686 h 5571576"/>
              <a:gd name="connsiteX101" fmla="*/ 4354286 w 4865870"/>
              <a:gd name="connsiteY101" fmla="*/ 2699657 h 5571576"/>
              <a:gd name="connsiteX102" fmla="*/ 4267200 w 4865870"/>
              <a:gd name="connsiteY102" fmla="*/ 2612571 h 5571576"/>
              <a:gd name="connsiteX103" fmla="*/ 4136572 w 4865870"/>
              <a:gd name="connsiteY103" fmla="*/ 2540000 h 5571576"/>
              <a:gd name="connsiteX104" fmla="*/ 4093029 w 4865870"/>
              <a:gd name="connsiteY104" fmla="*/ 2496457 h 5571576"/>
              <a:gd name="connsiteX105" fmla="*/ 3933372 w 4865870"/>
              <a:gd name="connsiteY105" fmla="*/ 2467428 h 5571576"/>
              <a:gd name="connsiteX106" fmla="*/ 3846286 w 4865870"/>
              <a:gd name="connsiteY106" fmla="*/ 2438400 h 5571576"/>
              <a:gd name="connsiteX107" fmla="*/ 3802743 w 4865870"/>
              <a:gd name="connsiteY107" fmla="*/ 2423886 h 5571576"/>
              <a:gd name="connsiteX108" fmla="*/ 3672115 w 4865870"/>
              <a:gd name="connsiteY108" fmla="*/ 2351314 h 5571576"/>
              <a:gd name="connsiteX109" fmla="*/ 3628572 w 4865870"/>
              <a:gd name="connsiteY109" fmla="*/ 2322286 h 5571576"/>
              <a:gd name="connsiteX110" fmla="*/ 3556000 w 4865870"/>
              <a:gd name="connsiteY110" fmla="*/ 2264228 h 5571576"/>
              <a:gd name="connsiteX111" fmla="*/ 3425372 w 4865870"/>
              <a:gd name="connsiteY111" fmla="*/ 2191657 h 5571576"/>
              <a:gd name="connsiteX112" fmla="*/ 3294743 w 4865870"/>
              <a:gd name="connsiteY112" fmla="*/ 2133600 h 5571576"/>
              <a:gd name="connsiteX113" fmla="*/ 3251200 w 4865870"/>
              <a:gd name="connsiteY113" fmla="*/ 2119086 h 5571576"/>
              <a:gd name="connsiteX114" fmla="*/ 3207658 w 4865870"/>
              <a:gd name="connsiteY114" fmla="*/ 2090057 h 5571576"/>
              <a:gd name="connsiteX115" fmla="*/ 3193143 w 4865870"/>
              <a:gd name="connsiteY115" fmla="*/ 2046514 h 5571576"/>
              <a:gd name="connsiteX116" fmla="*/ 3207658 w 4865870"/>
              <a:gd name="connsiteY116" fmla="*/ 1814286 h 5571576"/>
              <a:gd name="connsiteX117" fmla="*/ 3222172 w 4865870"/>
              <a:gd name="connsiteY117" fmla="*/ 1770743 h 5571576"/>
              <a:gd name="connsiteX118" fmla="*/ 3265715 w 4865870"/>
              <a:gd name="connsiteY118" fmla="*/ 1741714 h 5571576"/>
              <a:gd name="connsiteX119" fmla="*/ 3352800 w 4865870"/>
              <a:gd name="connsiteY119" fmla="*/ 1683657 h 5571576"/>
              <a:gd name="connsiteX120" fmla="*/ 3410858 w 4865870"/>
              <a:gd name="connsiteY120" fmla="*/ 1553028 h 5571576"/>
              <a:gd name="connsiteX121" fmla="*/ 3425372 w 4865870"/>
              <a:gd name="connsiteY121" fmla="*/ 1509486 h 5571576"/>
              <a:gd name="connsiteX122" fmla="*/ 3439886 w 4865870"/>
              <a:gd name="connsiteY122" fmla="*/ 1277257 h 5571576"/>
              <a:gd name="connsiteX123" fmla="*/ 3454400 w 4865870"/>
              <a:gd name="connsiteY123" fmla="*/ 1233714 h 5571576"/>
              <a:gd name="connsiteX124" fmla="*/ 3541486 w 4865870"/>
              <a:gd name="connsiteY124" fmla="*/ 1204686 h 5571576"/>
              <a:gd name="connsiteX125" fmla="*/ 3585029 w 4865870"/>
              <a:gd name="connsiteY125" fmla="*/ 1190171 h 5571576"/>
              <a:gd name="connsiteX126" fmla="*/ 3672115 w 4865870"/>
              <a:gd name="connsiteY126" fmla="*/ 1146628 h 5571576"/>
              <a:gd name="connsiteX127" fmla="*/ 3759200 w 4865870"/>
              <a:gd name="connsiteY127" fmla="*/ 1103086 h 5571576"/>
              <a:gd name="connsiteX128" fmla="*/ 3933372 w 4865870"/>
              <a:gd name="connsiteY128" fmla="*/ 1016000 h 5571576"/>
              <a:gd name="connsiteX129" fmla="*/ 3976915 w 4865870"/>
              <a:gd name="connsiteY129" fmla="*/ 1001486 h 5571576"/>
              <a:gd name="connsiteX130" fmla="*/ 4064000 w 4865870"/>
              <a:gd name="connsiteY130" fmla="*/ 957943 h 5571576"/>
              <a:gd name="connsiteX131" fmla="*/ 4107543 w 4865870"/>
              <a:gd name="connsiteY131" fmla="*/ 928914 h 5571576"/>
              <a:gd name="connsiteX132" fmla="*/ 4122058 w 4865870"/>
              <a:gd name="connsiteY132" fmla="*/ 783771 h 5571576"/>
              <a:gd name="connsiteX133" fmla="*/ 4078515 w 4865870"/>
              <a:gd name="connsiteY133" fmla="*/ 769257 h 5571576"/>
              <a:gd name="connsiteX134" fmla="*/ 3788229 w 4865870"/>
              <a:gd name="connsiteY134" fmla="*/ 812800 h 5571576"/>
              <a:gd name="connsiteX135" fmla="*/ 3730172 w 4865870"/>
              <a:gd name="connsiteY135" fmla="*/ 827314 h 5571576"/>
              <a:gd name="connsiteX136" fmla="*/ 3599543 w 4865870"/>
              <a:gd name="connsiteY136" fmla="*/ 841828 h 5571576"/>
              <a:gd name="connsiteX137" fmla="*/ 3381829 w 4865870"/>
              <a:gd name="connsiteY137" fmla="*/ 827314 h 5571576"/>
              <a:gd name="connsiteX138" fmla="*/ 3338286 w 4865870"/>
              <a:gd name="connsiteY138" fmla="*/ 812800 h 5571576"/>
              <a:gd name="connsiteX139" fmla="*/ 3309258 w 4865870"/>
              <a:gd name="connsiteY139" fmla="*/ 769257 h 5571576"/>
              <a:gd name="connsiteX140" fmla="*/ 3294743 w 4865870"/>
              <a:gd name="connsiteY140" fmla="*/ 682171 h 5571576"/>
              <a:gd name="connsiteX141" fmla="*/ 3265715 w 4865870"/>
              <a:gd name="connsiteY141" fmla="*/ 580571 h 5571576"/>
              <a:gd name="connsiteX142" fmla="*/ 3251200 w 4865870"/>
              <a:gd name="connsiteY142" fmla="*/ 58057 h 5571576"/>
              <a:gd name="connsiteX143" fmla="*/ 3164115 w 4865870"/>
              <a:gd name="connsiteY143" fmla="*/ 29028 h 5571576"/>
              <a:gd name="connsiteX144" fmla="*/ 3048000 w 4865870"/>
              <a:gd name="connsiteY144" fmla="*/ 0 h 5571576"/>
              <a:gd name="connsiteX145" fmla="*/ 2801258 w 4865870"/>
              <a:gd name="connsiteY145" fmla="*/ 14514 h 5571576"/>
              <a:gd name="connsiteX146" fmla="*/ 2510972 w 4865870"/>
              <a:gd name="connsiteY146" fmla="*/ 58057 h 5571576"/>
              <a:gd name="connsiteX147" fmla="*/ 1364343 w 4865870"/>
              <a:gd name="connsiteY147" fmla="*/ 72571 h 5571576"/>
              <a:gd name="connsiteX148" fmla="*/ 1291772 w 4865870"/>
              <a:gd name="connsiteY148" fmla="*/ 174171 h 5571576"/>
              <a:gd name="connsiteX149" fmla="*/ 1277258 w 4865870"/>
              <a:gd name="connsiteY149" fmla="*/ 217714 h 5571576"/>
              <a:gd name="connsiteX150" fmla="*/ 1262743 w 4865870"/>
              <a:gd name="connsiteY150" fmla="*/ 711200 h 5571576"/>
              <a:gd name="connsiteX151" fmla="*/ 1204686 w 4865870"/>
              <a:gd name="connsiteY151" fmla="*/ 798286 h 5571576"/>
              <a:gd name="connsiteX152" fmla="*/ 1059543 w 4865870"/>
              <a:gd name="connsiteY152" fmla="*/ 769257 h 5571576"/>
              <a:gd name="connsiteX153" fmla="*/ 943429 w 4865870"/>
              <a:gd name="connsiteY153" fmla="*/ 740228 h 5571576"/>
              <a:gd name="connsiteX154" fmla="*/ 653143 w 4865870"/>
              <a:gd name="connsiteY154" fmla="*/ 754743 h 5571576"/>
              <a:gd name="connsiteX155" fmla="*/ 580572 w 4865870"/>
              <a:gd name="connsiteY155" fmla="*/ 769257 h 5571576"/>
              <a:gd name="connsiteX156" fmla="*/ 537029 w 4865870"/>
              <a:gd name="connsiteY156" fmla="*/ 798286 h 5571576"/>
              <a:gd name="connsiteX157" fmla="*/ 508000 w 4865870"/>
              <a:gd name="connsiteY157" fmla="*/ 885371 h 5571576"/>
              <a:gd name="connsiteX158" fmla="*/ 595086 w 4865870"/>
              <a:gd name="connsiteY158" fmla="*/ 943428 h 5571576"/>
              <a:gd name="connsiteX159" fmla="*/ 638629 w 4865870"/>
              <a:gd name="connsiteY159" fmla="*/ 972457 h 5571576"/>
              <a:gd name="connsiteX160" fmla="*/ 682172 w 4865870"/>
              <a:gd name="connsiteY160" fmla="*/ 1016000 h 5571576"/>
              <a:gd name="connsiteX161" fmla="*/ 769258 w 4865870"/>
              <a:gd name="connsiteY161" fmla="*/ 1074057 h 5571576"/>
              <a:gd name="connsiteX162" fmla="*/ 812800 w 4865870"/>
              <a:gd name="connsiteY162" fmla="*/ 1103086 h 5571576"/>
              <a:gd name="connsiteX163" fmla="*/ 856343 w 4865870"/>
              <a:gd name="connsiteY163" fmla="*/ 1132114 h 5571576"/>
              <a:gd name="connsiteX164" fmla="*/ 899886 w 4865870"/>
              <a:gd name="connsiteY164" fmla="*/ 1161143 h 5571576"/>
              <a:gd name="connsiteX165" fmla="*/ 1016000 w 4865870"/>
              <a:gd name="connsiteY165" fmla="*/ 1190171 h 5571576"/>
              <a:gd name="connsiteX166" fmla="*/ 1059543 w 4865870"/>
              <a:gd name="connsiteY166" fmla="*/ 1204686 h 5571576"/>
              <a:gd name="connsiteX167" fmla="*/ 1088572 w 4865870"/>
              <a:gd name="connsiteY167" fmla="*/ 1291771 h 5571576"/>
              <a:gd name="connsiteX168" fmla="*/ 1117600 w 4865870"/>
              <a:gd name="connsiteY168" fmla="*/ 1451428 h 5571576"/>
              <a:gd name="connsiteX169" fmla="*/ 1132115 w 4865870"/>
              <a:gd name="connsiteY169" fmla="*/ 1494971 h 5571576"/>
              <a:gd name="connsiteX170" fmla="*/ 1175658 w 4865870"/>
              <a:gd name="connsiteY170" fmla="*/ 1640114 h 5571576"/>
              <a:gd name="connsiteX171" fmla="*/ 1190172 w 4865870"/>
              <a:gd name="connsiteY171" fmla="*/ 1683657 h 5571576"/>
              <a:gd name="connsiteX172" fmla="*/ 1219200 w 4865870"/>
              <a:gd name="connsiteY172" fmla="*/ 1727200 h 5571576"/>
              <a:gd name="connsiteX173" fmla="*/ 1132115 w 4865870"/>
              <a:gd name="connsiteY173" fmla="*/ 1756228 h 5571576"/>
              <a:gd name="connsiteX174" fmla="*/ 1001486 w 4865870"/>
              <a:gd name="connsiteY174" fmla="*/ 1814286 h 5571576"/>
              <a:gd name="connsiteX175" fmla="*/ 711200 w 4865870"/>
              <a:gd name="connsiteY175" fmla="*/ 1828800 h 5571576"/>
              <a:gd name="connsiteX176" fmla="*/ 551543 w 4865870"/>
              <a:gd name="connsiteY176" fmla="*/ 1857828 h 5571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Lst>
            <a:rect l="l" t="t" r="r" b="b"/>
            <a:pathLst>
              <a:path w="4865870" h="5571576">
                <a:moveTo>
                  <a:pt x="551543" y="1857828"/>
                </a:moveTo>
                <a:cubicBezTo>
                  <a:pt x="572900" y="1964610"/>
                  <a:pt x="552374" y="1909874"/>
                  <a:pt x="624115" y="2017486"/>
                </a:cubicBezTo>
                <a:lnTo>
                  <a:pt x="653143" y="2061028"/>
                </a:lnTo>
                <a:lnTo>
                  <a:pt x="682172" y="2104571"/>
                </a:lnTo>
                <a:cubicBezTo>
                  <a:pt x="722233" y="2224757"/>
                  <a:pt x="694226" y="2166195"/>
                  <a:pt x="769258" y="2278743"/>
                </a:cubicBezTo>
                <a:cubicBezTo>
                  <a:pt x="778934" y="2293257"/>
                  <a:pt x="783772" y="2312610"/>
                  <a:pt x="798286" y="2322286"/>
                </a:cubicBezTo>
                <a:lnTo>
                  <a:pt x="841829" y="2351314"/>
                </a:lnTo>
                <a:cubicBezTo>
                  <a:pt x="925023" y="2476104"/>
                  <a:pt x="814247" y="2329248"/>
                  <a:pt x="914400" y="2409371"/>
                </a:cubicBezTo>
                <a:cubicBezTo>
                  <a:pt x="928022" y="2420268"/>
                  <a:pt x="931094" y="2440579"/>
                  <a:pt x="943429" y="2452914"/>
                </a:cubicBezTo>
                <a:cubicBezTo>
                  <a:pt x="955764" y="2465249"/>
                  <a:pt x="973571" y="2470776"/>
                  <a:pt x="986972" y="2481943"/>
                </a:cubicBezTo>
                <a:cubicBezTo>
                  <a:pt x="1098720" y="2575067"/>
                  <a:pt x="965956" y="2482448"/>
                  <a:pt x="1074058" y="2554514"/>
                </a:cubicBezTo>
                <a:cubicBezTo>
                  <a:pt x="1157246" y="2679299"/>
                  <a:pt x="1046478" y="2532451"/>
                  <a:pt x="1146629" y="2612571"/>
                </a:cubicBezTo>
                <a:cubicBezTo>
                  <a:pt x="1160251" y="2623468"/>
                  <a:pt x="1163323" y="2643779"/>
                  <a:pt x="1175658" y="2656114"/>
                </a:cubicBezTo>
                <a:cubicBezTo>
                  <a:pt x="1187993" y="2668449"/>
                  <a:pt x="1204686" y="2675467"/>
                  <a:pt x="1219200" y="2685143"/>
                </a:cubicBezTo>
                <a:cubicBezTo>
                  <a:pt x="1228876" y="2714171"/>
                  <a:pt x="1251608" y="2741817"/>
                  <a:pt x="1248229" y="2772228"/>
                </a:cubicBezTo>
                <a:cubicBezTo>
                  <a:pt x="1245685" y="2795123"/>
                  <a:pt x="1236849" y="2957780"/>
                  <a:pt x="1204686" y="2989943"/>
                </a:cubicBezTo>
                <a:cubicBezTo>
                  <a:pt x="1190172" y="3004457"/>
                  <a:pt x="1174284" y="3017717"/>
                  <a:pt x="1161143" y="3033486"/>
                </a:cubicBezTo>
                <a:cubicBezTo>
                  <a:pt x="1149976" y="3046887"/>
                  <a:pt x="1145243" y="3065541"/>
                  <a:pt x="1132115" y="3077028"/>
                </a:cubicBezTo>
                <a:cubicBezTo>
                  <a:pt x="1105859" y="3100002"/>
                  <a:pt x="1069699" y="3110417"/>
                  <a:pt x="1045029" y="3135086"/>
                </a:cubicBezTo>
                <a:cubicBezTo>
                  <a:pt x="989151" y="3190963"/>
                  <a:pt x="1018565" y="3167242"/>
                  <a:pt x="957943" y="3207657"/>
                </a:cubicBezTo>
                <a:cubicBezTo>
                  <a:pt x="909563" y="3280229"/>
                  <a:pt x="943430" y="3241523"/>
                  <a:pt x="841829" y="3309257"/>
                </a:cubicBezTo>
                <a:lnTo>
                  <a:pt x="798286" y="3338286"/>
                </a:lnTo>
                <a:cubicBezTo>
                  <a:pt x="788610" y="3352800"/>
                  <a:pt x="782879" y="3370931"/>
                  <a:pt x="769258" y="3381828"/>
                </a:cubicBezTo>
                <a:cubicBezTo>
                  <a:pt x="757311" y="3391386"/>
                  <a:pt x="739399" y="3389501"/>
                  <a:pt x="725715" y="3396343"/>
                </a:cubicBezTo>
                <a:cubicBezTo>
                  <a:pt x="710113" y="3404144"/>
                  <a:pt x="697774" y="3417570"/>
                  <a:pt x="682172" y="3425371"/>
                </a:cubicBezTo>
                <a:cubicBezTo>
                  <a:pt x="668488" y="3432213"/>
                  <a:pt x="652003" y="3432456"/>
                  <a:pt x="638629" y="3439886"/>
                </a:cubicBezTo>
                <a:cubicBezTo>
                  <a:pt x="608131" y="3456829"/>
                  <a:pt x="580572" y="3478591"/>
                  <a:pt x="551543" y="3497943"/>
                </a:cubicBezTo>
                <a:cubicBezTo>
                  <a:pt x="537029" y="3507619"/>
                  <a:pt x="524549" y="3521454"/>
                  <a:pt x="508000" y="3526971"/>
                </a:cubicBezTo>
                <a:lnTo>
                  <a:pt x="464458" y="3541486"/>
                </a:lnTo>
                <a:cubicBezTo>
                  <a:pt x="454782" y="3556000"/>
                  <a:pt x="443230" y="3569426"/>
                  <a:pt x="435429" y="3585028"/>
                </a:cubicBezTo>
                <a:cubicBezTo>
                  <a:pt x="407194" y="3641496"/>
                  <a:pt x="434291" y="3621550"/>
                  <a:pt x="406400" y="3686628"/>
                </a:cubicBezTo>
                <a:cubicBezTo>
                  <a:pt x="385181" y="3736139"/>
                  <a:pt x="367120" y="3730911"/>
                  <a:pt x="333829" y="3773714"/>
                </a:cubicBezTo>
                <a:cubicBezTo>
                  <a:pt x="312410" y="3801253"/>
                  <a:pt x="295124" y="3831771"/>
                  <a:pt x="275772" y="3860800"/>
                </a:cubicBezTo>
                <a:cubicBezTo>
                  <a:pt x="266096" y="3875314"/>
                  <a:pt x="261257" y="3894667"/>
                  <a:pt x="246743" y="3904343"/>
                </a:cubicBezTo>
                <a:lnTo>
                  <a:pt x="203200" y="3933371"/>
                </a:lnTo>
                <a:cubicBezTo>
                  <a:pt x="191396" y="3968785"/>
                  <a:pt x="187794" y="3992321"/>
                  <a:pt x="159658" y="4020457"/>
                </a:cubicBezTo>
                <a:cubicBezTo>
                  <a:pt x="147323" y="4032792"/>
                  <a:pt x="130629" y="4039810"/>
                  <a:pt x="116115" y="4049486"/>
                </a:cubicBezTo>
                <a:cubicBezTo>
                  <a:pt x="106439" y="4064000"/>
                  <a:pt x="98253" y="4079627"/>
                  <a:pt x="87086" y="4093028"/>
                </a:cubicBezTo>
                <a:cubicBezTo>
                  <a:pt x="46960" y="4141179"/>
                  <a:pt x="41543" y="4126059"/>
                  <a:pt x="14515" y="4180114"/>
                </a:cubicBezTo>
                <a:cubicBezTo>
                  <a:pt x="7673" y="4193798"/>
                  <a:pt x="4838" y="4209143"/>
                  <a:pt x="0" y="4223657"/>
                </a:cubicBezTo>
                <a:lnTo>
                  <a:pt x="87086" y="4354286"/>
                </a:lnTo>
                <a:lnTo>
                  <a:pt x="116115" y="4397828"/>
                </a:lnTo>
                <a:cubicBezTo>
                  <a:pt x="130487" y="4440946"/>
                  <a:pt x="139669" y="4493954"/>
                  <a:pt x="174172" y="4528457"/>
                </a:cubicBezTo>
                <a:cubicBezTo>
                  <a:pt x="208674" y="4562959"/>
                  <a:pt x="261683" y="4572142"/>
                  <a:pt x="304800" y="4586514"/>
                </a:cubicBezTo>
                <a:lnTo>
                  <a:pt x="391886" y="4615543"/>
                </a:lnTo>
                <a:cubicBezTo>
                  <a:pt x="406400" y="4620381"/>
                  <a:pt x="420427" y="4627057"/>
                  <a:pt x="435429" y="4630057"/>
                </a:cubicBezTo>
                <a:cubicBezTo>
                  <a:pt x="476873" y="4638346"/>
                  <a:pt x="525055" y="4646785"/>
                  <a:pt x="566058" y="4659086"/>
                </a:cubicBezTo>
                <a:cubicBezTo>
                  <a:pt x="595366" y="4667878"/>
                  <a:pt x="653143" y="4688114"/>
                  <a:pt x="653143" y="4688114"/>
                </a:cubicBezTo>
                <a:lnTo>
                  <a:pt x="740229" y="4746171"/>
                </a:lnTo>
                <a:cubicBezTo>
                  <a:pt x="754743" y="4755847"/>
                  <a:pt x="767223" y="4769684"/>
                  <a:pt x="783772" y="4775200"/>
                </a:cubicBezTo>
                <a:lnTo>
                  <a:pt x="870858" y="4804228"/>
                </a:lnTo>
                <a:cubicBezTo>
                  <a:pt x="885372" y="4809066"/>
                  <a:pt x="901670" y="4810257"/>
                  <a:pt x="914400" y="4818743"/>
                </a:cubicBezTo>
                <a:cubicBezTo>
                  <a:pt x="928914" y="4828419"/>
                  <a:pt x="942341" y="4839970"/>
                  <a:pt x="957943" y="4847771"/>
                </a:cubicBezTo>
                <a:cubicBezTo>
                  <a:pt x="971627" y="4854613"/>
                  <a:pt x="988112" y="4854856"/>
                  <a:pt x="1001486" y="4862286"/>
                </a:cubicBezTo>
                <a:cubicBezTo>
                  <a:pt x="1031984" y="4879229"/>
                  <a:pt x="1054726" y="4911882"/>
                  <a:pt x="1088572" y="4920343"/>
                </a:cubicBezTo>
                <a:lnTo>
                  <a:pt x="1204686" y="4949371"/>
                </a:lnTo>
                <a:cubicBezTo>
                  <a:pt x="1224038" y="4954209"/>
                  <a:pt x="1243182" y="4959974"/>
                  <a:pt x="1262743" y="4963886"/>
                </a:cubicBezTo>
                <a:cubicBezTo>
                  <a:pt x="1286934" y="4968724"/>
                  <a:pt x="1311515" y="4971909"/>
                  <a:pt x="1335315" y="4978400"/>
                </a:cubicBezTo>
                <a:cubicBezTo>
                  <a:pt x="1335355" y="4978411"/>
                  <a:pt x="1444152" y="5014679"/>
                  <a:pt x="1465943" y="5021943"/>
                </a:cubicBezTo>
                <a:lnTo>
                  <a:pt x="1509486" y="5036457"/>
                </a:lnTo>
                <a:lnTo>
                  <a:pt x="1553029" y="5050971"/>
                </a:lnTo>
                <a:cubicBezTo>
                  <a:pt x="1567543" y="5060647"/>
                  <a:pt x="1580970" y="5072199"/>
                  <a:pt x="1596572" y="5080000"/>
                </a:cubicBezTo>
                <a:cubicBezTo>
                  <a:pt x="1610256" y="5086842"/>
                  <a:pt x="1626741" y="5087084"/>
                  <a:pt x="1640115" y="5094514"/>
                </a:cubicBezTo>
                <a:cubicBezTo>
                  <a:pt x="1670612" y="5111457"/>
                  <a:pt x="1694103" y="5141538"/>
                  <a:pt x="1727200" y="5152571"/>
                </a:cubicBezTo>
                <a:cubicBezTo>
                  <a:pt x="1836654" y="5189057"/>
                  <a:pt x="1701732" y="5139838"/>
                  <a:pt x="1814286" y="5196114"/>
                </a:cubicBezTo>
                <a:cubicBezTo>
                  <a:pt x="1827970" y="5202956"/>
                  <a:pt x="1843315" y="5205790"/>
                  <a:pt x="1857829" y="5210628"/>
                </a:cubicBezTo>
                <a:cubicBezTo>
                  <a:pt x="1937659" y="5263849"/>
                  <a:pt x="1869923" y="5210627"/>
                  <a:pt x="1930400" y="5283200"/>
                </a:cubicBezTo>
                <a:cubicBezTo>
                  <a:pt x="1972145" y="5333295"/>
                  <a:pt x="2007542" y="5340458"/>
                  <a:pt x="2032000" y="5413828"/>
                </a:cubicBezTo>
                <a:cubicBezTo>
                  <a:pt x="2036838" y="5428342"/>
                  <a:pt x="2039673" y="5443687"/>
                  <a:pt x="2046515" y="5457371"/>
                </a:cubicBezTo>
                <a:cubicBezTo>
                  <a:pt x="2054316" y="5472973"/>
                  <a:pt x="2060751" y="5491669"/>
                  <a:pt x="2075543" y="5500914"/>
                </a:cubicBezTo>
                <a:cubicBezTo>
                  <a:pt x="2101491" y="5517132"/>
                  <a:pt x="2162629" y="5529943"/>
                  <a:pt x="2162629" y="5529943"/>
                </a:cubicBezTo>
                <a:cubicBezTo>
                  <a:pt x="2230362" y="5525105"/>
                  <a:pt x="2297923" y="5515428"/>
                  <a:pt x="2365829" y="5515428"/>
                </a:cubicBezTo>
                <a:cubicBezTo>
                  <a:pt x="3060397" y="5515428"/>
                  <a:pt x="3115467" y="5521134"/>
                  <a:pt x="3628572" y="5544457"/>
                </a:cubicBezTo>
                <a:cubicBezTo>
                  <a:pt x="3926882" y="5594174"/>
                  <a:pt x="3712732" y="5564041"/>
                  <a:pt x="4368800" y="5544457"/>
                </a:cubicBezTo>
                <a:cubicBezTo>
                  <a:pt x="4475301" y="5541278"/>
                  <a:pt x="4581677" y="5534781"/>
                  <a:pt x="4688115" y="5529943"/>
                </a:cubicBezTo>
                <a:cubicBezTo>
                  <a:pt x="4702629" y="5525105"/>
                  <a:pt x="4716723" y="5518747"/>
                  <a:pt x="4731658" y="5515428"/>
                </a:cubicBezTo>
                <a:cubicBezTo>
                  <a:pt x="4760386" y="5509044"/>
                  <a:pt x="4792421" y="5514075"/>
                  <a:pt x="4818743" y="5500914"/>
                </a:cubicBezTo>
                <a:cubicBezTo>
                  <a:pt x="4834345" y="5493113"/>
                  <a:pt x="4838096" y="5471885"/>
                  <a:pt x="4847772" y="5457371"/>
                </a:cubicBezTo>
                <a:cubicBezTo>
                  <a:pt x="4852610" y="5442857"/>
                  <a:pt x="4862286" y="5429127"/>
                  <a:pt x="4862286" y="5413828"/>
                </a:cubicBezTo>
                <a:cubicBezTo>
                  <a:pt x="4862286" y="5110252"/>
                  <a:pt x="4880908" y="5179411"/>
                  <a:pt x="4833258" y="5036457"/>
                </a:cubicBezTo>
                <a:cubicBezTo>
                  <a:pt x="4828420" y="4823581"/>
                  <a:pt x="4827796" y="4610567"/>
                  <a:pt x="4818743" y="4397828"/>
                </a:cubicBezTo>
                <a:cubicBezTo>
                  <a:pt x="4818093" y="4382543"/>
                  <a:pt x="4808432" y="4368996"/>
                  <a:pt x="4804229" y="4354286"/>
                </a:cubicBezTo>
                <a:cubicBezTo>
                  <a:pt x="4798749" y="4335105"/>
                  <a:pt x="4795447" y="4315335"/>
                  <a:pt x="4789715" y="4296228"/>
                </a:cubicBezTo>
                <a:cubicBezTo>
                  <a:pt x="4776526" y="4252266"/>
                  <a:pt x="4760686" y="4209143"/>
                  <a:pt x="4746172" y="4165600"/>
                </a:cubicBezTo>
                <a:lnTo>
                  <a:pt x="4717143" y="4078514"/>
                </a:lnTo>
                <a:lnTo>
                  <a:pt x="4702629" y="4034971"/>
                </a:lnTo>
                <a:cubicBezTo>
                  <a:pt x="4707467" y="3952723"/>
                  <a:pt x="4699641" y="3868737"/>
                  <a:pt x="4717143" y="3788228"/>
                </a:cubicBezTo>
                <a:cubicBezTo>
                  <a:pt x="4724554" y="3754136"/>
                  <a:pt x="4764167" y="3734240"/>
                  <a:pt x="4775200" y="3701143"/>
                </a:cubicBezTo>
                <a:cubicBezTo>
                  <a:pt x="4780038" y="3686629"/>
                  <a:pt x="4785512" y="3672311"/>
                  <a:pt x="4789715" y="3657600"/>
                </a:cubicBezTo>
                <a:cubicBezTo>
                  <a:pt x="4826173" y="3529999"/>
                  <a:pt x="4783937" y="3660422"/>
                  <a:pt x="4818743" y="3556000"/>
                </a:cubicBezTo>
                <a:cubicBezTo>
                  <a:pt x="4811488" y="3512469"/>
                  <a:pt x="4800758" y="3420164"/>
                  <a:pt x="4775200" y="3381828"/>
                </a:cubicBezTo>
                <a:lnTo>
                  <a:pt x="4746172" y="3338286"/>
                </a:lnTo>
                <a:cubicBezTo>
                  <a:pt x="4736496" y="3309257"/>
                  <a:pt x="4734116" y="3276660"/>
                  <a:pt x="4717143" y="3251200"/>
                </a:cubicBezTo>
                <a:cubicBezTo>
                  <a:pt x="4707467" y="3236686"/>
                  <a:pt x="4695200" y="3223597"/>
                  <a:pt x="4688115" y="3207657"/>
                </a:cubicBezTo>
                <a:cubicBezTo>
                  <a:pt x="4675688" y="3179695"/>
                  <a:pt x="4676059" y="3146031"/>
                  <a:pt x="4659086" y="3120571"/>
                </a:cubicBezTo>
                <a:cubicBezTo>
                  <a:pt x="4649410" y="3106057"/>
                  <a:pt x="4637859" y="3092630"/>
                  <a:pt x="4630058" y="3077028"/>
                </a:cubicBezTo>
                <a:cubicBezTo>
                  <a:pt x="4623216" y="3063344"/>
                  <a:pt x="4622973" y="3046860"/>
                  <a:pt x="4615543" y="3033486"/>
                </a:cubicBezTo>
                <a:cubicBezTo>
                  <a:pt x="4598600" y="3002988"/>
                  <a:pt x="4557486" y="2946400"/>
                  <a:pt x="4557486" y="2946400"/>
                </a:cubicBezTo>
                <a:cubicBezTo>
                  <a:pt x="4547810" y="2917371"/>
                  <a:pt x="4550095" y="2880951"/>
                  <a:pt x="4528458" y="2859314"/>
                </a:cubicBezTo>
                <a:lnTo>
                  <a:pt x="4441372" y="2772228"/>
                </a:lnTo>
                <a:cubicBezTo>
                  <a:pt x="4426858" y="2757714"/>
                  <a:pt x="4414908" y="2740072"/>
                  <a:pt x="4397829" y="2728686"/>
                </a:cubicBezTo>
                <a:cubicBezTo>
                  <a:pt x="4383315" y="2719010"/>
                  <a:pt x="4367324" y="2711246"/>
                  <a:pt x="4354286" y="2699657"/>
                </a:cubicBezTo>
                <a:cubicBezTo>
                  <a:pt x="4323603" y="2672383"/>
                  <a:pt x="4301358" y="2635343"/>
                  <a:pt x="4267200" y="2612571"/>
                </a:cubicBezTo>
                <a:cubicBezTo>
                  <a:pt x="4167385" y="2546027"/>
                  <a:pt x="4213213" y="2565546"/>
                  <a:pt x="4136572" y="2540000"/>
                </a:cubicBezTo>
                <a:cubicBezTo>
                  <a:pt x="4122058" y="2525486"/>
                  <a:pt x="4111388" y="2505637"/>
                  <a:pt x="4093029" y="2496457"/>
                </a:cubicBezTo>
                <a:cubicBezTo>
                  <a:pt x="4082186" y="2491035"/>
                  <a:pt x="3936729" y="2468267"/>
                  <a:pt x="3933372" y="2467428"/>
                </a:cubicBezTo>
                <a:cubicBezTo>
                  <a:pt x="3903687" y="2460007"/>
                  <a:pt x="3875315" y="2448076"/>
                  <a:pt x="3846286" y="2438400"/>
                </a:cubicBezTo>
                <a:lnTo>
                  <a:pt x="3802743" y="2423886"/>
                </a:lnTo>
                <a:cubicBezTo>
                  <a:pt x="3726105" y="2398340"/>
                  <a:pt x="3771926" y="2417854"/>
                  <a:pt x="3672115" y="2351314"/>
                </a:cubicBezTo>
                <a:lnTo>
                  <a:pt x="3628572" y="2322286"/>
                </a:lnTo>
                <a:cubicBezTo>
                  <a:pt x="3574935" y="2241832"/>
                  <a:pt x="3630231" y="2305468"/>
                  <a:pt x="3556000" y="2264228"/>
                </a:cubicBezTo>
                <a:cubicBezTo>
                  <a:pt x="3406282" y="2181050"/>
                  <a:pt x="3523897" y="2224498"/>
                  <a:pt x="3425372" y="2191657"/>
                </a:cubicBezTo>
                <a:cubicBezTo>
                  <a:pt x="3356369" y="2145655"/>
                  <a:pt x="3398378" y="2168144"/>
                  <a:pt x="3294743" y="2133600"/>
                </a:cubicBezTo>
                <a:lnTo>
                  <a:pt x="3251200" y="2119086"/>
                </a:lnTo>
                <a:cubicBezTo>
                  <a:pt x="3236686" y="2109410"/>
                  <a:pt x="3218555" y="2103678"/>
                  <a:pt x="3207658" y="2090057"/>
                </a:cubicBezTo>
                <a:cubicBezTo>
                  <a:pt x="3198101" y="2078110"/>
                  <a:pt x="3193143" y="2061814"/>
                  <a:pt x="3193143" y="2046514"/>
                </a:cubicBezTo>
                <a:cubicBezTo>
                  <a:pt x="3193143" y="1968954"/>
                  <a:pt x="3199538" y="1891420"/>
                  <a:pt x="3207658" y="1814286"/>
                </a:cubicBezTo>
                <a:cubicBezTo>
                  <a:pt x="3209260" y="1799071"/>
                  <a:pt x="3212615" y="1782690"/>
                  <a:pt x="3222172" y="1770743"/>
                </a:cubicBezTo>
                <a:cubicBezTo>
                  <a:pt x="3233069" y="1757121"/>
                  <a:pt x="3252314" y="1752881"/>
                  <a:pt x="3265715" y="1741714"/>
                </a:cubicBezTo>
                <a:cubicBezTo>
                  <a:pt x="3338196" y="1681313"/>
                  <a:pt x="3276280" y="1709164"/>
                  <a:pt x="3352800" y="1683657"/>
                </a:cubicBezTo>
                <a:cubicBezTo>
                  <a:pt x="3398802" y="1614654"/>
                  <a:pt x="3376313" y="1656663"/>
                  <a:pt x="3410858" y="1553028"/>
                </a:cubicBezTo>
                <a:lnTo>
                  <a:pt x="3425372" y="1509486"/>
                </a:lnTo>
                <a:cubicBezTo>
                  <a:pt x="3430210" y="1432076"/>
                  <a:pt x="3431767" y="1354392"/>
                  <a:pt x="3439886" y="1277257"/>
                </a:cubicBezTo>
                <a:cubicBezTo>
                  <a:pt x="3441488" y="1262042"/>
                  <a:pt x="3441950" y="1242607"/>
                  <a:pt x="3454400" y="1233714"/>
                </a:cubicBezTo>
                <a:cubicBezTo>
                  <a:pt x="3479299" y="1215929"/>
                  <a:pt x="3512457" y="1214362"/>
                  <a:pt x="3541486" y="1204686"/>
                </a:cubicBezTo>
                <a:cubicBezTo>
                  <a:pt x="3556000" y="1199848"/>
                  <a:pt x="3572299" y="1198658"/>
                  <a:pt x="3585029" y="1190171"/>
                </a:cubicBezTo>
                <a:cubicBezTo>
                  <a:pt x="3709816" y="1106981"/>
                  <a:pt x="3551932" y="1206720"/>
                  <a:pt x="3672115" y="1146628"/>
                </a:cubicBezTo>
                <a:cubicBezTo>
                  <a:pt x="3784655" y="1090358"/>
                  <a:pt x="3649760" y="1139566"/>
                  <a:pt x="3759200" y="1103086"/>
                </a:cubicBezTo>
                <a:cubicBezTo>
                  <a:pt x="3871746" y="1028055"/>
                  <a:pt x="3813188" y="1056060"/>
                  <a:pt x="3933372" y="1016000"/>
                </a:cubicBezTo>
                <a:lnTo>
                  <a:pt x="3976915" y="1001486"/>
                </a:lnTo>
                <a:cubicBezTo>
                  <a:pt x="4101705" y="918292"/>
                  <a:pt x="3943817" y="1018035"/>
                  <a:pt x="4064000" y="957943"/>
                </a:cubicBezTo>
                <a:cubicBezTo>
                  <a:pt x="4079602" y="950142"/>
                  <a:pt x="4093029" y="938590"/>
                  <a:pt x="4107543" y="928914"/>
                </a:cubicBezTo>
                <a:cubicBezTo>
                  <a:pt x="4143179" y="875461"/>
                  <a:pt x="4163298" y="866251"/>
                  <a:pt x="4122058" y="783771"/>
                </a:cubicBezTo>
                <a:cubicBezTo>
                  <a:pt x="4115216" y="770087"/>
                  <a:pt x="4093029" y="774095"/>
                  <a:pt x="4078515" y="769257"/>
                </a:cubicBezTo>
                <a:cubicBezTo>
                  <a:pt x="3997939" y="779329"/>
                  <a:pt x="3859122" y="795077"/>
                  <a:pt x="3788229" y="812800"/>
                </a:cubicBezTo>
                <a:cubicBezTo>
                  <a:pt x="3768877" y="817638"/>
                  <a:pt x="3749888" y="824281"/>
                  <a:pt x="3730172" y="827314"/>
                </a:cubicBezTo>
                <a:cubicBezTo>
                  <a:pt x="3686870" y="833976"/>
                  <a:pt x="3643086" y="836990"/>
                  <a:pt x="3599543" y="841828"/>
                </a:cubicBezTo>
                <a:cubicBezTo>
                  <a:pt x="3526972" y="836990"/>
                  <a:pt x="3454117" y="835346"/>
                  <a:pt x="3381829" y="827314"/>
                </a:cubicBezTo>
                <a:cubicBezTo>
                  <a:pt x="3366623" y="825624"/>
                  <a:pt x="3350233" y="822357"/>
                  <a:pt x="3338286" y="812800"/>
                </a:cubicBezTo>
                <a:cubicBezTo>
                  <a:pt x="3324665" y="801903"/>
                  <a:pt x="3318934" y="783771"/>
                  <a:pt x="3309258" y="769257"/>
                </a:cubicBezTo>
                <a:cubicBezTo>
                  <a:pt x="3304420" y="740228"/>
                  <a:pt x="3300515" y="711029"/>
                  <a:pt x="3294743" y="682171"/>
                </a:cubicBezTo>
                <a:cubicBezTo>
                  <a:pt x="3285630" y="636607"/>
                  <a:pt x="3279549" y="622073"/>
                  <a:pt x="3265715" y="580571"/>
                </a:cubicBezTo>
                <a:cubicBezTo>
                  <a:pt x="3260877" y="406400"/>
                  <a:pt x="3282765" y="229412"/>
                  <a:pt x="3251200" y="58057"/>
                </a:cubicBezTo>
                <a:cubicBezTo>
                  <a:pt x="3245657" y="27965"/>
                  <a:pt x="3193143" y="38704"/>
                  <a:pt x="3164115" y="29028"/>
                </a:cubicBezTo>
                <a:cubicBezTo>
                  <a:pt x="3097173" y="6714"/>
                  <a:pt x="3135566" y="17513"/>
                  <a:pt x="3048000" y="0"/>
                </a:cubicBezTo>
                <a:cubicBezTo>
                  <a:pt x="2965753" y="4838"/>
                  <a:pt x="2882955" y="3858"/>
                  <a:pt x="2801258" y="14514"/>
                </a:cubicBezTo>
                <a:cubicBezTo>
                  <a:pt x="2415809" y="64790"/>
                  <a:pt x="3263863" y="41866"/>
                  <a:pt x="2510972" y="58057"/>
                </a:cubicBezTo>
                <a:lnTo>
                  <a:pt x="1364343" y="72571"/>
                </a:lnTo>
                <a:cubicBezTo>
                  <a:pt x="1291772" y="96762"/>
                  <a:pt x="1325638" y="72572"/>
                  <a:pt x="1291772" y="174171"/>
                </a:cubicBezTo>
                <a:lnTo>
                  <a:pt x="1277258" y="217714"/>
                </a:lnTo>
                <a:cubicBezTo>
                  <a:pt x="1272420" y="382209"/>
                  <a:pt x="1283155" y="547904"/>
                  <a:pt x="1262743" y="711200"/>
                </a:cubicBezTo>
                <a:cubicBezTo>
                  <a:pt x="1258416" y="745819"/>
                  <a:pt x="1204686" y="798286"/>
                  <a:pt x="1204686" y="798286"/>
                </a:cubicBezTo>
                <a:cubicBezTo>
                  <a:pt x="1008644" y="770279"/>
                  <a:pt x="1171003" y="799655"/>
                  <a:pt x="1059543" y="769257"/>
                </a:cubicBezTo>
                <a:cubicBezTo>
                  <a:pt x="1021053" y="758760"/>
                  <a:pt x="943429" y="740228"/>
                  <a:pt x="943429" y="740228"/>
                </a:cubicBezTo>
                <a:cubicBezTo>
                  <a:pt x="846667" y="745066"/>
                  <a:pt x="749717" y="747017"/>
                  <a:pt x="653143" y="754743"/>
                </a:cubicBezTo>
                <a:cubicBezTo>
                  <a:pt x="628552" y="756710"/>
                  <a:pt x="603671" y="760595"/>
                  <a:pt x="580572" y="769257"/>
                </a:cubicBezTo>
                <a:cubicBezTo>
                  <a:pt x="564239" y="775382"/>
                  <a:pt x="551543" y="788610"/>
                  <a:pt x="537029" y="798286"/>
                </a:cubicBezTo>
                <a:cubicBezTo>
                  <a:pt x="527353" y="827314"/>
                  <a:pt x="482540" y="868398"/>
                  <a:pt x="508000" y="885371"/>
                </a:cubicBezTo>
                <a:lnTo>
                  <a:pt x="595086" y="943428"/>
                </a:lnTo>
                <a:cubicBezTo>
                  <a:pt x="609600" y="953104"/>
                  <a:pt x="626294" y="960122"/>
                  <a:pt x="638629" y="972457"/>
                </a:cubicBezTo>
                <a:cubicBezTo>
                  <a:pt x="653143" y="986971"/>
                  <a:pt x="665969" y="1003398"/>
                  <a:pt x="682172" y="1016000"/>
                </a:cubicBezTo>
                <a:cubicBezTo>
                  <a:pt x="709711" y="1037419"/>
                  <a:pt x="740229" y="1054704"/>
                  <a:pt x="769258" y="1074057"/>
                </a:cubicBezTo>
                <a:lnTo>
                  <a:pt x="812800" y="1103086"/>
                </a:lnTo>
                <a:lnTo>
                  <a:pt x="856343" y="1132114"/>
                </a:lnTo>
                <a:cubicBezTo>
                  <a:pt x="870857" y="1141790"/>
                  <a:pt x="883337" y="1155627"/>
                  <a:pt x="899886" y="1161143"/>
                </a:cubicBezTo>
                <a:cubicBezTo>
                  <a:pt x="999428" y="1194323"/>
                  <a:pt x="875868" y="1155137"/>
                  <a:pt x="1016000" y="1190171"/>
                </a:cubicBezTo>
                <a:cubicBezTo>
                  <a:pt x="1030843" y="1193882"/>
                  <a:pt x="1045029" y="1199848"/>
                  <a:pt x="1059543" y="1204686"/>
                </a:cubicBezTo>
                <a:cubicBezTo>
                  <a:pt x="1069219" y="1233714"/>
                  <a:pt x="1083542" y="1261589"/>
                  <a:pt x="1088572" y="1291771"/>
                </a:cubicBezTo>
                <a:cubicBezTo>
                  <a:pt x="1095041" y="1330589"/>
                  <a:pt x="1107458" y="1410859"/>
                  <a:pt x="1117600" y="1451428"/>
                </a:cubicBezTo>
                <a:cubicBezTo>
                  <a:pt x="1121311" y="1466271"/>
                  <a:pt x="1127912" y="1480260"/>
                  <a:pt x="1132115" y="1494971"/>
                </a:cubicBezTo>
                <a:cubicBezTo>
                  <a:pt x="1175995" y="1648547"/>
                  <a:pt x="1106659" y="1433118"/>
                  <a:pt x="1175658" y="1640114"/>
                </a:cubicBezTo>
                <a:cubicBezTo>
                  <a:pt x="1180496" y="1654628"/>
                  <a:pt x="1181686" y="1670927"/>
                  <a:pt x="1190172" y="1683657"/>
                </a:cubicBezTo>
                <a:lnTo>
                  <a:pt x="1219200" y="1727200"/>
                </a:lnTo>
                <a:cubicBezTo>
                  <a:pt x="1190172" y="1736876"/>
                  <a:pt x="1157574" y="1739255"/>
                  <a:pt x="1132115" y="1756228"/>
                </a:cubicBezTo>
                <a:cubicBezTo>
                  <a:pt x="1090258" y="1784133"/>
                  <a:pt x="1057505" y="1811485"/>
                  <a:pt x="1001486" y="1814286"/>
                </a:cubicBezTo>
                <a:lnTo>
                  <a:pt x="711200" y="1828800"/>
                </a:lnTo>
                <a:cubicBezTo>
                  <a:pt x="573772" y="1844070"/>
                  <a:pt x="611551" y="1812335"/>
                  <a:pt x="551543" y="1857828"/>
                </a:cubicBezTo>
                <a:close/>
              </a:path>
            </a:pathLst>
          </a:custGeom>
          <a:solidFill>
            <a:schemeClr val="bg1"/>
          </a:solidFill>
          <a:ln w="57150" cap="flat" cmpd="sng" algn="ctr">
            <a:solidFill>
              <a:schemeClr val="tx1"/>
            </a:solidFill>
            <a:prstDash val="dash"/>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sp>
        <p:nvSpPr>
          <p:cNvPr id="5" name="Freeform 4"/>
          <p:cNvSpPr/>
          <p:nvPr/>
        </p:nvSpPr>
        <p:spPr bwMode="auto">
          <a:xfrm>
            <a:off x="159535" y="4367731"/>
            <a:ext cx="1727842" cy="1452498"/>
          </a:xfrm>
          <a:custGeom>
            <a:avLst/>
            <a:gdLst>
              <a:gd name="connsiteX0" fmla="*/ 1727322 w 1727842"/>
              <a:gd name="connsiteY0" fmla="*/ 73640 h 1452498"/>
              <a:gd name="connsiteX1" fmla="*/ 1654751 w 1727842"/>
              <a:gd name="connsiteY1" fmla="*/ 44612 h 1452498"/>
              <a:gd name="connsiteX2" fmla="*/ 1524122 w 1727842"/>
              <a:gd name="connsiteY2" fmla="*/ 15583 h 1452498"/>
              <a:gd name="connsiteX3" fmla="*/ 1480579 w 1727842"/>
              <a:gd name="connsiteY3" fmla="*/ 1069 h 1452498"/>
              <a:gd name="connsiteX4" fmla="*/ 1422522 w 1727842"/>
              <a:gd name="connsiteY4" fmla="*/ 15583 h 1452498"/>
              <a:gd name="connsiteX5" fmla="*/ 1335436 w 1727842"/>
              <a:gd name="connsiteY5" fmla="*/ 73640 h 1452498"/>
              <a:gd name="connsiteX6" fmla="*/ 1262865 w 1727842"/>
              <a:gd name="connsiteY6" fmla="*/ 160726 h 1452498"/>
              <a:gd name="connsiteX7" fmla="*/ 1175779 w 1727842"/>
              <a:gd name="connsiteY7" fmla="*/ 218783 h 1452498"/>
              <a:gd name="connsiteX8" fmla="*/ 1132236 w 1727842"/>
              <a:gd name="connsiteY8" fmla="*/ 247812 h 1452498"/>
              <a:gd name="connsiteX9" fmla="*/ 1088694 w 1727842"/>
              <a:gd name="connsiteY9" fmla="*/ 276840 h 1452498"/>
              <a:gd name="connsiteX10" fmla="*/ 1001608 w 1727842"/>
              <a:gd name="connsiteY10" fmla="*/ 334898 h 1452498"/>
              <a:gd name="connsiteX11" fmla="*/ 914522 w 1727842"/>
              <a:gd name="connsiteY11" fmla="*/ 392955 h 1452498"/>
              <a:gd name="connsiteX12" fmla="*/ 870979 w 1727842"/>
              <a:gd name="connsiteY12" fmla="*/ 421983 h 1452498"/>
              <a:gd name="connsiteX13" fmla="*/ 609722 w 1727842"/>
              <a:gd name="connsiteY13" fmla="*/ 465526 h 1452498"/>
              <a:gd name="connsiteX14" fmla="*/ 508122 w 1727842"/>
              <a:gd name="connsiteY14" fmla="*/ 494555 h 1452498"/>
              <a:gd name="connsiteX15" fmla="*/ 464579 w 1727842"/>
              <a:gd name="connsiteY15" fmla="*/ 538098 h 1452498"/>
              <a:gd name="connsiteX16" fmla="*/ 304922 w 1727842"/>
              <a:gd name="connsiteY16" fmla="*/ 567126 h 1452498"/>
              <a:gd name="connsiteX17" fmla="*/ 203322 w 1727842"/>
              <a:gd name="connsiteY17" fmla="*/ 523583 h 1452498"/>
              <a:gd name="connsiteX18" fmla="*/ 130751 w 1727842"/>
              <a:gd name="connsiteY18" fmla="*/ 451012 h 1452498"/>
              <a:gd name="connsiteX19" fmla="*/ 72694 w 1727842"/>
              <a:gd name="connsiteY19" fmla="*/ 436498 h 1452498"/>
              <a:gd name="connsiteX20" fmla="*/ 29151 w 1727842"/>
              <a:gd name="connsiteY20" fmla="*/ 610669 h 1452498"/>
              <a:gd name="connsiteX21" fmla="*/ 58179 w 1727842"/>
              <a:gd name="connsiteY21" fmla="*/ 697755 h 1452498"/>
              <a:gd name="connsiteX22" fmla="*/ 72694 w 1727842"/>
              <a:gd name="connsiteY22" fmla="*/ 799355 h 1452498"/>
              <a:gd name="connsiteX23" fmla="*/ 43665 w 1727842"/>
              <a:gd name="connsiteY23" fmla="*/ 1220269 h 1452498"/>
              <a:gd name="connsiteX24" fmla="*/ 58179 w 1727842"/>
              <a:gd name="connsiteY24" fmla="*/ 1263812 h 1452498"/>
              <a:gd name="connsiteX25" fmla="*/ 145265 w 1727842"/>
              <a:gd name="connsiteY25" fmla="*/ 1307355 h 1452498"/>
              <a:gd name="connsiteX26" fmla="*/ 275894 w 1727842"/>
              <a:gd name="connsiteY26" fmla="*/ 1263812 h 1452498"/>
              <a:gd name="connsiteX27" fmla="*/ 319436 w 1727842"/>
              <a:gd name="connsiteY27" fmla="*/ 1292840 h 1452498"/>
              <a:gd name="connsiteX28" fmla="*/ 348465 w 1727842"/>
              <a:gd name="connsiteY28" fmla="*/ 1336383 h 1452498"/>
              <a:gd name="connsiteX29" fmla="*/ 435551 w 1727842"/>
              <a:gd name="connsiteY29" fmla="*/ 1394440 h 1452498"/>
              <a:gd name="connsiteX30" fmla="*/ 479094 w 1727842"/>
              <a:gd name="connsiteY30" fmla="*/ 1423469 h 1452498"/>
              <a:gd name="connsiteX31" fmla="*/ 566179 w 1727842"/>
              <a:gd name="connsiteY31" fmla="*/ 1452498 h 1452498"/>
              <a:gd name="connsiteX32" fmla="*/ 609722 w 1727842"/>
              <a:gd name="connsiteY32" fmla="*/ 1437983 h 1452498"/>
              <a:gd name="connsiteX33" fmla="*/ 682294 w 1727842"/>
              <a:gd name="connsiteY33" fmla="*/ 1350898 h 1452498"/>
              <a:gd name="connsiteX34" fmla="*/ 696808 w 1727842"/>
              <a:gd name="connsiteY34" fmla="*/ 1307355 h 1452498"/>
              <a:gd name="connsiteX35" fmla="*/ 711322 w 1727842"/>
              <a:gd name="connsiteY35" fmla="*/ 1249298 h 1452498"/>
              <a:gd name="connsiteX36" fmla="*/ 754865 w 1727842"/>
              <a:gd name="connsiteY36" fmla="*/ 1263812 h 1452498"/>
              <a:gd name="connsiteX37" fmla="*/ 798408 w 1727842"/>
              <a:gd name="connsiteY37" fmla="*/ 1234783 h 1452498"/>
              <a:gd name="connsiteX38" fmla="*/ 841951 w 1727842"/>
              <a:gd name="connsiteY38" fmla="*/ 1147698 h 1452498"/>
              <a:gd name="connsiteX39" fmla="*/ 827436 w 1727842"/>
              <a:gd name="connsiteY39" fmla="*/ 1089640 h 1452498"/>
              <a:gd name="connsiteX40" fmla="*/ 769379 w 1727842"/>
              <a:gd name="connsiteY40" fmla="*/ 1002555 h 1452498"/>
              <a:gd name="connsiteX41" fmla="*/ 841951 w 1727842"/>
              <a:gd name="connsiteY41" fmla="*/ 929983 h 1452498"/>
              <a:gd name="connsiteX42" fmla="*/ 827436 w 1727842"/>
              <a:gd name="connsiteY42" fmla="*/ 871926 h 1452498"/>
              <a:gd name="connsiteX43" fmla="*/ 958065 w 1727842"/>
              <a:gd name="connsiteY43" fmla="*/ 828383 h 1452498"/>
              <a:gd name="connsiteX44" fmla="*/ 1001608 w 1727842"/>
              <a:gd name="connsiteY44" fmla="*/ 813869 h 1452498"/>
              <a:gd name="connsiteX45" fmla="*/ 1045151 w 1727842"/>
              <a:gd name="connsiteY45" fmla="*/ 799355 h 1452498"/>
              <a:gd name="connsiteX46" fmla="*/ 1088694 w 1727842"/>
              <a:gd name="connsiteY46" fmla="*/ 755812 h 1452498"/>
              <a:gd name="connsiteX47" fmla="*/ 1132236 w 1727842"/>
              <a:gd name="connsiteY47" fmla="*/ 741298 h 1452498"/>
              <a:gd name="connsiteX48" fmla="*/ 1219322 w 1727842"/>
              <a:gd name="connsiteY48" fmla="*/ 683240 h 1452498"/>
              <a:gd name="connsiteX49" fmla="*/ 1219322 w 1727842"/>
              <a:gd name="connsiteY49" fmla="*/ 683240 h 1452498"/>
              <a:gd name="connsiteX50" fmla="*/ 1262865 w 1727842"/>
              <a:gd name="connsiteY50" fmla="*/ 639698 h 1452498"/>
              <a:gd name="connsiteX51" fmla="*/ 1291894 w 1727842"/>
              <a:gd name="connsiteY51" fmla="*/ 596155 h 1452498"/>
              <a:gd name="connsiteX52" fmla="*/ 1335436 w 1727842"/>
              <a:gd name="connsiteY52" fmla="*/ 581640 h 1452498"/>
              <a:gd name="connsiteX53" fmla="*/ 1408008 w 1727842"/>
              <a:gd name="connsiteY53" fmla="*/ 523583 h 1452498"/>
              <a:gd name="connsiteX54" fmla="*/ 1451551 w 1727842"/>
              <a:gd name="connsiteY54" fmla="*/ 480040 h 1452498"/>
              <a:gd name="connsiteX55" fmla="*/ 1495094 w 1727842"/>
              <a:gd name="connsiteY55" fmla="*/ 451012 h 1452498"/>
              <a:gd name="connsiteX56" fmla="*/ 1553151 w 1727842"/>
              <a:gd name="connsiteY56" fmla="*/ 363926 h 1452498"/>
              <a:gd name="connsiteX57" fmla="*/ 1582179 w 1727842"/>
              <a:gd name="connsiteY57" fmla="*/ 320383 h 1452498"/>
              <a:gd name="connsiteX58" fmla="*/ 1712808 w 1727842"/>
              <a:gd name="connsiteY58" fmla="*/ 247812 h 1452498"/>
              <a:gd name="connsiteX59" fmla="*/ 1712808 w 1727842"/>
              <a:gd name="connsiteY59" fmla="*/ 44612 h 1452498"/>
              <a:gd name="connsiteX60" fmla="*/ 1553151 w 1727842"/>
              <a:gd name="connsiteY60" fmla="*/ 1069 h 1452498"/>
              <a:gd name="connsiteX61" fmla="*/ 1480579 w 1727842"/>
              <a:gd name="connsiteY61" fmla="*/ 1069 h 1452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1727842" h="1452498">
                <a:moveTo>
                  <a:pt x="1727322" y="73640"/>
                </a:moveTo>
                <a:cubicBezTo>
                  <a:pt x="1703132" y="63964"/>
                  <a:pt x="1679468" y="52851"/>
                  <a:pt x="1654751" y="44612"/>
                </a:cubicBezTo>
                <a:cubicBezTo>
                  <a:pt x="1610060" y="29715"/>
                  <a:pt x="1570126" y="27084"/>
                  <a:pt x="1524122" y="15583"/>
                </a:cubicBezTo>
                <a:cubicBezTo>
                  <a:pt x="1509279" y="11872"/>
                  <a:pt x="1495093" y="5907"/>
                  <a:pt x="1480579" y="1069"/>
                </a:cubicBezTo>
                <a:cubicBezTo>
                  <a:pt x="1461227" y="5907"/>
                  <a:pt x="1440364" y="6662"/>
                  <a:pt x="1422522" y="15583"/>
                </a:cubicBezTo>
                <a:cubicBezTo>
                  <a:pt x="1391317" y="31185"/>
                  <a:pt x="1335436" y="73640"/>
                  <a:pt x="1335436" y="73640"/>
                </a:cubicBezTo>
                <a:cubicBezTo>
                  <a:pt x="1309633" y="112346"/>
                  <a:pt x="1301550" y="130638"/>
                  <a:pt x="1262865" y="160726"/>
                </a:cubicBezTo>
                <a:cubicBezTo>
                  <a:pt x="1235326" y="182145"/>
                  <a:pt x="1204808" y="199431"/>
                  <a:pt x="1175779" y="218783"/>
                </a:cubicBezTo>
                <a:lnTo>
                  <a:pt x="1132236" y="247812"/>
                </a:lnTo>
                <a:cubicBezTo>
                  <a:pt x="1117722" y="257488"/>
                  <a:pt x="1101029" y="264505"/>
                  <a:pt x="1088694" y="276840"/>
                </a:cubicBezTo>
                <a:cubicBezTo>
                  <a:pt x="992063" y="373471"/>
                  <a:pt x="1096130" y="282385"/>
                  <a:pt x="1001608" y="334898"/>
                </a:cubicBezTo>
                <a:cubicBezTo>
                  <a:pt x="971110" y="351841"/>
                  <a:pt x="943551" y="373603"/>
                  <a:pt x="914522" y="392955"/>
                </a:cubicBezTo>
                <a:cubicBezTo>
                  <a:pt x="900008" y="402631"/>
                  <a:pt x="887528" y="416467"/>
                  <a:pt x="870979" y="421983"/>
                </a:cubicBezTo>
                <a:cubicBezTo>
                  <a:pt x="728625" y="469435"/>
                  <a:pt x="814387" y="448471"/>
                  <a:pt x="609722" y="465526"/>
                </a:cubicBezTo>
                <a:cubicBezTo>
                  <a:pt x="601976" y="467462"/>
                  <a:pt x="520618" y="486224"/>
                  <a:pt x="508122" y="494555"/>
                </a:cubicBezTo>
                <a:cubicBezTo>
                  <a:pt x="491043" y="505941"/>
                  <a:pt x="481658" y="526712"/>
                  <a:pt x="464579" y="538098"/>
                </a:cubicBezTo>
                <a:cubicBezTo>
                  <a:pt x="433600" y="558751"/>
                  <a:pt x="309843" y="566511"/>
                  <a:pt x="304922" y="567126"/>
                </a:cubicBezTo>
                <a:cubicBezTo>
                  <a:pt x="260507" y="556022"/>
                  <a:pt x="236734" y="556995"/>
                  <a:pt x="203322" y="523583"/>
                </a:cubicBezTo>
                <a:cubicBezTo>
                  <a:pt x="154941" y="475201"/>
                  <a:pt x="198485" y="480040"/>
                  <a:pt x="130751" y="451012"/>
                </a:cubicBezTo>
                <a:cubicBezTo>
                  <a:pt x="112416" y="443154"/>
                  <a:pt x="92046" y="441336"/>
                  <a:pt x="72694" y="436498"/>
                </a:cubicBezTo>
                <a:cubicBezTo>
                  <a:pt x="-31716" y="462600"/>
                  <a:pt x="-1881" y="434823"/>
                  <a:pt x="29151" y="610669"/>
                </a:cubicBezTo>
                <a:cubicBezTo>
                  <a:pt x="34469" y="640802"/>
                  <a:pt x="58179" y="697755"/>
                  <a:pt x="58179" y="697755"/>
                </a:cubicBezTo>
                <a:cubicBezTo>
                  <a:pt x="63017" y="731622"/>
                  <a:pt x="72694" y="765144"/>
                  <a:pt x="72694" y="799355"/>
                </a:cubicBezTo>
                <a:cubicBezTo>
                  <a:pt x="72694" y="1040363"/>
                  <a:pt x="68088" y="1049308"/>
                  <a:pt x="43665" y="1220269"/>
                </a:cubicBezTo>
                <a:cubicBezTo>
                  <a:pt x="48503" y="1234783"/>
                  <a:pt x="48622" y="1251865"/>
                  <a:pt x="58179" y="1263812"/>
                </a:cubicBezTo>
                <a:cubicBezTo>
                  <a:pt x="78640" y="1289389"/>
                  <a:pt x="116582" y="1297794"/>
                  <a:pt x="145265" y="1307355"/>
                </a:cubicBezTo>
                <a:cubicBezTo>
                  <a:pt x="245081" y="1240811"/>
                  <a:pt x="199253" y="1238266"/>
                  <a:pt x="275894" y="1263812"/>
                </a:cubicBezTo>
                <a:cubicBezTo>
                  <a:pt x="290408" y="1273488"/>
                  <a:pt x="307101" y="1280505"/>
                  <a:pt x="319436" y="1292840"/>
                </a:cubicBezTo>
                <a:cubicBezTo>
                  <a:pt x="331771" y="1305175"/>
                  <a:pt x="335337" y="1324896"/>
                  <a:pt x="348465" y="1336383"/>
                </a:cubicBezTo>
                <a:cubicBezTo>
                  <a:pt x="374721" y="1359357"/>
                  <a:pt x="406522" y="1375088"/>
                  <a:pt x="435551" y="1394440"/>
                </a:cubicBezTo>
                <a:cubicBezTo>
                  <a:pt x="450065" y="1404116"/>
                  <a:pt x="462545" y="1417953"/>
                  <a:pt x="479094" y="1423469"/>
                </a:cubicBezTo>
                <a:lnTo>
                  <a:pt x="566179" y="1452498"/>
                </a:lnTo>
                <a:cubicBezTo>
                  <a:pt x="580693" y="1447660"/>
                  <a:pt x="596992" y="1446470"/>
                  <a:pt x="609722" y="1437983"/>
                </a:cubicBezTo>
                <a:cubicBezTo>
                  <a:pt x="643248" y="1415632"/>
                  <a:pt x="660874" y="1383027"/>
                  <a:pt x="682294" y="1350898"/>
                </a:cubicBezTo>
                <a:cubicBezTo>
                  <a:pt x="687132" y="1336384"/>
                  <a:pt x="692605" y="1322066"/>
                  <a:pt x="696808" y="1307355"/>
                </a:cubicBezTo>
                <a:cubicBezTo>
                  <a:pt x="702288" y="1288175"/>
                  <a:pt x="695364" y="1261267"/>
                  <a:pt x="711322" y="1249298"/>
                </a:cubicBezTo>
                <a:cubicBezTo>
                  <a:pt x="723562" y="1240118"/>
                  <a:pt x="740351" y="1258974"/>
                  <a:pt x="754865" y="1263812"/>
                </a:cubicBezTo>
                <a:cubicBezTo>
                  <a:pt x="769379" y="1254136"/>
                  <a:pt x="786073" y="1247118"/>
                  <a:pt x="798408" y="1234783"/>
                </a:cubicBezTo>
                <a:cubicBezTo>
                  <a:pt x="826542" y="1206648"/>
                  <a:pt x="830146" y="1183110"/>
                  <a:pt x="841951" y="1147698"/>
                </a:cubicBezTo>
                <a:cubicBezTo>
                  <a:pt x="837113" y="1128345"/>
                  <a:pt x="836357" y="1107482"/>
                  <a:pt x="827436" y="1089640"/>
                </a:cubicBezTo>
                <a:cubicBezTo>
                  <a:pt x="811834" y="1058435"/>
                  <a:pt x="769379" y="1002555"/>
                  <a:pt x="769379" y="1002555"/>
                </a:cubicBezTo>
                <a:cubicBezTo>
                  <a:pt x="793824" y="986258"/>
                  <a:pt x="836858" y="965632"/>
                  <a:pt x="841951" y="929983"/>
                </a:cubicBezTo>
                <a:cubicBezTo>
                  <a:pt x="844772" y="910235"/>
                  <a:pt x="832274" y="891278"/>
                  <a:pt x="827436" y="871926"/>
                </a:cubicBezTo>
                <a:lnTo>
                  <a:pt x="958065" y="828383"/>
                </a:lnTo>
                <a:lnTo>
                  <a:pt x="1001608" y="813869"/>
                </a:lnTo>
                <a:lnTo>
                  <a:pt x="1045151" y="799355"/>
                </a:lnTo>
                <a:cubicBezTo>
                  <a:pt x="1059665" y="784841"/>
                  <a:pt x="1071615" y="767198"/>
                  <a:pt x="1088694" y="755812"/>
                </a:cubicBezTo>
                <a:cubicBezTo>
                  <a:pt x="1101424" y="747326"/>
                  <a:pt x="1118862" y="748728"/>
                  <a:pt x="1132236" y="741298"/>
                </a:cubicBezTo>
                <a:cubicBezTo>
                  <a:pt x="1162734" y="724355"/>
                  <a:pt x="1190293" y="702593"/>
                  <a:pt x="1219322" y="683240"/>
                </a:cubicBezTo>
                <a:lnTo>
                  <a:pt x="1219322" y="683240"/>
                </a:lnTo>
                <a:cubicBezTo>
                  <a:pt x="1233836" y="668726"/>
                  <a:pt x="1249724" y="655467"/>
                  <a:pt x="1262865" y="639698"/>
                </a:cubicBezTo>
                <a:cubicBezTo>
                  <a:pt x="1274033" y="626297"/>
                  <a:pt x="1278273" y="607052"/>
                  <a:pt x="1291894" y="596155"/>
                </a:cubicBezTo>
                <a:cubicBezTo>
                  <a:pt x="1303841" y="586598"/>
                  <a:pt x="1320922" y="586478"/>
                  <a:pt x="1335436" y="581640"/>
                </a:cubicBezTo>
                <a:cubicBezTo>
                  <a:pt x="1400359" y="484259"/>
                  <a:pt x="1323879" y="579670"/>
                  <a:pt x="1408008" y="523583"/>
                </a:cubicBezTo>
                <a:cubicBezTo>
                  <a:pt x="1425087" y="512197"/>
                  <a:pt x="1435782" y="493181"/>
                  <a:pt x="1451551" y="480040"/>
                </a:cubicBezTo>
                <a:cubicBezTo>
                  <a:pt x="1464952" y="468873"/>
                  <a:pt x="1480580" y="460688"/>
                  <a:pt x="1495094" y="451012"/>
                </a:cubicBezTo>
                <a:lnTo>
                  <a:pt x="1553151" y="363926"/>
                </a:lnTo>
                <a:cubicBezTo>
                  <a:pt x="1562827" y="349412"/>
                  <a:pt x="1567665" y="330059"/>
                  <a:pt x="1582179" y="320383"/>
                </a:cubicBezTo>
                <a:cubicBezTo>
                  <a:pt x="1681995" y="253839"/>
                  <a:pt x="1636167" y="273358"/>
                  <a:pt x="1712808" y="247812"/>
                </a:cubicBezTo>
                <a:cubicBezTo>
                  <a:pt x="1716237" y="220379"/>
                  <a:pt x="1744852" y="81234"/>
                  <a:pt x="1712808" y="44612"/>
                </a:cubicBezTo>
                <a:cubicBezTo>
                  <a:pt x="1700286" y="30301"/>
                  <a:pt x="1576744" y="3428"/>
                  <a:pt x="1553151" y="1069"/>
                </a:cubicBezTo>
                <a:cubicBezTo>
                  <a:pt x="1529080" y="-1338"/>
                  <a:pt x="1504770" y="1069"/>
                  <a:pt x="1480579" y="1069"/>
                </a:cubicBezTo>
              </a:path>
            </a:pathLst>
          </a:custGeom>
          <a:solidFill>
            <a:schemeClr val="bg1"/>
          </a:solidFill>
          <a:ln w="38100" cap="flat" cmpd="sng" algn="ctr">
            <a:solidFill>
              <a:schemeClr val="tx1"/>
            </a:solidFill>
            <a:prstDash val="dash"/>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spTree>
    <p:extLst>
      <p:ext uri="{BB962C8B-B14F-4D97-AF65-F5344CB8AC3E}">
        <p14:creationId xmlns:p14="http://schemas.microsoft.com/office/powerpoint/2010/main" val="1241655951"/>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97955" name="Rectangle 3"/>
          <p:cNvSpPr>
            <a:spLocks noGrp="1" noChangeArrowheads="1"/>
          </p:cNvSpPr>
          <p:nvPr>
            <p:ph type="body" idx="1"/>
          </p:nvPr>
        </p:nvSpPr>
        <p:spPr>
          <a:xfrm>
            <a:off x="457200" y="304800"/>
            <a:ext cx="8229600" cy="5826125"/>
          </a:xfrm>
        </p:spPr>
        <p:txBody>
          <a:bodyPr/>
          <a:lstStyle/>
          <a:p>
            <a:pPr eaLnBrk="1" hangingPunct="1">
              <a:defRPr/>
            </a:pPr>
            <a:r>
              <a:rPr lang="en-US" dirty="0"/>
              <a:t>Name the famous movie son?</a:t>
            </a:r>
          </a:p>
        </p:txBody>
      </p:sp>
      <p:sp>
        <p:nvSpPr>
          <p:cNvPr id="24584" name="Rectangle 8"/>
          <p:cNvSpPr>
            <a:spLocks noChangeArrowheads="1"/>
          </p:cNvSpPr>
          <p:nvPr/>
        </p:nvSpPr>
        <p:spPr bwMode="auto">
          <a:xfrm>
            <a:off x="5715000" y="6629400"/>
            <a:ext cx="3429000" cy="214313"/>
          </a:xfrm>
          <a:prstGeom prst="rect">
            <a:avLst/>
          </a:prstGeom>
          <a:noFill/>
          <a:ln w="9525" algn="ctr">
            <a:noFill/>
            <a:miter lim="800000"/>
            <a:headEnd/>
            <a:tailEnd/>
          </a:ln>
          <a:effectLst/>
        </p:spPr>
        <p:txBody>
          <a:bodyPr>
            <a:spAutoFit/>
          </a:bodyPr>
          <a:lstStyle/>
          <a:p>
            <a:pPr marL="342900" marR="0" lvl="0" indent="-342900" algn="r" defTabSz="914400" rtl="0" eaLnBrk="1" fontAlgn="base" latinLnBrk="0" hangingPunct="1">
              <a:lnSpc>
                <a:spcPct val="100000"/>
              </a:lnSpc>
              <a:spcBef>
                <a:spcPct val="0"/>
              </a:spcBef>
              <a:spcAft>
                <a:spcPct val="0"/>
              </a:spcAft>
              <a:buClr>
                <a:srgbClr val="66CCFF"/>
              </a:buClr>
              <a:buSzPct val="65000"/>
              <a:buFont typeface="Wingdings" pitchFamily="2" charset="2"/>
              <a:buNone/>
              <a:tabLst/>
              <a:defRPr/>
            </a:pPr>
            <a: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rPr>
              <a:t>Copyright © 2024 </a:t>
            </a:r>
            <a:r>
              <a:rPr kumimoji="0" lang="en-US" sz="800" b="1" i="0" u="none" strike="noStrike" kern="1200" cap="none" spc="0" normalizeH="0" baseline="0" noProof="0" dirty="0" err="1">
                <a:ln>
                  <a:noFill/>
                </a:ln>
                <a:solidFill>
                  <a:srgbClr val="FFFFFF"/>
                </a:solidFill>
                <a:effectLst/>
                <a:uLnTx/>
                <a:uFillTx/>
                <a:latin typeface="Verdana" pitchFamily="34" charset="0"/>
                <a:ea typeface="+mn-ea"/>
                <a:cs typeface="+mn-cs"/>
              </a:rPr>
              <a:t>SlideSpark</a:t>
            </a:r>
            <a: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rPr>
              <a:t> .LLC</a:t>
            </a:r>
            <a:endParaRPr kumimoji="0" lang="en-US" sz="96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Tahoma" pitchFamily="34" charset="0"/>
              <a:ea typeface="+mn-ea"/>
              <a:cs typeface="+mn-cs"/>
            </a:endParaRPr>
          </a:p>
        </p:txBody>
      </p:sp>
      <p:pic>
        <p:nvPicPr>
          <p:cNvPr id="45058" name="Picture 2" descr="https://encrypted-tbn1.gstatic.com/images?q=tbn:ANd9GcSXGoJ1AroGg1fZ4LORTn6Ehga79gYqeo2hAOP_kN2_v-Krhks2OA"/>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7714" y="990600"/>
            <a:ext cx="8610600" cy="5493657"/>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
        <p:nvSpPr>
          <p:cNvPr id="3" name="Rectangle 2"/>
          <p:cNvSpPr/>
          <p:nvPr/>
        </p:nvSpPr>
        <p:spPr>
          <a:xfrm>
            <a:off x="224971" y="990600"/>
            <a:ext cx="1661032" cy="923330"/>
          </a:xfrm>
          <a:prstGeom prst="rect">
            <a:avLst/>
          </a:prstGeom>
          <a:noFill/>
        </p:spPr>
        <p:txBody>
          <a:bodyPr wrap="none" lIns="91440" tIns="45720" rIns="91440" bIns="4572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Verdana" pitchFamily="34" charset="0"/>
                <a:ea typeface="+mn-ea"/>
                <a:cs typeface="+mn-cs"/>
              </a:rPr>
              <a:t>*21</a:t>
            </a:r>
          </a:p>
        </p:txBody>
      </p:sp>
      <p:sp>
        <p:nvSpPr>
          <p:cNvPr id="4" name="Freeform 3"/>
          <p:cNvSpPr/>
          <p:nvPr/>
        </p:nvSpPr>
        <p:spPr bwMode="auto">
          <a:xfrm>
            <a:off x="3628571" y="957943"/>
            <a:ext cx="4865870" cy="5571576"/>
          </a:xfrm>
          <a:custGeom>
            <a:avLst/>
            <a:gdLst>
              <a:gd name="connsiteX0" fmla="*/ 551543 w 4865870"/>
              <a:gd name="connsiteY0" fmla="*/ 1857828 h 5571576"/>
              <a:gd name="connsiteX1" fmla="*/ 624115 w 4865870"/>
              <a:gd name="connsiteY1" fmla="*/ 2017486 h 5571576"/>
              <a:gd name="connsiteX2" fmla="*/ 653143 w 4865870"/>
              <a:gd name="connsiteY2" fmla="*/ 2061028 h 5571576"/>
              <a:gd name="connsiteX3" fmla="*/ 682172 w 4865870"/>
              <a:gd name="connsiteY3" fmla="*/ 2104571 h 5571576"/>
              <a:gd name="connsiteX4" fmla="*/ 769258 w 4865870"/>
              <a:gd name="connsiteY4" fmla="*/ 2278743 h 5571576"/>
              <a:gd name="connsiteX5" fmla="*/ 798286 w 4865870"/>
              <a:gd name="connsiteY5" fmla="*/ 2322286 h 5571576"/>
              <a:gd name="connsiteX6" fmla="*/ 841829 w 4865870"/>
              <a:gd name="connsiteY6" fmla="*/ 2351314 h 5571576"/>
              <a:gd name="connsiteX7" fmla="*/ 914400 w 4865870"/>
              <a:gd name="connsiteY7" fmla="*/ 2409371 h 5571576"/>
              <a:gd name="connsiteX8" fmla="*/ 943429 w 4865870"/>
              <a:gd name="connsiteY8" fmla="*/ 2452914 h 5571576"/>
              <a:gd name="connsiteX9" fmla="*/ 986972 w 4865870"/>
              <a:gd name="connsiteY9" fmla="*/ 2481943 h 5571576"/>
              <a:gd name="connsiteX10" fmla="*/ 1074058 w 4865870"/>
              <a:gd name="connsiteY10" fmla="*/ 2554514 h 5571576"/>
              <a:gd name="connsiteX11" fmla="*/ 1146629 w 4865870"/>
              <a:gd name="connsiteY11" fmla="*/ 2612571 h 5571576"/>
              <a:gd name="connsiteX12" fmla="*/ 1175658 w 4865870"/>
              <a:gd name="connsiteY12" fmla="*/ 2656114 h 5571576"/>
              <a:gd name="connsiteX13" fmla="*/ 1219200 w 4865870"/>
              <a:gd name="connsiteY13" fmla="*/ 2685143 h 5571576"/>
              <a:gd name="connsiteX14" fmla="*/ 1248229 w 4865870"/>
              <a:gd name="connsiteY14" fmla="*/ 2772228 h 5571576"/>
              <a:gd name="connsiteX15" fmla="*/ 1204686 w 4865870"/>
              <a:gd name="connsiteY15" fmla="*/ 2989943 h 5571576"/>
              <a:gd name="connsiteX16" fmla="*/ 1161143 w 4865870"/>
              <a:gd name="connsiteY16" fmla="*/ 3033486 h 5571576"/>
              <a:gd name="connsiteX17" fmla="*/ 1132115 w 4865870"/>
              <a:gd name="connsiteY17" fmla="*/ 3077028 h 5571576"/>
              <a:gd name="connsiteX18" fmla="*/ 1045029 w 4865870"/>
              <a:gd name="connsiteY18" fmla="*/ 3135086 h 5571576"/>
              <a:gd name="connsiteX19" fmla="*/ 957943 w 4865870"/>
              <a:gd name="connsiteY19" fmla="*/ 3207657 h 5571576"/>
              <a:gd name="connsiteX20" fmla="*/ 841829 w 4865870"/>
              <a:gd name="connsiteY20" fmla="*/ 3309257 h 5571576"/>
              <a:gd name="connsiteX21" fmla="*/ 798286 w 4865870"/>
              <a:gd name="connsiteY21" fmla="*/ 3338286 h 5571576"/>
              <a:gd name="connsiteX22" fmla="*/ 769258 w 4865870"/>
              <a:gd name="connsiteY22" fmla="*/ 3381828 h 5571576"/>
              <a:gd name="connsiteX23" fmla="*/ 725715 w 4865870"/>
              <a:gd name="connsiteY23" fmla="*/ 3396343 h 5571576"/>
              <a:gd name="connsiteX24" fmla="*/ 682172 w 4865870"/>
              <a:gd name="connsiteY24" fmla="*/ 3425371 h 5571576"/>
              <a:gd name="connsiteX25" fmla="*/ 638629 w 4865870"/>
              <a:gd name="connsiteY25" fmla="*/ 3439886 h 5571576"/>
              <a:gd name="connsiteX26" fmla="*/ 551543 w 4865870"/>
              <a:gd name="connsiteY26" fmla="*/ 3497943 h 5571576"/>
              <a:gd name="connsiteX27" fmla="*/ 508000 w 4865870"/>
              <a:gd name="connsiteY27" fmla="*/ 3526971 h 5571576"/>
              <a:gd name="connsiteX28" fmla="*/ 464458 w 4865870"/>
              <a:gd name="connsiteY28" fmla="*/ 3541486 h 5571576"/>
              <a:gd name="connsiteX29" fmla="*/ 435429 w 4865870"/>
              <a:gd name="connsiteY29" fmla="*/ 3585028 h 5571576"/>
              <a:gd name="connsiteX30" fmla="*/ 406400 w 4865870"/>
              <a:gd name="connsiteY30" fmla="*/ 3686628 h 5571576"/>
              <a:gd name="connsiteX31" fmla="*/ 333829 w 4865870"/>
              <a:gd name="connsiteY31" fmla="*/ 3773714 h 5571576"/>
              <a:gd name="connsiteX32" fmla="*/ 275772 w 4865870"/>
              <a:gd name="connsiteY32" fmla="*/ 3860800 h 5571576"/>
              <a:gd name="connsiteX33" fmla="*/ 246743 w 4865870"/>
              <a:gd name="connsiteY33" fmla="*/ 3904343 h 5571576"/>
              <a:gd name="connsiteX34" fmla="*/ 203200 w 4865870"/>
              <a:gd name="connsiteY34" fmla="*/ 3933371 h 5571576"/>
              <a:gd name="connsiteX35" fmla="*/ 159658 w 4865870"/>
              <a:gd name="connsiteY35" fmla="*/ 4020457 h 5571576"/>
              <a:gd name="connsiteX36" fmla="*/ 116115 w 4865870"/>
              <a:gd name="connsiteY36" fmla="*/ 4049486 h 5571576"/>
              <a:gd name="connsiteX37" fmla="*/ 87086 w 4865870"/>
              <a:gd name="connsiteY37" fmla="*/ 4093028 h 5571576"/>
              <a:gd name="connsiteX38" fmla="*/ 14515 w 4865870"/>
              <a:gd name="connsiteY38" fmla="*/ 4180114 h 5571576"/>
              <a:gd name="connsiteX39" fmla="*/ 0 w 4865870"/>
              <a:gd name="connsiteY39" fmla="*/ 4223657 h 5571576"/>
              <a:gd name="connsiteX40" fmla="*/ 87086 w 4865870"/>
              <a:gd name="connsiteY40" fmla="*/ 4354286 h 5571576"/>
              <a:gd name="connsiteX41" fmla="*/ 116115 w 4865870"/>
              <a:gd name="connsiteY41" fmla="*/ 4397828 h 5571576"/>
              <a:gd name="connsiteX42" fmla="*/ 174172 w 4865870"/>
              <a:gd name="connsiteY42" fmla="*/ 4528457 h 5571576"/>
              <a:gd name="connsiteX43" fmla="*/ 304800 w 4865870"/>
              <a:gd name="connsiteY43" fmla="*/ 4586514 h 5571576"/>
              <a:gd name="connsiteX44" fmla="*/ 391886 w 4865870"/>
              <a:gd name="connsiteY44" fmla="*/ 4615543 h 5571576"/>
              <a:gd name="connsiteX45" fmla="*/ 435429 w 4865870"/>
              <a:gd name="connsiteY45" fmla="*/ 4630057 h 5571576"/>
              <a:gd name="connsiteX46" fmla="*/ 566058 w 4865870"/>
              <a:gd name="connsiteY46" fmla="*/ 4659086 h 5571576"/>
              <a:gd name="connsiteX47" fmla="*/ 653143 w 4865870"/>
              <a:gd name="connsiteY47" fmla="*/ 4688114 h 5571576"/>
              <a:gd name="connsiteX48" fmla="*/ 740229 w 4865870"/>
              <a:gd name="connsiteY48" fmla="*/ 4746171 h 5571576"/>
              <a:gd name="connsiteX49" fmla="*/ 783772 w 4865870"/>
              <a:gd name="connsiteY49" fmla="*/ 4775200 h 5571576"/>
              <a:gd name="connsiteX50" fmla="*/ 870858 w 4865870"/>
              <a:gd name="connsiteY50" fmla="*/ 4804228 h 5571576"/>
              <a:gd name="connsiteX51" fmla="*/ 914400 w 4865870"/>
              <a:gd name="connsiteY51" fmla="*/ 4818743 h 5571576"/>
              <a:gd name="connsiteX52" fmla="*/ 957943 w 4865870"/>
              <a:gd name="connsiteY52" fmla="*/ 4847771 h 5571576"/>
              <a:gd name="connsiteX53" fmla="*/ 1001486 w 4865870"/>
              <a:gd name="connsiteY53" fmla="*/ 4862286 h 5571576"/>
              <a:gd name="connsiteX54" fmla="*/ 1088572 w 4865870"/>
              <a:gd name="connsiteY54" fmla="*/ 4920343 h 5571576"/>
              <a:gd name="connsiteX55" fmla="*/ 1204686 w 4865870"/>
              <a:gd name="connsiteY55" fmla="*/ 4949371 h 5571576"/>
              <a:gd name="connsiteX56" fmla="*/ 1262743 w 4865870"/>
              <a:gd name="connsiteY56" fmla="*/ 4963886 h 5571576"/>
              <a:gd name="connsiteX57" fmla="*/ 1335315 w 4865870"/>
              <a:gd name="connsiteY57" fmla="*/ 4978400 h 5571576"/>
              <a:gd name="connsiteX58" fmla="*/ 1465943 w 4865870"/>
              <a:gd name="connsiteY58" fmla="*/ 5021943 h 5571576"/>
              <a:gd name="connsiteX59" fmla="*/ 1509486 w 4865870"/>
              <a:gd name="connsiteY59" fmla="*/ 5036457 h 5571576"/>
              <a:gd name="connsiteX60" fmla="*/ 1553029 w 4865870"/>
              <a:gd name="connsiteY60" fmla="*/ 5050971 h 5571576"/>
              <a:gd name="connsiteX61" fmla="*/ 1596572 w 4865870"/>
              <a:gd name="connsiteY61" fmla="*/ 5080000 h 5571576"/>
              <a:gd name="connsiteX62" fmla="*/ 1640115 w 4865870"/>
              <a:gd name="connsiteY62" fmla="*/ 5094514 h 5571576"/>
              <a:gd name="connsiteX63" fmla="*/ 1727200 w 4865870"/>
              <a:gd name="connsiteY63" fmla="*/ 5152571 h 5571576"/>
              <a:gd name="connsiteX64" fmla="*/ 1814286 w 4865870"/>
              <a:gd name="connsiteY64" fmla="*/ 5196114 h 5571576"/>
              <a:gd name="connsiteX65" fmla="*/ 1857829 w 4865870"/>
              <a:gd name="connsiteY65" fmla="*/ 5210628 h 5571576"/>
              <a:gd name="connsiteX66" fmla="*/ 1930400 w 4865870"/>
              <a:gd name="connsiteY66" fmla="*/ 5283200 h 5571576"/>
              <a:gd name="connsiteX67" fmla="*/ 2032000 w 4865870"/>
              <a:gd name="connsiteY67" fmla="*/ 5413828 h 5571576"/>
              <a:gd name="connsiteX68" fmla="*/ 2046515 w 4865870"/>
              <a:gd name="connsiteY68" fmla="*/ 5457371 h 5571576"/>
              <a:gd name="connsiteX69" fmla="*/ 2075543 w 4865870"/>
              <a:gd name="connsiteY69" fmla="*/ 5500914 h 5571576"/>
              <a:gd name="connsiteX70" fmla="*/ 2162629 w 4865870"/>
              <a:gd name="connsiteY70" fmla="*/ 5529943 h 5571576"/>
              <a:gd name="connsiteX71" fmla="*/ 2365829 w 4865870"/>
              <a:gd name="connsiteY71" fmla="*/ 5515428 h 5571576"/>
              <a:gd name="connsiteX72" fmla="*/ 3628572 w 4865870"/>
              <a:gd name="connsiteY72" fmla="*/ 5544457 h 5571576"/>
              <a:gd name="connsiteX73" fmla="*/ 4368800 w 4865870"/>
              <a:gd name="connsiteY73" fmla="*/ 5544457 h 5571576"/>
              <a:gd name="connsiteX74" fmla="*/ 4688115 w 4865870"/>
              <a:gd name="connsiteY74" fmla="*/ 5529943 h 5571576"/>
              <a:gd name="connsiteX75" fmla="*/ 4731658 w 4865870"/>
              <a:gd name="connsiteY75" fmla="*/ 5515428 h 5571576"/>
              <a:gd name="connsiteX76" fmla="*/ 4818743 w 4865870"/>
              <a:gd name="connsiteY76" fmla="*/ 5500914 h 5571576"/>
              <a:gd name="connsiteX77" fmla="*/ 4847772 w 4865870"/>
              <a:gd name="connsiteY77" fmla="*/ 5457371 h 5571576"/>
              <a:gd name="connsiteX78" fmla="*/ 4862286 w 4865870"/>
              <a:gd name="connsiteY78" fmla="*/ 5413828 h 5571576"/>
              <a:gd name="connsiteX79" fmla="*/ 4833258 w 4865870"/>
              <a:gd name="connsiteY79" fmla="*/ 5036457 h 5571576"/>
              <a:gd name="connsiteX80" fmla="*/ 4818743 w 4865870"/>
              <a:gd name="connsiteY80" fmla="*/ 4397828 h 5571576"/>
              <a:gd name="connsiteX81" fmla="*/ 4804229 w 4865870"/>
              <a:gd name="connsiteY81" fmla="*/ 4354286 h 5571576"/>
              <a:gd name="connsiteX82" fmla="*/ 4789715 w 4865870"/>
              <a:gd name="connsiteY82" fmla="*/ 4296228 h 5571576"/>
              <a:gd name="connsiteX83" fmla="*/ 4746172 w 4865870"/>
              <a:gd name="connsiteY83" fmla="*/ 4165600 h 5571576"/>
              <a:gd name="connsiteX84" fmla="*/ 4717143 w 4865870"/>
              <a:gd name="connsiteY84" fmla="*/ 4078514 h 5571576"/>
              <a:gd name="connsiteX85" fmla="*/ 4702629 w 4865870"/>
              <a:gd name="connsiteY85" fmla="*/ 4034971 h 5571576"/>
              <a:gd name="connsiteX86" fmla="*/ 4717143 w 4865870"/>
              <a:gd name="connsiteY86" fmla="*/ 3788228 h 5571576"/>
              <a:gd name="connsiteX87" fmla="*/ 4775200 w 4865870"/>
              <a:gd name="connsiteY87" fmla="*/ 3701143 h 5571576"/>
              <a:gd name="connsiteX88" fmla="*/ 4789715 w 4865870"/>
              <a:gd name="connsiteY88" fmla="*/ 3657600 h 5571576"/>
              <a:gd name="connsiteX89" fmla="*/ 4818743 w 4865870"/>
              <a:gd name="connsiteY89" fmla="*/ 3556000 h 5571576"/>
              <a:gd name="connsiteX90" fmla="*/ 4775200 w 4865870"/>
              <a:gd name="connsiteY90" fmla="*/ 3381828 h 5571576"/>
              <a:gd name="connsiteX91" fmla="*/ 4746172 w 4865870"/>
              <a:gd name="connsiteY91" fmla="*/ 3338286 h 5571576"/>
              <a:gd name="connsiteX92" fmla="*/ 4717143 w 4865870"/>
              <a:gd name="connsiteY92" fmla="*/ 3251200 h 5571576"/>
              <a:gd name="connsiteX93" fmla="*/ 4688115 w 4865870"/>
              <a:gd name="connsiteY93" fmla="*/ 3207657 h 5571576"/>
              <a:gd name="connsiteX94" fmla="*/ 4659086 w 4865870"/>
              <a:gd name="connsiteY94" fmla="*/ 3120571 h 5571576"/>
              <a:gd name="connsiteX95" fmla="*/ 4630058 w 4865870"/>
              <a:gd name="connsiteY95" fmla="*/ 3077028 h 5571576"/>
              <a:gd name="connsiteX96" fmla="*/ 4615543 w 4865870"/>
              <a:gd name="connsiteY96" fmla="*/ 3033486 h 5571576"/>
              <a:gd name="connsiteX97" fmla="*/ 4557486 w 4865870"/>
              <a:gd name="connsiteY97" fmla="*/ 2946400 h 5571576"/>
              <a:gd name="connsiteX98" fmla="*/ 4528458 w 4865870"/>
              <a:gd name="connsiteY98" fmla="*/ 2859314 h 5571576"/>
              <a:gd name="connsiteX99" fmla="*/ 4441372 w 4865870"/>
              <a:gd name="connsiteY99" fmla="*/ 2772228 h 5571576"/>
              <a:gd name="connsiteX100" fmla="*/ 4397829 w 4865870"/>
              <a:gd name="connsiteY100" fmla="*/ 2728686 h 5571576"/>
              <a:gd name="connsiteX101" fmla="*/ 4354286 w 4865870"/>
              <a:gd name="connsiteY101" fmla="*/ 2699657 h 5571576"/>
              <a:gd name="connsiteX102" fmla="*/ 4267200 w 4865870"/>
              <a:gd name="connsiteY102" fmla="*/ 2612571 h 5571576"/>
              <a:gd name="connsiteX103" fmla="*/ 4136572 w 4865870"/>
              <a:gd name="connsiteY103" fmla="*/ 2540000 h 5571576"/>
              <a:gd name="connsiteX104" fmla="*/ 4093029 w 4865870"/>
              <a:gd name="connsiteY104" fmla="*/ 2496457 h 5571576"/>
              <a:gd name="connsiteX105" fmla="*/ 3933372 w 4865870"/>
              <a:gd name="connsiteY105" fmla="*/ 2467428 h 5571576"/>
              <a:gd name="connsiteX106" fmla="*/ 3846286 w 4865870"/>
              <a:gd name="connsiteY106" fmla="*/ 2438400 h 5571576"/>
              <a:gd name="connsiteX107" fmla="*/ 3802743 w 4865870"/>
              <a:gd name="connsiteY107" fmla="*/ 2423886 h 5571576"/>
              <a:gd name="connsiteX108" fmla="*/ 3672115 w 4865870"/>
              <a:gd name="connsiteY108" fmla="*/ 2351314 h 5571576"/>
              <a:gd name="connsiteX109" fmla="*/ 3628572 w 4865870"/>
              <a:gd name="connsiteY109" fmla="*/ 2322286 h 5571576"/>
              <a:gd name="connsiteX110" fmla="*/ 3556000 w 4865870"/>
              <a:gd name="connsiteY110" fmla="*/ 2264228 h 5571576"/>
              <a:gd name="connsiteX111" fmla="*/ 3425372 w 4865870"/>
              <a:gd name="connsiteY111" fmla="*/ 2191657 h 5571576"/>
              <a:gd name="connsiteX112" fmla="*/ 3294743 w 4865870"/>
              <a:gd name="connsiteY112" fmla="*/ 2133600 h 5571576"/>
              <a:gd name="connsiteX113" fmla="*/ 3251200 w 4865870"/>
              <a:gd name="connsiteY113" fmla="*/ 2119086 h 5571576"/>
              <a:gd name="connsiteX114" fmla="*/ 3207658 w 4865870"/>
              <a:gd name="connsiteY114" fmla="*/ 2090057 h 5571576"/>
              <a:gd name="connsiteX115" fmla="*/ 3193143 w 4865870"/>
              <a:gd name="connsiteY115" fmla="*/ 2046514 h 5571576"/>
              <a:gd name="connsiteX116" fmla="*/ 3207658 w 4865870"/>
              <a:gd name="connsiteY116" fmla="*/ 1814286 h 5571576"/>
              <a:gd name="connsiteX117" fmla="*/ 3222172 w 4865870"/>
              <a:gd name="connsiteY117" fmla="*/ 1770743 h 5571576"/>
              <a:gd name="connsiteX118" fmla="*/ 3265715 w 4865870"/>
              <a:gd name="connsiteY118" fmla="*/ 1741714 h 5571576"/>
              <a:gd name="connsiteX119" fmla="*/ 3352800 w 4865870"/>
              <a:gd name="connsiteY119" fmla="*/ 1683657 h 5571576"/>
              <a:gd name="connsiteX120" fmla="*/ 3410858 w 4865870"/>
              <a:gd name="connsiteY120" fmla="*/ 1553028 h 5571576"/>
              <a:gd name="connsiteX121" fmla="*/ 3425372 w 4865870"/>
              <a:gd name="connsiteY121" fmla="*/ 1509486 h 5571576"/>
              <a:gd name="connsiteX122" fmla="*/ 3439886 w 4865870"/>
              <a:gd name="connsiteY122" fmla="*/ 1277257 h 5571576"/>
              <a:gd name="connsiteX123" fmla="*/ 3454400 w 4865870"/>
              <a:gd name="connsiteY123" fmla="*/ 1233714 h 5571576"/>
              <a:gd name="connsiteX124" fmla="*/ 3541486 w 4865870"/>
              <a:gd name="connsiteY124" fmla="*/ 1204686 h 5571576"/>
              <a:gd name="connsiteX125" fmla="*/ 3585029 w 4865870"/>
              <a:gd name="connsiteY125" fmla="*/ 1190171 h 5571576"/>
              <a:gd name="connsiteX126" fmla="*/ 3672115 w 4865870"/>
              <a:gd name="connsiteY126" fmla="*/ 1146628 h 5571576"/>
              <a:gd name="connsiteX127" fmla="*/ 3759200 w 4865870"/>
              <a:gd name="connsiteY127" fmla="*/ 1103086 h 5571576"/>
              <a:gd name="connsiteX128" fmla="*/ 3933372 w 4865870"/>
              <a:gd name="connsiteY128" fmla="*/ 1016000 h 5571576"/>
              <a:gd name="connsiteX129" fmla="*/ 3976915 w 4865870"/>
              <a:gd name="connsiteY129" fmla="*/ 1001486 h 5571576"/>
              <a:gd name="connsiteX130" fmla="*/ 4064000 w 4865870"/>
              <a:gd name="connsiteY130" fmla="*/ 957943 h 5571576"/>
              <a:gd name="connsiteX131" fmla="*/ 4107543 w 4865870"/>
              <a:gd name="connsiteY131" fmla="*/ 928914 h 5571576"/>
              <a:gd name="connsiteX132" fmla="*/ 4122058 w 4865870"/>
              <a:gd name="connsiteY132" fmla="*/ 783771 h 5571576"/>
              <a:gd name="connsiteX133" fmla="*/ 4078515 w 4865870"/>
              <a:gd name="connsiteY133" fmla="*/ 769257 h 5571576"/>
              <a:gd name="connsiteX134" fmla="*/ 3788229 w 4865870"/>
              <a:gd name="connsiteY134" fmla="*/ 812800 h 5571576"/>
              <a:gd name="connsiteX135" fmla="*/ 3730172 w 4865870"/>
              <a:gd name="connsiteY135" fmla="*/ 827314 h 5571576"/>
              <a:gd name="connsiteX136" fmla="*/ 3599543 w 4865870"/>
              <a:gd name="connsiteY136" fmla="*/ 841828 h 5571576"/>
              <a:gd name="connsiteX137" fmla="*/ 3381829 w 4865870"/>
              <a:gd name="connsiteY137" fmla="*/ 827314 h 5571576"/>
              <a:gd name="connsiteX138" fmla="*/ 3338286 w 4865870"/>
              <a:gd name="connsiteY138" fmla="*/ 812800 h 5571576"/>
              <a:gd name="connsiteX139" fmla="*/ 3309258 w 4865870"/>
              <a:gd name="connsiteY139" fmla="*/ 769257 h 5571576"/>
              <a:gd name="connsiteX140" fmla="*/ 3294743 w 4865870"/>
              <a:gd name="connsiteY140" fmla="*/ 682171 h 5571576"/>
              <a:gd name="connsiteX141" fmla="*/ 3265715 w 4865870"/>
              <a:gd name="connsiteY141" fmla="*/ 580571 h 5571576"/>
              <a:gd name="connsiteX142" fmla="*/ 3251200 w 4865870"/>
              <a:gd name="connsiteY142" fmla="*/ 58057 h 5571576"/>
              <a:gd name="connsiteX143" fmla="*/ 3164115 w 4865870"/>
              <a:gd name="connsiteY143" fmla="*/ 29028 h 5571576"/>
              <a:gd name="connsiteX144" fmla="*/ 3048000 w 4865870"/>
              <a:gd name="connsiteY144" fmla="*/ 0 h 5571576"/>
              <a:gd name="connsiteX145" fmla="*/ 2801258 w 4865870"/>
              <a:gd name="connsiteY145" fmla="*/ 14514 h 5571576"/>
              <a:gd name="connsiteX146" fmla="*/ 2510972 w 4865870"/>
              <a:gd name="connsiteY146" fmla="*/ 58057 h 5571576"/>
              <a:gd name="connsiteX147" fmla="*/ 1364343 w 4865870"/>
              <a:gd name="connsiteY147" fmla="*/ 72571 h 5571576"/>
              <a:gd name="connsiteX148" fmla="*/ 1291772 w 4865870"/>
              <a:gd name="connsiteY148" fmla="*/ 174171 h 5571576"/>
              <a:gd name="connsiteX149" fmla="*/ 1277258 w 4865870"/>
              <a:gd name="connsiteY149" fmla="*/ 217714 h 5571576"/>
              <a:gd name="connsiteX150" fmla="*/ 1262743 w 4865870"/>
              <a:gd name="connsiteY150" fmla="*/ 711200 h 5571576"/>
              <a:gd name="connsiteX151" fmla="*/ 1204686 w 4865870"/>
              <a:gd name="connsiteY151" fmla="*/ 798286 h 5571576"/>
              <a:gd name="connsiteX152" fmla="*/ 1059543 w 4865870"/>
              <a:gd name="connsiteY152" fmla="*/ 769257 h 5571576"/>
              <a:gd name="connsiteX153" fmla="*/ 943429 w 4865870"/>
              <a:gd name="connsiteY153" fmla="*/ 740228 h 5571576"/>
              <a:gd name="connsiteX154" fmla="*/ 653143 w 4865870"/>
              <a:gd name="connsiteY154" fmla="*/ 754743 h 5571576"/>
              <a:gd name="connsiteX155" fmla="*/ 580572 w 4865870"/>
              <a:gd name="connsiteY155" fmla="*/ 769257 h 5571576"/>
              <a:gd name="connsiteX156" fmla="*/ 537029 w 4865870"/>
              <a:gd name="connsiteY156" fmla="*/ 798286 h 5571576"/>
              <a:gd name="connsiteX157" fmla="*/ 508000 w 4865870"/>
              <a:gd name="connsiteY157" fmla="*/ 885371 h 5571576"/>
              <a:gd name="connsiteX158" fmla="*/ 595086 w 4865870"/>
              <a:gd name="connsiteY158" fmla="*/ 943428 h 5571576"/>
              <a:gd name="connsiteX159" fmla="*/ 638629 w 4865870"/>
              <a:gd name="connsiteY159" fmla="*/ 972457 h 5571576"/>
              <a:gd name="connsiteX160" fmla="*/ 682172 w 4865870"/>
              <a:gd name="connsiteY160" fmla="*/ 1016000 h 5571576"/>
              <a:gd name="connsiteX161" fmla="*/ 769258 w 4865870"/>
              <a:gd name="connsiteY161" fmla="*/ 1074057 h 5571576"/>
              <a:gd name="connsiteX162" fmla="*/ 812800 w 4865870"/>
              <a:gd name="connsiteY162" fmla="*/ 1103086 h 5571576"/>
              <a:gd name="connsiteX163" fmla="*/ 856343 w 4865870"/>
              <a:gd name="connsiteY163" fmla="*/ 1132114 h 5571576"/>
              <a:gd name="connsiteX164" fmla="*/ 899886 w 4865870"/>
              <a:gd name="connsiteY164" fmla="*/ 1161143 h 5571576"/>
              <a:gd name="connsiteX165" fmla="*/ 1016000 w 4865870"/>
              <a:gd name="connsiteY165" fmla="*/ 1190171 h 5571576"/>
              <a:gd name="connsiteX166" fmla="*/ 1059543 w 4865870"/>
              <a:gd name="connsiteY166" fmla="*/ 1204686 h 5571576"/>
              <a:gd name="connsiteX167" fmla="*/ 1088572 w 4865870"/>
              <a:gd name="connsiteY167" fmla="*/ 1291771 h 5571576"/>
              <a:gd name="connsiteX168" fmla="*/ 1117600 w 4865870"/>
              <a:gd name="connsiteY168" fmla="*/ 1451428 h 5571576"/>
              <a:gd name="connsiteX169" fmla="*/ 1132115 w 4865870"/>
              <a:gd name="connsiteY169" fmla="*/ 1494971 h 5571576"/>
              <a:gd name="connsiteX170" fmla="*/ 1175658 w 4865870"/>
              <a:gd name="connsiteY170" fmla="*/ 1640114 h 5571576"/>
              <a:gd name="connsiteX171" fmla="*/ 1190172 w 4865870"/>
              <a:gd name="connsiteY171" fmla="*/ 1683657 h 5571576"/>
              <a:gd name="connsiteX172" fmla="*/ 1219200 w 4865870"/>
              <a:gd name="connsiteY172" fmla="*/ 1727200 h 5571576"/>
              <a:gd name="connsiteX173" fmla="*/ 1132115 w 4865870"/>
              <a:gd name="connsiteY173" fmla="*/ 1756228 h 5571576"/>
              <a:gd name="connsiteX174" fmla="*/ 1001486 w 4865870"/>
              <a:gd name="connsiteY174" fmla="*/ 1814286 h 5571576"/>
              <a:gd name="connsiteX175" fmla="*/ 711200 w 4865870"/>
              <a:gd name="connsiteY175" fmla="*/ 1828800 h 5571576"/>
              <a:gd name="connsiteX176" fmla="*/ 551543 w 4865870"/>
              <a:gd name="connsiteY176" fmla="*/ 1857828 h 5571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Lst>
            <a:rect l="l" t="t" r="r" b="b"/>
            <a:pathLst>
              <a:path w="4865870" h="5571576">
                <a:moveTo>
                  <a:pt x="551543" y="1857828"/>
                </a:moveTo>
                <a:cubicBezTo>
                  <a:pt x="572900" y="1964610"/>
                  <a:pt x="552374" y="1909874"/>
                  <a:pt x="624115" y="2017486"/>
                </a:cubicBezTo>
                <a:lnTo>
                  <a:pt x="653143" y="2061028"/>
                </a:lnTo>
                <a:lnTo>
                  <a:pt x="682172" y="2104571"/>
                </a:lnTo>
                <a:cubicBezTo>
                  <a:pt x="722233" y="2224757"/>
                  <a:pt x="694226" y="2166195"/>
                  <a:pt x="769258" y="2278743"/>
                </a:cubicBezTo>
                <a:cubicBezTo>
                  <a:pt x="778934" y="2293257"/>
                  <a:pt x="783772" y="2312610"/>
                  <a:pt x="798286" y="2322286"/>
                </a:cubicBezTo>
                <a:lnTo>
                  <a:pt x="841829" y="2351314"/>
                </a:lnTo>
                <a:cubicBezTo>
                  <a:pt x="925023" y="2476104"/>
                  <a:pt x="814247" y="2329248"/>
                  <a:pt x="914400" y="2409371"/>
                </a:cubicBezTo>
                <a:cubicBezTo>
                  <a:pt x="928022" y="2420268"/>
                  <a:pt x="931094" y="2440579"/>
                  <a:pt x="943429" y="2452914"/>
                </a:cubicBezTo>
                <a:cubicBezTo>
                  <a:pt x="955764" y="2465249"/>
                  <a:pt x="973571" y="2470776"/>
                  <a:pt x="986972" y="2481943"/>
                </a:cubicBezTo>
                <a:cubicBezTo>
                  <a:pt x="1098720" y="2575067"/>
                  <a:pt x="965956" y="2482448"/>
                  <a:pt x="1074058" y="2554514"/>
                </a:cubicBezTo>
                <a:cubicBezTo>
                  <a:pt x="1157246" y="2679299"/>
                  <a:pt x="1046478" y="2532451"/>
                  <a:pt x="1146629" y="2612571"/>
                </a:cubicBezTo>
                <a:cubicBezTo>
                  <a:pt x="1160251" y="2623468"/>
                  <a:pt x="1163323" y="2643779"/>
                  <a:pt x="1175658" y="2656114"/>
                </a:cubicBezTo>
                <a:cubicBezTo>
                  <a:pt x="1187993" y="2668449"/>
                  <a:pt x="1204686" y="2675467"/>
                  <a:pt x="1219200" y="2685143"/>
                </a:cubicBezTo>
                <a:cubicBezTo>
                  <a:pt x="1228876" y="2714171"/>
                  <a:pt x="1251608" y="2741817"/>
                  <a:pt x="1248229" y="2772228"/>
                </a:cubicBezTo>
                <a:cubicBezTo>
                  <a:pt x="1245685" y="2795123"/>
                  <a:pt x="1236849" y="2957780"/>
                  <a:pt x="1204686" y="2989943"/>
                </a:cubicBezTo>
                <a:cubicBezTo>
                  <a:pt x="1190172" y="3004457"/>
                  <a:pt x="1174284" y="3017717"/>
                  <a:pt x="1161143" y="3033486"/>
                </a:cubicBezTo>
                <a:cubicBezTo>
                  <a:pt x="1149976" y="3046887"/>
                  <a:pt x="1145243" y="3065541"/>
                  <a:pt x="1132115" y="3077028"/>
                </a:cubicBezTo>
                <a:cubicBezTo>
                  <a:pt x="1105859" y="3100002"/>
                  <a:pt x="1069699" y="3110417"/>
                  <a:pt x="1045029" y="3135086"/>
                </a:cubicBezTo>
                <a:cubicBezTo>
                  <a:pt x="989151" y="3190963"/>
                  <a:pt x="1018565" y="3167242"/>
                  <a:pt x="957943" y="3207657"/>
                </a:cubicBezTo>
                <a:cubicBezTo>
                  <a:pt x="909563" y="3280229"/>
                  <a:pt x="943430" y="3241523"/>
                  <a:pt x="841829" y="3309257"/>
                </a:cubicBezTo>
                <a:lnTo>
                  <a:pt x="798286" y="3338286"/>
                </a:lnTo>
                <a:cubicBezTo>
                  <a:pt x="788610" y="3352800"/>
                  <a:pt x="782879" y="3370931"/>
                  <a:pt x="769258" y="3381828"/>
                </a:cubicBezTo>
                <a:cubicBezTo>
                  <a:pt x="757311" y="3391386"/>
                  <a:pt x="739399" y="3389501"/>
                  <a:pt x="725715" y="3396343"/>
                </a:cubicBezTo>
                <a:cubicBezTo>
                  <a:pt x="710113" y="3404144"/>
                  <a:pt x="697774" y="3417570"/>
                  <a:pt x="682172" y="3425371"/>
                </a:cubicBezTo>
                <a:cubicBezTo>
                  <a:pt x="668488" y="3432213"/>
                  <a:pt x="652003" y="3432456"/>
                  <a:pt x="638629" y="3439886"/>
                </a:cubicBezTo>
                <a:cubicBezTo>
                  <a:pt x="608131" y="3456829"/>
                  <a:pt x="580572" y="3478591"/>
                  <a:pt x="551543" y="3497943"/>
                </a:cubicBezTo>
                <a:cubicBezTo>
                  <a:pt x="537029" y="3507619"/>
                  <a:pt x="524549" y="3521454"/>
                  <a:pt x="508000" y="3526971"/>
                </a:cubicBezTo>
                <a:lnTo>
                  <a:pt x="464458" y="3541486"/>
                </a:lnTo>
                <a:cubicBezTo>
                  <a:pt x="454782" y="3556000"/>
                  <a:pt x="443230" y="3569426"/>
                  <a:pt x="435429" y="3585028"/>
                </a:cubicBezTo>
                <a:cubicBezTo>
                  <a:pt x="407194" y="3641496"/>
                  <a:pt x="434291" y="3621550"/>
                  <a:pt x="406400" y="3686628"/>
                </a:cubicBezTo>
                <a:cubicBezTo>
                  <a:pt x="385181" y="3736139"/>
                  <a:pt x="367120" y="3730911"/>
                  <a:pt x="333829" y="3773714"/>
                </a:cubicBezTo>
                <a:cubicBezTo>
                  <a:pt x="312410" y="3801253"/>
                  <a:pt x="295124" y="3831771"/>
                  <a:pt x="275772" y="3860800"/>
                </a:cubicBezTo>
                <a:cubicBezTo>
                  <a:pt x="266096" y="3875314"/>
                  <a:pt x="261257" y="3894667"/>
                  <a:pt x="246743" y="3904343"/>
                </a:cubicBezTo>
                <a:lnTo>
                  <a:pt x="203200" y="3933371"/>
                </a:lnTo>
                <a:cubicBezTo>
                  <a:pt x="191396" y="3968785"/>
                  <a:pt x="187794" y="3992321"/>
                  <a:pt x="159658" y="4020457"/>
                </a:cubicBezTo>
                <a:cubicBezTo>
                  <a:pt x="147323" y="4032792"/>
                  <a:pt x="130629" y="4039810"/>
                  <a:pt x="116115" y="4049486"/>
                </a:cubicBezTo>
                <a:cubicBezTo>
                  <a:pt x="106439" y="4064000"/>
                  <a:pt x="98253" y="4079627"/>
                  <a:pt x="87086" y="4093028"/>
                </a:cubicBezTo>
                <a:cubicBezTo>
                  <a:pt x="46960" y="4141179"/>
                  <a:pt x="41543" y="4126059"/>
                  <a:pt x="14515" y="4180114"/>
                </a:cubicBezTo>
                <a:cubicBezTo>
                  <a:pt x="7673" y="4193798"/>
                  <a:pt x="4838" y="4209143"/>
                  <a:pt x="0" y="4223657"/>
                </a:cubicBezTo>
                <a:lnTo>
                  <a:pt x="87086" y="4354286"/>
                </a:lnTo>
                <a:lnTo>
                  <a:pt x="116115" y="4397828"/>
                </a:lnTo>
                <a:cubicBezTo>
                  <a:pt x="130487" y="4440946"/>
                  <a:pt x="139669" y="4493954"/>
                  <a:pt x="174172" y="4528457"/>
                </a:cubicBezTo>
                <a:cubicBezTo>
                  <a:pt x="208674" y="4562959"/>
                  <a:pt x="261683" y="4572142"/>
                  <a:pt x="304800" y="4586514"/>
                </a:cubicBezTo>
                <a:lnTo>
                  <a:pt x="391886" y="4615543"/>
                </a:lnTo>
                <a:cubicBezTo>
                  <a:pt x="406400" y="4620381"/>
                  <a:pt x="420427" y="4627057"/>
                  <a:pt x="435429" y="4630057"/>
                </a:cubicBezTo>
                <a:cubicBezTo>
                  <a:pt x="476873" y="4638346"/>
                  <a:pt x="525055" y="4646785"/>
                  <a:pt x="566058" y="4659086"/>
                </a:cubicBezTo>
                <a:cubicBezTo>
                  <a:pt x="595366" y="4667878"/>
                  <a:pt x="653143" y="4688114"/>
                  <a:pt x="653143" y="4688114"/>
                </a:cubicBezTo>
                <a:lnTo>
                  <a:pt x="740229" y="4746171"/>
                </a:lnTo>
                <a:cubicBezTo>
                  <a:pt x="754743" y="4755847"/>
                  <a:pt x="767223" y="4769684"/>
                  <a:pt x="783772" y="4775200"/>
                </a:cubicBezTo>
                <a:lnTo>
                  <a:pt x="870858" y="4804228"/>
                </a:lnTo>
                <a:cubicBezTo>
                  <a:pt x="885372" y="4809066"/>
                  <a:pt x="901670" y="4810257"/>
                  <a:pt x="914400" y="4818743"/>
                </a:cubicBezTo>
                <a:cubicBezTo>
                  <a:pt x="928914" y="4828419"/>
                  <a:pt x="942341" y="4839970"/>
                  <a:pt x="957943" y="4847771"/>
                </a:cubicBezTo>
                <a:cubicBezTo>
                  <a:pt x="971627" y="4854613"/>
                  <a:pt x="988112" y="4854856"/>
                  <a:pt x="1001486" y="4862286"/>
                </a:cubicBezTo>
                <a:cubicBezTo>
                  <a:pt x="1031984" y="4879229"/>
                  <a:pt x="1054726" y="4911882"/>
                  <a:pt x="1088572" y="4920343"/>
                </a:cubicBezTo>
                <a:lnTo>
                  <a:pt x="1204686" y="4949371"/>
                </a:lnTo>
                <a:cubicBezTo>
                  <a:pt x="1224038" y="4954209"/>
                  <a:pt x="1243182" y="4959974"/>
                  <a:pt x="1262743" y="4963886"/>
                </a:cubicBezTo>
                <a:cubicBezTo>
                  <a:pt x="1286934" y="4968724"/>
                  <a:pt x="1311515" y="4971909"/>
                  <a:pt x="1335315" y="4978400"/>
                </a:cubicBezTo>
                <a:cubicBezTo>
                  <a:pt x="1335355" y="4978411"/>
                  <a:pt x="1444152" y="5014679"/>
                  <a:pt x="1465943" y="5021943"/>
                </a:cubicBezTo>
                <a:lnTo>
                  <a:pt x="1509486" y="5036457"/>
                </a:lnTo>
                <a:lnTo>
                  <a:pt x="1553029" y="5050971"/>
                </a:lnTo>
                <a:cubicBezTo>
                  <a:pt x="1567543" y="5060647"/>
                  <a:pt x="1580970" y="5072199"/>
                  <a:pt x="1596572" y="5080000"/>
                </a:cubicBezTo>
                <a:cubicBezTo>
                  <a:pt x="1610256" y="5086842"/>
                  <a:pt x="1626741" y="5087084"/>
                  <a:pt x="1640115" y="5094514"/>
                </a:cubicBezTo>
                <a:cubicBezTo>
                  <a:pt x="1670612" y="5111457"/>
                  <a:pt x="1694103" y="5141538"/>
                  <a:pt x="1727200" y="5152571"/>
                </a:cubicBezTo>
                <a:cubicBezTo>
                  <a:pt x="1836654" y="5189057"/>
                  <a:pt x="1701732" y="5139838"/>
                  <a:pt x="1814286" y="5196114"/>
                </a:cubicBezTo>
                <a:cubicBezTo>
                  <a:pt x="1827970" y="5202956"/>
                  <a:pt x="1843315" y="5205790"/>
                  <a:pt x="1857829" y="5210628"/>
                </a:cubicBezTo>
                <a:cubicBezTo>
                  <a:pt x="1937659" y="5263849"/>
                  <a:pt x="1869923" y="5210627"/>
                  <a:pt x="1930400" y="5283200"/>
                </a:cubicBezTo>
                <a:cubicBezTo>
                  <a:pt x="1972145" y="5333295"/>
                  <a:pt x="2007542" y="5340458"/>
                  <a:pt x="2032000" y="5413828"/>
                </a:cubicBezTo>
                <a:cubicBezTo>
                  <a:pt x="2036838" y="5428342"/>
                  <a:pt x="2039673" y="5443687"/>
                  <a:pt x="2046515" y="5457371"/>
                </a:cubicBezTo>
                <a:cubicBezTo>
                  <a:pt x="2054316" y="5472973"/>
                  <a:pt x="2060751" y="5491669"/>
                  <a:pt x="2075543" y="5500914"/>
                </a:cubicBezTo>
                <a:cubicBezTo>
                  <a:pt x="2101491" y="5517132"/>
                  <a:pt x="2162629" y="5529943"/>
                  <a:pt x="2162629" y="5529943"/>
                </a:cubicBezTo>
                <a:cubicBezTo>
                  <a:pt x="2230362" y="5525105"/>
                  <a:pt x="2297923" y="5515428"/>
                  <a:pt x="2365829" y="5515428"/>
                </a:cubicBezTo>
                <a:cubicBezTo>
                  <a:pt x="3060397" y="5515428"/>
                  <a:pt x="3115467" y="5521134"/>
                  <a:pt x="3628572" y="5544457"/>
                </a:cubicBezTo>
                <a:cubicBezTo>
                  <a:pt x="3926882" y="5594174"/>
                  <a:pt x="3712732" y="5564041"/>
                  <a:pt x="4368800" y="5544457"/>
                </a:cubicBezTo>
                <a:cubicBezTo>
                  <a:pt x="4475301" y="5541278"/>
                  <a:pt x="4581677" y="5534781"/>
                  <a:pt x="4688115" y="5529943"/>
                </a:cubicBezTo>
                <a:cubicBezTo>
                  <a:pt x="4702629" y="5525105"/>
                  <a:pt x="4716723" y="5518747"/>
                  <a:pt x="4731658" y="5515428"/>
                </a:cubicBezTo>
                <a:cubicBezTo>
                  <a:pt x="4760386" y="5509044"/>
                  <a:pt x="4792421" y="5514075"/>
                  <a:pt x="4818743" y="5500914"/>
                </a:cubicBezTo>
                <a:cubicBezTo>
                  <a:pt x="4834345" y="5493113"/>
                  <a:pt x="4838096" y="5471885"/>
                  <a:pt x="4847772" y="5457371"/>
                </a:cubicBezTo>
                <a:cubicBezTo>
                  <a:pt x="4852610" y="5442857"/>
                  <a:pt x="4862286" y="5429127"/>
                  <a:pt x="4862286" y="5413828"/>
                </a:cubicBezTo>
                <a:cubicBezTo>
                  <a:pt x="4862286" y="5110252"/>
                  <a:pt x="4880908" y="5179411"/>
                  <a:pt x="4833258" y="5036457"/>
                </a:cubicBezTo>
                <a:cubicBezTo>
                  <a:pt x="4828420" y="4823581"/>
                  <a:pt x="4827796" y="4610567"/>
                  <a:pt x="4818743" y="4397828"/>
                </a:cubicBezTo>
                <a:cubicBezTo>
                  <a:pt x="4818093" y="4382543"/>
                  <a:pt x="4808432" y="4368996"/>
                  <a:pt x="4804229" y="4354286"/>
                </a:cubicBezTo>
                <a:cubicBezTo>
                  <a:pt x="4798749" y="4335105"/>
                  <a:pt x="4795447" y="4315335"/>
                  <a:pt x="4789715" y="4296228"/>
                </a:cubicBezTo>
                <a:cubicBezTo>
                  <a:pt x="4776526" y="4252266"/>
                  <a:pt x="4760686" y="4209143"/>
                  <a:pt x="4746172" y="4165600"/>
                </a:cubicBezTo>
                <a:lnTo>
                  <a:pt x="4717143" y="4078514"/>
                </a:lnTo>
                <a:lnTo>
                  <a:pt x="4702629" y="4034971"/>
                </a:lnTo>
                <a:cubicBezTo>
                  <a:pt x="4707467" y="3952723"/>
                  <a:pt x="4699641" y="3868737"/>
                  <a:pt x="4717143" y="3788228"/>
                </a:cubicBezTo>
                <a:cubicBezTo>
                  <a:pt x="4724554" y="3754136"/>
                  <a:pt x="4764167" y="3734240"/>
                  <a:pt x="4775200" y="3701143"/>
                </a:cubicBezTo>
                <a:cubicBezTo>
                  <a:pt x="4780038" y="3686629"/>
                  <a:pt x="4785512" y="3672311"/>
                  <a:pt x="4789715" y="3657600"/>
                </a:cubicBezTo>
                <a:cubicBezTo>
                  <a:pt x="4826173" y="3529999"/>
                  <a:pt x="4783937" y="3660422"/>
                  <a:pt x="4818743" y="3556000"/>
                </a:cubicBezTo>
                <a:cubicBezTo>
                  <a:pt x="4811488" y="3512469"/>
                  <a:pt x="4800758" y="3420164"/>
                  <a:pt x="4775200" y="3381828"/>
                </a:cubicBezTo>
                <a:lnTo>
                  <a:pt x="4746172" y="3338286"/>
                </a:lnTo>
                <a:cubicBezTo>
                  <a:pt x="4736496" y="3309257"/>
                  <a:pt x="4734116" y="3276660"/>
                  <a:pt x="4717143" y="3251200"/>
                </a:cubicBezTo>
                <a:cubicBezTo>
                  <a:pt x="4707467" y="3236686"/>
                  <a:pt x="4695200" y="3223597"/>
                  <a:pt x="4688115" y="3207657"/>
                </a:cubicBezTo>
                <a:cubicBezTo>
                  <a:pt x="4675688" y="3179695"/>
                  <a:pt x="4676059" y="3146031"/>
                  <a:pt x="4659086" y="3120571"/>
                </a:cubicBezTo>
                <a:cubicBezTo>
                  <a:pt x="4649410" y="3106057"/>
                  <a:pt x="4637859" y="3092630"/>
                  <a:pt x="4630058" y="3077028"/>
                </a:cubicBezTo>
                <a:cubicBezTo>
                  <a:pt x="4623216" y="3063344"/>
                  <a:pt x="4622973" y="3046860"/>
                  <a:pt x="4615543" y="3033486"/>
                </a:cubicBezTo>
                <a:cubicBezTo>
                  <a:pt x="4598600" y="3002988"/>
                  <a:pt x="4557486" y="2946400"/>
                  <a:pt x="4557486" y="2946400"/>
                </a:cubicBezTo>
                <a:cubicBezTo>
                  <a:pt x="4547810" y="2917371"/>
                  <a:pt x="4550095" y="2880951"/>
                  <a:pt x="4528458" y="2859314"/>
                </a:cubicBezTo>
                <a:lnTo>
                  <a:pt x="4441372" y="2772228"/>
                </a:lnTo>
                <a:cubicBezTo>
                  <a:pt x="4426858" y="2757714"/>
                  <a:pt x="4414908" y="2740072"/>
                  <a:pt x="4397829" y="2728686"/>
                </a:cubicBezTo>
                <a:cubicBezTo>
                  <a:pt x="4383315" y="2719010"/>
                  <a:pt x="4367324" y="2711246"/>
                  <a:pt x="4354286" y="2699657"/>
                </a:cubicBezTo>
                <a:cubicBezTo>
                  <a:pt x="4323603" y="2672383"/>
                  <a:pt x="4301358" y="2635343"/>
                  <a:pt x="4267200" y="2612571"/>
                </a:cubicBezTo>
                <a:cubicBezTo>
                  <a:pt x="4167385" y="2546027"/>
                  <a:pt x="4213213" y="2565546"/>
                  <a:pt x="4136572" y="2540000"/>
                </a:cubicBezTo>
                <a:cubicBezTo>
                  <a:pt x="4122058" y="2525486"/>
                  <a:pt x="4111388" y="2505637"/>
                  <a:pt x="4093029" y="2496457"/>
                </a:cubicBezTo>
                <a:cubicBezTo>
                  <a:pt x="4082186" y="2491035"/>
                  <a:pt x="3936729" y="2468267"/>
                  <a:pt x="3933372" y="2467428"/>
                </a:cubicBezTo>
                <a:cubicBezTo>
                  <a:pt x="3903687" y="2460007"/>
                  <a:pt x="3875315" y="2448076"/>
                  <a:pt x="3846286" y="2438400"/>
                </a:cubicBezTo>
                <a:lnTo>
                  <a:pt x="3802743" y="2423886"/>
                </a:lnTo>
                <a:cubicBezTo>
                  <a:pt x="3726105" y="2398340"/>
                  <a:pt x="3771926" y="2417854"/>
                  <a:pt x="3672115" y="2351314"/>
                </a:cubicBezTo>
                <a:lnTo>
                  <a:pt x="3628572" y="2322286"/>
                </a:lnTo>
                <a:cubicBezTo>
                  <a:pt x="3574935" y="2241832"/>
                  <a:pt x="3630231" y="2305468"/>
                  <a:pt x="3556000" y="2264228"/>
                </a:cubicBezTo>
                <a:cubicBezTo>
                  <a:pt x="3406282" y="2181050"/>
                  <a:pt x="3523897" y="2224498"/>
                  <a:pt x="3425372" y="2191657"/>
                </a:cubicBezTo>
                <a:cubicBezTo>
                  <a:pt x="3356369" y="2145655"/>
                  <a:pt x="3398378" y="2168144"/>
                  <a:pt x="3294743" y="2133600"/>
                </a:cubicBezTo>
                <a:lnTo>
                  <a:pt x="3251200" y="2119086"/>
                </a:lnTo>
                <a:cubicBezTo>
                  <a:pt x="3236686" y="2109410"/>
                  <a:pt x="3218555" y="2103678"/>
                  <a:pt x="3207658" y="2090057"/>
                </a:cubicBezTo>
                <a:cubicBezTo>
                  <a:pt x="3198101" y="2078110"/>
                  <a:pt x="3193143" y="2061814"/>
                  <a:pt x="3193143" y="2046514"/>
                </a:cubicBezTo>
                <a:cubicBezTo>
                  <a:pt x="3193143" y="1968954"/>
                  <a:pt x="3199538" y="1891420"/>
                  <a:pt x="3207658" y="1814286"/>
                </a:cubicBezTo>
                <a:cubicBezTo>
                  <a:pt x="3209260" y="1799071"/>
                  <a:pt x="3212615" y="1782690"/>
                  <a:pt x="3222172" y="1770743"/>
                </a:cubicBezTo>
                <a:cubicBezTo>
                  <a:pt x="3233069" y="1757121"/>
                  <a:pt x="3252314" y="1752881"/>
                  <a:pt x="3265715" y="1741714"/>
                </a:cubicBezTo>
                <a:cubicBezTo>
                  <a:pt x="3338196" y="1681313"/>
                  <a:pt x="3276280" y="1709164"/>
                  <a:pt x="3352800" y="1683657"/>
                </a:cubicBezTo>
                <a:cubicBezTo>
                  <a:pt x="3398802" y="1614654"/>
                  <a:pt x="3376313" y="1656663"/>
                  <a:pt x="3410858" y="1553028"/>
                </a:cubicBezTo>
                <a:lnTo>
                  <a:pt x="3425372" y="1509486"/>
                </a:lnTo>
                <a:cubicBezTo>
                  <a:pt x="3430210" y="1432076"/>
                  <a:pt x="3431767" y="1354392"/>
                  <a:pt x="3439886" y="1277257"/>
                </a:cubicBezTo>
                <a:cubicBezTo>
                  <a:pt x="3441488" y="1262042"/>
                  <a:pt x="3441950" y="1242607"/>
                  <a:pt x="3454400" y="1233714"/>
                </a:cubicBezTo>
                <a:cubicBezTo>
                  <a:pt x="3479299" y="1215929"/>
                  <a:pt x="3512457" y="1214362"/>
                  <a:pt x="3541486" y="1204686"/>
                </a:cubicBezTo>
                <a:cubicBezTo>
                  <a:pt x="3556000" y="1199848"/>
                  <a:pt x="3572299" y="1198658"/>
                  <a:pt x="3585029" y="1190171"/>
                </a:cubicBezTo>
                <a:cubicBezTo>
                  <a:pt x="3709816" y="1106981"/>
                  <a:pt x="3551932" y="1206720"/>
                  <a:pt x="3672115" y="1146628"/>
                </a:cubicBezTo>
                <a:cubicBezTo>
                  <a:pt x="3784655" y="1090358"/>
                  <a:pt x="3649760" y="1139566"/>
                  <a:pt x="3759200" y="1103086"/>
                </a:cubicBezTo>
                <a:cubicBezTo>
                  <a:pt x="3871746" y="1028055"/>
                  <a:pt x="3813188" y="1056060"/>
                  <a:pt x="3933372" y="1016000"/>
                </a:cubicBezTo>
                <a:lnTo>
                  <a:pt x="3976915" y="1001486"/>
                </a:lnTo>
                <a:cubicBezTo>
                  <a:pt x="4101705" y="918292"/>
                  <a:pt x="3943817" y="1018035"/>
                  <a:pt x="4064000" y="957943"/>
                </a:cubicBezTo>
                <a:cubicBezTo>
                  <a:pt x="4079602" y="950142"/>
                  <a:pt x="4093029" y="938590"/>
                  <a:pt x="4107543" y="928914"/>
                </a:cubicBezTo>
                <a:cubicBezTo>
                  <a:pt x="4143179" y="875461"/>
                  <a:pt x="4163298" y="866251"/>
                  <a:pt x="4122058" y="783771"/>
                </a:cubicBezTo>
                <a:cubicBezTo>
                  <a:pt x="4115216" y="770087"/>
                  <a:pt x="4093029" y="774095"/>
                  <a:pt x="4078515" y="769257"/>
                </a:cubicBezTo>
                <a:cubicBezTo>
                  <a:pt x="3997939" y="779329"/>
                  <a:pt x="3859122" y="795077"/>
                  <a:pt x="3788229" y="812800"/>
                </a:cubicBezTo>
                <a:cubicBezTo>
                  <a:pt x="3768877" y="817638"/>
                  <a:pt x="3749888" y="824281"/>
                  <a:pt x="3730172" y="827314"/>
                </a:cubicBezTo>
                <a:cubicBezTo>
                  <a:pt x="3686870" y="833976"/>
                  <a:pt x="3643086" y="836990"/>
                  <a:pt x="3599543" y="841828"/>
                </a:cubicBezTo>
                <a:cubicBezTo>
                  <a:pt x="3526972" y="836990"/>
                  <a:pt x="3454117" y="835346"/>
                  <a:pt x="3381829" y="827314"/>
                </a:cubicBezTo>
                <a:cubicBezTo>
                  <a:pt x="3366623" y="825624"/>
                  <a:pt x="3350233" y="822357"/>
                  <a:pt x="3338286" y="812800"/>
                </a:cubicBezTo>
                <a:cubicBezTo>
                  <a:pt x="3324665" y="801903"/>
                  <a:pt x="3318934" y="783771"/>
                  <a:pt x="3309258" y="769257"/>
                </a:cubicBezTo>
                <a:cubicBezTo>
                  <a:pt x="3304420" y="740228"/>
                  <a:pt x="3300515" y="711029"/>
                  <a:pt x="3294743" y="682171"/>
                </a:cubicBezTo>
                <a:cubicBezTo>
                  <a:pt x="3285630" y="636607"/>
                  <a:pt x="3279549" y="622073"/>
                  <a:pt x="3265715" y="580571"/>
                </a:cubicBezTo>
                <a:cubicBezTo>
                  <a:pt x="3260877" y="406400"/>
                  <a:pt x="3282765" y="229412"/>
                  <a:pt x="3251200" y="58057"/>
                </a:cubicBezTo>
                <a:cubicBezTo>
                  <a:pt x="3245657" y="27965"/>
                  <a:pt x="3193143" y="38704"/>
                  <a:pt x="3164115" y="29028"/>
                </a:cubicBezTo>
                <a:cubicBezTo>
                  <a:pt x="3097173" y="6714"/>
                  <a:pt x="3135566" y="17513"/>
                  <a:pt x="3048000" y="0"/>
                </a:cubicBezTo>
                <a:cubicBezTo>
                  <a:pt x="2965753" y="4838"/>
                  <a:pt x="2882955" y="3858"/>
                  <a:pt x="2801258" y="14514"/>
                </a:cubicBezTo>
                <a:cubicBezTo>
                  <a:pt x="2415809" y="64790"/>
                  <a:pt x="3263863" y="41866"/>
                  <a:pt x="2510972" y="58057"/>
                </a:cubicBezTo>
                <a:lnTo>
                  <a:pt x="1364343" y="72571"/>
                </a:lnTo>
                <a:cubicBezTo>
                  <a:pt x="1291772" y="96762"/>
                  <a:pt x="1325638" y="72572"/>
                  <a:pt x="1291772" y="174171"/>
                </a:cubicBezTo>
                <a:lnTo>
                  <a:pt x="1277258" y="217714"/>
                </a:lnTo>
                <a:cubicBezTo>
                  <a:pt x="1272420" y="382209"/>
                  <a:pt x="1283155" y="547904"/>
                  <a:pt x="1262743" y="711200"/>
                </a:cubicBezTo>
                <a:cubicBezTo>
                  <a:pt x="1258416" y="745819"/>
                  <a:pt x="1204686" y="798286"/>
                  <a:pt x="1204686" y="798286"/>
                </a:cubicBezTo>
                <a:cubicBezTo>
                  <a:pt x="1008644" y="770279"/>
                  <a:pt x="1171003" y="799655"/>
                  <a:pt x="1059543" y="769257"/>
                </a:cubicBezTo>
                <a:cubicBezTo>
                  <a:pt x="1021053" y="758760"/>
                  <a:pt x="943429" y="740228"/>
                  <a:pt x="943429" y="740228"/>
                </a:cubicBezTo>
                <a:cubicBezTo>
                  <a:pt x="846667" y="745066"/>
                  <a:pt x="749717" y="747017"/>
                  <a:pt x="653143" y="754743"/>
                </a:cubicBezTo>
                <a:cubicBezTo>
                  <a:pt x="628552" y="756710"/>
                  <a:pt x="603671" y="760595"/>
                  <a:pt x="580572" y="769257"/>
                </a:cubicBezTo>
                <a:cubicBezTo>
                  <a:pt x="564239" y="775382"/>
                  <a:pt x="551543" y="788610"/>
                  <a:pt x="537029" y="798286"/>
                </a:cubicBezTo>
                <a:cubicBezTo>
                  <a:pt x="527353" y="827314"/>
                  <a:pt x="482540" y="868398"/>
                  <a:pt x="508000" y="885371"/>
                </a:cubicBezTo>
                <a:lnTo>
                  <a:pt x="595086" y="943428"/>
                </a:lnTo>
                <a:cubicBezTo>
                  <a:pt x="609600" y="953104"/>
                  <a:pt x="626294" y="960122"/>
                  <a:pt x="638629" y="972457"/>
                </a:cubicBezTo>
                <a:cubicBezTo>
                  <a:pt x="653143" y="986971"/>
                  <a:pt x="665969" y="1003398"/>
                  <a:pt x="682172" y="1016000"/>
                </a:cubicBezTo>
                <a:cubicBezTo>
                  <a:pt x="709711" y="1037419"/>
                  <a:pt x="740229" y="1054704"/>
                  <a:pt x="769258" y="1074057"/>
                </a:cubicBezTo>
                <a:lnTo>
                  <a:pt x="812800" y="1103086"/>
                </a:lnTo>
                <a:lnTo>
                  <a:pt x="856343" y="1132114"/>
                </a:lnTo>
                <a:cubicBezTo>
                  <a:pt x="870857" y="1141790"/>
                  <a:pt x="883337" y="1155627"/>
                  <a:pt x="899886" y="1161143"/>
                </a:cubicBezTo>
                <a:cubicBezTo>
                  <a:pt x="999428" y="1194323"/>
                  <a:pt x="875868" y="1155137"/>
                  <a:pt x="1016000" y="1190171"/>
                </a:cubicBezTo>
                <a:cubicBezTo>
                  <a:pt x="1030843" y="1193882"/>
                  <a:pt x="1045029" y="1199848"/>
                  <a:pt x="1059543" y="1204686"/>
                </a:cubicBezTo>
                <a:cubicBezTo>
                  <a:pt x="1069219" y="1233714"/>
                  <a:pt x="1083542" y="1261589"/>
                  <a:pt x="1088572" y="1291771"/>
                </a:cubicBezTo>
                <a:cubicBezTo>
                  <a:pt x="1095041" y="1330589"/>
                  <a:pt x="1107458" y="1410859"/>
                  <a:pt x="1117600" y="1451428"/>
                </a:cubicBezTo>
                <a:cubicBezTo>
                  <a:pt x="1121311" y="1466271"/>
                  <a:pt x="1127912" y="1480260"/>
                  <a:pt x="1132115" y="1494971"/>
                </a:cubicBezTo>
                <a:cubicBezTo>
                  <a:pt x="1175995" y="1648547"/>
                  <a:pt x="1106659" y="1433118"/>
                  <a:pt x="1175658" y="1640114"/>
                </a:cubicBezTo>
                <a:cubicBezTo>
                  <a:pt x="1180496" y="1654628"/>
                  <a:pt x="1181686" y="1670927"/>
                  <a:pt x="1190172" y="1683657"/>
                </a:cubicBezTo>
                <a:lnTo>
                  <a:pt x="1219200" y="1727200"/>
                </a:lnTo>
                <a:cubicBezTo>
                  <a:pt x="1190172" y="1736876"/>
                  <a:pt x="1157574" y="1739255"/>
                  <a:pt x="1132115" y="1756228"/>
                </a:cubicBezTo>
                <a:cubicBezTo>
                  <a:pt x="1090258" y="1784133"/>
                  <a:pt x="1057505" y="1811485"/>
                  <a:pt x="1001486" y="1814286"/>
                </a:cubicBezTo>
                <a:lnTo>
                  <a:pt x="711200" y="1828800"/>
                </a:lnTo>
                <a:cubicBezTo>
                  <a:pt x="573772" y="1844070"/>
                  <a:pt x="611551" y="1812335"/>
                  <a:pt x="551543" y="1857828"/>
                </a:cubicBezTo>
                <a:close/>
              </a:path>
            </a:pathLst>
          </a:custGeom>
          <a:solidFill>
            <a:schemeClr val="bg1"/>
          </a:solidFill>
          <a:ln w="57150" cap="flat" cmpd="sng" algn="ctr">
            <a:solidFill>
              <a:srgbClr val="FFFF00"/>
            </a:solidFill>
            <a:prstDash val="dash"/>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sp>
        <p:nvSpPr>
          <p:cNvPr id="5" name="Freeform 4"/>
          <p:cNvSpPr/>
          <p:nvPr/>
        </p:nvSpPr>
        <p:spPr bwMode="auto">
          <a:xfrm>
            <a:off x="159535" y="4367731"/>
            <a:ext cx="1727842" cy="1452498"/>
          </a:xfrm>
          <a:custGeom>
            <a:avLst/>
            <a:gdLst>
              <a:gd name="connsiteX0" fmla="*/ 1727322 w 1727842"/>
              <a:gd name="connsiteY0" fmla="*/ 73640 h 1452498"/>
              <a:gd name="connsiteX1" fmla="*/ 1654751 w 1727842"/>
              <a:gd name="connsiteY1" fmla="*/ 44612 h 1452498"/>
              <a:gd name="connsiteX2" fmla="*/ 1524122 w 1727842"/>
              <a:gd name="connsiteY2" fmla="*/ 15583 h 1452498"/>
              <a:gd name="connsiteX3" fmla="*/ 1480579 w 1727842"/>
              <a:gd name="connsiteY3" fmla="*/ 1069 h 1452498"/>
              <a:gd name="connsiteX4" fmla="*/ 1422522 w 1727842"/>
              <a:gd name="connsiteY4" fmla="*/ 15583 h 1452498"/>
              <a:gd name="connsiteX5" fmla="*/ 1335436 w 1727842"/>
              <a:gd name="connsiteY5" fmla="*/ 73640 h 1452498"/>
              <a:gd name="connsiteX6" fmla="*/ 1262865 w 1727842"/>
              <a:gd name="connsiteY6" fmla="*/ 160726 h 1452498"/>
              <a:gd name="connsiteX7" fmla="*/ 1175779 w 1727842"/>
              <a:gd name="connsiteY7" fmla="*/ 218783 h 1452498"/>
              <a:gd name="connsiteX8" fmla="*/ 1132236 w 1727842"/>
              <a:gd name="connsiteY8" fmla="*/ 247812 h 1452498"/>
              <a:gd name="connsiteX9" fmla="*/ 1088694 w 1727842"/>
              <a:gd name="connsiteY9" fmla="*/ 276840 h 1452498"/>
              <a:gd name="connsiteX10" fmla="*/ 1001608 w 1727842"/>
              <a:gd name="connsiteY10" fmla="*/ 334898 h 1452498"/>
              <a:gd name="connsiteX11" fmla="*/ 914522 w 1727842"/>
              <a:gd name="connsiteY11" fmla="*/ 392955 h 1452498"/>
              <a:gd name="connsiteX12" fmla="*/ 870979 w 1727842"/>
              <a:gd name="connsiteY12" fmla="*/ 421983 h 1452498"/>
              <a:gd name="connsiteX13" fmla="*/ 609722 w 1727842"/>
              <a:gd name="connsiteY13" fmla="*/ 465526 h 1452498"/>
              <a:gd name="connsiteX14" fmla="*/ 508122 w 1727842"/>
              <a:gd name="connsiteY14" fmla="*/ 494555 h 1452498"/>
              <a:gd name="connsiteX15" fmla="*/ 464579 w 1727842"/>
              <a:gd name="connsiteY15" fmla="*/ 538098 h 1452498"/>
              <a:gd name="connsiteX16" fmla="*/ 304922 w 1727842"/>
              <a:gd name="connsiteY16" fmla="*/ 567126 h 1452498"/>
              <a:gd name="connsiteX17" fmla="*/ 203322 w 1727842"/>
              <a:gd name="connsiteY17" fmla="*/ 523583 h 1452498"/>
              <a:gd name="connsiteX18" fmla="*/ 130751 w 1727842"/>
              <a:gd name="connsiteY18" fmla="*/ 451012 h 1452498"/>
              <a:gd name="connsiteX19" fmla="*/ 72694 w 1727842"/>
              <a:gd name="connsiteY19" fmla="*/ 436498 h 1452498"/>
              <a:gd name="connsiteX20" fmla="*/ 29151 w 1727842"/>
              <a:gd name="connsiteY20" fmla="*/ 610669 h 1452498"/>
              <a:gd name="connsiteX21" fmla="*/ 58179 w 1727842"/>
              <a:gd name="connsiteY21" fmla="*/ 697755 h 1452498"/>
              <a:gd name="connsiteX22" fmla="*/ 72694 w 1727842"/>
              <a:gd name="connsiteY22" fmla="*/ 799355 h 1452498"/>
              <a:gd name="connsiteX23" fmla="*/ 43665 w 1727842"/>
              <a:gd name="connsiteY23" fmla="*/ 1220269 h 1452498"/>
              <a:gd name="connsiteX24" fmla="*/ 58179 w 1727842"/>
              <a:gd name="connsiteY24" fmla="*/ 1263812 h 1452498"/>
              <a:gd name="connsiteX25" fmla="*/ 145265 w 1727842"/>
              <a:gd name="connsiteY25" fmla="*/ 1307355 h 1452498"/>
              <a:gd name="connsiteX26" fmla="*/ 275894 w 1727842"/>
              <a:gd name="connsiteY26" fmla="*/ 1263812 h 1452498"/>
              <a:gd name="connsiteX27" fmla="*/ 319436 w 1727842"/>
              <a:gd name="connsiteY27" fmla="*/ 1292840 h 1452498"/>
              <a:gd name="connsiteX28" fmla="*/ 348465 w 1727842"/>
              <a:gd name="connsiteY28" fmla="*/ 1336383 h 1452498"/>
              <a:gd name="connsiteX29" fmla="*/ 435551 w 1727842"/>
              <a:gd name="connsiteY29" fmla="*/ 1394440 h 1452498"/>
              <a:gd name="connsiteX30" fmla="*/ 479094 w 1727842"/>
              <a:gd name="connsiteY30" fmla="*/ 1423469 h 1452498"/>
              <a:gd name="connsiteX31" fmla="*/ 566179 w 1727842"/>
              <a:gd name="connsiteY31" fmla="*/ 1452498 h 1452498"/>
              <a:gd name="connsiteX32" fmla="*/ 609722 w 1727842"/>
              <a:gd name="connsiteY32" fmla="*/ 1437983 h 1452498"/>
              <a:gd name="connsiteX33" fmla="*/ 682294 w 1727842"/>
              <a:gd name="connsiteY33" fmla="*/ 1350898 h 1452498"/>
              <a:gd name="connsiteX34" fmla="*/ 696808 w 1727842"/>
              <a:gd name="connsiteY34" fmla="*/ 1307355 h 1452498"/>
              <a:gd name="connsiteX35" fmla="*/ 711322 w 1727842"/>
              <a:gd name="connsiteY35" fmla="*/ 1249298 h 1452498"/>
              <a:gd name="connsiteX36" fmla="*/ 754865 w 1727842"/>
              <a:gd name="connsiteY36" fmla="*/ 1263812 h 1452498"/>
              <a:gd name="connsiteX37" fmla="*/ 798408 w 1727842"/>
              <a:gd name="connsiteY37" fmla="*/ 1234783 h 1452498"/>
              <a:gd name="connsiteX38" fmla="*/ 841951 w 1727842"/>
              <a:gd name="connsiteY38" fmla="*/ 1147698 h 1452498"/>
              <a:gd name="connsiteX39" fmla="*/ 827436 w 1727842"/>
              <a:gd name="connsiteY39" fmla="*/ 1089640 h 1452498"/>
              <a:gd name="connsiteX40" fmla="*/ 769379 w 1727842"/>
              <a:gd name="connsiteY40" fmla="*/ 1002555 h 1452498"/>
              <a:gd name="connsiteX41" fmla="*/ 841951 w 1727842"/>
              <a:gd name="connsiteY41" fmla="*/ 929983 h 1452498"/>
              <a:gd name="connsiteX42" fmla="*/ 827436 w 1727842"/>
              <a:gd name="connsiteY42" fmla="*/ 871926 h 1452498"/>
              <a:gd name="connsiteX43" fmla="*/ 958065 w 1727842"/>
              <a:gd name="connsiteY43" fmla="*/ 828383 h 1452498"/>
              <a:gd name="connsiteX44" fmla="*/ 1001608 w 1727842"/>
              <a:gd name="connsiteY44" fmla="*/ 813869 h 1452498"/>
              <a:gd name="connsiteX45" fmla="*/ 1045151 w 1727842"/>
              <a:gd name="connsiteY45" fmla="*/ 799355 h 1452498"/>
              <a:gd name="connsiteX46" fmla="*/ 1088694 w 1727842"/>
              <a:gd name="connsiteY46" fmla="*/ 755812 h 1452498"/>
              <a:gd name="connsiteX47" fmla="*/ 1132236 w 1727842"/>
              <a:gd name="connsiteY47" fmla="*/ 741298 h 1452498"/>
              <a:gd name="connsiteX48" fmla="*/ 1219322 w 1727842"/>
              <a:gd name="connsiteY48" fmla="*/ 683240 h 1452498"/>
              <a:gd name="connsiteX49" fmla="*/ 1219322 w 1727842"/>
              <a:gd name="connsiteY49" fmla="*/ 683240 h 1452498"/>
              <a:gd name="connsiteX50" fmla="*/ 1262865 w 1727842"/>
              <a:gd name="connsiteY50" fmla="*/ 639698 h 1452498"/>
              <a:gd name="connsiteX51" fmla="*/ 1291894 w 1727842"/>
              <a:gd name="connsiteY51" fmla="*/ 596155 h 1452498"/>
              <a:gd name="connsiteX52" fmla="*/ 1335436 w 1727842"/>
              <a:gd name="connsiteY52" fmla="*/ 581640 h 1452498"/>
              <a:gd name="connsiteX53" fmla="*/ 1408008 w 1727842"/>
              <a:gd name="connsiteY53" fmla="*/ 523583 h 1452498"/>
              <a:gd name="connsiteX54" fmla="*/ 1451551 w 1727842"/>
              <a:gd name="connsiteY54" fmla="*/ 480040 h 1452498"/>
              <a:gd name="connsiteX55" fmla="*/ 1495094 w 1727842"/>
              <a:gd name="connsiteY55" fmla="*/ 451012 h 1452498"/>
              <a:gd name="connsiteX56" fmla="*/ 1553151 w 1727842"/>
              <a:gd name="connsiteY56" fmla="*/ 363926 h 1452498"/>
              <a:gd name="connsiteX57" fmla="*/ 1582179 w 1727842"/>
              <a:gd name="connsiteY57" fmla="*/ 320383 h 1452498"/>
              <a:gd name="connsiteX58" fmla="*/ 1712808 w 1727842"/>
              <a:gd name="connsiteY58" fmla="*/ 247812 h 1452498"/>
              <a:gd name="connsiteX59" fmla="*/ 1712808 w 1727842"/>
              <a:gd name="connsiteY59" fmla="*/ 44612 h 1452498"/>
              <a:gd name="connsiteX60" fmla="*/ 1553151 w 1727842"/>
              <a:gd name="connsiteY60" fmla="*/ 1069 h 1452498"/>
              <a:gd name="connsiteX61" fmla="*/ 1480579 w 1727842"/>
              <a:gd name="connsiteY61" fmla="*/ 1069 h 1452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1727842" h="1452498">
                <a:moveTo>
                  <a:pt x="1727322" y="73640"/>
                </a:moveTo>
                <a:cubicBezTo>
                  <a:pt x="1703132" y="63964"/>
                  <a:pt x="1679468" y="52851"/>
                  <a:pt x="1654751" y="44612"/>
                </a:cubicBezTo>
                <a:cubicBezTo>
                  <a:pt x="1610060" y="29715"/>
                  <a:pt x="1570126" y="27084"/>
                  <a:pt x="1524122" y="15583"/>
                </a:cubicBezTo>
                <a:cubicBezTo>
                  <a:pt x="1509279" y="11872"/>
                  <a:pt x="1495093" y="5907"/>
                  <a:pt x="1480579" y="1069"/>
                </a:cubicBezTo>
                <a:cubicBezTo>
                  <a:pt x="1461227" y="5907"/>
                  <a:pt x="1440364" y="6662"/>
                  <a:pt x="1422522" y="15583"/>
                </a:cubicBezTo>
                <a:cubicBezTo>
                  <a:pt x="1391317" y="31185"/>
                  <a:pt x="1335436" y="73640"/>
                  <a:pt x="1335436" y="73640"/>
                </a:cubicBezTo>
                <a:cubicBezTo>
                  <a:pt x="1309633" y="112346"/>
                  <a:pt x="1301550" y="130638"/>
                  <a:pt x="1262865" y="160726"/>
                </a:cubicBezTo>
                <a:cubicBezTo>
                  <a:pt x="1235326" y="182145"/>
                  <a:pt x="1204808" y="199431"/>
                  <a:pt x="1175779" y="218783"/>
                </a:cubicBezTo>
                <a:lnTo>
                  <a:pt x="1132236" y="247812"/>
                </a:lnTo>
                <a:cubicBezTo>
                  <a:pt x="1117722" y="257488"/>
                  <a:pt x="1101029" y="264505"/>
                  <a:pt x="1088694" y="276840"/>
                </a:cubicBezTo>
                <a:cubicBezTo>
                  <a:pt x="992063" y="373471"/>
                  <a:pt x="1096130" y="282385"/>
                  <a:pt x="1001608" y="334898"/>
                </a:cubicBezTo>
                <a:cubicBezTo>
                  <a:pt x="971110" y="351841"/>
                  <a:pt x="943551" y="373603"/>
                  <a:pt x="914522" y="392955"/>
                </a:cubicBezTo>
                <a:cubicBezTo>
                  <a:pt x="900008" y="402631"/>
                  <a:pt x="887528" y="416467"/>
                  <a:pt x="870979" y="421983"/>
                </a:cubicBezTo>
                <a:cubicBezTo>
                  <a:pt x="728625" y="469435"/>
                  <a:pt x="814387" y="448471"/>
                  <a:pt x="609722" y="465526"/>
                </a:cubicBezTo>
                <a:cubicBezTo>
                  <a:pt x="601976" y="467462"/>
                  <a:pt x="520618" y="486224"/>
                  <a:pt x="508122" y="494555"/>
                </a:cubicBezTo>
                <a:cubicBezTo>
                  <a:pt x="491043" y="505941"/>
                  <a:pt x="481658" y="526712"/>
                  <a:pt x="464579" y="538098"/>
                </a:cubicBezTo>
                <a:cubicBezTo>
                  <a:pt x="433600" y="558751"/>
                  <a:pt x="309843" y="566511"/>
                  <a:pt x="304922" y="567126"/>
                </a:cubicBezTo>
                <a:cubicBezTo>
                  <a:pt x="260507" y="556022"/>
                  <a:pt x="236734" y="556995"/>
                  <a:pt x="203322" y="523583"/>
                </a:cubicBezTo>
                <a:cubicBezTo>
                  <a:pt x="154941" y="475201"/>
                  <a:pt x="198485" y="480040"/>
                  <a:pt x="130751" y="451012"/>
                </a:cubicBezTo>
                <a:cubicBezTo>
                  <a:pt x="112416" y="443154"/>
                  <a:pt x="92046" y="441336"/>
                  <a:pt x="72694" y="436498"/>
                </a:cubicBezTo>
                <a:cubicBezTo>
                  <a:pt x="-31716" y="462600"/>
                  <a:pt x="-1881" y="434823"/>
                  <a:pt x="29151" y="610669"/>
                </a:cubicBezTo>
                <a:cubicBezTo>
                  <a:pt x="34469" y="640802"/>
                  <a:pt x="58179" y="697755"/>
                  <a:pt x="58179" y="697755"/>
                </a:cubicBezTo>
                <a:cubicBezTo>
                  <a:pt x="63017" y="731622"/>
                  <a:pt x="72694" y="765144"/>
                  <a:pt x="72694" y="799355"/>
                </a:cubicBezTo>
                <a:cubicBezTo>
                  <a:pt x="72694" y="1040363"/>
                  <a:pt x="68088" y="1049308"/>
                  <a:pt x="43665" y="1220269"/>
                </a:cubicBezTo>
                <a:cubicBezTo>
                  <a:pt x="48503" y="1234783"/>
                  <a:pt x="48622" y="1251865"/>
                  <a:pt x="58179" y="1263812"/>
                </a:cubicBezTo>
                <a:cubicBezTo>
                  <a:pt x="78640" y="1289389"/>
                  <a:pt x="116582" y="1297794"/>
                  <a:pt x="145265" y="1307355"/>
                </a:cubicBezTo>
                <a:cubicBezTo>
                  <a:pt x="245081" y="1240811"/>
                  <a:pt x="199253" y="1238266"/>
                  <a:pt x="275894" y="1263812"/>
                </a:cubicBezTo>
                <a:cubicBezTo>
                  <a:pt x="290408" y="1273488"/>
                  <a:pt x="307101" y="1280505"/>
                  <a:pt x="319436" y="1292840"/>
                </a:cubicBezTo>
                <a:cubicBezTo>
                  <a:pt x="331771" y="1305175"/>
                  <a:pt x="335337" y="1324896"/>
                  <a:pt x="348465" y="1336383"/>
                </a:cubicBezTo>
                <a:cubicBezTo>
                  <a:pt x="374721" y="1359357"/>
                  <a:pt x="406522" y="1375088"/>
                  <a:pt x="435551" y="1394440"/>
                </a:cubicBezTo>
                <a:cubicBezTo>
                  <a:pt x="450065" y="1404116"/>
                  <a:pt x="462545" y="1417953"/>
                  <a:pt x="479094" y="1423469"/>
                </a:cubicBezTo>
                <a:lnTo>
                  <a:pt x="566179" y="1452498"/>
                </a:lnTo>
                <a:cubicBezTo>
                  <a:pt x="580693" y="1447660"/>
                  <a:pt x="596992" y="1446470"/>
                  <a:pt x="609722" y="1437983"/>
                </a:cubicBezTo>
                <a:cubicBezTo>
                  <a:pt x="643248" y="1415632"/>
                  <a:pt x="660874" y="1383027"/>
                  <a:pt x="682294" y="1350898"/>
                </a:cubicBezTo>
                <a:cubicBezTo>
                  <a:pt x="687132" y="1336384"/>
                  <a:pt x="692605" y="1322066"/>
                  <a:pt x="696808" y="1307355"/>
                </a:cubicBezTo>
                <a:cubicBezTo>
                  <a:pt x="702288" y="1288175"/>
                  <a:pt x="695364" y="1261267"/>
                  <a:pt x="711322" y="1249298"/>
                </a:cubicBezTo>
                <a:cubicBezTo>
                  <a:pt x="723562" y="1240118"/>
                  <a:pt x="740351" y="1258974"/>
                  <a:pt x="754865" y="1263812"/>
                </a:cubicBezTo>
                <a:cubicBezTo>
                  <a:pt x="769379" y="1254136"/>
                  <a:pt x="786073" y="1247118"/>
                  <a:pt x="798408" y="1234783"/>
                </a:cubicBezTo>
                <a:cubicBezTo>
                  <a:pt x="826542" y="1206648"/>
                  <a:pt x="830146" y="1183110"/>
                  <a:pt x="841951" y="1147698"/>
                </a:cubicBezTo>
                <a:cubicBezTo>
                  <a:pt x="837113" y="1128345"/>
                  <a:pt x="836357" y="1107482"/>
                  <a:pt x="827436" y="1089640"/>
                </a:cubicBezTo>
                <a:cubicBezTo>
                  <a:pt x="811834" y="1058435"/>
                  <a:pt x="769379" y="1002555"/>
                  <a:pt x="769379" y="1002555"/>
                </a:cubicBezTo>
                <a:cubicBezTo>
                  <a:pt x="793824" y="986258"/>
                  <a:pt x="836858" y="965632"/>
                  <a:pt x="841951" y="929983"/>
                </a:cubicBezTo>
                <a:cubicBezTo>
                  <a:pt x="844772" y="910235"/>
                  <a:pt x="832274" y="891278"/>
                  <a:pt x="827436" y="871926"/>
                </a:cubicBezTo>
                <a:lnTo>
                  <a:pt x="958065" y="828383"/>
                </a:lnTo>
                <a:lnTo>
                  <a:pt x="1001608" y="813869"/>
                </a:lnTo>
                <a:lnTo>
                  <a:pt x="1045151" y="799355"/>
                </a:lnTo>
                <a:cubicBezTo>
                  <a:pt x="1059665" y="784841"/>
                  <a:pt x="1071615" y="767198"/>
                  <a:pt x="1088694" y="755812"/>
                </a:cubicBezTo>
                <a:cubicBezTo>
                  <a:pt x="1101424" y="747326"/>
                  <a:pt x="1118862" y="748728"/>
                  <a:pt x="1132236" y="741298"/>
                </a:cubicBezTo>
                <a:cubicBezTo>
                  <a:pt x="1162734" y="724355"/>
                  <a:pt x="1190293" y="702593"/>
                  <a:pt x="1219322" y="683240"/>
                </a:cubicBezTo>
                <a:lnTo>
                  <a:pt x="1219322" y="683240"/>
                </a:lnTo>
                <a:cubicBezTo>
                  <a:pt x="1233836" y="668726"/>
                  <a:pt x="1249724" y="655467"/>
                  <a:pt x="1262865" y="639698"/>
                </a:cubicBezTo>
                <a:cubicBezTo>
                  <a:pt x="1274033" y="626297"/>
                  <a:pt x="1278273" y="607052"/>
                  <a:pt x="1291894" y="596155"/>
                </a:cubicBezTo>
                <a:cubicBezTo>
                  <a:pt x="1303841" y="586598"/>
                  <a:pt x="1320922" y="586478"/>
                  <a:pt x="1335436" y="581640"/>
                </a:cubicBezTo>
                <a:cubicBezTo>
                  <a:pt x="1400359" y="484259"/>
                  <a:pt x="1323879" y="579670"/>
                  <a:pt x="1408008" y="523583"/>
                </a:cubicBezTo>
                <a:cubicBezTo>
                  <a:pt x="1425087" y="512197"/>
                  <a:pt x="1435782" y="493181"/>
                  <a:pt x="1451551" y="480040"/>
                </a:cubicBezTo>
                <a:cubicBezTo>
                  <a:pt x="1464952" y="468873"/>
                  <a:pt x="1480580" y="460688"/>
                  <a:pt x="1495094" y="451012"/>
                </a:cubicBezTo>
                <a:lnTo>
                  <a:pt x="1553151" y="363926"/>
                </a:lnTo>
                <a:cubicBezTo>
                  <a:pt x="1562827" y="349412"/>
                  <a:pt x="1567665" y="330059"/>
                  <a:pt x="1582179" y="320383"/>
                </a:cubicBezTo>
                <a:cubicBezTo>
                  <a:pt x="1681995" y="253839"/>
                  <a:pt x="1636167" y="273358"/>
                  <a:pt x="1712808" y="247812"/>
                </a:cubicBezTo>
                <a:cubicBezTo>
                  <a:pt x="1716237" y="220379"/>
                  <a:pt x="1744852" y="81234"/>
                  <a:pt x="1712808" y="44612"/>
                </a:cubicBezTo>
                <a:cubicBezTo>
                  <a:pt x="1700286" y="30301"/>
                  <a:pt x="1576744" y="3428"/>
                  <a:pt x="1553151" y="1069"/>
                </a:cubicBezTo>
                <a:cubicBezTo>
                  <a:pt x="1529080" y="-1338"/>
                  <a:pt x="1504770" y="1069"/>
                  <a:pt x="1480579" y="1069"/>
                </a:cubicBezTo>
              </a:path>
            </a:pathLst>
          </a:custGeom>
          <a:solidFill>
            <a:schemeClr val="bg1"/>
          </a:solidFill>
          <a:ln w="38100" cap="flat" cmpd="sng" algn="ctr">
            <a:solidFill>
              <a:srgbClr val="FFFF00"/>
            </a:solidFill>
            <a:prstDash val="dash"/>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spTree>
    <p:extLst>
      <p:ext uri="{BB962C8B-B14F-4D97-AF65-F5344CB8AC3E}">
        <p14:creationId xmlns:p14="http://schemas.microsoft.com/office/powerpoint/2010/main" val="3615467526"/>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97955" name="Rectangle 3"/>
          <p:cNvSpPr>
            <a:spLocks noGrp="1" noChangeArrowheads="1"/>
          </p:cNvSpPr>
          <p:nvPr>
            <p:ph type="body" idx="1"/>
          </p:nvPr>
        </p:nvSpPr>
        <p:spPr>
          <a:xfrm>
            <a:off x="457200" y="304800"/>
            <a:ext cx="8229600" cy="5826125"/>
          </a:xfrm>
        </p:spPr>
        <p:txBody>
          <a:bodyPr/>
          <a:lstStyle/>
          <a:p>
            <a:pPr eaLnBrk="1" hangingPunct="1">
              <a:defRPr/>
            </a:pPr>
            <a:r>
              <a:rPr lang="en-US" dirty="0"/>
              <a:t>Name the famous movie son?</a:t>
            </a:r>
          </a:p>
        </p:txBody>
      </p:sp>
      <p:sp>
        <p:nvSpPr>
          <p:cNvPr id="24584" name="Rectangle 8"/>
          <p:cNvSpPr>
            <a:spLocks noChangeArrowheads="1"/>
          </p:cNvSpPr>
          <p:nvPr/>
        </p:nvSpPr>
        <p:spPr bwMode="auto">
          <a:xfrm>
            <a:off x="5715000" y="6629400"/>
            <a:ext cx="3429000" cy="214313"/>
          </a:xfrm>
          <a:prstGeom prst="rect">
            <a:avLst/>
          </a:prstGeom>
          <a:noFill/>
          <a:ln w="9525" algn="ctr">
            <a:noFill/>
            <a:miter lim="800000"/>
            <a:headEnd/>
            <a:tailEnd/>
          </a:ln>
          <a:effectLst/>
        </p:spPr>
        <p:txBody>
          <a:bodyPr>
            <a:spAutoFit/>
          </a:bodyPr>
          <a:lstStyle/>
          <a:p>
            <a:pPr marL="342900" marR="0" lvl="0" indent="-342900" algn="r" defTabSz="914400" rtl="0" eaLnBrk="1" fontAlgn="base" latinLnBrk="0" hangingPunct="1">
              <a:lnSpc>
                <a:spcPct val="100000"/>
              </a:lnSpc>
              <a:spcBef>
                <a:spcPct val="0"/>
              </a:spcBef>
              <a:spcAft>
                <a:spcPct val="0"/>
              </a:spcAft>
              <a:buClr>
                <a:srgbClr val="66CCFF"/>
              </a:buClr>
              <a:buSzPct val="65000"/>
              <a:buFont typeface="Wingdings" pitchFamily="2" charset="2"/>
              <a:buNone/>
              <a:tabLst/>
              <a:defRPr/>
            </a:pPr>
            <a: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rPr>
              <a:t>Copyright © 2024 </a:t>
            </a:r>
            <a:r>
              <a:rPr kumimoji="0" lang="en-US" sz="800" b="1" i="0" u="none" strike="noStrike" kern="1200" cap="none" spc="0" normalizeH="0" baseline="0" noProof="0" dirty="0" err="1">
                <a:ln>
                  <a:noFill/>
                </a:ln>
                <a:solidFill>
                  <a:srgbClr val="FFFFFF"/>
                </a:solidFill>
                <a:effectLst/>
                <a:uLnTx/>
                <a:uFillTx/>
                <a:latin typeface="Verdana" pitchFamily="34" charset="0"/>
                <a:ea typeface="+mn-ea"/>
                <a:cs typeface="+mn-cs"/>
              </a:rPr>
              <a:t>SlideSpark</a:t>
            </a:r>
            <a: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rPr>
              <a:t> .LLC</a:t>
            </a:r>
            <a:endParaRPr kumimoji="0" lang="en-US" sz="96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Tahoma" pitchFamily="34" charset="0"/>
              <a:ea typeface="+mn-ea"/>
              <a:cs typeface="+mn-cs"/>
            </a:endParaRPr>
          </a:p>
        </p:txBody>
      </p:sp>
      <p:pic>
        <p:nvPicPr>
          <p:cNvPr id="45058" name="Picture 2" descr="https://encrypted-tbn1.gstatic.com/images?q=tbn:ANd9GcSXGoJ1AroGg1fZ4LORTn6Ehga79gYqeo2hAOP_kN2_v-Krhks2OA"/>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7714" y="990600"/>
            <a:ext cx="8610600" cy="5493657"/>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
        <p:nvSpPr>
          <p:cNvPr id="3" name="Rectangle 2"/>
          <p:cNvSpPr/>
          <p:nvPr/>
        </p:nvSpPr>
        <p:spPr>
          <a:xfrm>
            <a:off x="224971" y="990600"/>
            <a:ext cx="1661032" cy="923330"/>
          </a:xfrm>
          <a:prstGeom prst="rect">
            <a:avLst/>
          </a:prstGeom>
          <a:noFill/>
        </p:spPr>
        <p:txBody>
          <a:bodyPr wrap="none" lIns="91440" tIns="45720" rIns="91440" bIns="4572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Verdana" pitchFamily="34" charset="0"/>
                <a:ea typeface="+mn-ea"/>
                <a:cs typeface="+mn-cs"/>
              </a:rPr>
              <a:t>*21</a:t>
            </a:r>
          </a:p>
        </p:txBody>
      </p:sp>
    </p:spTree>
    <p:extLst>
      <p:ext uri="{BB962C8B-B14F-4D97-AF65-F5344CB8AC3E}">
        <p14:creationId xmlns:p14="http://schemas.microsoft.com/office/powerpoint/2010/main" val="7070686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656067293"/>
              </p:ext>
            </p:extLst>
          </p:nvPr>
        </p:nvGraphicFramePr>
        <p:xfrm>
          <a:off x="381000" y="891594"/>
          <a:ext cx="8382000" cy="5680075"/>
        </p:xfrm>
        <a:graphic>
          <a:graphicData uri="http://schemas.openxmlformats.org/drawingml/2006/table">
            <a:tbl>
              <a:tblPr firstRow="1" bandRow="1">
                <a:tableStyleId>{5C22544A-7EE6-4342-B048-85BDC9FD1C3A}</a:tableStyleId>
              </a:tblPr>
              <a:tblGrid>
                <a:gridCol w="1676400">
                  <a:extLst>
                    <a:ext uri="{9D8B030D-6E8A-4147-A177-3AD203B41FA5}">
                      <a16:colId xmlns:a16="http://schemas.microsoft.com/office/drawing/2014/main" val="20000"/>
                    </a:ext>
                  </a:extLst>
                </a:gridCol>
                <a:gridCol w="1676400">
                  <a:extLst>
                    <a:ext uri="{9D8B030D-6E8A-4147-A177-3AD203B41FA5}">
                      <a16:colId xmlns:a16="http://schemas.microsoft.com/office/drawing/2014/main" val="20001"/>
                    </a:ext>
                  </a:extLst>
                </a:gridCol>
                <a:gridCol w="1676400">
                  <a:extLst>
                    <a:ext uri="{9D8B030D-6E8A-4147-A177-3AD203B41FA5}">
                      <a16:colId xmlns:a16="http://schemas.microsoft.com/office/drawing/2014/main" val="20002"/>
                    </a:ext>
                  </a:extLst>
                </a:gridCol>
                <a:gridCol w="1676400">
                  <a:extLst>
                    <a:ext uri="{9D8B030D-6E8A-4147-A177-3AD203B41FA5}">
                      <a16:colId xmlns:a16="http://schemas.microsoft.com/office/drawing/2014/main" val="20003"/>
                    </a:ext>
                  </a:extLst>
                </a:gridCol>
                <a:gridCol w="1676400">
                  <a:extLst>
                    <a:ext uri="{9D8B030D-6E8A-4147-A177-3AD203B41FA5}">
                      <a16:colId xmlns:a16="http://schemas.microsoft.com/office/drawing/2014/main" val="20004"/>
                    </a:ext>
                  </a:extLst>
                </a:gridCol>
              </a:tblGrid>
              <a:tr h="819729">
                <a:tc>
                  <a:txBody>
                    <a:bodyPr/>
                    <a:lstStyle/>
                    <a:p>
                      <a:pPr algn="ctr"/>
                      <a:r>
                        <a:rPr lang="en-US" dirty="0"/>
                        <a:t>HI</a:t>
                      </a:r>
                      <a:r>
                        <a:rPr lang="en-US" baseline="0" dirty="0"/>
                        <a:t>P </a:t>
                      </a:r>
                      <a:r>
                        <a:rPr lang="en-US" baseline="0" dirty="0" err="1"/>
                        <a:t>HIP</a:t>
                      </a:r>
                      <a:br>
                        <a:rPr lang="en-US" baseline="0" dirty="0"/>
                      </a:br>
                      <a:r>
                        <a:rPr lang="en-US" baseline="0" dirty="0"/>
                        <a:t>HOORAY</a:t>
                      </a:r>
                      <a:endParaRPr lang="en-US" dirty="0"/>
                    </a:p>
                  </a:txBody>
                  <a:tcPr>
                    <a:noFill/>
                  </a:tcPr>
                </a:tc>
                <a:tc>
                  <a:txBody>
                    <a:bodyPr/>
                    <a:lstStyle/>
                    <a:p>
                      <a:pPr algn="ctr"/>
                      <a:r>
                        <a:rPr lang="en-US" dirty="0"/>
                        <a:t>SPIRAL</a:t>
                      </a:r>
                      <a:br>
                        <a:rPr lang="en-US" dirty="0"/>
                      </a:br>
                      <a:r>
                        <a:rPr lang="en-US" dirty="0" err="1"/>
                        <a:t>SPIRAL</a:t>
                      </a:r>
                      <a:endParaRPr lang="en-US" dirty="0"/>
                    </a:p>
                  </a:txBody>
                  <a:tcPr>
                    <a:noFill/>
                  </a:tcPr>
                </a:tc>
                <a:tc>
                  <a:txBody>
                    <a:bodyPr/>
                    <a:lstStyle/>
                    <a:p>
                      <a:pPr algn="ctr"/>
                      <a:r>
                        <a:rPr lang="en-US" dirty="0"/>
                        <a:t>SHAPE-UP</a:t>
                      </a:r>
                    </a:p>
                  </a:txBody>
                  <a:tcPr>
                    <a:noFill/>
                  </a:tcPr>
                </a:tc>
                <a:tc>
                  <a:txBody>
                    <a:bodyPr/>
                    <a:lstStyle/>
                    <a:p>
                      <a:pPr algn="ctr"/>
                      <a:r>
                        <a:rPr lang="en-US" dirty="0"/>
                        <a:t>LIFE</a:t>
                      </a:r>
                    </a:p>
                    <a:p>
                      <a:pPr algn="ctr"/>
                      <a:r>
                        <a:rPr lang="en-US" dirty="0"/>
                        <a:t>LINE</a:t>
                      </a:r>
                    </a:p>
                  </a:txBody>
                  <a:tcPr>
                    <a:noFill/>
                  </a:tcPr>
                </a:tc>
                <a:tc>
                  <a:txBody>
                    <a:bodyPr/>
                    <a:lstStyle/>
                    <a:p>
                      <a:pPr algn="ctr"/>
                      <a:r>
                        <a:rPr lang="en-US" dirty="0"/>
                        <a:t>-Bonus-</a:t>
                      </a:r>
                    </a:p>
                    <a:p>
                      <a:pPr algn="ctr"/>
                      <a:r>
                        <a:rPr lang="en-US" dirty="0"/>
                        <a:t>FAMILY</a:t>
                      </a:r>
                      <a:r>
                        <a:rPr lang="en-US" baseline="0" dirty="0"/>
                        <a:t> JEANS</a:t>
                      </a:r>
                      <a:endParaRPr lang="en-US" dirty="0"/>
                    </a:p>
                  </a:txBody>
                  <a:tcPr>
                    <a:noFill/>
                  </a:tcPr>
                </a:tc>
                <a:extLst>
                  <a:ext uri="{0D108BD9-81ED-4DB2-BD59-A6C34878D82A}">
                    <a16:rowId xmlns:a16="http://schemas.microsoft.com/office/drawing/2014/main" val="10000"/>
                  </a:ext>
                </a:extLst>
              </a:tr>
              <a:tr h="953135">
                <a:tc>
                  <a:txBody>
                    <a:bodyPr/>
                    <a:lstStyle/>
                    <a:p>
                      <a:pPr algn="ctr"/>
                      <a:r>
                        <a:rPr lang="en-US" sz="4400" dirty="0">
                          <a:solidFill>
                            <a:schemeClr val="tx1"/>
                          </a:solidFill>
                        </a:rPr>
                        <a:t>1</a:t>
                      </a:r>
                    </a:p>
                  </a:txBody>
                  <a:tcPr>
                    <a:noFill/>
                  </a:tcPr>
                </a:tc>
                <a:tc>
                  <a:txBody>
                    <a:bodyPr/>
                    <a:lstStyle/>
                    <a:p>
                      <a:pPr algn="ctr"/>
                      <a:r>
                        <a:rPr lang="en-US" sz="4400" dirty="0">
                          <a:solidFill>
                            <a:schemeClr val="tx1"/>
                          </a:solidFill>
                        </a:rPr>
                        <a:t>6</a:t>
                      </a:r>
                    </a:p>
                  </a:txBody>
                  <a:tcPr>
                    <a:noFill/>
                  </a:tcPr>
                </a:tc>
                <a:tc>
                  <a:txBody>
                    <a:bodyPr/>
                    <a:lstStyle/>
                    <a:p>
                      <a:pPr algn="ctr"/>
                      <a:r>
                        <a:rPr lang="en-US" sz="4400" dirty="0">
                          <a:solidFill>
                            <a:schemeClr val="tx1"/>
                          </a:solidFill>
                        </a:rPr>
                        <a:t>11</a:t>
                      </a:r>
                    </a:p>
                  </a:txBody>
                  <a:tcPr>
                    <a:noFill/>
                  </a:tcPr>
                </a:tc>
                <a:tc>
                  <a:txBody>
                    <a:bodyPr/>
                    <a:lstStyle/>
                    <a:p>
                      <a:pPr algn="ctr"/>
                      <a:r>
                        <a:rPr lang="en-US" sz="4400" dirty="0">
                          <a:solidFill>
                            <a:schemeClr val="tx1"/>
                          </a:solidFill>
                        </a:rPr>
                        <a:t>16</a:t>
                      </a:r>
                    </a:p>
                  </a:txBody>
                  <a:tcPr>
                    <a:noFill/>
                  </a:tcPr>
                </a:tc>
                <a:tc>
                  <a:txBody>
                    <a:bodyPr/>
                    <a:lstStyle/>
                    <a:p>
                      <a:pPr algn="ctr"/>
                      <a:r>
                        <a:rPr lang="en-US" sz="4400" dirty="0">
                          <a:solidFill>
                            <a:schemeClr val="tx1"/>
                          </a:solidFill>
                        </a:rPr>
                        <a:t>*21</a:t>
                      </a:r>
                    </a:p>
                  </a:txBody>
                  <a:tcPr>
                    <a:noFill/>
                  </a:tcPr>
                </a:tc>
                <a:extLst>
                  <a:ext uri="{0D108BD9-81ED-4DB2-BD59-A6C34878D82A}">
                    <a16:rowId xmlns:a16="http://schemas.microsoft.com/office/drawing/2014/main" val="10001"/>
                  </a:ext>
                </a:extLst>
              </a:tr>
              <a:tr h="953135">
                <a:tc>
                  <a:txBody>
                    <a:bodyPr/>
                    <a:lstStyle/>
                    <a:p>
                      <a:pPr algn="ctr"/>
                      <a:r>
                        <a:rPr lang="en-US" sz="4400" dirty="0">
                          <a:solidFill>
                            <a:schemeClr val="tx1"/>
                          </a:solidFill>
                        </a:rPr>
                        <a:t>2</a:t>
                      </a:r>
                    </a:p>
                  </a:txBody>
                  <a:tcPr>
                    <a:noFill/>
                  </a:tcPr>
                </a:tc>
                <a:tc>
                  <a:txBody>
                    <a:bodyPr/>
                    <a:lstStyle/>
                    <a:p>
                      <a:pPr algn="ctr"/>
                      <a:r>
                        <a:rPr lang="en-US" sz="4400" dirty="0">
                          <a:solidFill>
                            <a:schemeClr val="tx1"/>
                          </a:solidFill>
                        </a:rPr>
                        <a:t>7</a:t>
                      </a:r>
                    </a:p>
                  </a:txBody>
                  <a:tcPr>
                    <a:noFill/>
                  </a:tcPr>
                </a:tc>
                <a:tc>
                  <a:txBody>
                    <a:bodyPr/>
                    <a:lstStyle/>
                    <a:p>
                      <a:pPr algn="ctr"/>
                      <a:r>
                        <a:rPr lang="en-US" sz="4400" dirty="0">
                          <a:solidFill>
                            <a:schemeClr val="tx1"/>
                          </a:solidFill>
                        </a:rPr>
                        <a:t>12</a:t>
                      </a:r>
                    </a:p>
                  </a:txBody>
                  <a:tcPr>
                    <a:noFill/>
                  </a:tcPr>
                </a:tc>
                <a:tc>
                  <a:txBody>
                    <a:bodyPr/>
                    <a:lstStyle/>
                    <a:p>
                      <a:pPr algn="ctr"/>
                      <a:r>
                        <a:rPr lang="en-US" sz="4400" dirty="0">
                          <a:solidFill>
                            <a:schemeClr val="tx1"/>
                          </a:solidFill>
                        </a:rPr>
                        <a:t>17</a:t>
                      </a:r>
                    </a:p>
                  </a:txBody>
                  <a:tcPr>
                    <a:noFill/>
                  </a:tcPr>
                </a:tc>
                <a:tc>
                  <a:txBody>
                    <a:bodyPr/>
                    <a:lstStyle/>
                    <a:p>
                      <a:pPr algn="ctr"/>
                      <a:r>
                        <a:rPr lang="en-US" sz="4400" dirty="0">
                          <a:solidFill>
                            <a:schemeClr val="tx1"/>
                          </a:solidFill>
                        </a:rPr>
                        <a:t>*22</a:t>
                      </a:r>
                    </a:p>
                  </a:txBody>
                  <a:tcPr>
                    <a:noFill/>
                  </a:tcPr>
                </a:tc>
                <a:extLst>
                  <a:ext uri="{0D108BD9-81ED-4DB2-BD59-A6C34878D82A}">
                    <a16:rowId xmlns:a16="http://schemas.microsoft.com/office/drawing/2014/main" val="10002"/>
                  </a:ext>
                </a:extLst>
              </a:tr>
              <a:tr h="953135">
                <a:tc>
                  <a:txBody>
                    <a:bodyPr/>
                    <a:lstStyle/>
                    <a:p>
                      <a:pPr algn="ctr"/>
                      <a:r>
                        <a:rPr lang="en-US" sz="4400" dirty="0">
                          <a:solidFill>
                            <a:schemeClr val="tx1"/>
                          </a:solidFill>
                        </a:rPr>
                        <a:t>3</a:t>
                      </a:r>
                    </a:p>
                  </a:txBody>
                  <a:tcPr>
                    <a:noFill/>
                  </a:tcPr>
                </a:tc>
                <a:tc>
                  <a:txBody>
                    <a:bodyPr/>
                    <a:lstStyle/>
                    <a:p>
                      <a:pPr algn="ctr"/>
                      <a:r>
                        <a:rPr lang="en-US" sz="4400" dirty="0">
                          <a:solidFill>
                            <a:schemeClr val="tx1"/>
                          </a:solidFill>
                        </a:rPr>
                        <a:t>8</a:t>
                      </a:r>
                    </a:p>
                  </a:txBody>
                  <a:tcPr>
                    <a:noFill/>
                  </a:tcPr>
                </a:tc>
                <a:tc>
                  <a:txBody>
                    <a:bodyPr/>
                    <a:lstStyle/>
                    <a:p>
                      <a:pPr algn="ctr"/>
                      <a:r>
                        <a:rPr lang="en-US" sz="4400" dirty="0">
                          <a:solidFill>
                            <a:schemeClr val="tx1"/>
                          </a:solidFill>
                        </a:rPr>
                        <a:t>13</a:t>
                      </a:r>
                    </a:p>
                  </a:txBody>
                  <a:tcPr>
                    <a:noFill/>
                  </a:tcPr>
                </a:tc>
                <a:tc>
                  <a:txBody>
                    <a:bodyPr/>
                    <a:lstStyle/>
                    <a:p>
                      <a:pPr algn="ctr"/>
                      <a:r>
                        <a:rPr lang="en-US" sz="4400" dirty="0">
                          <a:solidFill>
                            <a:schemeClr val="tx1"/>
                          </a:solidFill>
                        </a:rPr>
                        <a:t>18</a:t>
                      </a:r>
                    </a:p>
                  </a:txBody>
                  <a:tcPr>
                    <a:noFill/>
                  </a:tcPr>
                </a:tc>
                <a:tc>
                  <a:txBody>
                    <a:bodyPr/>
                    <a:lstStyle/>
                    <a:p>
                      <a:pPr algn="ctr"/>
                      <a:r>
                        <a:rPr lang="en-US" sz="4400" dirty="0">
                          <a:solidFill>
                            <a:schemeClr val="tx1"/>
                          </a:solidFill>
                        </a:rPr>
                        <a:t>*23</a:t>
                      </a:r>
                    </a:p>
                  </a:txBody>
                  <a:tcPr>
                    <a:noFill/>
                  </a:tcPr>
                </a:tc>
                <a:extLst>
                  <a:ext uri="{0D108BD9-81ED-4DB2-BD59-A6C34878D82A}">
                    <a16:rowId xmlns:a16="http://schemas.microsoft.com/office/drawing/2014/main" val="10003"/>
                  </a:ext>
                </a:extLst>
              </a:tr>
              <a:tr h="953135">
                <a:tc>
                  <a:txBody>
                    <a:bodyPr/>
                    <a:lstStyle/>
                    <a:p>
                      <a:pPr algn="ctr"/>
                      <a:r>
                        <a:rPr lang="en-US" sz="4400" dirty="0">
                          <a:solidFill>
                            <a:schemeClr val="tx1"/>
                          </a:solidFill>
                        </a:rPr>
                        <a:t>4</a:t>
                      </a:r>
                    </a:p>
                  </a:txBody>
                  <a:tcPr>
                    <a:noFill/>
                  </a:tcPr>
                </a:tc>
                <a:tc>
                  <a:txBody>
                    <a:bodyPr/>
                    <a:lstStyle/>
                    <a:p>
                      <a:pPr algn="ctr"/>
                      <a:r>
                        <a:rPr lang="en-US" sz="4400" dirty="0">
                          <a:solidFill>
                            <a:schemeClr val="tx1"/>
                          </a:solidFill>
                        </a:rPr>
                        <a:t>9</a:t>
                      </a:r>
                    </a:p>
                  </a:txBody>
                  <a:tcPr>
                    <a:noFill/>
                  </a:tcPr>
                </a:tc>
                <a:tc>
                  <a:txBody>
                    <a:bodyPr/>
                    <a:lstStyle/>
                    <a:p>
                      <a:pPr algn="ctr"/>
                      <a:r>
                        <a:rPr lang="en-US" sz="4400" dirty="0">
                          <a:solidFill>
                            <a:schemeClr val="tx1"/>
                          </a:solidFill>
                        </a:rPr>
                        <a:t>14</a:t>
                      </a:r>
                    </a:p>
                  </a:txBody>
                  <a:tcPr>
                    <a:noFill/>
                  </a:tcPr>
                </a:tc>
                <a:tc>
                  <a:txBody>
                    <a:bodyPr/>
                    <a:lstStyle/>
                    <a:p>
                      <a:pPr algn="ctr"/>
                      <a:r>
                        <a:rPr lang="en-US" sz="4400" dirty="0">
                          <a:solidFill>
                            <a:schemeClr val="tx1"/>
                          </a:solidFill>
                        </a:rPr>
                        <a:t>19</a:t>
                      </a:r>
                    </a:p>
                  </a:txBody>
                  <a:tcPr>
                    <a:noFill/>
                  </a:tcPr>
                </a:tc>
                <a:tc>
                  <a:txBody>
                    <a:bodyPr/>
                    <a:lstStyle/>
                    <a:p>
                      <a:pPr algn="ctr"/>
                      <a:r>
                        <a:rPr lang="en-US" sz="4400" dirty="0">
                          <a:solidFill>
                            <a:schemeClr val="tx1"/>
                          </a:solidFill>
                        </a:rPr>
                        <a:t>*24</a:t>
                      </a:r>
                    </a:p>
                  </a:txBody>
                  <a:tcPr>
                    <a:noFill/>
                  </a:tcPr>
                </a:tc>
                <a:extLst>
                  <a:ext uri="{0D108BD9-81ED-4DB2-BD59-A6C34878D82A}">
                    <a16:rowId xmlns:a16="http://schemas.microsoft.com/office/drawing/2014/main" val="10004"/>
                  </a:ext>
                </a:extLst>
              </a:tr>
              <a:tr h="953135">
                <a:tc>
                  <a:txBody>
                    <a:bodyPr/>
                    <a:lstStyle/>
                    <a:p>
                      <a:pPr algn="ctr"/>
                      <a:r>
                        <a:rPr lang="en-US" sz="4400" dirty="0">
                          <a:solidFill>
                            <a:schemeClr val="tx1"/>
                          </a:solidFill>
                        </a:rPr>
                        <a:t>5</a:t>
                      </a:r>
                    </a:p>
                  </a:txBody>
                  <a:tcPr>
                    <a:noFill/>
                  </a:tcPr>
                </a:tc>
                <a:tc>
                  <a:txBody>
                    <a:bodyPr/>
                    <a:lstStyle/>
                    <a:p>
                      <a:pPr algn="ctr"/>
                      <a:r>
                        <a:rPr lang="en-US" sz="4400" dirty="0">
                          <a:solidFill>
                            <a:schemeClr val="tx1"/>
                          </a:solidFill>
                        </a:rPr>
                        <a:t>10</a:t>
                      </a:r>
                    </a:p>
                  </a:txBody>
                  <a:tcPr>
                    <a:noFill/>
                  </a:tcPr>
                </a:tc>
                <a:tc>
                  <a:txBody>
                    <a:bodyPr/>
                    <a:lstStyle/>
                    <a:p>
                      <a:pPr algn="ctr"/>
                      <a:r>
                        <a:rPr lang="en-US" sz="4400" dirty="0">
                          <a:solidFill>
                            <a:schemeClr val="tx1"/>
                          </a:solidFill>
                        </a:rPr>
                        <a:t>15</a:t>
                      </a:r>
                    </a:p>
                  </a:txBody>
                  <a:tcPr>
                    <a:noFill/>
                  </a:tcPr>
                </a:tc>
                <a:tc>
                  <a:txBody>
                    <a:bodyPr/>
                    <a:lstStyle/>
                    <a:p>
                      <a:pPr algn="ctr"/>
                      <a:r>
                        <a:rPr lang="en-US" sz="4400" dirty="0">
                          <a:solidFill>
                            <a:schemeClr val="tx1"/>
                          </a:solidFill>
                        </a:rPr>
                        <a:t>20</a:t>
                      </a:r>
                    </a:p>
                  </a:txBody>
                  <a:tcPr>
                    <a:noFill/>
                  </a:tcPr>
                </a:tc>
                <a:tc>
                  <a:txBody>
                    <a:bodyPr/>
                    <a:lstStyle/>
                    <a:p>
                      <a:pPr algn="ctr"/>
                      <a:r>
                        <a:rPr lang="en-US" sz="4400" dirty="0">
                          <a:solidFill>
                            <a:schemeClr val="tx1"/>
                          </a:solidFill>
                        </a:rPr>
                        <a:t>*25</a:t>
                      </a:r>
                    </a:p>
                  </a:txBody>
                  <a:tcPr>
                    <a:noFill/>
                  </a:tcPr>
                </a:tc>
                <a:extLst>
                  <a:ext uri="{0D108BD9-81ED-4DB2-BD59-A6C34878D82A}">
                    <a16:rowId xmlns:a16="http://schemas.microsoft.com/office/drawing/2014/main" val="10005"/>
                  </a:ext>
                </a:extLst>
              </a:tr>
            </a:tbl>
          </a:graphicData>
        </a:graphic>
      </p:graphicFrame>
      <p:sp>
        <p:nvSpPr>
          <p:cNvPr id="3" name="Rectangle 2"/>
          <p:cNvSpPr/>
          <p:nvPr/>
        </p:nvSpPr>
        <p:spPr>
          <a:xfrm>
            <a:off x="2874270" y="228600"/>
            <a:ext cx="3395481" cy="461665"/>
          </a:xfrm>
          <a:prstGeom prst="rect">
            <a:avLst/>
          </a:prstGeom>
          <a:noFill/>
        </p:spPr>
        <p:txBody>
          <a:bodyPr wrap="none" lIns="91440" tIns="45720" rIns="91440" bIns="45720">
            <a:spAutoFit/>
          </a:bodyPr>
          <a:lstStyle/>
          <a:p>
            <a:pPr algn="ctr"/>
            <a:r>
              <a:rPr lang="en-US" sz="24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DNA Review Game</a:t>
            </a:r>
            <a:endParaRPr lang="en-US" sz="24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4" name="Picture 3">
            <a:extLst>
              <a:ext uri="{FF2B5EF4-FFF2-40B4-BE49-F238E27FC236}">
                <a16:creationId xmlns:a16="http://schemas.microsoft.com/office/drawing/2014/main" id="{4FDA98A7-7321-2ECF-D474-6B97CF772C9E}"/>
              </a:ext>
            </a:extLst>
          </p:cNvPr>
          <p:cNvPicPr>
            <a:picLocks noChangeAspect="1"/>
          </p:cNvPicPr>
          <p:nvPr/>
        </p:nvPicPr>
        <p:blipFill>
          <a:blip r:embed="rId2"/>
          <a:stretch>
            <a:fillRect/>
          </a:stretch>
        </p:blipFill>
        <p:spPr>
          <a:xfrm>
            <a:off x="7418674" y="6787306"/>
            <a:ext cx="1633537" cy="70694"/>
          </a:xfrm>
          <a:prstGeom prst="rect">
            <a:avLst/>
          </a:prstGeom>
        </p:spPr>
      </p:pic>
    </p:spTree>
    <p:extLst>
      <p:ext uri="{BB962C8B-B14F-4D97-AF65-F5344CB8AC3E}">
        <p14:creationId xmlns:p14="http://schemas.microsoft.com/office/powerpoint/2010/main" val="413503993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228600"/>
            <a:ext cx="8458200" cy="5897563"/>
          </a:xfrm>
        </p:spPr>
        <p:txBody>
          <a:bodyPr/>
          <a:lstStyle/>
          <a:p>
            <a:r>
              <a:rPr lang="en-US" dirty="0"/>
              <a:t>How many meters (roughly) of DNA stretched out can be found in a single cell?</a:t>
            </a:r>
          </a:p>
          <a:p>
            <a:pPr lvl="1"/>
            <a:r>
              <a:rPr lang="en-US" dirty="0">
                <a:solidFill>
                  <a:srgbClr val="66FFCC"/>
                </a:solidFill>
              </a:rPr>
              <a:t>A.) .18 nanometers</a:t>
            </a:r>
          </a:p>
          <a:p>
            <a:pPr lvl="1"/>
            <a:r>
              <a:rPr lang="en-US" dirty="0">
                <a:solidFill>
                  <a:srgbClr val="FFC000"/>
                </a:solidFill>
              </a:rPr>
              <a:t>B.) 18 millimeters</a:t>
            </a:r>
          </a:p>
          <a:p>
            <a:pPr lvl="1"/>
            <a:r>
              <a:rPr lang="en-US" dirty="0">
                <a:solidFill>
                  <a:srgbClr val="FF5050"/>
                </a:solidFill>
              </a:rPr>
              <a:t>C.) 1.8 meters</a:t>
            </a:r>
          </a:p>
          <a:p>
            <a:pPr lvl="1"/>
            <a:r>
              <a:rPr lang="en-US" dirty="0">
                <a:solidFill>
                  <a:srgbClr val="9933FF"/>
                </a:solidFill>
              </a:rPr>
              <a:t>D.) 180 kilometers</a:t>
            </a:r>
          </a:p>
          <a:p>
            <a:pPr lvl="1"/>
            <a:r>
              <a:rPr lang="en-US" dirty="0">
                <a:solidFill>
                  <a:schemeClr val="accent1">
                    <a:lumMod val="40000"/>
                    <a:lumOff val="60000"/>
                  </a:schemeClr>
                </a:solidFill>
              </a:rPr>
              <a:t>E.) It can wrap around the world over 180 million times.</a:t>
            </a:r>
          </a:p>
        </p:txBody>
      </p:sp>
      <p:pic>
        <p:nvPicPr>
          <p:cNvPr id="4"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1000" y="4419600"/>
            <a:ext cx="8382000" cy="2133600"/>
          </a:xfrm>
          <a:prstGeom prst="rect">
            <a:avLst/>
          </a:prstGeom>
          <a:noFill/>
          <a:ln w="76200" cmpd="tri" algn="ctr">
            <a:solidFill>
              <a:srgbClr val="CC00CC"/>
            </a:solidFill>
            <a:miter lim="800000"/>
            <a:headEnd/>
            <a:tailEnd/>
          </a:ln>
          <a:extLst>
            <a:ext uri="{909E8E84-426E-40DD-AFC4-6F175D3DCCD1}">
              <a14:hiddenFill xmlns:a14="http://schemas.microsoft.com/office/drawing/2010/main">
                <a:solidFill>
                  <a:srgbClr val="FFFFFF"/>
                </a:solidFill>
              </a14:hiddenFill>
            </a:ext>
          </a:extLst>
        </p:spPr>
      </p:pic>
      <p:sp>
        <p:nvSpPr>
          <p:cNvPr id="5" name="Rectangle 4"/>
          <p:cNvSpPr/>
          <p:nvPr/>
        </p:nvSpPr>
        <p:spPr>
          <a:xfrm>
            <a:off x="7670436" y="1397675"/>
            <a:ext cx="1059907" cy="1569660"/>
          </a:xfrm>
          <a:prstGeom prst="rect">
            <a:avLst/>
          </a:prstGeom>
          <a:noFill/>
        </p:spPr>
        <p:txBody>
          <a:bodyPr wrap="none" lIns="91440" tIns="45720" rIns="91440" bIns="45720">
            <a:spAutoFit/>
          </a:bodyPr>
          <a:lstStyle/>
          <a:p>
            <a:pPr algn="ctr"/>
            <a:r>
              <a:rPr lang="en-US" sz="9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2</a:t>
            </a:r>
          </a:p>
        </p:txBody>
      </p:sp>
      <p:pic>
        <p:nvPicPr>
          <p:cNvPr id="2" name="Picture 1">
            <a:extLst>
              <a:ext uri="{FF2B5EF4-FFF2-40B4-BE49-F238E27FC236}">
                <a16:creationId xmlns:a16="http://schemas.microsoft.com/office/drawing/2014/main" id="{50345436-4DED-5A04-A19A-EF8FB73C2C98}"/>
              </a:ext>
            </a:extLst>
          </p:cNvPr>
          <p:cNvPicPr>
            <a:picLocks noChangeAspect="1"/>
          </p:cNvPicPr>
          <p:nvPr/>
        </p:nvPicPr>
        <p:blipFill>
          <a:blip r:embed="rId3"/>
          <a:stretch>
            <a:fillRect/>
          </a:stretch>
        </p:blipFill>
        <p:spPr>
          <a:xfrm>
            <a:off x="7418674" y="6787306"/>
            <a:ext cx="1633537" cy="70694"/>
          </a:xfrm>
          <a:prstGeom prst="rect">
            <a:avLst/>
          </a:prstGeom>
        </p:spPr>
      </p:pic>
    </p:spTree>
    <p:extLst>
      <p:ext uri="{BB962C8B-B14F-4D97-AF65-F5344CB8AC3E}">
        <p14:creationId xmlns:p14="http://schemas.microsoft.com/office/powerpoint/2010/main" val="2256560028"/>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97955" name="Rectangle 3"/>
          <p:cNvSpPr>
            <a:spLocks noGrp="1" noChangeArrowheads="1"/>
          </p:cNvSpPr>
          <p:nvPr>
            <p:ph type="body" idx="1"/>
          </p:nvPr>
        </p:nvSpPr>
        <p:spPr>
          <a:xfrm>
            <a:off x="457200" y="304800"/>
            <a:ext cx="8229600" cy="5826125"/>
          </a:xfrm>
        </p:spPr>
        <p:txBody>
          <a:bodyPr/>
          <a:lstStyle/>
          <a:p>
            <a:pPr eaLnBrk="1" hangingPunct="1">
              <a:defRPr/>
            </a:pPr>
            <a:r>
              <a:rPr lang="en-US" dirty="0"/>
              <a:t>Name the famous movie son?</a:t>
            </a:r>
          </a:p>
        </p:txBody>
      </p:sp>
      <p:sp>
        <p:nvSpPr>
          <p:cNvPr id="24584" name="Rectangle 8"/>
          <p:cNvSpPr>
            <a:spLocks noChangeArrowheads="1"/>
          </p:cNvSpPr>
          <p:nvPr/>
        </p:nvSpPr>
        <p:spPr bwMode="auto">
          <a:xfrm>
            <a:off x="5715000" y="6629400"/>
            <a:ext cx="3429000" cy="214313"/>
          </a:xfrm>
          <a:prstGeom prst="rect">
            <a:avLst/>
          </a:prstGeom>
          <a:noFill/>
          <a:ln w="9525" algn="ctr">
            <a:noFill/>
            <a:miter lim="800000"/>
            <a:headEnd/>
            <a:tailEnd/>
          </a:ln>
          <a:effectLst/>
        </p:spPr>
        <p:txBody>
          <a:bodyPr>
            <a:spAutoFit/>
          </a:bodyPr>
          <a:lstStyle/>
          <a:p>
            <a:pPr marL="342900" marR="0" lvl="0" indent="-342900" algn="r" defTabSz="914400" rtl="0" eaLnBrk="1" fontAlgn="base" latinLnBrk="0" hangingPunct="1">
              <a:lnSpc>
                <a:spcPct val="100000"/>
              </a:lnSpc>
              <a:spcBef>
                <a:spcPct val="0"/>
              </a:spcBef>
              <a:spcAft>
                <a:spcPct val="0"/>
              </a:spcAft>
              <a:buClr>
                <a:srgbClr val="66CCFF"/>
              </a:buClr>
              <a:buSzPct val="65000"/>
              <a:buFont typeface="Wingdings" pitchFamily="2" charset="2"/>
              <a:buNone/>
              <a:tabLst/>
              <a:defRPr/>
            </a:pPr>
            <a: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rPr>
              <a:t>Copyright © 2024 </a:t>
            </a:r>
            <a:r>
              <a:rPr kumimoji="0" lang="en-US" sz="800" b="1" i="0" u="none" strike="noStrike" kern="1200" cap="none" spc="0" normalizeH="0" baseline="0" noProof="0" dirty="0" err="1">
                <a:ln>
                  <a:noFill/>
                </a:ln>
                <a:solidFill>
                  <a:srgbClr val="FFFFFF"/>
                </a:solidFill>
                <a:effectLst/>
                <a:uLnTx/>
                <a:uFillTx/>
                <a:latin typeface="Verdana" pitchFamily="34" charset="0"/>
                <a:ea typeface="+mn-ea"/>
                <a:cs typeface="+mn-cs"/>
              </a:rPr>
              <a:t>SlideSpark</a:t>
            </a:r>
            <a: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rPr>
              <a:t> .LLC</a:t>
            </a:r>
            <a:endParaRPr kumimoji="0" lang="en-US" sz="96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Tahoma" pitchFamily="34" charset="0"/>
              <a:ea typeface="+mn-ea"/>
              <a:cs typeface="+mn-cs"/>
            </a:endParaRPr>
          </a:p>
        </p:txBody>
      </p:sp>
      <p:pic>
        <p:nvPicPr>
          <p:cNvPr id="45058" name="Picture 2" descr="https://encrypted-tbn1.gstatic.com/images?q=tbn:ANd9GcSXGoJ1AroGg1fZ4LORTn6Ehga79gYqeo2hAOP_kN2_v-Krhks2OA"/>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7714" y="990600"/>
            <a:ext cx="8610600" cy="5493657"/>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
        <p:nvSpPr>
          <p:cNvPr id="3" name="Rectangle 2"/>
          <p:cNvSpPr/>
          <p:nvPr/>
        </p:nvSpPr>
        <p:spPr>
          <a:xfrm>
            <a:off x="224971" y="990600"/>
            <a:ext cx="1661032" cy="923330"/>
          </a:xfrm>
          <a:prstGeom prst="rect">
            <a:avLst/>
          </a:prstGeom>
          <a:noFill/>
        </p:spPr>
        <p:txBody>
          <a:bodyPr wrap="none" lIns="91440" tIns="45720" rIns="91440" bIns="4572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Verdana" pitchFamily="34" charset="0"/>
                <a:ea typeface="+mn-ea"/>
                <a:cs typeface="+mn-cs"/>
              </a:rPr>
              <a:t>*21</a:t>
            </a:r>
          </a:p>
        </p:txBody>
      </p:sp>
      <p:sp>
        <p:nvSpPr>
          <p:cNvPr id="2" name="Rectangle 1"/>
          <p:cNvSpPr/>
          <p:nvPr/>
        </p:nvSpPr>
        <p:spPr>
          <a:xfrm>
            <a:off x="457200" y="5410200"/>
            <a:ext cx="5660524" cy="923330"/>
          </a:xfrm>
          <a:prstGeom prst="rect">
            <a:avLst/>
          </a:prstGeom>
          <a:noFill/>
        </p:spPr>
        <p:txBody>
          <a:bodyPr wrap="none" lIns="91440" tIns="45720" rIns="91440" bIns="4572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w="17780" cmpd="sng">
                  <a:solidFill>
                    <a:sysClr val="windowText" lastClr="000000"/>
                  </a:solidFill>
                  <a:prstDash val="solid"/>
                  <a:miter lim="800000"/>
                </a:ln>
                <a:solidFill>
                  <a:srgbClr val="FFC000"/>
                </a:solidFill>
                <a:effectLst>
                  <a:outerShdw blurRad="50800" algn="tl" rotWithShape="0">
                    <a:srgbClr val="000000"/>
                  </a:outerShdw>
                </a:effectLst>
                <a:uLnTx/>
                <a:uFillTx/>
                <a:latin typeface="Verdana" pitchFamily="34" charset="0"/>
                <a:ea typeface="+mn-ea"/>
                <a:cs typeface="+mn-cs"/>
              </a:rPr>
              <a:t>Indiana Jones</a:t>
            </a:r>
          </a:p>
        </p:txBody>
      </p:sp>
    </p:spTree>
    <p:extLst>
      <p:ext uri="{BB962C8B-B14F-4D97-AF65-F5344CB8AC3E}">
        <p14:creationId xmlns:p14="http://schemas.microsoft.com/office/powerpoint/2010/main" val="2258415556"/>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04800"/>
            <a:ext cx="8229600" cy="5821363"/>
          </a:xfrm>
        </p:spPr>
        <p:txBody>
          <a:bodyPr/>
          <a:lstStyle/>
          <a:p>
            <a:r>
              <a:rPr lang="en-US" dirty="0"/>
              <a:t>Name this family?</a:t>
            </a:r>
          </a:p>
        </p:txBody>
      </p:sp>
      <p:pic>
        <p:nvPicPr>
          <p:cNvPr id="1026" name="Picture 2" descr="http://skymovies.sky.com/image/unscaled/2009/3/11/The-Addams-Family-01-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990600"/>
            <a:ext cx="8382000" cy="5334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4" name="Rectangle 3"/>
          <p:cNvSpPr/>
          <p:nvPr/>
        </p:nvSpPr>
        <p:spPr>
          <a:xfrm>
            <a:off x="472440" y="1025562"/>
            <a:ext cx="1770036" cy="923330"/>
          </a:xfrm>
          <a:prstGeom prst="rect">
            <a:avLst/>
          </a:prstGeom>
          <a:noFill/>
        </p:spPr>
        <p:txBody>
          <a:bodyPr wrap="none" lIns="91440" tIns="45720" rIns="91440" bIns="4572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w="9525">
                  <a:solidFill>
                    <a:srgbClr val="000000"/>
                  </a:solidFill>
                  <a:prstDash val="solid"/>
                </a:ln>
                <a:solidFill>
                  <a:srgbClr val="FFFFFF"/>
                </a:solidFill>
                <a:effectLst>
                  <a:outerShdw blurRad="12700" dist="38100" dir="2700000" algn="tl" rotWithShape="0">
                    <a:srgbClr val="000000">
                      <a:lumMod val="50000"/>
                    </a:srgbClr>
                  </a:outerShdw>
                </a:effectLst>
                <a:uLnTx/>
                <a:uFillTx/>
                <a:latin typeface="Verdana" pitchFamily="34" charset="0"/>
                <a:ea typeface="+mn-ea"/>
                <a:cs typeface="+mn-cs"/>
              </a:rPr>
              <a:t>#22</a:t>
            </a:r>
          </a:p>
        </p:txBody>
      </p:sp>
    </p:spTree>
    <p:extLst>
      <p:ext uri="{BB962C8B-B14F-4D97-AF65-F5344CB8AC3E}">
        <p14:creationId xmlns:p14="http://schemas.microsoft.com/office/powerpoint/2010/main" val="3069894600"/>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04800"/>
            <a:ext cx="8229600" cy="5821363"/>
          </a:xfrm>
        </p:spPr>
        <p:txBody>
          <a:bodyPr/>
          <a:lstStyle/>
          <a:p>
            <a:r>
              <a:rPr lang="en-US" dirty="0"/>
              <a:t>Name this family?</a:t>
            </a:r>
          </a:p>
        </p:txBody>
      </p:sp>
      <p:pic>
        <p:nvPicPr>
          <p:cNvPr id="1026" name="Picture 2" descr="http://skymovies.sky.com/image/unscaled/2009/3/11/The-Addams-Family-01-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990600"/>
            <a:ext cx="8382000" cy="5334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4" name="Rectangle 3"/>
          <p:cNvSpPr/>
          <p:nvPr/>
        </p:nvSpPr>
        <p:spPr>
          <a:xfrm>
            <a:off x="472440" y="1025562"/>
            <a:ext cx="1770036" cy="923330"/>
          </a:xfrm>
          <a:prstGeom prst="rect">
            <a:avLst/>
          </a:prstGeom>
          <a:noFill/>
        </p:spPr>
        <p:txBody>
          <a:bodyPr wrap="none" lIns="91440" tIns="45720" rIns="91440" bIns="4572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w="9525">
                  <a:solidFill>
                    <a:srgbClr val="000000"/>
                  </a:solidFill>
                  <a:prstDash val="solid"/>
                </a:ln>
                <a:solidFill>
                  <a:srgbClr val="FFFFFF"/>
                </a:solidFill>
                <a:effectLst>
                  <a:outerShdw blurRad="12700" dist="38100" dir="2700000" algn="tl" rotWithShape="0">
                    <a:srgbClr val="000000">
                      <a:lumMod val="50000"/>
                    </a:srgbClr>
                  </a:outerShdw>
                </a:effectLst>
                <a:uLnTx/>
                <a:uFillTx/>
                <a:latin typeface="Verdana" pitchFamily="34" charset="0"/>
                <a:ea typeface="+mn-ea"/>
                <a:cs typeface="+mn-cs"/>
              </a:rPr>
              <a:t>#22</a:t>
            </a:r>
          </a:p>
        </p:txBody>
      </p:sp>
      <p:sp>
        <p:nvSpPr>
          <p:cNvPr id="2" name="Rectangle 1"/>
          <p:cNvSpPr/>
          <p:nvPr/>
        </p:nvSpPr>
        <p:spPr>
          <a:xfrm>
            <a:off x="612364" y="5237795"/>
            <a:ext cx="7766871" cy="923330"/>
          </a:xfrm>
          <a:prstGeom prst="rect">
            <a:avLst/>
          </a:prstGeom>
          <a:noFill/>
        </p:spPr>
        <p:txBody>
          <a:bodyPr wrap="none" lIns="91440" tIns="45720" rIns="91440" bIns="4572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w="9525">
                  <a:solidFill>
                    <a:srgbClr val="000000"/>
                  </a:solidFill>
                  <a:prstDash val="solid"/>
                </a:ln>
                <a:solidFill>
                  <a:srgbClr val="FFFFFF"/>
                </a:solidFill>
                <a:effectLst>
                  <a:outerShdw blurRad="12700" dist="38100" dir="2700000" algn="tl" rotWithShape="0">
                    <a:srgbClr val="000000">
                      <a:lumMod val="50000"/>
                    </a:srgbClr>
                  </a:outerShdw>
                </a:effectLst>
                <a:uLnTx/>
                <a:uFillTx/>
                <a:latin typeface="Verdana" pitchFamily="34" charset="0"/>
                <a:ea typeface="+mn-ea"/>
                <a:cs typeface="+mn-cs"/>
              </a:rPr>
              <a:t>The Addams Family</a:t>
            </a:r>
          </a:p>
        </p:txBody>
      </p:sp>
    </p:spTree>
    <p:extLst>
      <p:ext uri="{BB962C8B-B14F-4D97-AF65-F5344CB8AC3E}">
        <p14:creationId xmlns:p14="http://schemas.microsoft.com/office/powerpoint/2010/main" val="1385190535"/>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28600"/>
            <a:ext cx="8229600" cy="5897563"/>
          </a:xfrm>
        </p:spPr>
        <p:txBody>
          <a:bodyPr/>
          <a:lstStyle/>
          <a:p>
            <a:r>
              <a:rPr lang="en-US" dirty="0"/>
              <a:t>Name these twins?</a:t>
            </a:r>
          </a:p>
        </p:txBody>
      </p:sp>
      <p:pic>
        <p:nvPicPr>
          <p:cNvPr id="52226" name="Picture 2" descr="https://encrypted-tbn2.gstatic.com/images?q=tbn:ANd9GcTRv8LbojDB1dTjj2hUTe2HPdlRYDv21kYCjV4i4Mne1s04eQz44A"/>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2832" y="838200"/>
            <a:ext cx="8752568" cy="5638800"/>
          </a:xfrm>
          <a:prstGeom prst="rect">
            <a:avLst/>
          </a:prstGeom>
          <a:noFill/>
          <a:ln w="57150">
            <a:solidFill>
              <a:srgbClr val="FF00FF"/>
            </a:solidFill>
          </a:ln>
          <a:extLst>
            <a:ext uri="{909E8E84-426E-40DD-AFC4-6F175D3DCCD1}">
              <a14:hiddenFill xmlns:a14="http://schemas.microsoft.com/office/drawing/2010/main">
                <a:solidFill>
                  <a:srgbClr val="FFFFFF"/>
                </a:solidFill>
              </a14:hiddenFill>
            </a:ext>
          </a:extLst>
        </p:spPr>
      </p:pic>
      <p:sp>
        <p:nvSpPr>
          <p:cNvPr id="4" name="Rectangle 3"/>
          <p:cNvSpPr/>
          <p:nvPr/>
        </p:nvSpPr>
        <p:spPr>
          <a:xfrm>
            <a:off x="6553200" y="914400"/>
            <a:ext cx="2156361" cy="1200329"/>
          </a:xfrm>
          <a:prstGeom prst="rect">
            <a:avLst/>
          </a:prstGeom>
          <a:noFill/>
        </p:spPr>
        <p:txBody>
          <a:bodyPr wrap="none" lIns="91440" tIns="45720" rIns="91440" bIns="4572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72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Verdana" pitchFamily="34" charset="0"/>
                <a:ea typeface="+mn-ea"/>
                <a:cs typeface="+mn-cs"/>
              </a:rPr>
              <a:t>*23</a:t>
            </a:r>
          </a:p>
        </p:txBody>
      </p:sp>
    </p:spTree>
    <p:extLst>
      <p:ext uri="{BB962C8B-B14F-4D97-AF65-F5344CB8AC3E}">
        <p14:creationId xmlns:p14="http://schemas.microsoft.com/office/powerpoint/2010/main" val="2465539905"/>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28600"/>
            <a:ext cx="8229600" cy="5897563"/>
          </a:xfrm>
        </p:spPr>
        <p:txBody>
          <a:bodyPr/>
          <a:lstStyle/>
          <a:p>
            <a:r>
              <a:rPr lang="en-US" dirty="0"/>
              <a:t>Name these twins?</a:t>
            </a:r>
          </a:p>
        </p:txBody>
      </p:sp>
      <p:pic>
        <p:nvPicPr>
          <p:cNvPr id="52226" name="Picture 2" descr="https://encrypted-tbn2.gstatic.com/images?q=tbn:ANd9GcTRv8LbojDB1dTjj2hUTe2HPdlRYDv21kYCjV4i4Mne1s04eQz44A"/>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2832" y="838200"/>
            <a:ext cx="8752568" cy="5638800"/>
          </a:xfrm>
          <a:prstGeom prst="rect">
            <a:avLst/>
          </a:prstGeom>
          <a:noFill/>
          <a:ln w="57150">
            <a:solidFill>
              <a:srgbClr val="FF00FF"/>
            </a:solidFill>
          </a:ln>
          <a:extLst>
            <a:ext uri="{909E8E84-426E-40DD-AFC4-6F175D3DCCD1}">
              <a14:hiddenFill xmlns:a14="http://schemas.microsoft.com/office/drawing/2010/main">
                <a:solidFill>
                  <a:srgbClr val="FFFFFF"/>
                </a:solidFill>
              </a14:hiddenFill>
            </a:ext>
          </a:extLst>
        </p:spPr>
      </p:pic>
      <p:sp>
        <p:nvSpPr>
          <p:cNvPr id="4" name="Rectangle 3"/>
          <p:cNvSpPr/>
          <p:nvPr/>
        </p:nvSpPr>
        <p:spPr>
          <a:xfrm>
            <a:off x="6553200" y="914400"/>
            <a:ext cx="2156361" cy="1200329"/>
          </a:xfrm>
          <a:prstGeom prst="rect">
            <a:avLst/>
          </a:prstGeom>
          <a:noFill/>
        </p:spPr>
        <p:txBody>
          <a:bodyPr wrap="none" lIns="91440" tIns="45720" rIns="91440" bIns="4572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72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Verdana" pitchFamily="34" charset="0"/>
                <a:ea typeface="+mn-ea"/>
                <a:cs typeface="+mn-cs"/>
              </a:rPr>
              <a:t>*23</a:t>
            </a:r>
          </a:p>
        </p:txBody>
      </p:sp>
      <p:sp>
        <p:nvSpPr>
          <p:cNvPr id="2" name="Rectangle 1"/>
          <p:cNvSpPr/>
          <p:nvPr/>
        </p:nvSpPr>
        <p:spPr>
          <a:xfrm>
            <a:off x="2713046" y="4953000"/>
            <a:ext cx="4918334" cy="923330"/>
          </a:xfrm>
          <a:prstGeom prst="rect">
            <a:avLst/>
          </a:prstGeom>
          <a:noFill/>
        </p:spPr>
        <p:txBody>
          <a:bodyPr wrap="none" lIns="91440" tIns="45720" rIns="91440" bIns="45720">
            <a:prstTxWarp prst="textArchDown">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9600" b="1" i="0" u="none" strike="noStrike" kern="1200" cap="none" spc="0" normalizeH="0" baseline="0" noProof="0" dirty="0">
                <a:ln w="17780" cmpd="sng">
                  <a:solidFill>
                    <a:sysClr val="windowText" lastClr="000000"/>
                  </a:solidFill>
                  <a:prstDash val="solid"/>
                  <a:miter lim="800000"/>
                </a:ln>
                <a:solidFill>
                  <a:srgbClr val="FF99FF"/>
                </a:solidFill>
                <a:effectLst>
                  <a:outerShdw blurRad="50800" algn="tl" rotWithShape="0">
                    <a:srgbClr val="000000"/>
                  </a:outerShdw>
                </a:effectLst>
                <a:uLnTx/>
                <a:uFillTx/>
                <a:latin typeface="Verdana" pitchFamily="34" charset="0"/>
                <a:ea typeface="+mn-ea"/>
                <a:cs typeface="+mn-cs"/>
              </a:rPr>
              <a:t>Olson Twins</a:t>
            </a:r>
          </a:p>
        </p:txBody>
      </p:sp>
      <p:pic>
        <p:nvPicPr>
          <p:cNvPr id="54276" name="Picture 4" descr="https://encrypted-tbn0.gstatic.com/images?q=tbn:ANd9GcRZSM0_a15NtnX9H0kokkJe6iok55yDpRQZg_7CG_08-9wQYri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69322" y="1981653"/>
            <a:ext cx="2676525" cy="1704976"/>
          </a:xfrm>
          <a:prstGeom prst="rect">
            <a:avLst/>
          </a:prstGeom>
          <a:noFill/>
          <a:ln>
            <a:solidFill>
              <a:srgbClr val="FF00FF"/>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5745898"/>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28600"/>
            <a:ext cx="8229600" cy="5897563"/>
          </a:xfrm>
        </p:spPr>
        <p:txBody>
          <a:bodyPr/>
          <a:lstStyle/>
          <a:p>
            <a:r>
              <a:rPr lang="en-US" dirty="0"/>
              <a:t>Name this family?</a:t>
            </a:r>
          </a:p>
        </p:txBody>
      </p:sp>
      <p:pic>
        <p:nvPicPr>
          <p:cNvPr id="55298" name="Picture 2" descr="https://encrypted-tbn1.gstatic.com/images?q=tbn:ANd9GcTl9M-Sx9BxouQ24xNDBrQ4MdZ9EEuhxGkApXp2wAnJa7-Aed331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4800" y="905328"/>
            <a:ext cx="8458200" cy="5571671"/>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sp>
        <p:nvSpPr>
          <p:cNvPr id="4" name="Rectangle 3"/>
          <p:cNvSpPr/>
          <p:nvPr/>
        </p:nvSpPr>
        <p:spPr>
          <a:xfrm>
            <a:off x="6934200" y="905328"/>
            <a:ext cx="1661032" cy="923330"/>
          </a:xfrm>
          <a:prstGeom prst="rect">
            <a:avLst/>
          </a:prstGeom>
          <a:noFill/>
        </p:spPr>
        <p:txBody>
          <a:bodyPr wrap="none" lIns="91440" tIns="45720" rIns="91440" bIns="4572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Verdana" pitchFamily="34" charset="0"/>
                <a:ea typeface="+mn-ea"/>
                <a:cs typeface="+mn-cs"/>
              </a:rPr>
              <a:t>*24</a:t>
            </a:r>
          </a:p>
        </p:txBody>
      </p:sp>
    </p:spTree>
    <p:extLst>
      <p:ext uri="{BB962C8B-B14F-4D97-AF65-F5344CB8AC3E}">
        <p14:creationId xmlns:p14="http://schemas.microsoft.com/office/powerpoint/2010/main" val="841906895"/>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28600"/>
            <a:ext cx="8229600" cy="5897563"/>
          </a:xfrm>
        </p:spPr>
        <p:txBody>
          <a:bodyPr/>
          <a:lstStyle/>
          <a:p>
            <a:r>
              <a:rPr lang="en-US" dirty="0"/>
              <a:t>Name this family?</a:t>
            </a:r>
          </a:p>
        </p:txBody>
      </p:sp>
      <p:pic>
        <p:nvPicPr>
          <p:cNvPr id="55298" name="Picture 2" descr="https://encrypted-tbn1.gstatic.com/images?q=tbn:ANd9GcTl9M-Sx9BxouQ24xNDBrQ4MdZ9EEuhxGkApXp2wAnJa7-Aed331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4800" y="905328"/>
            <a:ext cx="8458200" cy="5571671"/>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sp>
        <p:nvSpPr>
          <p:cNvPr id="4" name="Rectangle 3"/>
          <p:cNvSpPr/>
          <p:nvPr/>
        </p:nvSpPr>
        <p:spPr>
          <a:xfrm>
            <a:off x="6934200" y="905328"/>
            <a:ext cx="1661032" cy="923330"/>
          </a:xfrm>
          <a:prstGeom prst="rect">
            <a:avLst/>
          </a:prstGeom>
          <a:noFill/>
        </p:spPr>
        <p:txBody>
          <a:bodyPr wrap="none" lIns="91440" tIns="45720" rIns="91440" bIns="4572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Verdana" pitchFamily="34" charset="0"/>
                <a:ea typeface="+mn-ea"/>
                <a:cs typeface="+mn-cs"/>
              </a:rPr>
              <a:t>*24</a:t>
            </a:r>
          </a:p>
        </p:txBody>
      </p:sp>
      <p:sp>
        <p:nvSpPr>
          <p:cNvPr id="2" name="Rectangle 1"/>
          <p:cNvSpPr/>
          <p:nvPr/>
        </p:nvSpPr>
        <p:spPr>
          <a:xfrm>
            <a:off x="600225" y="3429000"/>
            <a:ext cx="7976864" cy="923330"/>
          </a:xfrm>
          <a:prstGeom prst="rect">
            <a:avLst/>
          </a:prstGeom>
          <a:noFill/>
        </p:spPr>
        <p:txBody>
          <a:bodyPr wrap="none" lIns="91440" tIns="45720" rIns="91440" bIns="45720">
            <a:prstTxWarp prst="textArchDown">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w="17780" cmpd="sng">
                  <a:solidFill>
                    <a:srgbClr val="003399">
                      <a:tint val="3000"/>
                    </a:srgbClr>
                  </a:solidFill>
                  <a:prstDash val="solid"/>
                  <a:miter lim="800000"/>
                </a:ln>
                <a:gradFill>
                  <a:gsLst>
                    <a:gs pos="10000">
                      <a:srgbClr val="003399">
                        <a:tint val="63000"/>
                        <a:sat val="105000"/>
                      </a:srgbClr>
                    </a:gs>
                    <a:gs pos="90000">
                      <a:srgbClr val="003399">
                        <a:shade val="50000"/>
                        <a:satMod val="100000"/>
                      </a:srgbClr>
                    </a:gs>
                  </a:gsLst>
                  <a:lin ang="5400000"/>
                </a:gradFill>
                <a:effectLst>
                  <a:outerShdw blurRad="55000" dist="50800" dir="5400000" algn="tl">
                    <a:srgbClr val="000000">
                      <a:alpha val="33000"/>
                    </a:srgbClr>
                  </a:outerShdw>
                </a:effectLst>
                <a:uLnTx/>
                <a:uFillTx/>
                <a:latin typeface="Verdana" pitchFamily="34" charset="0"/>
                <a:ea typeface="+mn-ea"/>
                <a:cs typeface="+mn-cs"/>
              </a:rPr>
              <a:t>The Manning Family</a:t>
            </a:r>
          </a:p>
        </p:txBody>
      </p:sp>
    </p:spTree>
    <p:extLst>
      <p:ext uri="{BB962C8B-B14F-4D97-AF65-F5344CB8AC3E}">
        <p14:creationId xmlns:p14="http://schemas.microsoft.com/office/powerpoint/2010/main" val="3033012112"/>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28600"/>
            <a:ext cx="8229600" cy="5897563"/>
          </a:xfrm>
        </p:spPr>
        <p:txBody>
          <a:bodyPr/>
          <a:lstStyle/>
          <a:p>
            <a:r>
              <a:rPr lang="en-US" dirty="0"/>
              <a:t>Name this T.V. show?</a:t>
            </a:r>
          </a:p>
        </p:txBody>
      </p:sp>
      <p:pic>
        <p:nvPicPr>
          <p:cNvPr id="2050" name="Picture 2" descr="http://www.tvshowsondvd.com/graphics/news3/FamilyMatters_S1_f.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838200"/>
            <a:ext cx="8458200" cy="5791199"/>
          </a:xfrm>
          <a:prstGeom prst="rect">
            <a:avLst/>
          </a:prstGeom>
          <a:noFill/>
          <a:extLst>
            <a:ext uri="{909E8E84-426E-40DD-AFC4-6F175D3DCCD1}">
              <a14:hiddenFill xmlns:a14="http://schemas.microsoft.com/office/drawing/2010/main">
                <a:solidFill>
                  <a:srgbClr val="FFFFFF"/>
                </a:solidFill>
              </a14:hiddenFill>
            </a:ext>
          </a:extLst>
        </p:spPr>
      </p:pic>
      <p:sp>
        <p:nvSpPr>
          <p:cNvPr id="4" name="Freeform 3"/>
          <p:cNvSpPr/>
          <p:nvPr/>
        </p:nvSpPr>
        <p:spPr bwMode="auto">
          <a:xfrm>
            <a:off x="1161826" y="1194099"/>
            <a:ext cx="7186737" cy="1420009"/>
          </a:xfrm>
          <a:custGeom>
            <a:avLst/>
            <a:gdLst>
              <a:gd name="connsiteX0" fmla="*/ 355002 w 7186737"/>
              <a:gd name="connsiteY0" fmla="*/ 43030 h 1420009"/>
              <a:gd name="connsiteX1" fmla="*/ 268941 w 7186737"/>
              <a:gd name="connsiteY1" fmla="*/ 75303 h 1420009"/>
              <a:gd name="connsiteX2" fmla="*/ 215153 w 7186737"/>
              <a:gd name="connsiteY2" fmla="*/ 86061 h 1420009"/>
              <a:gd name="connsiteX3" fmla="*/ 172122 w 7186737"/>
              <a:gd name="connsiteY3" fmla="*/ 96819 h 1420009"/>
              <a:gd name="connsiteX4" fmla="*/ 139849 w 7186737"/>
              <a:gd name="connsiteY4" fmla="*/ 118334 h 1420009"/>
              <a:gd name="connsiteX5" fmla="*/ 75303 w 7186737"/>
              <a:gd name="connsiteY5" fmla="*/ 182880 h 1420009"/>
              <a:gd name="connsiteX6" fmla="*/ 53788 w 7186737"/>
              <a:gd name="connsiteY6" fmla="*/ 247426 h 1420009"/>
              <a:gd name="connsiteX7" fmla="*/ 32273 w 7186737"/>
              <a:gd name="connsiteY7" fmla="*/ 279699 h 1420009"/>
              <a:gd name="connsiteX8" fmla="*/ 10758 w 7186737"/>
              <a:gd name="connsiteY8" fmla="*/ 344245 h 1420009"/>
              <a:gd name="connsiteX9" fmla="*/ 0 w 7186737"/>
              <a:gd name="connsiteY9" fmla="*/ 376517 h 1420009"/>
              <a:gd name="connsiteX10" fmla="*/ 10758 w 7186737"/>
              <a:gd name="connsiteY10" fmla="*/ 839096 h 1420009"/>
              <a:gd name="connsiteX11" fmla="*/ 43030 w 7186737"/>
              <a:gd name="connsiteY11" fmla="*/ 892885 h 1420009"/>
              <a:gd name="connsiteX12" fmla="*/ 107576 w 7186737"/>
              <a:gd name="connsiteY12" fmla="*/ 935915 h 1420009"/>
              <a:gd name="connsiteX13" fmla="*/ 150607 w 7186737"/>
              <a:gd name="connsiteY13" fmla="*/ 946673 h 1420009"/>
              <a:gd name="connsiteX14" fmla="*/ 408790 w 7186737"/>
              <a:gd name="connsiteY14" fmla="*/ 935915 h 1420009"/>
              <a:gd name="connsiteX15" fmla="*/ 516367 w 7186737"/>
              <a:gd name="connsiteY15" fmla="*/ 914400 h 1420009"/>
              <a:gd name="connsiteX16" fmla="*/ 742278 w 7186737"/>
              <a:gd name="connsiteY16" fmla="*/ 892885 h 1420009"/>
              <a:gd name="connsiteX17" fmla="*/ 806823 w 7186737"/>
              <a:gd name="connsiteY17" fmla="*/ 860612 h 1420009"/>
              <a:gd name="connsiteX18" fmla="*/ 849854 w 7186737"/>
              <a:gd name="connsiteY18" fmla="*/ 806823 h 1420009"/>
              <a:gd name="connsiteX19" fmla="*/ 882127 w 7186737"/>
              <a:gd name="connsiteY19" fmla="*/ 785308 h 1420009"/>
              <a:gd name="connsiteX20" fmla="*/ 914400 w 7186737"/>
              <a:gd name="connsiteY20" fmla="*/ 806823 h 1420009"/>
              <a:gd name="connsiteX21" fmla="*/ 957430 w 7186737"/>
              <a:gd name="connsiteY21" fmla="*/ 860612 h 1420009"/>
              <a:gd name="connsiteX22" fmla="*/ 935915 w 7186737"/>
              <a:gd name="connsiteY22" fmla="*/ 1108037 h 1420009"/>
              <a:gd name="connsiteX23" fmla="*/ 925158 w 7186737"/>
              <a:gd name="connsiteY23" fmla="*/ 1140310 h 1420009"/>
              <a:gd name="connsiteX24" fmla="*/ 957430 w 7186737"/>
              <a:gd name="connsiteY24" fmla="*/ 1312433 h 1420009"/>
              <a:gd name="connsiteX25" fmla="*/ 1000461 w 7186737"/>
              <a:gd name="connsiteY25" fmla="*/ 1366221 h 1420009"/>
              <a:gd name="connsiteX26" fmla="*/ 1032734 w 7186737"/>
              <a:gd name="connsiteY26" fmla="*/ 1398494 h 1420009"/>
              <a:gd name="connsiteX27" fmla="*/ 1097280 w 7186737"/>
              <a:gd name="connsiteY27" fmla="*/ 1420009 h 1420009"/>
              <a:gd name="connsiteX28" fmla="*/ 1194099 w 7186737"/>
              <a:gd name="connsiteY28" fmla="*/ 1409252 h 1420009"/>
              <a:gd name="connsiteX29" fmla="*/ 1226372 w 7186737"/>
              <a:gd name="connsiteY29" fmla="*/ 1398494 h 1420009"/>
              <a:gd name="connsiteX30" fmla="*/ 1290918 w 7186737"/>
              <a:gd name="connsiteY30" fmla="*/ 1387736 h 1420009"/>
              <a:gd name="connsiteX31" fmla="*/ 1398494 w 7186737"/>
              <a:gd name="connsiteY31" fmla="*/ 1376979 h 1420009"/>
              <a:gd name="connsiteX32" fmla="*/ 1463040 w 7186737"/>
              <a:gd name="connsiteY32" fmla="*/ 1355463 h 1420009"/>
              <a:gd name="connsiteX33" fmla="*/ 1495313 w 7186737"/>
              <a:gd name="connsiteY33" fmla="*/ 1344706 h 1420009"/>
              <a:gd name="connsiteX34" fmla="*/ 1538343 w 7186737"/>
              <a:gd name="connsiteY34" fmla="*/ 1333948 h 1420009"/>
              <a:gd name="connsiteX35" fmla="*/ 1602889 w 7186737"/>
              <a:gd name="connsiteY35" fmla="*/ 1312433 h 1420009"/>
              <a:gd name="connsiteX36" fmla="*/ 1635162 w 7186737"/>
              <a:gd name="connsiteY36" fmla="*/ 1301675 h 1420009"/>
              <a:gd name="connsiteX37" fmla="*/ 1688950 w 7186737"/>
              <a:gd name="connsiteY37" fmla="*/ 1269402 h 1420009"/>
              <a:gd name="connsiteX38" fmla="*/ 1721223 w 7186737"/>
              <a:gd name="connsiteY38" fmla="*/ 1280160 h 1420009"/>
              <a:gd name="connsiteX39" fmla="*/ 1957892 w 7186737"/>
              <a:gd name="connsiteY39" fmla="*/ 1280160 h 1420009"/>
              <a:gd name="connsiteX40" fmla="*/ 2065468 w 7186737"/>
              <a:gd name="connsiteY40" fmla="*/ 1301675 h 1420009"/>
              <a:gd name="connsiteX41" fmla="*/ 2248348 w 7186737"/>
              <a:gd name="connsiteY41" fmla="*/ 1312433 h 1420009"/>
              <a:gd name="connsiteX42" fmla="*/ 2345167 w 7186737"/>
              <a:gd name="connsiteY42" fmla="*/ 1344706 h 1420009"/>
              <a:gd name="connsiteX43" fmla="*/ 2377440 w 7186737"/>
              <a:gd name="connsiteY43" fmla="*/ 1355463 h 1420009"/>
              <a:gd name="connsiteX44" fmla="*/ 2409713 w 7186737"/>
              <a:gd name="connsiteY44" fmla="*/ 1366221 h 1420009"/>
              <a:gd name="connsiteX45" fmla="*/ 2474259 w 7186737"/>
              <a:gd name="connsiteY45" fmla="*/ 1355463 h 1420009"/>
              <a:gd name="connsiteX46" fmla="*/ 2560320 w 7186737"/>
              <a:gd name="connsiteY46" fmla="*/ 1290917 h 1420009"/>
              <a:gd name="connsiteX47" fmla="*/ 2581835 w 7186737"/>
              <a:gd name="connsiteY47" fmla="*/ 1258645 h 1420009"/>
              <a:gd name="connsiteX48" fmla="*/ 2614108 w 7186737"/>
              <a:gd name="connsiteY48" fmla="*/ 1247887 h 1420009"/>
              <a:gd name="connsiteX49" fmla="*/ 2678654 w 7186737"/>
              <a:gd name="connsiteY49" fmla="*/ 1204856 h 1420009"/>
              <a:gd name="connsiteX50" fmla="*/ 2710927 w 7186737"/>
              <a:gd name="connsiteY50" fmla="*/ 1183341 h 1420009"/>
              <a:gd name="connsiteX51" fmla="*/ 2872292 w 7186737"/>
              <a:gd name="connsiteY51" fmla="*/ 1140310 h 1420009"/>
              <a:gd name="connsiteX52" fmla="*/ 2936838 w 7186737"/>
              <a:gd name="connsiteY52" fmla="*/ 1086522 h 1420009"/>
              <a:gd name="connsiteX53" fmla="*/ 2979868 w 7186737"/>
              <a:gd name="connsiteY53" fmla="*/ 1097280 h 1420009"/>
              <a:gd name="connsiteX54" fmla="*/ 3065929 w 7186737"/>
              <a:gd name="connsiteY54" fmla="*/ 1161826 h 1420009"/>
              <a:gd name="connsiteX55" fmla="*/ 3173506 w 7186737"/>
              <a:gd name="connsiteY55" fmla="*/ 1151068 h 1420009"/>
              <a:gd name="connsiteX56" fmla="*/ 3302598 w 7186737"/>
              <a:gd name="connsiteY56" fmla="*/ 1129553 h 1420009"/>
              <a:gd name="connsiteX57" fmla="*/ 3550023 w 7186737"/>
              <a:gd name="connsiteY57" fmla="*/ 1118795 h 1420009"/>
              <a:gd name="connsiteX58" fmla="*/ 3625327 w 7186737"/>
              <a:gd name="connsiteY58" fmla="*/ 1108037 h 1420009"/>
              <a:gd name="connsiteX59" fmla="*/ 3775934 w 7186737"/>
              <a:gd name="connsiteY59" fmla="*/ 1086522 h 1420009"/>
              <a:gd name="connsiteX60" fmla="*/ 3808207 w 7186737"/>
              <a:gd name="connsiteY60" fmla="*/ 1075765 h 1420009"/>
              <a:gd name="connsiteX61" fmla="*/ 3851238 w 7186737"/>
              <a:gd name="connsiteY61" fmla="*/ 1065007 h 1420009"/>
              <a:gd name="connsiteX62" fmla="*/ 3883510 w 7186737"/>
              <a:gd name="connsiteY62" fmla="*/ 1054249 h 1420009"/>
              <a:gd name="connsiteX63" fmla="*/ 3991087 w 7186737"/>
              <a:gd name="connsiteY63" fmla="*/ 1032734 h 1420009"/>
              <a:gd name="connsiteX64" fmla="*/ 4087906 w 7186737"/>
              <a:gd name="connsiteY64" fmla="*/ 1011219 h 1420009"/>
              <a:gd name="connsiteX65" fmla="*/ 4184725 w 7186737"/>
              <a:gd name="connsiteY65" fmla="*/ 968188 h 1420009"/>
              <a:gd name="connsiteX66" fmla="*/ 4249270 w 7186737"/>
              <a:gd name="connsiteY66" fmla="*/ 946673 h 1420009"/>
              <a:gd name="connsiteX67" fmla="*/ 4421393 w 7186737"/>
              <a:gd name="connsiteY67" fmla="*/ 903642 h 1420009"/>
              <a:gd name="connsiteX68" fmla="*/ 4668819 w 7186737"/>
              <a:gd name="connsiteY68" fmla="*/ 892885 h 1420009"/>
              <a:gd name="connsiteX69" fmla="*/ 4754880 w 7186737"/>
              <a:gd name="connsiteY69" fmla="*/ 882127 h 1420009"/>
              <a:gd name="connsiteX70" fmla="*/ 5013063 w 7186737"/>
              <a:gd name="connsiteY70" fmla="*/ 860612 h 1420009"/>
              <a:gd name="connsiteX71" fmla="*/ 5378823 w 7186737"/>
              <a:gd name="connsiteY71" fmla="*/ 871369 h 1420009"/>
              <a:gd name="connsiteX72" fmla="*/ 5443369 w 7186737"/>
              <a:gd name="connsiteY72" fmla="*/ 892885 h 1420009"/>
              <a:gd name="connsiteX73" fmla="*/ 5561703 w 7186737"/>
              <a:gd name="connsiteY73" fmla="*/ 925157 h 1420009"/>
              <a:gd name="connsiteX74" fmla="*/ 5798372 w 7186737"/>
              <a:gd name="connsiteY74" fmla="*/ 946673 h 1420009"/>
              <a:gd name="connsiteX75" fmla="*/ 5862918 w 7186737"/>
              <a:gd name="connsiteY75" fmla="*/ 968188 h 1420009"/>
              <a:gd name="connsiteX76" fmla="*/ 5927463 w 7186737"/>
              <a:gd name="connsiteY76" fmla="*/ 1000461 h 1420009"/>
              <a:gd name="connsiteX77" fmla="*/ 6013525 w 7186737"/>
              <a:gd name="connsiteY77" fmla="*/ 1021976 h 1420009"/>
              <a:gd name="connsiteX78" fmla="*/ 6131859 w 7186737"/>
              <a:gd name="connsiteY78" fmla="*/ 1011219 h 1420009"/>
              <a:gd name="connsiteX79" fmla="*/ 6164132 w 7186737"/>
              <a:gd name="connsiteY79" fmla="*/ 1000461 h 1420009"/>
              <a:gd name="connsiteX80" fmla="*/ 6271708 w 7186737"/>
              <a:gd name="connsiteY80" fmla="*/ 1011219 h 1420009"/>
              <a:gd name="connsiteX81" fmla="*/ 6777318 w 7186737"/>
              <a:gd name="connsiteY81" fmla="*/ 1021976 h 1420009"/>
              <a:gd name="connsiteX82" fmla="*/ 6863379 w 7186737"/>
              <a:gd name="connsiteY82" fmla="*/ 1000461 h 1420009"/>
              <a:gd name="connsiteX83" fmla="*/ 6938682 w 7186737"/>
              <a:gd name="connsiteY83" fmla="*/ 978946 h 1420009"/>
              <a:gd name="connsiteX84" fmla="*/ 6992470 w 7186737"/>
              <a:gd name="connsiteY84" fmla="*/ 946673 h 1420009"/>
              <a:gd name="connsiteX85" fmla="*/ 7067774 w 7186737"/>
              <a:gd name="connsiteY85" fmla="*/ 871369 h 1420009"/>
              <a:gd name="connsiteX86" fmla="*/ 7100047 w 7186737"/>
              <a:gd name="connsiteY86" fmla="*/ 839096 h 1420009"/>
              <a:gd name="connsiteX87" fmla="*/ 7143078 w 7186737"/>
              <a:gd name="connsiteY87" fmla="*/ 785308 h 1420009"/>
              <a:gd name="connsiteX88" fmla="*/ 7132320 w 7186737"/>
              <a:gd name="connsiteY88" fmla="*/ 688489 h 1420009"/>
              <a:gd name="connsiteX89" fmla="*/ 7100047 w 7186737"/>
              <a:gd name="connsiteY89" fmla="*/ 677732 h 1420009"/>
              <a:gd name="connsiteX90" fmla="*/ 7110805 w 7186737"/>
              <a:gd name="connsiteY90" fmla="*/ 645459 h 1420009"/>
              <a:gd name="connsiteX91" fmla="*/ 7164593 w 7186737"/>
              <a:gd name="connsiteY91" fmla="*/ 602428 h 1420009"/>
              <a:gd name="connsiteX92" fmla="*/ 7186108 w 7186737"/>
              <a:gd name="connsiteY92" fmla="*/ 570155 h 1420009"/>
              <a:gd name="connsiteX93" fmla="*/ 7153835 w 7186737"/>
              <a:gd name="connsiteY93" fmla="*/ 473336 h 1420009"/>
              <a:gd name="connsiteX94" fmla="*/ 7121562 w 7186737"/>
              <a:gd name="connsiteY94" fmla="*/ 451821 h 1420009"/>
              <a:gd name="connsiteX95" fmla="*/ 7078532 w 7186737"/>
              <a:gd name="connsiteY95" fmla="*/ 441063 h 1420009"/>
              <a:gd name="connsiteX96" fmla="*/ 7024743 w 7186737"/>
              <a:gd name="connsiteY96" fmla="*/ 398033 h 1420009"/>
              <a:gd name="connsiteX97" fmla="*/ 6594438 w 7186737"/>
              <a:gd name="connsiteY97" fmla="*/ 365760 h 1420009"/>
              <a:gd name="connsiteX98" fmla="*/ 6422315 w 7186737"/>
              <a:gd name="connsiteY98" fmla="*/ 376517 h 1420009"/>
              <a:gd name="connsiteX99" fmla="*/ 6357769 w 7186737"/>
              <a:gd name="connsiteY99" fmla="*/ 398033 h 1420009"/>
              <a:gd name="connsiteX100" fmla="*/ 6303981 w 7186737"/>
              <a:gd name="connsiteY100" fmla="*/ 408790 h 1420009"/>
              <a:gd name="connsiteX101" fmla="*/ 6260950 w 7186737"/>
              <a:gd name="connsiteY101" fmla="*/ 419548 h 1420009"/>
              <a:gd name="connsiteX102" fmla="*/ 6196405 w 7186737"/>
              <a:gd name="connsiteY102" fmla="*/ 441063 h 1420009"/>
              <a:gd name="connsiteX103" fmla="*/ 6110343 w 7186737"/>
              <a:gd name="connsiteY103" fmla="*/ 451821 h 1420009"/>
              <a:gd name="connsiteX104" fmla="*/ 6035040 w 7186737"/>
              <a:gd name="connsiteY104" fmla="*/ 441063 h 1420009"/>
              <a:gd name="connsiteX105" fmla="*/ 5992009 w 7186737"/>
              <a:gd name="connsiteY105" fmla="*/ 430306 h 1420009"/>
              <a:gd name="connsiteX106" fmla="*/ 5873675 w 7186737"/>
              <a:gd name="connsiteY106" fmla="*/ 408790 h 1420009"/>
              <a:gd name="connsiteX107" fmla="*/ 5712310 w 7186737"/>
              <a:gd name="connsiteY107" fmla="*/ 419548 h 1420009"/>
              <a:gd name="connsiteX108" fmla="*/ 5669280 w 7186737"/>
              <a:gd name="connsiteY108" fmla="*/ 430306 h 1420009"/>
              <a:gd name="connsiteX109" fmla="*/ 5497158 w 7186737"/>
              <a:gd name="connsiteY109" fmla="*/ 441063 h 1420009"/>
              <a:gd name="connsiteX110" fmla="*/ 5443369 w 7186737"/>
              <a:gd name="connsiteY110" fmla="*/ 451821 h 1420009"/>
              <a:gd name="connsiteX111" fmla="*/ 5292762 w 7186737"/>
              <a:gd name="connsiteY111" fmla="*/ 473336 h 1420009"/>
              <a:gd name="connsiteX112" fmla="*/ 5228216 w 7186737"/>
              <a:gd name="connsiteY112" fmla="*/ 494852 h 1420009"/>
              <a:gd name="connsiteX113" fmla="*/ 5195943 w 7186737"/>
              <a:gd name="connsiteY113" fmla="*/ 505609 h 1420009"/>
              <a:gd name="connsiteX114" fmla="*/ 4980790 w 7186737"/>
              <a:gd name="connsiteY114" fmla="*/ 494852 h 1420009"/>
              <a:gd name="connsiteX115" fmla="*/ 4883972 w 7186737"/>
              <a:gd name="connsiteY115" fmla="*/ 484094 h 1420009"/>
              <a:gd name="connsiteX116" fmla="*/ 4776395 w 7186737"/>
              <a:gd name="connsiteY116" fmla="*/ 473336 h 1420009"/>
              <a:gd name="connsiteX117" fmla="*/ 4572000 w 7186737"/>
              <a:gd name="connsiteY117" fmla="*/ 484094 h 1420009"/>
              <a:gd name="connsiteX118" fmla="*/ 4485939 w 7186737"/>
              <a:gd name="connsiteY118" fmla="*/ 494852 h 1420009"/>
              <a:gd name="connsiteX119" fmla="*/ 4464423 w 7186737"/>
              <a:gd name="connsiteY119" fmla="*/ 473336 h 1420009"/>
              <a:gd name="connsiteX120" fmla="*/ 4485939 w 7186737"/>
              <a:gd name="connsiteY120" fmla="*/ 451821 h 1420009"/>
              <a:gd name="connsiteX121" fmla="*/ 4528969 w 7186737"/>
              <a:gd name="connsiteY121" fmla="*/ 387275 h 1420009"/>
              <a:gd name="connsiteX122" fmla="*/ 4582758 w 7186737"/>
              <a:gd name="connsiteY122" fmla="*/ 344245 h 1420009"/>
              <a:gd name="connsiteX123" fmla="*/ 4636546 w 7186737"/>
              <a:gd name="connsiteY123" fmla="*/ 301214 h 1420009"/>
              <a:gd name="connsiteX124" fmla="*/ 4679576 w 7186737"/>
              <a:gd name="connsiteY124" fmla="*/ 236668 h 1420009"/>
              <a:gd name="connsiteX125" fmla="*/ 4733365 w 7186737"/>
              <a:gd name="connsiteY125" fmla="*/ 193637 h 1420009"/>
              <a:gd name="connsiteX126" fmla="*/ 4776395 w 7186737"/>
              <a:gd name="connsiteY126" fmla="*/ 139849 h 1420009"/>
              <a:gd name="connsiteX127" fmla="*/ 4787153 w 7186737"/>
              <a:gd name="connsiteY127" fmla="*/ 107576 h 1420009"/>
              <a:gd name="connsiteX128" fmla="*/ 4733365 w 7186737"/>
              <a:gd name="connsiteY128" fmla="*/ 64546 h 1420009"/>
              <a:gd name="connsiteX129" fmla="*/ 4475181 w 7186737"/>
              <a:gd name="connsiteY129" fmla="*/ 32273 h 1420009"/>
              <a:gd name="connsiteX130" fmla="*/ 4292301 w 7186737"/>
              <a:gd name="connsiteY130" fmla="*/ 10757 h 1420009"/>
              <a:gd name="connsiteX131" fmla="*/ 4087906 w 7186737"/>
              <a:gd name="connsiteY131" fmla="*/ 21515 h 1420009"/>
              <a:gd name="connsiteX132" fmla="*/ 4066390 w 7186737"/>
              <a:gd name="connsiteY132" fmla="*/ 43030 h 1420009"/>
              <a:gd name="connsiteX133" fmla="*/ 4034118 w 7186737"/>
              <a:gd name="connsiteY133" fmla="*/ 53788 h 1420009"/>
              <a:gd name="connsiteX134" fmla="*/ 3937299 w 7186737"/>
              <a:gd name="connsiteY134" fmla="*/ 43030 h 1420009"/>
              <a:gd name="connsiteX135" fmla="*/ 3872753 w 7186737"/>
              <a:gd name="connsiteY135" fmla="*/ 21515 h 1420009"/>
              <a:gd name="connsiteX136" fmla="*/ 3711388 w 7186737"/>
              <a:gd name="connsiteY136" fmla="*/ 43030 h 1420009"/>
              <a:gd name="connsiteX137" fmla="*/ 3668358 w 7186737"/>
              <a:gd name="connsiteY137" fmla="*/ 53788 h 1420009"/>
              <a:gd name="connsiteX138" fmla="*/ 3560781 w 7186737"/>
              <a:gd name="connsiteY138" fmla="*/ 32273 h 1420009"/>
              <a:gd name="connsiteX139" fmla="*/ 3528508 w 7186737"/>
              <a:gd name="connsiteY139" fmla="*/ 10757 h 1420009"/>
              <a:gd name="connsiteX140" fmla="*/ 3431689 w 7186737"/>
              <a:gd name="connsiteY140" fmla="*/ 0 h 1420009"/>
              <a:gd name="connsiteX141" fmla="*/ 3281082 w 7186737"/>
              <a:gd name="connsiteY141" fmla="*/ 10757 h 1420009"/>
              <a:gd name="connsiteX142" fmla="*/ 3248809 w 7186737"/>
              <a:gd name="connsiteY142" fmla="*/ 21515 h 1420009"/>
              <a:gd name="connsiteX143" fmla="*/ 3205779 w 7186737"/>
              <a:gd name="connsiteY143" fmla="*/ 32273 h 1420009"/>
              <a:gd name="connsiteX144" fmla="*/ 3173506 w 7186737"/>
              <a:gd name="connsiteY144" fmla="*/ 43030 h 1420009"/>
              <a:gd name="connsiteX145" fmla="*/ 3130475 w 7186737"/>
              <a:gd name="connsiteY145" fmla="*/ 53788 h 1420009"/>
              <a:gd name="connsiteX146" fmla="*/ 3087445 w 7186737"/>
              <a:gd name="connsiteY146" fmla="*/ 75303 h 1420009"/>
              <a:gd name="connsiteX147" fmla="*/ 3044414 w 7186737"/>
              <a:gd name="connsiteY147" fmla="*/ 86061 h 1420009"/>
              <a:gd name="connsiteX148" fmla="*/ 3012141 w 7186737"/>
              <a:gd name="connsiteY148" fmla="*/ 96819 h 1420009"/>
              <a:gd name="connsiteX149" fmla="*/ 2915322 w 7186737"/>
              <a:gd name="connsiteY149" fmla="*/ 118334 h 1420009"/>
              <a:gd name="connsiteX150" fmla="*/ 2796988 w 7186737"/>
              <a:gd name="connsiteY150" fmla="*/ 107576 h 1420009"/>
              <a:gd name="connsiteX151" fmla="*/ 2743200 w 7186737"/>
              <a:gd name="connsiteY151" fmla="*/ 96819 h 1420009"/>
              <a:gd name="connsiteX152" fmla="*/ 2506532 w 7186737"/>
              <a:gd name="connsiteY152" fmla="*/ 86061 h 1420009"/>
              <a:gd name="connsiteX153" fmla="*/ 2334409 w 7186737"/>
              <a:gd name="connsiteY153" fmla="*/ 64546 h 1420009"/>
              <a:gd name="connsiteX154" fmla="*/ 2216075 w 7186737"/>
              <a:gd name="connsiteY154" fmla="*/ 32273 h 1420009"/>
              <a:gd name="connsiteX155" fmla="*/ 2119256 w 7186737"/>
              <a:gd name="connsiteY155" fmla="*/ 10757 h 1420009"/>
              <a:gd name="connsiteX156" fmla="*/ 1914861 w 7186737"/>
              <a:gd name="connsiteY156" fmla="*/ 21515 h 1420009"/>
              <a:gd name="connsiteX157" fmla="*/ 1850315 w 7186737"/>
              <a:gd name="connsiteY157" fmla="*/ 32273 h 1420009"/>
              <a:gd name="connsiteX158" fmla="*/ 1818042 w 7186737"/>
              <a:gd name="connsiteY158" fmla="*/ 53788 h 1420009"/>
              <a:gd name="connsiteX159" fmla="*/ 1742739 w 7186737"/>
              <a:gd name="connsiteY159" fmla="*/ 75303 h 1420009"/>
              <a:gd name="connsiteX160" fmla="*/ 1678193 w 7186737"/>
              <a:gd name="connsiteY160" fmla="*/ 96819 h 1420009"/>
              <a:gd name="connsiteX161" fmla="*/ 1613647 w 7186737"/>
              <a:gd name="connsiteY161" fmla="*/ 118334 h 1420009"/>
              <a:gd name="connsiteX162" fmla="*/ 1581374 w 7186737"/>
              <a:gd name="connsiteY162" fmla="*/ 129092 h 1420009"/>
              <a:gd name="connsiteX163" fmla="*/ 1538343 w 7186737"/>
              <a:gd name="connsiteY163" fmla="*/ 139849 h 1420009"/>
              <a:gd name="connsiteX164" fmla="*/ 1441525 w 7186737"/>
              <a:gd name="connsiteY164" fmla="*/ 129092 h 1420009"/>
              <a:gd name="connsiteX165" fmla="*/ 1376979 w 7186737"/>
              <a:gd name="connsiteY165" fmla="*/ 96819 h 1420009"/>
              <a:gd name="connsiteX166" fmla="*/ 1312433 w 7186737"/>
              <a:gd name="connsiteY166" fmla="*/ 75303 h 1420009"/>
              <a:gd name="connsiteX167" fmla="*/ 1269402 w 7186737"/>
              <a:gd name="connsiteY167" fmla="*/ 53788 h 1420009"/>
              <a:gd name="connsiteX168" fmla="*/ 1237129 w 7186737"/>
              <a:gd name="connsiteY168" fmla="*/ 43030 h 1420009"/>
              <a:gd name="connsiteX169" fmla="*/ 1140310 w 7186737"/>
              <a:gd name="connsiteY169" fmla="*/ 21515 h 1420009"/>
              <a:gd name="connsiteX170" fmla="*/ 849854 w 7186737"/>
              <a:gd name="connsiteY170" fmla="*/ 32273 h 1420009"/>
              <a:gd name="connsiteX171" fmla="*/ 742278 w 7186737"/>
              <a:gd name="connsiteY171" fmla="*/ 53788 h 1420009"/>
              <a:gd name="connsiteX172" fmla="*/ 602428 w 7186737"/>
              <a:gd name="connsiteY172" fmla="*/ 75303 h 1420009"/>
              <a:gd name="connsiteX173" fmla="*/ 527125 w 7186737"/>
              <a:gd name="connsiteY173" fmla="*/ 96819 h 1420009"/>
              <a:gd name="connsiteX174" fmla="*/ 333487 w 7186737"/>
              <a:gd name="connsiteY174" fmla="*/ 118334 h 1420009"/>
              <a:gd name="connsiteX175" fmla="*/ 86061 w 7186737"/>
              <a:gd name="connsiteY175" fmla="*/ 129092 h 1420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Lst>
            <a:rect l="l" t="t" r="r" b="b"/>
            <a:pathLst>
              <a:path w="7186737" h="1420009">
                <a:moveTo>
                  <a:pt x="355002" y="43030"/>
                </a:moveTo>
                <a:cubicBezTo>
                  <a:pt x="338535" y="49617"/>
                  <a:pt x="291436" y="69679"/>
                  <a:pt x="268941" y="75303"/>
                </a:cubicBezTo>
                <a:cubicBezTo>
                  <a:pt x="251202" y="79738"/>
                  <a:pt x="233002" y="82094"/>
                  <a:pt x="215153" y="86061"/>
                </a:cubicBezTo>
                <a:cubicBezTo>
                  <a:pt x="200720" y="89268"/>
                  <a:pt x="186466" y="93233"/>
                  <a:pt x="172122" y="96819"/>
                </a:cubicBezTo>
                <a:cubicBezTo>
                  <a:pt x="161364" y="103991"/>
                  <a:pt x="149512" y="109744"/>
                  <a:pt x="139849" y="118334"/>
                </a:cubicBezTo>
                <a:cubicBezTo>
                  <a:pt x="117107" y="138549"/>
                  <a:pt x="75303" y="182880"/>
                  <a:pt x="75303" y="182880"/>
                </a:cubicBezTo>
                <a:cubicBezTo>
                  <a:pt x="68131" y="204395"/>
                  <a:pt x="66368" y="228556"/>
                  <a:pt x="53788" y="247426"/>
                </a:cubicBezTo>
                <a:cubicBezTo>
                  <a:pt x="46616" y="258184"/>
                  <a:pt x="37524" y="267884"/>
                  <a:pt x="32273" y="279699"/>
                </a:cubicBezTo>
                <a:cubicBezTo>
                  <a:pt x="23062" y="300423"/>
                  <a:pt x="17930" y="322730"/>
                  <a:pt x="10758" y="344245"/>
                </a:cubicBezTo>
                <a:lnTo>
                  <a:pt x="0" y="376517"/>
                </a:lnTo>
                <a:cubicBezTo>
                  <a:pt x="3586" y="530710"/>
                  <a:pt x="4059" y="685007"/>
                  <a:pt x="10758" y="839096"/>
                </a:cubicBezTo>
                <a:cubicBezTo>
                  <a:pt x="11799" y="863043"/>
                  <a:pt x="25056" y="879404"/>
                  <a:pt x="43030" y="892885"/>
                </a:cubicBezTo>
                <a:cubicBezTo>
                  <a:pt x="63716" y="908400"/>
                  <a:pt x="82490" y="929643"/>
                  <a:pt x="107576" y="935915"/>
                </a:cubicBezTo>
                <a:lnTo>
                  <a:pt x="150607" y="946673"/>
                </a:lnTo>
                <a:cubicBezTo>
                  <a:pt x="236668" y="943087"/>
                  <a:pt x="322845" y="941645"/>
                  <a:pt x="408790" y="935915"/>
                </a:cubicBezTo>
                <a:cubicBezTo>
                  <a:pt x="487691" y="930655"/>
                  <a:pt x="452330" y="925073"/>
                  <a:pt x="516367" y="914400"/>
                </a:cubicBezTo>
                <a:cubicBezTo>
                  <a:pt x="587337" y="902572"/>
                  <a:pt x="673038" y="898211"/>
                  <a:pt x="742278" y="892885"/>
                </a:cubicBezTo>
                <a:cubicBezTo>
                  <a:pt x="776363" y="881523"/>
                  <a:pt x="777033" y="884444"/>
                  <a:pt x="806823" y="860612"/>
                </a:cubicBezTo>
                <a:cubicBezTo>
                  <a:pt x="860055" y="818027"/>
                  <a:pt x="793939" y="862738"/>
                  <a:pt x="849854" y="806823"/>
                </a:cubicBezTo>
                <a:cubicBezTo>
                  <a:pt x="858996" y="797681"/>
                  <a:pt x="871369" y="792480"/>
                  <a:pt x="882127" y="785308"/>
                </a:cubicBezTo>
                <a:cubicBezTo>
                  <a:pt x="892885" y="792480"/>
                  <a:pt x="904304" y="798746"/>
                  <a:pt x="914400" y="806823"/>
                </a:cubicBezTo>
                <a:cubicBezTo>
                  <a:pt x="936296" y="824340"/>
                  <a:pt x="941456" y="836651"/>
                  <a:pt x="957430" y="860612"/>
                </a:cubicBezTo>
                <a:cubicBezTo>
                  <a:pt x="951576" y="965997"/>
                  <a:pt x="957678" y="1020984"/>
                  <a:pt x="935915" y="1108037"/>
                </a:cubicBezTo>
                <a:cubicBezTo>
                  <a:pt x="933165" y="1119038"/>
                  <a:pt x="928744" y="1129552"/>
                  <a:pt x="925158" y="1140310"/>
                </a:cubicBezTo>
                <a:cubicBezTo>
                  <a:pt x="926550" y="1154235"/>
                  <a:pt x="931832" y="1286837"/>
                  <a:pt x="957430" y="1312433"/>
                </a:cubicBezTo>
                <a:cubicBezTo>
                  <a:pt x="1020019" y="1375019"/>
                  <a:pt x="932617" y="1284808"/>
                  <a:pt x="1000461" y="1366221"/>
                </a:cubicBezTo>
                <a:cubicBezTo>
                  <a:pt x="1010200" y="1377908"/>
                  <a:pt x="1019435" y="1391106"/>
                  <a:pt x="1032734" y="1398494"/>
                </a:cubicBezTo>
                <a:cubicBezTo>
                  <a:pt x="1052559" y="1409508"/>
                  <a:pt x="1097280" y="1420009"/>
                  <a:pt x="1097280" y="1420009"/>
                </a:cubicBezTo>
                <a:cubicBezTo>
                  <a:pt x="1129553" y="1416423"/>
                  <a:pt x="1162069" y="1414590"/>
                  <a:pt x="1194099" y="1409252"/>
                </a:cubicBezTo>
                <a:cubicBezTo>
                  <a:pt x="1205284" y="1407388"/>
                  <a:pt x="1215302" y="1400954"/>
                  <a:pt x="1226372" y="1398494"/>
                </a:cubicBezTo>
                <a:cubicBezTo>
                  <a:pt x="1247665" y="1393762"/>
                  <a:pt x="1269274" y="1390441"/>
                  <a:pt x="1290918" y="1387736"/>
                </a:cubicBezTo>
                <a:cubicBezTo>
                  <a:pt x="1326677" y="1383266"/>
                  <a:pt x="1362635" y="1380565"/>
                  <a:pt x="1398494" y="1376979"/>
                </a:cubicBezTo>
                <a:lnTo>
                  <a:pt x="1463040" y="1355463"/>
                </a:lnTo>
                <a:cubicBezTo>
                  <a:pt x="1473798" y="1351877"/>
                  <a:pt x="1484312" y="1347456"/>
                  <a:pt x="1495313" y="1344706"/>
                </a:cubicBezTo>
                <a:cubicBezTo>
                  <a:pt x="1509656" y="1341120"/>
                  <a:pt x="1524182" y="1338196"/>
                  <a:pt x="1538343" y="1333948"/>
                </a:cubicBezTo>
                <a:cubicBezTo>
                  <a:pt x="1560066" y="1327431"/>
                  <a:pt x="1581374" y="1319605"/>
                  <a:pt x="1602889" y="1312433"/>
                </a:cubicBezTo>
                <a:lnTo>
                  <a:pt x="1635162" y="1301675"/>
                </a:lnTo>
                <a:cubicBezTo>
                  <a:pt x="1652204" y="1284634"/>
                  <a:pt x="1661022" y="1269402"/>
                  <a:pt x="1688950" y="1269402"/>
                </a:cubicBezTo>
                <a:cubicBezTo>
                  <a:pt x="1700290" y="1269402"/>
                  <a:pt x="1710465" y="1276574"/>
                  <a:pt x="1721223" y="1280160"/>
                </a:cubicBezTo>
                <a:cubicBezTo>
                  <a:pt x="1838013" y="1267183"/>
                  <a:pt x="1823819" y="1262672"/>
                  <a:pt x="1957892" y="1280160"/>
                </a:cubicBezTo>
                <a:cubicBezTo>
                  <a:pt x="1994154" y="1284890"/>
                  <a:pt x="2028962" y="1299528"/>
                  <a:pt x="2065468" y="1301675"/>
                </a:cubicBezTo>
                <a:lnTo>
                  <a:pt x="2248348" y="1312433"/>
                </a:lnTo>
                <a:lnTo>
                  <a:pt x="2345167" y="1344706"/>
                </a:lnTo>
                <a:lnTo>
                  <a:pt x="2377440" y="1355463"/>
                </a:lnTo>
                <a:lnTo>
                  <a:pt x="2409713" y="1366221"/>
                </a:lnTo>
                <a:cubicBezTo>
                  <a:pt x="2431228" y="1362635"/>
                  <a:pt x="2454125" y="1363852"/>
                  <a:pt x="2474259" y="1355463"/>
                </a:cubicBezTo>
                <a:cubicBezTo>
                  <a:pt x="2494914" y="1346857"/>
                  <a:pt x="2541047" y="1315009"/>
                  <a:pt x="2560320" y="1290917"/>
                </a:cubicBezTo>
                <a:cubicBezTo>
                  <a:pt x="2568396" y="1280821"/>
                  <a:pt x="2571739" y="1266721"/>
                  <a:pt x="2581835" y="1258645"/>
                </a:cubicBezTo>
                <a:cubicBezTo>
                  <a:pt x="2590690" y="1251561"/>
                  <a:pt x="2604195" y="1253394"/>
                  <a:pt x="2614108" y="1247887"/>
                </a:cubicBezTo>
                <a:cubicBezTo>
                  <a:pt x="2636712" y="1235329"/>
                  <a:pt x="2657139" y="1219200"/>
                  <a:pt x="2678654" y="1204856"/>
                </a:cubicBezTo>
                <a:lnTo>
                  <a:pt x="2710927" y="1183341"/>
                </a:lnTo>
                <a:cubicBezTo>
                  <a:pt x="2761935" y="1106828"/>
                  <a:pt x="2706683" y="1171362"/>
                  <a:pt x="2872292" y="1140310"/>
                </a:cubicBezTo>
                <a:cubicBezTo>
                  <a:pt x="2890726" y="1136854"/>
                  <a:pt x="2926603" y="1096757"/>
                  <a:pt x="2936838" y="1086522"/>
                </a:cubicBezTo>
                <a:cubicBezTo>
                  <a:pt x="2951181" y="1090108"/>
                  <a:pt x="2966644" y="1090668"/>
                  <a:pt x="2979868" y="1097280"/>
                </a:cubicBezTo>
                <a:cubicBezTo>
                  <a:pt x="3028529" y="1121610"/>
                  <a:pt x="3035671" y="1131567"/>
                  <a:pt x="3065929" y="1161826"/>
                </a:cubicBezTo>
                <a:cubicBezTo>
                  <a:pt x="3101788" y="1158240"/>
                  <a:pt x="3137799" y="1155937"/>
                  <a:pt x="3173506" y="1151068"/>
                </a:cubicBezTo>
                <a:cubicBezTo>
                  <a:pt x="3216730" y="1145174"/>
                  <a:pt x="3259015" y="1131448"/>
                  <a:pt x="3302598" y="1129553"/>
                </a:cubicBezTo>
                <a:lnTo>
                  <a:pt x="3550023" y="1118795"/>
                </a:lnTo>
                <a:lnTo>
                  <a:pt x="3625327" y="1108037"/>
                </a:lnTo>
                <a:cubicBezTo>
                  <a:pt x="3666054" y="1102607"/>
                  <a:pt x="3733404" y="1095973"/>
                  <a:pt x="3775934" y="1086522"/>
                </a:cubicBezTo>
                <a:cubicBezTo>
                  <a:pt x="3787003" y="1084062"/>
                  <a:pt x="3797304" y="1078880"/>
                  <a:pt x="3808207" y="1075765"/>
                </a:cubicBezTo>
                <a:cubicBezTo>
                  <a:pt x="3822423" y="1071703"/>
                  <a:pt x="3837022" y="1069069"/>
                  <a:pt x="3851238" y="1065007"/>
                </a:cubicBezTo>
                <a:cubicBezTo>
                  <a:pt x="3862141" y="1061892"/>
                  <a:pt x="3872461" y="1056799"/>
                  <a:pt x="3883510" y="1054249"/>
                </a:cubicBezTo>
                <a:cubicBezTo>
                  <a:pt x="3919143" y="1046026"/>
                  <a:pt x="3955228" y="1039906"/>
                  <a:pt x="3991087" y="1032734"/>
                </a:cubicBezTo>
                <a:cubicBezTo>
                  <a:pt x="4021779" y="1026596"/>
                  <a:pt x="4057536" y="1020330"/>
                  <a:pt x="4087906" y="1011219"/>
                </a:cubicBezTo>
                <a:cubicBezTo>
                  <a:pt x="4285001" y="952091"/>
                  <a:pt x="4065010" y="1021394"/>
                  <a:pt x="4184725" y="968188"/>
                </a:cubicBezTo>
                <a:cubicBezTo>
                  <a:pt x="4205449" y="958977"/>
                  <a:pt x="4227755" y="953845"/>
                  <a:pt x="4249270" y="946673"/>
                </a:cubicBezTo>
                <a:cubicBezTo>
                  <a:pt x="4305217" y="928024"/>
                  <a:pt x="4361433" y="906249"/>
                  <a:pt x="4421393" y="903642"/>
                </a:cubicBezTo>
                <a:lnTo>
                  <a:pt x="4668819" y="892885"/>
                </a:lnTo>
                <a:cubicBezTo>
                  <a:pt x="4697506" y="889299"/>
                  <a:pt x="4726049" y="884263"/>
                  <a:pt x="4754880" y="882127"/>
                </a:cubicBezTo>
                <a:cubicBezTo>
                  <a:pt x="5015453" y="862825"/>
                  <a:pt x="4882212" y="886781"/>
                  <a:pt x="5013063" y="860612"/>
                </a:cubicBezTo>
                <a:cubicBezTo>
                  <a:pt x="5134983" y="864198"/>
                  <a:pt x="5257192" y="862247"/>
                  <a:pt x="5378823" y="871369"/>
                </a:cubicBezTo>
                <a:cubicBezTo>
                  <a:pt x="5401439" y="873065"/>
                  <a:pt x="5421854" y="885713"/>
                  <a:pt x="5443369" y="892885"/>
                </a:cubicBezTo>
                <a:cubicBezTo>
                  <a:pt x="5489729" y="908338"/>
                  <a:pt x="5501060" y="913028"/>
                  <a:pt x="5561703" y="925157"/>
                </a:cubicBezTo>
                <a:cubicBezTo>
                  <a:pt x="5675371" y="947891"/>
                  <a:pt x="5597239" y="934841"/>
                  <a:pt x="5798372" y="946673"/>
                </a:cubicBezTo>
                <a:cubicBezTo>
                  <a:pt x="5819887" y="953845"/>
                  <a:pt x="5844048" y="955608"/>
                  <a:pt x="5862918" y="968188"/>
                </a:cubicBezTo>
                <a:cubicBezTo>
                  <a:pt x="5896811" y="990784"/>
                  <a:pt x="5889778" y="990183"/>
                  <a:pt x="5927463" y="1000461"/>
                </a:cubicBezTo>
                <a:cubicBezTo>
                  <a:pt x="5955991" y="1008241"/>
                  <a:pt x="6013525" y="1021976"/>
                  <a:pt x="6013525" y="1021976"/>
                </a:cubicBezTo>
                <a:cubicBezTo>
                  <a:pt x="6052970" y="1018390"/>
                  <a:pt x="6092650" y="1016820"/>
                  <a:pt x="6131859" y="1011219"/>
                </a:cubicBezTo>
                <a:cubicBezTo>
                  <a:pt x="6143085" y="1009615"/>
                  <a:pt x="6152792" y="1000461"/>
                  <a:pt x="6164132" y="1000461"/>
                </a:cubicBezTo>
                <a:cubicBezTo>
                  <a:pt x="6200170" y="1000461"/>
                  <a:pt x="6235849" y="1007633"/>
                  <a:pt x="6271708" y="1011219"/>
                </a:cubicBezTo>
                <a:cubicBezTo>
                  <a:pt x="6475772" y="1079239"/>
                  <a:pt x="6313582" y="1033287"/>
                  <a:pt x="6777318" y="1021976"/>
                </a:cubicBezTo>
                <a:cubicBezTo>
                  <a:pt x="6886661" y="1000109"/>
                  <a:pt x="6786202" y="1022513"/>
                  <a:pt x="6863379" y="1000461"/>
                </a:cubicBezTo>
                <a:cubicBezTo>
                  <a:pt x="6957960" y="973437"/>
                  <a:pt x="6861282" y="1004744"/>
                  <a:pt x="6938682" y="978946"/>
                </a:cubicBezTo>
                <a:cubicBezTo>
                  <a:pt x="7030670" y="886958"/>
                  <a:pt x="6880754" y="1030459"/>
                  <a:pt x="6992470" y="946673"/>
                </a:cubicBezTo>
                <a:cubicBezTo>
                  <a:pt x="6992490" y="946658"/>
                  <a:pt x="7052706" y="886437"/>
                  <a:pt x="7067774" y="871369"/>
                </a:cubicBezTo>
                <a:cubicBezTo>
                  <a:pt x="7078532" y="860611"/>
                  <a:pt x="7091608" y="851755"/>
                  <a:pt x="7100047" y="839096"/>
                </a:cubicBezTo>
                <a:cubicBezTo>
                  <a:pt x="7127188" y="798384"/>
                  <a:pt x="7112420" y="815965"/>
                  <a:pt x="7143078" y="785308"/>
                </a:cubicBezTo>
                <a:cubicBezTo>
                  <a:pt x="7139492" y="753035"/>
                  <a:pt x="7144380" y="718638"/>
                  <a:pt x="7132320" y="688489"/>
                </a:cubicBezTo>
                <a:cubicBezTo>
                  <a:pt x="7128109" y="677961"/>
                  <a:pt x="7105118" y="687874"/>
                  <a:pt x="7100047" y="677732"/>
                </a:cubicBezTo>
                <a:cubicBezTo>
                  <a:pt x="7094976" y="667590"/>
                  <a:pt x="7104971" y="655183"/>
                  <a:pt x="7110805" y="645459"/>
                </a:cubicBezTo>
                <a:cubicBezTo>
                  <a:pt x="7121025" y="628425"/>
                  <a:pt x="7149932" y="612202"/>
                  <a:pt x="7164593" y="602428"/>
                </a:cubicBezTo>
                <a:cubicBezTo>
                  <a:pt x="7171765" y="591670"/>
                  <a:pt x="7184680" y="583005"/>
                  <a:pt x="7186108" y="570155"/>
                </a:cubicBezTo>
                <a:cubicBezTo>
                  <a:pt x="7189714" y="537701"/>
                  <a:pt x="7177675" y="497176"/>
                  <a:pt x="7153835" y="473336"/>
                </a:cubicBezTo>
                <a:cubicBezTo>
                  <a:pt x="7144693" y="464194"/>
                  <a:pt x="7133446" y="456914"/>
                  <a:pt x="7121562" y="451821"/>
                </a:cubicBezTo>
                <a:cubicBezTo>
                  <a:pt x="7107973" y="445997"/>
                  <a:pt x="7092875" y="444649"/>
                  <a:pt x="7078532" y="441063"/>
                </a:cubicBezTo>
                <a:cubicBezTo>
                  <a:pt x="7060649" y="423181"/>
                  <a:pt x="7049170" y="408890"/>
                  <a:pt x="7024743" y="398033"/>
                </a:cubicBezTo>
                <a:cubicBezTo>
                  <a:pt x="6892739" y="339363"/>
                  <a:pt x="6723347" y="369551"/>
                  <a:pt x="6594438" y="365760"/>
                </a:cubicBezTo>
                <a:cubicBezTo>
                  <a:pt x="6537064" y="369346"/>
                  <a:pt x="6479274" y="368750"/>
                  <a:pt x="6422315" y="376517"/>
                </a:cubicBezTo>
                <a:cubicBezTo>
                  <a:pt x="6399844" y="379581"/>
                  <a:pt x="6380008" y="393585"/>
                  <a:pt x="6357769" y="398033"/>
                </a:cubicBezTo>
                <a:cubicBezTo>
                  <a:pt x="6339840" y="401619"/>
                  <a:pt x="6321830" y="404824"/>
                  <a:pt x="6303981" y="408790"/>
                </a:cubicBezTo>
                <a:cubicBezTo>
                  <a:pt x="6289548" y="411997"/>
                  <a:pt x="6275112" y="415299"/>
                  <a:pt x="6260950" y="419548"/>
                </a:cubicBezTo>
                <a:cubicBezTo>
                  <a:pt x="6239228" y="426065"/>
                  <a:pt x="6196405" y="441063"/>
                  <a:pt x="6196405" y="441063"/>
                </a:cubicBezTo>
                <a:cubicBezTo>
                  <a:pt x="6159080" y="478388"/>
                  <a:pt x="6185722" y="463418"/>
                  <a:pt x="6110343" y="451821"/>
                </a:cubicBezTo>
                <a:cubicBezTo>
                  <a:pt x="6085282" y="447965"/>
                  <a:pt x="6059987" y="445599"/>
                  <a:pt x="6035040" y="441063"/>
                </a:cubicBezTo>
                <a:cubicBezTo>
                  <a:pt x="6020493" y="438418"/>
                  <a:pt x="6006442" y="433513"/>
                  <a:pt x="5992009" y="430306"/>
                </a:cubicBezTo>
                <a:cubicBezTo>
                  <a:pt x="5946893" y="420280"/>
                  <a:pt x="5920396" y="416577"/>
                  <a:pt x="5873675" y="408790"/>
                </a:cubicBezTo>
                <a:cubicBezTo>
                  <a:pt x="5819887" y="412376"/>
                  <a:pt x="5765922" y="413904"/>
                  <a:pt x="5712310" y="419548"/>
                </a:cubicBezTo>
                <a:cubicBezTo>
                  <a:pt x="5697606" y="421096"/>
                  <a:pt x="5683991" y="428835"/>
                  <a:pt x="5669280" y="430306"/>
                </a:cubicBezTo>
                <a:cubicBezTo>
                  <a:pt x="5612079" y="436026"/>
                  <a:pt x="5554532" y="437477"/>
                  <a:pt x="5497158" y="441063"/>
                </a:cubicBezTo>
                <a:cubicBezTo>
                  <a:pt x="5479228" y="444649"/>
                  <a:pt x="5461470" y="449235"/>
                  <a:pt x="5443369" y="451821"/>
                </a:cubicBezTo>
                <a:cubicBezTo>
                  <a:pt x="5385443" y="460096"/>
                  <a:pt x="5346258" y="458746"/>
                  <a:pt x="5292762" y="473336"/>
                </a:cubicBezTo>
                <a:cubicBezTo>
                  <a:pt x="5270882" y="479303"/>
                  <a:pt x="5249731" y="487680"/>
                  <a:pt x="5228216" y="494852"/>
                </a:cubicBezTo>
                <a:lnTo>
                  <a:pt x="5195943" y="505609"/>
                </a:lnTo>
                <a:lnTo>
                  <a:pt x="4980790" y="494852"/>
                </a:lnTo>
                <a:cubicBezTo>
                  <a:pt x="4948396" y="492618"/>
                  <a:pt x="4916265" y="487493"/>
                  <a:pt x="4883972" y="484094"/>
                </a:cubicBezTo>
                <a:lnTo>
                  <a:pt x="4776395" y="473336"/>
                </a:lnTo>
                <a:cubicBezTo>
                  <a:pt x="4708263" y="476922"/>
                  <a:pt x="4640040" y="479054"/>
                  <a:pt x="4572000" y="484094"/>
                </a:cubicBezTo>
                <a:cubicBezTo>
                  <a:pt x="4543169" y="486230"/>
                  <a:pt x="4514706" y="497729"/>
                  <a:pt x="4485939" y="494852"/>
                </a:cubicBezTo>
                <a:cubicBezTo>
                  <a:pt x="4475847" y="493843"/>
                  <a:pt x="4471595" y="480508"/>
                  <a:pt x="4464423" y="473336"/>
                </a:cubicBezTo>
                <a:cubicBezTo>
                  <a:pt x="4471595" y="466164"/>
                  <a:pt x="4479853" y="459935"/>
                  <a:pt x="4485939" y="451821"/>
                </a:cubicBezTo>
                <a:cubicBezTo>
                  <a:pt x="4501454" y="431135"/>
                  <a:pt x="4510684" y="405559"/>
                  <a:pt x="4528969" y="387275"/>
                </a:cubicBezTo>
                <a:cubicBezTo>
                  <a:pt x="4580929" y="335318"/>
                  <a:pt x="4514892" y="398538"/>
                  <a:pt x="4582758" y="344245"/>
                </a:cubicBezTo>
                <a:cubicBezTo>
                  <a:pt x="4659401" y="282930"/>
                  <a:pt x="4537213" y="367435"/>
                  <a:pt x="4636546" y="301214"/>
                </a:cubicBezTo>
                <a:cubicBezTo>
                  <a:pt x="4650889" y="279699"/>
                  <a:pt x="4658061" y="251011"/>
                  <a:pt x="4679576" y="236668"/>
                </a:cubicBezTo>
                <a:cubicBezTo>
                  <a:pt x="4703541" y="220692"/>
                  <a:pt x="4715845" y="215536"/>
                  <a:pt x="4733365" y="193637"/>
                </a:cubicBezTo>
                <a:cubicBezTo>
                  <a:pt x="4787654" y="125777"/>
                  <a:pt x="4724441" y="191805"/>
                  <a:pt x="4776395" y="139849"/>
                </a:cubicBezTo>
                <a:cubicBezTo>
                  <a:pt x="4779981" y="129091"/>
                  <a:pt x="4789017" y="118761"/>
                  <a:pt x="4787153" y="107576"/>
                </a:cubicBezTo>
                <a:cubicBezTo>
                  <a:pt x="4781429" y="73228"/>
                  <a:pt x="4758538" y="72936"/>
                  <a:pt x="4733365" y="64546"/>
                </a:cubicBezTo>
                <a:cubicBezTo>
                  <a:pt x="4637216" y="444"/>
                  <a:pt x="4720709" y="48113"/>
                  <a:pt x="4475181" y="32273"/>
                </a:cubicBezTo>
                <a:cubicBezTo>
                  <a:pt x="4402532" y="27586"/>
                  <a:pt x="4360953" y="20565"/>
                  <a:pt x="4292301" y="10757"/>
                </a:cubicBezTo>
                <a:cubicBezTo>
                  <a:pt x="4224169" y="14343"/>
                  <a:pt x="4155446" y="11866"/>
                  <a:pt x="4087906" y="21515"/>
                </a:cubicBezTo>
                <a:cubicBezTo>
                  <a:pt x="4077865" y="22949"/>
                  <a:pt x="4075087" y="37812"/>
                  <a:pt x="4066390" y="43030"/>
                </a:cubicBezTo>
                <a:cubicBezTo>
                  <a:pt x="4056667" y="48864"/>
                  <a:pt x="4044875" y="50202"/>
                  <a:pt x="4034118" y="53788"/>
                </a:cubicBezTo>
                <a:cubicBezTo>
                  <a:pt x="4001845" y="50202"/>
                  <a:pt x="3969140" y="49398"/>
                  <a:pt x="3937299" y="43030"/>
                </a:cubicBezTo>
                <a:cubicBezTo>
                  <a:pt x="3915060" y="38582"/>
                  <a:pt x="3872753" y="21515"/>
                  <a:pt x="3872753" y="21515"/>
                </a:cubicBezTo>
                <a:cubicBezTo>
                  <a:pt x="3842807" y="25258"/>
                  <a:pt x="3744028" y="37095"/>
                  <a:pt x="3711388" y="43030"/>
                </a:cubicBezTo>
                <a:cubicBezTo>
                  <a:pt x="3696842" y="45675"/>
                  <a:pt x="3682701" y="50202"/>
                  <a:pt x="3668358" y="53788"/>
                </a:cubicBezTo>
                <a:cubicBezTo>
                  <a:pt x="3640615" y="49825"/>
                  <a:pt x="3590819" y="47292"/>
                  <a:pt x="3560781" y="32273"/>
                </a:cubicBezTo>
                <a:cubicBezTo>
                  <a:pt x="3549217" y="26491"/>
                  <a:pt x="3541051" y="13893"/>
                  <a:pt x="3528508" y="10757"/>
                </a:cubicBezTo>
                <a:cubicBezTo>
                  <a:pt x="3497006" y="2881"/>
                  <a:pt x="3463962" y="3586"/>
                  <a:pt x="3431689" y="0"/>
                </a:cubicBezTo>
                <a:cubicBezTo>
                  <a:pt x="3381487" y="3586"/>
                  <a:pt x="3331068" y="4876"/>
                  <a:pt x="3281082" y="10757"/>
                </a:cubicBezTo>
                <a:cubicBezTo>
                  <a:pt x="3269820" y="12082"/>
                  <a:pt x="3259712" y="18400"/>
                  <a:pt x="3248809" y="21515"/>
                </a:cubicBezTo>
                <a:cubicBezTo>
                  <a:pt x="3234593" y="25577"/>
                  <a:pt x="3219995" y="28211"/>
                  <a:pt x="3205779" y="32273"/>
                </a:cubicBezTo>
                <a:cubicBezTo>
                  <a:pt x="3194876" y="35388"/>
                  <a:pt x="3184409" y="39915"/>
                  <a:pt x="3173506" y="43030"/>
                </a:cubicBezTo>
                <a:cubicBezTo>
                  <a:pt x="3159290" y="47092"/>
                  <a:pt x="3144319" y="48597"/>
                  <a:pt x="3130475" y="53788"/>
                </a:cubicBezTo>
                <a:cubicBezTo>
                  <a:pt x="3115460" y="59419"/>
                  <a:pt x="3102460" y="69672"/>
                  <a:pt x="3087445" y="75303"/>
                </a:cubicBezTo>
                <a:cubicBezTo>
                  <a:pt x="3073601" y="80494"/>
                  <a:pt x="3058630" y="81999"/>
                  <a:pt x="3044414" y="86061"/>
                </a:cubicBezTo>
                <a:cubicBezTo>
                  <a:pt x="3033511" y="89176"/>
                  <a:pt x="3023044" y="93704"/>
                  <a:pt x="3012141" y="96819"/>
                </a:cubicBezTo>
                <a:cubicBezTo>
                  <a:pt x="2976704" y="106944"/>
                  <a:pt x="2952279" y="110942"/>
                  <a:pt x="2915322" y="118334"/>
                </a:cubicBezTo>
                <a:cubicBezTo>
                  <a:pt x="2875877" y="114748"/>
                  <a:pt x="2836289" y="112489"/>
                  <a:pt x="2796988" y="107576"/>
                </a:cubicBezTo>
                <a:cubicBezTo>
                  <a:pt x="2778845" y="105308"/>
                  <a:pt x="2761434" y="98170"/>
                  <a:pt x="2743200" y="96819"/>
                </a:cubicBezTo>
                <a:cubicBezTo>
                  <a:pt x="2664445" y="90985"/>
                  <a:pt x="2585421" y="89647"/>
                  <a:pt x="2506532" y="86061"/>
                </a:cubicBezTo>
                <a:cubicBezTo>
                  <a:pt x="2388778" y="56622"/>
                  <a:pt x="2574122" y="100503"/>
                  <a:pt x="2334409" y="64546"/>
                </a:cubicBezTo>
                <a:cubicBezTo>
                  <a:pt x="2253698" y="52439"/>
                  <a:pt x="2270131" y="47717"/>
                  <a:pt x="2216075" y="32273"/>
                </a:cubicBezTo>
                <a:cubicBezTo>
                  <a:pt x="2180619" y="22143"/>
                  <a:pt x="2156238" y="18154"/>
                  <a:pt x="2119256" y="10757"/>
                </a:cubicBezTo>
                <a:cubicBezTo>
                  <a:pt x="2051124" y="14343"/>
                  <a:pt x="1982870" y="16074"/>
                  <a:pt x="1914861" y="21515"/>
                </a:cubicBezTo>
                <a:cubicBezTo>
                  <a:pt x="1893118" y="23254"/>
                  <a:pt x="1871008" y="25375"/>
                  <a:pt x="1850315" y="32273"/>
                </a:cubicBezTo>
                <a:cubicBezTo>
                  <a:pt x="1838049" y="36362"/>
                  <a:pt x="1829606" y="48006"/>
                  <a:pt x="1818042" y="53788"/>
                </a:cubicBezTo>
                <a:cubicBezTo>
                  <a:pt x="1799960" y="62829"/>
                  <a:pt x="1759980" y="70131"/>
                  <a:pt x="1742739" y="75303"/>
                </a:cubicBezTo>
                <a:cubicBezTo>
                  <a:pt x="1721016" y="81820"/>
                  <a:pt x="1699708" y="89647"/>
                  <a:pt x="1678193" y="96819"/>
                </a:cubicBezTo>
                <a:lnTo>
                  <a:pt x="1613647" y="118334"/>
                </a:lnTo>
                <a:cubicBezTo>
                  <a:pt x="1602889" y="121920"/>
                  <a:pt x="1592375" y="126342"/>
                  <a:pt x="1581374" y="129092"/>
                </a:cubicBezTo>
                <a:lnTo>
                  <a:pt x="1538343" y="139849"/>
                </a:lnTo>
                <a:cubicBezTo>
                  <a:pt x="1506070" y="136263"/>
                  <a:pt x="1473554" y="134430"/>
                  <a:pt x="1441525" y="129092"/>
                </a:cubicBezTo>
                <a:cubicBezTo>
                  <a:pt x="1394449" y="121246"/>
                  <a:pt x="1421581" y="116642"/>
                  <a:pt x="1376979" y="96819"/>
                </a:cubicBezTo>
                <a:cubicBezTo>
                  <a:pt x="1356254" y="87608"/>
                  <a:pt x="1332718" y="85445"/>
                  <a:pt x="1312433" y="75303"/>
                </a:cubicBezTo>
                <a:cubicBezTo>
                  <a:pt x="1298089" y="68131"/>
                  <a:pt x="1284142" y="60105"/>
                  <a:pt x="1269402" y="53788"/>
                </a:cubicBezTo>
                <a:cubicBezTo>
                  <a:pt x="1258979" y="49321"/>
                  <a:pt x="1248032" y="46145"/>
                  <a:pt x="1237129" y="43030"/>
                </a:cubicBezTo>
                <a:cubicBezTo>
                  <a:pt x="1201689" y="32904"/>
                  <a:pt x="1177272" y="28907"/>
                  <a:pt x="1140310" y="21515"/>
                </a:cubicBezTo>
                <a:cubicBezTo>
                  <a:pt x="1043491" y="25101"/>
                  <a:pt x="946422" y="24443"/>
                  <a:pt x="849854" y="32273"/>
                </a:cubicBezTo>
                <a:cubicBezTo>
                  <a:pt x="813405" y="35228"/>
                  <a:pt x="778479" y="48616"/>
                  <a:pt x="742278" y="53788"/>
                </a:cubicBezTo>
                <a:cubicBezTo>
                  <a:pt x="645381" y="67631"/>
                  <a:pt x="691985" y="60378"/>
                  <a:pt x="602428" y="75303"/>
                </a:cubicBezTo>
                <a:cubicBezTo>
                  <a:pt x="571672" y="85555"/>
                  <a:pt x="560891" y="90066"/>
                  <a:pt x="527125" y="96819"/>
                </a:cubicBezTo>
                <a:cubicBezTo>
                  <a:pt x="457512" y="110742"/>
                  <a:pt x="410030" y="113550"/>
                  <a:pt x="333487" y="118334"/>
                </a:cubicBezTo>
                <a:cubicBezTo>
                  <a:pt x="152769" y="129629"/>
                  <a:pt x="183373" y="129092"/>
                  <a:pt x="86061" y="129092"/>
                </a:cubicBezTo>
              </a:path>
            </a:pathLst>
          </a:custGeom>
          <a:solidFill>
            <a:schemeClr val="bg1"/>
          </a:solidFill>
          <a:ln w="9525" cap="flat" cmpd="sng" algn="ctr">
            <a:solidFill>
              <a:srgbClr val="FFFF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sp>
        <p:nvSpPr>
          <p:cNvPr id="5" name="Rectangle 4"/>
          <p:cNvSpPr/>
          <p:nvPr/>
        </p:nvSpPr>
        <p:spPr>
          <a:xfrm>
            <a:off x="460786" y="5717723"/>
            <a:ext cx="1770036" cy="923330"/>
          </a:xfrm>
          <a:prstGeom prst="rect">
            <a:avLst/>
          </a:prstGeom>
          <a:noFill/>
        </p:spPr>
        <p:txBody>
          <a:bodyPr wrap="none" lIns="91440" tIns="45720" rIns="91440" bIns="4572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w="9525">
                  <a:solidFill>
                    <a:srgbClr val="000000"/>
                  </a:solidFill>
                  <a:prstDash val="solid"/>
                </a:ln>
                <a:solidFill>
                  <a:srgbClr val="FFFFFF"/>
                </a:solidFill>
                <a:effectLst>
                  <a:outerShdw blurRad="12700" dist="38100" dir="2700000" algn="tl" rotWithShape="0">
                    <a:srgbClr val="000000">
                      <a:lumMod val="50000"/>
                    </a:srgbClr>
                  </a:outerShdw>
                </a:effectLst>
                <a:uLnTx/>
                <a:uFillTx/>
                <a:latin typeface="Verdana" pitchFamily="34" charset="0"/>
                <a:ea typeface="+mn-ea"/>
                <a:cs typeface="+mn-cs"/>
              </a:rPr>
              <a:t>#25</a:t>
            </a:r>
          </a:p>
        </p:txBody>
      </p:sp>
    </p:spTree>
    <p:extLst>
      <p:ext uri="{BB962C8B-B14F-4D97-AF65-F5344CB8AC3E}">
        <p14:creationId xmlns:p14="http://schemas.microsoft.com/office/powerpoint/2010/main" val="4107013715"/>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28600"/>
            <a:ext cx="8229600" cy="5897563"/>
          </a:xfrm>
        </p:spPr>
        <p:txBody>
          <a:bodyPr/>
          <a:lstStyle/>
          <a:p>
            <a:r>
              <a:rPr lang="en-US" dirty="0"/>
              <a:t>Name this T.V. show?</a:t>
            </a:r>
          </a:p>
        </p:txBody>
      </p:sp>
      <p:pic>
        <p:nvPicPr>
          <p:cNvPr id="2050" name="Picture 2" descr="http://www.tvshowsondvd.com/graphics/news3/FamilyMatters_S1_f.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838200"/>
            <a:ext cx="8458200" cy="5791199"/>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460786" y="5717723"/>
            <a:ext cx="1770036" cy="923330"/>
          </a:xfrm>
          <a:prstGeom prst="rect">
            <a:avLst/>
          </a:prstGeom>
          <a:noFill/>
        </p:spPr>
        <p:txBody>
          <a:bodyPr wrap="none" lIns="91440" tIns="45720" rIns="91440" bIns="4572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w="9525">
                  <a:solidFill>
                    <a:srgbClr val="000000"/>
                  </a:solidFill>
                  <a:prstDash val="solid"/>
                </a:ln>
                <a:solidFill>
                  <a:srgbClr val="FFFFFF"/>
                </a:solidFill>
                <a:effectLst>
                  <a:outerShdw blurRad="12700" dist="38100" dir="2700000" algn="tl" rotWithShape="0">
                    <a:srgbClr val="000000">
                      <a:lumMod val="50000"/>
                    </a:srgbClr>
                  </a:outerShdw>
                </a:effectLst>
                <a:uLnTx/>
                <a:uFillTx/>
                <a:latin typeface="Verdana" pitchFamily="34" charset="0"/>
                <a:ea typeface="+mn-ea"/>
                <a:cs typeface="+mn-cs"/>
              </a:rPr>
              <a:t>#25</a:t>
            </a:r>
          </a:p>
        </p:txBody>
      </p:sp>
    </p:spTree>
    <p:extLst>
      <p:ext uri="{BB962C8B-B14F-4D97-AF65-F5344CB8AC3E}">
        <p14:creationId xmlns:p14="http://schemas.microsoft.com/office/powerpoint/2010/main" val="2959781355"/>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381000" y="891595"/>
          <a:ext cx="8382000" cy="4897385"/>
        </p:xfrm>
        <a:graphic>
          <a:graphicData uri="http://schemas.openxmlformats.org/drawingml/2006/table">
            <a:tbl>
              <a:tblPr firstRow="1" bandRow="1">
                <a:tableStyleId>{5C22544A-7EE6-4342-B048-85BDC9FD1C3A}</a:tableStyleId>
              </a:tblPr>
              <a:tblGrid>
                <a:gridCol w="1676400">
                  <a:extLst>
                    <a:ext uri="{9D8B030D-6E8A-4147-A177-3AD203B41FA5}">
                      <a16:colId xmlns:a16="http://schemas.microsoft.com/office/drawing/2014/main" val="20000"/>
                    </a:ext>
                  </a:extLst>
                </a:gridCol>
                <a:gridCol w="1676400">
                  <a:extLst>
                    <a:ext uri="{9D8B030D-6E8A-4147-A177-3AD203B41FA5}">
                      <a16:colId xmlns:a16="http://schemas.microsoft.com/office/drawing/2014/main" val="20001"/>
                    </a:ext>
                  </a:extLst>
                </a:gridCol>
                <a:gridCol w="1676400">
                  <a:extLst>
                    <a:ext uri="{9D8B030D-6E8A-4147-A177-3AD203B41FA5}">
                      <a16:colId xmlns:a16="http://schemas.microsoft.com/office/drawing/2014/main" val="20002"/>
                    </a:ext>
                  </a:extLst>
                </a:gridCol>
                <a:gridCol w="1676400">
                  <a:extLst>
                    <a:ext uri="{9D8B030D-6E8A-4147-A177-3AD203B41FA5}">
                      <a16:colId xmlns:a16="http://schemas.microsoft.com/office/drawing/2014/main" val="20003"/>
                    </a:ext>
                  </a:extLst>
                </a:gridCol>
                <a:gridCol w="1676400">
                  <a:extLst>
                    <a:ext uri="{9D8B030D-6E8A-4147-A177-3AD203B41FA5}">
                      <a16:colId xmlns:a16="http://schemas.microsoft.com/office/drawing/2014/main" val="20004"/>
                    </a:ext>
                  </a:extLst>
                </a:gridCol>
              </a:tblGrid>
              <a:tr h="764223">
                <a:tc>
                  <a:txBody>
                    <a:bodyPr/>
                    <a:lstStyle/>
                    <a:p>
                      <a:pPr algn="ctr"/>
                      <a:r>
                        <a:rPr lang="en-US" dirty="0"/>
                        <a:t>HI</a:t>
                      </a:r>
                      <a:r>
                        <a:rPr lang="en-US" baseline="0" dirty="0"/>
                        <a:t>P </a:t>
                      </a:r>
                      <a:r>
                        <a:rPr lang="en-US" baseline="0" dirty="0" err="1"/>
                        <a:t>HIP</a:t>
                      </a:r>
                      <a:br>
                        <a:rPr lang="en-US" baseline="0" dirty="0"/>
                      </a:br>
                      <a:r>
                        <a:rPr lang="en-US" baseline="0" dirty="0"/>
                        <a:t>HOORAY</a:t>
                      </a:r>
                      <a:endParaRPr lang="en-US" dirty="0"/>
                    </a:p>
                  </a:txBody>
                  <a:tcPr>
                    <a:noFill/>
                  </a:tcPr>
                </a:tc>
                <a:tc>
                  <a:txBody>
                    <a:bodyPr/>
                    <a:lstStyle/>
                    <a:p>
                      <a:pPr algn="ctr"/>
                      <a:r>
                        <a:rPr lang="en-US" dirty="0"/>
                        <a:t>SPIRAL</a:t>
                      </a:r>
                      <a:br>
                        <a:rPr lang="en-US" dirty="0"/>
                      </a:br>
                      <a:r>
                        <a:rPr lang="en-US" dirty="0" err="1"/>
                        <a:t>SPIRAL</a:t>
                      </a:r>
                      <a:endParaRPr lang="en-US" dirty="0"/>
                    </a:p>
                  </a:txBody>
                  <a:tcPr>
                    <a:noFill/>
                  </a:tcPr>
                </a:tc>
                <a:tc>
                  <a:txBody>
                    <a:bodyPr/>
                    <a:lstStyle/>
                    <a:p>
                      <a:pPr algn="ctr"/>
                      <a:r>
                        <a:rPr lang="en-US" dirty="0"/>
                        <a:t>SHAPE-UP</a:t>
                      </a:r>
                    </a:p>
                  </a:txBody>
                  <a:tcPr>
                    <a:noFill/>
                  </a:tcPr>
                </a:tc>
                <a:tc>
                  <a:txBody>
                    <a:bodyPr/>
                    <a:lstStyle/>
                    <a:p>
                      <a:pPr algn="ctr"/>
                      <a:r>
                        <a:rPr lang="en-US" dirty="0"/>
                        <a:t>LIFE</a:t>
                      </a:r>
                    </a:p>
                    <a:p>
                      <a:pPr algn="ctr"/>
                      <a:r>
                        <a:rPr lang="en-US" dirty="0"/>
                        <a:t>LINE</a:t>
                      </a:r>
                    </a:p>
                  </a:txBody>
                  <a:tcPr>
                    <a:noFill/>
                  </a:tcPr>
                </a:tc>
                <a:tc>
                  <a:txBody>
                    <a:bodyPr/>
                    <a:lstStyle/>
                    <a:p>
                      <a:pPr algn="ctr"/>
                      <a:r>
                        <a:rPr lang="en-US" dirty="0"/>
                        <a:t>-Bonus-</a:t>
                      </a:r>
                    </a:p>
                    <a:p>
                      <a:pPr algn="ctr"/>
                      <a:r>
                        <a:rPr lang="en-US" dirty="0"/>
                        <a:t>FAMILY</a:t>
                      </a:r>
                      <a:r>
                        <a:rPr lang="en-US" baseline="0" dirty="0"/>
                        <a:t> JEANS</a:t>
                      </a:r>
                      <a:endParaRPr lang="en-US" dirty="0"/>
                    </a:p>
                  </a:txBody>
                  <a:tcPr>
                    <a:noFill/>
                  </a:tcPr>
                </a:tc>
                <a:extLst>
                  <a:ext uri="{0D108BD9-81ED-4DB2-BD59-A6C34878D82A}">
                    <a16:rowId xmlns:a16="http://schemas.microsoft.com/office/drawing/2014/main" val="10000"/>
                  </a:ext>
                </a:extLst>
              </a:tr>
              <a:tr h="796597">
                <a:tc>
                  <a:txBody>
                    <a:bodyPr/>
                    <a:lstStyle/>
                    <a:p>
                      <a:pPr algn="ctr"/>
                      <a:r>
                        <a:rPr lang="en-US" sz="4400" dirty="0">
                          <a:solidFill>
                            <a:schemeClr val="tx1"/>
                          </a:solidFill>
                        </a:rPr>
                        <a:t>1</a:t>
                      </a:r>
                    </a:p>
                  </a:txBody>
                  <a:tcPr>
                    <a:noFill/>
                  </a:tcPr>
                </a:tc>
                <a:tc>
                  <a:txBody>
                    <a:bodyPr/>
                    <a:lstStyle/>
                    <a:p>
                      <a:pPr algn="ctr"/>
                      <a:r>
                        <a:rPr lang="en-US" sz="4400" dirty="0">
                          <a:solidFill>
                            <a:schemeClr val="tx1"/>
                          </a:solidFill>
                        </a:rPr>
                        <a:t>6</a:t>
                      </a:r>
                    </a:p>
                  </a:txBody>
                  <a:tcPr>
                    <a:noFill/>
                  </a:tcPr>
                </a:tc>
                <a:tc>
                  <a:txBody>
                    <a:bodyPr/>
                    <a:lstStyle/>
                    <a:p>
                      <a:pPr algn="ctr"/>
                      <a:r>
                        <a:rPr lang="en-US" sz="4400" dirty="0">
                          <a:solidFill>
                            <a:schemeClr val="tx1"/>
                          </a:solidFill>
                        </a:rPr>
                        <a:t>11</a:t>
                      </a:r>
                    </a:p>
                  </a:txBody>
                  <a:tcPr>
                    <a:noFill/>
                  </a:tcPr>
                </a:tc>
                <a:tc>
                  <a:txBody>
                    <a:bodyPr/>
                    <a:lstStyle/>
                    <a:p>
                      <a:pPr algn="ctr"/>
                      <a:r>
                        <a:rPr lang="en-US" sz="4400" dirty="0">
                          <a:solidFill>
                            <a:schemeClr val="tx1"/>
                          </a:solidFill>
                        </a:rPr>
                        <a:t>16</a:t>
                      </a:r>
                    </a:p>
                  </a:txBody>
                  <a:tcPr>
                    <a:noFill/>
                  </a:tcPr>
                </a:tc>
                <a:tc>
                  <a:txBody>
                    <a:bodyPr/>
                    <a:lstStyle/>
                    <a:p>
                      <a:pPr algn="ctr"/>
                      <a:r>
                        <a:rPr lang="en-US" sz="4400" dirty="0">
                          <a:solidFill>
                            <a:schemeClr val="tx1"/>
                          </a:solidFill>
                        </a:rPr>
                        <a:t>*21</a:t>
                      </a:r>
                    </a:p>
                  </a:txBody>
                  <a:tcPr>
                    <a:noFill/>
                  </a:tcPr>
                </a:tc>
                <a:extLst>
                  <a:ext uri="{0D108BD9-81ED-4DB2-BD59-A6C34878D82A}">
                    <a16:rowId xmlns:a16="http://schemas.microsoft.com/office/drawing/2014/main" val="10001"/>
                  </a:ext>
                </a:extLst>
              </a:tr>
              <a:tr h="796597">
                <a:tc>
                  <a:txBody>
                    <a:bodyPr/>
                    <a:lstStyle/>
                    <a:p>
                      <a:pPr algn="ctr"/>
                      <a:r>
                        <a:rPr lang="en-US" sz="4400" dirty="0">
                          <a:solidFill>
                            <a:schemeClr val="tx1"/>
                          </a:solidFill>
                        </a:rPr>
                        <a:t>2</a:t>
                      </a:r>
                    </a:p>
                  </a:txBody>
                  <a:tcPr>
                    <a:noFill/>
                  </a:tcPr>
                </a:tc>
                <a:tc>
                  <a:txBody>
                    <a:bodyPr/>
                    <a:lstStyle/>
                    <a:p>
                      <a:pPr algn="ctr"/>
                      <a:r>
                        <a:rPr lang="en-US" sz="4400" dirty="0">
                          <a:solidFill>
                            <a:schemeClr val="tx1"/>
                          </a:solidFill>
                        </a:rPr>
                        <a:t>7</a:t>
                      </a:r>
                    </a:p>
                  </a:txBody>
                  <a:tcPr>
                    <a:noFill/>
                  </a:tcPr>
                </a:tc>
                <a:tc>
                  <a:txBody>
                    <a:bodyPr/>
                    <a:lstStyle/>
                    <a:p>
                      <a:pPr algn="ctr"/>
                      <a:r>
                        <a:rPr lang="en-US" sz="4400" dirty="0">
                          <a:solidFill>
                            <a:schemeClr val="tx1"/>
                          </a:solidFill>
                        </a:rPr>
                        <a:t>12</a:t>
                      </a:r>
                    </a:p>
                  </a:txBody>
                  <a:tcPr>
                    <a:noFill/>
                  </a:tcPr>
                </a:tc>
                <a:tc>
                  <a:txBody>
                    <a:bodyPr/>
                    <a:lstStyle/>
                    <a:p>
                      <a:pPr algn="ctr"/>
                      <a:r>
                        <a:rPr lang="en-US" sz="4400" dirty="0">
                          <a:solidFill>
                            <a:schemeClr val="tx1"/>
                          </a:solidFill>
                        </a:rPr>
                        <a:t>17</a:t>
                      </a:r>
                    </a:p>
                  </a:txBody>
                  <a:tcPr>
                    <a:noFill/>
                  </a:tcPr>
                </a:tc>
                <a:tc>
                  <a:txBody>
                    <a:bodyPr/>
                    <a:lstStyle/>
                    <a:p>
                      <a:pPr algn="ctr"/>
                      <a:r>
                        <a:rPr lang="en-US" sz="4400" dirty="0">
                          <a:solidFill>
                            <a:schemeClr val="tx1"/>
                          </a:solidFill>
                        </a:rPr>
                        <a:t>*22</a:t>
                      </a:r>
                    </a:p>
                  </a:txBody>
                  <a:tcPr>
                    <a:noFill/>
                  </a:tcPr>
                </a:tc>
                <a:extLst>
                  <a:ext uri="{0D108BD9-81ED-4DB2-BD59-A6C34878D82A}">
                    <a16:rowId xmlns:a16="http://schemas.microsoft.com/office/drawing/2014/main" val="10002"/>
                  </a:ext>
                </a:extLst>
              </a:tr>
              <a:tr h="796597">
                <a:tc>
                  <a:txBody>
                    <a:bodyPr/>
                    <a:lstStyle/>
                    <a:p>
                      <a:pPr algn="ctr"/>
                      <a:r>
                        <a:rPr lang="en-US" sz="4400" dirty="0">
                          <a:solidFill>
                            <a:schemeClr val="tx1"/>
                          </a:solidFill>
                        </a:rPr>
                        <a:t>3</a:t>
                      </a:r>
                    </a:p>
                  </a:txBody>
                  <a:tcPr>
                    <a:noFill/>
                  </a:tcPr>
                </a:tc>
                <a:tc>
                  <a:txBody>
                    <a:bodyPr/>
                    <a:lstStyle/>
                    <a:p>
                      <a:pPr algn="ctr"/>
                      <a:r>
                        <a:rPr lang="en-US" sz="4400" dirty="0">
                          <a:solidFill>
                            <a:schemeClr val="tx1"/>
                          </a:solidFill>
                        </a:rPr>
                        <a:t>8</a:t>
                      </a:r>
                    </a:p>
                  </a:txBody>
                  <a:tcPr>
                    <a:noFill/>
                  </a:tcPr>
                </a:tc>
                <a:tc>
                  <a:txBody>
                    <a:bodyPr/>
                    <a:lstStyle/>
                    <a:p>
                      <a:pPr algn="ctr"/>
                      <a:r>
                        <a:rPr lang="en-US" sz="4400" dirty="0">
                          <a:solidFill>
                            <a:schemeClr val="tx1"/>
                          </a:solidFill>
                        </a:rPr>
                        <a:t>13</a:t>
                      </a:r>
                    </a:p>
                  </a:txBody>
                  <a:tcPr>
                    <a:noFill/>
                  </a:tcPr>
                </a:tc>
                <a:tc>
                  <a:txBody>
                    <a:bodyPr/>
                    <a:lstStyle/>
                    <a:p>
                      <a:pPr algn="ctr"/>
                      <a:r>
                        <a:rPr lang="en-US" sz="4400" dirty="0">
                          <a:solidFill>
                            <a:schemeClr val="tx1"/>
                          </a:solidFill>
                        </a:rPr>
                        <a:t>18</a:t>
                      </a:r>
                    </a:p>
                  </a:txBody>
                  <a:tcPr>
                    <a:noFill/>
                  </a:tcPr>
                </a:tc>
                <a:tc>
                  <a:txBody>
                    <a:bodyPr/>
                    <a:lstStyle/>
                    <a:p>
                      <a:pPr algn="ctr"/>
                      <a:r>
                        <a:rPr lang="en-US" sz="4400" dirty="0">
                          <a:solidFill>
                            <a:schemeClr val="tx1"/>
                          </a:solidFill>
                        </a:rPr>
                        <a:t>*23</a:t>
                      </a:r>
                    </a:p>
                  </a:txBody>
                  <a:tcPr>
                    <a:noFill/>
                  </a:tcPr>
                </a:tc>
                <a:extLst>
                  <a:ext uri="{0D108BD9-81ED-4DB2-BD59-A6C34878D82A}">
                    <a16:rowId xmlns:a16="http://schemas.microsoft.com/office/drawing/2014/main" val="10003"/>
                  </a:ext>
                </a:extLst>
              </a:tr>
              <a:tr h="796597">
                <a:tc>
                  <a:txBody>
                    <a:bodyPr/>
                    <a:lstStyle/>
                    <a:p>
                      <a:pPr algn="ctr"/>
                      <a:r>
                        <a:rPr lang="en-US" sz="4400" dirty="0">
                          <a:solidFill>
                            <a:schemeClr val="tx1"/>
                          </a:solidFill>
                        </a:rPr>
                        <a:t>4</a:t>
                      </a:r>
                    </a:p>
                  </a:txBody>
                  <a:tcPr>
                    <a:noFill/>
                  </a:tcPr>
                </a:tc>
                <a:tc>
                  <a:txBody>
                    <a:bodyPr/>
                    <a:lstStyle/>
                    <a:p>
                      <a:pPr algn="ctr"/>
                      <a:r>
                        <a:rPr lang="en-US" sz="4400" dirty="0">
                          <a:solidFill>
                            <a:schemeClr val="tx1"/>
                          </a:solidFill>
                        </a:rPr>
                        <a:t>9</a:t>
                      </a:r>
                    </a:p>
                  </a:txBody>
                  <a:tcPr>
                    <a:noFill/>
                  </a:tcPr>
                </a:tc>
                <a:tc>
                  <a:txBody>
                    <a:bodyPr/>
                    <a:lstStyle/>
                    <a:p>
                      <a:pPr algn="ctr"/>
                      <a:r>
                        <a:rPr lang="en-US" sz="4400" dirty="0">
                          <a:solidFill>
                            <a:schemeClr val="tx1"/>
                          </a:solidFill>
                        </a:rPr>
                        <a:t>14</a:t>
                      </a:r>
                    </a:p>
                  </a:txBody>
                  <a:tcPr>
                    <a:noFill/>
                  </a:tcPr>
                </a:tc>
                <a:tc>
                  <a:txBody>
                    <a:bodyPr/>
                    <a:lstStyle/>
                    <a:p>
                      <a:pPr algn="ctr"/>
                      <a:r>
                        <a:rPr lang="en-US" sz="4400" dirty="0">
                          <a:solidFill>
                            <a:schemeClr val="tx1"/>
                          </a:solidFill>
                        </a:rPr>
                        <a:t>19</a:t>
                      </a:r>
                    </a:p>
                  </a:txBody>
                  <a:tcPr>
                    <a:noFill/>
                  </a:tcPr>
                </a:tc>
                <a:tc>
                  <a:txBody>
                    <a:bodyPr/>
                    <a:lstStyle/>
                    <a:p>
                      <a:pPr algn="ctr"/>
                      <a:r>
                        <a:rPr lang="en-US" sz="4400" dirty="0">
                          <a:solidFill>
                            <a:schemeClr val="tx1"/>
                          </a:solidFill>
                        </a:rPr>
                        <a:t>*24</a:t>
                      </a:r>
                    </a:p>
                  </a:txBody>
                  <a:tcPr>
                    <a:noFill/>
                  </a:tcPr>
                </a:tc>
                <a:extLst>
                  <a:ext uri="{0D108BD9-81ED-4DB2-BD59-A6C34878D82A}">
                    <a16:rowId xmlns:a16="http://schemas.microsoft.com/office/drawing/2014/main" val="10004"/>
                  </a:ext>
                </a:extLst>
              </a:tr>
              <a:tr h="796597">
                <a:tc>
                  <a:txBody>
                    <a:bodyPr/>
                    <a:lstStyle/>
                    <a:p>
                      <a:pPr algn="ctr"/>
                      <a:r>
                        <a:rPr lang="en-US" sz="4400" dirty="0">
                          <a:solidFill>
                            <a:schemeClr val="tx1"/>
                          </a:solidFill>
                        </a:rPr>
                        <a:t>5</a:t>
                      </a:r>
                    </a:p>
                  </a:txBody>
                  <a:tcPr>
                    <a:noFill/>
                  </a:tcPr>
                </a:tc>
                <a:tc>
                  <a:txBody>
                    <a:bodyPr/>
                    <a:lstStyle/>
                    <a:p>
                      <a:pPr algn="ctr"/>
                      <a:r>
                        <a:rPr lang="en-US" sz="4400" dirty="0">
                          <a:solidFill>
                            <a:schemeClr val="tx1"/>
                          </a:solidFill>
                        </a:rPr>
                        <a:t>10</a:t>
                      </a:r>
                    </a:p>
                  </a:txBody>
                  <a:tcPr>
                    <a:noFill/>
                  </a:tcPr>
                </a:tc>
                <a:tc>
                  <a:txBody>
                    <a:bodyPr/>
                    <a:lstStyle/>
                    <a:p>
                      <a:pPr algn="ctr"/>
                      <a:r>
                        <a:rPr lang="en-US" sz="4400" dirty="0">
                          <a:solidFill>
                            <a:schemeClr val="tx1"/>
                          </a:solidFill>
                        </a:rPr>
                        <a:t>15</a:t>
                      </a:r>
                    </a:p>
                  </a:txBody>
                  <a:tcPr>
                    <a:noFill/>
                  </a:tcPr>
                </a:tc>
                <a:tc>
                  <a:txBody>
                    <a:bodyPr/>
                    <a:lstStyle/>
                    <a:p>
                      <a:pPr algn="ctr"/>
                      <a:r>
                        <a:rPr lang="en-US" sz="4400" dirty="0">
                          <a:solidFill>
                            <a:schemeClr val="tx1"/>
                          </a:solidFill>
                        </a:rPr>
                        <a:t>20</a:t>
                      </a:r>
                    </a:p>
                  </a:txBody>
                  <a:tcPr>
                    <a:noFill/>
                  </a:tcPr>
                </a:tc>
                <a:tc>
                  <a:txBody>
                    <a:bodyPr/>
                    <a:lstStyle/>
                    <a:p>
                      <a:pPr algn="ctr"/>
                      <a:r>
                        <a:rPr lang="en-US" sz="4400" dirty="0">
                          <a:solidFill>
                            <a:schemeClr val="tx1"/>
                          </a:solidFill>
                        </a:rPr>
                        <a:t>*25</a:t>
                      </a:r>
                    </a:p>
                  </a:txBody>
                  <a:tcPr>
                    <a:noFill/>
                  </a:tcPr>
                </a:tc>
                <a:extLst>
                  <a:ext uri="{0D108BD9-81ED-4DB2-BD59-A6C34878D82A}">
                    <a16:rowId xmlns:a16="http://schemas.microsoft.com/office/drawing/2014/main" val="10005"/>
                  </a:ext>
                </a:extLst>
              </a:tr>
            </a:tbl>
          </a:graphicData>
        </a:graphic>
      </p:graphicFrame>
      <p:sp>
        <p:nvSpPr>
          <p:cNvPr id="3" name="Rectangle 2"/>
          <p:cNvSpPr/>
          <p:nvPr/>
        </p:nvSpPr>
        <p:spPr>
          <a:xfrm>
            <a:off x="2874270" y="228600"/>
            <a:ext cx="3395481" cy="461665"/>
          </a:xfrm>
          <a:prstGeom prst="rect">
            <a:avLst/>
          </a:prstGeom>
          <a:noFill/>
        </p:spPr>
        <p:txBody>
          <a:bodyPr wrap="none" lIns="91440" tIns="45720" rIns="91440" bIns="4572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Verdana" pitchFamily="34" charset="0"/>
                <a:ea typeface="+mn-ea"/>
                <a:cs typeface="+mn-cs"/>
              </a:rPr>
              <a:t>DNA Review Game</a:t>
            </a:r>
          </a:p>
        </p:txBody>
      </p:sp>
      <p:sp>
        <p:nvSpPr>
          <p:cNvPr id="4" name="Rectangle 3"/>
          <p:cNvSpPr/>
          <p:nvPr/>
        </p:nvSpPr>
        <p:spPr>
          <a:xfrm>
            <a:off x="400035" y="5791200"/>
            <a:ext cx="5779146" cy="923330"/>
          </a:xfrm>
          <a:prstGeom prst="rect">
            <a:avLst/>
          </a:prstGeom>
          <a:noFill/>
        </p:spPr>
        <p:txBody>
          <a:bodyPr wrap="none" lIns="91440" tIns="45720" rIns="91440" bIns="4572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w="17780" cmpd="sng">
                  <a:solidFill>
                    <a:sysClr val="windowText" lastClr="000000"/>
                  </a:solidFill>
                  <a:prstDash val="solid"/>
                  <a:miter lim="800000"/>
                </a:ln>
                <a:solidFill>
                  <a:srgbClr val="9933FF"/>
                </a:solidFill>
                <a:effectLst>
                  <a:outerShdw blurRad="50800" algn="tl" rotWithShape="0">
                    <a:srgbClr val="000000"/>
                  </a:outerShdw>
                </a:effectLst>
                <a:uLnTx/>
                <a:uFillTx/>
                <a:latin typeface="Verdana" pitchFamily="34" charset="0"/>
                <a:ea typeface="+mn-ea"/>
                <a:cs typeface="+mn-cs"/>
              </a:rPr>
              <a:t>Final Question</a:t>
            </a:r>
          </a:p>
        </p:txBody>
      </p:sp>
    </p:spTree>
    <p:extLst>
      <p:ext uri="{BB962C8B-B14F-4D97-AF65-F5344CB8AC3E}">
        <p14:creationId xmlns:p14="http://schemas.microsoft.com/office/powerpoint/2010/main" val="204137092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94883" name="Rectangle 3"/>
          <p:cNvSpPr>
            <a:spLocks noGrp="1" noChangeArrowheads="1"/>
          </p:cNvSpPr>
          <p:nvPr>
            <p:ph type="body" idx="4294967295"/>
          </p:nvPr>
        </p:nvSpPr>
        <p:spPr>
          <a:xfrm>
            <a:off x="457200" y="228600"/>
            <a:ext cx="8229600" cy="5902325"/>
          </a:xfrm>
        </p:spPr>
        <p:txBody>
          <a:bodyPr/>
          <a:lstStyle/>
          <a:p>
            <a:pPr eaLnBrk="1" hangingPunct="1">
              <a:defRPr/>
            </a:pPr>
            <a:r>
              <a:rPr lang="en-US" dirty="0"/>
              <a:t>DNA has the information for our cells to make proteins. </a:t>
            </a:r>
            <a:r>
              <a:rPr lang="en-US" dirty="0">
                <a:solidFill>
                  <a:srgbClr val="9933FF"/>
                </a:solidFill>
              </a:rPr>
              <a:t>Name A and B? </a:t>
            </a:r>
          </a:p>
        </p:txBody>
      </p:sp>
      <p:sp>
        <p:nvSpPr>
          <p:cNvPr id="29705" name="Rectangle 9"/>
          <p:cNvSpPr>
            <a:spLocks noChangeArrowheads="1"/>
          </p:cNvSpPr>
          <p:nvPr/>
        </p:nvSpPr>
        <p:spPr bwMode="auto">
          <a:xfrm>
            <a:off x="5715000" y="6629400"/>
            <a:ext cx="3124200" cy="214313"/>
          </a:xfrm>
          <a:prstGeom prst="rect">
            <a:avLst/>
          </a:prstGeom>
          <a:noFill/>
          <a:ln w="9525" algn="ctr">
            <a:noFill/>
            <a:miter lim="800000"/>
            <a:headEnd/>
            <a:tailEnd/>
          </a:ln>
          <a:effectLst/>
        </p:spPr>
        <p:txBody>
          <a:bodyPr>
            <a:spAutoFit/>
          </a:bodyPr>
          <a:lstStyle/>
          <a:p>
            <a:pPr marL="342900" indent="-342900" algn="r" eaLnBrk="1" hangingPunct="1">
              <a:buClr>
                <a:schemeClr val="hlink"/>
              </a:buClr>
              <a:buSzPct val="65000"/>
              <a:buFont typeface="Wingdings" pitchFamily="2" charset="2"/>
              <a:buNone/>
              <a:defRPr/>
            </a:pPr>
            <a:r>
              <a:rPr lang="en-US" sz="800" b="1" dirty="0">
                <a:latin typeface="Verdana" pitchFamily="34" charset="0"/>
              </a:rPr>
              <a:t>Copyright © 2024 SlideSpark .LLC</a:t>
            </a:r>
            <a:endParaRPr lang="en-US" sz="9600" dirty="0">
              <a:effectLst>
                <a:outerShdw blurRad="38100" dist="38100" dir="2700000" algn="tl">
                  <a:srgbClr val="000000"/>
                </a:outerShdw>
              </a:effectLst>
              <a:latin typeface="Tahoma" pitchFamily="34" charset="0"/>
            </a:endParaRPr>
          </a:p>
        </p:txBody>
      </p:sp>
      <p:pic>
        <p:nvPicPr>
          <p:cNvPr id="97284"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8600" y="1371600"/>
            <a:ext cx="8610600" cy="5029200"/>
          </a:xfrm>
          <a:prstGeom prst="rect">
            <a:avLst/>
          </a:prstGeom>
          <a:noFill/>
          <a:ln w="76200" algn="ctr">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
        <p:nvSpPr>
          <p:cNvPr id="97285" name="Rectangle 5"/>
          <p:cNvSpPr>
            <a:spLocks noChangeArrowheads="1"/>
          </p:cNvSpPr>
          <p:nvPr/>
        </p:nvSpPr>
        <p:spPr bwMode="auto">
          <a:xfrm>
            <a:off x="4495800" y="4419600"/>
            <a:ext cx="1981200" cy="1447800"/>
          </a:xfrm>
          <a:prstGeom prst="rect">
            <a:avLst/>
          </a:prstGeom>
          <a:noFill/>
          <a:ln w="76200" algn="ctr">
            <a:solidFill>
              <a:srgbClr val="FF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6" name="Rectangle 5"/>
          <p:cNvSpPr/>
          <p:nvPr/>
        </p:nvSpPr>
        <p:spPr>
          <a:xfrm>
            <a:off x="2442029" y="1696930"/>
            <a:ext cx="2514600" cy="2062103"/>
          </a:xfrm>
          <a:prstGeom prst="rect">
            <a:avLst/>
          </a:prstGeom>
          <a:noFill/>
        </p:spPr>
        <p:txBody>
          <a:bodyPr wrap="square">
            <a:spAutoFit/>
          </a:bodyPr>
          <a:lstStyle/>
          <a:p>
            <a:pPr algn="l">
              <a:buFontTx/>
              <a:buNone/>
              <a:defRPr/>
            </a:pPr>
            <a:r>
              <a:rPr lang="en-US" sz="3200" b="1" dirty="0">
                <a:ln w="17780" cmpd="sng">
                  <a:solidFill>
                    <a:srgbClr val="FFFFFF"/>
                  </a:solidFill>
                  <a:prstDash val="solid"/>
                  <a:miter lim="800000"/>
                </a:ln>
                <a:solidFill>
                  <a:srgbClr val="7030A0"/>
                </a:solidFill>
                <a:effectLst>
                  <a:outerShdw blurRad="50800" algn="tl" rotWithShape="0">
                    <a:srgbClr val="000000"/>
                  </a:outerShdw>
                </a:effectLst>
                <a:latin typeface="Arial" pitchFamily="34" charset="0"/>
              </a:rPr>
              <a:t>Keep your</a:t>
            </a:r>
          </a:p>
          <a:p>
            <a:pPr algn="l">
              <a:buFontTx/>
              <a:buNone/>
              <a:defRPr/>
            </a:pPr>
            <a:r>
              <a:rPr lang="en-US" sz="3200" b="1" dirty="0">
                <a:ln w="17780" cmpd="sng">
                  <a:solidFill>
                    <a:srgbClr val="FFFFFF"/>
                  </a:solidFill>
                  <a:prstDash val="solid"/>
                  <a:miter lim="800000"/>
                </a:ln>
                <a:solidFill>
                  <a:srgbClr val="7030A0"/>
                </a:solidFill>
                <a:effectLst>
                  <a:outerShdw blurRad="50800" algn="tl" rotWithShape="0">
                    <a:srgbClr val="000000"/>
                  </a:outerShdw>
                </a:effectLst>
                <a:latin typeface="Arial" pitchFamily="34" charset="0"/>
              </a:rPr>
              <a:t>hard copy </a:t>
            </a:r>
          </a:p>
          <a:p>
            <a:pPr algn="l">
              <a:buFontTx/>
              <a:buNone/>
              <a:defRPr/>
            </a:pPr>
            <a:r>
              <a:rPr lang="en-US" sz="3200" b="1" dirty="0">
                <a:ln w="17780" cmpd="sng">
                  <a:solidFill>
                    <a:srgbClr val="FFFFFF"/>
                  </a:solidFill>
                  <a:prstDash val="solid"/>
                  <a:miter lim="800000"/>
                </a:ln>
                <a:solidFill>
                  <a:srgbClr val="7030A0"/>
                </a:solidFill>
                <a:effectLst>
                  <a:outerShdw blurRad="50800" algn="tl" rotWithShape="0">
                    <a:srgbClr val="000000"/>
                  </a:outerShdw>
                </a:effectLst>
                <a:latin typeface="Arial" pitchFamily="34" charset="0"/>
              </a:rPr>
              <a:t>safe in the nucleus</a:t>
            </a:r>
          </a:p>
        </p:txBody>
      </p:sp>
      <p:pic>
        <p:nvPicPr>
          <p:cNvPr id="97287"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8600" y="4343400"/>
            <a:ext cx="25908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97288"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7200" y="4419600"/>
            <a:ext cx="2286000"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97289"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971800" y="4419600"/>
            <a:ext cx="457200" cy="53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cxnSp>
        <p:nvCxnSpPr>
          <p:cNvPr id="97290" name="Straight Arrow Connector 10"/>
          <p:cNvCxnSpPr>
            <a:cxnSpLocks noChangeShapeType="1"/>
          </p:cNvCxnSpPr>
          <p:nvPr/>
        </p:nvCxnSpPr>
        <p:spPr bwMode="auto">
          <a:xfrm flipV="1">
            <a:off x="2057400" y="4724400"/>
            <a:ext cx="762000" cy="304800"/>
          </a:xfrm>
          <a:prstGeom prst="straightConnector1">
            <a:avLst/>
          </a:prstGeom>
          <a:noFill/>
          <a:ln w="76200" algn="ctr">
            <a:solidFill>
              <a:srgbClr val="7030A0"/>
            </a:solidFill>
            <a:round/>
            <a:headEnd/>
            <a:tailEnd type="arrow" w="med" len="med"/>
          </a:ln>
          <a:extLst>
            <a:ext uri="{909E8E84-426E-40DD-AFC4-6F175D3DCCD1}">
              <a14:hiddenFill xmlns:a14="http://schemas.microsoft.com/office/drawing/2010/main">
                <a:noFill/>
              </a14:hiddenFill>
            </a:ext>
          </a:extLst>
        </p:spPr>
      </p:cxnSp>
      <p:pic>
        <p:nvPicPr>
          <p:cNvPr id="97291"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105400" y="3200400"/>
            <a:ext cx="685800" cy="53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97292"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934200" y="4495800"/>
            <a:ext cx="1724025" cy="156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97293" name="Picture 6"/>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315200" y="1524000"/>
            <a:ext cx="1447800" cy="204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14" name="Rectangle 13"/>
          <p:cNvSpPr/>
          <p:nvPr/>
        </p:nvSpPr>
        <p:spPr>
          <a:xfrm>
            <a:off x="5029200" y="1295400"/>
            <a:ext cx="2819400" cy="1175706"/>
          </a:xfrm>
          <a:prstGeom prst="rect">
            <a:avLst/>
          </a:prstGeom>
          <a:noFill/>
        </p:spPr>
        <p:txBody>
          <a:bodyPr>
            <a:spAutoFit/>
          </a:bodyPr>
          <a:lstStyle/>
          <a:p>
            <a:pPr algn="ctr">
              <a:buFontTx/>
              <a:buNone/>
              <a:defRPr/>
            </a:pPr>
            <a:r>
              <a:rPr lang="en-US" sz="32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Arial" pitchFamily="34" charset="0"/>
              </a:rPr>
              <a:t>Except</a:t>
            </a:r>
          </a:p>
          <a:p>
            <a:pPr algn="ctr">
              <a:buFontTx/>
              <a:buNone/>
              <a:defRPr/>
            </a:pPr>
            <a:r>
              <a:rPr lang="en-US" sz="32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Arial" pitchFamily="34" charset="0"/>
              </a:rPr>
              <a:t>Proteins</a:t>
            </a:r>
          </a:p>
        </p:txBody>
      </p:sp>
      <p:sp>
        <p:nvSpPr>
          <p:cNvPr id="2" name="Rounded Rectangle 1"/>
          <p:cNvSpPr/>
          <p:nvPr/>
        </p:nvSpPr>
        <p:spPr bwMode="auto">
          <a:xfrm rot="2818976">
            <a:off x="1698782" y="3555916"/>
            <a:ext cx="1641929" cy="406233"/>
          </a:xfrm>
          <a:prstGeom prst="roundRect">
            <a:avLst/>
          </a:prstGeom>
          <a:solidFill>
            <a:schemeClr val="bg1"/>
          </a:solidFill>
          <a:ln w="9525" cap="flat" cmpd="sng" algn="ctr">
            <a:solidFill>
              <a:srgbClr val="9933FF"/>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800" b="0" i="0" u="none" strike="noStrike" cap="none" normalizeH="0" baseline="0">
              <a:ln>
                <a:noFill/>
              </a:ln>
              <a:solidFill>
                <a:schemeClr val="tx1"/>
              </a:solidFill>
              <a:effectLst/>
              <a:latin typeface="Verdana" pitchFamily="34" charset="0"/>
            </a:endParaRPr>
          </a:p>
        </p:txBody>
      </p:sp>
      <p:sp>
        <p:nvSpPr>
          <p:cNvPr id="16" name="Rounded Rectangle 15"/>
          <p:cNvSpPr/>
          <p:nvPr/>
        </p:nvSpPr>
        <p:spPr bwMode="auto">
          <a:xfrm rot="20300396">
            <a:off x="5808202" y="2344820"/>
            <a:ext cx="1641929" cy="406233"/>
          </a:xfrm>
          <a:prstGeom prst="roundRect">
            <a:avLst/>
          </a:prstGeom>
          <a:solidFill>
            <a:schemeClr val="bg1"/>
          </a:solidFill>
          <a:ln w="9525" cap="flat" cmpd="sng" algn="ctr">
            <a:solidFill>
              <a:srgbClr val="9933FF"/>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800" b="0" i="0" u="none" strike="noStrike" cap="none" normalizeH="0" baseline="0">
              <a:ln>
                <a:noFill/>
              </a:ln>
              <a:solidFill>
                <a:schemeClr val="tx1"/>
              </a:solidFill>
              <a:effectLst/>
              <a:latin typeface="Verdana" pitchFamily="34" charset="0"/>
            </a:endParaRPr>
          </a:p>
        </p:txBody>
      </p:sp>
      <p:sp>
        <p:nvSpPr>
          <p:cNvPr id="3" name="Rectangle 2"/>
          <p:cNvSpPr/>
          <p:nvPr/>
        </p:nvSpPr>
        <p:spPr>
          <a:xfrm>
            <a:off x="1798074" y="2463012"/>
            <a:ext cx="721672" cy="923330"/>
          </a:xfrm>
          <a:prstGeom prst="rect">
            <a:avLst/>
          </a:prstGeom>
          <a:noFill/>
        </p:spPr>
        <p:txBody>
          <a:bodyPr wrap="none" lIns="91440" tIns="45720" rIns="91440" bIns="45720">
            <a:spAutoFit/>
          </a:bodyPr>
          <a:lstStyle/>
          <a:p>
            <a:pPr algn="ctr"/>
            <a:r>
              <a:rPr lang="en-US" sz="54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A</a:t>
            </a:r>
          </a:p>
        </p:txBody>
      </p:sp>
      <p:sp>
        <p:nvSpPr>
          <p:cNvPr id="4" name="Rectangle 3"/>
          <p:cNvSpPr/>
          <p:nvPr/>
        </p:nvSpPr>
        <p:spPr>
          <a:xfrm>
            <a:off x="5562600" y="2266316"/>
            <a:ext cx="712054" cy="923330"/>
          </a:xfrm>
          <a:prstGeom prst="rect">
            <a:avLst/>
          </a:prstGeom>
          <a:noFill/>
        </p:spPr>
        <p:txBody>
          <a:bodyPr wrap="none" lIns="91440" tIns="45720" rIns="91440" bIns="45720">
            <a:spAutoFit/>
          </a:bodyPr>
          <a:lstStyle/>
          <a:p>
            <a:pPr algn="ctr"/>
            <a:r>
              <a:rPr lang="en-US" sz="54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B</a:t>
            </a:r>
          </a:p>
        </p:txBody>
      </p:sp>
      <p:sp>
        <p:nvSpPr>
          <p:cNvPr id="5" name="Rectangle 4"/>
          <p:cNvSpPr/>
          <p:nvPr/>
        </p:nvSpPr>
        <p:spPr>
          <a:xfrm>
            <a:off x="8128271" y="156998"/>
            <a:ext cx="1059907" cy="1569660"/>
          </a:xfrm>
          <a:prstGeom prst="rect">
            <a:avLst/>
          </a:prstGeom>
          <a:noFill/>
        </p:spPr>
        <p:txBody>
          <a:bodyPr wrap="none" lIns="91440" tIns="45720" rIns="91440" bIns="45720">
            <a:spAutoFit/>
          </a:bodyPr>
          <a:lstStyle/>
          <a:p>
            <a:pPr algn="ctr"/>
            <a:r>
              <a:rPr lang="en-US" sz="9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3</a:t>
            </a:r>
          </a:p>
        </p:txBody>
      </p:sp>
      <p:pic>
        <p:nvPicPr>
          <p:cNvPr id="20" name="Picture 4" descr="http://www.clker.com/cliparts/9/a/e/e/12154415151126295659lemmling_Cartoon_owl.svg.hi.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128271" y="2056144"/>
            <a:ext cx="156864" cy="1425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21697264"/>
      </p:ext>
    </p:extLst>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58370" name="Picture 2" descr="http://thechive.files.wordpress.com/2010/08/dna-it-works-0.jpg?w=500&amp;h=408"/>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7257"/>
            <a:ext cx="9144000" cy="6865257"/>
          </a:xfrm>
          <a:prstGeom prst="rect">
            <a:avLst/>
          </a:prstGeom>
          <a:noFill/>
          <a:extLst>
            <a:ext uri="{909E8E84-426E-40DD-AFC4-6F175D3DCCD1}">
              <a14:hiddenFill xmlns:a14="http://schemas.microsoft.com/office/drawing/2010/main">
                <a:solidFill>
                  <a:srgbClr val="FFFFFF"/>
                </a:solidFill>
              </a14:hiddenFill>
            </a:ext>
          </a:extLst>
        </p:spPr>
      </p:pic>
      <p:sp>
        <p:nvSpPr>
          <p:cNvPr id="7" name="Freeform 6"/>
          <p:cNvSpPr/>
          <p:nvPr/>
        </p:nvSpPr>
        <p:spPr bwMode="auto">
          <a:xfrm>
            <a:off x="-464457" y="26514"/>
            <a:ext cx="5630160" cy="7332229"/>
          </a:xfrm>
          <a:custGeom>
            <a:avLst/>
            <a:gdLst>
              <a:gd name="connsiteX0" fmla="*/ 4891314 w 5630160"/>
              <a:gd name="connsiteY0" fmla="*/ 46057 h 7332229"/>
              <a:gd name="connsiteX1" fmla="*/ 5007428 w 5630160"/>
              <a:gd name="connsiteY1" fmla="*/ 31543 h 7332229"/>
              <a:gd name="connsiteX2" fmla="*/ 5050971 w 5630160"/>
              <a:gd name="connsiteY2" fmla="*/ 2515 h 7332229"/>
              <a:gd name="connsiteX3" fmla="*/ 5094514 w 5630160"/>
              <a:gd name="connsiteY3" fmla="*/ 17029 h 7332229"/>
              <a:gd name="connsiteX4" fmla="*/ 5239657 w 5630160"/>
              <a:gd name="connsiteY4" fmla="*/ 46057 h 7332229"/>
              <a:gd name="connsiteX5" fmla="*/ 5312228 w 5630160"/>
              <a:gd name="connsiteY5" fmla="*/ 60572 h 7332229"/>
              <a:gd name="connsiteX6" fmla="*/ 5399314 w 5630160"/>
              <a:gd name="connsiteY6" fmla="*/ 89600 h 7332229"/>
              <a:gd name="connsiteX7" fmla="*/ 5442857 w 5630160"/>
              <a:gd name="connsiteY7" fmla="*/ 133143 h 7332229"/>
              <a:gd name="connsiteX8" fmla="*/ 5529943 w 5630160"/>
              <a:gd name="connsiteY8" fmla="*/ 162172 h 7332229"/>
              <a:gd name="connsiteX9" fmla="*/ 5602514 w 5630160"/>
              <a:gd name="connsiteY9" fmla="*/ 292800 h 7332229"/>
              <a:gd name="connsiteX10" fmla="*/ 5602514 w 5630160"/>
              <a:gd name="connsiteY10" fmla="*/ 408915 h 7332229"/>
              <a:gd name="connsiteX11" fmla="*/ 5588000 w 5630160"/>
              <a:gd name="connsiteY11" fmla="*/ 641143 h 7332229"/>
              <a:gd name="connsiteX12" fmla="*/ 5573486 w 5630160"/>
              <a:gd name="connsiteY12" fmla="*/ 829829 h 7332229"/>
              <a:gd name="connsiteX13" fmla="*/ 5558971 w 5630160"/>
              <a:gd name="connsiteY13" fmla="*/ 873372 h 7332229"/>
              <a:gd name="connsiteX14" fmla="*/ 5529943 w 5630160"/>
              <a:gd name="connsiteY14" fmla="*/ 989486 h 7332229"/>
              <a:gd name="connsiteX15" fmla="*/ 5515428 w 5630160"/>
              <a:gd name="connsiteY15" fmla="*/ 1120115 h 7332229"/>
              <a:gd name="connsiteX16" fmla="*/ 5500914 w 5630160"/>
              <a:gd name="connsiteY16" fmla="*/ 1584572 h 7332229"/>
              <a:gd name="connsiteX17" fmla="*/ 5486400 w 5630160"/>
              <a:gd name="connsiteY17" fmla="*/ 1628115 h 7332229"/>
              <a:gd name="connsiteX18" fmla="*/ 5457371 w 5630160"/>
              <a:gd name="connsiteY18" fmla="*/ 1744229 h 7332229"/>
              <a:gd name="connsiteX19" fmla="*/ 5413828 w 5630160"/>
              <a:gd name="connsiteY19" fmla="*/ 1874857 h 7332229"/>
              <a:gd name="connsiteX20" fmla="*/ 5399314 w 5630160"/>
              <a:gd name="connsiteY20" fmla="*/ 1918400 h 7332229"/>
              <a:gd name="connsiteX21" fmla="*/ 5370286 w 5630160"/>
              <a:gd name="connsiteY21" fmla="*/ 1976457 h 7332229"/>
              <a:gd name="connsiteX22" fmla="*/ 5341257 w 5630160"/>
              <a:gd name="connsiteY22" fmla="*/ 2063543 h 7332229"/>
              <a:gd name="connsiteX23" fmla="*/ 5283200 w 5630160"/>
              <a:gd name="connsiteY23" fmla="*/ 2150629 h 7332229"/>
              <a:gd name="connsiteX24" fmla="*/ 5268686 w 5630160"/>
              <a:gd name="connsiteY24" fmla="*/ 2194172 h 7332229"/>
              <a:gd name="connsiteX25" fmla="*/ 5210628 w 5630160"/>
              <a:gd name="connsiteY25" fmla="*/ 2281257 h 7332229"/>
              <a:gd name="connsiteX26" fmla="*/ 5181600 w 5630160"/>
              <a:gd name="connsiteY26" fmla="*/ 2324800 h 7332229"/>
              <a:gd name="connsiteX27" fmla="*/ 5123543 w 5630160"/>
              <a:gd name="connsiteY27" fmla="*/ 2455429 h 7332229"/>
              <a:gd name="connsiteX28" fmla="*/ 5152571 w 5630160"/>
              <a:gd name="connsiteY28" fmla="*/ 2948915 h 7332229"/>
              <a:gd name="connsiteX29" fmla="*/ 5138057 w 5630160"/>
              <a:gd name="connsiteY29" fmla="*/ 3210172 h 7332229"/>
              <a:gd name="connsiteX30" fmla="*/ 5123543 w 5630160"/>
              <a:gd name="connsiteY30" fmla="*/ 5184115 h 7332229"/>
              <a:gd name="connsiteX31" fmla="*/ 5094514 w 5630160"/>
              <a:gd name="connsiteY31" fmla="*/ 5401829 h 7332229"/>
              <a:gd name="connsiteX32" fmla="*/ 5065486 w 5630160"/>
              <a:gd name="connsiteY32" fmla="*/ 5488915 h 7332229"/>
              <a:gd name="connsiteX33" fmla="*/ 5021943 w 5630160"/>
              <a:gd name="connsiteY33" fmla="*/ 5517943 h 7332229"/>
              <a:gd name="connsiteX34" fmla="*/ 4992914 w 5630160"/>
              <a:gd name="connsiteY34" fmla="*/ 5576000 h 7332229"/>
              <a:gd name="connsiteX35" fmla="*/ 4978400 w 5630160"/>
              <a:gd name="connsiteY35" fmla="*/ 5619543 h 7332229"/>
              <a:gd name="connsiteX36" fmla="*/ 4949371 w 5630160"/>
              <a:gd name="connsiteY36" fmla="*/ 5663086 h 7332229"/>
              <a:gd name="connsiteX37" fmla="*/ 4978400 w 5630160"/>
              <a:gd name="connsiteY37" fmla="*/ 6113029 h 7332229"/>
              <a:gd name="connsiteX38" fmla="*/ 5007428 w 5630160"/>
              <a:gd name="connsiteY38" fmla="*/ 6200115 h 7332229"/>
              <a:gd name="connsiteX39" fmla="*/ 5036457 w 5630160"/>
              <a:gd name="connsiteY39" fmla="*/ 6243657 h 7332229"/>
              <a:gd name="connsiteX40" fmla="*/ 5050971 w 5630160"/>
              <a:gd name="connsiteY40" fmla="*/ 6287200 h 7332229"/>
              <a:gd name="connsiteX41" fmla="*/ 5036457 w 5630160"/>
              <a:gd name="connsiteY41" fmla="*/ 6519429 h 7332229"/>
              <a:gd name="connsiteX42" fmla="*/ 5021943 w 5630160"/>
              <a:gd name="connsiteY42" fmla="*/ 6562972 h 7332229"/>
              <a:gd name="connsiteX43" fmla="*/ 4920343 w 5630160"/>
              <a:gd name="connsiteY43" fmla="*/ 6693600 h 7332229"/>
              <a:gd name="connsiteX44" fmla="*/ 4862286 w 5630160"/>
              <a:gd name="connsiteY44" fmla="*/ 6737143 h 7332229"/>
              <a:gd name="connsiteX45" fmla="*/ 4804228 w 5630160"/>
              <a:gd name="connsiteY45" fmla="*/ 6853257 h 7332229"/>
              <a:gd name="connsiteX46" fmla="*/ 4702628 w 5630160"/>
              <a:gd name="connsiteY46" fmla="*/ 6998400 h 7332229"/>
              <a:gd name="connsiteX47" fmla="*/ 4615543 w 5630160"/>
              <a:gd name="connsiteY47" fmla="*/ 7114515 h 7332229"/>
              <a:gd name="connsiteX48" fmla="*/ 4528457 w 5630160"/>
              <a:gd name="connsiteY48" fmla="*/ 7216115 h 7332229"/>
              <a:gd name="connsiteX49" fmla="*/ 4484914 w 5630160"/>
              <a:gd name="connsiteY49" fmla="*/ 7230629 h 7332229"/>
              <a:gd name="connsiteX50" fmla="*/ 4441371 w 5630160"/>
              <a:gd name="connsiteY50" fmla="*/ 7259657 h 7332229"/>
              <a:gd name="connsiteX51" fmla="*/ 4397828 w 5630160"/>
              <a:gd name="connsiteY51" fmla="*/ 7274172 h 7332229"/>
              <a:gd name="connsiteX52" fmla="*/ 4325257 w 5630160"/>
              <a:gd name="connsiteY52" fmla="*/ 7303200 h 7332229"/>
              <a:gd name="connsiteX53" fmla="*/ 4281714 w 5630160"/>
              <a:gd name="connsiteY53" fmla="*/ 7317715 h 7332229"/>
              <a:gd name="connsiteX54" fmla="*/ 4020457 w 5630160"/>
              <a:gd name="connsiteY54" fmla="*/ 7332229 h 7332229"/>
              <a:gd name="connsiteX55" fmla="*/ 1843314 w 5630160"/>
              <a:gd name="connsiteY55" fmla="*/ 7317715 h 7332229"/>
              <a:gd name="connsiteX56" fmla="*/ 1770743 w 5630160"/>
              <a:gd name="connsiteY56" fmla="*/ 7303200 h 7332229"/>
              <a:gd name="connsiteX57" fmla="*/ 1538514 w 5630160"/>
              <a:gd name="connsiteY57" fmla="*/ 7245143 h 7332229"/>
              <a:gd name="connsiteX58" fmla="*/ 1422400 w 5630160"/>
              <a:gd name="connsiteY58" fmla="*/ 7216115 h 7332229"/>
              <a:gd name="connsiteX59" fmla="*/ 1277257 w 5630160"/>
              <a:gd name="connsiteY59" fmla="*/ 7187086 h 7332229"/>
              <a:gd name="connsiteX60" fmla="*/ 1175657 w 5630160"/>
              <a:gd name="connsiteY60" fmla="*/ 7143543 h 7332229"/>
              <a:gd name="connsiteX61" fmla="*/ 1117600 w 5630160"/>
              <a:gd name="connsiteY61" fmla="*/ 7114515 h 7332229"/>
              <a:gd name="connsiteX62" fmla="*/ 1059543 w 5630160"/>
              <a:gd name="connsiteY62" fmla="*/ 7100000 h 7332229"/>
              <a:gd name="connsiteX63" fmla="*/ 928914 w 5630160"/>
              <a:gd name="connsiteY63" fmla="*/ 6998400 h 7332229"/>
              <a:gd name="connsiteX64" fmla="*/ 827314 w 5630160"/>
              <a:gd name="connsiteY64" fmla="*/ 6925829 h 7332229"/>
              <a:gd name="connsiteX65" fmla="*/ 667657 w 5630160"/>
              <a:gd name="connsiteY65" fmla="*/ 6795200 h 7332229"/>
              <a:gd name="connsiteX66" fmla="*/ 522514 w 5630160"/>
              <a:gd name="connsiteY66" fmla="*/ 6693600 h 7332229"/>
              <a:gd name="connsiteX67" fmla="*/ 493486 w 5630160"/>
              <a:gd name="connsiteY67" fmla="*/ 6650057 h 7332229"/>
              <a:gd name="connsiteX68" fmla="*/ 435428 w 5630160"/>
              <a:gd name="connsiteY68" fmla="*/ 6577486 h 7332229"/>
              <a:gd name="connsiteX69" fmla="*/ 319314 w 5630160"/>
              <a:gd name="connsiteY69" fmla="*/ 6301715 h 7332229"/>
              <a:gd name="connsiteX70" fmla="*/ 290286 w 5630160"/>
              <a:gd name="connsiteY70" fmla="*/ 6214629 h 7332229"/>
              <a:gd name="connsiteX71" fmla="*/ 145143 w 5630160"/>
              <a:gd name="connsiteY71" fmla="*/ 5851772 h 7332229"/>
              <a:gd name="connsiteX72" fmla="*/ 101600 w 5630160"/>
              <a:gd name="connsiteY72" fmla="*/ 5692115 h 7332229"/>
              <a:gd name="connsiteX73" fmla="*/ 14514 w 5630160"/>
              <a:gd name="connsiteY73" fmla="*/ 5169600 h 7332229"/>
              <a:gd name="connsiteX74" fmla="*/ 0 w 5630160"/>
              <a:gd name="connsiteY74" fmla="*/ 4995429 h 7332229"/>
              <a:gd name="connsiteX75" fmla="*/ 43543 w 5630160"/>
              <a:gd name="connsiteY75" fmla="*/ 4501943 h 7332229"/>
              <a:gd name="connsiteX76" fmla="*/ 246743 w 5630160"/>
              <a:gd name="connsiteY76" fmla="*/ 3993943 h 7332229"/>
              <a:gd name="connsiteX77" fmla="*/ 304800 w 5630160"/>
              <a:gd name="connsiteY77" fmla="*/ 3819772 h 7332229"/>
              <a:gd name="connsiteX78" fmla="*/ 333828 w 5630160"/>
              <a:gd name="connsiteY78" fmla="*/ 3761715 h 7332229"/>
              <a:gd name="connsiteX79" fmla="*/ 420914 w 5630160"/>
              <a:gd name="connsiteY79" fmla="*/ 3558515 h 7332229"/>
              <a:gd name="connsiteX80" fmla="*/ 464457 w 5630160"/>
              <a:gd name="connsiteY80" fmla="*/ 3384343 h 7332229"/>
              <a:gd name="connsiteX81" fmla="*/ 638628 w 5630160"/>
              <a:gd name="connsiteY81" fmla="*/ 3050515 h 7332229"/>
              <a:gd name="connsiteX82" fmla="*/ 725714 w 5630160"/>
              <a:gd name="connsiteY82" fmla="*/ 2861829 h 7332229"/>
              <a:gd name="connsiteX83" fmla="*/ 827314 w 5630160"/>
              <a:gd name="connsiteY83" fmla="*/ 2687657 h 7332229"/>
              <a:gd name="connsiteX84" fmla="*/ 841828 w 5630160"/>
              <a:gd name="connsiteY84" fmla="*/ 2644115 h 7332229"/>
              <a:gd name="connsiteX85" fmla="*/ 972457 w 5630160"/>
              <a:gd name="connsiteY85" fmla="*/ 2484457 h 7332229"/>
              <a:gd name="connsiteX86" fmla="*/ 1132114 w 5630160"/>
              <a:gd name="connsiteY86" fmla="*/ 2266743 h 7332229"/>
              <a:gd name="connsiteX87" fmla="*/ 1233714 w 5630160"/>
              <a:gd name="connsiteY87" fmla="*/ 2136115 h 7332229"/>
              <a:gd name="connsiteX88" fmla="*/ 1335314 w 5630160"/>
              <a:gd name="connsiteY88" fmla="*/ 2005486 h 7332229"/>
              <a:gd name="connsiteX89" fmla="*/ 1422400 w 5630160"/>
              <a:gd name="connsiteY89" fmla="*/ 1889372 h 7332229"/>
              <a:gd name="connsiteX90" fmla="*/ 1451428 w 5630160"/>
              <a:gd name="connsiteY90" fmla="*/ 1845829 h 7332229"/>
              <a:gd name="connsiteX91" fmla="*/ 1756228 w 5630160"/>
              <a:gd name="connsiteY91" fmla="*/ 1570057 h 7332229"/>
              <a:gd name="connsiteX92" fmla="*/ 2162628 w 5630160"/>
              <a:gd name="connsiteY92" fmla="*/ 1279772 h 7332229"/>
              <a:gd name="connsiteX93" fmla="*/ 2380343 w 5630160"/>
              <a:gd name="connsiteY93" fmla="*/ 1105600 h 7332229"/>
              <a:gd name="connsiteX94" fmla="*/ 2452914 w 5630160"/>
              <a:gd name="connsiteY94" fmla="*/ 1062057 h 7332229"/>
              <a:gd name="connsiteX95" fmla="*/ 2540000 w 5630160"/>
              <a:gd name="connsiteY95" fmla="*/ 989486 h 7332229"/>
              <a:gd name="connsiteX96" fmla="*/ 2627086 w 5630160"/>
              <a:gd name="connsiteY96" fmla="*/ 931429 h 7332229"/>
              <a:gd name="connsiteX97" fmla="*/ 2714171 w 5630160"/>
              <a:gd name="connsiteY97" fmla="*/ 873372 h 7332229"/>
              <a:gd name="connsiteX98" fmla="*/ 2801257 w 5630160"/>
              <a:gd name="connsiteY98" fmla="*/ 815315 h 7332229"/>
              <a:gd name="connsiteX99" fmla="*/ 2859314 w 5630160"/>
              <a:gd name="connsiteY99" fmla="*/ 786286 h 7332229"/>
              <a:gd name="connsiteX100" fmla="*/ 3048000 w 5630160"/>
              <a:gd name="connsiteY100" fmla="*/ 641143 h 7332229"/>
              <a:gd name="connsiteX101" fmla="*/ 3077028 w 5630160"/>
              <a:gd name="connsiteY101" fmla="*/ 597600 h 7332229"/>
              <a:gd name="connsiteX102" fmla="*/ 3120571 w 5630160"/>
              <a:gd name="connsiteY102" fmla="*/ 583086 h 7332229"/>
              <a:gd name="connsiteX103" fmla="*/ 3207657 w 5630160"/>
              <a:gd name="connsiteY103" fmla="*/ 525029 h 7332229"/>
              <a:gd name="connsiteX104" fmla="*/ 3309257 w 5630160"/>
              <a:gd name="connsiteY104" fmla="*/ 466972 h 7332229"/>
              <a:gd name="connsiteX105" fmla="*/ 3396343 w 5630160"/>
              <a:gd name="connsiteY105" fmla="*/ 394400 h 7332229"/>
              <a:gd name="connsiteX106" fmla="*/ 3526971 w 5630160"/>
              <a:gd name="connsiteY106" fmla="*/ 365372 h 7332229"/>
              <a:gd name="connsiteX107" fmla="*/ 3628571 w 5630160"/>
              <a:gd name="connsiteY107" fmla="*/ 336343 h 7332229"/>
              <a:gd name="connsiteX108" fmla="*/ 3672114 w 5630160"/>
              <a:gd name="connsiteY108" fmla="*/ 307315 h 7332229"/>
              <a:gd name="connsiteX109" fmla="*/ 3817257 w 5630160"/>
              <a:gd name="connsiteY109" fmla="*/ 263772 h 7332229"/>
              <a:gd name="connsiteX110" fmla="*/ 3918857 w 5630160"/>
              <a:gd name="connsiteY110" fmla="*/ 249257 h 7332229"/>
              <a:gd name="connsiteX111" fmla="*/ 4064000 w 5630160"/>
              <a:gd name="connsiteY111" fmla="*/ 220229 h 7332229"/>
              <a:gd name="connsiteX112" fmla="*/ 4122057 w 5630160"/>
              <a:gd name="connsiteY112" fmla="*/ 191200 h 7332229"/>
              <a:gd name="connsiteX113" fmla="*/ 4180114 w 5630160"/>
              <a:gd name="connsiteY113" fmla="*/ 176686 h 7332229"/>
              <a:gd name="connsiteX114" fmla="*/ 4252686 w 5630160"/>
              <a:gd name="connsiteY114" fmla="*/ 147657 h 7332229"/>
              <a:gd name="connsiteX115" fmla="*/ 4296228 w 5630160"/>
              <a:gd name="connsiteY115" fmla="*/ 133143 h 7332229"/>
              <a:gd name="connsiteX116" fmla="*/ 4339771 w 5630160"/>
              <a:gd name="connsiteY116" fmla="*/ 104115 h 7332229"/>
              <a:gd name="connsiteX117" fmla="*/ 4789714 w 5630160"/>
              <a:gd name="connsiteY117" fmla="*/ 75086 h 7332229"/>
              <a:gd name="connsiteX118" fmla="*/ 4949371 w 5630160"/>
              <a:gd name="connsiteY118" fmla="*/ 46057 h 7332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Lst>
            <a:rect l="l" t="t" r="r" b="b"/>
            <a:pathLst>
              <a:path w="5630160" h="7332229">
                <a:moveTo>
                  <a:pt x="4891314" y="46057"/>
                </a:moveTo>
                <a:cubicBezTo>
                  <a:pt x="4930019" y="41219"/>
                  <a:pt x="4969797" y="41806"/>
                  <a:pt x="5007428" y="31543"/>
                </a:cubicBezTo>
                <a:cubicBezTo>
                  <a:pt x="5024257" y="26953"/>
                  <a:pt x="5033764" y="5383"/>
                  <a:pt x="5050971" y="2515"/>
                </a:cubicBezTo>
                <a:cubicBezTo>
                  <a:pt x="5066062" y="0"/>
                  <a:pt x="5079606" y="13589"/>
                  <a:pt x="5094514" y="17029"/>
                </a:cubicBezTo>
                <a:cubicBezTo>
                  <a:pt x="5142590" y="28123"/>
                  <a:pt x="5191276" y="36381"/>
                  <a:pt x="5239657" y="46057"/>
                </a:cubicBezTo>
                <a:cubicBezTo>
                  <a:pt x="5263847" y="50895"/>
                  <a:pt x="5288824" y="52771"/>
                  <a:pt x="5312228" y="60572"/>
                </a:cubicBezTo>
                <a:lnTo>
                  <a:pt x="5399314" y="89600"/>
                </a:lnTo>
                <a:cubicBezTo>
                  <a:pt x="5413828" y="104114"/>
                  <a:pt x="5424914" y="123174"/>
                  <a:pt x="5442857" y="133143"/>
                </a:cubicBezTo>
                <a:cubicBezTo>
                  <a:pt x="5469605" y="148003"/>
                  <a:pt x="5529943" y="162172"/>
                  <a:pt x="5529943" y="162172"/>
                </a:cubicBezTo>
                <a:cubicBezTo>
                  <a:pt x="5565462" y="268730"/>
                  <a:pt x="5537335" y="227621"/>
                  <a:pt x="5602514" y="292800"/>
                </a:cubicBezTo>
                <a:cubicBezTo>
                  <a:pt x="5630160" y="403384"/>
                  <a:pt x="5613572" y="298330"/>
                  <a:pt x="5602514" y="408915"/>
                </a:cubicBezTo>
                <a:cubicBezTo>
                  <a:pt x="5594797" y="486090"/>
                  <a:pt x="5593336" y="563766"/>
                  <a:pt x="5588000" y="641143"/>
                </a:cubicBezTo>
                <a:cubicBezTo>
                  <a:pt x="5583660" y="704075"/>
                  <a:pt x="5581310" y="767235"/>
                  <a:pt x="5573486" y="829829"/>
                </a:cubicBezTo>
                <a:cubicBezTo>
                  <a:pt x="5571588" y="845010"/>
                  <a:pt x="5562682" y="858529"/>
                  <a:pt x="5558971" y="873372"/>
                </a:cubicBezTo>
                <a:lnTo>
                  <a:pt x="5529943" y="989486"/>
                </a:lnTo>
                <a:cubicBezTo>
                  <a:pt x="5525105" y="1033029"/>
                  <a:pt x="5517563" y="1076356"/>
                  <a:pt x="5515428" y="1120115"/>
                </a:cubicBezTo>
                <a:cubicBezTo>
                  <a:pt x="5507881" y="1274826"/>
                  <a:pt x="5509751" y="1429930"/>
                  <a:pt x="5500914" y="1584572"/>
                </a:cubicBezTo>
                <a:cubicBezTo>
                  <a:pt x="5500041" y="1599846"/>
                  <a:pt x="5490426" y="1613355"/>
                  <a:pt x="5486400" y="1628115"/>
                </a:cubicBezTo>
                <a:cubicBezTo>
                  <a:pt x="5475903" y="1666605"/>
                  <a:pt x="5469987" y="1706380"/>
                  <a:pt x="5457371" y="1744229"/>
                </a:cubicBezTo>
                <a:lnTo>
                  <a:pt x="5413828" y="1874857"/>
                </a:lnTo>
                <a:cubicBezTo>
                  <a:pt x="5408990" y="1889371"/>
                  <a:pt x="5406156" y="1904716"/>
                  <a:pt x="5399314" y="1918400"/>
                </a:cubicBezTo>
                <a:cubicBezTo>
                  <a:pt x="5389638" y="1937752"/>
                  <a:pt x="5378322" y="1956368"/>
                  <a:pt x="5370286" y="1976457"/>
                </a:cubicBezTo>
                <a:cubicBezTo>
                  <a:pt x="5358922" y="2004867"/>
                  <a:pt x="5358230" y="2038083"/>
                  <a:pt x="5341257" y="2063543"/>
                </a:cubicBezTo>
                <a:cubicBezTo>
                  <a:pt x="5321905" y="2092572"/>
                  <a:pt x="5294232" y="2117531"/>
                  <a:pt x="5283200" y="2150629"/>
                </a:cubicBezTo>
                <a:cubicBezTo>
                  <a:pt x="5278362" y="2165143"/>
                  <a:pt x="5276116" y="2180798"/>
                  <a:pt x="5268686" y="2194172"/>
                </a:cubicBezTo>
                <a:cubicBezTo>
                  <a:pt x="5251743" y="2224669"/>
                  <a:pt x="5229980" y="2252229"/>
                  <a:pt x="5210628" y="2281257"/>
                </a:cubicBezTo>
                <a:cubicBezTo>
                  <a:pt x="5200952" y="2295771"/>
                  <a:pt x="5187116" y="2308251"/>
                  <a:pt x="5181600" y="2324800"/>
                </a:cubicBezTo>
                <a:cubicBezTo>
                  <a:pt x="5147055" y="2428435"/>
                  <a:pt x="5169544" y="2386426"/>
                  <a:pt x="5123543" y="2455429"/>
                </a:cubicBezTo>
                <a:cubicBezTo>
                  <a:pt x="5129692" y="2547661"/>
                  <a:pt x="5152571" y="2875566"/>
                  <a:pt x="5152571" y="2948915"/>
                </a:cubicBezTo>
                <a:cubicBezTo>
                  <a:pt x="5152571" y="3036135"/>
                  <a:pt x="5142895" y="3123086"/>
                  <a:pt x="5138057" y="3210172"/>
                </a:cubicBezTo>
                <a:cubicBezTo>
                  <a:pt x="5133219" y="3868153"/>
                  <a:pt x="5132556" y="4526178"/>
                  <a:pt x="5123543" y="5184115"/>
                </a:cubicBezTo>
                <a:cubicBezTo>
                  <a:pt x="5122905" y="5230720"/>
                  <a:pt x="5110277" y="5344030"/>
                  <a:pt x="5094514" y="5401829"/>
                </a:cubicBezTo>
                <a:cubicBezTo>
                  <a:pt x="5086463" y="5431350"/>
                  <a:pt x="5090946" y="5471942"/>
                  <a:pt x="5065486" y="5488915"/>
                </a:cubicBezTo>
                <a:lnTo>
                  <a:pt x="5021943" y="5517943"/>
                </a:lnTo>
                <a:cubicBezTo>
                  <a:pt x="5012267" y="5537295"/>
                  <a:pt x="5001437" y="5556113"/>
                  <a:pt x="4992914" y="5576000"/>
                </a:cubicBezTo>
                <a:cubicBezTo>
                  <a:pt x="4986887" y="5590062"/>
                  <a:pt x="4985242" y="5605859"/>
                  <a:pt x="4978400" y="5619543"/>
                </a:cubicBezTo>
                <a:cubicBezTo>
                  <a:pt x="4970599" y="5635145"/>
                  <a:pt x="4959047" y="5648572"/>
                  <a:pt x="4949371" y="5663086"/>
                </a:cubicBezTo>
                <a:cubicBezTo>
                  <a:pt x="4952891" y="5754594"/>
                  <a:pt x="4941539" y="5977870"/>
                  <a:pt x="4978400" y="6113029"/>
                </a:cubicBezTo>
                <a:cubicBezTo>
                  <a:pt x="4986451" y="6142550"/>
                  <a:pt x="4990454" y="6174656"/>
                  <a:pt x="5007428" y="6200115"/>
                </a:cubicBezTo>
                <a:lnTo>
                  <a:pt x="5036457" y="6243657"/>
                </a:lnTo>
                <a:cubicBezTo>
                  <a:pt x="5041295" y="6258171"/>
                  <a:pt x="5050971" y="6271901"/>
                  <a:pt x="5050971" y="6287200"/>
                </a:cubicBezTo>
                <a:cubicBezTo>
                  <a:pt x="5050971" y="6364761"/>
                  <a:pt x="5044576" y="6442294"/>
                  <a:pt x="5036457" y="6519429"/>
                </a:cubicBezTo>
                <a:cubicBezTo>
                  <a:pt x="5034855" y="6534644"/>
                  <a:pt x="5029373" y="6549598"/>
                  <a:pt x="5021943" y="6562972"/>
                </a:cubicBezTo>
                <a:cubicBezTo>
                  <a:pt x="4992162" y="6616577"/>
                  <a:pt x="4965220" y="6655134"/>
                  <a:pt x="4920343" y="6693600"/>
                </a:cubicBezTo>
                <a:cubicBezTo>
                  <a:pt x="4901976" y="6709343"/>
                  <a:pt x="4881638" y="6722629"/>
                  <a:pt x="4862286" y="6737143"/>
                </a:cubicBezTo>
                <a:cubicBezTo>
                  <a:pt x="4842933" y="6775848"/>
                  <a:pt x="4828232" y="6817251"/>
                  <a:pt x="4804228" y="6853257"/>
                </a:cubicBezTo>
                <a:cubicBezTo>
                  <a:pt x="4732753" y="6960471"/>
                  <a:pt x="4767104" y="6912433"/>
                  <a:pt x="4702628" y="6998400"/>
                </a:cubicBezTo>
                <a:cubicBezTo>
                  <a:pt x="4674810" y="7081856"/>
                  <a:pt x="4704491" y="7014448"/>
                  <a:pt x="4615543" y="7114515"/>
                </a:cubicBezTo>
                <a:cubicBezTo>
                  <a:pt x="4586277" y="7147440"/>
                  <a:pt x="4566541" y="7190726"/>
                  <a:pt x="4528457" y="7216115"/>
                </a:cubicBezTo>
                <a:cubicBezTo>
                  <a:pt x="4515727" y="7224602"/>
                  <a:pt x="4498598" y="7223787"/>
                  <a:pt x="4484914" y="7230629"/>
                </a:cubicBezTo>
                <a:cubicBezTo>
                  <a:pt x="4469312" y="7238430"/>
                  <a:pt x="4456973" y="7251856"/>
                  <a:pt x="4441371" y="7259657"/>
                </a:cubicBezTo>
                <a:cubicBezTo>
                  <a:pt x="4427687" y="7266499"/>
                  <a:pt x="4412153" y="7268800"/>
                  <a:pt x="4397828" y="7274172"/>
                </a:cubicBezTo>
                <a:cubicBezTo>
                  <a:pt x="4373433" y="7283320"/>
                  <a:pt x="4349652" y="7294052"/>
                  <a:pt x="4325257" y="7303200"/>
                </a:cubicBezTo>
                <a:cubicBezTo>
                  <a:pt x="4310932" y="7308572"/>
                  <a:pt x="4296945" y="7316264"/>
                  <a:pt x="4281714" y="7317715"/>
                </a:cubicBezTo>
                <a:cubicBezTo>
                  <a:pt x="4194887" y="7325984"/>
                  <a:pt x="4107543" y="7327391"/>
                  <a:pt x="4020457" y="7332229"/>
                </a:cubicBezTo>
                <a:lnTo>
                  <a:pt x="1843314" y="7317715"/>
                </a:lnTo>
                <a:cubicBezTo>
                  <a:pt x="1818647" y="7317397"/>
                  <a:pt x="1794742" y="7308914"/>
                  <a:pt x="1770743" y="7303200"/>
                </a:cubicBezTo>
                <a:cubicBezTo>
                  <a:pt x="1693121" y="7284718"/>
                  <a:pt x="1615924" y="7264495"/>
                  <a:pt x="1538514" y="7245143"/>
                </a:cubicBezTo>
                <a:cubicBezTo>
                  <a:pt x="1499809" y="7235467"/>
                  <a:pt x="1461521" y="7223939"/>
                  <a:pt x="1422400" y="7216115"/>
                </a:cubicBezTo>
                <a:lnTo>
                  <a:pt x="1277257" y="7187086"/>
                </a:lnTo>
                <a:cubicBezTo>
                  <a:pt x="1243390" y="7172572"/>
                  <a:pt x="1209200" y="7158790"/>
                  <a:pt x="1175657" y="7143543"/>
                </a:cubicBezTo>
                <a:cubicBezTo>
                  <a:pt x="1155960" y="7134590"/>
                  <a:pt x="1137859" y="7122112"/>
                  <a:pt x="1117600" y="7114515"/>
                </a:cubicBezTo>
                <a:cubicBezTo>
                  <a:pt x="1098922" y="7107511"/>
                  <a:pt x="1078895" y="7104838"/>
                  <a:pt x="1059543" y="7100000"/>
                </a:cubicBezTo>
                <a:cubicBezTo>
                  <a:pt x="1016000" y="7066133"/>
                  <a:pt x="973044" y="7031498"/>
                  <a:pt x="928914" y="6998400"/>
                </a:cubicBezTo>
                <a:cubicBezTo>
                  <a:pt x="895619" y="6973429"/>
                  <a:pt x="856743" y="6955258"/>
                  <a:pt x="827314" y="6925829"/>
                </a:cubicBezTo>
                <a:cubicBezTo>
                  <a:pt x="760104" y="6858619"/>
                  <a:pt x="775342" y="6869751"/>
                  <a:pt x="667657" y="6795200"/>
                </a:cubicBezTo>
                <a:cubicBezTo>
                  <a:pt x="594780" y="6744746"/>
                  <a:pt x="588280" y="6759366"/>
                  <a:pt x="522514" y="6693600"/>
                </a:cubicBezTo>
                <a:cubicBezTo>
                  <a:pt x="510179" y="6681265"/>
                  <a:pt x="503952" y="6664012"/>
                  <a:pt x="493486" y="6650057"/>
                </a:cubicBezTo>
                <a:cubicBezTo>
                  <a:pt x="474899" y="6625274"/>
                  <a:pt x="454781" y="6601676"/>
                  <a:pt x="435428" y="6577486"/>
                </a:cubicBezTo>
                <a:cubicBezTo>
                  <a:pt x="310491" y="6244316"/>
                  <a:pt x="495073" y="6728559"/>
                  <a:pt x="319314" y="6301715"/>
                </a:cubicBezTo>
                <a:cubicBezTo>
                  <a:pt x="307664" y="6273421"/>
                  <a:pt x="301332" y="6243165"/>
                  <a:pt x="290286" y="6214629"/>
                </a:cubicBezTo>
                <a:cubicBezTo>
                  <a:pt x="243260" y="6093144"/>
                  <a:pt x="179419" y="5977451"/>
                  <a:pt x="145143" y="5851772"/>
                </a:cubicBezTo>
                <a:cubicBezTo>
                  <a:pt x="130629" y="5798553"/>
                  <a:pt x="114004" y="5745865"/>
                  <a:pt x="101600" y="5692115"/>
                </a:cubicBezTo>
                <a:cubicBezTo>
                  <a:pt x="62041" y="5520694"/>
                  <a:pt x="33935" y="5344387"/>
                  <a:pt x="14514" y="5169600"/>
                </a:cubicBezTo>
                <a:cubicBezTo>
                  <a:pt x="8080" y="5111698"/>
                  <a:pt x="4838" y="5053486"/>
                  <a:pt x="0" y="4995429"/>
                </a:cubicBezTo>
                <a:cubicBezTo>
                  <a:pt x="14514" y="4830934"/>
                  <a:pt x="15381" y="4664658"/>
                  <a:pt x="43543" y="4501943"/>
                </a:cubicBezTo>
                <a:cubicBezTo>
                  <a:pt x="77247" y="4307206"/>
                  <a:pt x="172865" y="4172482"/>
                  <a:pt x="246743" y="3993943"/>
                </a:cubicBezTo>
                <a:cubicBezTo>
                  <a:pt x="270142" y="3937396"/>
                  <a:pt x="283312" y="3877073"/>
                  <a:pt x="304800" y="3819772"/>
                </a:cubicBezTo>
                <a:cubicBezTo>
                  <a:pt x="312397" y="3799513"/>
                  <a:pt x="325041" y="3781487"/>
                  <a:pt x="333828" y="3761715"/>
                </a:cubicBezTo>
                <a:cubicBezTo>
                  <a:pt x="363757" y="3694375"/>
                  <a:pt x="396809" y="3628153"/>
                  <a:pt x="420914" y="3558515"/>
                </a:cubicBezTo>
                <a:cubicBezTo>
                  <a:pt x="440490" y="3501963"/>
                  <a:pt x="440883" y="3439348"/>
                  <a:pt x="464457" y="3384343"/>
                </a:cubicBezTo>
                <a:cubicBezTo>
                  <a:pt x="513898" y="3268980"/>
                  <a:pt x="582498" y="3162775"/>
                  <a:pt x="638628" y="3050515"/>
                </a:cubicBezTo>
                <a:cubicBezTo>
                  <a:pt x="669607" y="2988557"/>
                  <a:pt x="690810" y="2921664"/>
                  <a:pt x="725714" y="2861829"/>
                </a:cubicBezTo>
                <a:cubicBezTo>
                  <a:pt x="759581" y="2803772"/>
                  <a:pt x="795684" y="2746963"/>
                  <a:pt x="827314" y="2687657"/>
                </a:cubicBezTo>
                <a:cubicBezTo>
                  <a:pt x="834514" y="2674158"/>
                  <a:pt x="832936" y="2656564"/>
                  <a:pt x="841828" y="2644115"/>
                </a:cubicBezTo>
                <a:cubicBezTo>
                  <a:pt x="881795" y="2588161"/>
                  <a:pt x="930532" y="2538960"/>
                  <a:pt x="972457" y="2484457"/>
                </a:cubicBezTo>
                <a:cubicBezTo>
                  <a:pt x="1027327" y="2413126"/>
                  <a:pt x="1078118" y="2338738"/>
                  <a:pt x="1132114" y="2266743"/>
                </a:cubicBezTo>
                <a:cubicBezTo>
                  <a:pt x="1165212" y="2222613"/>
                  <a:pt x="1203115" y="2182013"/>
                  <a:pt x="1233714" y="2136115"/>
                </a:cubicBezTo>
                <a:cubicBezTo>
                  <a:pt x="1296073" y="2042577"/>
                  <a:pt x="1224781" y="2146165"/>
                  <a:pt x="1335314" y="2005486"/>
                </a:cubicBezTo>
                <a:cubicBezTo>
                  <a:pt x="1365205" y="1967443"/>
                  <a:pt x="1393944" y="1928499"/>
                  <a:pt x="1422400" y="1889372"/>
                </a:cubicBezTo>
                <a:cubicBezTo>
                  <a:pt x="1432660" y="1875264"/>
                  <a:pt x="1439941" y="1858957"/>
                  <a:pt x="1451428" y="1845829"/>
                </a:cubicBezTo>
                <a:cubicBezTo>
                  <a:pt x="1515601" y="1772487"/>
                  <a:pt x="1742185" y="1579419"/>
                  <a:pt x="1756228" y="1570057"/>
                </a:cubicBezTo>
                <a:cubicBezTo>
                  <a:pt x="1912853" y="1465641"/>
                  <a:pt x="1995300" y="1413634"/>
                  <a:pt x="2162628" y="1279772"/>
                </a:cubicBezTo>
                <a:cubicBezTo>
                  <a:pt x="2235200" y="1221715"/>
                  <a:pt x="2300650" y="1153416"/>
                  <a:pt x="2380343" y="1105600"/>
                </a:cubicBezTo>
                <a:cubicBezTo>
                  <a:pt x="2404533" y="1091086"/>
                  <a:pt x="2430099" y="1078650"/>
                  <a:pt x="2452914" y="1062057"/>
                </a:cubicBezTo>
                <a:cubicBezTo>
                  <a:pt x="2483473" y="1039832"/>
                  <a:pt x="2509771" y="1012158"/>
                  <a:pt x="2540000" y="989486"/>
                </a:cubicBezTo>
                <a:cubicBezTo>
                  <a:pt x="2567911" y="968553"/>
                  <a:pt x="2598057" y="950781"/>
                  <a:pt x="2627086" y="931429"/>
                </a:cubicBezTo>
                <a:lnTo>
                  <a:pt x="2714171" y="873372"/>
                </a:lnTo>
                <a:cubicBezTo>
                  <a:pt x="2743200" y="854020"/>
                  <a:pt x="2770052" y="830918"/>
                  <a:pt x="2801257" y="815315"/>
                </a:cubicBezTo>
                <a:cubicBezTo>
                  <a:pt x="2820609" y="805639"/>
                  <a:pt x="2841708" y="798862"/>
                  <a:pt x="2859314" y="786286"/>
                </a:cubicBezTo>
                <a:cubicBezTo>
                  <a:pt x="3303885" y="468735"/>
                  <a:pt x="2872437" y="758186"/>
                  <a:pt x="3048000" y="641143"/>
                </a:cubicBezTo>
                <a:cubicBezTo>
                  <a:pt x="3057676" y="626629"/>
                  <a:pt x="3063407" y="608497"/>
                  <a:pt x="3077028" y="597600"/>
                </a:cubicBezTo>
                <a:cubicBezTo>
                  <a:pt x="3088975" y="588043"/>
                  <a:pt x="3107197" y="590516"/>
                  <a:pt x="3120571" y="583086"/>
                </a:cubicBezTo>
                <a:cubicBezTo>
                  <a:pt x="3151069" y="566143"/>
                  <a:pt x="3177366" y="542338"/>
                  <a:pt x="3207657" y="525029"/>
                </a:cubicBezTo>
                <a:cubicBezTo>
                  <a:pt x="3241524" y="505677"/>
                  <a:pt x="3277302" y="489340"/>
                  <a:pt x="3309257" y="466972"/>
                </a:cubicBezTo>
                <a:cubicBezTo>
                  <a:pt x="3389505" y="410799"/>
                  <a:pt x="3315011" y="435066"/>
                  <a:pt x="3396343" y="394400"/>
                </a:cubicBezTo>
                <a:cubicBezTo>
                  <a:pt x="3436212" y="374465"/>
                  <a:pt x="3485563" y="374928"/>
                  <a:pt x="3526971" y="365372"/>
                </a:cubicBezTo>
                <a:cubicBezTo>
                  <a:pt x="3561291" y="357452"/>
                  <a:pt x="3594704" y="346019"/>
                  <a:pt x="3628571" y="336343"/>
                </a:cubicBezTo>
                <a:cubicBezTo>
                  <a:pt x="3643085" y="326667"/>
                  <a:pt x="3656174" y="314400"/>
                  <a:pt x="3672114" y="307315"/>
                </a:cubicBezTo>
                <a:cubicBezTo>
                  <a:pt x="3698336" y="295661"/>
                  <a:pt x="3781530" y="270268"/>
                  <a:pt x="3817257" y="263772"/>
                </a:cubicBezTo>
                <a:cubicBezTo>
                  <a:pt x="3850916" y="257652"/>
                  <a:pt x="3885167" y="255202"/>
                  <a:pt x="3918857" y="249257"/>
                </a:cubicBezTo>
                <a:cubicBezTo>
                  <a:pt x="3967445" y="240683"/>
                  <a:pt x="4064000" y="220229"/>
                  <a:pt x="4064000" y="220229"/>
                </a:cubicBezTo>
                <a:cubicBezTo>
                  <a:pt x="4083352" y="210553"/>
                  <a:pt x="4101798" y="198797"/>
                  <a:pt x="4122057" y="191200"/>
                </a:cubicBezTo>
                <a:cubicBezTo>
                  <a:pt x="4140735" y="184196"/>
                  <a:pt x="4161190" y="182994"/>
                  <a:pt x="4180114" y="176686"/>
                </a:cubicBezTo>
                <a:cubicBezTo>
                  <a:pt x="4204831" y="168447"/>
                  <a:pt x="4228291" y="156805"/>
                  <a:pt x="4252686" y="147657"/>
                </a:cubicBezTo>
                <a:cubicBezTo>
                  <a:pt x="4267011" y="142285"/>
                  <a:pt x="4282544" y="139985"/>
                  <a:pt x="4296228" y="133143"/>
                </a:cubicBezTo>
                <a:cubicBezTo>
                  <a:pt x="4311830" y="125342"/>
                  <a:pt x="4322626" y="107330"/>
                  <a:pt x="4339771" y="104115"/>
                </a:cubicBezTo>
                <a:cubicBezTo>
                  <a:pt x="4384420" y="95743"/>
                  <a:pt x="4784868" y="75355"/>
                  <a:pt x="4789714" y="75086"/>
                </a:cubicBezTo>
                <a:cubicBezTo>
                  <a:pt x="4899749" y="38407"/>
                  <a:pt x="4846201" y="46057"/>
                  <a:pt x="4949371" y="46057"/>
                </a:cubicBezTo>
              </a:path>
            </a:pathLst>
          </a:custGeom>
          <a:solidFill>
            <a:schemeClr val="tx1"/>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sp>
        <p:nvSpPr>
          <p:cNvPr id="8" name="Rectangle 7"/>
          <p:cNvSpPr/>
          <p:nvPr/>
        </p:nvSpPr>
        <p:spPr>
          <a:xfrm>
            <a:off x="0" y="609600"/>
            <a:ext cx="9427582" cy="923330"/>
          </a:xfrm>
          <a:prstGeom prst="rect">
            <a:avLst/>
          </a:prstGeom>
          <a:noFill/>
        </p:spPr>
        <p:txBody>
          <a:bodyPr wrap="none" lIns="91440" tIns="45720" rIns="91440" bIns="45720">
            <a:prstTxWarp prst="textArchUp">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Verdana" pitchFamily="34" charset="0"/>
                <a:ea typeface="+mn-ea"/>
                <a:cs typeface="+mn-cs"/>
              </a:rPr>
              <a:t>5 Point Wager Question</a:t>
            </a:r>
          </a:p>
        </p:txBody>
      </p:sp>
    </p:spTree>
    <p:extLst>
      <p:ext uri="{BB962C8B-B14F-4D97-AF65-F5344CB8AC3E}">
        <p14:creationId xmlns:p14="http://schemas.microsoft.com/office/powerpoint/2010/main" val="2641602019"/>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58370" name="Picture 2" descr="http://thechive.files.wordpress.com/2010/08/dna-it-works-0.jpg?w=500&amp;h=408"/>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7257"/>
            <a:ext cx="9144000" cy="6865257"/>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0" y="609600"/>
            <a:ext cx="9427582" cy="923330"/>
          </a:xfrm>
          <a:prstGeom prst="rect">
            <a:avLst/>
          </a:prstGeom>
          <a:noFill/>
        </p:spPr>
        <p:txBody>
          <a:bodyPr wrap="none" lIns="91440" tIns="45720" rIns="91440" bIns="45720">
            <a:prstTxWarp prst="textArchUp">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Verdana" pitchFamily="34" charset="0"/>
                <a:ea typeface="+mn-ea"/>
                <a:cs typeface="+mn-cs"/>
              </a:rPr>
              <a:t>5 Point Wager Question</a:t>
            </a:r>
          </a:p>
        </p:txBody>
      </p:sp>
    </p:spTree>
    <p:extLst>
      <p:ext uri="{BB962C8B-B14F-4D97-AF65-F5344CB8AC3E}">
        <p14:creationId xmlns:p14="http://schemas.microsoft.com/office/powerpoint/2010/main" val="3634105201"/>
      </p:ext>
    </p:extLst>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3"/>
          <p:cNvSpPr>
            <a:spLocks noGrp="1" noChangeArrowheads="1"/>
          </p:cNvSpPr>
          <p:nvPr>
            <p:ph type="body" idx="1"/>
          </p:nvPr>
        </p:nvSpPr>
        <p:spPr>
          <a:xfrm>
            <a:off x="152400" y="152400"/>
            <a:ext cx="8839200" cy="5821363"/>
          </a:xfrm>
        </p:spPr>
        <p:txBody>
          <a:bodyPr/>
          <a:lstStyle/>
          <a:p>
            <a:pPr eaLnBrk="1" hangingPunct="1"/>
            <a:r>
              <a:rPr lang="en-US" sz="4000" dirty="0">
                <a:solidFill>
                  <a:schemeClr val="tx1">
                    <a:lumMod val="95000"/>
                  </a:schemeClr>
                </a:solidFill>
              </a:rPr>
              <a:t>The bandit </a:t>
            </a:r>
            <a:r>
              <a:rPr lang="en-US" sz="4000" dirty="0">
                <a:solidFill>
                  <a:schemeClr val="bg1">
                    <a:lumMod val="75000"/>
                    <a:lumOff val="25000"/>
                  </a:schemeClr>
                </a:solidFill>
              </a:rPr>
              <a:t>mask of a </a:t>
            </a:r>
            <a:r>
              <a:rPr lang="en-US" sz="4000" dirty="0">
                <a:solidFill>
                  <a:schemeClr val="tx1">
                    <a:lumMod val="95000"/>
                  </a:schemeClr>
                </a:solidFill>
              </a:rPr>
              <a:t>raccoon. Is it an acqu</a:t>
            </a:r>
            <a:r>
              <a:rPr lang="en-US" sz="4000" dirty="0">
                <a:solidFill>
                  <a:schemeClr val="bg1">
                    <a:lumMod val="75000"/>
                    <a:lumOff val="25000"/>
                  </a:schemeClr>
                </a:solidFill>
              </a:rPr>
              <a:t>ired or inherited </a:t>
            </a:r>
            <a:r>
              <a:rPr lang="en-US" sz="4000" dirty="0">
                <a:solidFill>
                  <a:schemeClr val="tx1">
                    <a:lumMod val="95000"/>
                  </a:schemeClr>
                </a:solidFill>
              </a:rPr>
              <a:t>trait?</a:t>
            </a:r>
          </a:p>
        </p:txBody>
      </p:sp>
      <p:sp>
        <p:nvSpPr>
          <p:cNvPr id="17418" name="Rectangle 10"/>
          <p:cNvSpPr>
            <a:spLocks noChangeArrowheads="1"/>
          </p:cNvSpPr>
          <p:nvPr/>
        </p:nvSpPr>
        <p:spPr bwMode="auto">
          <a:xfrm>
            <a:off x="5715000" y="6629400"/>
            <a:ext cx="3429000" cy="214313"/>
          </a:xfrm>
          <a:prstGeom prst="rect">
            <a:avLst/>
          </a:prstGeom>
          <a:noFill/>
          <a:ln w="9525" algn="ctr">
            <a:noFill/>
            <a:miter lim="800000"/>
            <a:headEnd/>
            <a:tailEnd/>
          </a:ln>
          <a:effectLst/>
        </p:spPr>
        <p:txBody>
          <a:bodyPr>
            <a:spAutoFit/>
          </a:bodyPr>
          <a:lstStyle/>
          <a:p>
            <a:pPr marL="342900" marR="0" lvl="0" indent="-342900" algn="r" defTabSz="914400" rtl="0" eaLnBrk="1" fontAlgn="base" latinLnBrk="0" hangingPunct="1">
              <a:lnSpc>
                <a:spcPct val="100000"/>
              </a:lnSpc>
              <a:spcBef>
                <a:spcPct val="0"/>
              </a:spcBef>
              <a:spcAft>
                <a:spcPct val="0"/>
              </a:spcAft>
              <a:buClr>
                <a:srgbClr val="66CCFF"/>
              </a:buClr>
              <a:buSzPct val="65000"/>
              <a:buFont typeface="Wingdings" pitchFamily="2" charset="2"/>
              <a:buNone/>
              <a:tabLst/>
              <a:defRPr/>
            </a:pPr>
            <a: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rPr>
              <a:t>Copyright © 2024 </a:t>
            </a:r>
            <a:r>
              <a:rPr kumimoji="0" lang="en-US" sz="800" b="1" i="0" u="none" strike="noStrike" kern="1200" cap="none" spc="0" normalizeH="0" baseline="0" noProof="0" dirty="0" err="1">
                <a:ln>
                  <a:noFill/>
                </a:ln>
                <a:solidFill>
                  <a:srgbClr val="FFFFFF"/>
                </a:solidFill>
                <a:effectLst/>
                <a:uLnTx/>
                <a:uFillTx/>
                <a:latin typeface="Verdana" pitchFamily="34" charset="0"/>
                <a:ea typeface="+mn-ea"/>
                <a:cs typeface="+mn-cs"/>
              </a:rPr>
              <a:t>SlideSpark</a:t>
            </a:r>
            <a: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rPr>
              <a:t> .LLC</a:t>
            </a:r>
            <a:endParaRPr kumimoji="0" lang="en-US" sz="9600" b="0" i="0" u="none" strike="noStrike" kern="1200" cap="none" spc="0" normalizeH="0" baseline="0" noProof="0" dirty="0">
              <a:ln>
                <a:noFill/>
              </a:ln>
              <a:solidFill>
                <a:srgbClr val="FFFFFF"/>
              </a:solidFill>
              <a:effectLst>
                <a:outerShdw blurRad="38100" dist="38100" dir="2700000" algn="tl">
                  <a:srgbClr val="336699"/>
                </a:outerShdw>
              </a:effectLst>
              <a:uLnTx/>
              <a:uFillTx/>
              <a:latin typeface="Tahoma" pitchFamily="34" charset="0"/>
              <a:ea typeface="+mn-ea"/>
              <a:cs typeface="+mn-cs"/>
            </a:endParaRPr>
          </a:p>
        </p:txBody>
      </p:sp>
      <p:pic>
        <p:nvPicPr>
          <p:cNvPr id="1028" name="Picture 4" descr="Raccoons">
            <a:extLst>
              <a:ext uri="{FF2B5EF4-FFF2-40B4-BE49-F238E27FC236}">
                <a16:creationId xmlns:a16="http://schemas.microsoft.com/office/drawing/2014/main" id="{9B60E76B-139D-A364-116C-54790E9615D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7518" y="1600200"/>
            <a:ext cx="8651682" cy="4867275"/>
          </a:xfrm>
          <a:prstGeom prst="roundRect">
            <a:avLst>
              <a:gd name="adj" fmla="val 8594"/>
            </a:avLst>
          </a:prstGeom>
          <a:solidFill>
            <a:srgbClr val="FFFFFF">
              <a:shade val="85000"/>
            </a:srgbClr>
          </a:solidFill>
          <a:ln w="38100">
            <a:solidFill>
              <a:schemeClr val="tx1">
                <a:lumMod val="65000"/>
              </a:schemeClr>
            </a:solidFill>
          </a:ln>
          <a:effectLst>
            <a:reflection blurRad="12700" stA="38000" endPos="28000" dist="5000" dir="5400000" sy="-100000" algn="bl" rotWithShape="0"/>
          </a:effectLst>
        </p:spPr>
      </p:pic>
      <p:pic>
        <p:nvPicPr>
          <p:cNvPr id="1030" name="Picture 6" descr="Raccoon Bandit | Los Angeles CA">
            <a:extLst>
              <a:ext uri="{FF2B5EF4-FFF2-40B4-BE49-F238E27FC236}">
                <a16:creationId xmlns:a16="http://schemas.microsoft.com/office/drawing/2014/main" id="{28CBECA4-0216-2CC9-29C3-B37E7EFE7CB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1737" y="1524000"/>
            <a:ext cx="2743863" cy="274386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84570376"/>
      </p:ext>
    </p:extLst>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3"/>
          <p:cNvSpPr>
            <a:spLocks noGrp="1" noChangeArrowheads="1"/>
          </p:cNvSpPr>
          <p:nvPr>
            <p:ph type="body" idx="1"/>
          </p:nvPr>
        </p:nvSpPr>
        <p:spPr>
          <a:xfrm>
            <a:off x="152400" y="152400"/>
            <a:ext cx="8839200" cy="5821363"/>
          </a:xfrm>
        </p:spPr>
        <p:txBody>
          <a:bodyPr/>
          <a:lstStyle/>
          <a:p>
            <a:pPr eaLnBrk="1" hangingPunct="1"/>
            <a:r>
              <a:rPr lang="en-US" sz="4000" dirty="0">
                <a:solidFill>
                  <a:schemeClr val="tx1">
                    <a:lumMod val="95000"/>
                  </a:schemeClr>
                </a:solidFill>
              </a:rPr>
              <a:t>The bandit </a:t>
            </a:r>
            <a:r>
              <a:rPr lang="en-US" sz="4000" dirty="0">
                <a:solidFill>
                  <a:schemeClr val="bg1">
                    <a:lumMod val="75000"/>
                    <a:lumOff val="25000"/>
                  </a:schemeClr>
                </a:solidFill>
              </a:rPr>
              <a:t>mask of a </a:t>
            </a:r>
            <a:r>
              <a:rPr lang="en-US" sz="4000" dirty="0">
                <a:solidFill>
                  <a:schemeClr val="tx1">
                    <a:lumMod val="95000"/>
                  </a:schemeClr>
                </a:solidFill>
              </a:rPr>
              <a:t>raccoon. Is it an acqu</a:t>
            </a:r>
            <a:r>
              <a:rPr lang="en-US" sz="4000" dirty="0">
                <a:solidFill>
                  <a:schemeClr val="bg1">
                    <a:lumMod val="75000"/>
                    <a:lumOff val="25000"/>
                  </a:schemeClr>
                </a:solidFill>
              </a:rPr>
              <a:t>ired or inherited </a:t>
            </a:r>
            <a:r>
              <a:rPr lang="en-US" sz="4000" dirty="0">
                <a:solidFill>
                  <a:schemeClr val="tx1">
                    <a:lumMod val="95000"/>
                  </a:schemeClr>
                </a:solidFill>
              </a:rPr>
              <a:t>trait?</a:t>
            </a:r>
          </a:p>
        </p:txBody>
      </p:sp>
      <p:sp>
        <p:nvSpPr>
          <p:cNvPr id="17418" name="Rectangle 10"/>
          <p:cNvSpPr>
            <a:spLocks noChangeArrowheads="1"/>
          </p:cNvSpPr>
          <p:nvPr/>
        </p:nvSpPr>
        <p:spPr bwMode="auto">
          <a:xfrm>
            <a:off x="5715000" y="6629400"/>
            <a:ext cx="3429000" cy="214313"/>
          </a:xfrm>
          <a:prstGeom prst="rect">
            <a:avLst/>
          </a:prstGeom>
          <a:noFill/>
          <a:ln w="9525" algn="ctr">
            <a:noFill/>
            <a:miter lim="800000"/>
            <a:headEnd/>
            <a:tailEnd/>
          </a:ln>
          <a:effectLst/>
        </p:spPr>
        <p:txBody>
          <a:bodyPr>
            <a:spAutoFit/>
          </a:bodyPr>
          <a:lstStyle/>
          <a:p>
            <a:pPr marL="342900" marR="0" lvl="0" indent="-342900" algn="r" defTabSz="914400" rtl="0" eaLnBrk="1" fontAlgn="base" latinLnBrk="0" hangingPunct="1">
              <a:lnSpc>
                <a:spcPct val="100000"/>
              </a:lnSpc>
              <a:spcBef>
                <a:spcPct val="0"/>
              </a:spcBef>
              <a:spcAft>
                <a:spcPct val="0"/>
              </a:spcAft>
              <a:buClr>
                <a:srgbClr val="66CCFF"/>
              </a:buClr>
              <a:buSzPct val="65000"/>
              <a:buFont typeface="Wingdings" pitchFamily="2" charset="2"/>
              <a:buNone/>
              <a:tabLst/>
              <a:defRPr/>
            </a:pPr>
            <a: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rPr>
              <a:t>Copyright © 2024 </a:t>
            </a:r>
            <a:r>
              <a:rPr kumimoji="0" lang="en-US" sz="800" b="1" i="0" u="none" strike="noStrike" kern="1200" cap="none" spc="0" normalizeH="0" baseline="0" noProof="0" dirty="0" err="1">
                <a:ln>
                  <a:noFill/>
                </a:ln>
                <a:solidFill>
                  <a:srgbClr val="FFFFFF"/>
                </a:solidFill>
                <a:effectLst/>
                <a:uLnTx/>
                <a:uFillTx/>
                <a:latin typeface="Verdana" pitchFamily="34" charset="0"/>
                <a:ea typeface="+mn-ea"/>
                <a:cs typeface="+mn-cs"/>
              </a:rPr>
              <a:t>SlideSpark</a:t>
            </a:r>
            <a: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rPr>
              <a:t> .LLC</a:t>
            </a:r>
            <a:endParaRPr kumimoji="0" lang="en-US" sz="9600" b="0" i="0" u="none" strike="noStrike" kern="1200" cap="none" spc="0" normalizeH="0" baseline="0" noProof="0" dirty="0">
              <a:ln>
                <a:noFill/>
              </a:ln>
              <a:solidFill>
                <a:srgbClr val="FFFFFF"/>
              </a:solidFill>
              <a:effectLst>
                <a:outerShdw blurRad="38100" dist="38100" dir="2700000" algn="tl">
                  <a:srgbClr val="336699"/>
                </a:outerShdw>
              </a:effectLst>
              <a:uLnTx/>
              <a:uFillTx/>
              <a:latin typeface="Tahoma" pitchFamily="34" charset="0"/>
              <a:ea typeface="+mn-ea"/>
              <a:cs typeface="+mn-cs"/>
            </a:endParaRPr>
          </a:p>
        </p:txBody>
      </p:sp>
      <p:pic>
        <p:nvPicPr>
          <p:cNvPr id="2050" name="Picture 2" descr="Watch Curious Baby Raccoons Explore a Garden | Wild Child - YouTube">
            <a:extLst>
              <a:ext uri="{FF2B5EF4-FFF2-40B4-BE49-F238E27FC236}">
                <a16:creationId xmlns:a16="http://schemas.microsoft.com/office/drawing/2014/main" id="{CA9B8D06-14C5-57D8-DA28-BC3113E8813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595436"/>
            <a:ext cx="8610600" cy="4843463"/>
          </a:xfrm>
          <a:prstGeom prst="roundRect">
            <a:avLst>
              <a:gd name="adj" fmla="val 8594"/>
            </a:avLst>
          </a:prstGeom>
          <a:solidFill>
            <a:srgbClr val="FFFFFF">
              <a:shade val="85000"/>
            </a:srgbClr>
          </a:solidFill>
          <a:ln w="57150">
            <a:solidFill>
              <a:schemeClr val="tx1">
                <a:lumMod val="65000"/>
              </a:schemeClr>
            </a:solidFill>
          </a:ln>
          <a:effectLst>
            <a:reflection blurRad="12700" stA="38000" endPos="28000" dist="5000" dir="5400000" sy="-100000" algn="bl" rotWithShape="0"/>
          </a:effectLst>
        </p:spPr>
      </p:pic>
    </p:spTree>
    <p:extLst>
      <p:ext uri="{BB962C8B-B14F-4D97-AF65-F5344CB8AC3E}">
        <p14:creationId xmlns:p14="http://schemas.microsoft.com/office/powerpoint/2010/main" val="2147743124"/>
      </p:ext>
    </p:extLst>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3"/>
          <p:cNvSpPr>
            <a:spLocks noGrp="1" noChangeArrowheads="1"/>
          </p:cNvSpPr>
          <p:nvPr>
            <p:ph type="body" idx="1"/>
          </p:nvPr>
        </p:nvSpPr>
        <p:spPr>
          <a:xfrm>
            <a:off x="152400" y="152400"/>
            <a:ext cx="8839200" cy="5821363"/>
          </a:xfrm>
        </p:spPr>
        <p:txBody>
          <a:bodyPr/>
          <a:lstStyle/>
          <a:p>
            <a:pPr eaLnBrk="1" hangingPunct="1"/>
            <a:r>
              <a:rPr lang="en-US" sz="4000" dirty="0">
                <a:solidFill>
                  <a:schemeClr val="tx1">
                    <a:lumMod val="95000"/>
                  </a:schemeClr>
                </a:solidFill>
              </a:rPr>
              <a:t>The bandit </a:t>
            </a:r>
            <a:r>
              <a:rPr lang="en-US" sz="4000" dirty="0">
                <a:solidFill>
                  <a:schemeClr val="bg1">
                    <a:lumMod val="75000"/>
                    <a:lumOff val="25000"/>
                  </a:schemeClr>
                </a:solidFill>
              </a:rPr>
              <a:t>mask of a </a:t>
            </a:r>
            <a:r>
              <a:rPr lang="en-US" sz="4000" dirty="0">
                <a:solidFill>
                  <a:schemeClr val="tx1">
                    <a:lumMod val="95000"/>
                  </a:schemeClr>
                </a:solidFill>
              </a:rPr>
              <a:t>raccoon. </a:t>
            </a:r>
            <a:r>
              <a:rPr lang="en-US" sz="4000">
                <a:solidFill>
                  <a:schemeClr val="tx1">
                    <a:lumMod val="95000"/>
                  </a:schemeClr>
                </a:solidFill>
              </a:rPr>
              <a:t>Is it </a:t>
            </a:r>
            <a:r>
              <a:rPr lang="en-US" sz="4000" dirty="0">
                <a:solidFill>
                  <a:schemeClr val="tx1">
                    <a:lumMod val="95000"/>
                  </a:schemeClr>
                </a:solidFill>
              </a:rPr>
              <a:t>an acqu</a:t>
            </a:r>
            <a:r>
              <a:rPr lang="en-US" sz="4000" dirty="0">
                <a:solidFill>
                  <a:schemeClr val="bg1">
                    <a:lumMod val="75000"/>
                    <a:lumOff val="25000"/>
                  </a:schemeClr>
                </a:solidFill>
              </a:rPr>
              <a:t>ired or inherited </a:t>
            </a:r>
            <a:r>
              <a:rPr lang="en-US" sz="4000" dirty="0">
                <a:solidFill>
                  <a:schemeClr val="tx1">
                    <a:lumMod val="95000"/>
                  </a:schemeClr>
                </a:solidFill>
              </a:rPr>
              <a:t>trait?</a:t>
            </a:r>
          </a:p>
        </p:txBody>
      </p:sp>
      <p:sp>
        <p:nvSpPr>
          <p:cNvPr id="17418" name="Rectangle 10"/>
          <p:cNvSpPr>
            <a:spLocks noChangeArrowheads="1"/>
          </p:cNvSpPr>
          <p:nvPr/>
        </p:nvSpPr>
        <p:spPr bwMode="auto">
          <a:xfrm>
            <a:off x="5715000" y="6629400"/>
            <a:ext cx="3429000" cy="214313"/>
          </a:xfrm>
          <a:prstGeom prst="rect">
            <a:avLst/>
          </a:prstGeom>
          <a:noFill/>
          <a:ln w="9525" algn="ctr">
            <a:noFill/>
            <a:miter lim="800000"/>
            <a:headEnd/>
            <a:tailEnd/>
          </a:ln>
          <a:effectLst/>
        </p:spPr>
        <p:txBody>
          <a:bodyPr>
            <a:spAutoFit/>
          </a:bodyPr>
          <a:lstStyle/>
          <a:p>
            <a:pPr marL="342900" marR="0" lvl="0" indent="-342900" algn="r" defTabSz="914400" rtl="0" eaLnBrk="1" fontAlgn="base" latinLnBrk="0" hangingPunct="1">
              <a:lnSpc>
                <a:spcPct val="100000"/>
              </a:lnSpc>
              <a:spcBef>
                <a:spcPct val="0"/>
              </a:spcBef>
              <a:spcAft>
                <a:spcPct val="0"/>
              </a:spcAft>
              <a:buClr>
                <a:srgbClr val="66CCFF"/>
              </a:buClr>
              <a:buSzPct val="65000"/>
              <a:buFont typeface="Wingdings" pitchFamily="2" charset="2"/>
              <a:buNone/>
              <a:tabLst/>
              <a:defRPr/>
            </a:pPr>
            <a: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rPr>
              <a:t>Copyright © 2024 </a:t>
            </a:r>
            <a:r>
              <a:rPr kumimoji="0" lang="en-US" sz="800" b="1" i="0" u="none" strike="noStrike" kern="1200" cap="none" spc="0" normalizeH="0" baseline="0" noProof="0" dirty="0" err="1">
                <a:ln>
                  <a:noFill/>
                </a:ln>
                <a:solidFill>
                  <a:srgbClr val="FFFFFF"/>
                </a:solidFill>
                <a:effectLst/>
                <a:uLnTx/>
                <a:uFillTx/>
                <a:latin typeface="Verdana" pitchFamily="34" charset="0"/>
                <a:ea typeface="+mn-ea"/>
                <a:cs typeface="+mn-cs"/>
              </a:rPr>
              <a:t>SlideSpark</a:t>
            </a:r>
            <a: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rPr>
              <a:t> .LLC</a:t>
            </a:r>
            <a:endParaRPr kumimoji="0" lang="en-US" sz="9600" b="0" i="0" u="none" strike="noStrike" kern="1200" cap="none" spc="0" normalizeH="0" baseline="0" noProof="0" dirty="0">
              <a:ln>
                <a:noFill/>
              </a:ln>
              <a:solidFill>
                <a:srgbClr val="FFFFFF"/>
              </a:solidFill>
              <a:effectLst>
                <a:outerShdw blurRad="38100" dist="38100" dir="2700000" algn="tl">
                  <a:srgbClr val="336699"/>
                </a:outerShdw>
              </a:effectLst>
              <a:uLnTx/>
              <a:uFillTx/>
              <a:latin typeface="Tahoma" pitchFamily="34" charset="0"/>
              <a:ea typeface="+mn-ea"/>
              <a:cs typeface="+mn-cs"/>
            </a:endParaRPr>
          </a:p>
        </p:txBody>
      </p:sp>
      <p:pic>
        <p:nvPicPr>
          <p:cNvPr id="2050" name="Picture 2" descr="Watch Curious Baby Raccoons Explore a Garden | Wild Child - YouTube">
            <a:extLst>
              <a:ext uri="{FF2B5EF4-FFF2-40B4-BE49-F238E27FC236}">
                <a16:creationId xmlns:a16="http://schemas.microsoft.com/office/drawing/2014/main" id="{CA9B8D06-14C5-57D8-DA28-BC3113E8813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595436"/>
            <a:ext cx="8610600" cy="4843463"/>
          </a:xfrm>
          <a:prstGeom prst="roundRect">
            <a:avLst>
              <a:gd name="adj" fmla="val 8594"/>
            </a:avLst>
          </a:prstGeom>
          <a:solidFill>
            <a:srgbClr val="FFFFFF">
              <a:shade val="85000"/>
            </a:srgbClr>
          </a:solidFill>
          <a:ln w="57150">
            <a:solidFill>
              <a:schemeClr val="tx1">
                <a:lumMod val="65000"/>
              </a:schemeClr>
            </a:solidFill>
          </a:ln>
          <a:effectLst>
            <a:reflection blurRad="12700" stA="38000" endPos="28000" dist="5000" dir="5400000" sy="-100000" algn="bl" rotWithShape="0"/>
          </a:effectLst>
        </p:spPr>
      </p:pic>
      <p:sp>
        <p:nvSpPr>
          <p:cNvPr id="2" name="Rectangle 1">
            <a:extLst>
              <a:ext uri="{FF2B5EF4-FFF2-40B4-BE49-F238E27FC236}">
                <a16:creationId xmlns:a16="http://schemas.microsoft.com/office/drawing/2014/main" id="{68AC3B96-F164-5765-63A4-D9F83AEEAF4B}"/>
              </a:ext>
            </a:extLst>
          </p:cNvPr>
          <p:cNvSpPr/>
          <p:nvPr/>
        </p:nvSpPr>
        <p:spPr>
          <a:xfrm>
            <a:off x="914400" y="1676400"/>
            <a:ext cx="6171882" cy="923330"/>
          </a:xfrm>
          <a:prstGeom prst="rect">
            <a:avLst/>
          </a:prstGeom>
          <a:noFill/>
        </p:spPr>
        <p:txBody>
          <a:bodyPr wrap="none" lIns="91440" tIns="45720" rIns="91440" bIns="4572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w="28575">
                  <a:solidFill>
                    <a:sysClr val="windowText" lastClr="000000"/>
                  </a:solidFill>
                  <a:prstDash val="solid"/>
                </a:ln>
                <a:pattFill prst="narHorz">
                  <a:fgClr>
                    <a:srgbClr val="AAAAAA"/>
                  </a:fgClr>
                  <a:bgClr>
                    <a:srgbClr val="AAAAAA">
                      <a:lumMod val="40000"/>
                      <a:lumOff val="60000"/>
                    </a:srgbClr>
                  </a:bgClr>
                </a:pattFill>
                <a:effectLst>
                  <a:innerShdw blurRad="177800">
                    <a:srgbClr val="AAAAAA">
                      <a:lumMod val="50000"/>
                    </a:srgbClr>
                  </a:innerShdw>
                </a:effectLst>
                <a:uLnTx/>
                <a:uFillTx/>
                <a:latin typeface="Verdana" pitchFamily="34" charset="0"/>
                <a:ea typeface="+mn-ea"/>
                <a:cs typeface="+mn-cs"/>
              </a:rPr>
              <a:t>Inherited Trait.</a:t>
            </a:r>
          </a:p>
        </p:txBody>
      </p:sp>
      <p:sp>
        <p:nvSpPr>
          <p:cNvPr id="3" name="Rectangle 2">
            <a:extLst>
              <a:ext uri="{FF2B5EF4-FFF2-40B4-BE49-F238E27FC236}">
                <a16:creationId xmlns:a16="http://schemas.microsoft.com/office/drawing/2014/main" id="{2EAD106B-8457-8C05-B342-E299AA51FC3A}"/>
              </a:ext>
            </a:extLst>
          </p:cNvPr>
          <p:cNvSpPr/>
          <p:nvPr/>
        </p:nvSpPr>
        <p:spPr>
          <a:xfrm>
            <a:off x="145774" y="2531662"/>
            <a:ext cx="6171882" cy="1754326"/>
          </a:xfrm>
          <a:prstGeom prst="rect">
            <a:avLst/>
          </a:prstGeom>
          <a:noFill/>
        </p:spPr>
        <p:txBody>
          <a:bodyPr wrap="square" lIns="91440" tIns="45720" rIns="91440" bIns="4572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w="9525">
                  <a:solidFill>
                    <a:srgbClr val="000000"/>
                  </a:solidFill>
                  <a:prstDash val="solid"/>
                </a:ln>
                <a:solidFill>
                  <a:srgbClr val="FFFFFF"/>
                </a:solidFill>
                <a:effectLst>
                  <a:outerShdw blurRad="12700" dist="38100" dir="2700000" algn="tl" rotWithShape="0">
                    <a:srgbClr val="000000">
                      <a:lumMod val="50000"/>
                    </a:srgbClr>
                  </a:outerShdw>
                </a:effectLst>
                <a:uLnTx/>
                <a:uFillTx/>
                <a:latin typeface="Verdana" pitchFamily="34" charset="0"/>
                <a:ea typeface="+mn-ea"/>
                <a:cs typeface="+mn-cs"/>
              </a:rPr>
              <a:t>Born with…</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w="9525">
                  <a:solidFill>
                    <a:srgbClr val="000000"/>
                  </a:solidFill>
                  <a:prstDash val="solid"/>
                </a:ln>
                <a:solidFill>
                  <a:srgbClr val="FFFFFF"/>
                </a:solidFill>
                <a:effectLst>
                  <a:outerShdw blurRad="12700" dist="38100" dir="2700000" algn="tl" rotWithShape="0">
                    <a:srgbClr val="000000">
                      <a:lumMod val="50000"/>
                    </a:srgbClr>
                  </a:outerShdw>
                </a:effectLst>
                <a:uLnTx/>
                <a:uFillTx/>
                <a:latin typeface="Verdana" pitchFamily="34" charset="0"/>
                <a:ea typeface="+mn-ea"/>
                <a:cs typeface="+mn-cs"/>
              </a:rPr>
              <a:t>and passed on</a:t>
            </a:r>
          </a:p>
        </p:txBody>
      </p:sp>
      <p:pic>
        <p:nvPicPr>
          <p:cNvPr id="4" name="Picture 5" descr="http://upload.wikimedia.org/wikipedia/commons/1/16/DNA_orbit_animated.gif">
            <a:extLst>
              <a:ext uri="{FF2B5EF4-FFF2-40B4-BE49-F238E27FC236}">
                <a16:creationId xmlns:a16="http://schemas.microsoft.com/office/drawing/2014/main" id="{D13E1EAA-86E0-2CF1-1D54-29AE297AAE1C}"/>
              </a:ext>
            </a:extLst>
          </p:cNvPr>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84902">
            <a:off x="6276442" y="734010"/>
            <a:ext cx="3316357" cy="586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Rounded Corners 4">
            <a:extLst>
              <a:ext uri="{FF2B5EF4-FFF2-40B4-BE49-F238E27FC236}">
                <a16:creationId xmlns:a16="http://schemas.microsoft.com/office/drawing/2014/main" id="{A8AA7F16-0881-8E1C-B0C7-32E19633D917}"/>
              </a:ext>
            </a:extLst>
          </p:cNvPr>
          <p:cNvSpPr/>
          <p:nvPr/>
        </p:nvSpPr>
        <p:spPr bwMode="auto">
          <a:xfrm>
            <a:off x="533400" y="4941624"/>
            <a:ext cx="6248400" cy="1222639"/>
          </a:xfrm>
          <a:prstGeom prst="roundRect">
            <a:avLst/>
          </a:prstGeom>
          <a:solidFill>
            <a:schemeClr val="bg1"/>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sp>
        <p:nvSpPr>
          <p:cNvPr id="6" name="TextBox 5">
            <a:extLst>
              <a:ext uri="{FF2B5EF4-FFF2-40B4-BE49-F238E27FC236}">
                <a16:creationId xmlns:a16="http://schemas.microsoft.com/office/drawing/2014/main" id="{C6C0A4C2-83BD-532B-5728-8302ABE674C4}"/>
              </a:ext>
            </a:extLst>
          </p:cNvPr>
          <p:cNvSpPr txBox="1"/>
          <p:nvPr/>
        </p:nvSpPr>
        <p:spPr>
          <a:xfrm>
            <a:off x="647778" y="4941625"/>
            <a:ext cx="5867401" cy="1200329"/>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BDC1C6"/>
                </a:solidFill>
                <a:effectLst/>
                <a:uLnTx/>
                <a:uFillTx/>
                <a:latin typeface="Roboto" panose="02000000000000000000" pitchFamily="2" charset="0"/>
                <a:ea typeface="+mn-ea"/>
                <a:cs typeface="+mn-cs"/>
              </a:rPr>
              <a:t>The dark coloration may reduce glare so raccoons can see more clearly at night when they're most active.</a:t>
            </a:r>
            <a:endParaRPr kumimoji="0" lang="en-US" sz="2400" b="0" i="0" u="none" strike="noStrike" kern="1200" cap="none" spc="0" normalizeH="0" baseline="0" noProof="0" dirty="0">
              <a:ln>
                <a:noFill/>
              </a:ln>
              <a:solidFill>
                <a:srgbClr val="FFFFFF"/>
              </a:solidFill>
              <a:effectLst/>
              <a:uLnTx/>
              <a:uFillTx/>
              <a:latin typeface="Verdana" pitchFamily="34" charset="0"/>
              <a:ea typeface="+mn-ea"/>
              <a:cs typeface="+mn-cs"/>
            </a:endParaRPr>
          </a:p>
        </p:txBody>
      </p:sp>
    </p:spTree>
    <p:extLst>
      <p:ext uri="{BB962C8B-B14F-4D97-AF65-F5344CB8AC3E}">
        <p14:creationId xmlns:p14="http://schemas.microsoft.com/office/powerpoint/2010/main" val="3384767394"/>
      </p:ext>
    </p:extLst>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TextBox 1"/>
          <p:cNvSpPr txBox="1">
            <a:spLocks noChangeArrowheads="1"/>
          </p:cNvSpPr>
          <p:nvPr/>
        </p:nvSpPr>
        <p:spPr bwMode="auto">
          <a:xfrm>
            <a:off x="304800" y="228600"/>
            <a:ext cx="8458200" cy="341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200" cap="none" spc="0" normalizeH="0" baseline="0" noProof="0" dirty="0">
                <a:ln>
                  <a:noFill/>
                </a:ln>
                <a:solidFill>
                  <a:srgbClr val="FFFFFF"/>
                </a:solidFill>
                <a:effectLst/>
                <a:uLnTx/>
                <a:uFillTx/>
                <a:latin typeface="Arial" charset="0"/>
                <a:ea typeface="+mn-ea"/>
                <a:cs typeface="+mn-cs"/>
              </a:rPr>
              <a:t>Questions 1-20 = 5pts Each</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200" cap="none" spc="0" normalizeH="0" baseline="0" noProof="0" dirty="0">
                <a:ln>
                  <a:noFill/>
                </a:ln>
                <a:solidFill>
                  <a:srgbClr val="FFFFFF"/>
                </a:solidFill>
                <a:effectLst/>
                <a:uLnTx/>
                <a:uFillTx/>
                <a:latin typeface="Arial" charset="0"/>
                <a:ea typeface="+mn-ea"/>
                <a:cs typeface="+mn-cs"/>
              </a:rPr>
              <a:t>Final Category (Bonus) = 1pt Each</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200" cap="none" spc="0" normalizeH="0" baseline="0" noProof="0" dirty="0">
                <a:ln>
                  <a:noFill/>
                </a:ln>
                <a:solidFill>
                  <a:srgbClr val="FFFFFF"/>
                </a:solidFill>
                <a:effectLst/>
                <a:uLnTx/>
                <a:uFillTx/>
                <a:latin typeface="Arial" charset="0"/>
                <a:ea typeface="+mn-ea"/>
                <a:cs typeface="+mn-cs"/>
              </a:rPr>
              <a:t>Final Questions = 5 </a:t>
            </a:r>
            <a:r>
              <a:rPr kumimoji="0" lang="en-US" sz="3600" b="0" i="0" u="none" strike="noStrike" kern="1200" cap="none" spc="0" normalizeH="0" baseline="0" noProof="0" dirty="0" err="1">
                <a:ln>
                  <a:noFill/>
                </a:ln>
                <a:solidFill>
                  <a:srgbClr val="FFFFFF"/>
                </a:solidFill>
                <a:effectLst/>
                <a:uLnTx/>
                <a:uFillTx/>
                <a:latin typeface="Arial" charset="0"/>
                <a:ea typeface="+mn-ea"/>
                <a:cs typeface="+mn-cs"/>
              </a:rPr>
              <a:t>pt</a:t>
            </a:r>
            <a:r>
              <a:rPr kumimoji="0" lang="en-US" sz="3600" b="0" i="0" u="none" strike="noStrike" kern="1200" cap="none" spc="0" normalizeH="0" baseline="0" noProof="0" dirty="0">
                <a:ln>
                  <a:noFill/>
                </a:ln>
                <a:solidFill>
                  <a:srgbClr val="FFFFFF"/>
                </a:solidFill>
                <a:effectLst/>
                <a:uLnTx/>
                <a:uFillTx/>
                <a:latin typeface="Arial" charset="0"/>
                <a:ea typeface="+mn-ea"/>
                <a:cs typeface="+mn-cs"/>
              </a:rPr>
              <a:t> wager</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200" cap="none" spc="0" normalizeH="0" baseline="0" noProof="0" dirty="0">
                <a:ln>
                  <a:noFill/>
                </a:ln>
                <a:solidFill>
                  <a:srgbClr val="FFFFFF"/>
                </a:solidFill>
                <a:effectLst/>
                <a:uLnTx/>
                <a:uFillTx/>
                <a:latin typeface="Arial" charset="0"/>
                <a:ea typeface="+mn-ea"/>
                <a:cs typeface="+mn-cs"/>
              </a:rPr>
              <a:t>Find the Owl =      + 1pt</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200" cap="none" spc="0" normalizeH="0" baseline="0" noProof="0" dirty="0">
                <a:ln>
                  <a:noFill/>
                </a:ln>
                <a:solidFill>
                  <a:srgbClr val="FFFFFF"/>
                </a:solidFill>
                <a:effectLst/>
                <a:uLnTx/>
                <a:uFillTx/>
                <a:latin typeface="Arial" charset="0"/>
                <a:ea typeface="+mn-ea"/>
                <a:cs typeface="+mn-cs"/>
              </a:rPr>
              <a:t> Secretly write “Owl” in the correct box worth 1pt.</a:t>
            </a:r>
          </a:p>
        </p:txBody>
      </p:sp>
      <p:pic>
        <p:nvPicPr>
          <p:cNvPr id="115715" name="Picture 4" descr="http://www.clker.com/cliparts/9/a/e/e/12154415151126295659lemmling_Cartoon_owl.svg.hi.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257800" y="1981200"/>
            <a:ext cx="457200"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8EE00F28-963A-0CB1-0B8A-0D1AFDFDDE8F}"/>
              </a:ext>
            </a:extLst>
          </p:cNvPr>
          <p:cNvPicPr>
            <a:picLocks noChangeAspect="1"/>
          </p:cNvPicPr>
          <p:nvPr/>
        </p:nvPicPr>
        <p:blipFill>
          <a:blip r:embed="rId3"/>
          <a:stretch>
            <a:fillRect/>
          </a:stretch>
        </p:blipFill>
        <p:spPr>
          <a:xfrm>
            <a:off x="7418674" y="6787306"/>
            <a:ext cx="1633537" cy="70694"/>
          </a:xfrm>
          <a:prstGeom prst="rect">
            <a:avLst/>
          </a:prstGeom>
        </p:spPr>
      </p:pic>
    </p:spTree>
    <p:extLst>
      <p:ext uri="{BB962C8B-B14F-4D97-AF65-F5344CB8AC3E}">
        <p14:creationId xmlns:p14="http://schemas.microsoft.com/office/powerpoint/2010/main" val="2912249371"/>
      </p:ext>
    </p:extLst>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9190"/>
            <a:ext cx="9144000" cy="68289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3" name="Rectangle 2"/>
          <p:cNvSpPr/>
          <p:nvPr/>
        </p:nvSpPr>
        <p:spPr>
          <a:xfrm>
            <a:off x="249208" y="50800"/>
            <a:ext cx="8818592" cy="1168400"/>
          </a:xfrm>
          <a:prstGeom prst="rect">
            <a:avLst/>
          </a:prstGeom>
          <a:noFill/>
          <a:scene3d>
            <a:camera prst="orthographicFront"/>
            <a:lightRig rig="threePt" dir="t"/>
          </a:scene3d>
          <a:sp3d>
            <a:bevelT w="114300" prst="artDeco"/>
          </a:sp3d>
        </p:spPr>
        <p:txBody>
          <a:bodyPr wrap="none" lIns="91440" tIns="45720" rIns="91440" bIns="45720">
            <a:prstTxWarp prst="textWave1">
              <a:avLst/>
            </a:prstTxWarp>
            <a:spAutoFit/>
            <a:sp3d extrusionH="57150">
              <a:bevelT w="57150" h="38100" prst="artDeco"/>
            </a:sp3d>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w="17780" cmpd="sng">
                  <a:solidFill>
                    <a:srgbClr val="003399">
                      <a:tint val="3000"/>
                    </a:srgbClr>
                  </a:solidFill>
                  <a:prstDash val="solid"/>
                  <a:miter lim="800000"/>
                </a:ln>
                <a:gradFill>
                  <a:gsLst>
                    <a:gs pos="10000">
                      <a:srgbClr val="003399">
                        <a:tint val="63000"/>
                        <a:sat val="105000"/>
                      </a:srgbClr>
                    </a:gs>
                    <a:gs pos="90000">
                      <a:srgbClr val="003399">
                        <a:shade val="50000"/>
                        <a:satMod val="100000"/>
                      </a:srgbClr>
                    </a:gs>
                  </a:gsLst>
                  <a:lin ang="5400000"/>
                </a:gradFill>
                <a:effectLst>
                  <a:outerShdw blurRad="55000" dist="50800" dir="5400000" algn="tl">
                    <a:srgbClr val="000000">
                      <a:alpha val="33000"/>
                    </a:srgbClr>
                  </a:outerShdw>
                </a:effectLst>
                <a:uLnTx/>
                <a:uFillTx/>
                <a:latin typeface="Verdana" pitchFamily="34" charset="0"/>
                <a:ea typeface="+mn-ea"/>
                <a:cs typeface="+mn-cs"/>
              </a:rPr>
              <a:t>DNA Review Game</a:t>
            </a:r>
          </a:p>
        </p:txBody>
      </p:sp>
      <p:sp>
        <p:nvSpPr>
          <p:cNvPr id="4" name="Rectangle 3"/>
          <p:cNvSpPr/>
          <p:nvPr/>
        </p:nvSpPr>
        <p:spPr>
          <a:xfrm>
            <a:off x="32197" y="4925826"/>
            <a:ext cx="3605474" cy="1754326"/>
          </a:xfrm>
          <a:prstGeom prst="rect">
            <a:avLst/>
          </a:prstGeom>
          <a:noFill/>
        </p:spPr>
        <p:txBody>
          <a:bodyPr wrap="none" lIns="91440" tIns="45720" rIns="91440" bIns="4572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w="17780" cmpd="sng">
                  <a:solidFill>
                    <a:srgbClr val="003399">
                      <a:tint val="3000"/>
                    </a:srgbClr>
                  </a:solidFill>
                  <a:prstDash val="solid"/>
                  <a:miter lim="800000"/>
                </a:ln>
                <a:gradFill>
                  <a:gsLst>
                    <a:gs pos="10000">
                      <a:srgbClr val="003399">
                        <a:tint val="63000"/>
                        <a:sat val="105000"/>
                      </a:srgbClr>
                    </a:gs>
                    <a:gs pos="90000">
                      <a:srgbClr val="003399">
                        <a:shade val="50000"/>
                        <a:satMod val="100000"/>
                      </a:srgbClr>
                    </a:gs>
                  </a:gsLst>
                  <a:lin ang="5400000"/>
                </a:gradFill>
                <a:effectLst>
                  <a:outerShdw blurRad="55000" dist="50800" dir="5400000" algn="tl">
                    <a:srgbClr val="000000">
                      <a:alpha val="33000"/>
                    </a:srgbClr>
                  </a:outerShdw>
                </a:effectLst>
                <a:uLnTx/>
                <a:uFillTx/>
                <a:latin typeface="Verdana" pitchFamily="34" charset="0"/>
                <a:ea typeface="+mn-ea"/>
                <a:cs typeface="+mn-cs"/>
              </a:rPr>
              <a:t>Part 1</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w="17780" cmpd="sng">
                  <a:solidFill>
                    <a:srgbClr val="003399">
                      <a:tint val="3000"/>
                    </a:srgbClr>
                  </a:solidFill>
                  <a:prstDash val="solid"/>
                  <a:miter lim="800000"/>
                </a:ln>
                <a:gradFill>
                  <a:gsLst>
                    <a:gs pos="10000">
                      <a:srgbClr val="003399">
                        <a:tint val="63000"/>
                        <a:sat val="105000"/>
                      </a:srgbClr>
                    </a:gs>
                    <a:gs pos="90000">
                      <a:srgbClr val="003399">
                        <a:shade val="50000"/>
                        <a:satMod val="100000"/>
                      </a:srgbClr>
                    </a:gs>
                  </a:gsLst>
                  <a:lin ang="5400000"/>
                </a:gradFill>
                <a:effectLst>
                  <a:outerShdw blurRad="55000" dist="50800" dir="5400000" algn="tl">
                    <a:srgbClr val="000000">
                      <a:alpha val="33000"/>
                    </a:srgbClr>
                  </a:outerShdw>
                </a:effectLst>
                <a:uLnTx/>
                <a:uFillTx/>
                <a:latin typeface="Verdana" pitchFamily="34" charset="0"/>
                <a:ea typeface="+mn-ea"/>
                <a:cs typeface="+mn-cs"/>
              </a:rPr>
              <a:t>Lesson 9</a:t>
            </a:r>
          </a:p>
        </p:txBody>
      </p:sp>
      <p:sp>
        <p:nvSpPr>
          <p:cNvPr id="5" name="Rectangle 4">
            <a:extLst>
              <a:ext uri="{FF2B5EF4-FFF2-40B4-BE49-F238E27FC236}">
                <a16:creationId xmlns:a16="http://schemas.microsoft.com/office/drawing/2014/main" id="{1BA4F863-287C-4A59-BF3F-71C2ABD0761F}"/>
              </a:ext>
            </a:extLst>
          </p:cNvPr>
          <p:cNvSpPr/>
          <p:nvPr/>
        </p:nvSpPr>
        <p:spPr>
          <a:xfrm>
            <a:off x="1524000" y="990600"/>
            <a:ext cx="4790094" cy="923330"/>
          </a:xfrm>
          <a:prstGeom prst="rect">
            <a:avLst/>
          </a:prstGeom>
          <a:noFill/>
        </p:spPr>
        <p:txBody>
          <a:bodyPr wrap="none" lIns="91440" tIns="45720" rIns="91440" bIns="4572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w="9525">
                  <a:solidFill>
                    <a:srgbClr val="000000"/>
                  </a:solidFill>
                  <a:prstDash val="solid"/>
                </a:ln>
                <a:solidFill>
                  <a:srgbClr val="FFFFCC"/>
                </a:solidFill>
                <a:effectLst>
                  <a:outerShdw blurRad="12700" dist="38100" dir="2700000" algn="tl" rotWithShape="0">
                    <a:srgbClr val="000000">
                      <a:lumMod val="50000"/>
                    </a:srgbClr>
                  </a:outerShdw>
                </a:effectLst>
                <a:uLnTx/>
                <a:uFillTx/>
                <a:latin typeface="Verdana" pitchFamily="34" charset="0"/>
                <a:ea typeface="+mn-ea"/>
                <a:cs typeface="+mn-cs"/>
              </a:rPr>
              <a:t>Answer Key</a:t>
            </a:r>
          </a:p>
        </p:txBody>
      </p:sp>
      <p:pic>
        <p:nvPicPr>
          <p:cNvPr id="7" name="Picture 2" descr="Download Key Transparent HQ PNG Image | FreePNGImg">
            <a:extLst>
              <a:ext uri="{FF2B5EF4-FFF2-40B4-BE49-F238E27FC236}">
                <a16:creationId xmlns:a16="http://schemas.microsoft.com/office/drawing/2014/main" id="{D53E1C29-690B-9064-BC0E-A1129A7F48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9144002">
            <a:off x="147399" y="-306618"/>
            <a:ext cx="8849203" cy="8144113"/>
          </a:xfrm>
          <a:prstGeom prst="rect">
            <a:avLst/>
          </a:prstGeom>
          <a:noFill/>
          <a:extLst>
            <a:ext uri="{909E8E84-426E-40DD-AFC4-6F175D3DCCD1}">
              <a14:hiddenFill xmlns:a14="http://schemas.microsoft.com/office/drawing/2010/main">
                <a:solidFill>
                  <a:srgbClr val="FFFFFF"/>
                </a:solidFill>
              </a14:hiddenFill>
            </a:ext>
          </a:extLst>
        </p:spPr>
      </p:pic>
      <p:pic>
        <p:nvPicPr>
          <p:cNvPr id="8" name="Graphic 7">
            <a:extLst>
              <a:ext uri="{FF2B5EF4-FFF2-40B4-BE49-F238E27FC236}">
                <a16:creationId xmlns:a16="http://schemas.microsoft.com/office/drawing/2014/main" id="{59330A62-A551-FCE9-D23D-26208ACA2C89}"/>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381994" y="4947494"/>
            <a:ext cx="5699410" cy="1610564"/>
          </a:xfrm>
          <a:prstGeom prst="rect">
            <a:avLst/>
          </a:prstGeom>
        </p:spPr>
      </p:pic>
      <p:pic>
        <p:nvPicPr>
          <p:cNvPr id="6" name="Picture 5">
            <a:extLst>
              <a:ext uri="{FF2B5EF4-FFF2-40B4-BE49-F238E27FC236}">
                <a16:creationId xmlns:a16="http://schemas.microsoft.com/office/drawing/2014/main" id="{DDAB16B3-C65E-C8A1-56E9-714AA64471BE}"/>
              </a:ext>
            </a:extLst>
          </p:cNvPr>
          <p:cNvPicPr>
            <a:picLocks noChangeAspect="1"/>
          </p:cNvPicPr>
          <p:nvPr/>
        </p:nvPicPr>
        <p:blipFill>
          <a:blip r:embed="rId6"/>
          <a:stretch>
            <a:fillRect/>
          </a:stretch>
        </p:blipFill>
        <p:spPr>
          <a:xfrm>
            <a:off x="7418674" y="6787306"/>
            <a:ext cx="1633537" cy="70694"/>
          </a:xfrm>
          <a:prstGeom prst="rect">
            <a:avLst/>
          </a:prstGeom>
        </p:spPr>
      </p:pic>
    </p:spTree>
    <p:extLst>
      <p:ext uri="{BB962C8B-B14F-4D97-AF65-F5344CB8AC3E}">
        <p14:creationId xmlns:p14="http://schemas.microsoft.com/office/powerpoint/2010/main" val="1125313475"/>
      </p:ext>
    </p:extLst>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FCA0968-771D-8030-088F-C44C7F65173B}"/>
              </a:ext>
            </a:extLst>
          </p:cNvPr>
          <p:cNvSpPr txBox="1"/>
          <p:nvPr/>
        </p:nvSpPr>
        <p:spPr>
          <a:xfrm>
            <a:off x="19722" y="-9191"/>
            <a:ext cx="9048078" cy="1692771"/>
          </a:xfrm>
          <a:prstGeom prst="rect">
            <a:avLst/>
          </a:prstGeom>
          <a:noFill/>
        </p:spPr>
        <p:txBody>
          <a:bodyPr wrap="square">
            <a:sp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Century Gothic" panose="020B0502020202020204" pitchFamily="34" charset="0"/>
                <a:ea typeface="Times New Roman" panose="02020603050405020304" pitchFamily="18" charset="0"/>
                <a:cs typeface="Arial" pitchFamily="34" charset="0"/>
              </a:rPr>
              <a:t>Curriculum Guide </a:t>
            </a:r>
            <a:endParaRPr kumimoji="0" lang="en-US" sz="2400" b="0" i="0" u="none" strike="noStrike" kern="1200" cap="none" spc="0" normalizeH="0" baseline="0" noProof="0" dirty="0">
              <a:ln>
                <a:noFill/>
              </a:ln>
              <a:solidFill>
                <a:srgbClr val="FFFFFF"/>
              </a:solidFill>
              <a:effectLst/>
              <a:uLnTx/>
              <a:uFillTx/>
              <a:latin typeface="Times New Roman" panose="02020603050405020304" pitchFamily="18" charset="0"/>
              <a:ea typeface="Times New Roman" panose="02020603050405020304" pitchFamily="18" charset="0"/>
              <a:cs typeface="Arial" pitchFamily="34" charset="0"/>
            </a:endParaRP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Century Gothic" panose="020B0502020202020204" pitchFamily="34" charset="0"/>
                <a:ea typeface="Times New Roman" panose="02020603050405020304" pitchFamily="18" charset="0"/>
                <a:cs typeface="Arial" pitchFamily="34" charset="0"/>
              </a:rPr>
              <a:t>Number of Lessons in each unit (50 min, daily lessons) and difficult rating scale / intended grade level</a:t>
            </a:r>
            <a:r>
              <a:rPr kumimoji="0" lang="en-US" sz="2800" b="0" i="0" u="none" strike="noStrike" kern="1200" cap="none" spc="0" normalizeH="0" baseline="0" noProof="0" dirty="0">
                <a:ln>
                  <a:noFill/>
                </a:ln>
                <a:solidFill>
                  <a:srgbClr val="FFFFFF"/>
                </a:solidFill>
                <a:effectLst/>
                <a:uLnTx/>
                <a:uFillTx/>
                <a:latin typeface="Century Gothic" panose="020B0502020202020204" pitchFamily="34" charset="0"/>
                <a:ea typeface="Times New Roman" panose="02020603050405020304" pitchFamily="18" charset="0"/>
                <a:cs typeface="Arial" pitchFamily="34" charset="0"/>
              </a:rPr>
              <a:t>. </a:t>
            </a: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CC99"/>
                </a:solidFill>
                <a:effectLst/>
                <a:uLnTx/>
                <a:uFillTx/>
                <a:latin typeface="Century Gothic" panose="020B0502020202020204" pitchFamily="34" charset="0"/>
                <a:ea typeface="Times New Roman" panose="02020603050405020304" pitchFamily="18" charset="0"/>
                <a:cs typeface="Arial" pitchFamily="34" charset="0"/>
              </a:rPr>
              <a:t>      </a:t>
            </a:r>
            <a:r>
              <a:rPr kumimoji="0" lang="en-US" sz="2800" b="0" i="0" u="none" strike="noStrike" kern="1200" cap="none" spc="0" normalizeH="0" baseline="0" noProof="0" dirty="0">
                <a:ln>
                  <a:noFill/>
                </a:ln>
                <a:solidFill>
                  <a:srgbClr val="00CC99"/>
                </a:solidFill>
                <a:effectLst/>
                <a:uLnTx/>
                <a:uFillTx/>
                <a:latin typeface="Century Gothic" panose="020B0502020202020204" pitchFamily="34" charset="0"/>
                <a:ea typeface="Times New Roman" panose="02020603050405020304" pitchFamily="18" charset="0"/>
                <a:cs typeface="Courier New" panose="02070309020205020404" pitchFamily="49" charset="0"/>
              </a:rPr>
              <a:t>=Easier,         </a:t>
            </a:r>
            <a:r>
              <a:rPr kumimoji="0" lang="en-US" sz="2800" b="0" i="0" u="none" strike="noStrike" kern="1200" cap="none" spc="0" normalizeH="0" baseline="0" noProof="0" dirty="0">
                <a:ln>
                  <a:noFill/>
                </a:ln>
                <a:solidFill>
                  <a:srgbClr val="003399">
                    <a:lumMod val="40000"/>
                    <a:lumOff val="60000"/>
                  </a:srgbClr>
                </a:solidFill>
                <a:effectLst/>
                <a:uLnTx/>
                <a:uFillTx/>
                <a:latin typeface="Century Gothic" panose="020B0502020202020204" pitchFamily="34" charset="0"/>
                <a:ea typeface="Times New Roman" panose="02020603050405020304" pitchFamily="18" charset="0"/>
                <a:cs typeface="Courier New" panose="02070309020205020404" pitchFamily="49" charset="0"/>
              </a:rPr>
              <a:t>= More difficult,        </a:t>
            </a:r>
            <a:r>
              <a:rPr kumimoji="0" lang="en-US" sz="2800" b="0" i="0" u="none" strike="noStrike" kern="1200" cap="none" spc="0" normalizeH="0" baseline="0" noProof="0" dirty="0">
                <a:ln>
                  <a:noFill/>
                </a:ln>
                <a:solidFill>
                  <a:srgbClr val="FFFFFF">
                    <a:lumMod val="65000"/>
                  </a:srgbClr>
                </a:solidFill>
                <a:effectLst/>
                <a:uLnTx/>
                <a:uFillTx/>
                <a:latin typeface="Century Gothic" panose="020B0502020202020204" pitchFamily="34" charset="0"/>
                <a:ea typeface="Times New Roman" panose="02020603050405020304" pitchFamily="18" charset="0"/>
                <a:cs typeface="Courier New" panose="02070309020205020404" pitchFamily="49" charset="0"/>
              </a:rPr>
              <a:t>=Most difficult</a:t>
            </a:r>
            <a:endParaRPr kumimoji="0" lang="en-US" sz="2800" b="0" i="0" u="none" strike="noStrike" kern="1200" cap="none" spc="0" normalizeH="0" baseline="0" noProof="0" dirty="0">
              <a:ln>
                <a:noFill/>
              </a:ln>
              <a:solidFill>
                <a:srgbClr val="FFFFFF">
                  <a:lumMod val="65000"/>
                </a:srgbClr>
              </a:solidFill>
              <a:effectLst/>
              <a:uLnTx/>
              <a:uFillTx/>
              <a:latin typeface="Times New Roman" panose="02020603050405020304" pitchFamily="18" charset="0"/>
              <a:ea typeface="Times New Roman" panose="02020603050405020304" pitchFamily="18" charset="0"/>
              <a:cs typeface="Arial" pitchFamily="34" charset="0"/>
            </a:endParaRPr>
          </a:p>
        </p:txBody>
      </p:sp>
      <p:pic>
        <p:nvPicPr>
          <p:cNvPr id="1026" name="Picture 2" descr="Trail Signage – CSP Ontario Division">
            <a:extLst>
              <a:ext uri="{FF2B5EF4-FFF2-40B4-BE49-F238E27FC236}">
                <a16:creationId xmlns:a16="http://schemas.microsoft.com/office/drawing/2014/main" id="{FF730850-7EBB-C9FA-E794-5BFE77F1E44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 y="1204440"/>
            <a:ext cx="485775" cy="48577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89D11E3F-0893-46F7-7BD7-0F6395869844}"/>
              </a:ext>
            </a:extLst>
          </p:cNvPr>
          <p:cNvPicPr>
            <a:picLocks noChangeAspect="1"/>
          </p:cNvPicPr>
          <p:nvPr/>
        </p:nvPicPr>
        <p:blipFill>
          <a:blip r:embed="rId3"/>
          <a:stretch>
            <a:fillRect/>
          </a:stretch>
        </p:blipFill>
        <p:spPr>
          <a:xfrm>
            <a:off x="2286000" y="1178197"/>
            <a:ext cx="557213" cy="485775"/>
          </a:xfrm>
          <a:prstGeom prst="rect">
            <a:avLst/>
          </a:prstGeom>
        </p:spPr>
      </p:pic>
      <p:pic>
        <p:nvPicPr>
          <p:cNvPr id="8" name="Picture 7">
            <a:extLst>
              <a:ext uri="{FF2B5EF4-FFF2-40B4-BE49-F238E27FC236}">
                <a16:creationId xmlns:a16="http://schemas.microsoft.com/office/drawing/2014/main" id="{E1D485D4-6501-8FD6-7860-0B16840C4704}"/>
              </a:ext>
            </a:extLst>
          </p:cNvPr>
          <p:cNvPicPr>
            <a:picLocks noChangeAspect="1"/>
          </p:cNvPicPr>
          <p:nvPr/>
        </p:nvPicPr>
        <p:blipFill>
          <a:blip r:embed="rId4"/>
          <a:stretch>
            <a:fillRect/>
          </a:stretch>
        </p:blipFill>
        <p:spPr>
          <a:xfrm>
            <a:off x="5720730" y="1175247"/>
            <a:ext cx="532304" cy="48577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 name="Picture 9">
            <a:extLst>
              <a:ext uri="{FF2B5EF4-FFF2-40B4-BE49-F238E27FC236}">
                <a16:creationId xmlns:a16="http://schemas.microsoft.com/office/drawing/2014/main" id="{ABB29FD2-1BDB-288F-4386-5AD77FB3FF40}"/>
              </a:ext>
            </a:extLst>
          </p:cNvPr>
          <p:cNvPicPr>
            <a:picLocks noChangeAspect="1"/>
          </p:cNvPicPr>
          <p:nvPr/>
        </p:nvPicPr>
        <p:blipFill>
          <a:blip r:embed="rId5"/>
          <a:stretch>
            <a:fillRect/>
          </a:stretch>
        </p:blipFill>
        <p:spPr>
          <a:xfrm>
            <a:off x="181319" y="1890240"/>
            <a:ext cx="8763000" cy="4037342"/>
          </a:xfrm>
          <a:prstGeom prst="rect">
            <a:avLst/>
          </a:prstGeom>
          <a:ln w="38100">
            <a:solidFill>
              <a:srgbClr val="FFCCCC"/>
            </a:solidFill>
          </a:ln>
          <a:effectLst>
            <a:glow rad="38100">
              <a:srgbClr val="FFC000">
                <a:alpha val="58000"/>
              </a:srgbClr>
            </a:glow>
          </a:effectLst>
        </p:spPr>
      </p:pic>
      <p:pic>
        <p:nvPicPr>
          <p:cNvPr id="14" name="Picture 2" descr="Trail Signage – CSP Ontario Division">
            <a:extLst>
              <a:ext uri="{FF2B5EF4-FFF2-40B4-BE49-F238E27FC236}">
                <a16:creationId xmlns:a16="http://schemas.microsoft.com/office/drawing/2014/main" id="{1859C4AA-9664-E40B-F306-D2C3E67B8007}"/>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77555" y="4773122"/>
            <a:ext cx="485775" cy="257175"/>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5" name="Picture 2" descr="Trail Signage – CSP Ontario Division">
            <a:extLst>
              <a:ext uri="{FF2B5EF4-FFF2-40B4-BE49-F238E27FC236}">
                <a16:creationId xmlns:a16="http://schemas.microsoft.com/office/drawing/2014/main" id="{8D2196D6-CCDD-0DD1-2621-97DBBD7CDBBB}"/>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66146" y="5108557"/>
            <a:ext cx="485775" cy="257175"/>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6" name="Picture 2" descr="Trail Signage – CSP Ontario Division">
            <a:extLst>
              <a:ext uri="{FF2B5EF4-FFF2-40B4-BE49-F238E27FC236}">
                <a16:creationId xmlns:a16="http://schemas.microsoft.com/office/drawing/2014/main" id="{5326899F-74AE-E0D1-6268-BB504CE77C1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77554" y="5456253"/>
            <a:ext cx="485775" cy="257175"/>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7" name="Picture 16">
            <a:extLst>
              <a:ext uri="{FF2B5EF4-FFF2-40B4-BE49-F238E27FC236}">
                <a16:creationId xmlns:a16="http://schemas.microsoft.com/office/drawing/2014/main" id="{810EE4EF-B248-16F6-FF2D-8635A63CA22B}"/>
              </a:ext>
            </a:extLst>
          </p:cNvPr>
          <p:cNvPicPr>
            <a:picLocks noChangeAspect="1"/>
          </p:cNvPicPr>
          <p:nvPr/>
        </p:nvPicPr>
        <p:blipFill>
          <a:blip r:embed="rId3"/>
          <a:stretch>
            <a:fillRect/>
          </a:stretch>
        </p:blipFill>
        <p:spPr>
          <a:xfrm>
            <a:off x="8368750" y="2763858"/>
            <a:ext cx="485775" cy="569223"/>
          </a:xfrm>
          <a:prstGeom prst="rect">
            <a:avLst/>
          </a:prstGeom>
        </p:spPr>
      </p:pic>
      <p:pic>
        <p:nvPicPr>
          <p:cNvPr id="18" name="Picture 17">
            <a:extLst>
              <a:ext uri="{FF2B5EF4-FFF2-40B4-BE49-F238E27FC236}">
                <a16:creationId xmlns:a16="http://schemas.microsoft.com/office/drawing/2014/main" id="{B0AF00C7-773A-101B-0047-9CADD44C2412}"/>
              </a:ext>
            </a:extLst>
          </p:cNvPr>
          <p:cNvPicPr>
            <a:picLocks noChangeAspect="1"/>
          </p:cNvPicPr>
          <p:nvPr/>
        </p:nvPicPr>
        <p:blipFill>
          <a:blip r:embed="rId3"/>
          <a:stretch>
            <a:fillRect/>
          </a:stretch>
        </p:blipFill>
        <p:spPr>
          <a:xfrm>
            <a:off x="8368547" y="3463949"/>
            <a:ext cx="485775" cy="534409"/>
          </a:xfrm>
          <a:prstGeom prst="rect">
            <a:avLst/>
          </a:prstGeom>
        </p:spPr>
      </p:pic>
      <p:pic>
        <p:nvPicPr>
          <p:cNvPr id="19" name="Picture 18">
            <a:extLst>
              <a:ext uri="{FF2B5EF4-FFF2-40B4-BE49-F238E27FC236}">
                <a16:creationId xmlns:a16="http://schemas.microsoft.com/office/drawing/2014/main" id="{2FDAF90E-057B-D352-C4E9-15FD6EEDF110}"/>
              </a:ext>
            </a:extLst>
          </p:cNvPr>
          <p:cNvPicPr>
            <a:picLocks noChangeAspect="1"/>
          </p:cNvPicPr>
          <p:nvPr/>
        </p:nvPicPr>
        <p:blipFill>
          <a:blip r:embed="rId3"/>
          <a:stretch>
            <a:fillRect/>
          </a:stretch>
        </p:blipFill>
        <p:spPr>
          <a:xfrm>
            <a:off x="8368546" y="4126123"/>
            <a:ext cx="485775" cy="534409"/>
          </a:xfrm>
          <a:prstGeom prst="rect">
            <a:avLst/>
          </a:prstGeom>
        </p:spPr>
      </p:pic>
      <p:sp>
        <p:nvSpPr>
          <p:cNvPr id="22" name="Rectangle 21">
            <a:extLst>
              <a:ext uri="{FF2B5EF4-FFF2-40B4-BE49-F238E27FC236}">
                <a16:creationId xmlns:a16="http://schemas.microsoft.com/office/drawing/2014/main" id="{A604A60D-0BCC-CF99-DBCE-4C5C7CFF54BE}"/>
              </a:ext>
            </a:extLst>
          </p:cNvPr>
          <p:cNvSpPr/>
          <p:nvPr/>
        </p:nvSpPr>
        <p:spPr>
          <a:xfrm>
            <a:off x="276436" y="2697708"/>
            <a:ext cx="8591128" cy="675720"/>
          </a:xfrm>
          <a:prstGeom prst="rect">
            <a:avLst/>
          </a:prstGeom>
          <a:solidFill>
            <a:srgbClr val="808080">
              <a:alpha val="3764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23" name="Rectangle 22">
            <a:extLst>
              <a:ext uri="{FF2B5EF4-FFF2-40B4-BE49-F238E27FC236}">
                <a16:creationId xmlns:a16="http://schemas.microsoft.com/office/drawing/2014/main" id="{D78D8B4D-EE45-8C90-347A-A3353D8D1955}"/>
              </a:ext>
            </a:extLst>
          </p:cNvPr>
          <p:cNvSpPr/>
          <p:nvPr/>
        </p:nvSpPr>
        <p:spPr>
          <a:xfrm>
            <a:off x="268683" y="3381711"/>
            <a:ext cx="8594646" cy="668036"/>
          </a:xfrm>
          <a:prstGeom prst="rect">
            <a:avLst/>
          </a:prstGeom>
          <a:solidFill>
            <a:schemeClr val="accent1">
              <a:lumMod val="60000"/>
              <a:lumOff val="40000"/>
              <a:alpha val="3764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24" name="Rectangle 23">
            <a:extLst>
              <a:ext uri="{FF2B5EF4-FFF2-40B4-BE49-F238E27FC236}">
                <a16:creationId xmlns:a16="http://schemas.microsoft.com/office/drawing/2014/main" id="{F09F6F05-7C06-9188-D180-E94BD8D3D24C}"/>
              </a:ext>
            </a:extLst>
          </p:cNvPr>
          <p:cNvSpPr/>
          <p:nvPr/>
        </p:nvSpPr>
        <p:spPr>
          <a:xfrm>
            <a:off x="276436" y="4066977"/>
            <a:ext cx="8650076" cy="668036"/>
          </a:xfrm>
          <a:prstGeom prst="rect">
            <a:avLst/>
          </a:prstGeom>
          <a:solidFill>
            <a:srgbClr val="9966FF">
              <a:alpha val="3764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25" name="Rectangle 24">
            <a:extLst>
              <a:ext uri="{FF2B5EF4-FFF2-40B4-BE49-F238E27FC236}">
                <a16:creationId xmlns:a16="http://schemas.microsoft.com/office/drawing/2014/main" id="{372BC9AE-0A19-8129-76E1-1078650D002A}"/>
              </a:ext>
            </a:extLst>
          </p:cNvPr>
          <p:cNvSpPr/>
          <p:nvPr/>
        </p:nvSpPr>
        <p:spPr>
          <a:xfrm>
            <a:off x="292463" y="4724160"/>
            <a:ext cx="8601419" cy="343438"/>
          </a:xfrm>
          <a:prstGeom prst="rect">
            <a:avLst/>
          </a:prstGeom>
          <a:solidFill>
            <a:schemeClr val="accent3">
              <a:lumMod val="50000"/>
              <a:alpha val="3764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26" name="Rectangle 25">
            <a:extLst>
              <a:ext uri="{FF2B5EF4-FFF2-40B4-BE49-F238E27FC236}">
                <a16:creationId xmlns:a16="http://schemas.microsoft.com/office/drawing/2014/main" id="{D6680DFB-3B32-0016-ED88-DB38031722EF}"/>
              </a:ext>
            </a:extLst>
          </p:cNvPr>
          <p:cNvSpPr/>
          <p:nvPr/>
        </p:nvSpPr>
        <p:spPr>
          <a:xfrm>
            <a:off x="281542" y="5090206"/>
            <a:ext cx="8639864" cy="343438"/>
          </a:xfrm>
          <a:prstGeom prst="rect">
            <a:avLst/>
          </a:prstGeom>
          <a:solidFill>
            <a:srgbClr val="00FFFF">
              <a:alpha val="37255"/>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27" name="Rectangle 26">
            <a:extLst>
              <a:ext uri="{FF2B5EF4-FFF2-40B4-BE49-F238E27FC236}">
                <a16:creationId xmlns:a16="http://schemas.microsoft.com/office/drawing/2014/main" id="{2A2DC3C6-F036-7E17-5A7F-36FA00982A8F}"/>
              </a:ext>
            </a:extLst>
          </p:cNvPr>
          <p:cNvSpPr/>
          <p:nvPr/>
        </p:nvSpPr>
        <p:spPr>
          <a:xfrm>
            <a:off x="262109" y="5432265"/>
            <a:ext cx="8601419" cy="343438"/>
          </a:xfrm>
          <a:prstGeom prst="rect">
            <a:avLst/>
          </a:prstGeom>
          <a:solidFill>
            <a:srgbClr val="00B0F0">
              <a:alpha val="37255"/>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4" name="Rectangle 3">
            <a:extLst>
              <a:ext uri="{FF2B5EF4-FFF2-40B4-BE49-F238E27FC236}">
                <a16:creationId xmlns:a16="http://schemas.microsoft.com/office/drawing/2014/main" id="{A137E00C-01C3-20DB-E548-67090557E322}"/>
              </a:ext>
            </a:extLst>
          </p:cNvPr>
          <p:cNvSpPr/>
          <p:nvPr/>
        </p:nvSpPr>
        <p:spPr>
          <a:xfrm>
            <a:off x="319357" y="2044593"/>
            <a:ext cx="3517537" cy="624214"/>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7" name="Rectangle 6">
            <a:extLst>
              <a:ext uri="{FF2B5EF4-FFF2-40B4-BE49-F238E27FC236}">
                <a16:creationId xmlns:a16="http://schemas.microsoft.com/office/drawing/2014/main" id="{F4547BFF-6786-2B66-C6ED-A4939D071798}"/>
              </a:ext>
            </a:extLst>
          </p:cNvPr>
          <p:cNvSpPr/>
          <p:nvPr/>
        </p:nvSpPr>
        <p:spPr>
          <a:xfrm>
            <a:off x="292463" y="1994065"/>
            <a:ext cx="4400561" cy="575878"/>
          </a:xfrm>
          <a:prstGeom prst="rect">
            <a:avLst/>
          </a:prstGeom>
          <a:noFill/>
        </p:spPr>
        <p:txBody>
          <a:bodyPr wrap="none" lIns="91440" tIns="45720" rIns="91440" bIns="45720">
            <a:prstTxWarp prst="textWave1">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9525">
                  <a:solidFill>
                    <a:srgbClr val="000000"/>
                  </a:solidFill>
                  <a:prstDash val="solid"/>
                </a:ln>
                <a:blipFill>
                  <a:blip r:embed="rId6"/>
                  <a:tile tx="0" ty="0" sx="100000" sy="100000" flip="none" algn="tl"/>
                </a:blipFill>
                <a:effectLst>
                  <a:outerShdw blurRad="12700" dist="38100" dir="2700000" algn="tl" rotWithShape="0">
                    <a:srgbClr val="000000">
                      <a:lumMod val="50000"/>
                    </a:srgbClr>
                  </a:outerShdw>
                </a:effectLst>
                <a:uLnTx/>
                <a:uFillTx/>
                <a:latin typeface="Arial" pitchFamily="34" charset="0"/>
                <a:ea typeface="+mn-ea"/>
                <a:cs typeface="Arial" pitchFamily="34" charset="0"/>
              </a:rPr>
              <a:t>Earth Science Units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FCA0968-771D-8030-088F-C44C7F65173B}"/>
              </a:ext>
            </a:extLst>
          </p:cNvPr>
          <p:cNvSpPr txBox="1"/>
          <p:nvPr/>
        </p:nvSpPr>
        <p:spPr>
          <a:xfrm>
            <a:off x="152400" y="110802"/>
            <a:ext cx="8839200" cy="523220"/>
          </a:xfrm>
          <a:prstGeom prst="rect">
            <a:avLst/>
          </a:prstGeom>
          <a:noFill/>
        </p:spPr>
        <p:txBody>
          <a:bodyPr wrap="square">
            <a:sp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CC99"/>
                </a:solidFill>
                <a:effectLst/>
                <a:uLnTx/>
                <a:uFillTx/>
                <a:latin typeface="Century Gothic" panose="020B0502020202020204" pitchFamily="34" charset="0"/>
                <a:ea typeface="Times New Roman" panose="02020603050405020304" pitchFamily="18" charset="0"/>
                <a:cs typeface="Courier New" panose="02070309020205020404" pitchFamily="49" charset="0"/>
              </a:rPr>
              <a:t>      </a:t>
            </a:r>
            <a:endParaRPr kumimoji="0" lang="en-US" sz="2800" b="0" i="0" u="none" strike="noStrike" kern="1200" cap="none" spc="0" normalizeH="0" baseline="0" noProof="0" dirty="0">
              <a:ln>
                <a:noFill/>
              </a:ln>
              <a:solidFill>
                <a:srgbClr val="FFFFFF">
                  <a:lumMod val="65000"/>
                </a:srgbClr>
              </a:solidFill>
              <a:effectLst/>
              <a:uLnTx/>
              <a:uFillTx/>
              <a:latin typeface="Times New Roman" panose="02020603050405020304" pitchFamily="18" charset="0"/>
              <a:ea typeface="Times New Roman" panose="02020603050405020304" pitchFamily="18" charset="0"/>
              <a:cs typeface="Arial" pitchFamily="34" charset="0"/>
            </a:endParaRPr>
          </a:p>
        </p:txBody>
      </p:sp>
      <p:pic>
        <p:nvPicPr>
          <p:cNvPr id="4" name="Picture 3">
            <a:extLst>
              <a:ext uri="{FF2B5EF4-FFF2-40B4-BE49-F238E27FC236}">
                <a16:creationId xmlns:a16="http://schemas.microsoft.com/office/drawing/2014/main" id="{B611121E-67A7-749B-EA47-FA349290DD5E}"/>
              </a:ext>
            </a:extLst>
          </p:cNvPr>
          <p:cNvPicPr>
            <a:picLocks noChangeAspect="1"/>
          </p:cNvPicPr>
          <p:nvPr/>
        </p:nvPicPr>
        <p:blipFill>
          <a:blip r:embed="rId2"/>
          <a:stretch>
            <a:fillRect/>
          </a:stretch>
        </p:blipFill>
        <p:spPr>
          <a:xfrm>
            <a:off x="174894" y="228600"/>
            <a:ext cx="8777461" cy="5778123"/>
          </a:xfrm>
          <a:prstGeom prst="rect">
            <a:avLst/>
          </a:prstGeom>
          <a:ln w="28575">
            <a:solidFill>
              <a:srgbClr val="00B050"/>
            </a:solidFill>
          </a:ln>
          <a:effectLst>
            <a:glow rad="101600">
              <a:srgbClr val="00FF99">
                <a:alpha val="86667"/>
              </a:srgbClr>
            </a:glow>
          </a:effectLst>
        </p:spPr>
      </p:pic>
      <p:pic>
        <p:nvPicPr>
          <p:cNvPr id="29" name="Picture 28">
            <a:extLst>
              <a:ext uri="{FF2B5EF4-FFF2-40B4-BE49-F238E27FC236}">
                <a16:creationId xmlns:a16="http://schemas.microsoft.com/office/drawing/2014/main" id="{9AC98297-341D-C416-95AD-0FB9DDF18853}"/>
              </a:ext>
            </a:extLst>
          </p:cNvPr>
          <p:cNvPicPr>
            <a:picLocks noChangeAspect="1"/>
          </p:cNvPicPr>
          <p:nvPr/>
        </p:nvPicPr>
        <p:blipFill>
          <a:blip r:embed="rId3"/>
          <a:stretch>
            <a:fillRect/>
          </a:stretch>
        </p:blipFill>
        <p:spPr>
          <a:xfrm>
            <a:off x="8257616" y="2251140"/>
            <a:ext cx="481626" cy="335322"/>
          </a:xfrm>
          <a:prstGeom prst="rect">
            <a:avLst/>
          </a:prstGeom>
        </p:spPr>
      </p:pic>
      <p:pic>
        <p:nvPicPr>
          <p:cNvPr id="30" name="Picture 29">
            <a:extLst>
              <a:ext uri="{FF2B5EF4-FFF2-40B4-BE49-F238E27FC236}">
                <a16:creationId xmlns:a16="http://schemas.microsoft.com/office/drawing/2014/main" id="{1431C886-4997-9C40-9199-4638DBCD4BCD}"/>
              </a:ext>
            </a:extLst>
          </p:cNvPr>
          <p:cNvPicPr>
            <a:picLocks noChangeAspect="1"/>
          </p:cNvPicPr>
          <p:nvPr/>
        </p:nvPicPr>
        <p:blipFill>
          <a:blip r:embed="rId3"/>
          <a:stretch>
            <a:fillRect/>
          </a:stretch>
        </p:blipFill>
        <p:spPr>
          <a:xfrm>
            <a:off x="8247293" y="1931223"/>
            <a:ext cx="481626" cy="335322"/>
          </a:xfrm>
          <a:prstGeom prst="rect">
            <a:avLst/>
          </a:prstGeom>
        </p:spPr>
      </p:pic>
      <p:pic>
        <p:nvPicPr>
          <p:cNvPr id="31" name="Picture 30">
            <a:extLst>
              <a:ext uri="{FF2B5EF4-FFF2-40B4-BE49-F238E27FC236}">
                <a16:creationId xmlns:a16="http://schemas.microsoft.com/office/drawing/2014/main" id="{A0855C18-79F2-C3F0-FEF1-06F7FACD54A5}"/>
              </a:ext>
            </a:extLst>
          </p:cNvPr>
          <p:cNvPicPr>
            <a:picLocks noChangeAspect="1"/>
          </p:cNvPicPr>
          <p:nvPr/>
        </p:nvPicPr>
        <p:blipFill>
          <a:blip r:embed="rId3"/>
          <a:stretch>
            <a:fillRect/>
          </a:stretch>
        </p:blipFill>
        <p:spPr>
          <a:xfrm>
            <a:off x="8247293" y="1591942"/>
            <a:ext cx="481626" cy="335322"/>
          </a:xfrm>
          <a:prstGeom prst="rect">
            <a:avLst/>
          </a:prstGeom>
        </p:spPr>
      </p:pic>
      <p:pic>
        <p:nvPicPr>
          <p:cNvPr id="32" name="Picture 31">
            <a:extLst>
              <a:ext uri="{FF2B5EF4-FFF2-40B4-BE49-F238E27FC236}">
                <a16:creationId xmlns:a16="http://schemas.microsoft.com/office/drawing/2014/main" id="{D9D89623-618B-76D2-4105-B53F427C250F}"/>
              </a:ext>
            </a:extLst>
          </p:cNvPr>
          <p:cNvPicPr>
            <a:picLocks noChangeAspect="1"/>
          </p:cNvPicPr>
          <p:nvPr/>
        </p:nvPicPr>
        <p:blipFill>
          <a:blip r:embed="rId3"/>
          <a:stretch>
            <a:fillRect/>
          </a:stretch>
        </p:blipFill>
        <p:spPr>
          <a:xfrm>
            <a:off x="8249539" y="1251650"/>
            <a:ext cx="481626" cy="335322"/>
          </a:xfrm>
          <a:prstGeom prst="rect">
            <a:avLst/>
          </a:prstGeom>
        </p:spPr>
      </p:pic>
      <p:pic>
        <p:nvPicPr>
          <p:cNvPr id="33" name="Picture 32">
            <a:extLst>
              <a:ext uri="{FF2B5EF4-FFF2-40B4-BE49-F238E27FC236}">
                <a16:creationId xmlns:a16="http://schemas.microsoft.com/office/drawing/2014/main" id="{593AFC96-9C9A-7C8B-A595-AC8ACD2DDB8E}"/>
              </a:ext>
            </a:extLst>
          </p:cNvPr>
          <p:cNvPicPr>
            <a:picLocks noChangeAspect="1"/>
          </p:cNvPicPr>
          <p:nvPr/>
        </p:nvPicPr>
        <p:blipFill>
          <a:blip r:embed="rId3"/>
          <a:stretch>
            <a:fillRect/>
          </a:stretch>
        </p:blipFill>
        <p:spPr>
          <a:xfrm>
            <a:off x="8249539" y="929286"/>
            <a:ext cx="481626" cy="328839"/>
          </a:xfrm>
          <a:prstGeom prst="rect">
            <a:avLst/>
          </a:prstGeom>
        </p:spPr>
      </p:pic>
      <p:pic>
        <p:nvPicPr>
          <p:cNvPr id="34" name="Picture 33">
            <a:extLst>
              <a:ext uri="{FF2B5EF4-FFF2-40B4-BE49-F238E27FC236}">
                <a16:creationId xmlns:a16="http://schemas.microsoft.com/office/drawing/2014/main" id="{EBC2DF43-481B-5F7B-16A9-F309739ABB7A}"/>
              </a:ext>
            </a:extLst>
          </p:cNvPr>
          <p:cNvPicPr>
            <a:picLocks noChangeAspect="1"/>
          </p:cNvPicPr>
          <p:nvPr/>
        </p:nvPicPr>
        <p:blipFill>
          <a:blip r:embed="rId4"/>
          <a:stretch>
            <a:fillRect/>
          </a:stretch>
        </p:blipFill>
        <p:spPr>
          <a:xfrm>
            <a:off x="8247293" y="2622972"/>
            <a:ext cx="560881" cy="487722"/>
          </a:xfrm>
          <a:prstGeom prst="rect">
            <a:avLst/>
          </a:prstGeom>
        </p:spPr>
      </p:pic>
      <p:pic>
        <p:nvPicPr>
          <p:cNvPr id="35" name="Picture 34">
            <a:extLst>
              <a:ext uri="{FF2B5EF4-FFF2-40B4-BE49-F238E27FC236}">
                <a16:creationId xmlns:a16="http://schemas.microsoft.com/office/drawing/2014/main" id="{F76039AE-01DE-2815-9907-74A008980891}"/>
              </a:ext>
            </a:extLst>
          </p:cNvPr>
          <p:cNvPicPr>
            <a:picLocks noChangeAspect="1"/>
          </p:cNvPicPr>
          <p:nvPr/>
        </p:nvPicPr>
        <p:blipFill>
          <a:blip r:embed="rId4"/>
          <a:stretch>
            <a:fillRect/>
          </a:stretch>
        </p:blipFill>
        <p:spPr>
          <a:xfrm>
            <a:off x="8245395" y="3310596"/>
            <a:ext cx="560881" cy="487722"/>
          </a:xfrm>
          <a:prstGeom prst="rect">
            <a:avLst/>
          </a:prstGeom>
        </p:spPr>
      </p:pic>
      <p:pic>
        <p:nvPicPr>
          <p:cNvPr id="36" name="Picture 35">
            <a:extLst>
              <a:ext uri="{FF2B5EF4-FFF2-40B4-BE49-F238E27FC236}">
                <a16:creationId xmlns:a16="http://schemas.microsoft.com/office/drawing/2014/main" id="{142D5268-795D-84B8-25AC-15871A40711F}"/>
              </a:ext>
            </a:extLst>
          </p:cNvPr>
          <p:cNvPicPr>
            <a:picLocks noChangeAspect="1"/>
          </p:cNvPicPr>
          <p:nvPr/>
        </p:nvPicPr>
        <p:blipFill>
          <a:blip r:embed="rId4"/>
          <a:stretch>
            <a:fillRect/>
          </a:stretch>
        </p:blipFill>
        <p:spPr>
          <a:xfrm>
            <a:off x="8243327" y="4638932"/>
            <a:ext cx="560881" cy="487722"/>
          </a:xfrm>
          <a:prstGeom prst="rect">
            <a:avLst/>
          </a:prstGeom>
        </p:spPr>
      </p:pic>
      <p:pic>
        <p:nvPicPr>
          <p:cNvPr id="37" name="Picture 36">
            <a:extLst>
              <a:ext uri="{FF2B5EF4-FFF2-40B4-BE49-F238E27FC236}">
                <a16:creationId xmlns:a16="http://schemas.microsoft.com/office/drawing/2014/main" id="{D2A22493-EFD6-D5BE-BDF7-8E6C29176A29}"/>
              </a:ext>
            </a:extLst>
          </p:cNvPr>
          <p:cNvPicPr>
            <a:picLocks noChangeAspect="1"/>
          </p:cNvPicPr>
          <p:nvPr/>
        </p:nvPicPr>
        <p:blipFill>
          <a:blip r:embed="rId5"/>
          <a:stretch>
            <a:fillRect/>
          </a:stretch>
        </p:blipFill>
        <p:spPr>
          <a:xfrm>
            <a:off x="8245395" y="3960692"/>
            <a:ext cx="532304" cy="48577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8" name="Picture 37">
            <a:extLst>
              <a:ext uri="{FF2B5EF4-FFF2-40B4-BE49-F238E27FC236}">
                <a16:creationId xmlns:a16="http://schemas.microsoft.com/office/drawing/2014/main" id="{97771D9F-5FF4-AA5E-D8FF-F8A85CEB8EAF}"/>
              </a:ext>
            </a:extLst>
          </p:cNvPr>
          <p:cNvPicPr>
            <a:picLocks noChangeAspect="1"/>
          </p:cNvPicPr>
          <p:nvPr/>
        </p:nvPicPr>
        <p:blipFill>
          <a:blip r:embed="rId5"/>
          <a:stretch>
            <a:fillRect/>
          </a:stretch>
        </p:blipFill>
        <p:spPr>
          <a:xfrm>
            <a:off x="8232277" y="5280040"/>
            <a:ext cx="532304" cy="48577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9" name="Picture 38">
            <a:extLst>
              <a:ext uri="{FF2B5EF4-FFF2-40B4-BE49-F238E27FC236}">
                <a16:creationId xmlns:a16="http://schemas.microsoft.com/office/drawing/2014/main" id="{64D8889B-6A5A-D69E-94AB-AD3D1292A974}"/>
              </a:ext>
            </a:extLst>
          </p:cNvPr>
          <p:cNvPicPr>
            <a:picLocks noChangeAspect="1"/>
          </p:cNvPicPr>
          <p:nvPr/>
        </p:nvPicPr>
        <p:blipFill>
          <a:blip r:embed="rId6"/>
          <a:stretch>
            <a:fillRect/>
          </a:stretch>
        </p:blipFill>
        <p:spPr>
          <a:xfrm>
            <a:off x="235658" y="922144"/>
            <a:ext cx="8603543" cy="400852"/>
          </a:xfrm>
          <a:prstGeom prst="rect">
            <a:avLst/>
          </a:prstGeom>
          <a:effectLst>
            <a:glow rad="25400">
              <a:srgbClr val="CCFFCC">
                <a:alpha val="21000"/>
              </a:srgbClr>
            </a:glow>
          </a:effectLst>
        </p:spPr>
      </p:pic>
      <p:pic>
        <p:nvPicPr>
          <p:cNvPr id="40" name="Picture 39">
            <a:extLst>
              <a:ext uri="{FF2B5EF4-FFF2-40B4-BE49-F238E27FC236}">
                <a16:creationId xmlns:a16="http://schemas.microsoft.com/office/drawing/2014/main" id="{AD8AA31E-D4E0-89DB-8C4E-6326D4FA938C}"/>
              </a:ext>
            </a:extLst>
          </p:cNvPr>
          <p:cNvPicPr>
            <a:picLocks noChangeAspect="1"/>
          </p:cNvPicPr>
          <p:nvPr/>
        </p:nvPicPr>
        <p:blipFill>
          <a:blip r:embed="rId6"/>
          <a:stretch>
            <a:fillRect/>
          </a:stretch>
        </p:blipFill>
        <p:spPr>
          <a:xfrm>
            <a:off x="228187" y="1268140"/>
            <a:ext cx="8606475" cy="350621"/>
          </a:xfrm>
          <a:prstGeom prst="rect">
            <a:avLst/>
          </a:prstGeom>
          <a:effectLst>
            <a:glow rad="25400">
              <a:srgbClr val="9966FF">
                <a:alpha val="21000"/>
              </a:srgbClr>
            </a:glow>
          </a:effectLst>
        </p:spPr>
      </p:pic>
      <p:pic>
        <p:nvPicPr>
          <p:cNvPr id="41" name="Picture 40">
            <a:extLst>
              <a:ext uri="{FF2B5EF4-FFF2-40B4-BE49-F238E27FC236}">
                <a16:creationId xmlns:a16="http://schemas.microsoft.com/office/drawing/2014/main" id="{10417779-9429-E32B-053B-FDB6E6149D03}"/>
              </a:ext>
            </a:extLst>
          </p:cNvPr>
          <p:cNvPicPr>
            <a:picLocks noChangeAspect="1"/>
          </p:cNvPicPr>
          <p:nvPr/>
        </p:nvPicPr>
        <p:blipFill>
          <a:blip r:embed="rId6"/>
          <a:stretch>
            <a:fillRect/>
          </a:stretch>
        </p:blipFill>
        <p:spPr>
          <a:xfrm>
            <a:off x="223137" y="1601449"/>
            <a:ext cx="8611525" cy="350621"/>
          </a:xfrm>
          <a:prstGeom prst="rect">
            <a:avLst/>
          </a:prstGeom>
          <a:effectLst>
            <a:glow rad="25400">
              <a:schemeClr val="accent1">
                <a:lumMod val="60000"/>
                <a:lumOff val="40000"/>
                <a:alpha val="48000"/>
              </a:schemeClr>
            </a:glow>
          </a:effectLst>
        </p:spPr>
      </p:pic>
      <p:pic>
        <p:nvPicPr>
          <p:cNvPr id="42" name="Picture 41">
            <a:extLst>
              <a:ext uri="{FF2B5EF4-FFF2-40B4-BE49-F238E27FC236}">
                <a16:creationId xmlns:a16="http://schemas.microsoft.com/office/drawing/2014/main" id="{CBE007B7-205E-C436-CBD7-7CD41D2720A6}"/>
              </a:ext>
            </a:extLst>
          </p:cNvPr>
          <p:cNvPicPr>
            <a:picLocks noChangeAspect="1"/>
          </p:cNvPicPr>
          <p:nvPr/>
        </p:nvPicPr>
        <p:blipFill>
          <a:blip r:embed="rId6"/>
          <a:stretch>
            <a:fillRect/>
          </a:stretch>
        </p:blipFill>
        <p:spPr>
          <a:xfrm>
            <a:off x="223136" y="1956268"/>
            <a:ext cx="8611525" cy="310277"/>
          </a:xfrm>
          <a:prstGeom prst="rect">
            <a:avLst/>
          </a:prstGeom>
          <a:effectLst>
            <a:glow rad="25400">
              <a:srgbClr val="00B050">
                <a:alpha val="49000"/>
              </a:srgbClr>
            </a:glow>
          </a:effectLst>
        </p:spPr>
      </p:pic>
      <p:pic>
        <p:nvPicPr>
          <p:cNvPr id="43" name="Picture 42">
            <a:extLst>
              <a:ext uri="{FF2B5EF4-FFF2-40B4-BE49-F238E27FC236}">
                <a16:creationId xmlns:a16="http://schemas.microsoft.com/office/drawing/2014/main" id="{0B1576A9-EC17-6202-BE49-4246DD906A29}"/>
              </a:ext>
            </a:extLst>
          </p:cNvPr>
          <p:cNvPicPr>
            <a:picLocks noChangeAspect="1"/>
          </p:cNvPicPr>
          <p:nvPr/>
        </p:nvPicPr>
        <p:blipFill>
          <a:blip r:embed="rId6"/>
          <a:stretch>
            <a:fillRect/>
          </a:stretch>
        </p:blipFill>
        <p:spPr>
          <a:xfrm>
            <a:off x="223136" y="2275643"/>
            <a:ext cx="8651973" cy="350621"/>
          </a:xfrm>
          <a:prstGeom prst="rect">
            <a:avLst/>
          </a:prstGeom>
          <a:effectLst>
            <a:glow rad="25400">
              <a:schemeClr val="tx1">
                <a:lumMod val="65000"/>
                <a:alpha val="38000"/>
              </a:schemeClr>
            </a:glow>
          </a:effectLst>
        </p:spPr>
      </p:pic>
      <p:pic>
        <p:nvPicPr>
          <p:cNvPr id="45" name="Picture 44">
            <a:extLst>
              <a:ext uri="{FF2B5EF4-FFF2-40B4-BE49-F238E27FC236}">
                <a16:creationId xmlns:a16="http://schemas.microsoft.com/office/drawing/2014/main" id="{9CCE1788-A84B-DB1C-E18F-5931B9B6065C}"/>
              </a:ext>
            </a:extLst>
          </p:cNvPr>
          <p:cNvPicPr>
            <a:picLocks noChangeAspect="1"/>
          </p:cNvPicPr>
          <p:nvPr/>
        </p:nvPicPr>
        <p:blipFill>
          <a:blip r:embed="rId6"/>
          <a:stretch>
            <a:fillRect/>
          </a:stretch>
        </p:blipFill>
        <p:spPr>
          <a:xfrm>
            <a:off x="192081" y="3263650"/>
            <a:ext cx="8658924" cy="662309"/>
          </a:xfrm>
          <a:prstGeom prst="rect">
            <a:avLst/>
          </a:prstGeom>
          <a:effectLst>
            <a:glow rad="25400">
              <a:srgbClr val="FF0000">
                <a:alpha val="26000"/>
              </a:srgbClr>
            </a:glow>
          </a:effectLst>
        </p:spPr>
      </p:pic>
      <p:pic>
        <p:nvPicPr>
          <p:cNvPr id="46" name="Picture 45">
            <a:extLst>
              <a:ext uri="{FF2B5EF4-FFF2-40B4-BE49-F238E27FC236}">
                <a16:creationId xmlns:a16="http://schemas.microsoft.com/office/drawing/2014/main" id="{742D53F7-F383-7E63-22A4-B6C048BF05FB}"/>
              </a:ext>
            </a:extLst>
          </p:cNvPr>
          <p:cNvPicPr>
            <a:picLocks noChangeAspect="1"/>
          </p:cNvPicPr>
          <p:nvPr/>
        </p:nvPicPr>
        <p:blipFill>
          <a:blip r:embed="rId6"/>
          <a:stretch>
            <a:fillRect/>
          </a:stretch>
        </p:blipFill>
        <p:spPr>
          <a:xfrm>
            <a:off x="211069" y="3925959"/>
            <a:ext cx="8611525" cy="610796"/>
          </a:xfrm>
          <a:prstGeom prst="rect">
            <a:avLst/>
          </a:prstGeom>
          <a:effectLst>
            <a:glow rad="25400">
              <a:srgbClr val="CC66FF">
                <a:alpha val="25882"/>
              </a:srgbClr>
            </a:glow>
          </a:effectLst>
        </p:spPr>
      </p:pic>
      <p:pic>
        <p:nvPicPr>
          <p:cNvPr id="47" name="Picture 46">
            <a:extLst>
              <a:ext uri="{FF2B5EF4-FFF2-40B4-BE49-F238E27FC236}">
                <a16:creationId xmlns:a16="http://schemas.microsoft.com/office/drawing/2014/main" id="{13961863-A6FE-7B3C-FC67-2994AA17B426}"/>
              </a:ext>
            </a:extLst>
          </p:cNvPr>
          <p:cNvPicPr>
            <a:picLocks noChangeAspect="1"/>
          </p:cNvPicPr>
          <p:nvPr/>
        </p:nvPicPr>
        <p:blipFill>
          <a:blip r:embed="rId6"/>
          <a:stretch>
            <a:fillRect/>
          </a:stretch>
        </p:blipFill>
        <p:spPr>
          <a:xfrm>
            <a:off x="206609" y="4563345"/>
            <a:ext cx="8635629" cy="662309"/>
          </a:xfrm>
          <a:prstGeom prst="rect">
            <a:avLst/>
          </a:prstGeom>
          <a:effectLst>
            <a:glow rad="25400">
              <a:srgbClr val="7030A0">
                <a:alpha val="26000"/>
              </a:srgbClr>
            </a:glow>
          </a:effectLst>
        </p:spPr>
      </p:pic>
      <p:pic>
        <p:nvPicPr>
          <p:cNvPr id="48" name="Picture 47">
            <a:extLst>
              <a:ext uri="{FF2B5EF4-FFF2-40B4-BE49-F238E27FC236}">
                <a16:creationId xmlns:a16="http://schemas.microsoft.com/office/drawing/2014/main" id="{0903E87E-871B-BCC1-6978-FED3410F6B35}"/>
              </a:ext>
            </a:extLst>
          </p:cNvPr>
          <p:cNvPicPr>
            <a:picLocks noChangeAspect="1"/>
          </p:cNvPicPr>
          <p:nvPr/>
        </p:nvPicPr>
        <p:blipFill>
          <a:blip r:embed="rId6"/>
          <a:stretch>
            <a:fillRect/>
          </a:stretch>
        </p:blipFill>
        <p:spPr>
          <a:xfrm>
            <a:off x="223135" y="5216029"/>
            <a:ext cx="8611525" cy="662310"/>
          </a:xfrm>
          <a:prstGeom prst="rect">
            <a:avLst/>
          </a:prstGeom>
          <a:effectLst>
            <a:glow rad="25400">
              <a:srgbClr val="00B0F0">
                <a:alpha val="26000"/>
              </a:srgbClr>
            </a:glow>
          </a:effectLst>
        </p:spPr>
      </p:pic>
      <p:sp>
        <p:nvSpPr>
          <p:cNvPr id="26" name="Diamond 25">
            <a:extLst>
              <a:ext uri="{FF2B5EF4-FFF2-40B4-BE49-F238E27FC236}">
                <a16:creationId xmlns:a16="http://schemas.microsoft.com/office/drawing/2014/main" id="{76E0B733-7387-3199-9930-6741085A5F15}"/>
              </a:ext>
            </a:extLst>
          </p:cNvPr>
          <p:cNvSpPr/>
          <p:nvPr/>
        </p:nvSpPr>
        <p:spPr>
          <a:xfrm>
            <a:off x="8398273" y="3529496"/>
            <a:ext cx="232244" cy="217172"/>
          </a:xfrm>
          <a:prstGeom prst="diamond">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27" name="Diamond 26">
            <a:extLst>
              <a:ext uri="{FF2B5EF4-FFF2-40B4-BE49-F238E27FC236}">
                <a16:creationId xmlns:a16="http://schemas.microsoft.com/office/drawing/2014/main" id="{B68511B4-E07A-DC12-4858-CAFB171E49D1}"/>
              </a:ext>
            </a:extLst>
          </p:cNvPr>
          <p:cNvSpPr/>
          <p:nvPr/>
        </p:nvSpPr>
        <p:spPr>
          <a:xfrm>
            <a:off x="8409714" y="2857461"/>
            <a:ext cx="232244" cy="217172"/>
          </a:xfrm>
          <a:prstGeom prst="diamond">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pic>
        <p:nvPicPr>
          <p:cNvPr id="2" name="Picture 1">
            <a:extLst>
              <a:ext uri="{FF2B5EF4-FFF2-40B4-BE49-F238E27FC236}">
                <a16:creationId xmlns:a16="http://schemas.microsoft.com/office/drawing/2014/main" id="{9FE1ECA2-B136-A4E2-D08B-CBCD6E4F897C}"/>
              </a:ext>
            </a:extLst>
          </p:cNvPr>
          <p:cNvPicPr>
            <a:picLocks noChangeAspect="1"/>
          </p:cNvPicPr>
          <p:nvPr/>
        </p:nvPicPr>
        <p:blipFill>
          <a:blip r:embed="rId7"/>
          <a:stretch>
            <a:fillRect/>
          </a:stretch>
        </p:blipFill>
        <p:spPr>
          <a:xfrm>
            <a:off x="166878" y="2613874"/>
            <a:ext cx="8675360" cy="658262"/>
          </a:xfrm>
          <a:prstGeom prst="rect">
            <a:avLst/>
          </a:prstGeom>
        </p:spPr>
      </p:pic>
      <p:sp>
        <p:nvSpPr>
          <p:cNvPr id="6" name="Rectangle 5">
            <a:extLst>
              <a:ext uri="{FF2B5EF4-FFF2-40B4-BE49-F238E27FC236}">
                <a16:creationId xmlns:a16="http://schemas.microsoft.com/office/drawing/2014/main" id="{0050CDC5-0458-203E-6812-3B2674B1452A}"/>
              </a:ext>
            </a:extLst>
          </p:cNvPr>
          <p:cNvSpPr/>
          <p:nvPr/>
        </p:nvSpPr>
        <p:spPr>
          <a:xfrm>
            <a:off x="304799" y="314221"/>
            <a:ext cx="2971801" cy="374267"/>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7" name="Rectangle 6">
            <a:extLst>
              <a:ext uri="{FF2B5EF4-FFF2-40B4-BE49-F238E27FC236}">
                <a16:creationId xmlns:a16="http://schemas.microsoft.com/office/drawing/2014/main" id="{121FC6B2-68DE-1E4D-D215-7EBCF043128C}"/>
              </a:ext>
            </a:extLst>
          </p:cNvPr>
          <p:cNvSpPr/>
          <p:nvPr/>
        </p:nvSpPr>
        <p:spPr>
          <a:xfrm>
            <a:off x="304799" y="321697"/>
            <a:ext cx="4343401" cy="608408"/>
          </a:xfrm>
          <a:prstGeom prst="rect">
            <a:avLst/>
          </a:prstGeom>
          <a:noFill/>
        </p:spPr>
        <p:txBody>
          <a:bodyPr wrap="none" lIns="91440" tIns="45720" rIns="91440" bIns="45720">
            <a:prstTxWarp prst="textWave1">
              <a:avLst/>
            </a:prstTxWarp>
            <a:spAutoFit/>
            <a:scene3d>
              <a:camera prst="orthographicFront"/>
              <a:lightRig rig="threePt" dir="t"/>
            </a:scene3d>
            <a:sp3d extrusionH="57150">
              <a:bevelT w="57150" h="38100" prst="artDeco"/>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9525">
                  <a:solidFill>
                    <a:srgbClr val="000000"/>
                  </a:solidFill>
                  <a:prstDash val="solid"/>
                </a:ln>
                <a:solidFill>
                  <a:srgbClr val="99FFCC"/>
                </a:solidFill>
                <a:effectLst>
                  <a:outerShdw blurRad="12700" dist="38100" dir="2700000" algn="tl" rotWithShape="0">
                    <a:srgbClr val="000000">
                      <a:lumMod val="50000"/>
                    </a:srgbClr>
                  </a:outerShdw>
                </a:effectLst>
                <a:uLnTx/>
                <a:uFillTx/>
                <a:latin typeface="Arial" pitchFamily="34" charset="0"/>
                <a:ea typeface="+mn-ea"/>
                <a:cs typeface="Arial" pitchFamily="34" charset="0"/>
              </a:rPr>
              <a:t>Life Science Units</a:t>
            </a:r>
          </a:p>
        </p:txBody>
      </p:sp>
    </p:spTree>
    <p:extLst>
      <p:ext uri="{BB962C8B-B14F-4D97-AF65-F5344CB8AC3E}">
        <p14:creationId xmlns:p14="http://schemas.microsoft.com/office/powerpoint/2010/main" val="919940865"/>
      </p:ext>
    </p:extLst>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FCA0968-771D-8030-088F-C44C7F65173B}"/>
              </a:ext>
            </a:extLst>
          </p:cNvPr>
          <p:cNvSpPr txBox="1"/>
          <p:nvPr/>
        </p:nvSpPr>
        <p:spPr>
          <a:xfrm>
            <a:off x="152400" y="110802"/>
            <a:ext cx="8839200" cy="523220"/>
          </a:xfrm>
          <a:prstGeom prst="rect">
            <a:avLst/>
          </a:prstGeom>
          <a:noFill/>
        </p:spPr>
        <p:txBody>
          <a:bodyPr wrap="square">
            <a:sp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CC99"/>
                </a:solidFill>
                <a:effectLst/>
                <a:uLnTx/>
                <a:uFillTx/>
                <a:latin typeface="Century Gothic" panose="020B0502020202020204" pitchFamily="34" charset="0"/>
                <a:ea typeface="Times New Roman" panose="02020603050405020304" pitchFamily="18" charset="0"/>
                <a:cs typeface="Courier New" panose="02070309020205020404" pitchFamily="49" charset="0"/>
              </a:rPr>
              <a:t>      </a:t>
            </a:r>
            <a:endParaRPr kumimoji="0" lang="en-US" sz="2800" b="0" i="0" u="none" strike="noStrike" kern="1200" cap="none" spc="0" normalizeH="0" baseline="0" noProof="0" dirty="0">
              <a:ln>
                <a:noFill/>
              </a:ln>
              <a:solidFill>
                <a:srgbClr val="FFFFFF">
                  <a:lumMod val="65000"/>
                </a:srgbClr>
              </a:solidFill>
              <a:effectLst/>
              <a:uLnTx/>
              <a:uFillTx/>
              <a:latin typeface="Times New Roman" panose="02020603050405020304" pitchFamily="18" charset="0"/>
              <a:ea typeface="Times New Roman" panose="02020603050405020304" pitchFamily="18" charset="0"/>
              <a:cs typeface="Arial" pitchFamily="34" charset="0"/>
            </a:endParaRPr>
          </a:p>
        </p:txBody>
      </p:sp>
      <p:pic>
        <p:nvPicPr>
          <p:cNvPr id="6" name="Picture 5">
            <a:extLst>
              <a:ext uri="{FF2B5EF4-FFF2-40B4-BE49-F238E27FC236}">
                <a16:creationId xmlns:a16="http://schemas.microsoft.com/office/drawing/2014/main" id="{6F0573DA-E488-4066-05FF-E5A98E4E16D0}"/>
              </a:ext>
            </a:extLst>
          </p:cNvPr>
          <p:cNvPicPr>
            <a:picLocks noChangeAspect="1"/>
          </p:cNvPicPr>
          <p:nvPr/>
        </p:nvPicPr>
        <p:blipFill>
          <a:blip r:embed="rId2"/>
          <a:stretch>
            <a:fillRect/>
          </a:stretch>
        </p:blipFill>
        <p:spPr>
          <a:xfrm>
            <a:off x="201510" y="152400"/>
            <a:ext cx="8781327" cy="4737672"/>
          </a:xfrm>
          <a:prstGeom prst="rect">
            <a:avLst/>
          </a:prstGeom>
          <a:ln w="38100">
            <a:solidFill>
              <a:srgbClr val="CC66FF"/>
            </a:solidFill>
          </a:ln>
          <a:effectLst>
            <a:glow rad="88900">
              <a:srgbClr val="CC66FF">
                <a:alpha val="40000"/>
              </a:srgbClr>
            </a:glow>
          </a:effectLst>
        </p:spPr>
      </p:pic>
      <p:pic>
        <p:nvPicPr>
          <p:cNvPr id="28" name="Picture 27">
            <a:extLst>
              <a:ext uri="{FF2B5EF4-FFF2-40B4-BE49-F238E27FC236}">
                <a16:creationId xmlns:a16="http://schemas.microsoft.com/office/drawing/2014/main" id="{45957EBA-DD97-536E-AA1E-0C86E5E0BE10}"/>
              </a:ext>
            </a:extLst>
          </p:cNvPr>
          <p:cNvPicPr>
            <a:picLocks noChangeAspect="1"/>
          </p:cNvPicPr>
          <p:nvPr/>
        </p:nvPicPr>
        <p:blipFill>
          <a:blip r:embed="rId3"/>
          <a:stretch>
            <a:fillRect/>
          </a:stretch>
        </p:blipFill>
        <p:spPr>
          <a:xfrm>
            <a:off x="8334377" y="1237235"/>
            <a:ext cx="532304" cy="6858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9" name="Picture 48">
            <a:extLst>
              <a:ext uri="{FF2B5EF4-FFF2-40B4-BE49-F238E27FC236}">
                <a16:creationId xmlns:a16="http://schemas.microsoft.com/office/drawing/2014/main" id="{9B9FD406-8006-243E-A4B5-C825A6C0B876}"/>
              </a:ext>
            </a:extLst>
          </p:cNvPr>
          <p:cNvPicPr>
            <a:picLocks noChangeAspect="1"/>
          </p:cNvPicPr>
          <p:nvPr/>
        </p:nvPicPr>
        <p:blipFill>
          <a:blip r:embed="rId4"/>
          <a:stretch>
            <a:fillRect/>
          </a:stretch>
        </p:blipFill>
        <p:spPr>
          <a:xfrm>
            <a:off x="8334377" y="3962400"/>
            <a:ext cx="532304" cy="685800"/>
          </a:xfrm>
          <a:prstGeom prst="rect">
            <a:avLst/>
          </a:prstGeom>
        </p:spPr>
      </p:pic>
      <p:pic>
        <p:nvPicPr>
          <p:cNvPr id="50" name="Picture 49">
            <a:extLst>
              <a:ext uri="{FF2B5EF4-FFF2-40B4-BE49-F238E27FC236}">
                <a16:creationId xmlns:a16="http://schemas.microsoft.com/office/drawing/2014/main" id="{1DDCD03F-11D3-1DB8-C853-A920D93691A8}"/>
              </a:ext>
            </a:extLst>
          </p:cNvPr>
          <p:cNvPicPr>
            <a:picLocks noChangeAspect="1"/>
          </p:cNvPicPr>
          <p:nvPr/>
        </p:nvPicPr>
        <p:blipFill>
          <a:blip r:embed="rId3"/>
          <a:stretch>
            <a:fillRect/>
          </a:stretch>
        </p:blipFill>
        <p:spPr>
          <a:xfrm>
            <a:off x="8334377" y="3048000"/>
            <a:ext cx="532304" cy="67252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1" name="Picture 50">
            <a:extLst>
              <a:ext uri="{FF2B5EF4-FFF2-40B4-BE49-F238E27FC236}">
                <a16:creationId xmlns:a16="http://schemas.microsoft.com/office/drawing/2014/main" id="{A33214EB-B925-8680-0183-C929C847B93A}"/>
              </a:ext>
            </a:extLst>
          </p:cNvPr>
          <p:cNvPicPr>
            <a:picLocks noChangeAspect="1"/>
          </p:cNvPicPr>
          <p:nvPr/>
        </p:nvPicPr>
        <p:blipFill>
          <a:blip r:embed="rId4"/>
          <a:stretch>
            <a:fillRect/>
          </a:stretch>
        </p:blipFill>
        <p:spPr>
          <a:xfrm>
            <a:off x="8340804" y="2137347"/>
            <a:ext cx="532304" cy="685800"/>
          </a:xfrm>
          <a:prstGeom prst="rect">
            <a:avLst/>
          </a:prstGeom>
        </p:spPr>
      </p:pic>
      <p:sp>
        <p:nvSpPr>
          <p:cNvPr id="8" name="Diamond 7">
            <a:extLst>
              <a:ext uri="{FF2B5EF4-FFF2-40B4-BE49-F238E27FC236}">
                <a16:creationId xmlns:a16="http://schemas.microsoft.com/office/drawing/2014/main" id="{AAD470F7-723D-22F9-778A-58CBFAC723C2}"/>
              </a:ext>
            </a:extLst>
          </p:cNvPr>
          <p:cNvSpPr/>
          <p:nvPr/>
        </p:nvSpPr>
        <p:spPr>
          <a:xfrm>
            <a:off x="8490834" y="2480247"/>
            <a:ext cx="232244" cy="217172"/>
          </a:xfrm>
          <a:prstGeom prst="diamond">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9" name="Rectangle 8">
            <a:extLst>
              <a:ext uri="{FF2B5EF4-FFF2-40B4-BE49-F238E27FC236}">
                <a16:creationId xmlns:a16="http://schemas.microsoft.com/office/drawing/2014/main" id="{4D18C986-DE45-3B04-2A45-81A1E08E9BDC}"/>
              </a:ext>
            </a:extLst>
          </p:cNvPr>
          <p:cNvSpPr/>
          <p:nvPr/>
        </p:nvSpPr>
        <p:spPr>
          <a:xfrm>
            <a:off x="192746" y="1143001"/>
            <a:ext cx="8680361" cy="925974"/>
          </a:xfrm>
          <a:prstGeom prst="rect">
            <a:avLst/>
          </a:prstGeom>
          <a:solidFill>
            <a:schemeClr val="accent1">
              <a:alpha val="2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53" name="Rectangle 52">
            <a:extLst>
              <a:ext uri="{FF2B5EF4-FFF2-40B4-BE49-F238E27FC236}">
                <a16:creationId xmlns:a16="http://schemas.microsoft.com/office/drawing/2014/main" id="{B7D16589-45C2-9F30-28E4-6ADFC58C164A}"/>
              </a:ext>
            </a:extLst>
          </p:cNvPr>
          <p:cNvSpPr/>
          <p:nvPr/>
        </p:nvSpPr>
        <p:spPr>
          <a:xfrm>
            <a:off x="223652" y="2059069"/>
            <a:ext cx="8643029" cy="925974"/>
          </a:xfrm>
          <a:prstGeom prst="rect">
            <a:avLst/>
          </a:prstGeom>
          <a:solidFill>
            <a:srgbClr val="FFC000">
              <a:alpha val="2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54" name="Rectangle 53">
            <a:extLst>
              <a:ext uri="{FF2B5EF4-FFF2-40B4-BE49-F238E27FC236}">
                <a16:creationId xmlns:a16="http://schemas.microsoft.com/office/drawing/2014/main" id="{804CEB4D-F487-AE88-3083-2DB1B0D39D96}"/>
              </a:ext>
            </a:extLst>
          </p:cNvPr>
          <p:cNvSpPr/>
          <p:nvPr/>
        </p:nvSpPr>
        <p:spPr>
          <a:xfrm>
            <a:off x="227355" y="2971486"/>
            <a:ext cx="8645752" cy="925974"/>
          </a:xfrm>
          <a:prstGeom prst="rect">
            <a:avLst/>
          </a:prstGeom>
          <a:solidFill>
            <a:srgbClr val="7030A0">
              <a:alpha val="2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55" name="Rectangle 54">
            <a:extLst>
              <a:ext uri="{FF2B5EF4-FFF2-40B4-BE49-F238E27FC236}">
                <a16:creationId xmlns:a16="http://schemas.microsoft.com/office/drawing/2014/main" id="{2F64E785-7BC8-ECB5-5EEB-0E0302E28082}"/>
              </a:ext>
            </a:extLst>
          </p:cNvPr>
          <p:cNvSpPr/>
          <p:nvPr/>
        </p:nvSpPr>
        <p:spPr>
          <a:xfrm>
            <a:off x="201510" y="3887554"/>
            <a:ext cx="8626086" cy="925974"/>
          </a:xfrm>
          <a:prstGeom prst="rect">
            <a:avLst/>
          </a:prstGeom>
          <a:solidFill>
            <a:srgbClr val="00FFFF">
              <a:alpha val="2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2" name="Rectangle 1">
            <a:extLst>
              <a:ext uri="{FF2B5EF4-FFF2-40B4-BE49-F238E27FC236}">
                <a16:creationId xmlns:a16="http://schemas.microsoft.com/office/drawing/2014/main" id="{843F03A3-8C16-58C7-293F-4575DEBAD037}"/>
              </a:ext>
            </a:extLst>
          </p:cNvPr>
          <p:cNvSpPr/>
          <p:nvPr/>
        </p:nvSpPr>
        <p:spPr>
          <a:xfrm>
            <a:off x="304800" y="240490"/>
            <a:ext cx="3962400" cy="673910"/>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4" name="Rectangle 3">
            <a:extLst>
              <a:ext uri="{FF2B5EF4-FFF2-40B4-BE49-F238E27FC236}">
                <a16:creationId xmlns:a16="http://schemas.microsoft.com/office/drawing/2014/main" id="{369652ED-F1EC-6B83-4CB6-2241F35239F3}"/>
              </a:ext>
            </a:extLst>
          </p:cNvPr>
          <p:cNvSpPr/>
          <p:nvPr/>
        </p:nvSpPr>
        <p:spPr>
          <a:xfrm>
            <a:off x="304800" y="226933"/>
            <a:ext cx="4419600" cy="828272"/>
          </a:xfrm>
          <a:prstGeom prst="rect">
            <a:avLst/>
          </a:prstGeom>
          <a:noFill/>
        </p:spPr>
        <p:txBody>
          <a:bodyPr wrap="none" lIns="91440" tIns="45720" rIns="91440" bIns="45720">
            <a:prstTxWarp prst="textWave1">
              <a:avLst/>
            </a:prstTxWarp>
            <a:spAutoFit/>
            <a:scene3d>
              <a:camera prst="orthographicFront"/>
              <a:lightRig rig="threePt" dir="t"/>
            </a:scene3d>
            <a:sp3d extrusionH="57150">
              <a:bevelT w="57150" h="38100" prst="artDeco"/>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9525">
                  <a:solidFill>
                    <a:srgbClr val="000000"/>
                  </a:solidFill>
                  <a:prstDash val="solid"/>
                </a:ln>
                <a:solidFill>
                  <a:srgbClr val="CC66FF"/>
                </a:solidFill>
                <a:effectLst>
                  <a:outerShdw blurRad="12700" dist="38100" dir="2700000" algn="tl" rotWithShape="0">
                    <a:srgbClr val="000000">
                      <a:lumMod val="50000"/>
                    </a:srgbClr>
                  </a:outerShdw>
                </a:effectLst>
                <a:uLnTx/>
                <a:uFillTx/>
                <a:latin typeface="Arial" pitchFamily="34" charset="0"/>
                <a:ea typeface="+mn-ea"/>
                <a:cs typeface="Arial" pitchFamily="34" charset="0"/>
              </a:rPr>
              <a:t>Physical Science</a:t>
            </a:r>
          </a:p>
        </p:txBody>
      </p:sp>
      <p:pic>
        <p:nvPicPr>
          <p:cNvPr id="13" name="Picture 12">
            <a:extLst>
              <a:ext uri="{FF2B5EF4-FFF2-40B4-BE49-F238E27FC236}">
                <a16:creationId xmlns:a16="http://schemas.microsoft.com/office/drawing/2014/main" id="{B23AF9AD-91ED-0905-7ADA-B35D5E8B1815}"/>
              </a:ext>
            </a:extLst>
          </p:cNvPr>
          <p:cNvPicPr>
            <a:picLocks noChangeAspect="1"/>
          </p:cNvPicPr>
          <p:nvPr/>
        </p:nvPicPr>
        <p:blipFill>
          <a:blip r:embed="rId5"/>
          <a:stretch>
            <a:fillRect/>
          </a:stretch>
        </p:blipFill>
        <p:spPr>
          <a:xfrm>
            <a:off x="6705600" y="4876801"/>
            <a:ext cx="2592294" cy="2565920"/>
          </a:xfrm>
          <a:prstGeom prst="rect">
            <a:avLst/>
          </a:prstGeom>
        </p:spPr>
      </p:pic>
    </p:spTree>
    <p:extLst>
      <p:ext uri="{BB962C8B-B14F-4D97-AF65-F5344CB8AC3E}">
        <p14:creationId xmlns:p14="http://schemas.microsoft.com/office/powerpoint/2010/main" val="366111498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3"/>
          <p:cNvSpPr>
            <a:spLocks noGrp="1" noChangeArrowheads="1"/>
          </p:cNvSpPr>
          <p:nvPr>
            <p:ph type="body" idx="4294967295"/>
          </p:nvPr>
        </p:nvSpPr>
        <p:spPr>
          <a:xfrm>
            <a:off x="114300" y="78014"/>
            <a:ext cx="9182100" cy="5867400"/>
          </a:xfrm>
        </p:spPr>
        <p:txBody>
          <a:bodyPr/>
          <a:lstStyle/>
          <a:p>
            <a:pPr eaLnBrk="1" hangingPunct="1"/>
            <a:r>
              <a:rPr lang="en-US" dirty="0"/>
              <a:t>In 1962, </a:t>
            </a:r>
            <a:r>
              <a:rPr lang="en-US" dirty="0">
                <a:solidFill>
                  <a:srgbClr val="FF9900"/>
                </a:solidFill>
              </a:rPr>
              <a:t>Watson,</a:t>
            </a:r>
            <a:r>
              <a:rPr lang="en-US" dirty="0"/>
              <a:t> </a:t>
            </a:r>
            <a:r>
              <a:rPr lang="en-US" dirty="0">
                <a:solidFill>
                  <a:srgbClr val="66FF99"/>
                </a:solidFill>
              </a:rPr>
              <a:t>Crick</a:t>
            </a:r>
            <a:r>
              <a:rPr lang="en-US" dirty="0"/>
              <a:t>, and </a:t>
            </a:r>
            <a:r>
              <a:rPr lang="en-US" dirty="0">
                <a:solidFill>
                  <a:srgbClr val="FF99FF"/>
                </a:solidFill>
              </a:rPr>
              <a:t>Wilkins  </a:t>
            </a:r>
            <a:r>
              <a:rPr lang="en-US" dirty="0"/>
              <a:t>won the Nobel Prize for discovering DNA’s structure.</a:t>
            </a:r>
          </a:p>
        </p:txBody>
      </p:sp>
      <p:sp>
        <p:nvSpPr>
          <p:cNvPr id="37897" name="Rectangle 9"/>
          <p:cNvSpPr>
            <a:spLocks noChangeArrowheads="1"/>
          </p:cNvSpPr>
          <p:nvPr/>
        </p:nvSpPr>
        <p:spPr bwMode="auto">
          <a:xfrm>
            <a:off x="5715000" y="6629400"/>
            <a:ext cx="3124200" cy="214313"/>
          </a:xfrm>
          <a:prstGeom prst="rect">
            <a:avLst/>
          </a:prstGeom>
          <a:noFill/>
          <a:ln w="9525" algn="ctr">
            <a:noFill/>
            <a:miter lim="800000"/>
            <a:headEnd/>
            <a:tailEnd/>
          </a:ln>
          <a:effectLst/>
        </p:spPr>
        <p:txBody>
          <a:bodyPr>
            <a:spAutoFit/>
          </a:bodyPr>
          <a:lstStyle/>
          <a:p>
            <a:pPr marL="342900" indent="-342900" algn="r" eaLnBrk="1" hangingPunct="1">
              <a:buClr>
                <a:schemeClr val="hlink"/>
              </a:buClr>
              <a:buSzPct val="65000"/>
              <a:buFont typeface="Wingdings" pitchFamily="2" charset="2"/>
              <a:buNone/>
              <a:defRPr/>
            </a:pPr>
            <a:r>
              <a:rPr lang="en-US" sz="800" b="1" dirty="0">
                <a:latin typeface="Verdana" pitchFamily="34" charset="0"/>
              </a:rPr>
              <a:t>Copyright © 2024 SlideSpark .LLC</a:t>
            </a:r>
            <a:endParaRPr lang="en-US" sz="9600" dirty="0">
              <a:effectLst>
                <a:outerShdw blurRad="38100" dist="38100" dir="2700000" algn="tl">
                  <a:srgbClr val="336699"/>
                </a:outerShdw>
              </a:effectLst>
              <a:latin typeface="Tahoma" pitchFamily="34" charset="0"/>
            </a:endParaRPr>
          </a:p>
        </p:txBody>
      </p:sp>
      <p:pic>
        <p:nvPicPr>
          <p:cNvPr id="13824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48000" y="1371600"/>
            <a:ext cx="2819400" cy="5029200"/>
          </a:xfrm>
          <a:prstGeom prst="rect">
            <a:avLst/>
          </a:prstGeom>
          <a:noFill/>
          <a:ln w="57150">
            <a:solidFill>
              <a:schemeClr val="tx1">
                <a:lumMod val="50000"/>
              </a:schemeClr>
            </a:solidFill>
            <a:miter lim="800000"/>
            <a:headEnd/>
            <a:tailEnd/>
          </a:ln>
          <a:extLst>
            <a:ext uri="{909E8E84-426E-40DD-AFC4-6F175D3DCCD1}">
              <a14:hiddenFill xmlns:a14="http://schemas.microsoft.com/office/drawing/2010/main">
                <a:solidFill>
                  <a:srgbClr val="FFFFFF"/>
                </a:solidFill>
              </a14:hiddenFill>
            </a:ext>
          </a:extLst>
        </p:spPr>
      </p:pic>
      <p:pic>
        <p:nvPicPr>
          <p:cNvPr id="138245"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8600" y="1371600"/>
            <a:ext cx="2667000" cy="5029200"/>
          </a:xfrm>
          <a:prstGeom prst="rect">
            <a:avLst/>
          </a:prstGeom>
          <a:noFill/>
          <a:ln w="57150">
            <a:solidFill>
              <a:schemeClr val="tx1">
                <a:lumMod val="50000"/>
              </a:schemeClr>
            </a:solidFill>
            <a:miter lim="800000"/>
            <a:headEnd/>
            <a:tailEnd/>
          </a:ln>
          <a:extLst>
            <a:ext uri="{909E8E84-426E-40DD-AFC4-6F175D3DCCD1}">
              <a14:hiddenFill xmlns:a14="http://schemas.microsoft.com/office/drawing/2010/main">
                <a:solidFill>
                  <a:srgbClr val="FFFFFF"/>
                </a:solidFill>
              </a14:hiddenFill>
            </a:ext>
          </a:extLst>
        </p:spPr>
      </p:pic>
      <p:pic>
        <p:nvPicPr>
          <p:cNvPr id="138246"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19800" y="1371600"/>
            <a:ext cx="2895600" cy="5029200"/>
          </a:xfrm>
          <a:prstGeom prst="rect">
            <a:avLst/>
          </a:prstGeom>
          <a:noFill/>
          <a:ln w="57150" algn="ctr">
            <a:solidFill>
              <a:schemeClr val="tx1">
                <a:lumMod val="50000"/>
              </a:schemeClr>
            </a:solidFill>
            <a:miter lim="800000"/>
            <a:headEnd/>
            <a:tailEnd/>
          </a:ln>
          <a:extLst>
            <a:ext uri="{909E8E84-426E-40DD-AFC4-6F175D3DCCD1}">
              <a14:hiddenFill xmlns:a14="http://schemas.microsoft.com/office/drawing/2010/main">
                <a:solidFill>
                  <a:srgbClr val="FFFFFF"/>
                </a:solidFill>
              </a14:hiddenFill>
            </a:ext>
          </a:extLst>
        </p:spPr>
      </p:pic>
      <p:sp>
        <p:nvSpPr>
          <p:cNvPr id="138247" name="Freeform 10"/>
          <p:cNvSpPr>
            <a:spLocks/>
          </p:cNvSpPr>
          <p:nvPr/>
        </p:nvSpPr>
        <p:spPr bwMode="auto">
          <a:xfrm flipH="1">
            <a:off x="914400" y="3276600"/>
            <a:ext cx="304800" cy="762000"/>
          </a:xfrm>
          <a:custGeom>
            <a:avLst/>
            <a:gdLst>
              <a:gd name="T0" fmla="*/ 0 w 276"/>
              <a:gd name="T1" fmla="*/ 2147483647 h 456"/>
              <a:gd name="T2" fmla="*/ 2147483647 w 276"/>
              <a:gd name="T3" fmla="*/ 2147483647 h 456"/>
              <a:gd name="T4" fmla="*/ 2147483647 w 276"/>
              <a:gd name="T5" fmla="*/ 2147483647 h 456"/>
              <a:gd name="T6" fmla="*/ 2147483647 w 276"/>
              <a:gd name="T7" fmla="*/ 2147483647 h 456"/>
              <a:gd name="T8" fmla="*/ 2147483647 w 276"/>
              <a:gd name="T9" fmla="*/ 2147483647 h 456"/>
              <a:gd name="T10" fmla="*/ 2147483647 w 276"/>
              <a:gd name="T11" fmla="*/ 2147483647 h 456"/>
              <a:gd name="T12" fmla="*/ 2147483647 w 276"/>
              <a:gd name="T13" fmla="*/ 2147483647 h 456"/>
              <a:gd name="T14" fmla="*/ 2147483647 w 276"/>
              <a:gd name="T15" fmla="*/ 2147483647 h 456"/>
              <a:gd name="T16" fmla="*/ 0 w 276"/>
              <a:gd name="T17" fmla="*/ 2147483647 h 4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76"/>
              <a:gd name="T28" fmla="*/ 0 h 456"/>
              <a:gd name="T29" fmla="*/ 276 w 276"/>
              <a:gd name="T30" fmla="*/ 456 h 4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76" h="456">
                <a:moveTo>
                  <a:pt x="0" y="456"/>
                </a:moveTo>
                <a:cubicBezTo>
                  <a:pt x="29" y="446"/>
                  <a:pt x="44" y="445"/>
                  <a:pt x="67" y="422"/>
                </a:cubicBezTo>
                <a:cubicBezTo>
                  <a:pt x="77" y="413"/>
                  <a:pt x="80" y="398"/>
                  <a:pt x="90" y="389"/>
                </a:cubicBezTo>
                <a:cubicBezTo>
                  <a:pt x="111" y="371"/>
                  <a:pt x="135" y="358"/>
                  <a:pt x="158" y="343"/>
                </a:cubicBezTo>
                <a:cubicBezTo>
                  <a:pt x="195" y="318"/>
                  <a:pt x="222" y="278"/>
                  <a:pt x="259" y="253"/>
                </a:cubicBezTo>
                <a:cubicBezTo>
                  <a:pt x="258" y="239"/>
                  <a:pt x="276" y="0"/>
                  <a:pt x="192" y="129"/>
                </a:cubicBezTo>
                <a:cubicBezTo>
                  <a:pt x="182" y="224"/>
                  <a:pt x="180" y="281"/>
                  <a:pt x="101" y="332"/>
                </a:cubicBezTo>
                <a:cubicBezTo>
                  <a:pt x="76" y="371"/>
                  <a:pt x="44" y="390"/>
                  <a:pt x="11" y="422"/>
                </a:cubicBezTo>
                <a:cubicBezTo>
                  <a:pt x="7" y="433"/>
                  <a:pt x="0" y="456"/>
                  <a:pt x="0" y="456"/>
                </a:cubicBezTo>
                <a:close/>
              </a:path>
            </a:pathLst>
          </a:custGeom>
          <a:solidFill>
            <a:schemeClr val="tx1">
              <a:lumMod val="65000"/>
            </a:schemeClr>
          </a:solidFill>
          <a:ln w="9525" cap="flat" cmpd="sng">
            <a:solidFill>
              <a:schemeClr val="bg1"/>
            </a:solidFill>
            <a:prstDash val="solid"/>
            <a:round/>
            <a:headEnd/>
            <a:tailEnd/>
          </a:ln>
        </p:spPr>
        <p:txBody>
          <a:bodyPr/>
          <a:lstStyle/>
          <a:p>
            <a:endParaRPr lang="en-US"/>
          </a:p>
        </p:txBody>
      </p:sp>
      <p:sp>
        <p:nvSpPr>
          <p:cNvPr id="138248" name="Freeform 9"/>
          <p:cNvSpPr>
            <a:spLocks/>
          </p:cNvSpPr>
          <p:nvPr/>
        </p:nvSpPr>
        <p:spPr bwMode="auto">
          <a:xfrm>
            <a:off x="1447800" y="3352800"/>
            <a:ext cx="546100" cy="752475"/>
          </a:xfrm>
          <a:custGeom>
            <a:avLst/>
            <a:gdLst>
              <a:gd name="T0" fmla="*/ 0 w 276"/>
              <a:gd name="T1" fmla="*/ 2147483647 h 456"/>
              <a:gd name="T2" fmla="*/ 2147483647 w 276"/>
              <a:gd name="T3" fmla="*/ 2147483647 h 456"/>
              <a:gd name="T4" fmla="*/ 2147483647 w 276"/>
              <a:gd name="T5" fmla="*/ 2147483647 h 456"/>
              <a:gd name="T6" fmla="*/ 2147483647 w 276"/>
              <a:gd name="T7" fmla="*/ 2147483647 h 456"/>
              <a:gd name="T8" fmla="*/ 2147483647 w 276"/>
              <a:gd name="T9" fmla="*/ 2147483647 h 456"/>
              <a:gd name="T10" fmla="*/ 2147483647 w 276"/>
              <a:gd name="T11" fmla="*/ 2147483647 h 456"/>
              <a:gd name="T12" fmla="*/ 2147483647 w 276"/>
              <a:gd name="T13" fmla="*/ 2147483647 h 456"/>
              <a:gd name="T14" fmla="*/ 2147483647 w 276"/>
              <a:gd name="T15" fmla="*/ 2147483647 h 456"/>
              <a:gd name="T16" fmla="*/ 0 w 276"/>
              <a:gd name="T17" fmla="*/ 2147483647 h 4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76"/>
              <a:gd name="T28" fmla="*/ 0 h 456"/>
              <a:gd name="T29" fmla="*/ 276 w 276"/>
              <a:gd name="T30" fmla="*/ 456 h 4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76" h="456">
                <a:moveTo>
                  <a:pt x="0" y="456"/>
                </a:moveTo>
                <a:cubicBezTo>
                  <a:pt x="29" y="446"/>
                  <a:pt x="44" y="445"/>
                  <a:pt x="67" y="422"/>
                </a:cubicBezTo>
                <a:cubicBezTo>
                  <a:pt x="77" y="413"/>
                  <a:pt x="80" y="398"/>
                  <a:pt x="90" y="389"/>
                </a:cubicBezTo>
                <a:cubicBezTo>
                  <a:pt x="111" y="371"/>
                  <a:pt x="135" y="358"/>
                  <a:pt x="158" y="343"/>
                </a:cubicBezTo>
                <a:cubicBezTo>
                  <a:pt x="195" y="318"/>
                  <a:pt x="222" y="278"/>
                  <a:pt x="259" y="253"/>
                </a:cubicBezTo>
                <a:cubicBezTo>
                  <a:pt x="258" y="239"/>
                  <a:pt x="276" y="0"/>
                  <a:pt x="192" y="129"/>
                </a:cubicBezTo>
                <a:cubicBezTo>
                  <a:pt x="182" y="224"/>
                  <a:pt x="180" y="281"/>
                  <a:pt x="101" y="332"/>
                </a:cubicBezTo>
                <a:cubicBezTo>
                  <a:pt x="76" y="371"/>
                  <a:pt x="44" y="390"/>
                  <a:pt x="11" y="422"/>
                </a:cubicBezTo>
                <a:cubicBezTo>
                  <a:pt x="7" y="433"/>
                  <a:pt x="0" y="456"/>
                  <a:pt x="0" y="456"/>
                </a:cubicBezTo>
                <a:close/>
              </a:path>
            </a:pathLst>
          </a:custGeom>
          <a:solidFill>
            <a:schemeClr val="tx1">
              <a:lumMod val="65000"/>
            </a:schemeClr>
          </a:solidFill>
          <a:ln w="9525" cap="flat" cmpd="sng">
            <a:solidFill>
              <a:schemeClr val="bg1"/>
            </a:solidFill>
            <a:prstDash val="solid"/>
            <a:round/>
            <a:headEnd/>
            <a:tailEnd/>
          </a:ln>
        </p:spPr>
        <p:txBody>
          <a:bodyPr/>
          <a:lstStyle/>
          <a:p>
            <a:endParaRPr lang="en-US"/>
          </a:p>
        </p:txBody>
      </p:sp>
      <p:sp>
        <p:nvSpPr>
          <p:cNvPr id="138249" name="Oval 7"/>
          <p:cNvSpPr>
            <a:spLocks noChangeArrowheads="1"/>
          </p:cNvSpPr>
          <p:nvPr/>
        </p:nvSpPr>
        <p:spPr bwMode="auto">
          <a:xfrm>
            <a:off x="1066800" y="3962400"/>
            <a:ext cx="457200" cy="457200"/>
          </a:xfrm>
          <a:prstGeom prst="ellipse">
            <a:avLst/>
          </a:prstGeom>
          <a:solidFill>
            <a:schemeClr val="tx1">
              <a:lumMod val="65000"/>
            </a:schemeClr>
          </a:solidFill>
          <a:ln w="38100" algn="ctr">
            <a:solidFill>
              <a:schemeClr val="bg1"/>
            </a:solidFill>
            <a:round/>
            <a:headEnd/>
            <a:tailEnd/>
          </a:ln>
        </p:spPr>
        <p:txBody>
          <a:bodyPr wrap="none" anchor="ctr"/>
          <a:lstStyle/>
          <a:p>
            <a:endParaRPr lang="en-US"/>
          </a:p>
        </p:txBody>
      </p:sp>
      <p:sp>
        <p:nvSpPr>
          <p:cNvPr id="138250" name="Freeform 13"/>
          <p:cNvSpPr>
            <a:spLocks/>
          </p:cNvSpPr>
          <p:nvPr/>
        </p:nvSpPr>
        <p:spPr bwMode="auto">
          <a:xfrm flipH="1">
            <a:off x="3352800" y="4724400"/>
            <a:ext cx="914400" cy="1143000"/>
          </a:xfrm>
          <a:custGeom>
            <a:avLst/>
            <a:gdLst>
              <a:gd name="T0" fmla="*/ 0 w 276"/>
              <a:gd name="T1" fmla="*/ 2147483647 h 456"/>
              <a:gd name="T2" fmla="*/ 2147483647 w 276"/>
              <a:gd name="T3" fmla="*/ 2147483647 h 456"/>
              <a:gd name="T4" fmla="*/ 2147483647 w 276"/>
              <a:gd name="T5" fmla="*/ 2147483647 h 456"/>
              <a:gd name="T6" fmla="*/ 2147483647 w 276"/>
              <a:gd name="T7" fmla="*/ 2147483647 h 456"/>
              <a:gd name="T8" fmla="*/ 2147483647 w 276"/>
              <a:gd name="T9" fmla="*/ 2147483647 h 456"/>
              <a:gd name="T10" fmla="*/ 2147483647 w 276"/>
              <a:gd name="T11" fmla="*/ 2147483647 h 456"/>
              <a:gd name="T12" fmla="*/ 2147483647 w 276"/>
              <a:gd name="T13" fmla="*/ 2147483647 h 456"/>
              <a:gd name="T14" fmla="*/ 2147483647 w 276"/>
              <a:gd name="T15" fmla="*/ 2147483647 h 456"/>
              <a:gd name="T16" fmla="*/ 0 w 276"/>
              <a:gd name="T17" fmla="*/ 2147483647 h 4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76"/>
              <a:gd name="T28" fmla="*/ 0 h 456"/>
              <a:gd name="T29" fmla="*/ 276 w 276"/>
              <a:gd name="T30" fmla="*/ 456 h 4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76" h="456">
                <a:moveTo>
                  <a:pt x="0" y="456"/>
                </a:moveTo>
                <a:cubicBezTo>
                  <a:pt x="29" y="446"/>
                  <a:pt x="44" y="445"/>
                  <a:pt x="67" y="422"/>
                </a:cubicBezTo>
                <a:cubicBezTo>
                  <a:pt x="77" y="413"/>
                  <a:pt x="80" y="398"/>
                  <a:pt x="90" y="389"/>
                </a:cubicBezTo>
                <a:cubicBezTo>
                  <a:pt x="111" y="371"/>
                  <a:pt x="135" y="358"/>
                  <a:pt x="158" y="343"/>
                </a:cubicBezTo>
                <a:cubicBezTo>
                  <a:pt x="195" y="318"/>
                  <a:pt x="222" y="278"/>
                  <a:pt x="259" y="253"/>
                </a:cubicBezTo>
                <a:cubicBezTo>
                  <a:pt x="258" y="239"/>
                  <a:pt x="276" y="0"/>
                  <a:pt x="192" y="129"/>
                </a:cubicBezTo>
                <a:cubicBezTo>
                  <a:pt x="182" y="224"/>
                  <a:pt x="180" y="281"/>
                  <a:pt x="101" y="332"/>
                </a:cubicBezTo>
                <a:cubicBezTo>
                  <a:pt x="76" y="371"/>
                  <a:pt x="44" y="390"/>
                  <a:pt x="11" y="422"/>
                </a:cubicBezTo>
                <a:cubicBezTo>
                  <a:pt x="7" y="433"/>
                  <a:pt x="0" y="456"/>
                  <a:pt x="0" y="456"/>
                </a:cubicBezTo>
                <a:close/>
              </a:path>
            </a:pathLst>
          </a:custGeom>
          <a:solidFill>
            <a:schemeClr val="tx1">
              <a:lumMod val="65000"/>
            </a:schemeClr>
          </a:solidFill>
          <a:ln w="9525" cap="flat" cmpd="sng">
            <a:solidFill>
              <a:schemeClr val="bg1"/>
            </a:solidFill>
            <a:prstDash val="solid"/>
            <a:round/>
            <a:headEnd/>
            <a:tailEnd/>
          </a:ln>
        </p:spPr>
        <p:txBody>
          <a:bodyPr/>
          <a:lstStyle/>
          <a:p>
            <a:endParaRPr lang="en-US"/>
          </a:p>
        </p:txBody>
      </p:sp>
      <p:sp>
        <p:nvSpPr>
          <p:cNvPr id="138251" name="Freeform 12"/>
          <p:cNvSpPr>
            <a:spLocks/>
          </p:cNvSpPr>
          <p:nvPr/>
        </p:nvSpPr>
        <p:spPr bwMode="auto">
          <a:xfrm>
            <a:off x="4572000" y="4038600"/>
            <a:ext cx="685800" cy="1819275"/>
          </a:xfrm>
          <a:custGeom>
            <a:avLst/>
            <a:gdLst>
              <a:gd name="T0" fmla="*/ 0 w 276"/>
              <a:gd name="T1" fmla="*/ 2147483647 h 456"/>
              <a:gd name="T2" fmla="*/ 2147483647 w 276"/>
              <a:gd name="T3" fmla="*/ 2147483647 h 456"/>
              <a:gd name="T4" fmla="*/ 2147483647 w 276"/>
              <a:gd name="T5" fmla="*/ 2147483647 h 456"/>
              <a:gd name="T6" fmla="*/ 2147483647 w 276"/>
              <a:gd name="T7" fmla="*/ 2147483647 h 456"/>
              <a:gd name="T8" fmla="*/ 2147483647 w 276"/>
              <a:gd name="T9" fmla="*/ 2147483647 h 456"/>
              <a:gd name="T10" fmla="*/ 2147483647 w 276"/>
              <a:gd name="T11" fmla="*/ 2147483647 h 456"/>
              <a:gd name="T12" fmla="*/ 2147483647 w 276"/>
              <a:gd name="T13" fmla="*/ 2147483647 h 456"/>
              <a:gd name="T14" fmla="*/ 2147483647 w 276"/>
              <a:gd name="T15" fmla="*/ 2147483647 h 456"/>
              <a:gd name="T16" fmla="*/ 0 w 276"/>
              <a:gd name="T17" fmla="*/ 2147483647 h 4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76"/>
              <a:gd name="T28" fmla="*/ 0 h 456"/>
              <a:gd name="T29" fmla="*/ 276 w 276"/>
              <a:gd name="T30" fmla="*/ 456 h 4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76" h="456">
                <a:moveTo>
                  <a:pt x="0" y="456"/>
                </a:moveTo>
                <a:cubicBezTo>
                  <a:pt x="29" y="446"/>
                  <a:pt x="44" y="445"/>
                  <a:pt x="67" y="422"/>
                </a:cubicBezTo>
                <a:cubicBezTo>
                  <a:pt x="77" y="413"/>
                  <a:pt x="80" y="398"/>
                  <a:pt x="90" y="389"/>
                </a:cubicBezTo>
                <a:cubicBezTo>
                  <a:pt x="111" y="371"/>
                  <a:pt x="135" y="358"/>
                  <a:pt x="158" y="343"/>
                </a:cubicBezTo>
                <a:cubicBezTo>
                  <a:pt x="195" y="318"/>
                  <a:pt x="222" y="278"/>
                  <a:pt x="259" y="253"/>
                </a:cubicBezTo>
                <a:cubicBezTo>
                  <a:pt x="258" y="239"/>
                  <a:pt x="276" y="0"/>
                  <a:pt x="192" y="129"/>
                </a:cubicBezTo>
                <a:cubicBezTo>
                  <a:pt x="182" y="224"/>
                  <a:pt x="180" y="281"/>
                  <a:pt x="101" y="332"/>
                </a:cubicBezTo>
                <a:cubicBezTo>
                  <a:pt x="76" y="371"/>
                  <a:pt x="44" y="390"/>
                  <a:pt x="11" y="422"/>
                </a:cubicBezTo>
                <a:cubicBezTo>
                  <a:pt x="7" y="433"/>
                  <a:pt x="0" y="456"/>
                  <a:pt x="0" y="456"/>
                </a:cubicBezTo>
                <a:close/>
              </a:path>
            </a:pathLst>
          </a:custGeom>
          <a:solidFill>
            <a:schemeClr val="tx1">
              <a:lumMod val="65000"/>
            </a:schemeClr>
          </a:solidFill>
          <a:ln w="9525" cap="flat" cmpd="sng">
            <a:solidFill>
              <a:schemeClr val="bg1"/>
            </a:solidFill>
            <a:prstDash val="solid"/>
            <a:round/>
            <a:headEnd/>
            <a:tailEnd/>
          </a:ln>
        </p:spPr>
        <p:txBody>
          <a:bodyPr/>
          <a:lstStyle/>
          <a:p>
            <a:endParaRPr lang="en-US"/>
          </a:p>
        </p:txBody>
      </p:sp>
      <p:sp>
        <p:nvSpPr>
          <p:cNvPr id="138252" name="Oval 11"/>
          <p:cNvSpPr>
            <a:spLocks noChangeArrowheads="1"/>
          </p:cNvSpPr>
          <p:nvPr/>
        </p:nvSpPr>
        <p:spPr bwMode="auto">
          <a:xfrm>
            <a:off x="4191000" y="5638800"/>
            <a:ext cx="685800" cy="685800"/>
          </a:xfrm>
          <a:prstGeom prst="ellipse">
            <a:avLst/>
          </a:prstGeom>
          <a:solidFill>
            <a:schemeClr val="tx1">
              <a:lumMod val="65000"/>
            </a:schemeClr>
          </a:solidFill>
          <a:ln w="38100" algn="ctr">
            <a:solidFill>
              <a:schemeClr val="bg1"/>
            </a:solidFill>
            <a:round/>
            <a:headEnd/>
            <a:tailEnd/>
          </a:ln>
        </p:spPr>
        <p:txBody>
          <a:bodyPr wrap="none" anchor="ctr"/>
          <a:lstStyle/>
          <a:p>
            <a:endParaRPr lang="en-US"/>
          </a:p>
        </p:txBody>
      </p:sp>
      <p:sp>
        <p:nvSpPr>
          <p:cNvPr id="138253" name="Freeform 16"/>
          <p:cNvSpPr>
            <a:spLocks/>
          </p:cNvSpPr>
          <p:nvPr/>
        </p:nvSpPr>
        <p:spPr bwMode="auto">
          <a:xfrm flipH="1">
            <a:off x="6248400" y="4343400"/>
            <a:ext cx="838200" cy="1828800"/>
          </a:xfrm>
          <a:custGeom>
            <a:avLst/>
            <a:gdLst>
              <a:gd name="T0" fmla="*/ 0 w 276"/>
              <a:gd name="T1" fmla="*/ 2147483647 h 456"/>
              <a:gd name="T2" fmla="*/ 2147483647 w 276"/>
              <a:gd name="T3" fmla="*/ 2147483647 h 456"/>
              <a:gd name="T4" fmla="*/ 2147483647 w 276"/>
              <a:gd name="T5" fmla="*/ 2147483647 h 456"/>
              <a:gd name="T6" fmla="*/ 2147483647 w 276"/>
              <a:gd name="T7" fmla="*/ 2147483647 h 456"/>
              <a:gd name="T8" fmla="*/ 2147483647 w 276"/>
              <a:gd name="T9" fmla="*/ 2147483647 h 456"/>
              <a:gd name="T10" fmla="*/ 2147483647 w 276"/>
              <a:gd name="T11" fmla="*/ 2147483647 h 456"/>
              <a:gd name="T12" fmla="*/ 2147483647 w 276"/>
              <a:gd name="T13" fmla="*/ 2147483647 h 456"/>
              <a:gd name="T14" fmla="*/ 2147483647 w 276"/>
              <a:gd name="T15" fmla="*/ 2147483647 h 456"/>
              <a:gd name="T16" fmla="*/ 0 w 276"/>
              <a:gd name="T17" fmla="*/ 2147483647 h 4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76"/>
              <a:gd name="T28" fmla="*/ 0 h 456"/>
              <a:gd name="T29" fmla="*/ 276 w 276"/>
              <a:gd name="T30" fmla="*/ 456 h 4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76" h="456">
                <a:moveTo>
                  <a:pt x="0" y="456"/>
                </a:moveTo>
                <a:cubicBezTo>
                  <a:pt x="29" y="446"/>
                  <a:pt x="44" y="445"/>
                  <a:pt x="67" y="422"/>
                </a:cubicBezTo>
                <a:cubicBezTo>
                  <a:pt x="77" y="413"/>
                  <a:pt x="80" y="398"/>
                  <a:pt x="90" y="389"/>
                </a:cubicBezTo>
                <a:cubicBezTo>
                  <a:pt x="111" y="371"/>
                  <a:pt x="135" y="358"/>
                  <a:pt x="158" y="343"/>
                </a:cubicBezTo>
                <a:cubicBezTo>
                  <a:pt x="195" y="318"/>
                  <a:pt x="222" y="278"/>
                  <a:pt x="259" y="253"/>
                </a:cubicBezTo>
                <a:cubicBezTo>
                  <a:pt x="258" y="239"/>
                  <a:pt x="276" y="0"/>
                  <a:pt x="192" y="129"/>
                </a:cubicBezTo>
                <a:cubicBezTo>
                  <a:pt x="182" y="224"/>
                  <a:pt x="180" y="281"/>
                  <a:pt x="101" y="332"/>
                </a:cubicBezTo>
                <a:cubicBezTo>
                  <a:pt x="76" y="371"/>
                  <a:pt x="44" y="390"/>
                  <a:pt x="11" y="422"/>
                </a:cubicBezTo>
                <a:cubicBezTo>
                  <a:pt x="7" y="433"/>
                  <a:pt x="0" y="456"/>
                  <a:pt x="0" y="456"/>
                </a:cubicBezTo>
                <a:close/>
              </a:path>
            </a:pathLst>
          </a:custGeom>
          <a:solidFill>
            <a:schemeClr val="tx1">
              <a:lumMod val="65000"/>
            </a:schemeClr>
          </a:solidFill>
          <a:ln w="9525" cap="flat" cmpd="sng">
            <a:solidFill>
              <a:schemeClr val="bg1"/>
            </a:solidFill>
            <a:prstDash val="solid"/>
            <a:round/>
            <a:headEnd/>
            <a:tailEnd/>
          </a:ln>
        </p:spPr>
        <p:txBody>
          <a:bodyPr/>
          <a:lstStyle/>
          <a:p>
            <a:endParaRPr lang="en-US"/>
          </a:p>
        </p:txBody>
      </p:sp>
      <p:sp>
        <p:nvSpPr>
          <p:cNvPr id="138254" name="Freeform 15"/>
          <p:cNvSpPr>
            <a:spLocks/>
          </p:cNvSpPr>
          <p:nvPr/>
        </p:nvSpPr>
        <p:spPr bwMode="auto">
          <a:xfrm>
            <a:off x="7543800" y="4800600"/>
            <a:ext cx="609600" cy="1219200"/>
          </a:xfrm>
          <a:custGeom>
            <a:avLst/>
            <a:gdLst>
              <a:gd name="T0" fmla="*/ 0 w 276"/>
              <a:gd name="T1" fmla="*/ 2147483647 h 456"/>
              <a:gd name="T2" fmla="*/ 2147483647 w 276"/>
              <a:gd name="T3" fmla="*/ 2147483647 h 456"/>
              <a:gd name="T4" fmla="*/ 2147483647 w 276"/>
              <a:gd name="T5" fmla="*/ 2147483647 h 456"/>
              <a:gd name="T6" fmla="*/ 2147483647 w 276"/>
              <a:gd name="T7" fmla="*/ 2147483647 h 456"/>
              <a:gd name="T8" fmla="*/ 2147483647 w 276"/>
              <a:gd name="T9" fmla="*/ 2147483647 h 456"/>
              <a:gd name="T10" fmla="*/ 2147483647 w 276"/>
              <a:gd name="T11" fmla="*/ 2147483647 h 456"/>
              <a:gd name="T12" fmla="*/ 2147483647 w 276"/>
              <a:gd name="T13" fmla="*/ 2147483647 h 456"/>
              <a:gd name="T14" fmla="*/ 2147483647 w 276"/>
              <a:gd name="T15" fmla="*/ 2147483647 h 456"/>
              <a:gd name="T16" fmla="*/ 0 w 276"/>
              <a:gd name="T17" fmla="*/ 2147483647 h 4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76"/>
              <a:gd name="T28" fmla="*/ 0 h 456"/>
              <a:gd name="T29" fmla="*/ 276 w 276"/>
              <a:gd name="T30" fmla="*/ 456 h 4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76" h="456">
                <a:moveTo>
                  <a:pt x="0" y="456"/>
                </a:moveTo>
                <a:cubicBezTo>
                  <a:pt x="29" y="446"/>
                  <a:pt x="44" y="445"/>
                  <a:pt x="67" y="422"/>
                </a:cubicBezTo>
                <a:cubicBezTo>
                  <a:pt x="77" y="413"/>
                  <a:pt x="80" y="398"/>
                  <a:pt x="90" y="389"/>
                </a:cubicBezTo>
                <a:cubicBezTo>
                  <a:pt x="111" y="371"/>
                  <a:pt x="135" y="358"/>
                  <a:pt x="158" y="343"/>
                </a:cubicBezTo>
                <a:cubicBezTo>
                  <a:pt x="195" y="318"/>
                  <a:pt x="222" y="278"/>
                  <a:pt x="259" y="253"/>
                </a:cubicBezTo>
                <a:cubicBezTo>
                  <a:pt x="258" y="239"/>
                  <a:pt x="276" y="0"/>
                  <a:pt x="192" y="129"/>
                </a:cubicBezTo>
                <a:cubicBezTo>
                  <a:pt x="182" y="224"/>
                  <a:pt x="180" y="281"/>
                  <a:pt x="101" y="332"/>
                </a:cubicBezTo>
                <a:cubicBezTo>
                  <a:pt x="76" y="371"/>
                  <a:pt x="44" y="390"/>
                  <a:pt x="11" y="422"/>
                </a:cubicBezTo>
                <a:cubicBezTo>
                  <a:pt x="7" y="433"/>
                  <a:pt x="0" y="456"/>
                  <a:pt x="0" y="456"/>
                </a:cubicBezTo>
                <a:close/>
              </a:path>
            </a:pathLst>
          </a:custGeom>
          <a:solidFill>
            <a:schemeClr val="tx1">
              <a:lumMod val="65000"/>
            </a:schemeClr>
          </a:solidFill>
          <a:ln w="9525" cap="flat" cmpd="sng">
            <a:solidFill>
              <a:schemeClr val="bg1"/>
            </a:solidFill>
            <a:prstDash val="solid"/>
            <a:round/>
            <a:headEnd/>
            <a:tailEnd/>
          </a:ln>
        </p:spPr>
        <p:txBody>
          <a:bodyPr/>
          <a:lstStyle/>
          <a:p>
            <a:endParaRPr lang="en-US"/>
          </a:p>
        </p:txBody>
      </p:sp>
      <p:sp>
        <p:nvSpPr>
          <p:cNvPr id="138255" name="Oval 14"/>
          <p:cNvSpPr>
            <a:spLocks noChangeArrowheads="1"/>
          </p:cNvSpPr>
          <p:nvPr/>
        </p:nvSpPr>
        <p:spPr bwMode="auto">
          <a:xfrm>
            <a:off x="6934200" y="5715000"/>
            <a:ext cx="685800" cy="685800"/>
          </a:xfrm>
          <a:prstGeom prst="ellipse">
            <a:avLst/>
          </a:prstGeom>
          <a:solidFill>
            <a:schemeClr val="tx1">
              <a:lumMod val="65000"/>
            </a:schemeClr>
          </a:solidFill>
          <a:ln w="38100" algn="ctr">
            <a:solidFill>
              <a:schemeClr val="bg1"/>
            </a:solidFill>
            <a:round/>
            <a:headEnd/>
            <a:tailEnd/>
          </a:ln>
        </p:spPr>
        <p:txBody>
          <a:bodyPr wrap="none" anchor="ctr"/>
          <a:lstStyle/>
          <a:p>
            <a:endParaRPr lang="en-US"/>
          </a:p>
        </p:txBody>
      </p:sp>
      <p:sp>
        <p:nvSpPr>
          <p:cNvPr id="2" name="Rectangle 1"/>
          <p:cNvSpPr/>
          <p:nvPr/>
        </p:nvSpPr>
        <p:spPr>
          <a:xfrm>
            <a:off x="228600" y="1371600"/>
            <a:ext cx="721672" cy="923330"/>
          </a:xfrm>
          <a:prstGeom prst="rect">
            <a:avLst/>
          </a:prstGeom>
          <a:noFill/>
        </p:spPr>
        <p:txBody>
          <a:bodyPr wrap="none" lIns="91440" tIns="45720" rIns="91440" bIns="45720">
            <a:spAutoFit/>
          </a:bodyPr>
          <a:lstStyle/>
          <a:p>
            <a:pPr algn="ctr"/>
            <a:r>
              <a:rPr lang="en-US" sz="54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A</a:t>
            </a:r>
          </a:p>
        </p:txBody>
      </p:sp>
      <p:sp>
        <p:nvSpPr>
          <p:cNvPr id="3" name="Rectangle 2"/>
          <p:cNvSpPr/>
          <p:nvPr/>
        </p:nvSpPr>
        <p:spPr>
          <a:xfrm>
            <a:off x="3097946" y="1378021"/>
            <a:ext cx="712054" cy="923330"/>
          </a:xfrm>
          <a:prstGeom prst="rect">
            <a:avLst/>
          </a:prstGeom>
          <a:noFill/>
        </p:spPr>
        <p:txBody>
          <a:bodyPr wrap="none" lIns="91440" tIns="45720" rIns="91440" bIns="45720">
            <a:spAutoFit/>
          </a:bodyPr>
          <a:lstStyle/>
          <a:p>
            <a:pPr algn="ctr"/>
            <a:r>
              <a:rPr lang="en-US" sz="54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B</a:t>
            </a:r>
          </a:p>
        </p:txBody>
      </p:sp>
      <p:sp>
        <p:nvSpPr>
          <p:cNvPr id="4" name="Rectangle 3"/>
          <p:cNvSpPr/>
          <p:nvPr/>
        </p:nvSpPr>
        <p:spPr>
          <a:xfrm>
            <a:off x="6072415" y="1436078"/>
            <a:ext cx="686406" cy="923330"/>
          </a:xfrm>
          <a:prstGeom prst="rect">
            <a:avLst/>
          </a:prstGeom>
          <a:noFill/>
        </p:spPr>
        <p:txBody>
          <a:bodyPr wrap="none" lIns="91440" tIns="45720" rIns="91440" bIns="45720">
            <a:spAutoFit/>
          </a:bodyPr>
          <a:lstStyle/>
          <a:p>
            <a:pPr algn="ctr"/>
            <a:r>
              <a:rPr lang="en-US" sz="54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C</a:t>
            </a:r>
          </a:p>
        </p:txBody>
      </p:sp>
      <p:sp>
        <p:nvSpPr>
          <p:cNvPr id="5" name="Rounded Rectangle 4"/>
          <p:cNvSpPr/>
          <p:nvPr/>
        </p:nvSpPr>
        <p:spPr bwMode="auto">
          <a:xfrm>
            <a:off x="2133599" y="152400"/>
            <a:ext cx="1447801" cy="457200"/>
          </a:xfrm>
          <a:prstGeom prst="roundRect">
            <a:avLst/>
          </a:prstGeom>
          <a:solidFill>
            <a:schemeClr val="bg1">
              <a:lumMod val="95000"/>
              <a:lumOff val="5000"/>
            </a:schemeClr>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800" b="0" i="0" u="none" strike="noStrike" cap="none" normalizeH="0" baseline="0">
              <a:ln>
                <a:noFill/>
              </a:ln>
              <a:solidFill>
                <a:schemeClr val="tx1"/>
              </a:solidFill>
              <a:effectLst/>
              <a:latin typeface="Verdana" pitchFamily="34" charset="0"/>
            </a:endParaRPr>
          </a:p>
        </p:txBody>
      </p:sp>
      <p:sp>
        <p:nvSpPr>
          <p:cNvPr id="20" name="Rounded Rectangle 19"/>
          <p:cNvSpPr/>
          <p:nvPr/>
        </p:nvSpPr>
        <p:spPr bwMode="auto">
          <a:xfrm>
            <a:off x="3693565" y="163286"/>
            <a:ext cx="1183235" cy="457200"/>
          </a:xfrm>
          <a:prstGeom prst="roundRect">
            <a:avLst/>
          </a:prstGeom>
          <a:solidFill>
            <a:schemeClr val="bg1">
              <a:lumMod val="95000"/>
              <a:lumOff val="5000"/>
            </a:schemeClr>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800" b="0" i="0" u="none" strike="noStrike" cap="none" normalizeH="0" baseline="0">
              <a:ln>
                <a:noFill/>
              </a:ln>
              <a:solidFill>
                <a:schemeClr val="tx1"/>
              </a:solidFill>
              <a:effectLst/>
              <a:latin typeface="Verdana" pitchFamily="34" charset="0"/>
            </a:endParaRPr>
          </a:p>
        </p:txBody>
      </p:sp>
      <p:sp>
        <p:nvSpPr>
          <p:cNvPr id="21" name="Rounded Rectangle 20"/>
          <p:cNvSpPr/>
          <p:nvPr/>
        </p:nvSpPr>
        <p:spPr bwMode="auto">
          <a:xfrm>
            <a:off x="5715000" y="163286"/>
            <a:ext cx="1371600" cy="457200"/>
          </a:xfrm>
          <a:prstGeom prst="roundRect">
            <a:avLst/>
          </a:prstGeom>
          <a:solidFill>
            <a:schemeClr val="bg1">
              <a:lumMod val="95000"/>
              <a:lumOff val="5000"/>
            </a:schemeClr>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800" b="0" i="0" u="none" strike="noStrike" cap="none" normalizeH="0" baseline="0">
              <a:ln>
                <a:noFill/>
              </a:ln>
              <a:solidFill>
                <a:schemeClr val="tx1"/>
              </a:solidFill>
              <a:effectLst/>
              <a:latin typeface="Verdana" pitchFamily="34" charset="0"/>
            </a:endParaRPr>
          </a:p>
        </p:txBody>
      </p:sp>
      <p:sp>
        <p:nvSpPr>
          <p:cNvPr id="6" name="Rectangle 5"/>
          <p:cNvSpPr/>
          <p:nvPr/>
        </p:nvSpPr>
        <p:spPr>
          <a:xfrm>
            <a:off x="8047807" y="767140"/>
            <a:ext cx="1059907" cy="1569660"/>
          </a:xfrm>
          <a:prstGeom prst="rect">
            <a:avLst/>
          </a:prstGeom>
          <a:noFill/>
        </p:spPr>
        <p:txBody>
          <a:bodyPr wrap="none" lIns="91440" tIns="45720" rIns="91440" bIns="45720">
            <a:spAutoFit/>
          </a:bodyPr>
          <a:lstStyle/>
          <a:p>
            <a:pPr algn="ctr"/>
            <a:r>
              <a:rPr lang="en-US" sz="9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4</a:t>
            </a:r>
          </a:p>
        </p:txBody>
      </p:sp>
    </p:spTree>
    <p:extLst>
      <p:ext uri="{BB962C8B-B14F-4D97-AF65-F5344CB8AC3E}">
        <p14:creationId xmlns:p14="http://schemas.microsoft.com/office/powerpoint/2010/main" val="1006377376"/>
      </p:ext>
    </p:extLst>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73DEEF-07EC-D356-34C1-4045F2F4DDDC}"/>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68F67749-192A-F4C7-4743-28628524F4C6}"/>
              </a:ext>
            </a:extLst>
          </p:cNvPr>
          <p:cNvSpPr>
            <a:spLocks noGrp="1"/>
          </p:cNvSpPr>
          <p:nvPr>
            <p:ph idx="1"/>
          </p:nvPr>
        </p:nvSpPr>
        <p:spPr/>
        <p:txBody>
          <a:bodyPr/>
          <a:lstStyle/>
          <a:p>
            <a:endParaRPr lang="en-US" dirty="0"/>
          </a:p>
        </p:txBody>
      </p:sp>
      <p:pic>
        <p:nvPicPr>
          <p:cNvPr id="8194" name="Picture 2" descr="American barn owl - Wikipedia">
            <a:extLst>
              <a:ext uri="{FF2B5EF4-FFF2-40B4-BE49-F238E27FC236}">
                <a16:creationId xmlns:a16="http://schemas.microsoft.com/office/drawing/2014/main" id="{A287AB1D-50C7-7B92-ECA4-9D16F035FCC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1953"/>
            <a:ext cx="9144000" cy="6869953"/>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CDE7FBD8-051E-10B6-EB04-184B07ECA9A9}"/>
              </a:ext>
            </a:extLst>
          </p:cNvPr>
          <p:cNvSpPr/>
          <p:nvPr/>
        </p:nvSpPr>
        <p:spPr>
          <a:xfrm>
            <a:off x="0" y="0"/>
            <a:ext cx="9144000" cy="6858000"/>
          </a:xfrm>
          <a:prstGeom prst="rect">
            <a:avLst/>
          </a:prstGeom>
          <a:solidFill>
            <a:schemeClr val="bg1">
              <a:alpha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5" name="TextBox 4">
            <a:extLst>
              <a:ext uri="{FF2B5EF4-FFF2-40B4-BE49-F238E27FC236}">
                <a16:creationId xmlns:a16="http://schemas.microsoft.com/office/drawing/2014/main" id="{298BB212-6CBB-E5CF-7380-AD122EB30EA2}"/>
              </a:ext>
            </a:extLst>
          </p:cNvPr>
          <p:cNvSpPr txBox="1"/>
          <p:nvPr/>
        </p:nvSpPr>
        <p:spPr>
          <a:xfrm>
            <a:off x="152400" y="76200"/>
            <a:ext cx="8839200" cy="6153479"/>
          </a:xfrm>
          <a:prstGeom prst="rect">
            <a:avLst/>
          </a:prstGeom>
          <a:noFill/>
        </p:spPr>
        <p:txBody>
          <a:bodyPr wrap="square">
            <a:spAutoFit/>
          </a:bodyPr>
          <a:lstStyle/>
          <a:p>
            <a:pPr marL="0" marR="0" lvl="0" indent="0" algn="l" defTabSz="685800" rtl="0" eaLnBrk="1" fontAlgn="auto" latinLnBrk="0" hangingPunct="1">
              <a:lnSpc>
                <a:spcPct val="90000"/>
              </a:lnSpc>
              <a:spcBef>
                <a:spcPts val="750"/>
              </a:spcBef>
              <a:spcAft>
                <a:spcPts val="0"/>
              </a:spcAft>
              <a:buClrTx/>
              <a:buSzTx/>
              <a:buFontTx/>
              <a:buNone/>
              <a:tabLst/>
              <a:defRPr/>
            </a:pPr>
            <a:r>
              <a:rPr kumimoji="0" lang="en-US" sz="2400" b="0" i="0" u="none" strike="noStrike" kern="1200" cap="none" spc="0" normalizeH="0" baseline="0" noProof="0" dirty="0">
                <a:ln>
                  <a:noFill/>
                </a:ln>
                <a:solidFill>
                  <a:prstClr val="black">
                    <a:lumMod val="95000"/>
                    <a:lumOff val="5000"/>
                  </a:prstClr>
                </a:solidFill>
                <a:effectLst/>
                <a:uLnTx/>
                <a:uFillTx/>
                <a:latin typeface="Calibri" panose="020F0502020204030204"/>
                <a:ea typeface="+mn-ea"/>
                <a:cs typeface="Arial" pitchFamily="34" charset="0"/>
              </a:rPr>
              <a:t>Dear Valued Educator,</a:t>
            </a:r>
          </a:p>
          <a:p>
            <a:pPr marL="0" marR="0" lvl="0" indent="0" algn="l" defTabSz="685800" rtl="0" eaLnBrk="1" fontAlgn="auto" latinLnBrk="0" hangingPunct="1">
              <a:lnSpc>
                <a:spcPct val="90000"/>
              </a:lnSpc>
              <a:spcBef>
                <a:spcPts val="750"/>
              </a:spcBef>
              <a:spcAft>
                <a:spcPts val="0"/>
              </a:spcAft>
              <a:buClrTx/>
              <a:buSzTx/>
              <a:buFontTx/>
              <a:buNone/>
              <a:tabLst/>
              <a:defRPr/>
            </a:pPr>
            <a:r>
              <a:rPr kumimoji="0" lang="en-US" sz="2400" b="0" i="0" u="none" strike="noStrike" kern="1200" cap="none" spc="0" normalizeH="0" baseline="0" noProof="0" dirty="0">
                <a:ln>
                  <a:noFill/>
                </a:ln>
                <a:solidFill>
                  <a:prstClr val="black">
                    <a:lumMod val="95000"/>
                    <a:lumOff val="5000"/>
                  </a:prstClr>
                </a:solidFill>
                <a:effectLst/>
                <a:uLnTx/>
                <a:uFillTx/>
                <a:latin typeface="Calibri" panose="020F0502020204030204"/>
                <a:ea typeface="+mn-ea"/>
                <a:cs typeface="Arial" pitchFamily="34" charset="0"/>
              </a:rPr>
              <a:t>	</a:t>
            </a:r>
          </a:p>
          <a:p>
            <a:pPr marL="0" marR="0" lvl="0" indent="0" algn="l" defTabSz="685800" rtl="0" eaLnBrk="1" fontAlgn="auto" latinLnBrk="0" hangingPunct="1">
              <a:lnSpc>
                <a:spcPct val="90000"/>
              </a:lnSpc>
              <a:spcBef>
                <a:spcPts val="750"/>
              </a:spcBef>
              <a:spcAft>
                <a:spcPts val="0"/>
              </a:spcAft>
              <a:buClrTx/>
              <a:buSzTx/>
              <a:buFontTx/>
              <a:buNone/>
              <a:tabLst/>
              <a:defRPr/>
            </a:pPr>
            <a:r>
              <a:rPr kumimoji="0" lang="en-US" sz="2400" b="0" i="0" u="none" strike="noStrike" kern="1200" cap="none" spc="0" normalizeH="0" baseline="0" noProof="0" dirty="0">
                <a:ln>
                  <a:noFill/>
                </a:ln>
                <a:solidFill>
                  <a:prstClr val="black">
                    <a:lumMod val="95000"/>
                    <a:lumOff val="5000"/>
                  </a:prstClr>
                </a:solidFill>
                <a:effectLst/>
                <a:uLnTx/>
                <a:uFillTx/>
                <a:latin typeface="Calibri" panose="020F0502020204030204"/>
                <a:ea typeface="+mn-ea"/>
                <a:cs typeface="Arial" pitchFamily="34" charset="0"/>
              </a:rPr>
              <a:t>Our fully editable .pptx and .doc resources are perfect for educators looking to bring enthusiasm and creativity to their lessons. We encourage you to make changes to fit your needs and style. As science educators, we’re committed to providing students with the tools they need to succeed in the classroom and beyond. Each unit in the curriculum includes a range of resources that have been developed through extensive research and use in a busy classroom. Our teaching approach is designed to make science education engaging and exciting for learners of all ages. We offer a one-of-a-kind science curriculum that will challenge, inspire, and educate students to become tomorrow's scientists and leaders. Join us today and learn more about how our program can help you achieve your classroom goals.</a:t>
            </a:r>
          </a:p>
          <a:p>
            <a:pPr marL="0" marR="0" lvl="0" indent="0" algn="l" defTabSz="685800" rtl="0" eaLnBrk="1" fontAlgn="auto" latinLnBrk="0" hangingPunct="1">
              <a:lnSpc>
                <a:spcPct val="90000"/>
              </a:lnSpc>
              <a:spcBef>
                <a:spcPts val="750"/>
              </a:spcBef>
              <a:spcAft>
                <a:spcPts val="0"/>
              </a:spcAft>
              <a:buClrTx/>
              <a:buSzTx/>
              <a:buFontTx/>
              <a:buNone/>
              <a:tabLst/>
              <a:defRPr/>
            </a:pPr>
            <a:r>
              <a:rPr kumimoji="0" lang="en-US" sz="2400" b="0" i="0" u="none" strike="noStrike" kern="1200" cap="none" spc="0" normalizeH="0" baseline="0" noProof="0" dirty="0">
                <a:ln>
                  <a:noFill/>
                </a:ln>
                <a:solidFill>
                  <a:prstClr val="black">
                    <a:lumMod val="95000"/>
                    <a:lumOff val="5000"/>
                  </a:prstClr>
                </a:solidFill>
                <a:effectLst/>
                <a:uLnTx/>
                <a:uFillTx/>
                <a:latin typeface="Calibri" panose="020F0502020204030204"/>
                <a:ea typeface="+mn-ea"/>
                <a:cs typeface="Arial" pitchFamily="34" charset="0"/>
              </a:rPr>
              <a:t>With appreciation,</a:t>
            </a:r>
          </a:p>
          <a:p>
            <a:pPr marL="0" marR="0" lvl="0" indent="0" algn="l" defTabSz="685800" rtl="0" eaLnBrk="1" fontAlgn="auto" latinLnBrk="0" hangingPunct="1">
              <a:lnSpc>
                <a:spcPct val="90000"/>
              </a:lnSpc>
              <a:spcBef>
                <a:spcPts val="750"/>
              </a:spcBef>
              <a:spcAft>
                <a:spcPts val="0"/>
              </a:spcAft>
              <a:buClrTx/>
              <a:buSzTx/>
              <a:buFontTx/>
              <a:buNone/>
              <a:tabLst/>
              <a:defRPr/>
            </a:pPr>
            <a:r>
              <a:rPr kumimoji="0" lang="en-US" sz="2400" b="0" i="0" u="none" strike="noStrike" kern="1200" cap="none" spc="0" normalizeH="0" baseline="0" noProof="0" dirty="0">
                <a:ln>
                  <a:noFill/>
                </a:ln>
                <a:solidFill>
                  <a:prstClr val="black">
                    <a:lumMod val="95000"/>
                    <a:lumOff val="5000"/>
                  </a:prstClr>
                </a:solidFill>
                <a:effectLst/>
                <a:uLnTx/>
                <a:uFillTx/>
                <a:latin typeface="Calibri" panose="020F0502020204030204"/>
                <a:ea typeface="+mn-ea"/>
                <a:cs typeface="Arial" pitchFamily="34" charset="0"/>
              </a:rPr>
              <a:t>Support@SlideSpark.net</a:t>
            </a:r>
          </a:p>
        </p:txBody>
      </p:sp>
      <p:pic>
        <p:nvPicPr>
          <p:cNvPr id="6" name="Picture 5">
            <a:extLst>
              <a:ext uri="{FF2B5EF4-FFF2-40B4-BE49-F238E27FC236}">
                <a16:creationId xmlns:a16="http://schemas.microsoft.com/office/drawing/2014/main" id="{41F3B8A9-F7DA-1DFD-83F0-5F612C40CC42}"/>
              </a:ext>
            </a:extLst>
          </p:cNvPr>
          <p:cNvPicPr>
            <a:picLocks noChangeAspect="1"/>
          </p:cNvPicPr>
          <p:nvPr/>
        </p:nvPicPr>
        <p:blipFill>
          <a:blip r:embed="rId3"/>
          <a:stretch>
            <a:fillRect/>
          </a:stretch>
        </p:blipFill>
        <p:spPr>
          <a:xfrm>
            <a:off x="6705600" y="4876801"/>
            <a:ext cx="2592294" cy="2565920"/>
          </a:xfrm>
          <a:prstGeom prst="rect">
            <a:avLst/>
          </a:prstGeom>
        </p:spPr>
      </p:pic>
    </p:spTree>
    <p:extLst>
      <p:ext uri="{BB962C8B-B14F-4D97-AF65-F5344CB8AC3E}">
        <p14:creationId xmlns:p14="http://schemas.microsoft.com/office/powerpoint/2010/main" val="2492800303"/>
      </p:ext>
    </p:extLst>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3"/>
          <p:cNvSpPr>
            <a:spLocks noGrp="1" noChangeArrowheads="1"/>
          </p:cNvSpPr>
          <p:nvPr>
            <p:ph type="body" idx="1"/>
          </p:nvPr>
        </p:nvSpPr>
        <p:spPr>
          <a:xfrm>
            <a:off x="152400" y="136525"/>
            <a:ext cx="8839200" cy="5821363"/>
          </a:xfrm>
        </p:spPr>
        <p:txBody>
          <a:bodyPr/>
          <a:lstStyle/>
          <a:p>
            <a:pPr marL="0" indent="0" eaLnBrk="1" hangingPunct="1">
              <a:buNone/>
              <a:defRPr/>
            </a:pPr>
            <a:r>
              <a:rPr lang="en-US" sz="2000" dirty="0">
                <a:solidFill>
                  <a:srgbClr val="99FFCC"/>
                </a:solidFill>
              </a:rPr>
              <a:t>Thank you for your time and interest in our Science curriculum. We strive to provide students with engaging and informative lessons that will spark their curiosity and encourage scientific exploration. Should you have any questions or concerns, please do not hesitate to contact us. Thank you again for considering our curriculum, and we wish you all the best in your educational journey.</a:t>
            </a:r>
          </a:p>
          <a:p>
            <a:pPr marL="0" indent="0" eaLnBrk="1" hangingPunct="1">
              <a:buNone/>
              <a:defRPr/>
            </a:pPr>
            <a:r>
              <a:rPr lang="en-US" sz="2000" dirty="0">
                <a:solidFill>
                  <a:srgbClr val="99FFCC"/>
                </a:solidFill>
              </a:rPr>
              <a:t>Sincerely,</a:t>
            </a:r>
          </a:p>
          <a:p>
            <a:pPr marL="0" indent="0" eaLnBrk="1" hangingPunct="1">
              <a:buNone/>
              <a:defRPr/>
            </a:pPr>
            <a:r>
              <a:rPr lang="en-US" sz="2000" dirty="0" err="1">
                <a:solidFill>
                  <a:srgbClr val="99FFCC"/>
                </a:solidFill>
              </a:rPr>
              <a:t>Support@slidespark.net</a:t>
            </a:r>
            <a:endParaRPr lang="en-US" sz="2000" dirty="0">
              <a:solidFill>
                <a:srgbClr val="99FFCC"/>
              </a:solidFill>
            </a:endParaRPr>
          </a:p>
          <a:p>
            <a:pPr lvl="2" eaLnBrk="1" hangingPunct="1">
              <a:buFontTx/>
              <a:buNone/>
              <a:defRPr/>
            </a:pPr>
            <a:endParaRPr lang="en-US" sz="2000" dirty="0"/>
          </a:p>
        </p:txBody>
      </p:sp>
      <p:pic>
        <p:nvPicPr>
          <p:cNvPr id="5" name="Picture 4" descr="A blue and green text on a black background&#10;&#10;Description automatically generated">
            <a:extLst>
              <a:ext uri="{FF2B5EF4-FFF2-40B4-BE49-F238E27FC236}">
                <a16:creationId xmlns:a16="http://schemas.microsoft.com/office/drawing/2014/main" id="{36666FB8-37B8-6522-FDDE-08105A6956D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8600" y="3047206"/>
            <a:ext cx="8686800" cy="2523779"/>
          </a:xfrm>
          <a:prstGeom prst="roundRect">
            <a:avLst>
              <a:gd name="adj" fmla="val 4167"/>
            </a:avLst>
          </a:prstGeom>
          <a:solidFill>
            <a:srgbClr val="FFFFFF"/>
          </a:solidFill>
          <a:ln w="76200" cap="sq">
            <a:solidFill>
              <a:srgbClr val="292929"/>
            </a:solidFill>
            <a:miter lim="800000"/>
          </a:ln>
          <a:effectLst>
            <a:glow rad="228600">
              <a:srgbClr val="99FFCC"/>
            </a:glow>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8" name="Picture 7">
            <a:extLst>
              <a:ext uri="{FF2B5EF4-FFF2-40B4-BE49-F238E27FC236}">
                <a16:creationId xmlns:a16="http://schemas.microsoft.com/office/drawing/2014/main" id="{5F066DB2-6B0B-4F12-B26F-8F264C967B82}"/>
              </a:ext>
            </a:extLst>
          </p:cNvPr>
          <p:cNvPicPr>
            <a:picLocks noChangeAspect="1"/>
          </p:cNvPicPr>
          <p:nvPr/>
        </p:nvPicPr>
        <p:blipFill>
          <a:blip r:embed="rId3"/>
          <a:stretch>
            <a:fillRect/>
          </a:stretch>
        </p:blipFill>
        <p:spPr>
          <a:xfrm>
            <a:off x="7418674" y="6787306"/>
            <a:ext cx="1633537" cy="70694"/>
          </a:xfrm>
          <a:prstGeom prst="rect">
            <a:avLst/>
          </a:prstGeom>
        </p:spPr>
      </p:pic>
      <p:pic>
        <p:nvPicPr>
          <p:cNvPr id="2" name="Picture 1">
            <a:hlinkClick r:id="rId4"/>
            <a:extLst>
              <a:ext uri="{FF2B5EF4-FFF2-40B4-BE49-F238E27FC236}">
                <a16:creationId xmlns:a16="http://schemas.microsoft.com/office/drawing/2014/main" id="{9502778F-C466-A6D3-6BB5-735C0CCCCFD8}"/>
              </a:ext>
            </a:extLst>
          </p:cNvPr>
          <p:cNvPicPr>
            <a:picLocks noChangeAspect="1"/>
          </p:cNvPicPr>
          <p:nvPr/>
        </p:nvPicPr>
        <p:blipFill>
          <a:blip r:embed="rId5"/>
          <a:stretch>
            <a:fillRect/>
          </a:stretch>
        </p:blipFill>
        <p:spPr>
          <a:xfrm>
            <a:off x="3294178" y="1819685"/>
            <a:ext cx="934424" cy="927236"/>
          </a:xfrm>
          <a:prstGeom prst="rect">
            <a:avLst/>
          </a:prstGeom>
        </p:spPr>
      </p:pic>
      <p:pic>
        <p:nvPicPr>
          <p:cNvPr id="3" name="Picture 2">
            <a:hlinkClick r:id="rId6"/>
            <a:extLst>
              <a:ext uri="{FF2B5EF4-FFF2-40B4-BE49-F238E27FC236}">
                <a16:creationId xmlns:a16="http://schemas.microsoft.com/office/drawing/2014/main" id="{CB008763-BDF7-016D-DF81-C34E5D25C549}"/>
              </a:ext>
            </a:extLst>
          </p:cNvPr>
          <p:cNvPicPr>
            <a:picLocks noChangeAspect="1"/>
          </p:cNvPicPr>
          <p:nvPr/>
        </p:nvPicPr>
        <p:blipFill>
          <a:blip r:embed="rId7"/>
          <a:stretch>
            <a:fillRect/>
          </a:stretch>
        </p:blipFill>
        <p:spPr>
          <a:xfrm>
            <a:off x="5290702" y="1772071"/>
            <a:ext cx="1096434" cy="1022464"/>
          </a:xfrm>
          <a:prstGeom prst="rect">
            <a:avLst/>
          </a:prstGeom>
        </p:spPr>
      </p:pic>
      <p:pic>
        <p:nvPicPr>
          <p:cNvPr id="9" name="Picture 8">
            <a:hlinkClick r:id="rId8"/>
            <a:extLst>
              <a:ext uri="{FF2B5EF4-FFF2-40B4-BE49-F238E27FC236}">
                <a16:creationId xmlns:a16="http://schemas.microsoft.com/office/drawing/2014/main" id="{435BCED7-0A4C-64DB-9481-018142B40C85}"/>
              </a:ext>
            </a:extLst>
          </p:cNvPr>
          <p:cNvPicPr>
            <a:picLocks noChangeAspect="1"/>
          </p:cNvPicPr>
          <p:nvPr/>
        </p:nvPicPr>
        <p:blipFill>
          <a:blip r:embed="rId9"/>
          <a:stretch>
            <a:fillRect/>
          </a:stretch>
        </p:blipFill>
        <p:spPr>
          <a:xfrm>
            <a:off x="6387136" y="1877542"/>
            <a:ext cx="926726" cy="875647"/>
          </a:xfrm>
          <a:prstGeom prst="rect">
            <a:avLst/>
          </a:prstGeom>
        </p:spPr>
      </p:pic>
      <p:pic>
        <p:nvPicPr>
          <p:cNvPr id="11" name="Picture 10">
            <a:hlinkClick r:id="rId10"/>
            <a:extLst>
              <a:ext uri="{FF2B5EF4-FFF2-40B4-BE49-F238E27FC236}">
                <a16:creationId xmlns:a16="http://schemas.microsoft.com/office/drawing/2014/main" id="{AC3F1F6A-8AAA-0440-7033-95A988B72788}"/>
              </a:ext>
            </a:extLst>
          </p:cNvPr>
          <p:cNvPicPr>
            <a:picLocks noChangeAspect="1"/>
          </p:cNvPicPr>
          <p:nvPr/>
        </p:nvPicPr>
        <p:blipFill>
          <a:blip r:embed="rId11"/>
          <a:stretch>
            <a:fillRect/>
          </a:stretch>
        </p:blipFill>
        <p:spPr>
          <a:xfrm>
            <a:off x="4310855" y="1833099"/>
            <a:ext cx="979847" cy="868501"/>
          </a:xfrm>
          <a:prstGeom prst="rect">
            <a:avLst/>
          </a:prstGeom>
        </p:spPr>
      </p:pic>
      <p:sp>
        <p:nvSpPr>
          <p:cNvPr id="6" name="TextBox 5">
            <a:extLst>
              <a:ext uri="{FF2B5EF4-FFF2-40B4-BE49-F238E27FC236}">
                <a16:creationId xmlns:a16="http://schemas.microsoft.com/office/drawing/2014/main" id="{C90DBD79-BF54-C56A-76E5-51F0AA964D5D}"/>
              </a:ext>
            </a:extLst>
          </p:cNvPr>
          <p:cNvSpPr txBox="1"/>
          <p:nvPr/>
        </p:nvSpPr>
        <p:spPr>
          <a:xfrm>
            <a:off x="163038" y="6110987"/>
            <a:ext cx="4637740" cy="523220"/>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err="1">
                <a:ln>
                  <a:noFill/>
                </a:ln>
                <a:solidFill>
                  <a:srgbClr val="1155CC"/>
                </a:solidFill>
                <a:effectLst/>
                <a:uLnTx/>
                <a:uFillTx/>
                <a:latin typeface="Arial" panose="020B0604020202020204" pitchFamily="34" charset="0"/>
                <a:ea typeface="+mn-ea"/>
                <a:cs typeface="Arial" pitchFamily="34" charset="0"/>
                <a:hlinkClick r:id="rId12"/>
              </a:rPr>
              <a:t>SlideSpark</a:t>
            </a:r>
            <a:r>
              <a:rPr kumimoji="0" lang="en-US" sz="2800" b="0" i="0" u="none" strike="noStrike" kern="1200" cap="none" spc="0" normalizeH="0" baseline="0" noProof="0" dirty="0">
                <a:ln>
                  <a:noFill/>
                </a:ln>
                <a:solidFill>
                  <a:srgbClr val="1155CC"/>
                </a:solidFill>
                <a:effectLst/>
                <a:uLnTx/>
                <a:uFillTx/>
                <a:latin typeface="Arial" panose="020B0604020202020204" pitchFamily="34" charset="0"/>
                <a:ea typeface="+mn-ea"/>
                <a:cs typeface="Arial" pitchFamily="34" charset="0"/>
                <a:hlinkClick r:id="rId12"/>
              </a:rPr>
              <a:t> Science on </a:t>
            </a:r>
            <a:r>
              <a:rPr kumimoji="0" lang="en-US" sz="2800" b="0" i="0" u="none" strike="noStrike" kern="1200" cap="none" spc="0" normalizeH="0" baseline="0" noProof="0" dirty="0" err="1">
                <a:ln>
                  <a:noFill/>
                </a:ln>
                <a:solidFill>
                  <a:srgbClr val="1155CC"/>
                </a:solidFill>
                <a:effectLst/>
                <a:uLnTx/>
                <a:uFillTx/>
                <a:latin typeface="Arial" panose="020B0604020202020204" pitchFamily="34" charset="0"/>
                <a:ea typeface="+mn-ea"/>
                <a:cs typeface="Arial" pitchFamily="34" charset="0"/>
                <a:hlinkClick r:id="rId12"/>
              </a:rPr>
              <a:t>TpT</a:t>
            </a:r>
            <a:endParaRPr kumimoji="0" lang="en-US" sz="2800" b="0" i="0" u="none" strike="noStrike" kern="1200" cap="none" spc="0" normalizeH="0" baseline="0" noProof="0" dirty="0">
              <a:ln>
                <a:noFill/>
              </a:ln>
              <a:solidFill>
                <a:srgbClr val="FFFFFF"/>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38524750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3"/>
          <p:cNvSpPr>
            <a:spLocks noGrp="1" noChangeArrowheads="1"/>
          </p:cNvSpPr>
          <p:nvPr>
            <p:ph type="body" idx="1"/>
          </p:nvPr>
        </p:nvSpPr>
        <p:spPr>
          <a:xfrm>
            <a:off x="195942" y="152400"/>
            <a:ext cx="8795657" cy="5715000"/>
          </a:xfrm>
        </p:spPr>
        <p:txBody>
          <a:bodyPr/>
          <a:lstStyle/>
          <a:p>
            <a:pPr eaLnBrk="1" hangingPunct="1"/>
            <a:r>
              <a:rPr lang="en-US" dirty="0">
                <a:solidFill>
                  <a:srgbClr val="66FF99"/>
                </a:solidFill>
              </a:rPr>
              <a:t>This scientist took X-Ray pictures of DNA’s structure and lectured about phosphate being a part of the outside of the molecule.</a:t>
            </a:r>
          </a:p>
          <a:p>
            <a:pPr lvl="1" eaLnBrk="1" hangingPunct="1"/>
            <a:r>
              <a:rPr lang="en-US" dirty="0">
                <a:solidFill>
                  <a:srgbClr val="FF9900"/>
                </a:solidFill>
              </a:rPr>
              <a:t> Watson attended her lecture.</a:t>
            </a:r>
          </a:p>
        </p:txBody>
      </p:sp>
      <p:pic>
        <p:nvPicPr>
          <p:cNvPr id="130051"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8600" y="2438400"/>
            <a:ext cx="5181600" cy="4156075"/>
          </a:xfrm>
          <a:prstGeom prst="rect">
            <a:avLst/>
          </a:prstGeom>
          <a:noFill/>
          <a:ln w="76200" cmpd="tri">
            <a:solidFill>
              <a:srgbClr val="808080"/>
            </a:solidFill>
            <a:miter lim="800000"/>
            <a:headEnd/>
            <a:tailEnd/>
          </a:ln>
          <a:extLst>
            <a:ext uri="{909E8E84-426E-40DD-AFC4-6F175D3DCCD1}">
              <a14:hiddenFill xmlns:a14="http://schemas.microsoft.com/office/drawing/2010/main">
                <a:solidFill>
                  <a:srgbClr val="FFFFFF"/>
                </a:solidFill>
              </a14:hiddenFill>
            </a:ext>
          </a:extLst>
        </p:spPr>
      </p:pic>
      <p:sp>
        <p:nvSpPr>
          <p:cNvPr id="36873" name="Rectangle 9"/>
          <p:cNvSpPr>
            <a:spLocks noChangeArrowheads="1"/>
          </p:cNvSpPr>
          <p:nvPr/>
        </p:nvSpPr>
        <p:spPr bwMode="auto">
          <a:xfrm>
            <a:off x="5715000" y="6629400"/>
            <a:ext cx="3124200" cy="214313"/>
          </a:xfrm>
          <a:prstGeom prst="rect">
            <a:avLst/>
          </a:prstGeom>
          <a:noFill/>
          <a:ln w="9525" algn="ctr">
            <a:noFill/>
            <a:miter lim="800000"/>
            <a:headEnd/>
            <a:tailEnd/>
          </a:ln>
          <a:effectLst/>
        </p:spPr>
        <p:txBody>
          <a:bodyPr>
            <a:spAutoFit/>
          </a:bodyPr>
          <a:lstStyle/>
          <a:p>
            <a:pPr marL="342900" indent="-342900" algn="r" eaLnBrk="1" hangingPunct="1">
              <a:buClr>
                <a:schemeClr val="hlink"/>
              </a:buClr>
              <a:buSzPct val="65000"/>
              <a:buFont typeface="Wingdings" pitchFamily="2" charset="2"/>
              <a:buNone/>
              <a:defRPr/>
            </a:pPr>
            <a:r>
              <a:rPr lang="en-US" sz="800" b="1" dirty="0">
                <a:latin typeface="Verdana" pitchFamily="34" charset="0"/>
              </a:rPr>
              <a:t>Copyright © 2024 SlideSpark .LLC</a:t>
            </a:r>
            <a:endParaRPr lang="en-US" sz="9600" dirty="0">
              <a:effectLst>
                <a:outerShdw blurRad="38100" dist="38100" dir="2700000" algn="tl">
                  <a:srgbClr val="336699"/>
                </a:outerShdw>
              </a:effectLst>
              <a:latin typeface="Tahoma" pitchFamily="34" charset="0"/>
            </a:endParaRPr>
          </a:p>
        </p:txBody>
      </p:sp>
      <p:pic>
        <p:nvPicPr>
          <p:cNvPr id="6"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15000" y="2362199"/>
            <a:ext cx="3200400" cy="4232275"/>
          </a:xfrm>
          <a:prstGeom prst="rect">
            <a:avLst/>
          </a:prstGeom>
          <a:noFill/>
          <a:ln w="76200">
            <a:solidFill>
              <a:schemeClr val="bg1">
                <a:lumMod val="85000"/>
                <a:lumOff val="15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7855493" y="1397675"/>
            <a:ext cx="1059907" cy="1569660"/>
          </a:xfrm>
          <a:prstGeom prst="rect">
            <a:avLst/>
          </a:prstGeom>
          <a:noFill/>
        </p:spPr>
        <p:txBody>
          <a:bodyPr wrap="none" lIns="91440" tIns="45720" rIns="91440" bIns="45720">
            <a:spAutoFit/>
          </a:bodyPr>
          <a:lstStyle/>
          <a:p>
            <a:pPr algn="ctr"/>
            <a:r>
              <a:rPr lang="en-US" sz="9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5</a:t>
            </a:r>
          </a:p>
        </p:txBody>
      </p:sp>
      <p:sp>
        <p:nvSpPr>
          <p:cNvPr id="7" name="Rounded Rectangle 6"/>
          <p:cNvSpPr/>
          <p:nvPr/>
        </p:nvSpPr>
        <p:spPr bwMode="auto">
          <a:xfrm>
            <a:off x="1447800" y="1828800"/>
            <a:ext cx="914400" cy="304800"/>
          </a:xfrm>
          <a:prstGeom prst="roundRect">
            <a:avLst/>
          </a:prstGeom>
          <a:solidFill>
            <a:schemeClr val="bg1"/>
          </a:solidFill>
          <a:ln w="9525" cap="flat" cmpd="sng" algn="ctr">
            <a:solidFill>
              <a:srgbClr val="FFC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800" b="0" i="0" u="none" strike="noStrike" cap="none" normalizeH="0" baseline="0">
              <a:ln>
                <a:noFill/>
              </a:ln>
              <a:solidFill>
                <a:schemeClr val="tx1"/>
              </a:solidFill>
              <a:effectLst/>
              <a:latin typeface="Verdana" pitchFamily="34" charset="0"/>
            </a:endParaRPr>
          </a:p>
        </p:txBody>
      </p:sp>
    </p:spTree>
    <p:extLst>
      <p:ext uri="{BB962C8B-B14F-4D97-AF65-F5344CB8AC3E}">
        <p14:creationId xmlns:p14="http://schemas.microsoft.com/office/powerpoint/2010/main" val="14764099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2939823673"/>
              </p:ext>
            </p:extLst>
          </p:nvPr>
        </p:nvGraphicFramePr>
        <p:xfrm>
          <a:off x="381000" y="891594"/>
          <a:ext cx="8382000" cy="5680075"/>
        </p:xfrm>
        <a:graphic>
          <a:graphicData uri="http://schemas.openxmlformats.org/drawingml/2006/table">
            <a:tbl>
              <a:tblPr firstRow="1" bandRow="1">
                <a:tableStyleId>{5C22544A-7EE6-4342-B048-85BDC9FD1C3A}</a:tableStyleId>
              </a:tblPr>
              <a:tblGrid>
                <a:gridCol w="1676400">
                  <a:extLst>
                    <a:ext uri="{9D8B030D-6E8A-4147-A177-3AD203B41FA5}">
                      <a16:colId xmlns:a16="http://schemas.microsoft.com/office/drawing/2014/main" val="20000"/>
                    </a:ext>
                  </a:extLst>
                </a:gridCol>
                <a:gridCol w="1676400">
                  <a:extLst>
                    <a:ext uri="{9D8B030D-6E8A-4147-A177-3AD203B41FA5}">
                      <a16:colId xmlns:a16="http://schemas.microsoft.com/office/drawing/2014/main" val="20001"/>
                    </a:ext>
                  </a:extLst>
                </a:gridCol>
                <a:gridCol w="1676400">
                  <a:extLst>
                    <a:ext uri="{9D8B030D-6E8A-4147-A177-3AD203B41FA5}">
                      <a16:colId xmlns:a16="http://schemas.microsoft.com/office/drawing/2014/main" val="20002"/>
                    </a:ext>
                  </a:extLst>
                </a:gridCol>
                <a:gridCol w="1676400">
                  <a:extLst>
                    <a:ext uri="{9D8B030D-6E8A-4147-A177-3AD203B41FA5}">
                      <a16:colId xmlns:a16="http://schemas.microsoft.com/office/drawing/2014/main" val="20003"/>
                    </a:ext>
                  </a:extLst>
                </a:gridCol>
                <a:gridCol w="1676400">
                  <a:extLst>
                    <a:ext uri="{9D8B030D-6E8A-4147-A177-3AD203B41FA5}">
                      <a16:colId xmlns:a16="http://schemas.microsoft.com/office/drawing/2014/main" val="20004"/>
                    </a:ext>
                  </a:extLst>
                </a:gridCol>
              </a:tblGrid>
              <a:tr h="819729">
                <a:tc>
                  <a:txBody>
                    <a:bodyPr/>
                    <a:lstStyle/>
                    <a:p>
                      <a:pPr algn="ctr"/>
                      <a:r>
                        <a:rPr lang="en-US" dirty="0"/>
                        <a:t>HI</a:t>
                      </a:r>
                      <a:r>
                        <a:rPr lang="en-US" baseline="0" dirty="0"/>
                        <a:t>P </a:t>
                      </a:r>
                      <a:r>
                        <a:rPr lang="en-US" baseline="0" dirty="0" err="1"/>
                        <a:t>HIP</a:t>
                      </a:r>
                      <a:br>
                        <a:rPr lang="en-US" baseline="0" dirty="0"/>
                      </a:br>
                      <a:r>
                        <a:rPr lang="en-US" baseline="0" dirty="0"/>
                        <a:t>HOORAY</a:t>
                      </a:r>
                      <a:endParaRPr lang="en-US" dirty="0"/>
                    </a:p>
                  </a:txBody>
                  <a:tcPr>
                    <a:noFill/>
                  </a:tcPr>
                </a:tc>
                <a:tc>
                  <a:txBody>
                    <a:bodyPr/>
                    <a:lstStyle/>
                    <a:p>
                      <a:pPr algn="ctr"/>
                      <a:r>
                        <a:rPr lang="en-US" dirty="0">
                          <a:solidFill>
                            <a:srgbClr val="FF5050"/>
                          </a:solidFill>
                        </a:rPr>
                        <a:t>SPIRAL</a:t>
                      </a:r>
                      <a:br>
                        <a:rPr lang="en-US" dirty="0">
                          <a:solidFill>
                            <a:srgbClr val="FF5050"/>
                          </a:solidFill>
                        </a:rPr>
                      </a:br>
                      <a:r>
                        <a:rPr lang="en-US" dirty="0" err="1">
                          <a:solidFill>
                            <a:srgbClr val="FF5050"/>
                          </a:solidFill>
                        </a:rPr>
                        <a:t>SPIRAL</a:t>
                      </a:r>
                      <a:endParaRPr lang="en-US" dirty="0">
                        <a:solidFill>
                          <a:srgbClr val="FF5050"/>
                        </a:solidFill>
                      </a:endParaRPr>
                    </a:p>
                  </a:txBody>
                  <a:tcPr>
                    <a:noFill/>
                  </a:tcPr>
                </a:tc>
                <a:tc>
                  <a:txBody>
                    <a:bodyPr/>
                    <a:lstStyle/>
                    <a:p>
                      <a:pPr algn="ctr"/>
                      <a:r>
                        <a:rPr lang="en-US" dirty="0"/>
                        <a:t>SHAPE-UP</a:t>
                      </a:r>
                    </a:p>
                  </a:txBody>
                  <a:tcPr>
                    <a:noFill/>
                  </a:tcPr>
                </a:tc>
                <a:tc>
                  <a:txBody>
                    <a:bodyPr/>
                    <a:lstStyle/>
                    <a:p>
                      <a:pPr algn="ctr"/>
                      <a:r>
                        <a:rPr lang="en-US" dirty="0"/>
                        <a:t>LIFE</a:t>
                      </a:r>
                    </a:p>
                    <a:p>
                      <a:pPr algn="ctr"/>
                      <a:r>
                        <a:rPr lang="en-US" dirty="0"/>
                        <a:t>LINE</a:t>
                      </a:r>
                    </a:p>
                  </a:txBody>
                  <a:tcPr>
                    <a:noFill/>
                  </a:tcPr>
                </a:tc>
                <a:tc>
                  <a:txBody>
                    <a:bodyPr/>
                    <a:lstStyle/>
                    <a:p>
                      <a:pPr algn="ctr"/>
                      <a:r>
                        <a:rPr lang="en-US" dirty="0"/>
                        <a:t>-Bonus-</a:t>
                      </a:r>
                    </a:p>
                    <a:p>
                      <a:pPr algn="ctr"/>
                      <a:r>
                        <a:rPr lang="en-US" dirty="0"/>
                        <a:t>FAMILY</a:t>
                      </a:r>
                      <a:r>
                        <a:rPr lang="en-US" baseline="0" dirty="0"/>
                        <a:t> JEANS</a:t>
                      </a:r>
                      <a:endParaRPr lang="en-US" dirty="0"/>
                    </a:p>
                  </a:txBody>
                  <a:tcPr>
                    <a:noFill/>
                  </a:tcPr>
                </a:tc>
                <a:extLst>
                  <a:ext uri="{0D108BD9-81ED-4DB2-BD59-A6C34878D82A}">
                    <a16:rowId xmlns:a16="http://schemas.microsoft.com/office/drawing/2014/main" val="10000"/>
                  </a:ext>
                </a:extLst>
              </a:tr>
              <a:tr h="953135">
                <a:tc>
                  <a:txBody>
                    <a:bodyPr/>
                    <a:lstStyle/>
                    <a:p>
                      <a:pPr algn="ctr"/>
                      <a:r>
                        <a:rPr lang="en-US" sz="4400" dirty="0">
                          <a:solidFill>
                            <a:schemeClr val="tx1"/>
                          </a:solidFill>
                        </a:rPr>
                        <a:t>1</a:t>
                      </a:r>
                    </a:p>
                  </a:txBody>
                  <a:tcPr>
                    <a:noFill/>
                  </a:tcPr>
                </a:tc>
                <a:tc>
                  <a:txBody>
                    <a:bodyPr/>
                    <a:lstStyle/>
                    <a:p>
                      <a:pPr algn="ctr"/>
                      <a:r>
                        <a:rPr lang="en-US" sz="4400" dirty="0">
                          <a:solidFill>
                            <a:schemeClr val="tx1"/>
                          </a:solidFill>
                        </a:rPr>
                        <a:t>6</a:t>
                      </a:r>
                    </a:p>
                  </a:txBody>
                  <a:tcPr>
                    <a:solidFill>
                      <a:schemeClr val="bg1">
                        <a:lumMod val="85000"/>
                        <a:lumOff val="15000"/>
                      </a:schemeClr>
                    </a:solidFill>
                  </a:tcPr>
                </a:tc>
                <a:tc>
                  <a:txBody>
                    <a:bodyPr/>
                    <a:lstStyle/>
                    <a:p>
                      <a:pPr algn="ctr"/>
                      <a:r>
                        <a:rPr lang="en-US" sz="4400" dirty="0">
                          <a:solidFill>
                            <a:schemeClr val="tx1"/>
                          </a:solidFill>
                        </a:rPr>
                        <a:t>11</a:t>
                      </a:r>
                    </a:p>
                  </a:txBody>
                  <a:tcPr>
                    <a:noFill/>
                  </a:tcPr>
                </a:tc>
                <a:tc>
                  <a:txBody>
                    <a:bodyPr/>
                    <a:lstStyle/>
                    <a:p>
                      <a:pPr algn="ctr"/>
                      <a:r>
                        <a:rPr lang="en-US" sz="4400" dirty="0">
                          <a:solidFill>
                            <a:schemeClr val="tx1"/>
                          </a:solidFill>
                        </a:rPr>
                        <a:t>16</a:t>
                      </a:r>
                    </a:p>
                  </a:txBody>
                  <a:tcPr>
                    <a:noFill/>
                  </a:tcPr>
                </a:tc>
                <a:tc>
                  <a:txBody>
                    <a:bodyPr/>
                    <a:lstStyle/>
                    <a:p>
                      <a:pPr algn="ctr"/>
                      <a:r>
                        <a:rPr lang="en-US" sz="4400" dirty="0">
                          <a:solidFill>
                            <a:schemeClr val="tx1"/>
                          </a:solidFill>
                        </a:rPr>
                        <a:t>*21</a:t>
                      </a:r>
                    </a:p>
                  </a:txBody>
                  <a:tcPr>
                    <a:noFill/>
                  </a:tcPr>
                </a:tc>
                <a:extLst>
                  <a:ext uri="{0D108BD9-81ED-4DB2-BD59-A6C34878D82A}">
                    <a16:rowId xmlns:a16="http://schemas.microsoft.com/office/drawing/2014/main" val="10001"/>
                  </a:ext>
                </a:extLst>
              </a:tr>
              <a:tr h="953135">
                <a:tc>
                  <a:txBody>
                    <a:bodyPr/>
                    <a:lstStyle/>
                    <a:p>
                      <a:pPr algn="ctr"/>
                      <a:r>
                        <a:rPr lang="en-US" sz="4400" dirty="0">
                          <a:solidFill>
                            <a:schemeClr val="tx1"/>
                          </a:solidFill>
                        </a:rPr>
                        <a:t>2</a:t>
                      </a:r>
                    </a:p>
                  </a:txBody>
                  <a:tcPr>
                    <a:noFill/>
                  </a:tcPr>
                </a:tc>
                <a:tc>
                  <a:txBody>
                    <a:bodyPr/>
                    <a:lstStyle/>
                    <a:p>
                      <a:pPr algn="ctr"/>
                      <a:r>
                        <a:rPr lang="en-US" sz="4400" dirty="0">
                          <a:solidFill>
                            <a:schemeClr val="tx1"/>
                          </a:solidFill>
                        </a:rPr>
                        <a:t>7</a:t>
                      </a:r>
                    </a:p>
                  </a:txBody>
                  <a:tcPr>
                    <a:solidFill>
                      <a:schemeClr val="bg1">
                        <a:lumMod val="85000"/>
                        <a:lumOff val="15000"/>
                      </a:schemeClr>
                    </a:solidFill>
                  </a:tcPr>
                </a:tc>
                <a:tc>
                  <a:txBody>
                    <a:bodyPr/>
                    <a:lstStyle/>
                    <a:p>
                      <a:pPr algn="ctr"/>
                      <a:r>
                        <a:rPr lang="en-US" sz="4400" dirty="0">
                          <a:solidFill>
                            <a:schemeClr val="tx1"/>
                          </a:solidFill>
                        </a:rPr>
                        <a:t>12</a:t>
                      </a:r>
                    </a:p>
                  </a:txBody>
                  <a:tcPr>
                    <a:noFill/>
                  </a:tcPr>
                </a:tc>
                <a:tc>
                  <a:txBody>
                    <a:bodyPr/>
                    <a:lstStyle/>
                    <a:p>
                      <a:pPr algn="ctr"/>
                      <a:r>
                        <a:rPr lang="en-US" sz="4400" dirty="0">
                          <a:solidFill>
                            <a:schemeClr val="tx1"/>
                          </a:solidFill>
                        </a:rPr>
                        <a:t>17</a:t>
                      </a:r>
                    </a:p>
                  </a:txBody>
                  <a:tcPr>
                    <a:noFill/>
                  </a:tcPr>
                </a:tc>
                <a:tc>
                  <a:txBody>
                    <a:bodyPr/>
                    <a:lstStyle/>
                    <a:p>
                      <a:pPr algn="ctr"/>
                      <a:r>
                        <a:rPr lang="en-US" sz="4400" dirty="0">
                          <a:solidFill>
                            <a:schemeClr val="tx1"/>
                          </a:solidFill>
                        </a:rPr>
                        <a:t>*22</a:t>
                      </a:r>
                    </a:p>
                  </a:txBody>
                  <a:tcPr>
                    <a:noFill/>
                  </a:tcPr>
                </a:tc>
                <a:extLst>
                  <a:ext uri="{0D108BD9-81ED-4DB2-BD59-A6C34878D82A}">
                    <a16:rowId xmlns:a16="http://schemas.microsoft.com/office/drawing/2014/main" val="10002"/>
                  </a:ext>
                </a:extLst>
              </a:tr>
              <a:tr h="953135">
                <a:tc>
                  <a:txBody>
                    <a:bodyPr/>
                    <a:lstStyle/>
                    <a:p>
                      <a:pPr algn="ctr"/>
                      <a:r>
                        <a:rPr lang="en-US" sz="4400" dirty="0">
                          <a:solidFill>
                            <a:schemeClr val="tx1"/>
                          </a:solidFill>
                        </a:rPr>
                        <a:t>3</a:t>
                      </a:r>
                    </a:p>
                  </a:txBody>
                  <a:tcPr>
                    <a:noFill/>
                  </a:tcPr>
                </a:tc>
                <a:tc>
                  <a:txBody>
                    <a:bodyPr/>
                    <a:lstStyle/>
                    <a:p>
                      <a:pPr algn="ctr"/>
                      <a:r>
                        <a:rPr lang="en-US" sz="4400" dirty="0">
                          <a:solidFill>
                            <a:schemeClr val="tx1"/>
                          </a:solidFill>
                        </a:rPr>
                        <a:t>8</a:t>
                      </a:r>
                    </a:p>
                  </a:txBody>
                  <a:tcPr>
                    <a:solidFill>
                      <a:schemeClr val="bg1">
                        <a:lumMod val="85000"/>
                        <a:lumOff val="15000"/>
                      </a:schemeClr>
                    </a:solidFill>
                  </a:tcPr>
                </a:tc>
                <a:tc>
                  <a:txBody>
                    <a:bodyPr/>
                    <a:lstStyle/>
                    <a:p>
                      <a:pPr algn="ctr"/>
                      <a:r>
                        <a:rPr lang="en-US" sz="4400" dirty="0">
                          <a:solidFill>
                            <a:schemeClr val="tx1"/>
                          </a:solidFill>
                        </a:rPr>
                        <a:t>13</a:t>
                      </a:r>
                    </a:p>
                  </a:txBody>
                  <a:tcPr>
                    <a:noFill/>
                  </a:tcPr>
                </a:tc>
                <a:tc>
                  <a:txBody>
                    <a:bodyPr/>
                    <a:lstStyle/>
                    <a:p>
                      <a:pPr algn="ctr"/>
                      <a:r>
                        <a:rPr lang="en-US" sz="4400" dirty="0">
                          <a:solidFill>
                            <a:schemeClr val="tx1"/>
                          </a:solidFill>
                        </a:rPr>
                        <a:t>18</a:t>
                      </a:r>
                    </a:p>
                  </a:txBody>
                  <a:tcPr>
                    <a:noFill/>
                  </a:tcPr>
                </a:tc>
                <a:tc>
                  <a:txBody>
                    <a:bodyPr/>
                    <a:lstStyle/>
                    <a:p>
                      <a:pPr algn="ctr"/>
                      <a:r>
                        <a:rPr lang="en-US" sz="4400" dirty="0">
                          <a:solidFill>
                            <a:schemeClr val="tx1"/>
                          </a:solidFill>
                        </a:rPr>
                        <a:t>*23</a:t>
                      </a:r>
                    </a:p>
                  </a:txBody>
                  <a:tcPr>
                    <a:noFill/>
                  </a:tcPr>
                </a:tc>
                <a:extLst>
                  <a:ext uri="{0D108BD9-81ED-4DB2-BD59-A6C34878D82A}">
                    <a16:rowId xmlns:a16="http://schemas.microsoft.com/office/drawing/2014/main" val="10003"/>
                  </a:ext>
                </a:extLst>
              </a:tr>
              <a:tr h="953135">
                <a:tc>
                  <a:txBody>
                    <a:bodyPr/>
                    <a:lstStyle/>
                    <a:p>
                      <a:pPr algn="ctr"/>
                      <a:r>
                        <a:rPr lang="en-US" sz="4400" dirty="0">
                          <a:solidFill>
                            <a:schemeClr val="tx1"/>
                          </a:solidFill>
                        </a:rPr>
                        <a:t>4</a:t>
                      </a:r>
                    </a:p>
                  </a:txBody>
                  <a:tcPr>
                    <a:noFill/>
                  </a:tcPr>
                </a:tc>
                <a:tc>
                  <a:txBody>
                    <a:bodyPr/>
                    <a:lstStyle/>
                    <a:p>
                      <a:pPr algn="ctr"/>
                      <a:r>
                        <a:rPr lang="en-US" sz="4400" dirty="0">
                          <a:solidFill>
                            <a:schemeClr val="tx1"/>
                          </a:solidFill>
                        </a:rPr>
                        <a:t>9</a:t>
                      </a:r>
                    </a:p>
                  </a:txBody>
                  <a:tcPr>
                    <a:solidFill>
                      <a:schemeClr val="bg1">
                        <a:lumMod val="85000"/>
                        <a:lumOff val="15000"/>
                      </a:schemeClr>
                    </a:solidFill>
                  </a:tcPr>
                </a:tc>
                <a:tc>
                  <a:txBody>
                    <a:bodyPr/>
                    <a:lstStyle/>
                    <a:p>
                      <a:pPr algn="ctr"/>
                      <a:r>
                        <a:rPr lang="en-US" sz="4400" dirty="0">
                          <a:solidFill>
                            <a:schemeClr val="tx1"/>
                          </a:solidFill>
                        </a:rPr>
                        <a:t>14</a:t>
                      </a:r>
                    </a:p>
                  </a:txBody>
                  <a:tcPr>
                    <a:noFill/>
                  </a:tcPr>
                </a:tc>
                <a:tc>
                  <a:txBody>
                    <a:bodyPr/>
                    <a:lstStyle/>
                    <a:p>
                      <a:pPr algn="ctr"/>
                      <a:r>
                        <a:rPr lang="en-US" sz="4400" dirty="0">
                          <a:solidFill>
                            <a:schemeClr val="tx1"/>
                          </a:solidFill>
                        </a:rPr>
                        <a:t>19</a:t>
                      </a:r>
                    </a:p>
                  </a:txBody>
                  <a:tcPr>
                    <a:noFill/>
                  </a:tcPr>
                </a:tc>
                <a:tc>
                  <a:txBody>
                    <a:bodyPr/>
                    <a:lstStyle/>
                    <a:p>
                      <a:pPr algn="ctr"/>
                      <a:r>
                        <a:rPr lang="en-US" sz="4400" dirty="0">
                          <a:solidFill>
                            <a:schemeClr val="tx1"/>
                          </a:solidFill>
                        </a:rPr>
                        <a:t>*24</a:t>
                      </a:r>
                    </a:p>
                  </a:txBody>
                  <a:tcPr>
                    <a:noFill/>
                  </a:tcPr>
                </a:tc>
                <a:extLst>
                  <a:ext uri="{0D108BD9-81ED-4DB2-BD59-A6C34878D82A}">
                    <a16:rowId xmlns:a16="http://schemas.microsoft.com/office/drawing/2014/main" val="10004"/>
                  </a:ext>
                </a:extLst>
              </a:tr>
              <a:tr h="953135">
                <a:tc>
                  <a:txBody>
                    <a:bodyPr/>
                    <a:lstStyle/>
                    <a:p>
                      <a:pPr algn="ctr"/>
                      <a:r>
                        <a:rPr lang="en-US" sz="4400" dirty="0">
                          <a:solidFill>
                            <a:schemeClr val="tx1"/>
                          </a:solidFill>
                        </a:rPr>
                        <a:t>5</a:t>
                      </a:r>
                    </a:p>
                  </a:txBody>
                  <a:tcPr>
                    <a:noFill/>
                  </a:tcPr>
                </a:tc>
                <a:tc>
                  <a:txBody>
                    <a:bodyPr/>
                    <a:lstStyle/>
                    <a:p>
                      <a:pPr algn="ctr"/>
                      <a:r>
                        <a:rPr lang="en-US" sz="4400" dirty="0">
                          <a:solidFill>
                            <a:schemeClr val="tx1"/>
                          </a:solidFill>
                        </a:rPr>
                        <a:t>10</a:t>
                      </a:r>
                    </a:p>
                  </a:txBody>
                  <a:tcPr>
                    <a:solidFill>
                      <a:schemeClr val="bg1">
                        <a:lumMod val="85000"/>
                        <a:lumOff val="15000"/>
                      </a:schemeClr>
                    </a:solidFill>
                  </a:tcPr>
                </a:tc>
                <a:tc>
                  <a:txBody>
                    <a:bodyPr/>
                    <a:lstStyle/>
                    <a:p>
                      <a:pPr algn="ctr"/>
                      <a:r>
                        <a:rPr lang="en-US" sz="4400" dirty="0">
                          <a:solidFill>
                            <a:schemeClr val="tx1"/>
                          </a:solidFill>
                        </a:rPr>
                        <a:t>15</a:t>
                      </a:r>
                    </a:p>
                  </a:txBody>
                  <a:tcPr>
                    <a:noFill/>
                  </a:tcPr>
                </a:tc>
                <a:tc>
                  <a:txBody>
                    <a:bodyPr/>
                    <a:lstStyle/>
                    <a:p>
                      <a:pPr algn="ctr"/>
                      <a:r>
                        <a:rPr lang="en-US" sz="4400" dirty="0">
                          <a:solidFill>
                            <a:schemeClr val="tx1"/>
                          </a:solidFill>
                        </a:rPr>
                        <a:t>20</a:t>
                      </a:r>
                    </a:p>
                  </a:txBody>
                  <a:tcPr>
                    <a:noFill/>
                  </a:tcPr>
                </a:tc>
                <a:tc>
                  <a:txBody>
                    <a:bodyPr/>
                    <a:lstStyle/>
                    <a:p>
                      <a:pPr algn="ctr"/>
                      <a:r>
                        <a:rPr lang="en-US" sz="4400" dirty="0">
                          <a:solidFill>
                            <a:schemeClr val="tx1"/>
                          </a:solidFill>
                        </a:rPr>
                        <a:t>*25</a:t>
                      </a:r>
                    </a:p>
                  </a:txBody>
                  <a:tcPr>
                    <a:noFill/>
                  </a:tcPr>
                </a:tc>
                <a:extLst>
                  <a:ext uri="{0D108BD9-81ED-4DB2-BD59-A6C34878D82A}">
                    <a16:rowId xmlns:a16="http://schemas.microsoft.com/office/drawing/2014/main" val="10005"/>
                  </a:ext>
                </a:extLst>
              </a:tr>
            </a:tbl>
          </a:graphicData>
        </a:graphic>
      </p:graphicFrame>
      <p:sp>
        <p:nvSpPr>
          <p:cNvPr id="3" name="Rectangle 2"/>
          <p:cNvSpPr/>
          <p:nvPr/>
        </p:nvSpPr>
        <p:spPr>
          <a:xfrm>
            <a:off x="2874270" y="228600"/>
            <a:ext cx="3395481" cy="461665"/>
          </a:xfrm>
          <a:prstGeom prst="rect">
            <a:avLst/>
          </a:prstGeom>
          <a:noFill/>
        </p:spPr>
        <p:txBody>
          <a:bodyPr wrap="none" lIns="91440" tIns="45720" rIns="91440" bIns="45720">
            <a:spAutoFit/>
          </a:bodyPr>
          <a:lstStyle/>
          <a:p>
            <a:pPr algn="ctr"/>
            <a:r>
              <a:rPr lang="en-US" sz="24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DNA Review Game</a:t>
            </a:r>
            <a:endParaRPr lang="en-US" sz="24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Tree>
    <p:extLst>
      <p:ext uri="{BB962C8B-B14F-4D97-AF65-F5344CB8AC3E}">
        <p14:creationId xmlns:p14="http://schemas.microsoft.com/office/powerpoint/2010/main" val="153687900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3411226639"/>
              </p:ext>
            </p:extLst>
          </p:nvPr>
        </p:nvGraphicFramePr>
        <p:xfrm>
          <a:off x="381000" y="891594"/>
          <a:ext cx="8382000" cy="5680075"/>
        </p:xfrm>
        <a:graphic>
          <a:graphicData uri="http://schemas.openxmlformats.org/drawingml/2006/table">
            <a:tbl>
              <a:tblPr firstRow="1" bandRow="1">
                <a:tableStyleId>{5C22544A-7EE6-4342-B048-85BDC9FD1C3A}</a:tableStyleId>
              </a:tblPr>
              <a:tblGrid>
                <a:gridCol w="1676400">
                  <a:extLst>
                    <a:ext uri="{9D8B030D-6E8A-4147-A177-3AD203B41FA5}">
                      <a16:colId xmlns:a16="http://schemas.microsoft.com/office/drawing/2014/main" val="20000"/>
                    </a:ext>
                  </a:extLst>
                </a:gridCol>
                <a:gridCol w="1676400">
                  <a:extLst>
                    <a:ext uri="{9D8B030D-6E8A-4147-A177-3AD203B41FA5}">
                      <a16:colId xmlns:a16="http://schemas.microsoft.com/office/drawing/2014/main" val="20001"/>
                    </a:ext>
                  </a:extLst>
                </a:gridCol>
                <a:gridCol w="1676400">
                  <a:extLst>
                    <a:ext uri="{9D8B030D-6E8A-4147-A177-3AD203B41FA5}">
                      <a16:colId xmlns:a16="http://schemas.microsoft.com/office/drawing/2014/main" val="20002"/>
                    </a:ext>
                  </a:extLst>
                </a:gridCol>
                <a:gridCol w="1676400">
                  <a:extLst>
                    <a:ext uri="{9D8B030D-6E8A-4147-A177-3AD203B41FA5}">
                      <a16:colId xmlns:a16="http://schemas.microsoft.com/office/drawing/2014/main" val="20003"/>
                    </a:ext>
                  </a:extLst>
                </a:gridCol>
                <a:gridCol w="1676400">
                  <a:extLst>
                    <a:ext uri="{9D8B030D-6E8A-4147-A177-3AD203B41FA5}">
                      <a16:colId xmlns:a16="http://schemas.microsoft.com/office/drawing/2014/main" val="20004"/>
                    </a:ext>
                  </a:extLst>
                </a:gridCol>
              </a:tblGrid>
              <a:tr h="819729">
                <a:tc>
                  <a:txBody>
                    <a:bodyPr/>
                    <a:lstStyle/>
                    <a:p>
                      <a:pPr algn="ctr"/>
                      <a:r>
                        <a:rPr lang="en-US" dirty="0"/>
                        <a:t>HI</a:t>
                      </a:r>
                      <a:r>
                        <a:rPr lang="en-US" baseline="0" dirty="0"/>
                        <a:t>P </a:t>
                      </a:r>
                      <a:r>
                        <a:rPr lang="en-US" baseline="0" dirty="0" err="1"/>
                        <a:t>HIP</a:t>
                      </a:r>
                      <a:br>
                        <a:rPr lang="en-US" baseline="0" dirty="0"/>
                      </a:br>
                      <a:r>
                        <a:rPr lang="en-US" baseline="0" dirty="0"/>
                        <a:t>HOORAY</a:t>
                      </a:r>
                      <a:endParaRPr lang="en-US" dirty="0"/>
                    </a:p>
                  </a:txBody>
                  <a:tcPr>
                    <a:noFill/>
                  </a:tcPr>
                </a:tc>
                <a:tc>
                  <a:txBody>
                    <a:bodyPr/>
                    <a:lstStyle/>
                    <a:p>
                      <a:pPr algn="ctr"/>
                      <a:r>
                        <a:rPr lang="en-US" dirty="0"/>
                        <a:t>SPIRAL</a:t>
                      </a:r>
                      <a:br>
                        <a:rPr lang="en-US" dirty="0"/>
                      </a:br>
                      <a:r>
                        <a:rPr lang="en-US" dirty="0" err="1"/>
                        <a:t>SPIRAL</a:t>
                      </a:r>
                      <a:endParaRPr lang="en-US" dirty="0"/>
                    </a:p>
                  </a:txBody>
                  <a:tcPr>
                    <a:noFill/>
                  </a:tcPr>
                </a:tc>
                <a:tc>
                  <a:txBody>
                    <a:bodyPr/>
                    <a:lstStyle/>
                    <a:p>
                      <a:pPr algn="ctr"/>
                      <a:r>
                        <a:rPr lang="en-US" dirty="0"/>
                        <a:t>SHAPE-UP</a:t>
                      </a:r>
                    </a:p>
                  </a:txBody>
                  <a:tcPr>
                    <a:noFill/>
                  </a:tcPr>
                </a:tc>
                <a:tc>
                  <a:txBody>
                    <a:bodyPr/>
                    <a:lstStyle/>
                    <a:p>
                      <a:pPr algn="ctr"/>
                      <a:r>
                        <a:rPr lang="en-US" dirty="0"/>
                        <a:t>LIFE</a:t>
                      </a:r>
                    </a:p>
                    <a:p>
                      <a:pPr algn="ctr"/>
                      <a:r>
                        <a:rPr lang="en-US" dirty="0"/>
                        <a:t>LINE</a:t>
                      </a:r>
                    </a:p>
                  </a:txBody>
                  <a:tcPr>
                    <a:noFill/>
                  </a:tcPr>
                </a:tc>
                <a:tc>
                  <a:txBody>
                    <a:bodyPr/>
                    <a:lstStyle/>
                    <a:p>
                      <a:pPr algn="ctr"/>
                      <a:r>
                        <a:rPr lang="en-US" dirty="0"/>
                        <a:t>-Bonus-</a:t>
                      </a:r>
                    </a:p>
                    <a:p>
                      <a:pPr algn="ctr"/>
                      <a:r>
                        <a:rPr lang="en-US" dirty="0"/>
                        <a:t>FAMILY</a:t>
                      </a:r>
                      <a:r>
                        <a:rPr lang="en-US" baseline="0" dirty="0"/>
                        <a:t> JEANS</a:t>
                      </a:r>
                      <a:endParaRPr lang="en-US" dirty="0"/>
                    </a:p>
                  </a:txBody>
                  <a:tcPr>
                    <a:noFill/>
                  </a:tcPr>
                </a:tc>
                <a:extLst>
                  <a:ext uri="{0D108BD9-81ED-4DB2-BD59-A6C34878D82A}">
                    <a16:rowId xmlns:a16="http://schemas.microsoft.com/office/drawing/2014/main" val="10000"/>
                  </a:ext>
                </a:extLst>
              </a:tr>
              <a:tr h="953135">
                <a:tc>
                  <a:txBody>
                    <a:bodyPr/>
                    <a:lstStyle/>
                    <a:p>
                      <a:pPr algn="ctr"/>
                      <a:r>
                        <a:rPr lang="en-US" sz="4400" dirty="0">
                          <a:solidFill>
                            <a:schemeClr val="tx1"/>
                          </a:solidFill>
                        </a:rPr>
                        <a:t>1</a:t>
                      </a:r>
                    </a:p>
                  </a:txBody>
                  <a:tcPr>
                    <a:noFill/>
                  </a:tcPr>
                </a:tc>
                <a:tc>
                  <a:txBody>
                    <a:bodyPr/>
                    <a:lstStyle/>
                    <a:p>
                      <a:pPr algn="ctr"/>
                      <a:r>
                        <a:rPr lang="en-US" sz="4400" dirty="0">
                          <a:solidFill>
                            <a:schemeClr val="tx1"/>
                          </a:solidFill>
                        </a:rPr>
                        <a:t>6</a:t>
                      </a:r>
                    </a:p>
                  </a:txBody>
                  <a:tcPr>
                    <a:noFill/>
                  </a:tcPr>
                </a:tc>
                <a:tc>
                  <a:txBody>
                    <a:bodyPr/>
                    <a:lstStyle/>
                    <a:p>
                      <a:pPr algn="ctr"/>
                      <a:r>
                        <a:rPr lang="en-US" sz="4400" dirty="0">
                          <a:solidFill>
                            <a:schemeClr val="tx1"/>
                          </a:solidFill>
                        </a:rPr>
                        <a:t>11</a:t>
                      </a:r>
                    </a:p>
                  </a:txBody>
                  <a:tcPr>
                    <a:noFill/>
                  </a:tcPr>
                </a:tc>
                <a:tc>
                  <a:txBody>
                    <a:bodyPr/>
                    <a:lstStyle/>
                    <a:p>
                      <a:pPr algn="ctr"/>
                      <a:r>
                        <a:rPr lang="en-US" sz="4400" dirty="0">
                          <a:solidFill>
                            <a:schemeClr val="tx1"/>
                          </a:solidFill>
                        </a:rPr>
                        <a:t>16</a:t>
                      </a:r>
                    </a:p>
                  </a:txBody>
                  <a:tcPr>
                    <a:noFill/>
                  </a:tcPr>
                </a:tc>
                <a:tc>
                  <a:txBody>
                    <a:bodyPr/>
                    <a:lstStyle/>
                    <a:p>
                      <a:pPr algn="ctr"/>
                      <a:r>
                        <a:rPr lang="en-US" sz="4400" dirty="0">
                          <a:solidFill>
                            <a:schemeClr val="tx1"/>
                          </a:solidFill>
                        </a:rPr>
                        <a:t>*21</a:t>
                      </a:r>
                    </a:p>
                  </a:txBody>
                  <a:tcPr>
                    <a:noFill/>
                  </a:tcPr>
                </a:tc>
                <a:extLst>
                  <a:ext uri="{0D108BD9-81ED-4DB2-BD59-A6C34878D82A}">
                    <a16:rowId xmlns:a16="http://schemas.microsoft.com/office/drawing/2014/main" val="10001"/>
                  </a:ext>
                </a:extLst>
              </a:tr>
              <a:tr h="953135">
                <a:tc>
                  <a:txBody>
                    <a:bodyPr/>
                    <a:lstStyle/>
                    <a:p>
                      <a:pPr algn="ctr"/>
                      <a:r>
                        <a:rPr lang="en-US" sz="4400" dirty="0">
                          <a:solidFill>
                            <a:schemeClr val="tx1"/>
                          </a:solidFill>
                        </a:rPr>
                        <a:t>2</a:t>
                      </a:r>
                    </a:p>
                  </a:txBody>
                  <a:tcPr>
                    <a:noFill/>
                  </a:tcPr>
                </a:tc>
                <a:tc>
                  <a:txBody>
                    <a:bodyPr/>
                    <a:lstStyle/>
                    <a:p>
                      <a:pPr algn="ctr"/>
                      <a:r>
                        <a:rPr lang="en-US" sz="4400" dirty="0">
                          <a:solidFill>
                            <a:schemeClr val="tx1"/>
                          </a:solidFill>
                        </a:rPr>
                        <a:t>7</a:t>
                      </a:r>
                    </a:p>
                  </a:txBody>
                  <a:tcPr>
                    <a:noFill/>
                  </a:tcPr>
                </a:tc>
                <a:tc>
                  <a:txBody>
                    <a:bodyPr/>
                    <a:lstStyle/>
                    <a:p>
                      <a:pPr algn="ctr"/>
                      <a:r>
                        <a:rPr lang="en-US" sz="4400" dirty="0">
                          <a:solidFill>
                            <a:schemeClr val="tx1"/>
                          </a:solidFill>
                        </a:rPr>
                        <a:t>12</a:t>
                      </a:r>
                    </a:p>
                  </a:txBody>
                  <a:tcPr>
                    <a:noFill/>
                  </a:tcPr>
                </a:tc>
                <a:tc>
                  <a:txBody>
                    <a:bodyPr/>
                    <a:lstStyle/>
                    <a:p>
                      <a:pPr algn="ctr"/>
                      <a:r>
                        <a:rPr lang="en-US" sz="4400" dirty="0">
                          <a:solidFill>
                            <a:schemeClr val="tx1"/>
                          </a:solidFill>
                        </a:rPr>
                        <a:t>17</a:t>
                      </a:r>
                    </a:p>
                  </a:txBody>
                  <a:tcPr>
                    <a:noFill/>
                  </a:tcPr>
                </a:tc>
                <a:tc>
                  <a:txBody>
                    <a:bodyPr/>
                    <a:lstStyle/>
                    <a:p>
                      <a:pPr algn="ctr"/>
                      <a:r>
                        <a:rPr lang="en-US" sz="4400" dirty="0">
                          <a:solidFill>
                            <a:schemeClr val="tx1"/>
                          </a:solidFill>
                        </a:rPr>
                        <a:t>*22</a:t>
                      </a:r>
                    </a:p>
                  </a:txBody>
                  <a:tcPr>
                    <a:noFill/>
                  </a:tcPr>
                </a:tc>
                <a:extLst>
                  <a:ext uri="{0D108BD9-81ED-4DB2-BD59-A6C34878D82A}">
                    <a16:rowId xmlns:a16="http://schemas.microsoft.com/office/drawing/2014/main" val="10002"/>
                  </a:ext>
                </a:extLst>
              </a:tr>
              <a:tr h="953135">
                <a:tc>
                  <a:txBody>
                    <a:bodyPr/>
                    <a:lstStyle/>
                    <a:p>
                      <a:pPr algn="ctr"/>
                      <a:r>
                        <a:rPr lang="en-US" sz="4400" dirty="0">
                          <a:solidFill>
                            <a:schemeClr val="tx1"/>
                          </a:solidFill>
                        </a:rPr>
                        <a:t>3</a:t>
                      </a:r>
                    </a:p>
                  </a:txBody>
                  <a:tcPr>
                    <a:noFill/>
                  </a:tcPr>
                </a:tc>
                <a:tc>
                  <a:txBody>
                    <a:bodyPr/>
                    <a:lstStyle/>
                    <a:p>
                      <a:pPr algn="ctr"/>
                      <a:r>
                        <a:rPr lang="en-US" sz="4400" dirty="0">
                          <a:solidFill>
                            <a:schemeClr val="tx1"/>
                          </a:solidFill>
                        </a:rPr>
                        <a:t>8</a:t>
                      </a:r>
                    </a:p>
                  </a:txBody>
                  <a:tcPr>
                    <a:noFill/>
                  </a:tcPr>
                </a:tc>
                <a:tc>
                  <a:txBody>
                    <a:bodyPr/>
                    <a:lstStyle/>
                    <a:p>
                      <a:pPr algn="ctr"/>
                      <a:r>
                        <a:rPr lang="en-US" sz="4400" dirty="0">
                          <a:solidFill>
                            <a:schemeClr val="tx1"/>
                          </a:solidFill>
                        </a:rPr>
                        <a:t>13</a:t>
                      </a:r>
                    </a:p>
                  </a:txBody>
                  <a:tcPr>
                    <a:noFill/>
                  </a:tcPr>
                </a:tc>
                <a:tc>
                  <a:txBody>
                    <a:bodyPr/>
                    <a:lstStyle/>
                    <a:p>
                      <a:pPr algn="ctr"/>
                      <a:r>
                        <a:rPr lang="en-US" sz="4400" dirty="0">
                          <a:solidFill>
                            <a:schemeClr val="tx1"/>
                          </a:solidFill>
                        </a:rPr>
                        <a:t>18</a:t>
                      </a:r>
                    </a:p>
                  </a:txBody>
                  <a:tcPr>
                    <a:noFill/>
                  </a:tcPr>
                </a:tc>
                <a:tc>
                  <a:txBody>
                    <a:bodyPr/>
                    <a:lstStyle/>
                    <a:p>
                      <a:pPr algn="ctr"/>
                      <a:r>
                        <a:rPr lang="en-US" sz="4400" dirty="0">
                          <a:solidFill>
                            <a:schemeClr val="tx1"/>
                          </a:solidFill>
                        </a:rPr>
                        <a:t>*23</a:t>
                      </a:r>
                    </a:p>
                  </a:txBody>
                  <a:tcPr>
                    <a:noFill/>
                  </a:tcPr>
                </a:tc>
                <a:extLst>
                  <a:ext uri="{0D108BD9-81ED-4DB2-BD59-A6C34878D82A}">
                    <a16:rowId xmlns:a16="http://schemas.microsoft.com/office/drawing/2014/main" val="10003"/>
                  </a:ext>
                </a:extLst>
              </a:tr>
              <a:tr h="953135">
                <a:tc>
                  <a:txBody>
                    <a:bodyPr/>
                    <a:lstStyle/>
                    <a:p>
                      <a:pPr algn="ctr"/>
                      <a:r>
                        <a:rPr lang="en-US" sz="4400" dirty="0">
                          <a:solidFill>
                            <a:schemeClr val="tx1"/>
                          </a:solidFill>
                        </a:rPr>
                        <a:t>4</a:t>
                      </a:r>
                    </a:p>
                  </a:txBody>
                  <a:tcPr>
                    <a:noFill/>
                  </a:tcPr>
                </a:tc>
                <a:tc>
                  <a:txBody>
                    <a:bodyPr/>
                    <a:lstStyle/>
                    <a:p>
                      <a:pPr algn="ctr"/>
                      <a:r>
                        <a:rPr lang="en-US" sz="4400" dirty="0">
                          <a:solidFill>
                            <a:schemeClr val="tx1"/>
                          </a:solidFill>
                        </a:rPr>
                        <a:t>9</a:t>
                      </a:r>
                    </a:p>
                  </a:txBody>
                  <a:tcPr>
                    <a:noFill/>
                  </a:tcPr>
                </a:tc>
                <a:tc>
                  <a:txBody>
                    <a:bodyPr/>
                    <a:lstStyle/>
                    <a:p>
                      <a:pPr algn="ctr"/>
                      <a:r>
                        <a:rPr lang="en-US" sz="4400" dirty="0">
                          <a:solidFill>
                            <a:schemeClr val="tx1"/>
                          </a:solidFill>
                        </a:rPr>
                        <a:t>14</a:t>
                      </a:r>
                    </a:p>
                  </a:txBody>
                  <a:tcPr>
                    <a:noFill/>
                  </a:tcPr>
                </a:tc>
                <a:tc>
                  <a:txBody>
                    <a:bodyPr/>
                    <a:lstStyle/>
                    <a:p>
                      <a:pPr algn="ctr"/>
                      <a:r>
                        <a:rPr lang="en-US" sz="4400" dirty="0">
                          <a:solidFill>
                            <a:schemeClr val="tx1"/>
                          </a:solidFill>
                        </a:rPr>
                        <a:t>19</a:t>
                      </a:r>
                    </a:p>
                  </a:txBody>
                  <a:tcPr>
                    <a:noFill/>
                  </a:tcPr>
                </a:tc>
                <a:tc>
                  <a:txBody>
                    <a:bodyPr/>
                    <a:lstStyle/>
                    <a:p>
                      <a:pPr algn="ctr"/>
                      <a:r>
                        <a:rPr lang="en-US" sz="4400" dirty="0">
                          <a:solidFill>
                            <a:schemeClr val="tx1"/>
                          </a:solidFill>
                        </a:rPr>
                        <a:t>*24</a:t>
                      </a:r>
                    </a:p>
                  </a:txBody>
                  <a:tcPr>
                    <a:noFill/>
                  </a:tcPr>
                </a:tc>
                <a:extLst>
                  <a:ext uri="{0D108BD9-81ED-4DB2-BD59-A6C34878D82A}">
                    <a16:rowId xmlns:a16="http://schemas.microsoft.com/office/drawing/2014/main" val="10004"/>
                  </a:ext>
                </a:extLst>
              </a:tr>
              <a:tr h="953135">
                <a:tc>
                  <a:txBody>
                    <a:bodyPr/>
                    <a:lstStyle/>
                    <a:p>
                      <a:pPr algn="ctr"/>
                      <a:r>
                        <a:rPr lang="en-US" sz="4400" dirty="0">
                          <a:solidFill>
                            <a:schemeClr val="tx1"/>
                          </a:solidFill>
                        </a:rPr>
                        <a:t>5</a:t>
                      </a:r>
                    </a:p>
                  </a:txBody>
                  <a:tcPr>
                    <a:noFill/>
                  </a:tcPr>
                </a:tc>
                <a:tc>
                  <a:txBody>
                    <a:bodyPr/>
                    <a:lstStyle/>
                    <a:p>
                      <a:pPr algn="ctr"/>
                      <a:r>
                        <a:rPr lang="en-US" sz="4400" dirty="0">
                          <a:solidFill>
                            <a:schemeClr val="tx1"/>
                          </a:solidFill>
                        </a:rPr>
                        <a:t>10</a:t>
                      </a:r>
                    </a:p>
                  </a:txBody>
                  <a:tcPr>
                    <a:noFill/>
                  </a:tcPr>
                </a:tc>
                <a:tc>
                  <a:txBody>
                    <a:bodyPr/>
                    <a:lstStyle/>
                    <a:p>
                      <a:pPr algn="ctr"/>
                      <a:r>
                        <a:rPr lang="en-US" sz="4400" dirty="0">
                          <a:solidFill>
                            <a:schemeClr val="tx1"/>
                          </a:solidFill>
                        </a:rPr>
                        <a:t>15</a:t>
                      </a:r>
                    </a:p>
                  </a:txBody>
                  <a:tcPr>
                    <a:noFill/>
                  </a:tcPr>
                </a:tc>
                <a:tc>
                  <a:txBody>
                    <a:bodyPr/>
                    <a:lstStyle/>
                    <a:p>
                      <a:pPr algn="ctr"/>
                      <a:r>
                        <a:rPr lang="en-US" sz="4400" dirty="0">
                          <a:solidFill>
                            <a:schemeClr val="tx1"/>
                          </a:solidFill>
                        </a:rPr>
                        <a:t>20</a:t>
                      </a:r>
                    </a:p>
                  </a:txBody>
                  <a:tcPr>
                    <a:noFill/>
                  </a:tcPr>
                </a:tc>
                <a:tc>
                  <a:txBody>
                    <a:bodyPr/>
                    <a:lstStyle/>
                    <a:p>
                      <a:pPr algn="ctr"/>
                      <a:r>
                        <a:rPr lang="en-US" sz="4400" dirty="0">
                          <a:solidFill>
                            <a:schemeClr val="tx1"/>
                          </a:solidFill>
                        </a:rPr>
                        <a:t>*25</a:t>
                      </a:r>
                    </a:p>
                  </a:txBody>
                  <a:tcPr>
                    <a:noFill/>
                  </a:tcPr>
                </a:tc>
                <a:extLst>
                  <a:ext uri="{0D108BD9-81ED-4DB2-BD59-A6C34878D82A}">
                    <a16:rowId xmlns:a16="http://schemas.microsoft.com/office/drawing/2014/main" val="10005"/>
                  </a:ext>
                </a:extLst>
              </a:tr>
            </a:tbl>
          </a:graphicData>
        </a:graphic>
      </p:graphicFrame>
      <p:sp>
        <p:nvSpPr>
          <p:cNvPr id="3" name="Rectangle 2"/>
          <p:cNvSpPr/>
          <p:nvPr/>
        </p:nvSpPr>
        <p:spPr>
          <a:xfrm>
            <a:off x="2874270" y="228600"/>
            <a:ext cx="3395481" cy="461665"/>
          </a:xfrm>
          <a:prstGeom prst="rect">
            <a:avLst/>
          </a:prstGeom>
          <a:noFill/>
        </p:spPr>
        <p:txBody>
          <a:bodyPr wrap="none" lIns="91440" tIns="45720" rIns="91440" bIns="45720">
            <a:spAutoFit/>
          </a:bodyPr>
          <a:lstStyle/>
          <a:p>
            <a:pPr algn="ctr"/>
            <a:r>
              <a:rPr lang="en-US" sz="24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DNA Review Game</a:t>
            </a:r>
            <a:endParaRPr lang="en-US" sz="24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Tree>
    <p:extLst>
      <p:ext uri="{BB962C8B-B14F-4D97-AF65-F5344CB8AC3E}">
        <p14:creationId xmlns:p14="http://schemas.microsoft.com/office/powerpoint/2010/main" val="153687900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19459" name="Rectangle 3"/>
          <p:cNvSpPr>
            <a:spLocks noGrp="1" noChangeArrowheads="1"/>
          </p:cNvSpPr>
          <p:nvPr>
            <p:ph type="body" idx="1"/>
          </p:nvPr>
        </p:nvSpPr>
        <p:spPr>
          <a:xfrm>
            <a:off x="152399" y="152400"/>
            <a:ext cx="3962401" cy="3857624"/>
          </a:xfrm>
        </p:spPr>
        <p:txBody>
          <a:bodyPr/>
          <a:lstStyle/>
          <a:p>
            <a:pPr eaLnBrk="1" hangingPunct="1">
              <a:defRPr/>
            </a:pPr>
            <a:r>
              <a:rPr lang="en-US" dirty="0"/>
              <a:t>Which one is A, B, and C?</a:t>
            </a:r>
          </a:p>
          <a:p>
            <a:pPr eaLnBrk="1" hangingPunct="1">
              <a:defRPr/>
            </a:pPr>
            <a:r>
              <a:rPr lang="en-US" sz="2800" dirty="0">
                <a:solidFill>
                  <a:srgbClr val="FF99FF"/>
                </a:solidFill>
              </a:rPr>
              <a:t>A.) </a:t>
            </a:r>
            <a:r>
              <a:rPr lang="en-US" sz="2800" dirty="0">
                <a:solidFill>
                  <a:schemeClr val="bg1"/>
                </a:solidFill>
              </a:rPr>
              <a:t>mRNA, DNA, Sugar Complex</a:t>
            </a:r>
          </a:p>
          <a:p>
            <a:pPr eaLnBrk="1" hangingPunct="1">
              <a:defRPr/>
            </a:pPr>
            <a:r>
              <a:rPr lang="en-US" sz="2800" dirty="0">
                <a:solidFill>
                  <a:srgbClr val="FF9900"/>
                </a:solidFill>
              </a:rPr>
              <a:t>B.) </a:t>
            </a:r>
            <a:r>
              <a:rPr lang="en-US" sz="2800" dirty="0">
                <a:solidFill>
                  <a:schemeClr val="bg1"/>
                </a:solidFill>
              </a:rPr>
              <a:t>Hydrogen Bond, mRNA, DNA wrap.</a:t>
            </a:r>
          </a:p>
          <a:p>
            <a:pPr eaLnBrk="1" hangingPunct="1">
              <a:defRPr/>
            </a:pPr>
            <a:r>
              <a:rPr lang="en-US" sz="2800" dirty="0">
                <a:solidFill>
                  <a:srgbClr val="66FFCC"/>
                </a:solidFill>
              </a:rPr>
              <a:t>C.) </a:t>
            </a:r>
            <a:r>
              <a:rPr lang="en-US" sz="2800" dirty="0">
                <a:solidFill>
                  <a:schemeClr val="bg1"/>
                </a:solidFill>
              </a:rPr>
              <a:t>Phosphate Group, 5 Carbon Sugar, Nitrogen Base</a:t>
            </a:r>
          </a:p>
          <a:p>
            <a:pPr eaLnBrk="1" hangingPunct="1">
              <a:defRPr/>
            </a:pPr>
            <a:r>
              <a:rPr lang="en-US" sz="2800" dirty="0">
                <a:solidFill>
                  <a:srgbClr val="9933FF"/>
                </a:solidFill>
              </a:rPr>
              <a:t>D.) </a:t>
            </a:r>
            <a:r>
              <a:rPr lang="en-US" sz="2800" dirty="0">
                <a:solidFill>
                  <a:schemeClr val="bg1"/>
                </a:solidFill>
              </a:rPr>
              <a:t>Enzymes, Helix, Ribosomal Unit.</a:t>
            </a:r>
          </a:p>
        </p:txBody>
      </p:sp>
      <p:pic>
        <p:nvPicPr>
          <p:cNvPr id="167939" name="Picture 5" descr="dna_molecul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19600" y="228600"/>
            <a:ext cx="4419600" cy="6172200"/>
          </a:xfrm>
          <a:prstGeom prst="rect">
            <a:avLst/>
          </a:prstGeom>
          <a:noFill/>
          <a:ln w="7620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
        <p:nvSpPr>
          <p:cNvPr id="50185" name="Rectangle 9"/>
          <p:cNvSpPr>
            <a:spLocks noChangeArrowheads="1"/>
          </p:cNvSpPr>
          <p:nvPr/>
        </p:nvSpPr>
        <p:spPr bwMode="auto">
          <a:xfrm>
            <a:off x="5715000" y="6629400"/>
            <a:ext cx="3124200" cy="214313"/>
          </a:xfrm>
          <a:prstGeom prst="rect">
            <a:avLst/>
          </a:prstGeom>
          <a:noFill/>
          <a:ln w="9525" algn="ctr">
            <a:noFill/>
            <a:miter lim="800000"/>
            <a:headEnd/>
            <a:tailEnd/>
          </a:ln>
          <a:effectLst/>
        </p:spPr>
        <p:txBody>
          <a:bodyPr>
            <a:spAutoFit/>
          </a:bodyPr>
          <a:lstStyle/>
          <a:p>
            <a:pPr marL="342900" indent="-342900" algn="r" eaLnBrk="1" hangingPunct="1">
              <a:buClr>
                <a:schemeClr val="hlink"/>
              </a:buClr>
              <a:buSzPct val="65000"/>
              <a:buFont typeface="Wingdings" pitchFamily="2" charset="2"/>
              <a:buNone/>
              <a:defRPr/>
            </a:pPr>
            <a:r>
              <a:rPr lang="en-US" sz="800" b="1" dirty="0">
                <a:latin typeface="Verdana" pitchFamily="34" charset="0"/>
              </a:rPr>
              <a:t>Copyright © 2024 SlideSpark .LLC</a:t>
            </a:r>
            <a:endParaRPr lang="en-US" sz="9600" dirty="0">
              <a:effectLst>
                <a:outerShdw blurRad="38100" dist="38100" dir="2700000" algn="tl">
                  <a:srgbClr val="000000"/>
                </a:outerShdw>
              </a:effectLst>
              <a:latin typeface="Tahoma" pitchFamily="34" charset="0"/>
            </a:endParaRPr>
          </a:p>
        </p:txBody>
      </p:sp>
      <p:sp>
        <p:nvSpPr>
          <p:cNvPr id="2" name="Freeform 1"/>
          <p:cNvSpPr/>
          <p:nvPr/>
        </p:nvSpPr>
        <p:spPr bwMode="auto">
          <a:xfrm>
            <a:off x="6545943" y="246743"/>
            <a:ext cx="1320800" cy="638628"/>
          </a:xfrm>
          <a:custGeom>
            <a:avLst/>
            <a:gdLst>
              <a:gd name="connsiteX0" fmla="*/ 290286 w 1320800"/>
              <a:gd name="connsiteY0" fmla="*/ 101600 h 638628"/>
              <a:gd name="connsiteX1" fmla="*/ 174171 w 1320800"/>
              <a:gd name="connsiteY1" fmla="*/ 130628 h 638628"/>
              <a:gd name="connsiteX2" fmla="*/ 87086 w 1320800"/>
              <a:gd name="connsiteY2" fmla="*/ 188686 h 638628"/>
              <a:gd name="connsiteX3" fmla="*/ 43543 w 1320800"/>
              <a:gd name="connsiteY3" fmla="*/ 217714 h 638628"/>
              <a:gd name="connsiteX4" fmla="*/ 0 w 1320800"/>
              <a:gd name="connsiteY4" fmla="*/ 246743 h 638628"/>
              <a:gd name="connsiteX5" fmla="*/ 14514 w 1320800"/>
              <a:gd name="connsiteY5" fmla="*/ 319314 h 638628"/>
              <a:gd name="connsiteX6" fmla="*/ 58057 w 1320800"/>
              <a:gd name="connsiteY6" fmla="*/ 348343 h 638628"/>
              <a:gd name="connsiteX7" fmla="*/ 145143 w 1320800"/>
              <a:gd name="connsiteY7" fmla="*/ 420914 h 638628"/>
              <a:gd name="connsiteX8" fmla="*/ 217714 w 1320800"/>
              <a:gd name="connsiteY8" fmla="*/ 478971 h 638628"/>
              <a:gd name="connsiteX9" fmla="*/ 304800 w 1320800"/>
              <a:gd name="connsiteY9" fmla="*/ 551543 h 638628"/>
              <a:gd name="connsiteX10" fmla="*/ 362857 w 1320800"/>
              <a:gd name="connsiteY10" fmla="*/ 580571 h 638628"/>
              <a:gd name="connsiteX11" fmla="*/ 508000 w 1320800"/>
              <a:gd name="connsiteY11" fmla="*/ 624114 h 638628"/>
              <a:gd name="connsiteX12" fmla="*/ 551543 w 1320800"/>
              <a:gd name="connsiteY12" fmla="*/ 638628 h 638628"/>
              <a:gd name="connsiteX13" fmla="*/ 827314 w 1320800"/>
              <a:gd name="connsiteY13" fmla="*/ 595086 h 638628"/>
              <a:gd name="connsiteX14" fmla="*/ 870857 w 1320800"/>
              <a:gd name="connsiteY14" fmla="*/ 580571 h 638628"/>
              <a:gd name="connsiteX15" fmla="*/ 914400 w 1320800"/>
              <a:gd name="connsiteY15" fmla="*/ 566057 h 638628"/>
              <a:gd name="connsiteX16" fmla="*/ 1103086 w 1320800"/>
              <a:gd name="connsiteY16" fmla="*/ 522514 h 638628"/>
              <a:gd name="connsiteX17" fmla="*/ 1146628 w 1320800"/>
              <a:gd name="connsiteY17" fmla="*/ 493486 h 638628"/>
              <a:gd name="connsiteX18" fmla="*/ 1233714 w 1320800"/>
              <a:gd name="connsiteY18" fmla="*/ 449943 h 638628"/>
              <a:gd name="connsiteX19" fmla="*/ 1262743 w 1320800"/>
              <a:gd name="connsiteY19" fmla="*/ 406400 h 638628"/>
              <a:gd name="connsiteX20" fmla="*/ 1306286 w 1320800"/>
              <a:gd name="connsiteY20" fmla="*/ 377371 h 638628"/>
              <a:gd name="connsiteX21" fmla="*/ 1320800 w 1320800"/>
              <a:gd name="connsiteY21" fmla="*/ 333828 h 638628"/>
              <a:gd name="connsiteX22" fmla="*/ 1291771 w 1320800"/>
              <a:gd name="connsiteY22" fmla="*/ 203200 h 638628"/>
              <a:gd name="connsiteX23" fmla="*/ 1248228 w 1320800"/>
              <a:gd name="connsiteY23" fmla="*/ 174171 h 638628"/>
              <a:gd name="connsiteX24" fmla="*/ 1190171 w 1320800"/>
              <a:gd name="connsiteY24" fmla="*/ 116114 h 638628"/>
              <a:gd name="connsiteX25" fmla="*/ 1117600 w 1320800"/>
              <a:gd name="connsiteY25" fmla="*/ 43543 h 638628"/>
              <a:gd name="connsiteX26" fmla="*/ 1030514 w 1320800"/>
              <a:gd name="connsiteY26" fmla="*/ 14514 h 638628"/>
              <a:gd name="connsiteX27" fmla="*/ 986971 w 1320800"/>
              <a:gd name="connsiteY27" fmla="*/ 0 h 638628"/>
              <a:gd name="connsiteX28" fmla="*/ 914400 w 1320800"/>
              <a:gd name="connsiteY28" fmla="*/ 14514 h 638628"/>
              <a:gd name="connsiteX29" fmla="*/ 870857 w 1320800"/>
              <a:gd name="connsiteY29" fmla="*/ 43543 h 638628"/>
              <a:gd name="connsiteX30" fmla="*/ 783771 w 1320800"/>
              <a:gd name="connsiteY30" fmla="*/ 72571 h 638628"/>
              <a:gd name="connsiteX31" fmla="*/ 783771 w 1320800"/>
              <a:gd name="connsiteY31" fmla="*/ 72571 h 638628"/>
              <a:gd name="connsiteX32" fmla="*/ 667657 w 1320800"/>
              <a:gd name="connsiteY32" fmla="*/ 101600 h 638628"/>
              <a:gd name="connsiteX33" fmla="*/ 159657 w 1320800"/>
              <a:gd name="connsiteY33" fmla="*/ 101600 h 638628"/>
              <a:gd name="connsiteX34" fmla="*/ 72571 w 1320800"/>
              <a:gd name="connsiteY34" fmla="*/ 130628 h 638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320800" h="638628">
                <a:moveTo>
                  <a:pt x="290286" y="101600"/>
                </a:moveTo>
                <a:cubicBezTo>
                  <a:pt x="270182" y="105621"/>
                  <a:pt x="199275" y="116681"/>
                  <a:pt x="174171" y="130628"/>
                </a:cubicBezTo>
                <a:cubicBezTo>
                  <a:pt x="143674" y="147571"/>
                  <a:pt x="116114" y="169334"/>
                  <a:pt x="87086" y="188686"/>
                </a:cubicBezTo>
                <a:lnTo>
                  <a:pt x="43543" y="217714"/>
                </a:lnTo>
                <a:lnTo>
                  <a:pt x="0" y="246743"/>
                </a:lnTo>
                <a:cubicBezTo>
                  <a:pt x="4838" y="270933"/>
                  <a:pt x="2275" y="297895"/>
                  <a:pt x="14514" y="319314"/>
                </a:cubicBezTo>
                <a:cubicBezTo>
                  <a:pt x="23169" y="334460"/>
                  <a:pt x="44656" y="337176"/>
                  <a:pt x="58057" y="348343"/>
                </a:cubicBezTo>
                <a:cubicBezTo>
                  <a:pt x="169805" y="441467"/>
                  <a:pt x="37041" y="348848"/>
                  <a:pt x="145143" y="420914"/>
                </a:cubicBezTo>
                <a:cubicBezTo>
                  <a:pt x="210062" y="518295"/>
                  <a:pt x="133586" y="422886"/>
                  <a:pt x="217714" y="478971"/>
                </a:cubicBezTo>
                <a:cubicBezTo>
                  <a:pt x="397830" y="599047"/>
                  <a:pt x="138596" y="456569"/>
                  <a:pt x="304800" y="551543"/>
                </a:cubicBezTo>
                <a:cubicBezTo>
                  <a:pt x="323586" y="562278"/>
                  <a:pt x="342768" y="572535"/>
                  <a:pt x="362857" y="580571"/>
                </a:cubicBezTo>
                <a:cubicBezTo>
                  <a:pt x="449092" y="615065"/>
                  <a:pt x="433150" y="602729"/>
                  <a:pt x="508000" y="624114"/>
                </a:cubicBezTo>
                <a:cubicBezTo>
                  <a:pt x="522711" y="628317"/>
                  <a:pt x="537029" y="633790"/>
                  <a:pt x="551543" y="638628"/>
                </a:cubicBezTo>
                <a:cubicBezTo>
                  <a:pt x="770728" y="621768"/>
                  <a:pt x="680389" y="644061"/>
                  <a:pt x="827314" y="595086"/>
                </a:cubicBezTo>
                <a:lnTo>
                  <a:pt x="870857" y="580571"/>
                </a:lnTo>
                <a:lnTo>
                  <a:pt x="914400" y="566057"/>
                </a:lnTo>
                <a:cubicBezTo>
                  <a:pt x="1015888" y="498397"/>
                  <a:pt x="891837" y="571263"/>
                  <a:pt x="1103086" y="522514"/>
                </a:cubicBezTo>
                <a:cubicBezTo>
                  <a:pt x="1120083" y="518592"/>
                  <a:pt x="1131026" y="501287"/>
                  <a:pt x="1146628" y="493486"/>
                </a:cubicBezTo>
                <a:cubicBezTo>
                  <a:pt x="1266816" y="433392"/>
                  <a:pt x="1108922" y="533136"/>
                  <a:pt x="1233714" y="449943"/>
                </a:cubicBezTo>
                <a:cubicBezTo>
                  <a:pt x="1243390" y="435429"/>
                  <a:pt x="1250408" y="418735"/>
                  <a:pt x="1262743" y="406400"/>
                </a:cubicBezTo>
                <a:cubicBezTo>
                  <a:pt x="1275078" y="394065"/>
                  <a:pt x="1295389" y="390993"/>
                  <a:pt x="1306286" y="377371"/>
                </a:cubicBezTo>
                <a:cubicBezTo>
                  <a:pt x="1315843" y="365424"/>
                  <a:pt x="1315962" y="348342"/>
                  <a:pt x="1320800" y="333828"/>
                </a:cubicBezTo>
                <a:cubicBezTo>
                  <a:pt x="1320651" y="332932"/>
                  <a:pt x="1306817" y="222007"/>
                  <a:pt x="1291771" y="203200"/>
                </a:cubicBezTo>
                <a:cubicBezTo>
                  <a:pt x="1280874" y="189578"/>
                  <a:pt x="1262742" y="183847"/>
                  <a:pt x="1248228" y="174171"/>
                </a:cubicBezTo>
                <a:cubicBezTo>
                  <a:pt x="1216561" y="79168"/>
                  <a:pt x="1260543" y="172412"/>
                  <a:pt x="1190171" y="116114"/>
                </a:cubicBezTo>
                <a:cubicBezTo>
                  <a:pt x="1111549" y="53217"/>
                  <a:pt x="1215575" y="87087"/>
                  <a:pt x="1117600" y="43543"/>
                </a:cubicBezTo>
                <a:cubicBezTo>
                  <a:pt x="1089638" y="31116"/>
                  <a:pt x="1059543" y="24190"/>
                  <a:pt x="1030514" y="14514"/>
                </a:cubicBezTo>
                <a:lnTo>
                  <a:pt x="986971" y="0"/>
                </a:lnTo>
                <a:cubicBezTo>
                  <a:pt x="962781" y="4838"/>
                  <a:pt x="937499" y="5852"/>
                  <a:pt x="914400" y="14514"/>
                </a:cubicBezTo>
                <a:cubicBezTo>
                  <a:pt x="898067" y="20639"/>
                  <a:pt x="886798" y="36458"/>
                  <a:pt x="870857" y="43543"/>
                </a:cubicBezTo>
                <a:cubicBezTo>
                  <a:pt x="842895" y="55970"/>
                  <a:pt x="812800" y="62895"/>
                  <a:pt x="783771" y="72571"/>
                </a:cubicBezTo>
                <a:lnTo>
                  <a:pt x="783771" y="72571"/>
                </a:lnTo>
                <a:lnTo>
                  <a:pt x="667657" y="101600"/>
                </a:lnTo>
                <a:cubicBezTo>
                  <a:pt x="460198" y="90075"/>
                  <a:pt x="364943" y="74824"/>
                  <a:pt x="159657" y="101600"/>
                </a:cubicBezTo>
                <a:cubicBezTo>
                  <a:pt x="129315" y="105558"/>
                  <a:pt x="72571" y="130628"/>
                  <a:pt x="72571" y="130628"/>
                </a:cubicBezTo>
              </a:path>
            </a:pathLst>
          </a:custGeom>
          <a:solidFill>
            <a:schemeClr val="tx1"/>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800" b="0" i="0" u="none" strike="noStrike" cap="none" normalizeH="0" baseline="0">
              <a:ln>
                <a:noFill/>
              </a:ln>
              <a:solidFill>
                <a:schemeClr val="tx1"/>
              </a:solidFill>
              <a:effectLst/>
              <a:latin typeface="Verdana" pitchFamily="34" charset="0"/>
            </a:endParaRPr>
          </a:p>
        </p:txBody>
      </p:sp>
      <p:sp>
        <p:nvSpPr>
          <p:cNvPr id="3" name="Freeform 2"/>
          <p:cNvSpPr/>
          <p:nvPr/>
        </p:nvSpPr>
        <p:spPr bwMode="auto">
          <a:xfrm>
            <a:off x="7155543" y="609600"/>
            <a:ext cx="1407886" cy="1698171"/>
          </a:xfrm>
          <a:custGeom>
            <a:avLst/>
            <a:gdLst>
              <a:gd name="connsiteX0" fmla="*/ 972457 w 1407886"/>
              <a:gd name="connsiteY0" fmla="*/ 0 h 1698171"/>
              <a:gd name="connsiteX1" fmla="*/ 827314 w 1407886"/>
              <a:gd name="connsiteY1" fmla="*/ 14514 h 1698171"/>
              <a:gd name="connsiteX2" fmla="*/ 783771 w 1407886"/>
              <a:gd name="connsiteY2" fmla="*/ 43543 h 1698171"/>
              <a:gd name="connsiteX3" fmla="*/ 740228 w 1407886"/>
              <a:gd name="connsiteY3" fmla="*/ 58057 h 1698171"/>
              <a:gd name="connsiteX4" fmla="*/ 653143 w 1407886"/>
              <a:gd name="connsiteY4" fmla="*/ 130629 h 1698171"/>
              <a:gd name="connsiteX5" fmla="*/ 609600 w 1407886"/>
              <a:gd name="connsiteY5" fmla="*/ 174171 h 1698171"/>
              <a:gd name="connsiteX6" fmla="*/ 522514 w 1407886"/>
              <a:gd name="connsiteY6" fmla="*/ 217714 h 1698171"/>
              <a:gd name="connsiteX7" fmla="*/ 449943 w 1407886"/>
              <a:gd name="connsiteY7" fmla="*/ 290286 h 1698171"/>
              <a:gd name="connsiteX8" fmla="*/ 406400 w 1407886"/>
              <a:gd name="connsiteY8" fmla="*/ 319314 h 1698171"/>
              <a:gd name="connsiteX9" fmla="*/ 362857 w 1407886"/>
              <a:gd name="connsiteY9" fmla="*/ 362857 h 1698171"/>
              <a:gd name="connsiteX10" fmla="*/ 275771 w 1407886"/>
              <a:gd name="connsiteY10" fmla="*/ 391886 h 1698171"/>
              <a:gd name="connsiteX11" fmla="*/ 232228 w 1407886"/>
              <a:gd name="connsiteY11" fmla="*/ 420914 h 1698171"/>
              <a:gd name="connsiteX12" fmla="*/ 203200 w 1407886"/>
              <a:gd name="connsiteY12" fmla="*/ 464457 h 1698171"/>
              <a:gd name="connsiteX13" fmla="*/ 116114 w 1407886"/>
              <a:gd name="connsiteY13" fmla="*/ 522514 h 1698171"/>
              <a:gd name="connsiteX14" fmla="*/ 87086 w 1407886"/>
              <a:gd name="connsiteY14" fmla="*/ 566057 h 1698171"/>
              <a:gd name="connsiteX15" fmla="*/ 0 w 1407886"/>
              <a:gd name="connsiteY15" fmla="*/ 653143 h 1698171"/>
              <a:gd name="connsiteX16" fmla="*/ 14514 w 1407886"/>
              <a:gd name="connsiteY16" fmla="*/ 769257 h 1698171"/>
              <a:gd name="connsiteX17" fmla="*/ 43543 w 1407886"/>
              <a:gd name="connsiteY17" fmla="*/ 856343 h 1698171"/>
              <a:gd name="connsiteX18" fmla="*/ 87086 w 1407886"/>
              <a:gd name="connsiteY18" fmla="*/ 957943 h 1698171"/>
              <a:gd name="connsiteX19" fmla="*/ 145143 w 1407886"/>
              <a:gd name="connsiteY19" fmla="*/ 1045029 h 1698171"/>
              <a:gd name="connsiteX20" fmla="*/ 174171 w 1407886"/>
              <a:gd name="connsiteY20" fmla="*/ 1088571 h 1698171"/>
              <a:gd name="connsiteX21" fmla="*/ 232228 w 1407886"/>
              <a:gd name="connsiteY21" fmla="*/ 1219200 h 1698171"/>
              <a:gd name="connsiteX22" fmla="*/ 275771 w 1407886"/>
              <a:gd name="connsiteY22" fmla="*/ 1262743 h 1698171"/>
              <a:gd name="connsiteX23" fmla="*/ 333828 w 1407886"/>
              <a:gd name="connsiteY23" fmla="*/ 1364343 h 1698171"/>
              <a:gd name="connsiteX24" fmla="*/ 391886 w 1407886"/>
              <a:gd name="connsiteY24" fmla="*/ 1451429 h 1698171"/>
              <a:gd name="connsiteX25" fmla="*/ 435428 w 1407886"/>
              <a:gd name="connsiteY25" fmla="*/ 1480457 h 1698171"/>
              <a:gd name="connsiteX26" fmla="*/ 508000 w 1407886"/>
              <a:gd name="connsiteY26" fmla="*/ 1553029 h 1698171"/>
              <a:gd name="connsiteX27" fmla="*/ 638628 w 1407886"/>
              <a:gd name="connsiteY27" fmla="*/ 1654629 h 1698171"/>
              <a:gd name="connsiteX28" fmla="*/ 725714 w 1407886"/>
              <a:gd name="connsiteY28" fmla="*/ 1698171 h 1698171"/>
              <a:gd name="connsiteX29" fmla="*/ 856343 w 1407886"/>
              <a:gd name="connsiteY29" fmla="*/ 1683657 h 1698171"/>
              <a:gd name="connsiteX30" fmla="*/ 943428 w 1407886"/>
              <a:gd name="connsiteY30" fmla="*/ 1654629 h 1698171"/>
              <a:gd name="connsiteX31" fmla="*/ 1132114 w 1407886"/>
              <a:gd name="connsiteY31" fmla="*/ 1611086 h 1698171"/>
              <a:gd name="connsiteX32" fmla="*/ 1190171 w 1407886"/>
              <a:gd name="connsiteY32" fmla="*/ 1524000 h 1698171"/>
              <a:gd name="connsiteX33" fmla="*/ 1248228 w 1407886"/>
              <a:gd name="connsiteY33" fmla="*/ 1436914 h 1698171"/>
              <a:gd name="connsiteX34" fmla="*/ 1262743 w 1407886"/>
              <a:gd name="connsiteY34" fmla="*/ 1393371 h 1698171"/>
              <a:gd name="connsiteX35" fmla="*/ 1306286 w 1407886"/>
              <a:gd name="connsiteY35" fmla="*/ 1364343 h 1698171"/>
              <a:gd name="connsiteX36" fmla="*/ 1349828 w 1407886"/>
              <a:gd name="connsiteY36" fmla="*/ 1277257 h 1698171"/>
              <a:gd name="connsiteX37" fmla="*/ 1378857 w 1407886"/>
              <a:gd name="connsiteY37" fmla="*/ 1233714 h 1698171"/>
              <a:gd name="connsiteX38" fmla="*/ 1364343 w 1407886"/>
              <a:gd name="connsiteY38" fmla="*/ 841829 h 1698171"/>
              <a:gd name="connsiteX39" fmla="*/ 1393371 w 1407886"/>
              <a:gd name="connsiteY39" fmla="*/ 188686 h 1698171"/>
              <a:gd name="connsiteX40" fmla="*/ 1407886 w 1407886"/>
              <a:gd name="connsiteY40" fmla="*/ 145143 h 1698171"/>
              <a:gd name="connsiteX41" fmla="*/ 1364343 w 1407886"/>
              <a:gd name="connsiteY41" fmla="*/ 101600 h 1698171"/>
              <a:gd name="connsiteX42" fmla="*/ 1233714 w 1407886"/>
              <a:gd name="connsiteY42" fmla="*/ 29029 h 1698171"/>
              <a:gd name="connsiteX43" fmla="*/ 1175657 w 1407886"/>
              <a:gd name="connsiteY43" fmla="*/ 14514 h 1698171"/>
              <a:gd name="connsiteX44" fmla="*/ 885371 w 1407886"/>
              <a:gd name="connsiteY44" fmla="*/ 29029 h 1698171"/>
              <a:gd name="connsiteX45" fmla="*/ 798286 w 1407886"/>
              <a:gd name="connsiteY45" fmla="*/ 58057 h 1698171"/>
              <a:gd name="connsiteX46" fmla="*/ 653143 w 1407886"/>
              <a:gd name="connsiteY46" fmla="*/ 101600 h 1698171"/>
              <a:gd name="connsiteX47" fmla="*/ 595086 w 1407886"/>
              <a:gd name="connsiteY47" fmla="*/ 130629 h 1698171"/>
              <a:gd name="connsiteX48" fmla="*/ 508000 w 1407886"/>
              <a:gd name="connsiteY48" fmla="*/ 159657 h 1698171"/>
              <a:gd name="connsiteX49" fmla="*/ 391886 w 1407886"/>
              <a:gd name="connsiteY49" fmla="*/ 203200 h 1698171"/>
              <a:gd name="connsiteX50" fmla="*/ 348343 w 1407886"/>
              <a:gd name="connsiteY50" fmla="*/ 232229 h 1698171"/>
              <a:gd name="connsiteX51" fmla="*/ 232228 w 1407886"/>
              <a:gd name="connsiteY51" fmla="*/ 261257 h 1698171"/>
              <a:gd name="connsiteX52" fmla="*/ 145143 w 1407886"/>
              <a:gd name="connsiteY52" fmla="*/ 290286 h 1698171"/>
              <a:gd name="connsiteX53" fmla="*/ 101600 w 1407886"/>
              <a:gd name="connsiteY53" fmla="*/ 304800 h 1698171"/>
              <a:gd name="connsiteX54" fmla="*/ 58057 w 1407886"/>
              <a:gd name="connsiteY54" fmla="*/ 333829 h 1698171"/>
              <a:gd name="connsiteX55" fmla="*/ 14514 w 1407886"/>
              <a:gd name="connsiteY55" fmla="*/ 348343 h 1698171"/>
              <a:gd name="connsiteX56" fmla="*/ 14514 w 1407886"/>
              <a:gd name="connsiteY56" fmla="*/ 362857 h 1698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407886" h="1698171">
                <a:moveTo>
                  <a:pt x="972457" y="0"/>
                </a:moveTo>
                <a:cubicBezTo>
                  <a:pt x="924076" y="4838"/>
                  <a:pt x="874691" y="3581"/>
                  <a:pt x="827314" y="14514"/>
                </a:cubicBezTo>
                <a:cubicBezTo>
                  <a:pt x="810317" y="18436"/>
                  <a:pt x="799373" y="35742"/>
                  <a:pt x="783771" y="43543"/>
                </a:cubicBezTo>
                <a:cubicBezTo>
                  <a:pt x="770087" y="50385"/>
                  <a:pt x="754742" y="53219"/>
                  <a:pt x="740228" y="58057"/>
                </a:cubicBezTo>
                <a:cubicBezTo>
                  <a:pt x="613039" y="185249"/>
                  <a:pt x="774370" y="29608"/>
                  <a:pt x="653143" y="130629"/>
                </a:cubicBezTo>
                <a:cubicBezTo>
                  <a:pt x="637374" y="143769"/>
                  <a:pt x="625369" y="161031"/>
                  <a:pt x="609600" y="174171"/>
                </a:cubicBezTo>
                <a:cubicBezTo>
                  <a:pt x="572083" y="205435"/>
                  <a:pt x="566156" y="203167"/>
                  <a:pt x="522514" y="217714"/>
                </a:cubicBezTo>
                <a:cubicBezTo>
                  <a:pt x="406395" y="295128"/>
                  <a:pt x="546709" y="193520"/>
                  <a:pt x="449943" y="290286"/>
                </a:cubicBezTo>
                <a:cubicBezTo>
                  <a:pt x="437608" y="302621"/>
                  <a:pt x="419801" y="308147"/>
                  <a:pt x="406400" y="319314"/>
                </a:cubicBezTo>
                <a:cubicBezTo>
                  <a:pt x="390631" y="332455"/>
                  <a:pt x="380800" y="352888"/>
                  <a:pt x="362857" y="362857"/>
                </a:cubicBezTo>
                <a:cubicBezTo>
                  <a:pt x="336109" y="377717"/>
                  <a:pt x="301231" y="374913"/>
                  <a:pt x="275771" y="391886"/>
                </a:cubicBezTo>
                <a:lnTo>
                  <a:pt x="232228" y="420914"/>
                </a:lnTo>
                <a:cubicBezTo>
                  <a:pt x="222552" y="435428"/>
                  <a:pt x="216328" y="452970"/>
                  <a:pt x="203200" y="464457"/>
                </a:cubicBezTo>
                <a:cubicBezTo>
                  <a:pt x="176944" y="487431"/>
                  <a:pt x="116114" y="522514"/>
                  <a:pt x="116114" y="522514"/>
                </a:cubicBezTo>
                <a:cubicBezTo>
                  <a:pt x="106438" y="537028"/>
                  <a:pt x="98675" y="553019"/>
                  <a:pt x="87086" y="566057"/>
                </a:cubicBezTo>
                <a:cubicBezTo>
                  <a:pt x="59812" y="596740"/>
                  <a:pt x="0" y="653143"/>
                  <a:pt x="0" y="653143"/>
                </a:cubicBezTo>
                <a:cubicBezTo>
                  <a:pt x="4838" y="691848"/>
                  <a:pt x="6341" y="731117"/>
                  <a:pt x="14514" y="769257"/>
                </a:cubicBezTo>
                <a:cubicBezTo>
                  <a:pt x="20925" y="799177"/>
                  <a:pt x="33867" y="827314"/>
                  <a:pt x="43543" y="856343"/>
                </a:cubicBezTo>
                <a:cubicBezTo>
                  <a:pt x="58559" y="901392"/>
                  <a:pt x="60180" y="913100"/>
                  <a:pt x="87086" y="957943"/>
                </a:cubicBezTo>
                <a:cubicBezTo>
                  <a:pt x="105036" y="987859"/>
                  <a:pt x="125791" y="1016000"/>
                  <a:pt x="145143" y="1045029"/>
                </a:cubicBezTo>
                <a:cubicBezTo>
                  <a:pt x="154819" y="1059543"/>
                  <a:pt x="168655" y="1072023"/>
                  <a:pt x="174171" y="1088571"/>
                </a:cubicBezTo>
                <a:cubicBezTo>
                  <a:pt x="195266" y="1151856"/>
                  <a:pt x="193895" y="1173200"/>
                  <a:pt x="232228" y="1219200"/>
                </a:cubicBezTo>
                <a:cubicBezTo>
                  <a:pt x="245369" y="1234969"/>
                  <a:pt x="262630" y="1246974"/>
                  <a:pt x="275771" y="1262743"/>
                </a:cubicBezTo>
                <a:cubicBezTo>
                  <a:pt x="311638" y="1305783"/>
                  <a:pt x="303404" y="1313637"/>
                  <a:pt x="333828" y="1364343"/>
                </a:cubicBezTo>
                <a:cubicBezTo>
                  <a:pt x="351778" y="1394259"/>
                  <a:pt x="362857" y="1432076"/>
                  <a:pt x="391886" y="1451429"/>
                </a:cubicBezTo>
                <a:lnTo>
                  <a:pt x="435428" y="1480457"/>
                </a:lnTo>
                <a:cubicBezTo>
                  <a:pt x="488647" y="1560284"/>
                  <a:pt x="435429" y="1492554"/>
                  <a:pt x="508000" y="1553029"/>
                </a:cubicBezTo>
                <a:cubicBezTo>
                  <a:pt x="558089" y="1594770"/>
                  <a:pt x="565268" y="1630176"/>
                  <a:pt x="638628" y="1654629"/>
                </a:cubicBezTo>
                <a:cubicBezTo>
                  <a:pt x="698720" y="1674659"/>
                  <a:pt x="669441" y="1660657"/>
                  <a:pt x="725714" y="1698171"/>
                </a:cubicBezTo>
                <a:cubicBezTo>
                  <a:pt x="769257" y="1693333"/>
                  <a:pt x="813383" y="1692249"/>
                  <a:pt x="856343" y="1683657"/>
                </a:cubicBezTo>
                <a:cubicBezTo>
                  <a:pt x="886347" y="1677656"/>
                  <a:pt x="913743" y="1662050"/>
                  <a:pt x="943428" y="1654629"/>
                </a:cubicBezTo>
                <a:cubicBezTo>
                  <a:pt x="1083476" y="1619617"/>
                  <a:pt x="1020422" y="1633424"/>
                  <a:pt x="1132114" y="1611086"/>
                </a:cubicBezTo>
                <a:cubicBezTo>
                  <a:pt x="1159872" y="1527811"/>
                  <a:pt x="1126750" y="1605542"/>
                  <a:pt x="1190171" y="1524000"/>
                </a:cubicBezTo>
                <a:cubicBezTo>
                  <a:pt x="1211590" y="1496461"/>
                  <a:pt x="1237195" y="1470012"/>
                  <a:pt x="1248228" y="1436914"/>
                </a:cubicBezTo>
                <a:cubicBezTo>
                  <a:pt x="1253066" y="1422400"/>
                  <a:pt x="1253185" y="1405318"/>
                  <a:pt x="1262743" y="1393371"/>
                </a:cubicBezTo>
                <a:cubicBezTo>
                  <a:pt x="1273640" y="1379750"/>
                  <a:pt x="1291772" y="1374019"/>
                  <a:pt x="1306286" y="1364343"/>
                </a:cubicBezTo>
                <a:cubicBezTo>
                  <a:pt x="1389482" y="1239546"/>
                  <a:pt x="1289732" y="1397449"/>
                  <a:pt x="1349828" y="1277257"/>
                </a:cubicBezTo>
                <a:cubicBezTo>
                  <a:pt x="1357629" y="1261655"/>
                  <a:pt x="1369181" y="1248228"/>
                  <a:pt x="1378857" y="1233714"/>
                </a:cubicBezTo>
                <a:cubicBezTo>
                  <a:pt x="1374019" y="1103086"/>
                  <a:pt x="1364343" y="972547"/>
                  <a:pt x="1364343" y="841829"/>
                </a:cubicBezTo>
                <a:cubicBezTo>
                  <a:pt x="1364343" y="708980"/>
                  <a:pt x="1342821" y="390884"/>
                  <a:pt x="1393371" y="188686"/>
                </a:cubicBezTo>
                <a:cubicBezTo>
                  <a:pt x="1397082" y="173843"/>
                  <a:pt x="1403048" y="159657"/>
                  <a:pt x="1407886" y="145143"/>
                </a:cubicBezTo>
                <a:cubicBezTo>
                  <a:pt x="1393372" y="130629"/>
                  <a:pt x="1380546" y="114202"/>
                  <a:pt x="1364343" y="101600"/>
                </a:cubicBezTo>
                <a:cubicBezTo>
                  <a:pt x="1303976" y="54648"/>
                  <a:pt x="1293055" y="45984"/>
                  <a:pt x="1233714" y="29029"/>
                </a:cubicBezTo>
                <a:cubicBezTo>
                  <a:pt x="1214534" y="23549"/>
                  <a:pt x="1195009" y="19352"/>
                  <a:pt x="1175657" y="14514"/>
                </a:cubicBezTo>
                <a:cubicBezTo>
                  <a:pt x="1078895" y="19352"/>
                  <a:pt x="981615" y="17924"/>
                  <a:pt x="885371" y="29029"/>
                </a:cubicBezTo>
                <a:cubicBezTo>
                  <a:pt x="854974" y="32536"/>
                  <a:pt x="827971" y="50636"/>
                  <a:pt x="798286" y="58057"/>
                </a:cubicBezTo>
                <a:cubicBezTo>
                  <a:pt x="756614" y="68475"/>
                  <a:pt x="688484" y="83929"/>
                  <a:pt x="653143" y="101600"/>
                </a:cubicBezTo>
                <a:cubicBezTo>
                  <a:pt x="633791" y="111276"/>
                  <a:pt x="615175" y="122593"/>
                  <a:pt x="595086" y="130629"/>
                </a:cubicBezTo>
                <a:cubicBezTo>
                  <a:pt x="566676" y="141993"/>
                  <a:pt x="535368" y="145973"/>
                  <a:pt x="508000" y="159657"/>
                </a:cubicBezTo>
                <a:cubicBezTo>
                  <a:pt x="432101" y="197607"/>
                  <a:pt x="470934" y="183438"/>
                  <a:pt x="391886" y="203200"/>
                </a:cubicBezTo>
                <a:cubicBezTo>
                  <a:pt x="377372" y="212876"/>
                  <a:pt x="363945" y="224428"/>
                  <a:pt x="348343" y="232229"/>
                </a:cubicBezTo>
                <a:cubicBezTo>
                  <a:pt x="313112" y="249845"/>
                  <a:pt x="268662" y="251320"/>
                  <a:pt x="232228" y="261257"/>
                </a:cubicBezTo>
                <a:cubicBezTo>
                  <a:pt x="202708" y="269308"/>
                  <a:pt x="174171" y="280610"/>
                  <a:pt x="145143" y="290286"/>
                </a:cubicBezTo>
                <a:lnTo>
                  <a:pt x="101600" y="304800"/>
                </a:lnTo>
                <a:cubicBezTo>
                  <a:pt x="87086" y="314476"/>
                  <a:pt x="73659" y="326028"/>
                  <a:pt x="58057" y="333829"/>
                </a:cubicBezTo>
                <a:cubicBezTo>
                  <a:pt x="44373" y="340671"/>
                  <a:pt x="27244" y="339857"/>
                  <a:pt x="14514" y="348343"/>
                </a:cubicBezTo>
                <a:cubicBezTo>
                  <a:pt x="10489" y="351027"/>
                  <a:pt x="14514" y="358019"/>
                  <a:pt x="14514" y="362857"/>
                </a:cubicBezTo>
              </a:path>
            </a:pathLst>
          </a:custGeom>
          <a:solidFill>
            <a:schemeClr val="tx1"/>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800" b="0" i="0" u="none" strike="noStrike" cap="none" normalizeH="0" baseline="0">
              <a:ln>
                <a:noFill/>
              </a:ln>
              <a:solidFill>
                <a:schemeClr val="tx1"/>
              </a:solidFill>
              <a:effectLst/>
              <a:latin typeface="Verdana" pitchFamily="34" charset="0"/>
            </a:endParaRPr>
          </a:p>
        </p:txBody>
      </p:sp>
      <p:sp>
        <p:nvSpPr>
          <p:cNvPr id="4" name="Freeform 3"/>
          <p:cNvSpPr/>
          <p:nvPr/>
        </p:nvSpPr>
        <p:spPr bwMode="auto">
          <a:xfrm>
            <a:off x="7256727" y="2206171"/>
            <a:ext cx="1480873" cy="914400"/>
          </a:xfrm>
          <a:custGeom>
            <a:avLst/>
            <a:gdLst>
              <a:gd name="connsiteX0" fmla="*/ 421330 w 1480873"/>
              <a:gd name="connsiteY0" fmla="*/ 87086 h 914400"/>
              <a:gd name="connsiteX1" fmla="*/ 116530 w 1480873"/>
              <a:gd name="connsiteY1" fmla="*/ 87086 h 914400"/>
              <a:gd name="connsiteX2" fmla="*/ 29444 w 1480873"/>
              <a:gd name="connsiteY2" fmla="*/ 116115 h 914400"/>
              <a:gd name="connsiteX3" fmla="*/ 416 w 1480873"/>
              <a:gd name="connsiteY3" fmla="*/ 203200 h 914400"/>
              <a:gd name="connsiteX4" fmla="*/ 29444 w 1480873"/>
              <a:gd name="connsiteY4" fmla="*/ 377372 h 914400"/>
              <a:gd name="connsiteX5" fmla="*/ 43959 w 1480873"/>
              <a:gd name="connsiteY5" fmla="*/ 420915 h 914400"/>
              <a:gd name="connsiteX6" fmla="*/ 160073 w 1480873"/>
              <a:gd name="connsiteY6" fmla="*/ 551543 h 914400"/>
              <a:gd name="connsiteX7" fmla="*/ 247159 w 1480873"/>
              <a:gd name="connsiteY7" fmla="*/ 624115 h 914400"/>
              <a:gd name="connsiteX8" fmla="*/ 276187 w 1480873"/>
              <a:gd name="connsiteY8" fmla="*/ 667658 h 914400"/>
              <a:gd name="connsiteX9" fmla="*/ 479387 w 1480873"/>
              <a:gd name="connsiteY9" fmla="*/ 783772 h 914400"/>
              <a:gd name="connsiteX10" fmla="*/ 537444 w 1480873"/>
              <a:gd name="connsiteY10" fmla="*/ 798286 h 914400"/>
              <a:gd name="connsiteX11" fmla="*/ 580987 w 1480873"/>
              <a:gd name="connsiteY11" fmla="*/ 812800 h 914400"/>
              <a:gd name="connsiteX12" fmla="*/ 697102 w 1480873"/>
              <a:gd name="connsiteY12" fmla="*/ 841829 h 914400"/>
              <a:gd name="connsiteX13" fmla="*/ 900302 w 1480873"/>
              <a:gd name="connsiteY13" fmla="*/ 899886 h 914400"/>
              <a:gd name="connsiteX14" fmla="*/ 958359 w 1480873"/>
              <a:gd name="connsiteY14" fmla="*/ 914400 h 914400"/>
              <a:gd name="connsiteX15" fmla="*/ 1147044 w 1480873"/>
              <a:gd name="connsiteY15" fmla="*/ 899886 h 914400"/>
              <a:gd name="connsiteX16" fmla="*/ 1190587 w 1480873"/>
              <a:gd name="connsiteY16" fmla="*/ 885372 h 914400"/>
              <a:gd name="connsiteX17" fmla="*/ 1277673 w 1480873"/>
              <a:gd name="connsiteY17" fmla="*/ 812800 h 914400"/>
              <a:gd name="connsiteX18" fmla="*/ 1306702 w 1480873"/>
              <a:gd name="connsiteY18" fmla="*/ 769258 h 914400"/>
              <a:gd name="connsiteX19" fmla="*/ 1350244 w 1480873"/>
              <a:gd name="connsiteY19" fmla="*/ 740229 h 914400"/>
              <a:gd name="connsiteX20" fmla="*/ 1364759 w 1480873"/>
              <a:gd name="connsiteY20" fmla="*/ 696686 h 914400"/>
              <a:gd name="connsiteX21" fmla="*/ 1422816 w 1480873"/>
              <a:gd name="connsiteY21" fmla="*/ 609600 h 914400"/>
              <a:gd name="connsiteX22" fmla="*/ 1437330 w 1480873"/>
              <a:gd name="connsiteY22" fmla="*/ 566058 h 914400"/>
              <a:gd name="connsiteX23" fmla="*/ 1466359 w 1480873"/>
              <a:gd name="connsiteY23" fmla="*/ 522515 h 914400"/>
              <a:gd name="connsiteX24" fmla="*/ 1480873 w 1480873"/>
              <a:gd name="connsiteY24" fmla="*/ 464458 h 914400"/>
              <a:gd name="connsiteX25" fmla="*/ 1451844 w 1480873"/>
              <a:gd name="connsiteY25" fmla="*/ 319315 h 914400"/>
              <a:gd name="connsiteX26" fmla="*/ 1335730 w 1480873"/>
              <a:gd name="connsiteY26" fmla="*/ 188686 h 914400"/>
              <a:gd name="connsiteX27" fmla="*/ 1292187 w 1480873"/>
              <a:gd name="connsiteY27" fmla="*/ 159658 h 914400"/>
              <a:gd name="connsiteX28" fmla="*/ 1248644 w 1480873"/>
              <a:gd name="connsiteY28" fmla="*/ 116115 h 914400"/>
              <a:gd name="connsiteX29" fmla="*/ 1219616 w 1480873"/>
              <a:gd name="connsiteY29" fmla="*/ 72572 h 914400"/>
              <a:gd name="connsiteX30" fmla="*/ 1088987 w 1480873"/>
              <a:gd name="connsiteY30" fmla="*/ 0 h 914400"/>
              <a:gd name="connsiteX31" fmla="*/ 929330 w 1480873"/>
              <a:gd name="connsiteY31" fmla="*/ 14515 h 914400"/>
              <a:gd name="connsiteX32" fmla="*/ 522930 w 1480873"/>
              <a:gd name="connsiteY32" fmla="*/ 29029 h 914400"/>
              <a:gd name="connsiteX33" fmla="*/ 464873 w 1480873"/>
              <a:gd name="connsiteY33" fmla="*/ 43543 h 914400"/>
              <a:gd name="connsiteX34" fmla="*/ 319730 w 1480873"/>
              <a:gd name="connsiteY34" fmla="*/ 58058 h 914400"/>
              <a:gd name="connsiteX35" fmla="*/ 261673 w 1480873"/>
              <a:gd name="connsiteY35" fmla="*/ 72572 h 914400"/>
              <a:gd name="connsiteX36" fmla="*/ 160073 w 1480873"/>
              <a:gd name="connsiteY36" fmla="*/ 101600 h 914400"/>
              <a:gd name="connsiteX37" fmla="*/ 29444 w 1480873"/>
              <a:gd name="connsiteY37" fmla="*/ 87086 h 91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480873" h="914400">
                <a:moveTo>
                  <a:pt x="421330" y="87086"/>
                </a:moveTo>
                <a:cubicBezTo>
                  <a:pt x="290645" y="60949"/>
                  <a:pt x="316976" y="59752"/>
                  <a:pt x="116530" y="87086"/>
                </a:cubicBezTo>
                <a:cubicBezTo>
                  <a:pt x="86212" y="91220"/>
                  <a:pt x="29444" y="116115"/>
                  <a:pt x="29444" y="116115"/>
                </a:cubicBezTo>
                <a:cubicBezTo>
                  <a:pt x="19768" y="145143"/>
                  <a:pt x="-3379" y="172838"/>
                  <a:pt x="416" y="203200"/>
                </a:cubicBezTo>
                <a:cubicBezTo>
                  <a:pt x="12194" y="297430"/>
                  <a:pt x="8134" y="302788"/>
                  <a:pt x="29444" y="377372"/>
                </a:cubicBezTo>
                <a:cubicBezTo>
                  <a:pt x="33647" y="392083"/>
                  <a:pt x="37117" y="407231"/>
                  <a:pt x="43959" y="420915"/>
                </a:cubicBezTo>
                <a:cubicBezTo>
                  <a:pt x="69861" y="472719"/>
                  <a:pt x="121600" y="513070"/>
                  <a:pt x="160073" y="551543"/>
                </a:cubicBezTo>
                <a:cubicBezTo>
                  <a:pt x="215952" y="607422"/>
                  <a:pt x="186536" y="583699"/>
                  <a:pt x="247159" y="624115"/>
                </a:cubicBezTo>
                <a:cubicBezTo>
                  <a:pt x="256835" y="638629"/>
                  <a:pt x="263059" y="656171"/>
                  <a:pt x="276187" y="667658"/>
                </a:cubicBezTo>
                <a:cubicBezTo>
                  <a:pt x="310738" y="697890"/>
                  <a:pt x="441889" y="774398"/>
                  <a:pt x="479387" y="783772"/>
                </a:cubicBezTo>
                <a:cubicBezTo>
                  <a:pt x="498739" y="788610"/>
                  <a:pt x="518264" y="792806"/>
                  <a:pt x="537444" y="798286"/>
                </a:cubicBezTo>
                <a:cubicBezTo>
                  <a:pt x="552155" y="802489"/>
                  <a:pt x="566227" y="808774"/>
                  <a:pt x="580987" y="812800"/>
                </a:cubicBezTo>
                <a:cubicBezTo>
                  <a:pt x="619477" y="823297"/>
                  <a:pt x="659253" y="829212"/>
                  <a:pt x="697102" y="841829"/>
                </a:cubicBezTo>
                <a:cubicBezTo>
                  <a:pt x="822037" y="883475"/>
                  <a:pt x="754501" y="863437"/>
                  <a:pt x="900302" y="899886"/>
                </a:cubicBezTo>
                <a:lnTo>
                  <a:pt x="958359" y="914400"/>
                </a:lnTo>
                <a:cubicBezTo>
                  <a:pt x="1021254" y="909562"/>
                  <a:pt x="1084450" y="907710"/>
                  <a:pt x="1147044" y="899886"/>
                </a:cubicBezTo>
                <a:cubicBezTo>
                  <a:pt x="1162225" y="897988"/>
                  <a:pt x="1176903" y="892214"/>
                  <a:pt x="1190587" y="885372"/>
                </a:cubicBezTo>
                <a:cubicBezTo>
                  <a:pt x="1223207" y="869062"/>
                  <a:pt x="1254745" y="840314"/>
                  <a:pt x="1277673" y="812800"/>
                </a:cubicBezTo>
                <a:cubicBezTo>
                  <a:pt x="1288840" y="799399"/>
                  <a:pt x="1294367" y="781593"/>
                  <a:pt x="1306702" y="769258"/>
                </a:cubicBezTo>
                <a:cubicBezTo>
                  <a:pt x="1319037" y="756923"/>
                  <a:pt x="1335730" y="749905"/>
                  <a:pt x="1350244" y="740229"/>
                </a:cubicBezTo>
                <a:cubicBezTo>
                  <a:pt x="1355082" y="725715"/>
                  <a:pt x="1357329" y="710060"/>
                  <a:pt x="1364759" y="696686"/>
                </a:cubicBezTo>
                <a:cubicBezTo>
                  <a:pt x="1381702" y="666188"/>
                  <a:pt x="1422816" y="609600"/>
                  <a:pt x="1422816" y="609600"/>
                </a:cubicBezTo>
                <a:cubicBezTo>
                  <a:pt x="1427654" y="595086"/>
                  <a:pt x="1430488" y="579742"/>
                  <a:pt x="1437330" y="566058"/>
                </a:cubicBezTo>
                <a:cubicBezTo>
                  <a:pt x="1445131" y="550456"/>
                  <a:pt x="1459487" y="538549"/>
                  <a:pt x="1466359" y="522515"/>
                </a:cubicBezTo>
                <a:cubicBezTo>
                  <a:pt x="1474217" y="504180"/>
                  <a:pt x="1476035" y="483810"/>
                  <a:pt x="1480873" y="464458"/>
                </a:cubicBezTo>
                <a:cubicBezTo>
                  <a:pt x="1475523" y="427007"/>
                  <a:pt x="1472112" y="359851"/>
                  <a:pt x="1451844" y="319315"/>
                </a:cubicBezTo>
                <a:cubicBezTo>
                  <a:pt x="1430029" y="275686"/>
                  <a:pt x="1364584" y="207921"/>
                  <a:pt x="1335730" y="188686"/>
                </a:cubicBezTo>
                <a:cubicBezTo>
                  <a:pt x="1321216" y="179010"/>
                  <a:pt x="1305588" y="170825"/>
                  <a:pt x="1292187" y="159658"/>
                </a:cubicBezTo>
                <a:cubicBezTo>
                  <a:pt x="1276418" y="146517"/>
                  <a:pt x="1261785" y="131884"/>
                  <a:pt x="1248644" y="116115"/>
                </a:cubicBezTo>
                <a:cubicBezTo>
                  <a:pt x="1237477" y="102714"/>
                  <a:pt x="1232744" y="84059"/>
                  <a:pt x="1219616" y="72572"/>
                </a:cubicBezTo>
                <a:cubicBezTo>
                  <a:pt x="1158193" y="18827"/>
                  <a:pt x="1148791" y="19936"/>
                  <a:pt x="1088987" y="0"/>
                </a:cubicBezTo>
                <a:cubicBezTo>
                  <a:pt x="1035768" y="4838"/>
                  <a:pt x="982698" y="11778"/>
                  <a:pt x="929330" y="14515"/>
                </a:cubicBezTo>
                <a:cubicBezTo>
                  <a:pt x="793955" y="21457"/>
                  <a:pt x="658219" y="20574"/>
                  <a:pt x="522930" y="29029"/>
                </a:cubicBezTo>
                <a:cubicBezTo>
                  <a:pt x="503021" y="30273"/>
                  <a:pt x="484620" y="40722"/>
                  <a:pt x="464873" y="43543"/>
                </a:cubicBezTo>
                <a:cubicBezTo>
                  <a:pt x="416739" y="50419"/>
                  <a:pt x="368111" y="53220"/>
                  <a:pt x="319730" y="58058"/>
                </a:cubicBezTo>
                <a:cubicBezTo>
                  <a:pt x="300378" y="62896"/>
                  <a:pt x="280853" y="67092"/>
                  <a:pt x="261673" y="72572"/>
                </a:cubicBezTo>
                <a:cubicBezTo>
                  <a:pt x="115916" y="114216"/>
                  <a:pt x="341568" y="56227"/>
                  <a:pt x="160073" y="101600"/>
                </a:cubicBezTo>
                <a:lnTo>
                  <a:pt x="29444" y="87086"/>
                </a:lnTo>
              </a:path>
            </a:pathLst>
          </a:custGeom>
          <a:solidFill>
            <a:schemeClr val="tx1"/>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800" b="0" i="0" u="none" strike="noStrike" cap="none" normalizeH="0" baseline="0">
              <a:ln>
                <a:noFill/>
              </a:ln>
              <a:solidFill>
                <a:schemeClr val="tx1"/>
              </a:solidFill>
              <a:effectLst/>
              <a:latin typeface="Verdana" pitchFamily="34" charset="0"/>
            </a:endParaRPr>
          </a:p>
        </p:txBody>
      </p:sp>
      <p:sp>
        <p:nvSpPr>
          <p:cNvPr id="5" name="Rectangle 4"/>
          <p:cNvSpPr/>
          <p:nvPr/>
        </p:nvSpPr>
        <p:spPr>
          <a:xfrm>
            <a:off x="3003911" y="5051646"/>
            <a:ext cx="1059907" cy="1569660"/>
          </a:xfrm>
          <a:prstGeom prst="rect">
            <a:avLst/>
          </a:prstGeom>
          <a:noFill/>
        </p:spPr>
        <p:txBody>
          <a:bodyPr wrap="none" lIns="91440" tIns="45720" rIns="91440" bIns="45720">
            <a:spAutoFit/>
          </a:bodyPr>
          <a:lstStyle/>
          <a:p>
            <a:pPr algn="ctr"/>
            <a:r>
              <a:rPr lang="en-US" sz="9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6</a:t>
            </a:r>
          </a:p>
        </p:txBody>
      </p:sp>
      <p:sp>
        <p:nvSpPr>
          <p:cNvPr id="6" name="Rectangle 5"/>
          <p:cNvSpPr/>
          <p:nvPr/>
        </p:nvSpPr>
        <p:spPr>
          <a:xfrm>
            <a:off x="4724400" y="4191000"/>
            <a:ext cx="582211" cy="707886"/>
          </a:xfrm>
          <a:prstGeom prst="rect">
            <a:avLst/>
          </a:prstGeom>
          <a:noFill/>
        </p:spPr>
        <p:txBody>
          <a:bodyPr wrap="none" lIns="91440" tIns="45720" rIns="91440" bIns="45720">
            <a:spAutoFit/>
          </a:bodyPr>
          <a:lstStyle/>
          <a:p>
            <a:pPr algn="ctr"/>
            <a:r>
              <a:rPr lang="en-US" sz="40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A</a:t>
            </a:r>
          </a:p>
        </p:txBody>
      </p:sp>
      <p:sp>
        <p:nvSpPr>
          <p:cNvPr id="7" name="Rectangle 6"/>
          <p:cNvSpPr/>
          <p:nvPr/>
        </p:nvSpPr>
        <p:spPr>
          <a:xfrm>
            <a:off x="5284840" y="4393724"/>
            <a:ext cx="575799" cy="707886"/>
          </a:xfrm>
          <a:prstGeom prst="rect">
            <a:avLst/>
          </a:prstGeom>
          <a:noFill/>
        </p:spPr>
        <p:txBody>
          <a:bodyPr wrap="none" lIns="91440" tIns="45720" rIns="91440" bIns="45720">
            <a:spAutoFit/>
          </a:bodyPr>
          <a:lstStyle/>
          <a:p>
            <a:pPr algn="ctr"/>
            <a:r>
              <a:rPr lang="en-US" sz="40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B</a:t>
            </a:r>
          </a:p>
        </p:txBody>
      </p:sp>
      <p:sp>
        <p:nvSpPr>
          <p:cNvPr id="8" name="Rectangle 7"/>
          <p:cNvSpPr/>
          <p:nvPr/>
        </p:nvSpPr>
        <p:spPr>
          <a:xfrm>
            <a:off x="5860639" y="4335666"/>
            <a:ext cx="556563" cy="707886"/>
          </a:xfrm>
          <a:prstGeom prst="rect">
            <a:avLst/>
          </a:prstGeom>
          <a:noFill/>
        </p:spPr>
        <p:txBody>
          <a:bodyPr wrap="none" lIns="91440" tIns="45720" rIns="91440" bIns="45720">
            <a:spAutoFit/>
          </a:bodyPr>
          <a:lstStyle/>
          <a:p>
            <a:pPr algn="ctr"/>
            <a:r>
              <a:rPr lang="en-US" sz="40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C</a:t>
            </a:r>
          </a:p>
        </p:txBody>
      </p:sp>
      <p:sp>
        <p:nvSpPr>
          <p:cNvPr id="9" name="Right Arrow 8"/>
          <p:cNvSpPr/>
          <p:nvPr/>
        </p:nvSpPr>
        <p:spPr bwMode="auto">
          <a:xfrm>
            <a:off x="2133600" y="756556"/>
            <a:ext cx="1295400" cy="257629"/>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800" b="0" i="0" u="none" strike="noStrike" cap="none" normalizeH="0" baseline="0">
              <a:ln>
                <a:noFill/>
              </a:ln>
              <a:solidFill>
                <a:schemeClr val="tx1"/>
              </a:solidFill>
              <a:effectLst/>
              <a:latin typeface="Verdana" pitchFamily="34" charset="0"/>
            </a:endParaRPr>
          </a:p>
        </p:txBody>
      </p:sp>
    </p:spTree>
    <p:extLst>
      <p:ext uri="{BB962C8B-B14F-4D97-AF65-F5344CB8AC3E}">
        <p14:creationId xmlns:p14="http://schemas.microsoft.com/office/powerpoint/2010/main" val="304082621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19459" name="Rectangle 3"/>
          <p:cNvSpPr>
            <a:spLocks noGrp="1" noChangeArrowheads="1"/>
          </p:cNvSpPr>
          <p:nvPr>
            <p:ph type="body" idx="1"/>
          </p:nvPr>
        </p:nvSpPr>
        <p:spPr>
          <a:xfrm>
            <a:off x="152399" y="152400"/>
            <a:ext cx="3962401" cy="3857624"/>
          </a:xfrm>
        </p:spPr>
        <p:txBody>
          <a:bodyPr/>
          <a:lstStyle/>
          <a:p>
            <a:pPr eaLnBrk="1" hangingPunct="1">
              <a:defRPr/>
            </a:pPr>
            <a:r>
              <a:rPr lang="en-US" dirty="0"/>
              <a:t>Which one is A, B, and C?</a:t>
            </a:r>
          </a:p>
          <a:p>
            <a:pPr eaLnBrk="1" hangingPunct="1">
              <a:defRPr/>
            </a:pPr>
            <a:r>
              <a:rPr lang="en-US" sz="2800" dirty="0">
                <a:solidFill>
                  <a:srgbClr val="FF99FF"/>
                </a:solidFill>
              </a:rPr>
              <a:t>A.) mRNA, DNA, Sugar Complex</a:t>
            </a:r>
          </a:p>
          <a:p>
            <a:pPr eaLnBrk="1" hangingPunct="1">
              <a:defRPr/>
            </a:pPr>
            <a:r>
              <a:rPr lang="en-US" sz="2800" dirty="0">
                <a:solidFill>
                  <a:srgbClr val="FF9900"/>
                </a:solidFill>
              </a:rPr>
              <a:t>B.) </a:t>
            </a:r>
            <a:r>
              <a:rPr lang="en-US" sz="2800" dirty="0">
                <a:solidFill>
                  <a:schemeClr val="bg1"/>
                </a:solidFill>
              </a:rPr>
              <a:t>Hydrogen Bond, mRNA, DNA wrap.</a:t>
            </a:r>
          </a:p>
          <a:p>
            <a:pPr eaLnBrk="1" hangingPunct="1">
              <a:defRPr/>
            </a:pPr>
            <a:r>
              <a:rPr lang="en-US" sz="2800" dirty="0">
                <a:solidFill>
                  <a:srgbClr val="66FFCC"/>
                </a:solidFill>
              </a:rPr>
              <a:t>C.) </a:t>
            </a:r>
            <a:r>
              <a:rPr lang="en-US" sz="2800" dirty="0">
                <a:solidFill>
                  <a:schemeClr val="bg1"/>
                </a:solidFill>
              </a:rPr>
              <a:t>Phosphate Group, 5 Carbon Sugar, Nitrogen Base</a:t>
            </a:r>
          </a:p>
          <a:p>
            <a:pPr eaLnBrk="1" hangingPunct="1">
              <a:defRPr/>
            </a:pPr>
            <a:r>
              <a:rPr lang="en-US" sz="2800" dirty="0">
                <a:solidFill>
                  <a:srgbClr val="9933FF"/>
                </a:solidFill>
              </a:rPr>
              <a:t>D.) </a:t>
            </a:r>
            <a:r>
              <a:rPr lang="en-US" sz="2800" dirty="0">
                <a:solidFill>
                  <a:schemeClr val="bg1"/>
                </a:solidFill>
              </a:rPr>
              <a:t>Enzymes, Helix, Ribosomal Unit.</a:t>
            </a:r>
          </a:p>
        </p:txBody>
      </p:sp>
      <p:pic>
        <p:nvPicPr>
          <p:cNvPr id="167939" name="Picture 5" descr="dna_molecul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19600" y="228600"/>
            <a:ext cx="4419600" cy="6172200"/>
          </a:xfrm>
          <a:prstGeom prst="rect">
            <a:avLst/>
          </a:prstGeom>
          <a:noFill/>
          <a:ln w="7620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
        <p:nvSpPr>
          <p:cNvPr id="50185" name="Rectangle 9"/>
          <p:cNvSpPr>
            <a:spLocks noChangeArrowheads="1"/>
          </p:cNvSpPr>
          <p:nvPr/>
        </p:nvSpPr>
        <p:spPr bwMode="auto">
          <a:xfrm>
            <a:off x="5715000" y="6629400"/>
            <a:ext cx="3124200" cy="214313"/>
          </a:xfrm>
          <a:prstGeom prst="rect">
            <a:avLst/>
          </a:prstGeom>
          <a:noFill/>
          <a:ln w="9525" algn="ctr">
            <a:noFill/>
            <a:miter lim="800000"/>
            <a:headEnd/>
            <a:tailEnd/>
          </a:ln>
          <a:effectLst/>
        </p:spPr>
        <p:txBody>
          <a:bodyPr>
            <a:spAutoFit/>
          </a:bodyPr>
          <a:lstStyle/>
          <a:p>
            <a:pPr marL="342900" indent="-342900" algn="r" eaLnBrk="1" hangingPunct="1">
              <a:buClr>
                <a:schemeClr val="hlink"/>
              </a:buClr>
              <a:buSzPct val="65000"/>
              <a:buFont typeface="Wingdings" pitchFamily="2" charset="2"/>
              <a:buNone/>
              <a:defRPr/>
            </a:pPr>
            <a:r>
              <a:rPr lang="en-US" sz="800" b="1" dirty="0">
                <a:latin typeface="Verdana" pitchFamily="34" charset="0"/>
              </a:rPr>
              <a:t>Copyright © 2024 SlideSpark .LLC</a:t>
            </a:r>
            <a:endParaRPr lang="en-US" sz="9600" dirty="0">
              <a:effectLst>
                <a:outerShdw blurRad="38100" dist="38100" dir="2700000" algn="tl">
                  <a:srgbClr val="000000"/>
                </a:outerShdw>
              </a:effectLst>
              <a:latin typeface="Tahoma" pitchFamily="34" charset="0"/>
            </a:endParaRPr>
          </a:p>
        </p:txBody>
      </p:sp>
      <p:sp>
        <p:nvSpPr>
          <p:cNvPr id="2" name="Freeform 1"/>
          <p:cNvSpPr/>
          <p:nvPr/>
        </p:nvSpPr>
        <p:spPr bwMode="auto">
          <a:xfrm>
            <a:off x="6545943" y="246743"/>
            <a:ext cx="1320800" cy="638628"/>
          </a:xfrm>
          <a:custGeom>
            <a:avLst/>
            <a:gdLst>
              <a:gd name="connsiteX0" fmla="*/ 290286 w 1320800"/>
              <a:gd name="connsiteY0" fmla="*/ 101600 h 638628"/>
              <a:gd name="connsiteX1" fmla="*/ 174171 w 1320800"/>
              <a:gd name="connsiteY1" fmla="*/ 130628 h 638628"/>
              <a:gd name="connsiteX2" fmla="*/ 87086 w 1320800"/>
              <a:gd name="connsiteY2" fmla="*/ 188686 h 638628"/>
              <a:gd name="connsiteX3" fmla="*/ 43543 w 1320800"/>
              <a:gd name="connsiteY3" fmla="*/ 217714 h 638628"/>
              <a:gd name="connsiteX4" fmla="*/ 0 w 1320800"/>
              <a:gd name="connsiteY4" fmla="*/ 246743 h 638628"/>
              <a:gd name="connsiteX5" fmla="*/ 14514 w 1320800"/>
              <a:gd name="connsiteY5" fmla="*/ 319314 h 638628"/>
              <a:gd name="connsiteX6" fmla="*/ 58057 w 1320800"/>
              <a:gd name="connsiteY6" fmla="*/ 348343 h 638628"/>
              <a:gd name="connsiteX7" fmla="*/ 145143 w 1320800"/>
              <a:gd name="connsiteY7" fmla="*/ 420914 h 638628"/>
              <a:gd name="connsiteX8" fmla="*/ 217714 w 1320800"/>
              <a:gd name="connsiteY8" fmla="*/ 478971 h 638628"/>
              <a:gd name="connsiteX9" fmla="*/ 304800 w 1320800"/>
              <a:gd name="connsiteY9" fmla="*/ 551543 h 638628"/>
              <a:gd name="connsiteX10" fmla="*/ 362857 w 1320800"/>
              <a:gd name="connsiteY10" fmla="*/ 580571 h 638628"/>
              <a:gd name="connsiteX11" fmla="*/ 508000 w 1320800"/>
              <a:gd name="connsiteY11" fmla="*/ 624114 h 638628"/>
              <a:gd name="connsiteX12" fmla="*/ 551543 w 1320800"/>
              <a:gd name="connsiteY12" fmla="*/ 638628 h 638628"/>
              <a:gd name="connsiteX13" fmla="*/ 827314 w 1320800"/>
              <a:gd name="connsiteY13" fmla="*/ 595086 h 638628"/>
              <a:gd name="connsiteX14" fmla="*/ 870857 w 1320800"/>
              <a:gd name="connsiteY14" fmla="*/ 580571 h 638628"/>
              <a:gd name="connsiteX15" fmla="*/ 914400 w 1320800"/>
              <a:gd name="connsiteY15" fmla="*/ 566057 h 638628"/>
              <a:gd name="connsiteX16" fmla="*/ 1103086 w 1320800"/>
              <a:gd name="connsiteY16" fmla="*/ 522514 h 638628"/>
              <a:gd name="connsiteX17" fmla="*/ 1146628 w 1320800"/>
              <a:gd name="connsiteY17" fmla="*/ 493486 h 638628"/>
              <a:gd name="connsiteX18" fmla="*/ 1233714 w 1320800"/>
              <a:gd name="connsiteY18" fmla="*/ 449943 h 638628"/>
              <a:gd name="connsiteX19" fmla="*/ 1262743 w 1320800"/>
              <a:gd name="connsiteY19" fmla="*/ 406400 h 638628"/>
              <a:gd name="connsiteX20" fmla="*/ 1306286 w 1320800"/>
              <a:gd name="connsiteY20" fmla="*/ 377371 h 638628"/>
              <a:gd name="connsiteX21" fmla="*/ 1320800 w 1320800"/>
              <a:gd name="connsiteY21" fmla="*/ 333828 h 638628"/>
              <a:gd name="connsiteX22" fmla="*/ 1291771 w 1320800"/>
              <a:gd name="connsiteY22" fmla="*/ 203200 h 638628"/>
              <a:gd name="connsiteX23" fmla="*/ 1248228 w 1320800"/>
              <a:gd name="connsiteY23" fmla="*/ 174171 h 638628"/>
              <a:gd name="connsiteX24" fmla="*/ 1190171 w 1320800"/>
              <a:gd name="connsiteY24" fmla="*/ 116114 h 638628"/>
              <a:gd name="connsiteX25" fmla="*/ 1117600 w 1320800"/>
              <a:gd name="connsiteY25" fmla="*/ 43543 h 638628"/>
              <a:gd name="connsiteX26" fmla="*/ 1030514 w 1320800"/>
              <a:gd name="connsiteY26" fmla="*/ 14514 h 638628"/>
              <a:gd name="connsiteX27" fmla="*/ 986971 w 1320800"/>
              <a:gd name="connsiteY27" fmla="*/ 0 h 638628"/>
              <a:gd name="connsiteX28" fmla="*/ 914400 w 1320800"/>
              <a:gd name="connsiteY28" fmla="*/ 14514 h 638628"/>
              <a:gd name="connsiteX29" fmla="*/ 870857 w 1320800"/>
              <a:gd name="connsiteY29" fmla="*/ 43543 h 638628"/>
              <a:gd name="connsiteX30" fmla="*/ 783771 w 1320800"/>
              <a:gd name="connsiteY30" fmla="*/ 72571 h 638628"/>
              <a:gd name="connsiteX31" fmla="*/ 783771 w 1320800"/>
              <a:gd name="connsiteY31" fmla="*/ 72571 h 638628"/>
              <a:gd name="connsiteX32" fmla="*/ 667657 w 1320800"/>
              <a:gd name="connsiteY32" fmla="*/ 101600 h 638628"/>
              <a:gd name="connsiteX33" fmla="*/ 159657 w 1320800"/>
              <a:gd name="connsiteY33" fmla="*/ 101600 h 638628"/>
              <a:gd name="connsiteX34" fmla="*/ 72571 w 1320800"/>
              <a:gd name="connsiteY34" fmla="*/ 130628 h 638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320800" h="638628">
                <a:moveTo>
                  <a:pt x="290286" y="101600"/>
                </a:moveTo>
                <a:cubicBezTo>
                  <a:pt x="270182" y="105621"/>
                  <a:pt x="199275" y="116681"/>
                  <a:pt x="174171" y="130628"/>
                </a:cubicBezTo>
                <a:cubicBezTo>
                  <a:pt x="143674" y="147571"/>
                  <a:pt x="116114" y="169334"/>
                  <a:pt x="87086" y="188686"/>
                </a:cubicBezTo>
                <a:lnTo>
                  <a:pt x="43543" y="217714"/>
                </a:lnTo>
                <a:lnTo>
                  <a:pt x="0" y="246743"/>
                </a:lnTo>
                <a:cubicBezTo>
                  <a:pt x="4838" y="270933"/>
                  <a:pt x="2275" y="297895"/>
                  <a:pt x="14514" y="319314"/>
                </a:cubicBezTo>
                <a:cubicBezTo>
                  <a:pt x="23169" y="334460"/>
                  <a:pt x="44656" y="337176"/>
                  <a:pt x="58057" y="348343"/>
                </a:cubicBezTo>
                <a:cubicBezTo>
                  <a:pt x="169805" y="441467"/>
                  <a:pt x="37041" y="348848"/>
                  <a:pt x="145143" y="420914"/>
                </a:cubicBezTo>
                <a:cubicBezTo>
                  <a:pt x="210062" y="518295"/>
                  <a:pt x="133586" y="422886"/>
                  <a:pt x="217714" y="478971"/>
                </a:cubicBezTo>
                <a:cubicBezTo>
                  <a:pt x="397830" y="599047"/>
                  <a:pt x="138596" y="456569"/>
                  <a:pt x="304800" y="551543"/>
                </a:cubicBezTo>
                <a:cubicBezTo>
                  <a:pt x="323586" y="562278"/>
                  <a:pt x="342768" y="572535"/>
                  <a:pt x="362857" y="580571"/>
                </a:cubicBezTo>
                <a:cubicBezTo>
                  <a:pt x="449092" y="615065"/>
                  <a:pt x="433150" y="602729"/>
                  <a:pt x="508000" y="624114"/>
                </a:cubicBezTo>
                <a:cubicBezTo>
                  <a:pt x="522711" y="628317"/>
                  <a:pt x="537029" y="633790"/>
                  <a:pt x="551543" y="638628"/>
                </a:cubicBezTo>
                <a:cubicBezTo>
                  <a:pt x="770728" y="621768"/>
                  <a:pt x="680389" y="644061"/>
                  <a:pt x="827314" y="595086"/>
                </a:cubicBezTo>
                <a:lnTo>
                  <a:pt x="870857" y="580571"/>
                </a:lnTo>
                <a:lnTo>
                  <a:pt x="914400" y="566057"/>
                </a:lnTo>
                <a:cubicBezTo>
                  <a:pt x="1015888" y="498397"/>
                  <a:pt x="891837" y="571263"/>
                  <a:pt x="1103086" y="522514"/>
                </a:cubicBezTo>
                <a:cubicBezTo>
                  <a:pt x="1120083" y="518592"/>
                  <a:pt x="1131026" y="501287"/>
                  <a:pt x="1146628" y="493486"/>
                </a:cubicBezTo>
                <a:cubicBezTo>
                  <a:pt x="1266816" y="433392"/>
                  <a:pt x="1108922" y="533136"/>
                  <a:pt x="1233714" y="449943"/>
                </a:cubicBezTo>
                <a:cubicBezTo>
                  <a:pt x="1243390" y="435429"/>
                  <a:pt x="1250408" y="418735"/>
                  <a:pt x="1262743" y="406400"/>
                </a:cubicBezTo>
                <a:cubicBezTo>
                  <a:pt x="1275078" y="394065"/>
                  <a:pt x="1295389" y="390993"/>
                  <a:pt x="1306286" y="377371"/>
                </a:cubicBezTo>
                <a:cubicBezTo>
                  <a:pt x="1315843" y="365424"/>
                  <a:pt x="1315962" y="348342"/>
                  <a:pt x="1320800" y="333828"/>
                </a:cubicBezTo>
                <a:cubicBezTo>
                  <a:pt x="1320651" y="332932"/>
                  <a:pt x="1306817" y="222007"/>
                  <a:pt x="1291771" y="203200"/>
                </a:cubicBezTo>
                <a:cubicBezTo>
                  <a:pt x="1280874" y="189578"/>
                  <a:pt x="1262742" y="183847"/>
                  <a:pt x="1248228" y="174171"/>
                </a:cubicBezTo>
                <a:cubicBezTo>
                  <a:pt x="1216561" y="79168"/>
                  <a:pt x="1260543" y="172412"/>
                  <a:pt x="1190171" y="116114"/>
                </a:cubicBezTo>
                <a:cubicBezTo>
                  <a:pt x="1111549" y="53217"/>
                  <a:pt x="1215575" y="87087"/>
                  <a:pt x="1117600" y="43543"/>
                </a:cubicBezTo>
                <a:cubicBezTo>
                  <a:pt x="1089638" y="31116"/>
                  <a:pt x="1059543" y="24190"/>
                  <a:pt x="1030514" y="14514"/>
                </a:cubicBezTo>
                <a:lnTo>
                  <a:pt x="986971" y="0"/>
                </a:lnTo>
                <a:cubicBezTo>
                  <a:pt x="962781" y="4838"/>
                  <a:pt x="937499" y="5852"/>
                  <a:pt x="914400" y="14514"/>
                </a:cubicBezTo>
                <a:cubicBezTo>
                  <a:pt x="898067" y="20639"/>
                  <a:pt x="886798" y="36458"/>
                  <a:pt x="870857" y="43543"/>
                </a:cubicBezTo>
                <a:cubicBezTo>
                  <a:pt x="842895" y="55970"/>
                  <a:pt x="812800" y="62895"/>
                  <a:pt x="783771" y="72571"/>
                </a:cubicBezTo>
                <a:lnTo>
                  <a:pt x="783771" y="72571"/>
                </a:lnTo>
                <a:lnTo>
                  <a:pt x="667657" y="101600"/>
                </a:lnTo>
                <a:cubicBezTo>
                  <a:pt x="460198" y="90075"/>
                  <a:pt x="364943" y="74824"/>
                  <a:pt x="159657" y="101600"/>
                </a:cubicBezTo>
                <a:cubicBezTo>
                  <a:pt x="129315" y="105558"/>
                  <a:pt x="72571" y="130628"/>
                  <a:pt x="72571" y="130628"/>
                </a:cubicBezTo>
              </a:path>
            </a:pathLst>
          </a:custGeom>
          <a:solidFill>
            <a:schemeClr val="tx1"/>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800" b="0" i="0" u="none" strike="noStrike" cap="none" normalizeH="0" baseline="0">
              <a:ln>
                <a:noFill/>
              </a:ln>
              <a:solidFill>
                <a:schemeClr val="tx1"/>
              </a:solidFill>
              <a:effectLst/>
              <a:latin typeface="Verdana" pitchFamily="34" charset="0"/>
            </a:endParaRPr>
          </a:p>
        </p:txBody>
      </p:sp>
      <p:sp>
        <p:nvSpPr>
          <p:cNvPr id="3" name="Freeform 2"/>
          <p:cNvSpPr/>
          <p:nvPr/>
        </p:nvSpPr>
        <p:spPr bwMode="auto">
          <a:xfrm>
            <a:off x="7155543" y="609600"/>
            <a:ext cx="1407886" cy="1698171"/>
          </a:xfrm>
          <a:custGeom>
            <a:avLst/>
            <a:gdLst>
              <a:gd name="connsiteX0" fmla="*/ 972457 w 1407886"/>
              <a:gd name="connsiteY0" fmla="*/ 0 h 1698171"/>
              <a:gd name="connsiteX1" fmla="*/ 827314 w 1407886"/>
              <a:gd name="connsiteY1" fmla="*/ 14514 h 1698171"/>
              <a:gd name="connsiteX2" fmla="*/ 783771 w 1407886"/>
              <a:gd name="connsiteY2" fmla="*/ 43543 h 1698171"/>
              <a:gd name="connsiteX3" fmla="*/ 740228 w 1407886"/>
              <a:gd name="connsiteY3" fmla="*/ 58057 h 1698171"/>
              <a:gd name="connsiteX4" fmla="*/ 653143 w 1407886"/>
              <a:gd name="connsiteY4" fmla="*/ 130629 h 1698171"/>
              <a:gd name="connsiteX5" fmla="*/ 609600 w 1407886"/>
              <a:gd name="connsiteY5" fmla="*/ 174171 h 1698171"/>
              <a:gd name="connsiteX6" fmla="*/ 522514 w 1407886"/>
              <a:gd name="connsiteY6" fmla="*/ 217714 h 1698171"/>
              <a:gd name="connsiteX7" fmla="*/ 449943 w 1407886"/>
              <a:gd name="connsiteY7" fmla="*/ 290286 h 1698171"/>
              <a:gd name="connsiteX8" fmla="*/ 406400 w 1407886"/>
              <a:gd name="connsiteY8" fmla="*/ 319314 h 1698171"/>
              <a:gd name="connsiteX9" fmla="*/ 362857 w 1407886"/>
              <a:gd name="connsiteY9" fmla="*/ 362857 h 1698171"/>
              <a:gd name="connsiteX10" fmla="*/ 275771 w 1407886"/>
              <a:gd name="connsiteY10" fmla="*/ 391886 h 1698171"/>
              <a:gd name="connsiteX11" fmla="*/ 232228 w 1407886"/>
              <a:gd name="connsiteY11" fmla="*/ 420914 h 1698171"/>
              <a:gd name="connsiteX12" fmla="*/ 203200 w 1407886"/>
              <a:gd name="connsiteY12" fmla="*/ 464457 h 1698171"/>
              <a:gd name="connsiteX13" fmla="*/ 116114 w 1407886"/>
              <a:gd name="connsiteY13" fmla="*/ 522514 h 1698171"/>
              <a:gd name="connsiteX14" fmla="*/ 87086 w 1407886"/>
              <a:gd name="connsiteY14" fmla="*/ 566057 h 1698171"/>
              <a:gd name="connsiteX15" fmla="*/ 0 w 1407886"/>
              <a:gd name="connsiteY15" fmla="*/ 653143 h 1698171"/>
              <a:gd name="connsiteX16" fmla="*/ 14514 w 1407886"/>
              <a:gd name="connsiteY16" fmla="*/ 769257 h 1698171"/>
              <a:gd name="connsiteX17" fmla="*/ 43543 w 1407886"/>
              <a:gd name="connsiteY17" fmla="*/ 856343 h 1698171"/>
              <a:gd name="connsiteX18" fmla="*/ 87086 w 1407886"/>
              <a:gd name="connsiteY18" fmla="*/ 957943 h 1698171"/>
              <a:gd name="connsiteX19" fmla="*/ 145143 w 1407886"/>
              <a:gd name="connsiteY19" fmla="*/ 1045029 h 1698171"/>
              <a:gd name="connsiteX20" fmla="*/ 174171 w 1407886"/>
              <a:gd name="connsiteY20" fmla="*/ 1088571 h 1698171"/>
              <a:gd name="connsiteX21" fmla="*/ 232228 w 1407886"/>
              <a:gd name="connsiteY21" fmla="*/ 1219200 h 1698171"/>
              <a:gd name="connsiteX22" fmla="*/ 275771 w 1407886"/>
              <a:gd name="connsiteY22" fmla="*/ 1262743 h 1698171"/>
              <a:gd name="connsiteX23" fmla="*/ 333828 w 1407886"/>
              <a:gd name="connsiteY23" fmla="*/ 1364343 h 1698171"/>
              <a:gd name="connsiteX24" fmla="*/ 391886 w 1407886"/>
              <a:gd name="connsiteY24" fmla="*/ 1451429 h 1698171"/>
              <a:gd name="connsiteX25" fmla="*/ 435428 w 1407886"/>
              <a:gd name="connsiteY25" fmla="*/ 1480457 h 1698171"/>
              <a:gd name="connsiteX26" fmla="*/ 508000 w 1407886"/>
              <a:gd name="connsiteY26" fmla="*/ 1553029 h 1698171"/>
              <a:gd name="connsiteX27" fmla="*/ 638628 w 1407886"/>
              <a:gd name="connsiteY27" fmla="*/ 1654629 h 1698171"/>
              <a:gd name="connsiteX28" fmla="*/ 725714 w 1407886"/>
              <a:gd name="connsiteY28" fmla="*/ 1698171 h 1698171"/>
              <a:gd name="connsiteX29" fmla="*/ 856343 w 1407886"/>
              <a:gd name="connsiteY29" fmla="*/ 1683657 h 1698171"/>
              <a:gd name="connsiteX30" fmla="*/ 943428 w 1407886"/>
              <a:gd name="connsiteY30" fmla="*/ 1654629 h 1698171"/>
              <a:gd name="connsiteX31" fmla="*/ 1132114 w 1407886"/>
              <a:gd name="connsiteY31" fmla="*/ 1611086 h 1698171"/>
              <a:gd name="connsiteX32" fmla="*/ 1190171 w 1407886"/>
              <a:gd name="connsiteY32" fmla="*/ 1524000 h 1698171"/>
              <a:gd name="connsiteX33" fmla="*/ 1248228 w 1407886"/>
              <a:gd name="connsiteY33" fmla="*/ 1436914 h 1698171"/>
              <a:gd name="connsiteX34" fmla="*/ 1262743 w 1407886"/>
              <a:gd name="connsiteY34" fmla="*/ 1393371 h 1698171"/>
              <a:gd name="connsiteX35" fmla="*/ 1306286 w 1407886"/>
              <a:gd name="connsiteY35" fmla="*/ 1364343 h 1698171"/>
              <a:gd name="connsiteX36" fmla="*/ 1349828 w 1407886"/>
              <a:gd name="connsiteY36" fmla="*/ 1277257 h 1698171"/>
              <a:gd name="connsiteX37" fmla="*/ 1378857 w 1407886"/>
              <a:gd name="connsiteY37" fmla="*/ 1233714 h 1698171"/>
              <a:gd name="connsiteX38" fmla="*/ 1364343 w 1407886"/>
              <a:gd name="connsiteY38" fmla="*/ 841829 h 1698171"/>
              <a:gd name="connsiteX39" fmla="*/ 1393371 w 1407886"/>
              <a:gd name="connsiteY39" fmla="*/ 188686 h 1698171"/>
              <a:gd name="connsiteX40" fmla="*/ 1407886 w 1407886"/>
              <a:gd name="connsiteY40" fmla="*/ 145143 h 1698171"/>
              <a:gd name="connsiteX41" fmla="*/ 1364343 w 1407886"/>
              <a:gd name="connsiteY41" fmla="*/ 101600 h 1698171"/>
              <a:gd name="connsiteX42" fmla="*/ 1233714 w 1407886"/>
              <a:gd name="connsiteY42" fmla="*/ 29029 h 1698171"/>
              <a:gd name="connsiteX43" fmla="*/ 1175657 w 1407886"/>
              <a:gd name="connsiteY43" fmla="*/ 14514 h 1698171"/>
              <a:gd name="connsiteX44" fmla="*/ 885371 w 1407886"/>
              <a:gd name="connsiteY44" fmla="*/ 29029 h 1698171"/>
              <a:gd name="connsiteX45" fmla="*/ 798286 w 1407886"/>
              <a:gd name="connsiteY45" fmla="*/ 58057 h 1698171"/>
              <a:gd name="connsiteX46" fmla="*/ 653143 w 1407886"/>
              <a:gd name="connsiteY46" fmla="*/ 101600 h 1698171"/>
              <a:gd name="connsiteX47" fmla="*/ 595086 w 1407886"/>
              <a:gd name="connsiteY47" fmla="*/ 130629 h 1698171"/>
              <a:gd name="connsiteX48" fmla="*/ 508000 w 1407886"/>
              <a:gd name="connsiteY48" fmla="*/ 159657 h 1698171"/>
              <a:gd name="connsiteX49" fmla="*/ 391886 w 1407886"/>
              <a:gd name="connsiteY49" fmla="*/ 203200 h 1698171"/>
              <a:gd name="connsiteX50" fmla="*/ 348343 w 1407886"/>
              <a:gd name="connsiteY50" fmla="*/ 232229 h 1698171"/>
              <a:gd name="connsiteX51" fmla="*/ 232228 w 1407886"/>
              <a:gd name="connsiteY51" fmla="*/ 261257 h 1698171"/>
              <a:gd name="connsiteX52" fmla="*/ 145143 w 1407886"/>
              <a:gd name="connsiteY52" fmla="*/ 290286 h 1698171"/>
              <a:gd name="connsiteX53" fmla="*/ 101600 w 1407886"/>
              <a:gd name="connsiteY53" fmla="*/ 304800 h 1698171"/>
              <a:gd name="connsiteX54" fmla="*/ 58057 w 1407886"/>
              <a:gd name="connsiteY54" fmla="*/ 333829 h 1698171"/>
              <a:gd name="connsiteX55" fmla="*/ 14514 w 1407886"/>
              <a:gd name="connsiteY55" fmla="*/ 348343 h 1698171"/>
              <a:gd name="connsiteX56" fmla="*/ 14514 w 1407886"/>
              <a:gd name="connsiteY56" fmla="*/ 362857 h 1698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407886" h="1698171">
                <a:moveTo>
                  <a:pt x="972457" y="0"/>
                </a:moveTo>
                <a:cubicBezTo>
                  <a:pt x="924076" y="4838"/>
                  <a:pt x="874691" y="3581"/>
                  <a:pt x="827314" y="14514"/>
                </a:cubicBezTo>
                <a:cubicBezTo>
                  <a:pt x="810317" y="18436"/>
                  <a:pt x="799373" y="35742"/>
                  <a:pt x="783771" y="43543"/>
                </a:cubicBezTo>
                <a:cubicBezTo>
                  <a:pt x="770087" y="50385"/>
                  <a:pt x="754742" y="53219"/>
                  <a:pt x="740228" y="58057"/>
                </a:cubicBezTo>
                <a:cubicBezTo>
                  <a:pt x="613039" y="185249"/>
                  <a:pt x="774370" y="29608"/>
                  <a:pt x="653143" y="130629"/>
                </a:cubicBezTo>
                <a:cubicBezTo>
                  <a:pt x="637374" y="143769"/>
                  <a:pt x="625369" y="161031"/>
                  <a:pt x="609600" y="174171"/>
                </a:cubicBezTo>
                <a:cubicBezTo>
                  <a:pt x="572083" y="205435"/>
                  <a:pt x="566156" y="203167"/>
                  <a:pt x="522514" y="217714"/>
                </a:cubicBezTo>
                <a:cubicBezTo>
                  <a:pt x="406395" y="295128"/>
                  <a:pt x="546709" y="193520"/>
                  <a:pt x="449943" y="290286"/>
                </a:cubicBezTo>
                <a:cubicBezTo>
                  <a:pt x="437608" y="302621"/>
                  <a:pt x="419801" y="308147"/>
                  <a:pt x="406400" y="319314"/>
                </a:cubicBezTo>
                <a:cubicBezTo>
                  <a:pt x="390631" y="332455"/>
                  <a:pt x="380800" y="352888"/>
                  <a:pt x="362857" y="362857"/>
                </a:cubicBezTo>
                <a:cubicBezTo>
                  <a:pt x="336109" y="377717"/>
                  <a:pt x="301231" y="374913"/>
                  <a:pt x="275771" y="391886"/>
                </a:cubicBezTo>
                <a:lnTo>
                  <a:pt x="232228" y="420914"/>
                </a:lnTo>
                <a:cubicBezTo>
                  <a:pt x="222552" y="435428"/>
                  <a:pt x="216328" y="452970"/>
                  <a:pt x="203200" y="464457"/>
                </a:cubicBezTo>
                <a:cubicBezTo>
                  <a:pt x="176944" y="487431"/>
                  <a:pt x="116114" y="522514"/>
                  <a:pt x="116114" y="522514"/>
                </a:cubicBezTo>
                <a:cubicBezTo>
                  <a:pt x="106438" y="537028"/>
                  <a:pt x="98675" y="553019"/>
                  <a:pt x="87086" y="566057"/>
                </a:cubicBezTo>
                <a:cubicBezTo>
                  <a:pt x="59812" y="596740"/>
                  <a:pt x="0" y="653143"/>
                  <a:pt x="0" y="653143"/>
                </a:cubicBezTo>
                <a:cubicBezTo>
                  <a:pt x="4838" y="691848"/>
                  <a:pt x="6341" y="731117"/>
                  <a:pt x="14514" y="769257"/>
                </a:cubicBezTo>
                <a:cubicBezTo>
                  <a:pt x="20925" y="799177"/>
                  <a:pt x="33867" y="827314"/>
                  <a:pt x="43543" y="856343"/>
                </a:cubicBezTo>
                <a:cubicBezTo>
                  <a:pt x="58559" y="901392"/>
                  <a:pt x="60180" y="913100"/>
                  <a:pt x="87086" y="957943"/>
                </a:cubicBezTo>
                <a:cubicBezTo>
                  <a:pt x="105036" y="987859"/>
                  <a:pt x="125791" y="1016000"/>
                  <a:pt x="145143" y="1045029"/>
                </a:cubicBezTo>
                <a:cubicBezTo>
                  <a:pt x="154819" y="1059543"/>
                  <a:pt x="168655" y="1072023"/>
                  <a:pt x="174171" y="1088571"/>
                </a:cubicBezTo>
                <a:cubicBezTo>
                  <a:pt x="195266" y="1151856"/>
                  <a:pt x="193895" y="1173200"/>
                  <a:pt x="232228" y="1219200"/>
                </a:cubicBezTo>
                <a:cubicBezTo>
                  <a:pt x="245369" y="1234969"/>
                  <a:pt x="262630" y="1246974"/>
                  <a:pt x="275771" y="1262743"/>
                </a:cubicBezTo>
                <a:cubicBezTo>
                  <a:pt x="311638" y="1305783"/>
                  <a:pt x="303404" y="1313637"/>
                  <a:pt x="333828" y="1364343"/>
                </a:cubicBezTo>
                <a:cubicBezTo>
                  <a:pt x="351778" y="1394259"/>
                  <a:pt x="362857" y="1432076"/>
                  <a:pt x="391886" y="1451429"/>
                </a:cubicBezTo>
                <a:lnTo>
                  <a:pt x="435428" y="1480457"/>
                </a:lnTo>
                <a:cubicBezTo>
                  <a:pt x="488647" y="1560284"/>
                  <a:pt x="435429" y="1492554"/>
                  <a:pt x="508000" y="1553029"/>
                </a:cubicBezTo>
                <a:cubicBezTo>
                  <a:pt x="558089" y="1594770"/>
                  <a:pt x="565268" y="1630176"/>
                  <a:pt x="638628" y="1654629"/>
                </a:cubicBezTo>
                <a:cubicBezTo>
                  <a:pt x="698720" y="1674659"/>
                  <a:pt x="669441" y="1660657"/>
                  <a:pt x="725714" y="1698171"/>
                </a:cubicBezTo>
                <a:cubicBezTo>
                  <a:pt x="769257" y="1693333"/>
                  <a:pt x="813383" y="1692249"/>
                  <a:pt x="856343" y="1683657"/>
                </a:cubicBezTo>
                <a:cubicBezTo>
                  <a:pt x="886347" y="1677656"/>
                  <a:pt x="913743" y="1662050"/>
                  <a:pt x="943428" y="1654629"/>
                </a:cubicBezTo>
                <a:cubicBezTo>
                  <a:pt x="1083476" y="1619617"/>
                  <a:pt x="1020422" y="1633424"/>
                  <a:pt x="1132114" y="1611086"/>
                </a:cubicBezTo>
                <a:cubicBezTo>
                  <a:pt x="1159872" y="1527811"/>
                  <a:pt x="1126750" y="1605542"/>
                  <a:pt x="1190171" y="1524000"/>
                </a:cubicBezTo>
                <a:cubicBezTo>
                  <a:pt x="1211590" y="1496461"/>
                  <a:pt x="1237195" y="1470012"/>
                  <a:pt x="1248228" y="1436914"/>
                </a:cubicBezTo>
                <a:cubicBezTo>
                  <a:pt x="1253066" y="1422400"/>
                  <a:pt x="1253185" y="1405318"/>
                  <a:pt x="1262743" y="1393371"/>
                </a:cubicBezTo>
                <a:cubicBezTo>
                  <a:pt x="1273640" y="1379750"/>
                  <a:pt x="1291772" y="1374019"/>
                  <a:pt x="1306286" y="1364343"/>
                </a:cubicBezTo>
                <a:cubicBezTo>
                  <a:pt x="1389482" y="1239546"/>
                  <a:pt x="1289732" y="1397449"/>
                  <a:pt x="1349828" y="1277257"/>
                </a:cubicBezTo>
                <a:cubicBezTo>
                  <a:pt x="1357629" y="1261655"/>
                  <a:pt x="1369181" y="1248228"/>
                  <a:pt x="1378857" y="1233714"/>
                </a:cubicBezTo>
                <a:cubicBezTo>
                  <a:pt x="1374019" y="1103086"/>
                  <a:pt x="1364343" y="972547"/>
                  <a:pt x="1364343" y="841829"/>
                </a:cubicBezTo>
                <a:cubicBezTo>
                  <a:pt x="1364343" y="708980"/>
                  <a:pt x="1342821" y="390884"/>
                  <a:pt x="1393371" y="188686"/>
                </a:cubicBezTo>
                <a:cubicBezTo>
                  <a:pt x="1397082" y="173843"/>
                  <a:pt x="1403048" y="159657"/>
                  <a:pt x="1407886" y="145143"/>
                </a:cubicBezTo>
                <a:cubicBezTo>
                  <a:pt x="1393372" y="130629"/>
                  <a:pt x="1380546" y="114202"/>
                  <a:pt x="1364343" y="101600"/>
                </a:cubicBezTo>
                <a:cubicBezTo>
                  <a:pt x="1303976" y="54648"/>
                  <a:pt x="1293055" y="45984"/>
                  <a:pt x="1233714" y="29029"/>
                </a:cubicBezTo>
                <a:cubicBezTo>
                  <a:pt x="1214534" y="23549"/>
                  <a:pt x="1195009" y="19352"/>
                  <a:pt x="1175657" y="14514"/>
                </a:cubicBezTo>
                <a:cubicBezTo>
                  <a:pt x="1078895" y="19352"/>
                  <a:pt x="981615" y="17924"/>
                  <a:pt x="885371" y="29029"/>
                </a:cubicBezTo>
                <a:cubicBezTo>
                  <a:pt x="854974" y="32536"/>
                  <a:pt x="827971" y="50636"/>
                  <a:pt x="798286" y="58057"/>
                </a:cubicBezTo>
                <a:cubicBezTo>
                  <a:pt x="756614" y="68475"/>
                  <a:pt x="688484" y="83929"/>
                  <a:pt x="653143" y="101600"/>
                </a:cubicBezTo>
                <a:cubicBezTo>
                  <a:pt x="633791" y="111276"/>
                  <a:pt x="615175" y="122593"/>
                  <a:pt x="595086" y="130629"/>
                </a:cubicBezTo>
                <a:cubicBezTo>
                  <a:pt x="566676" y="141993"/>
                  <a:pt x="535368" y="145973"/>
                  <a:pt x="508000" y="159657"/>
                </a:cubicBezTo>
                <a:cubicBezTo>
                  <a:pt x="432101" y="197607"/>
                  <a:pt x="470934" y="183438"/>
                  <a:pt x="391886" y="203200"/>
                </a:cubicBezTo>
                <a:cubicBezTo>
                  <a:pt x="377372" y="212876"/>
                  <a:pt x="363945" y="224428"/>
                  <a:pt x="348343" y="232229"/>
                </a:cubicBezTo>
                <a:cubicBezTo>
                  <a:pt x="313112" y="249845"/>
                  <a:pt x="268662" y="251320"/>
                  <a:pt x="232228" y="261257"/>
                </a:cubicBezTo>
                <a:cubicBezTo>
                  <a:pt x="202708" y="269308"/>
                  <a:pt x="174171" y="280610"/>
                  <a:pt x="145143" y="290286"/>
                </a:cubicBezTo>
                <a:lnTo>
                  <a:pt x="101600" y="304800"/>
                </a:lnTo>
                <a:cubicBezTo>
                  <a:pt x="87086" y="314476"/>
                  <a:pt x="73659" y="326028"/>
                  <a:pt x="58057" y="333829"/>
                </a:cubicBezTo>
                <a:cubicBezTo>
                  <a:pt x="44373" y="340671"/>
                  <a:pt x="27244" y="339857"/>
                  <a:pt x="14514" y="348343"/>
                </a:cubicBezTo>
                <a:cubicBezTo>
                  <a:pt x="10489" y="351027"/>
                  <a:pt x="14514" y="358019"/>
                  <a:pt x="14514" y="362857"/>
                </a:cubicBezTo>
              </a:path>
            </a:pathLst>
          </a:custGeom>
          <a:solidFill>
            <a:schemeClr val="tx1"/>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800" b="0" i="0" u="none" strike="noStrike" cap="none" normalizeH="0" baseline="0">
              <a:ln>
                <a:noFill/>
              </a:ln>
              <a:solidFill>
                <a:schemeClr val="tx1"/>
              </a:solidFill>
              <a:effectLst/>
              <a:latin typeface="Verdana" pitchFamily="34" charset="0"/>
            </a:endParaRPr>
          </a:p>
        </p:txBody>
      </p:sp>
      <p:sp>
        <p:nvSpPr>
          <p:cNvPr id="4" name="Freeform 3"/>
          <p:cNvSpPr/>
          <p:nvPr/>
        </p:nvSpPr>
        <p:spPr bwMode="auto">
          <a:xfrm>
            <a:off x="7256727" y="2206171"/>
            <a:ext cx="1480873" cy="914400"/>
          </a:xfrm>
          <a:custGeom>
            <a:avLst/>
            <a:gdLst>
              <a:gd name="connsiteX0" fmla="*/ 421330 w 1480873"/>
              <a:gd name="connsiteY0" fmla="*/ 87086 h 914400"/>
              <a:gd name="connsiteX1" fmla="*/ 116530 w 1480873"/>
              <a:gd name="connsiteY1" fmla="*/ 87086 h 914400"/>
              <a:gd name="connsiteX2" fmla="*/ 29444 w 1480873"/>
              <a:gd name="connsiteY2" fmla="*/ 116115 h 914400"/>
              <a:gd name="connsiteX3" fmla="*/ 416 w 1480873"/>
              <a:gd name="connsiteY3" fmla="*/ 203200 h 914400"/>
              <a:gd name="connsiteX4" fmla="*/ 29444 w 1480873"/>
              <a:gd name="connsiteY4" fmla="*/ 377372 h 914400"/>
              <a:gd name="connsiteX5" fmla="*/ 43959 w 1480873"/>
              <a:gd name="connsiteY5" fmla="*/ 420915 h 914400"/>
              <a:gd name="connsiteX6" fmla="*/ 160073 w 1480873"/>
              <a:gd name="connsiteY6" fmla="*/ 551543 h 914400"/>
              <a:gd name="connsiteX7" fmla="*/ 247159 w 1480873"/>
              <a:gd name="connsiteY7" fmla="*/ 624115 h 914400"/>
              <a:gd name="connsiteX8" fmla="*/ 276187 w 1480873"/>
              <a:gd name="connsiteY8" fmla="*/ 667658 h 914400"/>
              <a:gd name="connsiteX9" fmla="*/ 479387 w 1480873"/>
              <a:gd name="connsiteY9" fmla="*/ 783772 h 914400"/>
              <a:gd name="connsiteX10" fmla="*/ 537444 w 1480873"/>
              <a:gd name="connsiteY10" fmla="*/ 798286 h 914400"/>
              <a:gd name="connsiteX11" fmla="*/ 580987 w 1480873"/>
              <a:gd name="connsiteY11" fmla="*/ 812800 h 914400"/>
              <a:gd name="connsiteX12" fmla="*/ 697102 w 1480873"/>
              <a:gd name="connsiteY12" fmla="*/ 841829 h 914400"/>
              <a:gd name="connsiteX13" fmla="*/ 900302 w 1480873"/>
              <a:gd name="connsiteY13" fmla="*/ 899886 h 914400"/>
              <a:gd name="connsiteX14" fmla="*/ 958359 w 1480873"/>
              <a:gd name="connsiteY14" fmla="*/ 914400 h 914400"/>
              <a:gd name="connsiteX15" fmla="*/ 1147044 w 1480873"/>
              <a:gd name="connsiteY15" fmla="*/ 899886 h 914400"/>
              <a:gd name="connsiteX16" fmla="*/ 1190587 w 1480873"/>
              <a:gd name="connsiteY16" fmla="*/ 885372 h 914400"/>
              <a:gd name="connsiteX17" fmla="*/ 1277673 w 1480873"/>
              <a:gd name="connsiteY17" fmla="*/ 812800 h 914400"/>
              <a:gd name="connsiteX18" fmla="*/ 1306702 w 1480873"/>
              <a:gd name="connsiteY18" fmla="*/ 769258 h 914400"/>
              <a:gd name="connsiteX19" fmla="*/ 1350244 w 1480873"/>
              <a:gd name="connsiteY19" fmla="*/ 740229 h 914400"/>
              <a:gd name="connsiteX20" fmla="*/ 1364759 w 1480873"/>
              <a:gd name="connsiteY20" fmla="*/ 696686 h 914400"/>
              <a:gd name="connsiteX21" fmla="*/ 1422816 w 1480873"/>
              <a:gd name="connsiteY21" fmla="*/ 609600 h 914400"/>
              <a:gd name="connsiteX22" fmla="*/ 1437330 w 1480873"/>
              <a:gd name="connsiteY22" fmla="*/ 566058 h 914400"/>
              <a:gd name="connsiteX23" fmla="*/ 1466359 w 1480873"/>
              <a:gd name="connsiteY23" fmla="*/ 522515 h 914400"/>
              <a:gd name="connsiteX24" fmla="*/ 1480873 w 1480873"/>
              <a:gd name="connsiteY24" fmla="*/ 464458 h 914400"/>
              <a:gd name="connsiteX25" fmla="*/ 1451844 w 1480873"/>
              <a:gd name="connsiteY25" fmla="*/ 319315 h 914400"/>
              <a:gd name="connsiteX26" fmla="*/ 1335730 w 1480873"/>
              <a:gd name="connsiteY26" fmla="*/ 188686 h 914400"/>
              <a:gd name="connsiteX27" fmla="*/ 1292187 w 1480873"/>
              <a:gd name="connsiteY27" fmla="*/ 159658 h 914400"/>
              <a:gd name="connsiteX28" fmla="*/ 1248644 w 1480873"/>
              <a:gd name="connsiteY28" fmla="*/ 116115 h 914400"/>
              <a:gd name="connsiteX29" fmla="*/ 1219616 w 1480873"/>
              <a:gd name="connsiteY29" fmla="*/ 72572 h 914400"/>
              <a:gd name="connsiteX30" fmla="*/ 1088987 w 1480873"/>
              <a:gd name="connsiteY30" fmla="*/ 0 h 914400"/>
              <a:gd name="connsiteX31" fmla="*/ 929330 w 1480873"/>
              <a:gd name="connsiteY31" fmla="*/ 14515 h 914400"/>
              <a:gd name="connsiteX32" fmla="*/ 522930 w 1480873"/>
              <a:gd name="connsiteY32" fmla="*/ 29029 h 914400"/>
              <a:gd name="connsiteX33" fmla="*/ 464873 w 1480873"/>
              <a:gd name="connsiteY33" fmla="*/ 43543 h 914400"/>
              <a:gd name="connsiteX34" fmla="*/ 319730 w 1480873"/>
              <a:gd name="connsiteY34" fmla="*/ 58058 h 914400"/>
              <a:gd name="connsiteX35" fmla="*/ 261673 w 1480873"/>
              <a:gd name="connsiteY35" fmla="*/ 72572 h 914400"/>
              <a:gd name="connsiteX36" fmla="*/ 160073 w 1480873"/>
              <a:gd name="connsiteY36" fmla="*/ 101600 h 914400"/>
              <a:gd name="connsiteX37" fmla="*/ 29444 w 1480873"/>
              <a:gd name="connsiteY37" fmla="*/ 87086 h 91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480873" h="914400">
                <a:moveTo>
                  <a:pt x="421330" y="87086"/>
                </a:moveTo>
                <a:cubicBezTo>
                  <a:pt x="290645" y="60949"/>
                  <a:pt x="316976" y="59752"/>
                  <a:pt x="116530" y="87086"/>
                </a:cubicBezTo>
                <a:cubicBezTo>
                  <a:pt x="86212" y="91220"/>
                  <a:pt x="29444" y="116115"/>
                  <a:pt x="29444" y="116115"/>
                </a:cubicBezTo>
                <a:cubicBezTo>
                  <a:pt x="19768" y="145143"/>
                  <a:pt x="-3379" y="172838"/>
                  <a:pt x="416" y="203200"/>
                </a:cubicBezTo>
                <a:cubicBezTo>
                  <a:pt x="12194" y="297430"/>
                  <a:pt x="8134" y="302788"/>
                  <a:pt x="29444" y="377372"/>
                </a:cubicBezTo>
                <a:cubicBezTo>
                  <a:pt x="33647" y="392083"/>
                  <a:pt x="37117" y="407231"/>
                  <a:pt x="43959" y="420915"/>
                </a:cubicBezTo>
                <a:cubicBezTo>
                  <a:pt x="69861" y="472719"/>
                  <a:pt x="121600" y="513070"/>
                  <a:pt x="160073" y="551543"/>
                </a:cubicBezTo>
                <a:cubicBezTo>
                  <a:pt x="215952" y="607422"/>
                  <a:pt x="186536" y="583699"/>
                  <a:pt x="247159" y="624115"/>
                </a:cubicBezTo>
                <a:cubicBezTo>
                  <a:pt x="256835" y="638629"/>
                  <a:pt x="263059" y="656171"/>
                  <a:pt x="276187" y="667658"/>
                </a:cubicBezTo>
                <a:cubicBezTo>
                  <a:pt x="310738" y="697890"/>
                  <a:pt x="441889" y="774398"/>
                  <a:pt x="479387" y="783772"/>
                </a:cubicBezTo>
                <a:cubicBezTo>
                  <a:pt x="498739" y="788610"/>
                  <a:pt x="518264" y="792806"/>
                  <a:pt x="537444" y="798286"/>
                </a:cubicBezTo>
                <a:cubicBezTo>
                  <a:pt x="552155" y="802489"/>
                  <a:pt x="566227" y="808774"/>
                  <a:pt x="580987" y="812800"/>
                </a:cubicBezTo>
                <a:cubicBezTo>
                  <a:pt x="619477" y="823297"/>
                  <a:pt x="659253" y="829212"/>
                  <a:pt x="697102" y="841829"/>
                </a:cubicBezTo>
                <a:cubicBezTo>
                  <a:pt x="822037" y="883475"/>
                  <a:pt x="754501" y="863437"/>
                  <a:pt x="900302" y="899886"/>
                </a:cubicBezTo>
                <a:lnTo>
                  <a:pt x="958359" y="914400"/>
                </a:lnTo>
                <a:cubicBezTo>
                  <a:pt x="1021254" y="909562"/>
                  <a:pt x="1084450" y="907710"/>
                  <a:pt x="1147044" y="899886"/>
                </a:cubicBezTo>
                <a:cubicBezTo>
                  <a:pt x="1162225" y="897988"/>
                  <a:pt x="1176903" y="892214"/>
                  <a:pt x="1190587" y="885372"/>
                </a:cubicBezTo>
                <a:cubicBezTo>
                  <a:pt x="1223207" y="869062"/>
                  <a:pt x="1254745" y="840314"/>
                  <a:pt x="1277673" y="812800"/>
                </a:cubicBezTo>
                <a:cubicBezTo>
                  <a:pt x="1288840" y="799399"/>
                  <a:pt x="1294367" y="781593"/>
                  <a:pt x="1306702" y="769258"/>
                </a:cubicBezTo>
                <a:cubicBezTo>
                  <a:pt x="1319037" y="756923"/>
                  <a:pt x="1335730" y="749905"/>
                  <a:pt x="1350244" y="740229"/>
                </a:cubicBezTo>
                <a:cubicBezTo>
                  <a:pt x="1355082" y="725715"/>
                  <a:pt x="1357329" y="710060"/>
                  <a:pt x="1364759" y="696686"/>
                </a:cubicBezTo>
                <a:cubicBezTo>
                  <a:pt x="1381702" y="666188"/>
                  <a:pt x="1422816" y="609600"/>
                  <a:pt x="1422816" y="609600"/>
                </a:cubicBezTo>
                <a:cubicBezTo>
                  <a:pt x="1427654" y="595086"/>
                  <a:pt x="1430488" y="579742"/>
                  <a:pt x="1437330" y="566058"/>
                </a:cubicBezTo>
                <a:cubicBezTo>
                  <a:pt x="1445131" y="550456"/>
                  <a:pt x="1459487" y="538549"/>
                  <a:pt x="1466359" y="522515"/>
                </a:cubicBezTo>
                <a:cubicBezTo>
                  <a:pt x="1474217" y="504180"/>
                  <a:pt x="1476035" y="483810"/>
                  <a:pt x="1480873" y="464458"/>
                </a:cubicBezTo>
                <a:cubicBezTo>
                  <a:pt x="1475523" y="427007"/>
                  <a:pt x="1472112" y="359851"/>
                  <a:pt x="1451844" y="319315"/>
                </a:cubicBezTo>
                <a:cubicBezTo>
                  <a:pt x="1430029" y="275686"/>
                  <a:pt x="1364584" y="207921"/>
                  <a:pt x="1335730" y="188686"/>
                </a:cubicBezTo>
                <a:cubicBezTo>
                  <a:pt x="1321216" y="179010"/>
                  <a:pt x="1305588" y="170825"/>
                  <a:pt x="1292187" y="159658"/>
                </a:cubicBezTo>
                <a:cubicBezTo>
                  <a:pt x="1276418" y="146517"/>
                  <a:pt x="1261785" y="131884"/>
                  <a:pt x="1248644" y="116115"/>
                </a:cubicBezTo>
                <a:cubicBezTo>
                  <a:pt x="1237477" y="102714"/>
                  <a:pt x="1232744" y="84059"/>
                  <a:pt x="1219616" y="72572"/>
                </a:cubicBezTo>
                <a:cubicBezTo>
                  <a:pt x="1158193" y="18827"/>
                  <a:pt x="1148791" y="19936"/>
                  <a:pt x="1088987" y="0"/>
                </a:cubicBezTo>
                <a:cubicBezTo>
                  <a:pt x="1035768" y="4838"/>
                  <a:pt x="982698" y="11778"/>
                  <a:pt x="929330" y="14515"/>
                </a:cubicBezTo>
                <a:cubicBezTo>
                  <a:pt x="793955" y="21457"/>
                  <a:pt x="658219" y="20574"/>
                  <a:pt x="522930" y="29029"/>
                </a:cubicBezTo>
                <a:cubicBezTo>
                  <a:pt x="503021" y="30273"/>
                  <a:pt x="484620" y="40722"/>
                  <a:pt x="464873" y="43543"/>
                </a:cubicBezTo>
                <a:cubicBezTo>
                  <a:pt x="416739" y="50419"/>
                  <a:pt x="368111" y="53220"/>
                  <a:pt x="319730" y="58058"/>
                </a:cubicBezTo>
                <a:cubicBezTo>
                  <a:pt x="300378" y="62896"/>
                  <a:pt x="280853" y="67092"/>
                  <a:pt x="261673" y="72572"/>
                </a:cubicBezTo>
                <a:cubicBezTo>
                  <a:pt x="115916" y="114216"/>
                  <a:pt x="341568" y="56227"/>
                  <a:pt x="160073" y="101600"/>
                </a:cubicBezTo>
                <a:lnTo>
                  <a:pt x="29444" y="87086"/>
                </a:lnTo>
              </a:path>
            </a:pathLst>
          </a:custGeom>
          <a:solidFill>
            <a:schemeClr val="tx1"/>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800" b="0" i="0" u="none" strike="noStrike" cap="none" normalizeH="0" baseline="0">
              <a:ln>
                <a:noFill/>
              </a:ln>
              <a:solidFill>
                <a:schemeClr val="tx1"/>
              </a:solidFill>
              <a:effectLst/>
              <a:latin typeface="Verdana" pitchFamily="34" charset="0"/>
            </a:endParaRPr>
          </a:p>
        </p:txBody>
      </p:sp>
      <p:sp>
        <p:nvSpPr>
          <p:cNvPr id="5" name="Rectangle 4"/>
          <p:cNvSpPr/>
          <p:nvPr/>
        </p:nvSpPr>
        <p:spPr>
          <a:xfrm>
            <a:off x="3003911" y="5051646"/>
            <a:ext cx="1059907" cy="1569660"/>
          </a:xfrm>
          <a:prstGeom prst="rect">
            <a:avLst/>
          </a:prstGeom>
          <a:noFill/>
        </p:spPr>
        <p:txBody>
          <a:bodyPr wrap="none" lIns="91440" tIns="45720" rIns="91440" bIns="45720">
            <a:spAutoFit/>
          </a:bodyPr>
          <a:lstStyle/>
          <a:p>
            <a:pPr algn="ctr"/>
            <a:r>
              <a:rPr lang="en-US" sz="9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6</a:t>
            </a:r>
          </a:p>
        </p:txBody>
      </p:sp>
      <p:sp>
        <p:nvSpPr>
          <p:cNvPr id="6" name="Rectangle 5"/>
          <p:cNvSpPr/>
          <p:nvPr/>
        </p:nvSpPr>
        <p:spPr>
          <a:xfrm>
            <a:off x="4724400" y="4191000"/>
            <a:ext cx="582211" cy="707886"/>
          </a:xfrm>
          <a:prstGeom prst="rect">
            <a:avLst/>
          </a:prstGeom>
          <a:noFill/>
        </p:spPr>
        <p:txBody>
          <a:bodyPr wrap="none" lIns="91440" tIns="45720" rIns="91440" bIns="45720">
            <a:spAutoFit/>
          </a:bodyPr>
          <a:lstStyle/>
          <a:p>
            <a:pPr algn="ctr"/>
            <a:r>
              <a:rPr lang="en-US" sz="40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A</a:t>
            </a:r>
          </a:p>
        </p:txBody>
      </p:sp>
      <p:sp>
        <p:nvSpPr>
          <p:cNvPr id="7" name="Rectangle 6"/>
          <p:cNvSpPr/>
          <p:nvPr/>
        </p:nvSpPr>
        <p:spPr>
          <a:xfrm>
            <a:off x="5284840" y="4393724"/>
            <a:ext cx="575799" cy="707886"/>
          </a:xfrm>
          <a:prstGeom prst="rect">
            <a:avLst/>
          </a:prstGeom>
          <a:noFill/>
        </p:spPr>
        <p:txBody>
          <a:bodyPr wrap="none" lIns="91440" tIns="45720" rIns="91440" bIns="45720">
            <a:spAutoFit/>
          </a:bodyPr>
          <a:lstStyle/>
          <a:p>
            <a:pPr algn="ctr"/>
            <a:r>
              <a:rPr lang="en-US" sz="40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B</a:t>
            </a:r>
          </a:p>
        </p:txBody>
      </p:sp>
      <p:sp>
        <p:nvSpPr>
          <p:cNvPr id="8" name="Rectangle 7"/>
          <p:cNvSpPr/>
          <p:nvPr/>
        </p:nvSpPr>
        <p:spPr>
          <a:xfrm>
            <a:off x="5860639" y="4335666"/>
            <a:ext cx="556563" cy="707886"/>
          </a:xfrm>
          <a:prstGeom prst="rect">
            <a:avLst/>
          </a:prstGeom>
          <a:noFill/>
        </p:spPr>
        <p:txBody>
          <a:bodyPr wrap="none" lIns="91440" tIns="45720" rIns="91440" bIns="45720">
            <a:spAutoFit/>
          </a:bodyPr>
          <a:lstStyle/>
          <a:p>
            <a:pPr algn="ctr"/>
            <a:r>
              <a:rPr lang="en-US" sz="40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C</a:t>
            </a:r>
          </a:p>
        </p:txBody>
      </p:sp>
      <p:sp>
        <p:nvSpPr>
          <p:cNvPr id="9" name="Right Arrow 8"/>
          <p:cNvSpPr/>
          <p:nvPr/>
        </p:nvSpPr>
        <p:spPr bwMode="auto">
          <a:xfrm>
            <a:off x="2133600" y="756556"/>
            <a:ext cx="1295400" cy="257629"/>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800" b="0" i="0" u="none" strike="noStrike" cap="none" normalizeH="0" baseline="0">
              <a:ln>
                <a:noFill/>
              </a:ln>
              <a:solidFill>
                <a:schemeClr val="tx1"/>
              </a:solidFill>
              <a:effectLst/>
              <a:latin typeface="Verdana" pitchFamily="34" charset="0"/>
            </a:endParaRPr>
          </a:p>
        </p:txBody>
      </p:sp>
    </p:spTree>
    <p:extLst>
      <p:ext uri="{BB962C8B-B14F-4D97-AF65-F5344CB8AC3E}">
        <p14:creationId xmlns:p14="http://schemas.microsoft.com/office/powerpoint/2010/main" val="428009313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19459" name="Rectangle 3"/>
          <p:cNvSpPr>
            <a:spLocks noGrp="1" noChangeArrowheads="1"/>
          </p:cNvSpPr>
          <p:nvPr>
            <p:ph type="body" idx="1"/>
          </p:nvPr>
        </p:nvSpPr>
        <p:spPr>
          <a:xfrm>
            <a:off x="152399" y="152400"/>
            <a:ext cx="3962401" cy="3857624"/>
          </a:xfrm>
        </p:spPr>
        <p:txBody>
          <a:bodyPr/>
          <a:lstStyle/>
          <a:p>
            <a:pPr eaLnBrk="1" hangingPunct="1">
              <a:defRPr/>
            </a:pPr>
            <a:r>
              <a:rPr lang="en-US" dirty="0"/>
              <a:t>Which one is A, B, and C?</a:t>
            </a:r>
          </a:p>
          <a:p>
            <a:pPr eaLnBrk="1" hangingPunct="1">
              <a:defRPr/>
            </a:pPr>
            <a:r>
              <a:rPr lang="en-US" sz="2800" dirty="0">
                <a:solidFill>
                  <a:srgbClr val="FF99FF"/>
                </a:solidFill>
              </a:rPr>
              <a:t>A.) mRNA, DNA, Sugar Complex</a:t>
            </a:r>
          </a:p>
          <a:p>
            <a:pPr eaLnBrk="1" hangingPunct="1">
              <a:defRPr/>
            </a:pPr>
            <a:r>
              <a:rPr lang="en-US" sz="2800" dirty="0">
                <a:solidFill>
                  <a:srgbClr val="FF9900"/>
                </a:solidFill>
              </a:rPr>
              <a:t>B.) Hydrogen Bond, mRNA, DNA wrap.</a:t>
            </a:r>
          </a:p>
          <a:p>
            <a:pPr eaLnBrk="1" hangingPunct="1">
              <a:defRPr/>
            </a:pPr>
            <a:r>
              <a:rPr lang="en-US" sz="2800" dirty="0">
                <a:solidFill>
                  <a:srgbClr val="66FFCC"/>
                </a:solidFill>
              </a:rPr>
              <a:t>C.) </a:t>
            </a:r>
            <a:r>
              <a:rPr lang="en-US" sz="2800" dirty="0">
                <a:solidFill>
                  <a:schemeClr val="bg1"/>
                </a:solidFill>
              </a:rPr>
              <a:t>Phosphate Group, 5 Carbon Sugar, Nitrogen Base</a:t>
            </a:r>
          </a:p>
          <a:p>
            <a:pPr eaLnBrk="1" hangingPunct="1">
              <a:defRPr/>
            </a:pPr>
            <a:r>
              <a:rPr lang="en-US" sz="2800" dirty="0">
                <a:solidFill>
                  <a:srgbClr val="9933FF"/>
                </a:solidFill>
              </a:rPr>
              <a:t>D.) </a:t>
            </a:r>
            <a:r>
              <a:rPr lang="en-US" sz="2800" dirty="0">
                <a:solidFill>
                  <a:schemeClr val="bg1"/>
                </a:solidFill>
              </a:rPr>
              <a:t>Enzymes, Helix, Ribosomal Unit.</a:t>
            </a:r>
          </a:p>
        </p:txBody>
      </p:sp>
      <p:pic>
        <p:nvPicPr>
          <p:cNvPr id="167939" name="Picture 5" descr="dna_molecul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19600" y="228600"/>
            <a:ext cx="4419600" cy="6172200"/>
          </a:xfrm>
          <a:prstGeom prst="rect">
            <a:avLst/>
          </a:prstGeom>
          <a:noFill/>
          <a:ln w="7620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
        <p:nvSpPr>
          <p:cNvPr id="50185" name="Rectangle 9"/>
          <p:cNvSpPr>
            <a:spLocks noChangeArrowheads="1"/>
          </p:cNvSpPr>
          <p:nvPr/>
        </p:nvSpPr>
        <p:spPr bwMode="auto">
          <a:xfrm>
            <a:off x="5715000" y="6629400"/>
            <a:ext cx="3124200" cy="214313"/>
          </a:xfrm>
          <a:prstGeom prst="rect">
            <a:avLst/>
          </a:prstGeom>
          <a:noFill/>
          <a:ln w="9525" algn="ctr">
            <a:noFill/>
            <a:miter lim="800000"/>
            <a:headEnd/>
            <a:tailEnd/>
          </a:ln>
          <a:effectLst/>
        </p:spPr>
        <p:txBody>
          <a:bodyPr>
            <a:spAutoFit/>
          </a:bodyPr>
          <a:lstStyle/>
          <a:p>
            <a:pPr marL="342900" indent="-342900" algn="r" eaLnBrk="1" hangingPunct="1">
              <a:buClr>
                <a:schemeClr val="hlink"/>
              </a:buClr>
              <a:buSzPct val="65000"/>
              <a:buFont typeface="Wingdings" pitchFamily="2" charset="2"/>
              <a:buNone/>
              <a:defRPr/>
            </a:pPr>
            <a:r>
              <a:rPr lang="en-US" sz="800" b="1" dirty="0">
                <a:latin typeface="Verdana" pitchFamily="34" charset="0"/>
              </a:rPr>
              <a:t>Copyright © 2024 SlideSpark .LLC</a:t>
            </a:r>
            <a:endParaRPr lang="en-US" sz="9600" dirty="0">
              <a:effectLst>
                <a:outerShdw blurRad="38100" dist="38100" dir="2700000" algn="tl">
                  <a:srgbClr val="000000"/>
                </a:outerShdw>
              </a:effectLst>
              <a:latin typeface="Tahoma" pitchFamily="34" charset="0"/>
            </a:endParaRPr>
          </a:p>
        </p:txBody>
      </p:sp>
      <p:sp>
        <p:nvSpPr>
          <p:cNvPr id="2" name="Freeform 1"/>
          <p:cNvSpPr/>
          <p:nvPr/>
        </p:nvSpPr>
        <p:spPr bwMode="auto">
          <a:xfrm>
            <a:off x="6545943" y="246743"/>
            <a:ext cx="1320800" cy="638628"/>
          </a:xfrm>
          <a:custGeom>
            <a:avLst/>
            <a:gdLst>
              <a:gd name="connsiteX0" fmla="*/ 290286 w 1320800"/>
              <a:gd name="connsiteY0" fmla="*/ 101600 h 638628"/>
              <a:gd name="connsiteX1" fmla="*/ 174171 w 1320800"/>
              <a:gd name="connsiteY1" fmla="*/ 130628 h 638628"/>
              <a:gd name="connsiteX2" fmla="*/ 87086 w 1320800"/>
              <a:gd name="connsiteY2" fmla="*/ 188686 h 638628"/>
              <a:gd name="connsiteX3" fmla="*/ 43543 w 1320800"/>
              <a:gd name="connsiteY3" fmla="*/ 217714 h 638628"/>
              <a:gd name="connsiteX4" fmla="*/ 0 w 1320800"/>
              <a:gd name="connsiteY4" fmla="*/ 246743 h 638628"/>
              <a:gd name="connsiteX5" fmla="*/ 14514 w 1320800"/>
              <a:gd name="connsiteY5" fmla="*/ 319314 h 638628"/>
              <a:gd name="connsiteX6" fmla="*/ 58057 w 1320800"/>
              <a:gd name="connsiteY6" fmla="*/ 348343 h 638628"/>
              <a:gd name="connsiteX7" fmla="*/ 145143 w 1320800"/>
              <a:gd name="connsiteY7" fmla="*/ 420914 h 638628"/>
              <a:gd name="connsiteX8" fmla="*/ 217714 w 1320800"/>
              <a:gd name="connsiteY8" fmla="*/ 478971 h 638628"/>
              <a:gd name="connsiteX9" fmla="*/ 304800 w 1320800"/>
              <a:gd name="connsiteY9" fmla="*/ 551543 h 638628"/>
              <a:gd name="connsiteX10" fmla="*/ 362857 w 1320800"/>
              <a:gd name="connsiteY10" fmla="*/ 580571 h 638628"/>
              <a:gd name="connsiteX11" fmla="*/ 508000 w 1320800"/>
              <a:gd name="connsiteY11" fmla="*/ 624114 h 638628"/>
              <a:gd name="connsiteX12" fmla="*/ 551543 w 1320800"/>
              <a:gd name="connsiteY12" fmla="*/ 638628 h 638628"/>
              <a:gd name="connsiteX13" fmla="*/ 827314 w 1320800"/>
              <a:gd name="connsiteY13" fmla="*/ 595086 h 638628"/>
              <a:gd name="connsiteX14" fmla="*/ 870857 w 1320800"/>
              <a:gd name="connsiteY14" fmla="*/ 580571 h 638628"/>
              <a:gd name="connsiteX15" fmla="*/ 914400 w 1320800"/>
              <a:gd name="connsiteY15" fmla="*/ 566057 h 638628"/>
              <a:gd name="connsiteX16" fmla="*/ 1103086 w 1320800"/>
              <a:gd name="connsiteY16" fmla="*/ 522514 h 638628"/>
              <a:gd name="connsiteX17" fmla="*/ 1146628 w 1320800"/>
              <a:gd name="connsiteY17" fmla="*/ 493486 h 638628"/>
              <a:gd name="connsiteX18" fmla="*/ 1233714 w 1320800"/>
              <a:gd name="connsiteY18" fmla="*/ 449943 h 638628"/>
              <a:gd name="connsiteX19" fmla="*/ 1262743 w 1320800"/>
              <a:gd name="connsiteY19" fmla="*/ 406400 h 638628"/>
              <a:gd name="connsiteX20" fmla="*/ 1306286 w 1320800"/>
              <a:gd name="connsiteY20" fmla="*/ 377371 h 638628"/>
              <a:gd name="connsiteX21" fmla="*/ 1320800 w 1320800"/>
              <a:gd name="connsiteY21" fmla="*/ 333828 h 638628"/>
              <a:gd name="connsiteX22" fmla="*/ 1291771 w 1320800"/>
              <a:gd name="connsiteY22" fmla="*/ 203200 h 638628"/>
              <a:gd name="connsiteX23" fmla="*/ 1248228 w 1320800"/>
              <a:gd name="connsiteY23" fmla="*/ 174171 h 638628"/>
              <a:gd name="connsiteX24" fmla="*/ 1190171 w 1320800"/>
              <a:gd name="connsiteY24" fmla="*/ 116114 h 638628"/>
              <a:gd name="connsiteX25" fmla="*/ 1117600 w 1320800"/>
              <a:gd name="connsiteY25" fmla="*/ 43543 h 638628"/>
              <a:gd name="connsiteX26" fmla="*/ 1030514 w 1320800"/>
              <a:gd name="connsiteY26" fmla="*/ 14514 h 638628"/>
              <a:gd name="connsiteX27" fmla="*/ 986971 w 1320800"/>
              <a:gd name="connsiteY27" fmla="*/ 0 h 638628"/>
              <a:gd name="connsiteX28" fmla="*/ 914400 w 1320800"/>
              <a:gd name="connsiteY28" fmla="*/ 14514 h 638628"/>
              <a:gd name="connsiteX29" fmla="*/ 870857 w 1320800"/>
              <a:gd name="connsiteY29" fmla="*/ 43543 h 638628"/>
              <a:gd name="connsiteX30" fmla="*/ 783771 w 1320800"/>
              <a:gd name="connsiteY30" fmla="*/ 72571 h 638628"/>
              <a:gd name="connsiteX31" fmla="*/ 783771 w 1320800"/>
              <a:gd name="connsiteY31" fmla="*/ 72571 h 638628"/>
              <a:gd name="connsiteX32" fmla="*/ 667657 w 1320800"/>
              <a:gd name="connsiteY32" fmla="*/ 101600 h 638628"/>
              <a:gd name="connsiteX33" fmla="*/ 159657 w 1320800"/>
              <a:gd name="connsiteY33" fmla="*/ 101600 h 638628"/>
              <a:gd name="connsiteX34" fmla="*/ 72571 w 1320800"/>
              <a:gd name="connsiteY34" fmla="*/ 130628 h 638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320800" h="638628">
                <a:moveTo>
                  <a:pt x="290286" y="101600"/>
                </a:moveTo>
                <a:cubicBezTo>
                  <a:pt x="270182" y="105621"/>
                  <a:pt x="199275" y="116681"/>
                  <a:pt x="174171" y="130628"/>
                </a:cubicBezTo>
                <a:cubicBezTo>
                  <a:pt x="143674" y="147571"/>
                  <a:pt x="116114" y="169334"/>
                  <a:pt x="87086" y="188686"/>
                </a:cubicBezTo>
                <a:lnTo>
                  <a:pt x="43543" y="217714"/>
                </a:lnTo>
                <a:lnTo>
                  <a:pt x="0" y="246743"/>
                </a:lnTo>
                <a:cubicBezTo>
                  <a:pt x="4838" y="270933"/>
                  <a:pt x="2275" y="297895"/>
                  <a:pt x="14514" y="319314"/>
                </a:cubicBezTo>
                <a:cubicBezTo>
                  <a:pt x="23169" y="334460"/>
                  <a:pt x="44656" y="337176"/>
                  <a:pt x="58057" y="348343"/>
                </a:cubicBezTo>
                <a:cubicBezTo>
                  <a:pt x="169805" y="441467"/>
                  <a:pt x="37041" y="348848"/>
                  <a:pt x="145143" y="420914"/>
                </a:cubicBezTo>
                <a:cubicBezTo>
                  <a:pt x="210062" y="518295"/>
                  <a:pt x="133586" y="422886"/>
                  <a:pt x="217714" y="478971"/>
                </a:cubicBezTo>
                <a:cubicBezTo>
                  <a:pt x="397830" y="599047"/>
                  <a:pt x="138596" y="456569"/>
                  <a:pt x="304800" y="551543"/>
                </a:cubicBezTo>
                <a:cubicBezTo>
                  <a:pt x="323586" y="562278"/>
                  <a:pt x="342768" y="572535"/>
                  <a:pt x="362857" y="580571"/>
                </a:cubicBezTo>
                <a:cubicBezTo>
                  <a:pt x="449092" y="615065"/>
                  <a:pt x="433150" y="602729"/>
                  <a:pt x="508000" y="624114"/>
                </a:cubicBezTo>
                <a:cubicBezTo>
                  <a:pt x="522711" y="628317"/>
                  <a:pt x="537029" y="633790"/>
                  <a:pt x="551543" y="638628"/>
                </a:cubicBezTo>
                <a:cubicBezTo>
                  <a:pt x="770728" y="621768"/>
                  <a:pt x="680389" y="644061"/>
                  <a:pt x="827314" y="595086"/>
                </a:cubicBezTo>
                <a:lnTo>
                  <a:pt x="870857" y="580571"/>
                </a:lnTo>
                <a:lnTo>
                  <a:pt x="914400" y="566057"/>
                </a:lnTo>
                <a:cubicBezTo>
                  <a:pt x="1015888" y="498397"/>
                  <a:pt x="891837" y="571263"/>
                  <a:pt x="1103086" y="522514"/>
                </a:cubicBezTo>
                <a:cubicBezTo>
                  <a:pt x="1120083" y="518592"/>
                  <a:pt x="1131026" y="501287"/>
                  <a:pt x="1146628" y="493486"/>
                </a:cubicBezTo>
                <a:cubicBezTo>
                  <a:pt x="1266816" y="433392"/>
                  <a:pt x="1108922" y="533136"/>
                  <a:pt x="1233714" y="449943"/>
                </a:cubicBezTo>
                <a:cubicBezTo>
                  <a:pt x="1243390" y="435429"/>
                  <a:pt x="1250408" y="418735"/>
                  <a:pt x="1262743" y="406400"/>
                </a:cubicBezTo>
                <a:cubicBezTo>
                  <a:pt x="1275078" y="394065"/>
                  <a:pt x="1295389" y="390993"/>
                  <a:pt x="1306286" y="377371"/>
                </a:cubicBezTo>
                <a:cubicBezTo>
                  <a:pt x="1315843" y="365424"/>
                  <a:pt x="1315962" y="348342"/>
                  <a:pt x="1320800" y="333828"/>
                </a:cubicBezTo>
                <a:cubicBezTo>
                  <a:pt x="1320651" y="332932"/>
                  <a:pt x="1306817" y="222007"/>
                  <a:pt x="1291771" y="203200"/>
                </a:cubicBezTo>
                <a:cubicBezTo>
                  <a:pt x="1280874" y="189578"/>
                  <a:pt x="1262742" y="183847"/>
                  <a:pt x="1248228" y="174171"/>
                </a:cubicBezTo>
                <a:cubicBezTo>
                  <a:pt x="1216561" y="79168"/>
                  <a:pt x="1260543" y="172412"/>
                  <a:pt x="1190171" y="116114"/>
                </a:cubicBezTo>
                <a:cubicBezTo>
                  <a:pt x="1111549" y="53217"/>
                  <a:pt x="1215575" y="87087"/>
                  <a:pt x="1117600" y="43543"/>
                </a:cubicBezTo>
                <a:cubicBezTo>
                  <a:pt x="1089638" y="31116"/>
                  <a:pt x="1059543" y="24190"/>
                  <a:pt x="1030514" y="14514"/>
                </a:cubicBezTo>
                <a:lnTo>
                  <a:pt x="986971" y="0"/>
                </a:lnTo>
                <a:cubicBezTo>
                  <a:pt x="962781" y="4838"/>
                  <a:pt x="937499" y="5852"/>
                  <a:pt x="914400" y="14514"/>
                </a:cubicBezTo>
                <a:cubicBezTo>
                  <a:pt x="898067" y="20639"/>
                  <a:pt x="886798" y="36458"/>
                  <a:pt x="870857" y="43543"/>
                </a:cubicBezTo>
                <a:cubicBezTo>
                  <a:pt x="842895" y="55970"/>
                  <a:pt x="812800" y="62895"/>
                  <a:pt x="783771" y="72571"/>
                </a:cubicBezTo>
                <a:lnTo>
                  <a:pt x="783771" y="72571"/>
                </a:lnTo>
                <a:lnTo>
                  <a:pt x="667657" y="101600"/>
                </a:lnTo>
                <a:cubicBezTo>
                  <a:pt x="460198" y="90075"/>
                  <a:pt x="364943" y="74824"/>
                  <a:pt x="159657" y="101600"/>
                </a:cubicBezTo>
                <a:cubicBezTo>
                  <a:pt x="129315" y="105558"/>
                  <a:pt x="72571" y="130628"/>
                  <a:pt x="72571" y="130628"/>
                </a:cubicBezTo>
              </a:path>
            </a:pathLst>
          </a:custGeom>
          <a:solidFill>
            <a:schemeClr val="tx1"/>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800" b="0" i="0" u="none" strike="noStrike" cap="none" normalizeH="0" baseline="0">
              <a:ln>
                <a:noFill/>
              </a:ln>
              <a:solidFill>
                <a:schemeClr val="tx1"/>
              </a:solidFill>
              <a:effectLst/>
              <a:latin typeface="Verdana" pitchFamily="34" charset="0"/>
            </a:endParaRPr>
          </a:p>
        </p:txBody>
      </p:sp>
      <p:sp>
        <p:nvSpPr>
          <p:cNvPr id="3" name="Freeform 2"/>
          <p:cNvSpPr/>
          <p:nvPr/>
        </p:nvSpPr>
        <p:spPr bwMode="auto">
          <a:xfrm>
            <a:off x="7155543" y="609600"/>
            <a:ext cx="1407886" cy="1698171"/>
          </a:xfrm>
          <a:custGeom>
            <a:avLst/>
            <a:gdLst>
              <a:gd name="connsiteX0" fmla="*/ 972457 w 1407886"/>
              <a:gd name="connsiteY0" fmla="*/ 0 h 1698171"/>
              <a:gd name="connsiteX1" fmla="*/ 827314 w 1407886"/>
              <a:gd name="connsiteY1" fmla="*/ 14514 h 1698171"/>
              <a:gd name="connsiteX2" fmla="*/ 783771 w 1407886"/>
              <a:gd name="connsiteY2" fmla="*/ 43543 h 1698171"/>
              <a:gd name="connsiteX3" fmla="*/ 740228 w 1407886"/>
              <a:gd name="connsiteY3" fmla="*/ 58057 h 1698171"/>
              <a:gd name="connsiteX4" fmla="*/ 653143 w 1407886"/>
              <a:gd name="connsiteY4" fmla="*/ 130629 h 1698171"/>
              <a:gd name="connsiteX5" fmla="*/ 609600 w 1407886"/>
              <a:gd name="connsiteY5" fmla="*/ 174171 h 1698171"/>
              <a:gd name="connsiteX6" fmla="*/ 522514 w 1407886"/>
              <a:gd name="connsiteY6" fmla="*/ 217714 h 1698171"/>
              <a:gd name="connsiteX7" fmla="*/ 449943 w 1407886"/>
              <a:gd name="connsiteY7" fmla="*/ 290286 h 1698171"/>
              <a:gd name="connsiteX8" fmla="*/ 406400 w 1407886"/>
              <a:gd name="connsiteY8" fmla="*/ 319314 h 1698171"/>
              <a:gd name="connsiteX9" fmla="*/ 362857 w 1407886"/>
              <a:gd name="connsiteY9" fmla="*/ 362857 h 1698171"/>
              <a:gd name="connsiteX10" fmla="*/ 275771 w 1407886"/>
              <a:gd name="connsiteY10" fmla="*/ 391886 h 1698171"/>
              <a:gd name="connsiteX11" fmla="*/ 232228 w 1407886"/>
              <a:gd name="connsiteY11" fmla="*/ 420914 h 1698171"/>
              <a:gd name="connsiteX12" fmla="*/ 203200 w 1407886"/>
              <a:gd name="connsiteY12" fmla="*/ 464457 h 1698171"/>
              <a:gd name="connsiteX13" fmla="*/ 116114 w 1407886"/>
              <a:gd name="connsiteY13" fmla="*/ 522514 h 1698171"/>
              <a:gd name="connsiteX14" fmla="*/ 87086 w 1407886"/>
              <a:gd name="connsiteY14" fmla="*/ 566057 h 1698171"/>
              <a:gd name="connsiteX15" fmla="*/ 0 w 1407886"/>
              <a:gd name="connsiteY15" fmla="*/ 653143 h 1698171"/>
              <a:gd name="connsiteX16" fmla="*/ 14514 w 1407886"/>
              <a:gd name="connsiteY16" fmla="*/ 769257 h 1698171"/>
              <a:gd name="connsiteX17" fmla="*/ 43543 w 1407886"/>
              <a:gd name="connsiteY17" fmla="*/ 856343 h 1698171"/>
              <a:gd name="connsiteX18" fmla="*/ 87086 w 1407886"/>
              <a:gd name="connsiteY18" fmla="*/ 957943 h 1698171"/>
              <a:gd name="connsiteX19" fmla="*/ 145143 w 1407886"/>
              <a:gd name="connsiteY19" fmla="*/ 1045029 h 1698171"/>
              <a:gd name="connsiteX20" fmla="*/ 174171 w 1407886"/>
              <a:gd name="connsiteY20" fmla="*/ 1088571 h 1698171"/>
              <a:gd name="connsiteX21" fmla="*/ 232228 w 1407886"/>
              <a:gd name="connsiteY21" fmla="*/ 1219200 h 1698171"/>
              <a:gd name="connsiteX22" fmla="*/ 275771 w 1407886"/>
              <a:gd name="connsiteY22" fmla="*/ 1262743 h 1698171"/>
              <a:gd name="connsiteX23" fmla="*/ 333828 w 1407886"/>
              <a:gd name="connsiteY23" fmla="*/ 1364343 h 1698171"/>
              <a:gd name="connsiteX24" fmla="*/ 391886 w 1407886"/>
              <a:gd name="connsiteY24" fmla="*/ 1451429 h 1698171"/>
              <a:gd name="connsiteX25" fmla="*/ 435428 w 1407886"/>
              <a:gd name="connsiteY25" fmla="*/ 1480457 h 1698171"/>
              <a:gd name="connsiteX26" fmla="*/ 508000 w 1407886"/>
              <a:gd name="connsiteY26" fmla="*/ 1553029 h 1698171"/>
              <a:gd name="connsiteX27" fmla="*/ 638628 w 1407886"/>
              <a:gd name="connsiteY27" fmla="*/ 1654629 h 1698171"/>
              <a:gd name="connsiteX28" fmla="*/ 725714 w 1407886"/>
              <a:gd name="connsiteY28" fmla="*/ 1698171 h 1698171"/>
              <a:gd name="connsiteX29" fmla="*/ 856343 w 1407886"/>
              <a:gd name="connsiteY29" fmla="*/ 1683657 h 1698171"/>
              <a:gd name="connsiteX30" fmla="*/ 943428 w 1407886"/>
              <a:gd name="connsiteY30" fmla="*/ 1654629 h 1698171"/>
              <a:gd name="connsiteX31" fmla="*/ 1132114 w 1407886"/>
              <a:gd name="connsiteY31" fmla="*/ 1611086 h 1698171"/>
              <a:gd name="connsiteX32" fmla="*/ 1190171 w 1407886"/>
              <a:gd name="connsiteY32" fmla="*/ 1524000 h 1698171"/>
              <a:gd name="connsiteX33" fmla="*/ 1248228 w 1407886"/>
              <a:gd name="connsiteY33" fmla="*/ 1436914 h 1698171"/>
              <a:gd name="connsiteX34" fmla="*/ 1262743 w 1407886"/>
              <a:gd name="connsiteY34" fmla="*/ 1393371 h 1698171"/>
              <a:gd name="connsiteX35" fmla="*/ 1306286 w 1407886"/>
              <a:gd name="connsiteY35" fmla="*/ 1364343 h 1698171"/>
              <a:gd name="connsiteX36" fmla="*/ 1349828 w 1407886"/>
              <a:gd name="connsiteY36" fmla="*/ 1277257 h 1698171"/>
              <a:gd name="connsiteX37" fmla="*/ 1378857 w 1407886"/>
              <a:gd name="connsiteY37" fmla="*/ 1233714 h 1698171"/>
              <a:gd name="connsiteX38" fmla="*/ 1364343 w 1407886"/>
              <a:gd name="connsiteY38" fmla="*/ 841829 h 1698171"/>
              <a:gd name="connsiteX39" fmla="*/ 1393371 w 1407886"/>
              <a:gd name="connsiteY39" fmla="*/ 188686 h 1698171"/>
              <a:gd name="connsiteX40" fmla="*/ 1407886 w 1407886"/>
              <a:gd name="connsiteY40" fmla="*/ 145143 h 1698171"/>
              <a:gd name="connsiteX41" fmla="*/ 1364343 w 1407886"/>
              <a:gd name="connsiteY41" fmla="*/ 101600 h 1698171"/>
              <a:gd name="connsiteX42" fmla="*/ 1233714 w 1407886"/>
              <a:gd name="connsiteY42" fmla="*/ 29029 h 1698171"/>
              <a:gd name="connsiteX43" fmla="*/ 1175657 w 1407886"/>
              <a:gd name="connsiteY43" fmla="*/ 14514 h 1698171"/>
              <a:gd name="connsiteX44" fmla="*/ 885371 w 1407886"/>
              <a:gd name="connsiteY44" fmla="*/ 29029 h 1698171"/>
              <a:gd name="connsiteX45" fmla="*/ 798286 w 1407886"/>
              <a:gd name="connsiteY45" fmla="*/ 58057 h 1698171"/>
              <a:gd name="connsiteX46" fmla="*/ 653143 w 1407886"/>
              <a:gd name="connsiteY46" fmla="*/ 101600 h 1698171"/>
              <a:gd name="connsiteX47" fmla="*/ 595086 w 1407886"/>
              <a:gd name="connsiteY47" fmla="*/ 130629 h 1698171"/>
              <a:gd name="connsiteX48" fmla="*/ 508000 w 1407886"/>
              <a:gd name="connsiteY48" fmla="*/ 159657 h 1698171"/>
              <a:gd name="connsiteX49" fmla="*/ 391886 w 1407886"/>
              <a:gd name="connsiteY49" fmla="*/ 203200 h 1698171"/>
              <a:gd name="connsiteX50" fmla="*/ 348343 w 1407886"/>
              <a:gd name="connsiteY50" fmla="*/ 232229 h 1698171"/>
              <a:gd name="connsiteX51" fmla="*/ 232228 w 1407886"/>
              <a:gd name="connsiteY51" fmla="*/ 261257 h 1698171"/>
              <a:gd name="connsiteX52" fmla="*/ 145143 w 1407886"/>
              <a:gd name="connsiteY52" fmla="*/ 290286 h 1698171"/>
              <a:gd name="connsiteX53" fmla="*/ 101600 w 1407886"/>
              <a:gd name="connsiteY53" fmla="*/ 304800 h 1698171"/>
              <a:gd name="connsiteX54" fmla="*/ 58057 w 1407886"/>
              <a:gd name="connsiteY54" fmla="*/ 333829 h 1698171"/>
              <a:gd name="connsiteX55" fmla="*/ 14514 w 1407886"/>
              <a:gd name="connsiteY55" fmla="*/ 348343 h 1698171"/>
              <a:gd name="connsiteX56" fmla="*/ 14514 w 1407886"/>
              <a:gd name="connsiteY56" fmla="*/ 362857 h 1698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407886" h="1698171">
                <a:moveTo>
                  <a:pt x="972457" y="0"/>
                </a:moveTo>
                <a:cubicBezTo>
                  <a:pt x="924076" y="4838"/>
                  <a:pt x="874691" y="3581"/>
                  <a:pt x="827314" y="14514"/>
                </a:cubicBezTo>
                <a:cubicBezTo>
                  <a:pt x="810317" y="18436"/>
                  <a:pt x="799373" y="35742"/>
                  <a:pt x="783771" y="43543"/>
                </a:cubicBezTo>
                <a:cubicBezTo>
                  <a:pt x="770087" y="50385"/>
                  <a:pt x="754742" y="53219"/>
                  <a:pt x="740228" y="58057"/>
                </a:cubicBezTo>
                <a:cubicBezTo>
                  <a:pt x="613039" y="185249"/>
                  <a:pt x="774370" y="29608"/>
                  <a:pt x="653143" y="130629"/>
                </a:cubicBezTo>
                <a:cubicBezTo>
                  <a:pt x="637374" y="143769"/>
                  <a:pt x="625369" y="161031"/>
                  <a:pt x="609600" y="174171"/>
                </a:cubicBezTo>
                <a:cubicBezTo>
                  <a:pt x="572083" y="205435"/>
                  <a:pt x="566156" y="203167"/>
                  <a:pt x="522514" y="217714"/>
                </a:cubicBezTo>
                <a:cubicBezTo>
                  <a:pt x="406395" y="295128"/>
                  <a:pt x="546709" y="193520"/>
                  <a:pt x="449943" y="290286"/>
                </a:cubicBezTo>
                <a:cubicBezTo>
                  <a:pt x="437608" y="302621"/>
                  <a:pt x="419801" y="308147"/>
                  <a:pt x="406400" y="319314"/>
                </a:cubicBezTo>
                <a:cubicBezTo>
                  <a:pt x="390631" y="332455"/>
                  <a:pt x="380800" y="352888"/>
                  <a:pt x="362857" y="362857"/>
                </a:cubicBezTo>
                <a:cubicBezTo>
                  <a:pt x="336109" y="377717"/>
                  <a:pt x="301231" y="374913"/>
                  <a:pt x="275771" y="391886"/>
                </a:cubicBezTo>
                <a:lnTo>
                  <a:pt x="232228" y="420914"/>
                </a:lnTo>
                <a:cubicBezTo>
                  <a:pt x="222552" y="435428"/>
                  <a:pt x="216328" y="452970"/>
                  <a:pt x="203200" y="464457"/>
                </a:cubicBezTo>
                <a:cubicBezTo>
                  <a:pt x="176944" y="487431"/>
                  <a:pt x="116114" y="522514"/>
                  <a:pt x="116114" y="522514"/>
                </a:cubicBezTo>
                <a:cubicBezTo>
                  <a:pt x="106438" y="537028"/>
                  <a:pt x="98675" y="553019"/>
                  <a:pt x="87086" y="566057"/>
                </a:cubicBezTo>
                <a:cubicBezTo>
                  <a:pt x="59812" y="596740"/>
                  <a:pt x="0" y="653143"/>
                  <a:pt x="0" y="653143"/>
                </a:cubicBezTo>
                <a:cubicBezTo>
                  <a:pt x="4838" y="691848"/>
                  <a:pt x="6341" y="731117"/>
                  <a:pt x="14514" y="769257"/>
                </a:cubicBezTo>
                <a:cubicBezTo>
                  <a:pt x="20925" y="799177"/>
                  <a:pt x="33867" y="827314"/>
                  <a:pt x="43543" y="856343"/>
                </a:cubicBezTo>
                <a:cubicBezTo>
                  <a:pt x="58559" y="901392"/>
                  <a:pt x="60180" y="913100"/>
                  <a:pt x="87086" y="957943"/>
                </a:cubicBezTo>
                <a:cubicBezTo>
                  <a:pt x="105036" y="987859"/>
                  <a:pt x="125791" y="1016000"/>
                  <a:pt x="145143" y="1045029"/>
                </a:cubicBezTo>
                <a:cubicBezTo>
                  <a:pt x="154819" y="1059543"/>
                  <a:pt x="168655" y="1072023"/>
                  <a:pt x="174171" y="1088571"/>
                </a:cubicBezTo>
                <a:cubicBezTo>
                  <a:pt x="195266" y="1151856"/>
                  <a:pt x="193895" y="1173200"/>
                  <a:pt x="232228" y="1219200"/>
                </a:cubicBezTo>
                <a:cubicBezTo>
                  <a:pt x="245369" y="1234969"/>
                  <a:pt x="262630" y="1246974"/>
                  <a:pt x="275771" y="1262743"/>
                </a:cubicBezTo>
                <a:cubicBezTo>
                  <a:pt x="311638" y="1305783"/>
                  <a:pt x="303404" y="1313637"/>
                  <a:pt x="333828" y="1364343"/>
                </a:cubicBezTo>
                <a:cubicBezTo>
                  <a:pt x="351778" y="1394259"/>
                  <a:pt x="362857" y="1432076"/>
                  <a:pt x="391886" y="1451429"/>
                </a:cubicBezTo>
                <a:lnTo>
                  <a:pt x="435428" y="1480457"/>
                </a:lnTo>
                <a:cubicBezTo>
                  <a:pt x="488647" y="1560284"/>
                  <a:pt x="435429" y="1492554"/>
                  <a:pt x="508000" y="1553029"/>
                </a:cubicBezTo>
                <a:cubicBezTo>
                  <a:pt x="558089" y="1594770"/>
                  <a:pt x="565268" y="1630176"/>
                  <a:pt x="638628" y="1654629"/>
                </a:cubicBezTo>
                <a:cubicBezTo>
                  <a:pt x="698720" y="1674659"/>
                  <a:pt x="669441" y="1660657"/>
                  <a:pt x="725714" y="1698171"/>
                </a:cubicBezTo>
                <a:cubicBezTo>
                  <a:pt x="769257" y="1693333"/>
                  <a:pt x="813383" y="1692249"/>
                  <a:pt x="856343" y="1683657"/>
                </a:cubicBezTo>
                <a:cubicBezTo>
                  <a:pt x="886347" y="1677656"/>
                  <a:pt x="913743" y="1662050"/>
                  <a:pt x="943428" y="1654629"/>
                </a:cubicBezTo>
                <a:cubicBezTo>
                  <a:pt x="1083476" y="1619617"/>
                  <a:pt x="1020422" y="1633424"/>
                  <a:pt x="1132114" y="1611086"/>
                </a:cubicBezTo>
                <a:cubicBezTo>
                  <a:pt x="1159872" y="1527811"/>
                  <a:pt x="1126750" y="1605542"/>
                  <a:pt x="1190171" y="1524000"/>
                </a:cubicBezTo>
                <a:cubicBezTo>
                  <a:pt x="1211590" y="1496461"/>
                  <a:pt x="1237195" y="1470012"/>
                  <a:pt x="1248228" y="1436914"/>
                </a:cubicBezTo>
                <a:cubicBezTo>
                  <a:pt x="1253066" y="1422400"/>
                  <a:pt x="1253185" y="1405318"/>
                  <a:pt x="1262743" y="1393371"/>
                </a:cubicBezTo>
                <a:cubicBezTo>
                  <a:pt x="1273640" y="1379750"/>
                  <a:pt x="1291772" y="1374019"/>
                  <a:pt x="1306286" y="1364343"/>
                </a:cubicBezTo>
                <a:cubicBezTo>
                  <a:pt x="1389482" y="1239546"/>
                  <a:pt x="1289732" y="1397449"/>
                  <a:pt x="1349828" y="1277257"/>
                </a:cubicBezTo>
                <a:cubicBezTo>
                  <a:pt x="1357629" y="1261655"/>
                  <a:pt x="1369181" y="1248228"/>
                  <a:pt x="1378857" y="1233714"/>
                </a:cubicBezTo>
                <a:cubicBezTo>
                  <a:pt x="1374019" y="1103086"/>
                  <a:pt x="1364343" y="972547"/>
                  <a:pt x="1364343" y="841829"/>
                </a:cubicBezTo>
                <a:cubicBezTo>
                  <a:pt x="1364343" y="708980"/>
                  <a:pt x="1342821" y="390884"/>
                  <a:pt x="1393371" y="188686"/>
                </a:cubicBezTo>
                <a:cubicBezTo>
                  <a:pt x="1397082" y="173843"/>
                  <a:pt x="1403048" y="159657"/>
                  <a:pt x="1407886" y="145143"/>
                </a:cubicBezTo>
                <a:cubicBezTo>
                  <a:pt x="1393372" y="130629"/>
                  <a:pt x="1380546" y="114202"/>
                  <a:pt x="1364343" y="101600"/>
                </a:cubicBezTo>
                <a:cubicBezTo>
                  <a:pt x="1303976" y="54648"/>
                  <a:pt x="1293055" y="45984"/>
                  <a:pt x="1233714" y="29029"/>
                </a:cubicBezTo>
                <a:cubicBezTo>
                  <a:pt x="1214534" y="23549"/>
                  <a:pt x="1195009" y="19352"/>
                  <a:pt x="1175657" y="14514"/>
                </a:cubicBezTo>
                <a:cubicBezTo>
                  <a:pt x="1078895" y="19352"/>
                  <a:pt x="981615" y="17924"/>
                  <a:pt x="885371" y="29029"/>
                </a:cubicBezTo>
                <a:cubicBezTo>
                  <a:pt x="854974" y="32536"/>
                  <a:pt x="827971" y="50636"/>
                  <a:pt x="798286" y="58057"/>
                </a:cubicBezTo>
                <a:cubicBezTo>
                  <a:pt x="756614" y="68475"/>
                  <a:pt x="688484" y="83929"/>
                  <a:pt x="653143" y="101600"/>
                </a:cubicBezTo>
                <a:cubicBezTo>
                  <a:pt x="633791" y="111276"/>
                  <a:pt x="615175" y="122593"/>
                  <a:pt x="595086" y="130629"/>
                </a:cubicBezTo>
                <a:cubicBezTo>
                  <a:pt x="566676" y="141993"/>
                  <a:pt x="535368" y="145973"/>
                  <a:pt x="508000" y="159657"/>
                </a:cubicBezTo>
                <a:cubicBezTo>
                  <a:pt x="432101" y="197607"/>
                  <a:pt x="470934" y="183438"/>
                  <a:pt x="391886" y="203200"/>
                </a:cubicBezTo>
                <a:cubicBezTo>
                  <a:pt x="377372" y="212876"/>
                  <a:pt x="363945" y="224428"/>
                  <a:pt x="348343" y="232229"/>
                </a:cubicBezTo>
                <a:cubicBezTo>
                  <a:pt x="313112" y="249845"/>
                  <a:pt x="268662" y="251320"/>
                  <a:pt x="232228" y="261257"/>
                </a:cubicBezTo>
                <a:cubicBezTo>
                  <a:pt x="202708" y="269308"/>
                  <a:pt x="174171" y="280610"/>
                  <a:pt x="145143" y="290286"/>
                </a:cubicBezTo>
                <a:lnTo>
                  <a:pt x="101600" y="304800"/>
                </a:lnTo>
                <a:cubicBezTo>
                  <a:pt x="87086" y="314476"/>
                  <a:pt x="73659" y="326028"/>
                  <a:pt x="58057" y="333829"/>
                </a:cubicBezTo>
                <a:cubicBezTo>
                  <a:pt x="44373" y="340671"/>
                  <a:pt x="27244" y="339857"/>
                  <a:pt x="14514" y="348343"/>
                </a:cubicBezTo>
                <a:cubicBezTo>
                  <a:pt x="10489" y="351027"/>
                  <a:pt x="14514" y="358019"/>
                  <a:pt x="14514" y="362857"/>
                </a:cubicBezTo>
              </a:path>
            </a:pathLst>
          </a:custGeom>
          <a:solidFill>
            <a:schemeClr val="tx1"/>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800" b="0" i="0" u="none" strike="noStrike" cap="none" normalizeH="0" baseline="0">
              <a:ln>
                <a:noFill/>
              </a:ln>
              <a:solidFill>
                <a:schemeClr val="tx1"/>
              </a:solidFill>
              <a:effectLst/>
              <a:latin typeface="Verdana" pitchFamily="34" charset="0"/>
            </a:endParaRPr>
          </a:p>
        </p:txBody>
      </p:sp>
      <p:sp>
        <p:nvSpPr>
          <p:cNvPr id="4" name="Freeform 3"/>
          <p:cNvSpPr/>
          <p:nvPr/>
        </p:nvSpPr>
        <p:spPr bwMode="auto">
          <a:xfrm>
            <a:off x="7256727" y="2206171"/>
            <a:ext cx="1480873" cy="914400"/>
          </a:xfrm>
          <a:custGeom>
            <a:avLst/>
            <a:gdLst>
              <a:gd name="connsiteX0" fmla="*/ 421330 w 1480873"/>
              <a:gd name="connsiteY0" fmla="*/ 87086 h 914400"/>
              <a:gd name="connsiteX1" fmla="*/ 116530 w 1480873"/>
              <a:gd name="connsiteY1" fmla="*/ 87086 h 914400"/>
              <a:gd name="connsiteX2" fmla="*/ 29444 w 1480873"/>
              <a:gd name="connsiteY2" fmla="*/ 116115 h 914400"/>
              <a:gd name="connsiteX3" fmla="*/ 416 w 1480873"/>
              <a:gd name="connsiteY3" fmla="*/ 203200 h 914400"/>
              <a:gd name="connsiteX4" fmla="*/ 29444 w 1480873"/>
              <a:gd name="connsiteY4" fmla="*/ 377372 h 914400"/>
              <a:gd name="connsiteX5" fmla="*/ 43959 w 1480873"/>
              <a:gd name="connsiteY5" fmla="*/ 420915 h 914400"/>
              <a:gd name="connsiteX6" fmla="*/ 160073 w 1480873"/>
              <a:gd name="connsiteY6" fmla="*/ 551543 h 914400"/>
              <a:gd name="connsiteX7" fmla="*/ 247159 w 1480873"/>
              <a:gd name="connsiteY7" fmla="*/ 624115 h 914400"/>
              <a:gd name="connsiteX8" fmla="*/ 276187 w 1480873"/>
              <a:gd name="connsiteY8" fmla="*/ 667658 h 914400"/>
              <a:gd name="connsiteX9" fmla="*/ 479387 w 1480873"/>
              <a:gd name="connsiteY9" fmla="*/ 783772 h 914400"/>
              <a:gd name="connsiteX10" fmla="*/ 537444 w 1480873"/>
              <a:gd name="connsiteY10" fmla="*/ 798286 h 914400"/>
              <a:gd name="connsiteX11" fmla="*/ 580987 w 1480873"/>
              <a:gd name="connsiteY11" fmla="*/ 812800 h 914400"/>
              <a:gd name="connsiteX12" fmla="*/ 697102 w 1480873"/>
              <a:gd name="connsiteY12" fmla="*/ 841829 h 914400"/>
              <a:gd name="connsiteX13" fmla="*/ 900302 w 1480873"/>
              <a:gd name="connsiteY13" fmla="*/ 899886 h 914400"/>
              <a:gd name="connsiteX14" fmla="*/ 958359 w 1480873"/>
              <a:gd name="connsiteY14" fmla="*/ 914400 h 914400"/>
              <a:gd name="connsiteX15" fmla="*/ 1147044 w 1480873"/>
              <a:gd name="connsiteY15" fmla="*/ 899886 h 914400"/>
              <a:gd name="connsiteX16" fmla="*/ 1190587 w 1480873"/>
              <a:gd name="connsiteY16" fmla="*/ 885372 h 914400"/>
              <a:gd name="connsiteX17" fmla="*/ 1277673 w 1480873"/>
              <a:gd name="connsiteY17" fmla="*/ 812800 h 914400"/>
              <a:gd name="connsiteX18" fmla="*/ 1306702 w 1480873"/>
              <a:gd name="connsiteY18" fmla="*/ 769258 h 914400"/>
              <a:gd name="connsiteX19" fmla="*/ 1350244 w 1480873"/>
              <a:gd name="connsiteY19" fmla="*/ 740229 h 914400"/>
              <a:gd name="connsiteX20" fmla="*/ 1364759 w 1480873"/>
              <a:gd name="connsiteY20" fmla="*/ 696686 h 914400"/>
              <a:gd name="connsiteX21" fmla="*/ 1422816 w 1480873"/>
              <a:gd name="connsiteY21" fmla="*/ 609600 h 914400"/>
              <a:gd name="connsiteX22" fmla="*/ 1437330 w 1480873"/>
              <a:gd name="connsiteY22" fmla="*/ 566058 h 914400"/>
              <a:gd name="connsiteX23" fmla="*/ 1466359 w 1480873"/>
              <a:gd name="connsiteY23" fmla="*/ 522515 h 914400"/>
              <a:gd name="connsiteX24" fmla="*/ 1480873 w 1480873"/>
              <a:gd name="connsiteY24" fmla="*/ 464458 h 914400"/>
              <a:gd name="connsiteX25" fmla="*/ 1451844 w 1480873"/>
              <a:gd name="connsiteY25" fmla="*/ 319315 h 914400"/>
              <a:gd name="connsiteX26" fmla="*/ 1335730 w 1480873"/>
              <a:gd name="connsiteY26" fmla="*/ 188686 h 914400"/>
              <a:gd name="connsiteX27" fmla="*/ 1292187 w 1480873"/>
              <a:gd name="connsiteY27" fmla="*/ 159658 h 914400"/>
              <a:gd name="connsiteX28" fmla="*/ 1248644 w 1480873"/>
              <a:gd name="connsiteY28" fmla="*/ 116115 h 914400"/>
              <a:gd name="connsiteX29" fmla="*/ 1219616 w 1480873"/>
              <a:gd name="connsiteY29" fmla="*/ 72572 h 914400"/>
              <a:gd name="connsiteX30" fmla="*/ 1088987 w 1480873"/>
              <a:gd name="connsiteY30" fmla="*/ 0 h 914400"/>
              <a:gd name="connsiteX31" fmla="*/ 929330 w 1480873"/>
              <a:gd name="connsiteY31" fmla="*/ 14515 h 914400"/>
              <a:gd name="connsiteX32" fmla="*/ 522930 w 1480873"/>
              <a:gd name="connsiteY32" fmla="*/ 29029 h 914400"/>
              <a:gd name="connsiteX33" fmla="*/ 464873 w 1480873"/>
              <a:gd name="connsiteY33" fmla="*/ 43543 h 914400"/>
              <a:gd name="connsiteX34" fmla="*/ 319730 w 1480873"/>
              <a:gd name="connsiteY34" fmla="*/ 58058 h 914400"/>
              <a:gd name="connsiteX35" fmla="*/ 261673 w 1480873"/>
              <a:gd name="connsiteY35" fmla="*/ 72572 h 914400"/>
              <a:gd name="connsiteX36" fmla="*/ 160073 w 1480873"/>
              <a:gd name="connsiteY36" fmla="*/ 101600 h 914400"/>
              <a:gd name="connsiteX37" fmla="*/ 29444 w 1480873"/>
              <a:gd name="connsiteY37" fmla="*/ 87086 h 91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480873" h="914400">
                <a:moveTo>
                  <a:pt x="421330" y="87086"/>
                </a:moveTo>
                <a:cubicBezTo>
                  <a:pt x="290645" y="60949"/>
                  <a:pt x="316976" y="59752"/>
                  <a:pt x="116530" y="87086"/>
                </a:cubicBezTo>
                <a:cubicBezTo>
                  <a:pt x="86212" y="91220"/>
                  <a:pt x="29444" y="116115"/>
                  <a:pt x="29444" y="116115"/>
                </a:cubicBezTo>
                <a:cubicBezTo>
                  <a:pt x="19768" y="145143"/>
                  <a:pt x="-3379" y="172838"/>
                  <a:pt x="416" y="203200"/>
                </a:cubicBezTo>
                <a:cubicBezTo>
                  <a:pt x="12194" y="297430"/>
                  <a:pt x="8134" y="302788"/>
                  <a:pt x="29444" y="377372"/>
                </a:cubicBezTo>
                <a:cubicBezTo>
                  <a:pt x="33647" y="392083"/>
                  <a:pt x="37117" y="407231"/>
                  <a:pt x="43959" y="420915"/>
                </a:cubicBezTo>
                <a:cubicBezTo>
                  <a:pt x="69861" y="472719"/>
                  <a:pt x="121600" y="513070"/>
                  <a:pt x="160073" y="551543"/>
                </a:cubicBezTo>
                <a:cubicBezTo>
                  <a:pt x="215952" y="607422"/>
                  <a:pt x="186536" y="583699"/>
                  <a:pt x="247159" y="624115"/>
                </a:cubicBezTo>
                <a:cubicBezTo>
                  <a:pt x="256835" y="638629"/>
                  <a:pt x="263059" y="656171"/>
                  <a:pt x="276187" y="667658"/>
                </a:cubicBezTo>
                <a:cubicBezTo>
                  <a:pt x="310738" y="697890"/>
                  <a:pt x="441889" y="774398"/>
                  <a:pt x="479387" y="783772"/>
                </a:cubicBezTo>
                <a:cubicBezTo>
                  <a:pt x="498739" y="788610"/>
                  <a:pt x="518264" y="792806"/>
                  <a:pt x="537444" y="798286"/>
                </a:cubicBezTo>
                <a:cubicBezTo>
                  <a:pt x="552155" y="802489"/>
                  <a:pt x="566227" y="808774"/>
                  <a:pt x="580987" y="812800"/>
                </a:cubicBezTo>
                <a:cubicBezTo>
                  <a:pt x="619477" y="823297"/>
                  <a:pt x="659253" y="829212"/>
                  <a:pt x="697102" y="841829"/>
                </a:cubicBezTo>
                <a:cubicBezTo>
                  <a:pt x="822037" y="883475"/>
                  <a:pt x="754501" y="863437"/>
                  <a:pt x="900302" y="899886"/>
                </a:cubicBezTo>
                <a:lnTo>
                  <a:pt x="958359" y="914400"/>
                </a:lnTo>
                <a:cubicBezTo>
                  <a:pt x="1021254" y="909562"/>
                  <a:pt x="1084450" y="907710"/>
                  <a:pt x="1147044" y="899886"/>
                </a:cubicBezTo>
                <a:cubicBezTo>
                  <a:pt x="1162225" y="897988"/>
                  <a:pt x="1176903" y="892214"/>
                  <a:pt x="1190587" y="885372"/>
                </a:cubicBezTo>
                <a:cubicBezTo>
                  <a:pt x="1223207" y="869062"/>
                  <a:pt x="1254745" y="840314"/>
                  <a:pt x="1277673" y="812800"/>
                </a:cubicBezTo>
                <a:cubicBezTo>
                  <a:pt x="1288840" y="799399"/>
                  <a:pt x="1294367" y="781593"/>
                  <a:pt x="1306702" y="769258"/>
                </a:cubicBezTo>
                <a:cubicBezTo>
                  <a:pt x="1319037" y="756923"/>
                  <a:pt x="1335730" y="749905"/>
                  <a:pt x="1350244" y="740229"/>
                </a:cubicBezTo>
                <a:cubicBezTo>
                  <a:pt x="1355082" y="725715"/>
                  <a:pt x="1357329" y="710060"/>
                  <a:pt x="1364759" y="696686"/>
                </a:cubicBezTo>
                <a:cubicBezTo>
                  <a:pt x="1381702" y="666188"/>
                  <a:pt x="1422816" y="609600"/>
                  <a:pt x="1422816" y="609600"/>
                </a:cubicBezTo>
                <a:cubicBezTo>
                  <a:pt x="1427654" y="595086"/>
                  <a:pt x="1430488" y="579742"/>
                  <a:pt x="1437330" y="566058"/>
                </a:cubicBezTo>
                <a:cubicBezTo>
                  <a:pt x="1445131" y="550456"/>
                  <a:pt x="1459487" y="538549"/>
                  <a:pt x="1466359" y="522515"/>
                </a:cubicBezTo>
                <a:cubicBezTo>
                  <a:pt x="1474217" y="504180"/>
                  <a:pt x="1476035" y="483810"/>
                  <a:pt x="1480873" y="464458"/>
                </a:cubicBezTo>
                <a:cubicBezTo>
                  <a:pt x="1475523" y="427007"/>
                  <a:pt x="1472112" y="359851"/>
                  <a:pt x="1451844" y="319315"/>
                </a:cubicBezTo>
                <a:cubicBezTo>
                  <a:pt x="1430029" y="275686"/>
                  <a:pt x="1364584" y="207921"/>
                  <a:pt x="1335730" y="188686"/>
                </a:cubicBezTo>
                <a:cubicBezTo>
                  <a:pt x="1321216" y="179010"/>
                  <a:pt x="1305588" y="170825"/>
                  <a:pt x="1292187" y="159658"/>
                </a:cubicBezTo>
                <a:cubicBezTo>
                  <a:pt x="1276418" y="146517"/>
                  <a:pt x="1261785" y="131884"/>
                  <a:pt x="1248644" y="116115"/>
                </a:cubicBezTo>
                <a:cubicBezTo>
                  <a:pt x="1237477" y="102714"/>
                  <a:pt x="1232744" y="84059"/>
                  <a:pt x="1219616" y="72572"/>
                </a:cubicBezTo>
                <a:cubicBezTo>
                  <a:pt x="1158193" y="18827"/>
                  <a:pt x="1148791" y="19936"/>
                  <a:pt x="1088987" y="0"/>
                </a:cubicBezTo>
                <a:cubicBezTo>
                  <a:pt x="1035768" y="4838"/>
                  <a:pt x="982698" y="11778"/>
                  <a:pt x="929330" y="14515"/>
                </a:cubicBezTo>
                <a:cubicBezTo>
                  <a:pt x="793955" y="21457"/>
                  <a:pt x="658219" y="20574"/>
                  <a:pt x="522930" y="29029"/>
                </a:cubicBezTo>
                <a:cubicBezTo>
                  <a:pt x="503021" y="30273"/>
                  <a:pt x="484620" y="40722"/>
                  <a:pt x="464873" y="43543"/>
                </a:cubicBezTo>
                <a:cubicBezTo>
                  <a:pt x="416739" y="50419"/>
                  <a:pt x="368111" y="53220"/>
                  <a:pt x="319730" y="58058"/>
                </a:cubicBezTo>
                <a:cubicBezTo>
                  <a:pt x="300378" y="62896"/>
                  <a:pt x="280853" y="67092"/>
                  <a:pt x="261673" y="72572"/>
                </a:cubicBezTo>
                <a:cubicBezTo>
                  <a:pt x="115916" y="114216"/>
                  <a:pt x="341568" y="56227"/>
                  <a:pt x="160073" y="101600"/>
                </a:cubicBezTo>
                <a:lnTo>
                  <a:pt x="29444" y="87086"/>
                </a:lnTo>
              </a:path>
            </a:pathLst>
          </a:custGeom>
          <a:solidFill>
            <a:schemeClr val="tx1"/>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800" b="0" i="0" u="none" strike="noStrike" cap="none" normalizeH="0" baseline="0">
              <a:ln>
                <a:noFill/>
              </a:ln>
              <a:solidFill>
                <a:schemeClr val="tx1"/>
              </a:solidFill>
              <a:effectLst/>
              <a:latin typeface="Verdana" pitchFamily="34" charset="0"/>
            </a:endParaRPr>
          </a:p>
        </p:txBody>
      </p:sp>
      <p:sp>
        <p:nvSpPr>
          <p:cNvPr id="5" name="Rectangle 4"/>
          <p:cNvSpPr/>
          <p:nvPr/>
        </p:nvSpPr>
        <p:spPr>
          <a:xfrm>
            <a:off x="3003911" y="5051646"/>
            <a:ext cx="1059907" cy="1569660"/>
          </a:xfrm>
          <a:prstGeom prst="rect">
            <a:avLst/>
          </a:prstGeom>
          <a:noFill/>
        </p:spPr>
        <p:txBody>
          <a:bodyPr wrap="none" lIns="91440" tIns="45720" rIns="91440" bIns="45720">
            <a:spAutoFit/>
          </a:bodyPr>
          <a:lstStyle/>
          <a:p>
            <a:pPr algn="ctr"/>
            <a:r>
              <a:rPr lang="en-US" sz="9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6</a:t>
            </a:r>
          </a:p>
        </p:txBody>
      </p:sp>
      <p:sp>
        <p:nvSpPr>
          <p:cNvPr id="6" name="Rectangle 5"/>
          <p:cNvSpPr/>
          <p:nvPr/>
        </p:nvSpPr>
        <p:spPr>
          <a:xfrm>
            <a:off x="4724400" y="4191000"/>
            <a:ext cx="582211" cy="707886"/>
          </a:xfrm>
          <a:prstGeom prst="rect">
            <a:avLst/>
          </a:prstGeom>
          <a:noFill/>
        </p:spPr>
        <p:txBody>
          <a:bodyPr wrap="none" lIns="91440" tIns="45720" rIns="91440" bIns="45720">
            <a:spAutoFit/>
          </a:bodyPr>
          <a:lstStyle/>
          <a:p>
            <a:pPr algn="ctr"/>
            <a:r>
              <a:rPr lang="en-US" sz="40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A</a:t>
            </a:r>
          </a:p>
        </p:txBody>
      </p:sp>
      <p:sp>
        <p:nvSpPr>
          <p:cNvPr id="7" name="Rectangle 6"/>
          <p:cNvSpPr/>
          <p:nvPr/>
        </p:nvSpPr>
        <p:spPr>
          <a:xfrm>
            <a:off x="5284840" y="4393724"/>
            <a:ext cx="575799" cy="707886"/>
          </a:xfrm>
          <a:prstGeom prst="rect">
            <a:avLst/>
          </a:prstGeom>
          <a:noFill/>
        </p:spPr>
        <p:txBody>
          <a:bodyPr wrap="none" lIns="91440" tIns="45720" rIns="91440" bIns="45720">
            <a:spAutoFit/>
          </a:bodyPr>
          <a:lstStyle/>
          <a:p>
            <a:pPr algn="ctr"/>
            <a:r>
              <a:rPr lang="en-US" sz="40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B</a:t>
            </a:r>
          </a:p>
        </p:txBody>
      </p:sp>
      <p:sp>
        <p:nvSpPr>
          <p:cNvPr id="8" name="Rectangle 7"/>
          <p:cNvSpPr/>
          <p:nvPr/>
        </p:nvSpPr>
        <p:spPr>
          <a:xfrm>
            <a:off x="5860639" y="4335666"/>
            <a:ext cx="556563" cy="707886"/>
          </a:xfrm>
          <a:prstGeom prst="rect">
            <a:avLst/>
          </a:prstGeom>
          <a:noFill/>
        </p:spPr>
        <p:txBody>
          <a:bodyPr wrap="none" lIns="91440" tIns="45720" rIns="91440" bIns="45720">
            <a:spAutoFit/>
          </a:bodyPr>
          <a:lstStyle/>
          <a:p>
            <a:pPr algn="ctr"/>
            <a:r>
              <a:rPr lang="en-US" sz="40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C</a:t>
            </a:r>
          </a:p>
        </p:txBody>
      </p:sp>
      <p:sp>
        <p:nvSpPr>
          <p:cNvPr id="9" name="Right Arrow 8"/>
          <p:cNvSpPr/>
          <p:nvPr/>
        </p:nvSpPr>
        <p:spPr bwMode="auto">
          <a:xfrm>
            <a:off x="2133600" y="756556"/>
            <a:ext cx="1295400" cy="257629"/>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800" b="0" i="0" u="none" strike="noStrike" cap="none" normalizeH="0" baseline="0">
              <a:ln>
                <a:noFill/>
              </a:ln>
              <a:solidFill>
                <a:schemeClr val="tx1"/>
              </a:solidFill>
              <a:effectLst/>
              <a:latin typeface="Verdana" pitchFamily="34" charset="0"/>
            </a:endParaRPr>
          </a:p>
        </p:txBody>
      </p:sp>
    </p:spTree>
    <p:extLst>
      <p:ext uri="{BB962C8B-B14F-4D97-AF65-F5344CB8AC3E}">
        <p14:creationId xmlns:p14="http://schemas.microsoft.com/office/powerpoint/2010/main" val="428009313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19459" name="Rectangle 3"/>
          <p:cNvSpPr>
            <a:spLocks noGrp="1" noChangeArrowheads="1"/>
          </p:cNvSpPr>
          <p:nvPr>
            <p:ph type="body" idx="1"/>
          </p:nvPr>
        </p:nvSpPr>
        <p:spPr>
          <a:xfrm>
            <a:off x="152399" y="152400"/>
            <a:ext cx="3962401" cy="3857624"/>
          </a:xfrm>
        </p:spPr>
        <p:txBody>
          <a:bodyPr/>
          <a:lstStyle/>
          <a:p>
            <a:pPr eaLnBrk="1" hangingPunct="1">
              <a:defRPr/>
            </a:pPr>
            <a:r>
              <a:rPr lang="en-US" dirty="0"/>
              <a:t>Which one is A, B, and C?</a:t>
            </a:r>
          </a:p>
          <a:p>
            <a:pPr eaLnBrk="1" hangingPunct="1">
              <a:defRPr/>
            </a:pPr>
            <a:r>
              <a:rPr lang="en-US" sz="2800" dirty="0">
                <a:solidFill>
                  <a:srgbClr val="FF99FF"/>
                </a:solidFill>
              </a:rPr>
              <a:t>A.) mRNA, DNA, Sugar Complex</a:t>
            </a:r>
          </a:p>
          <a:p>
            <a:pPr eaLnBrk="1" hangingPunct="1">
              <a:defRPr/>
            </a:pPr>
            <a:r>
              <a:rPr lang="en-US" sz="2800" dirty="0">
                <a:solidFill>
                  <a:srgbClr val="FF9900"/>
                </a:solidFill>
              </a:rPr>
              <a:t>B.) Hydrogen Bond, mRNA, DNA wrap.</a:t>
            </a:r>
          </a:p>
          <a:p>
            <a:pPr eaLnBrk="1" hangingPunct="1">
              <a:defRPr/>
            </a:pPr>
            <a:r>
              <a:rPr lang="en-US" sz="2800" dirty="0">
                <a:solidFill>
                  <a:srgbClr val="66FFCC"/>
                </a:solidFill>
              </a:rPr>
              <a:t>C.) Phosphate Group, 5 Carbon Sugar, Nitrogen Base</a:t>
            </a:r>
          </a:p>
          <a:p>
            <a:pPr eaLnBrk="1" hangingPunct="1">
              <a:defRPr/>
            </a:pPr>
            <a:r>
              <a:rPr lang="en-US" sz="2800" dirty="0">
                <a:solidFill>
                  <a:srgbClr val="9933FF"/>
                </a:solidFill>
              </a:rPr>
              <a:t>D.) </a:t>
            </a:r>
            <a:r>
              <a:rPr lang="en-US" sz="2800" dirty="0">
                <a:solidFill>
                  <a:schemeClr val="bg1"/>
                </a:solidFill>
              </a:rPr>
              <a:t>Enzymes, Helix, Ribosomal Unit.</a:t>
            </a:r>
          </a:p>
        </p:txBody>
      </p:sp>
      <p:pic>
        <p:nvPicPr>
          <p:cNvPr id="167939" name="Picture 5" descr="dna_molecul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19600" y="228600"/>
            <a:ext cx="4419600" cy="6172200"/>
          </a:xfrm>
          <a:prstGeom prst="rect">
            <a:avLst/>
          </a:prstGeom>
          <a:noFill/>
          <a:ln w="7620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
        <p:nvSpPr>
          <p:cNvPr id="50185" name="Rectangle 9"/>
          <p:cNvSpPr>
            <a:spLocks noChangeArrowheads="1"/>
          </p:cNvSpPr>
          <p:nvPr/>
        </p:nvSpPr>
        <p:spPr bwMode="auto">
          <a:xfrm>
            <a:off x="5715000" y="6629400"/>
            <a:ext cx="3124200" cy="214313"/>
          </a:xfrm>
          <a:prstGeom prst="rect">
            <a:avLst/>
          </a:prstGeom>
          <a:noFill/>
          <a:ln w="9525" algn="ctr">
            <a:noFill/>
            <a:miter lim="800000"/>
            <a:headEnd/>
            <a:tailEnd/>
          </a:ln>
          <a:effectLst/>
        </p:spPr>
        <p:txBody>
          <a:bodyPr>
            <a:spAutoFit/>
          </a:bodyPr>
          <a:lstStyle/>
          <a:p>
            <a:pPr marL="342900" indent="-342900" algn="r" eaLnBrk="1" hangingPunct="1">
              <a:buClr>
                <a:schemeClr val="hlink"/>
              </a:buClr>
              <a:buSzPct val="65000"/>
              <a:buFont typeface="Wingdings" pitchFamily="2" charset="2"/>
              <a:buNone/>
              <a:defRPr/>
            </a:pPr>
            <a:r>
              <a:rPr lang="en-US" sz="800" b="1" dirty="0">
                <a:latin typeface="Verdana" pitchFamily="34" charset="0"/>
              </a:rPr>
              <a:t>Copyright © 2024 SlideSpark .LLC</a:t>
            </a:r>
            <a:endParaRPr lang="en-US" sz="9600" dirty="0">
              <a:effectLst>
                <a:outerShdw blurRad="38100" dist="38100" dir="2700000" algn="tl">
                  <a:srgbClr val="000000"/>
                </a:outerShdw>
              </a:effectLst>
              <a:latin typeface="Tahoma" pitchFamily="34" charset="0"/>
            </a:endParaRPr>
          </a:p>
        </p:txBody>
      </p:sp>
      <p:sp>
        <p:nvSpPr>
          <p:cNvPr id="2" name="Freeform 1"/>
          <p:cNvSpPr/>
          <p:nvPr/>
        </p:nvSpPr>
        <p:spPr bwMode="auto">
          <a:xfrm>
            <a:off x="6545943" y="246743"/>
            <a:ext cx="1320800" cy="638628"/>
          </a:xfrm>
          <a:custGeom>
            <a:avLst/>
            <a:gdLst>
              <a:gd name="connsiteX0" fmla="*/ 290286 w 1320800"/>
              <a:gd name="connsiteY0" fmla="*/ 101600 h 638628"/>
              <a:gd name="connsiteX1" fmla="*/ 174171 w 1320800"/>
              <a:gd name="connsiteY1" fmla="*/ 130628 h 638628"/>
              <a:gd name="connsiteX2" fmla="*/ 87086 w 1320800"/>
              <a:gd name="connsiteY2" fmla="*/ 188686 h 638628"/>
              <a:gd name="connsiteX3" fmla="*/ 43543 w 1320800"/>
              <a:gd name="connsiteY3" fmla="*/ 217714 h 638628"/>
              <a:gd name="connsiteX4" fmla="*/ 0 w 1320800"/>
              <a:gd name="connsiteY4" fmla="*/ 246743 h 638628"/>
              <a:gd name="connsiteX5" fmla="*/ 14514 w 1320800"/>
              <a:gd name="connsiteY5" fmla="*/ 319314 h 638628"/>
              <a:gd name="connsiteX6" fmla="*/ 58057 w 1320800"/>
              <a:gd name="connsiteY6" fmla="*/ 348343 h 638628"/>
              <a:gd name="connsiteX7" fmla="*/ 145143 w 1320800"/>
              <a:gd name="connsiteY7" fmla="*/ 420914 h 638628"/>
              <a:gd name="connsiteX8" fmla="*/ 217714 w 1320800"/>
              <a:gd name="connsiteY8" fmla="*/ 478971 h 638628"/>
              <a:gd name="connsiteX9" fmla="*/ 304800 w 1320800"/>
              <a:gd name="connsiteY9" fmla="*/ 551543 h 638628"/>
              <a:gd name="connsiteX10" fmla="*/ 362857 w 1320800"/>
              <a:gd name="connsiteY10" fmla="*/ 580571 h 638628"/>
              <a:gd name="connsiteX11" fmla="*/ 508000 w 1320800"/>
              <a:gd name="connsiteY11" fmla="*/ 624114 h 638628"/>
              <a:gd name="connsiteX12" fmla="*/ 551543 w 1320800"/>
              <a:gd name="connsiteY12" fmla="*/ 638628 h 638628"/>
              <a:gd name="connsiteX13" fmla="*/ 827314 w 1320800"/>
              <a:gd name="connsiteY13" fmla="*/ 595086 h 638628"/>
              <a:gd name="connsiteX14" fmla="*/ 870857 w 1320800"/>
              <a:gd name="connsiteY14" fmla="*/ 580571 h 638628"/>
              <a:gd name="connsiteX15" fmla="*/ 914400 w 1320800"/>
              <a:gd name="connsiteY15" fmla="*/ 566057 h 638628"/>
              <a:gd name="connsiteX16" fmla="*/ 1103086 w 1320800"/>
              <a:gd name="connsiteY16" fmla="*/ 522514 h 638628"/>
              <a:gd name="connsiteX17" fmla="*/ 1146628 w 1320800"/>
              <a:gd name="connsiteY17" fmla="*/ 493486 h 638628"/>
              <a:gd name="connsiteX18" fmla="*/ 1233714 w 1320800"/>
              <a:gd name="connsiteY18" fmla="*/ 449943 h 638628"/>
              <a:gd name="connsiteX19" fmla="*/ 1262743 w 1320800"/>
              <a:gd name="connsiteY19" fmla="*/ 406400 h 638628"/>
              <a:gd name="connsiteX20" fmla="*/ 1306286 w 1320800"/>
              <a:gd name="connsiteY20" fmla="*/ 377371 h 638628"/>
              <a:gd name="connsiteX21" fmla="*/ 1320800 w 1320800"/>
              <a:gd name="connsiteY21" fmla="*/ 333828 h 638628"/>
              <a:gd name="connsiteX22" fmla="*/ 1291771 w 1320800"/>
              <a:gd name="connsiteY22" fmla="*/ 203200 h 638628"/>
              <a:gd name="connsiteX23" fmla="*/ 1248228 w 1320800"/>
              <a:gd name="connsiteY23" fmla="*/ 174171 h 638628"/>
              <a:gd name="connsiteX24" fmla="*/ 1190171 w 1320800"/>
              <a:gd name="connsiteY24" fmla="*/ 116114 h 638628"/>
              <a:gd name="connsiteX25" fmla="*/ 1117600 w 1320800"/>
              <a:gd name="connsiteY25" fmla="*/ 43543 h 638628"/>
              <a:gd name="connsiteX26" fmla="*/ 1030514 w 1320800"/>
              <a:gd name="connsiteY26" fmla="*/ 14514 h 638628"/>
              <a:gd name="connsiteX27" fmla="*/ 986971 w 1320800"/>
              <a:gd name="connsiteY27" fmla="*/ 0 h 638628"/>
              <a:gd name="connsiteX28" fmla="*/ 914400 w 1320800"/>
              <a:gd name="connsiteY28" fmla="*/ 14514 h 638628"/>
              <a:gd name="connsiteX29" fmla="*/ 870857 w 1320800"/>
              <a:gd name="connsiteY29" fmla="*/ 43543 h 638628"/>
              <a:gd name="connsiteX30" fmla="*/ 783771 w 1320800"/>
              <a:gd name="connsiteY30" fmla="*/ 72571 h 638628"/>
              <a:gd name="connsiteX31" fmla="*/ 783771 w 1320800"/>
              <a:gd name="connsiteY31" fmla="*/ 72571 h 638628"/>
              <a:gd name="connsiteX32" fmla="*/ 667657 w 1320800"/>
              <a:gd name="connsiteY32" fmla="*/ 101600 h 638628"/>
              <a:gd name="connsiteX33" fmla="*/ 159657 w 1320800"/>
              <a:gd name="connsiteY33" fmla="*/ 101600 h 638628"/>
              <a:gd name="connsiteX34" fmla="*/ 72571 w 1320800"/>
              <a:gd name="connsiteY34" fmla="*/ 130628 h 638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320800" h="638628">
                <a:moveTo>
                  <a:pt x="290286" y="101600"/>
                </a:moveTo>
                <a:cubicBezTo>
                  <a:pt x="270182" y="105621"/>
                  <a:pt x="199275" y="116681"/>
                  <a:pt x="174171" y="130628"/>
                </a:cubicBezTo>
                <a:cubicBezTo>
                  <a:pt x="143674" y="147571"/>
                  <a:pt x="116114" y="169334"/>
                  <a:pt x="87086" y="188686"/>
                </a:cubicBezTo>
                <a:lnTo>
                  <a:pt x="43543" y="217714"/>
                </a:lnTo>
                <a:lnTo>
                  <a:pt x="0" y="246743"/>
                </a:lnTo>
                <a:cubicBezTo>
                  <a:pt x="4838" y="270933"/>
                  <a:pt x="2275" y="297895"/>
                  <a:pt x="14514" y="319314"/>
                </a:cubicBezTo>
                <a:cubicBezTo>
                  <a:pt x="23169" y="334460"/>
                  <a:pt x="44656" y="337176"/>
                  <a:pt x="58057" y="348343"/>
                </a:cubicBezTo>
                <a:cubicBezTo>
                  <a:pt x="169805" y="441467"/>
                  <a:pt x="37041" y="348848"/>
                  <a:pt x="145143" y="420914"/>
                </a:cubicBezTo>
                <a:cubicBezTo>
                  <a:pt x="210062" y="518295"/>
                  <a:pt x="133586" y="422886"/>
                  <a:pt x="217714" y="478971"/>
                </a:cubicBezTo>
                <a:cubicBezTo>
                  <a:pt x="397830" y="599047"/>
                  <a:pt x="138596" y="456569"/>
                  <a:pt x="304800" y="551543"/>
                </a:cubicBezTo>
                <a:cubicBezTo>
                  <a:pt x="323586" y="562278"/>
                  <a:pt x="342768" y="572535"/>
                  <a:pt x="362857" y="580571"/>
                </a:cubicBezTo>
                <a:cubicBezTo>
                  <a:pt x="449092" y="615065"/>
                  <a:pt x="433150" y="602729"/>
                  <a:pt x="508000" y="624114"/>
                </a:cubicBezTo>
                <a:cubicBezTo>
                  <a:pt x="522711" y="628317"/>
                  <a:pt x="537029" y="633790"/>
                  <a:pt x="551543" y="638628"/>
                </a:cubicBezTo>
                <a:cubicBezTo>
                  <a:pt x="770728" y="621768"/>
                  <a:pt x="680389" y="644061"/>
                  <a:pt x="827314" y="595086"/>
                </a:cubicBezTo>
                <a:lnTo>
                  <a:pt x="870857" y="580571"/>
                </a:lnTo>
                <a:lnTo>
                  <a:pt x="914400" y="566057"/>
                </a:lnTo>
                <a:cubicBezTo>
                  <a:pt x="1015888" y="498397"/>
                  <a:pt x="891837" y="571263"/>
                  <a:pt x="1103086" y="522514"/>
                </a:cubicBezTo>
                <a:cubicBezTo>
                  <a:pt x="1120083" y="518592"/>
                  <a:pt x="1131026" y="501287"/>
                  <a:pt x="1146628" y="493486"/>
                </a:cubicBezTo>
                <a:cubicBezTo>
                  <a:pt x="1266816" y="433392"/>
                  <a:pt x="1108922" y="533136"/>
                  <a:pt x="1233714" y="449943"/>
                </a:cubicBezTo>
                <a:cubicBezTo>
                  <a:pt x="1243390" y="435429"/>
                  <a:pt x="1250408" y="418735"/>
                  <a:pt x="1262743" y="406400"/>
                </a:cubicBezTo>
                <a:cubicBezTo>
                  <a:pt x="1275078" y="394065"/>
                  <a:pt x="1295389" y="390993"/>
                  <a:pt x="1306286" y="377371"/>
                </a:cubicBezTo>
                <a:cubicBezTo>
                  <a:pt x="1315843" y="365424"/>
                  <a:pt x="1315962" y="348342"/>
                  <a:pt x="1320800" y="333828"/>
                </a:cubicBezTo>
                <a:cubicBezTo>
                  <a:pt x="1320651" y="332932"/>
                  <a:pt x="1306817" y="222007"/>
                  <a:pt x="1291771" y="203200"/>
                </a:cubicBezTo>
                <a:cubicBezTo>
                  <a:pt x="1280874" y="189578"/>
                  <a:pt x="1262742" y="183847"/>
                  <a:pt x="1248228" y="174171"/>
                </a:cubicBezTo>
                <a:cubicBezTo>
                  <a:pt x="1216561" y="79168"/>
                  <a:pt x="1260543" y="172412"/>
                  <a:pt x="1190171" y="116114"/>
                </a:cubicBezTo>
                <a:cubicBezTo>
                  <a:pt x="1111549" y="53217"/>
                  <a:pt x="1215575" y="87087"/>
                  <a:pt x="1117600" y="43543"/>
                </a:cubicBezTo>
                <a:cubicBezTo>
                  <a:pt x="1089638" y="31116"/>
                  <a:pt x="1059543" y="24190"/>
                  <a:pt x="1030514" y="14514"/>
                </a:cubicBezTo>
                <a:lnTo>
                  <a:pt x="986971" y="0"/>
                </a:lnTo>
                <a:cubicBezTo>
                  <a:pt x="962781" y="4838"/>
                  <a:pt x="937499" y="5852"/>
                  <a:pt x="914400" y="14514"/>
                </a:cubicBezTo>
                <a:cubicBezTo>
                  <a:pt x="898067" y="20639"/>
                  <a:pt x="886798" y="36458"/>
                  <a:pt x="870857" y="43543"/>
                </a:cubicBezTo>
                <a:cubicBezTo>
                  <a:pt x="842895" y="55970"/>
                  <a:pt x="812800" y="62895"/>
                  <a:pt x="783771" y="72571"/>
                </a:cubicBezTo>
                <a:lnTo>
                  <a:pt x="783771" y="72571"/>
                </a:lnTo>
                <a:lnTo>
                  <a:pt x="667657" y="101600"/>
                </a:lnTo>
                <a:cubicBezTo>
                  <a:pt x="460198" y="90075"/>
                  <a:pt x="364943" y="74824"/>
                  <a:pt x="159657" y="101600"/>
                </a:cubicBezTo>
                <a:cubicBezTo>
                  <a:pt x="129315" y="105558"/>
                  <a:pt x="72571" y="130628"/>
                  <a:pt x="72571" y="130628"/>
                </a:cubicBezTo>
              </a:path>
            </a:pathLst>
          </a:custGeom>
          <a:solidFill>
            <a:schemeClr val="tx1"/>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800" b="0" i="0" u="none" strike="noStrike" cap="none" normalizeH="0" baseline="0">
              <a:ln>
                <a:noFill/>
              </a:ln>
              <a:solidFill>
                <a:schemeClr val="tx1"/>
              </a:solidFill>
              <a:effectLst/>
              <a:latin typeface="Verdana" pitchFamily="34" charset="0"/>
            </a:endParaRPr>
          </a:p>
        </p:txBody>
      </p:sp>
      <p:sp>
        <p:nvSpPr>
          <p:cNvPr id="3" name="Freeform 2"/>
          <p:cNvSpPr/>
          <p:nvPr/>
        </p:nvSpPr>
        <p:spPr bwMode="auto">
          <a:xfrm>
            <a:off x="7155543" y="609600"/>
            <a:ext cx="1407886" cy="1698171"/>
          </a:xfrm>
          <a:custGeom>
            <a:avLst/>
            <a:gdLst>
              <a:gd name="connsiteX0" fmla="*/ 972457 w 1407886"/>
              <a:gd name="connsiteY0" fmla="*/ 0 h 1698171"/>
              <a:gd name="connsiteX1" fmla="*/ 827314 w 1407886"/>
              <a:gd name="connsiteY1" fmla="*/ 14514 h 1698171"/>
              <a:gd name="connsiteX2" fmla="*/ 783771 w 1407886"/>
              <a:gd name="connsiteY2" fmla="*/ 43543 h 1698171"/>
              <a:gd name="connsiteX3" fmla="*/ 740228 w 1407886"/>
              <a:gd name="connsiteY3" fmla="*/ 58057 h 1698171"/>
              <a:gd name="connsiteX4" fmla="*/ 653143 w 1407886"/>
              <a:gd name="connsiteY4" fmla="*/ 130629 h 1698171"/>
              <a:gd name="connsiteX5" fmla="*/ 609600 w 1407886"/>
              <a:gd name="connsiteY5" fmla="*/ 174171 h 1698171"/>
              <a:gd name="connsiteX6" fmla="*/ 522514 w 1407886"/>
              <a:gd name="connsiteY6" fmla="*/ 217714 h 1698171"/>
              <a:gd name="connsiteX7" fmla="*/ 449943 w 1407886"/>
              <a:gd name="connsiteY7" fmla="*/ 290286 h 1698171"/>
              <a:gd name="connsiteX8" fmla="*/ 406400 w 1407886"/>
              <a:gd name="connsiteY8" fmla="*/ 319314 h 1698171"/>
              <a:gd name="connsiteX9" fmla="*/ 362857 w 1407886"/>
              <a:gd name="connsiteY9" fmla="*/ 362857 h 1698171"/>
              <a:gd name="connsiteX10" fmla="*/ 275771 w 1407886"/>
              <a:gd name="connsiteY10" fmla="*/ 391886 h 1698171"/>
              <a:gd name="connsiteX11" fmla="*/ 232228 w 1407886"/>
              <a:gd name="connsiteY11" fmla="*/ 420914 h 1698171"/>
              <a:gd name="connsiteX12" fmla="*/ 203200 w 1407886"/>
              <a:gd name="connsiteY12" fmla="*/ 464457 h 1698171"/>
              <a:gd name="connsiteX13" fmla="*/ 116114 w 1407886"/>
              <a:gd name="connsiteY13" fmla="*/ 522514 h 1698171"/>
              <a:gd name="connsiteX14" fmla="*/ 87086 w 1407886"/>
              <a:gd name="connsiteY14" fmla="*/ 566057 h 1698171"/>
              <a:gd name="connsiteX15" fmla="*/ 0 w 1407886"/>
              <a:gd name="connsiteY15" fmla="*/ 653143 h 1698171"/>
              <a:gd name="connsiteX16" fmla="*/ 14514 w 1407886"/>
              <a:gd name="connsiteY16" fmla="*/ 769257 h 1698171"/>
              <a:gd name="connsiteX17" fmla="*/ 43543 w 1407886"/>
              <a:gd name="connsiteY17" fmla="*/ 856343 h 1698171"/>
              <a:gd name="connsiteX18" fmla="*/ 87086 w 1407886"/>
              <a:gd name="connsiteY18" fmla="*/ 957943 h 1698171"/>
              <a:gd name="connsiteX19" fmla="*/ 145143 w 1407886"/>
              <a:gd name="connsiteY19" fmla="*/ 1045029 h 1698171"/>
              <a:gd name="connsiteX20" fmla="*/ 174171 w 1407886"/>
              <a:gd name="connsiteY20" fmla="*/ 1088571 h 1698171"/>
              <a:gd name="connsiteX21" fmla="*/ 232228 w 1407886"/>
              <a:gd name="connsiteY21" fmla="*/ 1219200 h 1698171"/>
              <a:gd name="connsiteX22" fmla="*/ 275771 w 1407886"/>
              <a:gd name="connsiteY22" fmla="*/ 1262743 h 1698171"/>
              <a:gd name="connsiteX23" fmla="*/ 333828 w 1407886"/>
              <a:gd name="connsiteY23" fmla="*/ 1364343 h 1698171"/>
              <a:gd name="connsiteX24" fmla="*/ 391886 w 1407886"/>
              <a:gd name="connsiteY24" fmla="*/ 1451429 h 1698171"/>
              <a:gd name="connsiteX25" fmla="*/ 435428 w 1407886"/>
              <a:gd name="connsiteY25" fmla="*/ 1480457 h 1698171"/>
              <a:gd name="connsiteX26" fmla="*/ 508000 w 1407886"/>
              <a:gd name="connsiteY26" fmla="*/ 1553029 h 1698171"/>
              <a:gd name="connsiteX27" fmla="*/ 638628 w 1407886"/>
              <a:gd name="connsiteY27" fmla="*/ 1654629 h 1698171"/>
              <a:gd name="connsiteX28" fmla="*/ 725714 w 1407886"/>
              <a:gd name="connsiteY28" fmla="*/ 1698171 h 1698171"/>
              <a:gd name="connsiteX29" fmla="*/ 856343 w 1407886"/>
              <a:gd name="connsiteY29" fmla="*/ 1683657 h 1698171"/>
              <a:gd name="connsiteX30" fmla="*/ 943428 w 1407886"/>
              <a:gd name="connsiteY30" fmla="*/ 1654629 h 1698171"/>
              <a:gd name="connsiteX31" fmla="*/ 1132114 w 1407886"/>
              <a:gd name="connsiteY31" fmla="*/ 1611086 h 1698171"/>
              <a:gd name="connsiteX32" fmla="*/ 1190171 w 1407886"/>
              <a:gd name="connsiteY32" fmla="*/ 1524000 h 1698171"/>
              <a:gd name="connsiteX33" fmla="*/ 1248228 w 1407886"/>
              <a:gd name="connsiteY33" fmla="*/ 1436914 h 1698171"/>
              <a:gd name="connsiteX34" fmla="*/ 1262743 w 1407886"/>
              <a:gd name="connsiteY34" fmla="*/ 1393371 h 1698171"/>
              <a:gd name="connsiteX35" fmla="*/ 1306286 w 1407886"/>
              <a:gd name="connsiteY35" fmla="*/ 1364343 h 1698171"/>
              <a:gd name="connsiteX36" fmla="*/ 1349828 w 1407886"/>
              <a:gd name="connsiteY36" fmla="*/ 1277257 h 1698171"/>
              <a:gd name="connsiteX37" fmla="*/ 1378857 w 1407886"/>
              <a:gd name="connsiteY37" fmla="*/ 1233714 h 1698171"/>
              <a:gd name="connsiteX38" fmla="*/ 1364343 w 1407886"/>
              <a:gd name="connsiteY38" fmla="*/ 841829 h 1698171"/>
              <a:gd name="connsiteX39" fmla="*/ 1393371 w 1407886"/>
              <a:gd name="connsiteY39" fmla="*/ 188686 h 1698171"/>
              <a:gd name="connsiteX40" fmla="*/ 1407886 w 1407886"/>
              <a:gd name="connsiteY40" fmla="*/ 145143 h 1698171"/>
              <a:gd name="connsiteX41" fmla="*/ 1364343 w 1407886"/>
              <a:gd name="connsiteY41" fmla="*/ 101600 h 1698171"/>
              <a:gd name="connsiteX42" fmla="*/ 1233714 w 1407886"/>
              <a:gd name="connsiteY42" fmla="*/ 29029 h 1698171"/>
              <a:gd name="connsiteX43" fmla="*/ 1175657 w 1407886"/>
              <a:gd name="connsiteY43" fmla="*/ 14514 h 1698171"/>
              <a:gd name="connsiteX44" fmla="*/ 885371 w 1407886"/>
              <a:gd name="connsiteY44" fmla="*/ 29029 h 1698171"/>
              <a:gd name="connsiteX45" fmla="*/ 798286 w 1407886"/>
              <a:gd name="connsiteY45" fmla="*/ 58057 h 1698171"/>
              <a:gd name="connsiteX46" fmla="*/ 653143 w 1407886"/>
              <a:gd name="connsiteY46" fmla="*/ 101600 h 1698171"/>
              <a:gd name="connsiteX47" fmla="*/ 595086 w 1407886"/>
              <a:gd name="connsiteY47" fmla="*/ 130629 h 1698171"/>
              <a:gd name="connsiteX48" fmla="*/ 508000 w 1407886"/>
              <a:gd name="connsiteY48" fmla="*/ 159657 h 1698171"/>
              <a:gd name="connsiteX49" fmla="*/ 391886 w 1407886"/>
              <a:gd name="connsiteY49" fmla="*/ 203200 h 1698171"/>
              <a:gd name="connsiteX50" fmla="*/ 348343 w 1407886"/>
              <a:gd name="connsiteY50" fmla="*/ 232229 h 1698171"/>
              <a:gd name="connsiteX51" fmla="*/ 232228 w 1407886"/>
              <a:gd name="connsiteY51" fmla="*/ 261257 h 1698171"/>
              <a:gd name="connsiteX52" fmla="*/ 145143 w 1407886"/>
              <a:gd name="connsiteY52" fmla="*/ 290286 h 1698171"/>
              <a:gd name="connsiteX53" fmla="*/ 101600 w 1407886"/>
              <a:gd name="connsiteY53" fmla="*/ 304800 h 1698171"/>
              <a:gd name="connsiteX54" fmla="*/ 58057 w 1407886"/>
              <a:gd name="connsiteY54" fmla="*/ 333829 h 1698171"/>
              <a:gd name="connsiteX55" fmla="*/ 14514 w 1407886"/>
              <a:gd name="connsiteY55" fmla="*/ 348343 h 1698171"/>
              <a:gd name="connsiteX56" fmla="*/ 14514 w 1407886"/>
              <a:gd name="connsiteY56" fmla="*/ 362857 h 1698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407886" h="1698171">
                <a:moveTo>
                  <a:pt x="972457" y="0"/>
                </a:moveTo>
                <a:cubicBezTo>
                  <a:pt x="924076" y="4838"/>
                  <a:pt x="874691" y="3581"/>
                  <a:pt x="827314" y="14514"/>
                </a:cubicBezTo>
                <a:cubicBezTo>
                  <a:pt x="810317" y="18436"/>
                  <a:pt x="799373" y="35742"/>
                  <a:pt x="783771" y="43543"/>
                </a:cubicBezTo>
                <a:cubicBezTo>
                  <a:pt x="770087" y="50385"/>
                  <a:pt x="754742" y="53219"/>
                  <a:pt x="740228" y="58057"/>
                </a:cubicBezTo>
                <a:cubicBezTo>
                  <a:pt x="613039" y="185249"/>
                  <a:pt x="774370" y="29608"/>
                  <a:pt x="653143" y="130629"/>
                </a:cubicBezTo>
                <a:cubicBezTo>
                  <a:pt x="637374" y="143769"/>
                  <a:pt x="625369" y="161031"/>
                  <a:pt x="609600" y="174171"/>
                </a:cubicBezTo>
                <a:cubicBezTo>
                  <a:pt x="572083" y="205435"/>
                  <a:pt x="566156" y="203167"/>
                  <a:pt x="522514" y="217714"/>
                </a:cubicBezTo>
                <a:cubicBezTo>
                  <a:pt x="406395" y="295128"/>
                  <a:pt x="546709" y="193520"/>
                  <a:pt x="449943" y="290286"/>
                </a:cubicBezTo>
                <a:cubicBezTo>
                  <a:pt x="437608" y="302621"/>
                  <a:pt x="419801" y="308147"/>
                  <a:pt x="406400" y="319314"/>
                </a:cubicBezTo>
                <a:cubicBezTo>
                  <a:pt x="390631" y="332455"/>
                  <a:pt x="380800" y="352888"/>
                  <a:pt x="362857" y="362857"/>
                </a:cubicBezTo>
                <a:cubicBezTo>
                  <a:pt x="336109" y="377717"/>
                  <a:pt x="301231" y="374913"/>
                  <a:pt x="275771" y="391886"/>
                </a:cubicBezTo>
                <a:lnTo>
                  <a:pt x="232228" y="420914"/>
                </a:lnTo>
                <a:cubicBezTo>
                  <a:pt x="222552" y="435428"/>
                  <a:pt x="216328" y="452970"/>
                  <a:pt x="203200" y="464457"/>
                </a:cubicBezTo>
                <a:cubicBezTo>
                  <a:pt x="176944" y="487431"/>
                  <a:pt x="116114" y="522514"/>
                  <a:pt x="116114" y="522514"/>
                </a:cubicBezTo>
                <a:cubicBezTo>
                  <a:pt x="106438" y="537028"/>
                  <a:pt x="98675" y="553019"/>
                  <a:pt x="87086" y="566057"/>
                </a:cubicBezTo>
                <a:cubicBezTo>
                  <a:pt x="59812" y="596740"/>
                  <a:pt x="0" y="653143"/>
                  <a:pt x="0" y="653143"/>
                </a:cubicBezTo>
                <a:cubicBezTo>
                  <a:pt x="4838" y="691848"/>
                  <a:pt x="6341" y="731117"/>
                  <a:pt x="14514" y="769257"/>
                </a:cubicBezTo>
                <a:cubicBezTo>
                  <a:pt x="20925" y="799177"/>
                  <a:pt x="33867" y="827314"/>
                  <a:pt x="43543" y="856343"/>
                </a:cubicBezTo>
                <a:cubicBezTo>
                  <a:pt x="58559" y="901392"/>
                  <a:pt x="60180" y="913100"/>
                  <a:pt x="87086" y="957943"/>
                </a:cubicBezTo>
                <a:cubicBezTo>
                  <a:pt x="105036" y="987859"/>
                  <a:pt x="125791" y="1016000"/>
                  <a:pt x="145143" y="1045029"/>
                </a:cubicBezTo>
                <a:cubicBezTo>
                  <a:pt x="154819" y="1059543"/>
                  <a:pt x="168655" y="1072023"/>
                  <a:pt x="174171" y="1088571"/>
                </a:cubicBezTo>
                <a:cubicBezTo>
                  <a:pt x="195266" y="1151856"/>
                  <a:pt x="193895" y="1173200"/>
                  <a:pt x="232228" y="1219200"/>
                </a:cubicBezTo>
                <a:cubicBezTo>
                  <a:pt x="245369" y="1234969"/>
                  <a:pt x="262630" y="1246974"/>
                  <a:pt x="275771" y="1262743"/>
                </a:cubicBezTo>
                <a:cubicBezTo>
                  <a:pt x="311638" y="1305783"/>
                  <a:pt x="303404" y="1313637"/>
                  <a:pt x="333828" y="1364343"/>
                </a:cubicBezTo>
                <a:cubicBezTo>
                  <a:pt x="351778" y="1394259"/>
                  <a:pt x="362857" y="1432076"/>
                  <a:pt x="391886" y="1451429"/>
                </a:cubicBezTo>
                <a:lnTo>
                  <a:pt x="435428" y="1480457"/>
                </a:lnTo>
                <a:cubicBezTo>
                  <a:pt x="488647" y="1560284"/>
                  <a:pt x="435429" y="1492554"/>
                  <a:pt x="508000" y="1553029"/>
                </a:cubicBezTo>
                <a:cubicBezTo>
                  <a:pt x="558089" y="1594770"/>
                  <a:pt x="565268" y="1630176"/>
                  <a:pt x="638628" y="1654629"/>
                </a:cubicBezTo>
                <a:cubicBezTo>
                  <a:pt x="698720" y="1674659"/>
                  <a:pt x="669441" y="1660657"/>
                  <a:pt x="725714" y="1698171"/>
                </a:cubicBezTo>
                <a:cubicBezTo>
                  <a:pt x="769257" y="1693333"/>
                  <a:pt x="813383" y="1692249"/>
                  <a:pt x="856343" y="1683657"/>
                </a:cubicBezTo>
                <a:cubicBezTo>
                  <a:pt x="886347" y="1677656"/>
                  <a:pt x="913743" y="1662050"/>
                  <a:pt x="943428" y="1654629"/>
                </a:cubicBezTo>
                <a:cubicBezTo>
                  <a:pt x="1083476" y="1619617"/>
                  <a:pt x="1020422" y="1633424"/>
                  <a:pt x="1132114" y="1611086"/>
                </a:cubicBezTo>
                <a:cubicBezTo>
                  <a:pt x="1159872" y="1527811"/>
                  <a:pt x="1126750" y="1605542"/>
                  <a:pt x="1190171" y="1524000"/>
                </a:cubicBezTo>
                <a:cubicBezTo>
                  <a:pt x="1211590" y="1496461"/>
                  <a:pt x="1237195" y="1470012"/>
                  <a:pt x="1248228" y="1436914"/>
                </a:cubicBezTo>
                <a:cubicBezTo>
                  <a:pt x="1253066" y="1422400"/>
                  <a:pt x="1253185" y="1405318"/>
                  <a:pt x="1262743" y="1393371"/>
                </a:cubicBezTo>
                <a:cubicBezTo>
                  <a:pt x="1273640" y="1379750"/>
                  <a:pt x="1291772" y="1374019"/>
                  <a:pt x="1306286" y="1364343"/>
                </a:cubicBezTo>
                <a:cubicBezTo>
                  <a:pt x="1389482" y="1239546"/>
                  <a:pt x="1289732" y="1397449"/>
                  <a:pt x="1349828" y="1277257"/>
                </a:cubicBezTo>
                <a:cubicBezTo>
                  <a:pt x="1357629" y="1261655"/>
                  <a:pt x="1369181" y="1248228"/>
                  <a:pt x="1378857" y="1233714"/>
                </a:cubicBezTo>
                <a:cubicBezTo>
                  <a:pt x="1374019" y="1103086"/>
                  <a:pt x="1364343" y="972547"/>
                  <a:pt x="1364343" y="841829"/>
                </a:cubicBezTo>
                <a:cubicBezTo>
                  <a:pt x="1364343" y="708980"/>
                  <a:pt x="1342821" y="390884"/>
                  <a:pt x="1393371" y="188686"/>
                </a:cubicBezTo>
                <a:cubicBezTo>
                  <a:pt x="1397082" y="173843"/>
                  <a:pt x="1403048" y="159657"/>
                  <a:pt x="1407886" y="145143"/>
                </a:cubicBezTo>
                <a:cubicBezTo>
                  <a:pt x="1393372" y="130629"/>
                  <a:pt x="1380546" y="114202"/>
                  <a:pt x="1364343" y="101600"/>
                </a:cubicBezTo>
                <a:cubicBezTo>
                  <a:pt x="1303976" y="54648"/>
                  <a:pt x="1293055" y="45984"/>
                  <a:pt x="1233714" y="29029"/>
                </a:cubicBezTo>
                <a:cubicBezTo>
                  <a:pt x="1214534" y="23549"/>
                  <a:pt x="1195009" y="19352"/>
                  <a:pt x="1175657" y="14514"/>
                </a:cubicBezTo>
                <a:cubicBezTo>
                  <a:pt x="1078895" y="19352"/>
                  <a:pt x="981615" y="17924"/>
                  <a:pt x="885371" y="29029"/>
                </a:cubicBezTo>
                <a:cubicBezTo>
                  <a:pt x="854974" y="32536"/>
                  <a:pt x="827971" y="50636"/>
                  <a:pt x="798286" y="58057"/>
                </a:cubicBezTo>
                <a:cubicBezTo>
                  <a:pt x="756614" y="68475"/>
                  <a:pt x="688484" y="83929"/>
                  <a:pt x="653143" y="101600"/>
                </a:cubicBezTo>
                <a:cubicBezTo>
                  <a:pt x="633791" y="111276"/>
                  <a:pt x="615175" y="122593"/>
                  <a:pt x="595086" y="130629"/>
                </a:cubicBezTo>
                <a:cubicBezTo>
                  <a:pt x="566676" y="141993"/>
                  <a:pt x="535368" y="145973"/>
                  <a:pt x="508000" y="159657"/>
                </a:cubicBezTo>
                <a:cubicBezTo>
                  <a:pt x="432101" y="197607"/>
                  <a:pt x="470934" y="183438"/>
                  <a:pt x="391886" y="203200"/>
                </a:cubicBezTo>
                <a:cubicBezTo>
                  <a:pt x="377372" y="212876"/>
                  <a:pt x="363945" y="224428"/>
                  <a:pt x="348343" y="232229"/>
                </a:cubicBezTo>
                <a:cubicBezTo>
                  <a:pt x="313112" y="249845"/>
                  <a:pt x="268662" y="251320"/>
                  <a:pt x="232228" y="261257"/>
                </a:cubicBezTo>
                <a:cubicBezTo>
                  <a:pt x="202708" y="269308"/>
                  <a:pt x="174171" y="280610"/>
                  <a:pt x="145143" y="290286"/>
                </a:cubicBezTo>
                <a:lnTo>
                  <a:pt x="101600" y="304800"/>
                </a:lnTo>
                <a:cubicBezTo>
                  <a:pt x="87086" y="314476"/>
                  <a:pt x="73659" y="326028"/>
                  <a:pt x="58057" y="333829"/>
                </a:cubicBezTo>
                <a:cubicBezTo>
                  <a:pt x="44373" y="340671"/>
                  <a:pt x="27244" y="339857"/>
                  <a:pt x="14514" y="348343"/>
                </a:cubicBezTo>
                <a:cubicBezTo>
                  <a:pt x="10489" y="351027"/>
                  <a:pt x="14514" y="358019"/>
                  <a:pt x="14514" y="362857"/>
                </a:cubicBezTo>
              </a:path>
            </a:pathLst>
          </a:custGeom>
          <a:solidFill>
            <a:schemeClr val="tx1"/>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800" b="0" i="0" u="none" strike="noStrike" cap="none" normalizeH="0" baseline="0">
              <a:ln>
                <a:noFill/>
              </a:ln>
              <a:solidFill>
                <a:schemeClr val="tx1"/>
              </a:solidFill>
              <a:effectLst/>
              <a:latin typeface="Verdana" pitchFamily="34" charset="0"/>
            </a:endParaRPr>
          </a:p>
        </p:txBody>
      </p:sp>
      <p:sp>
        <p:nvSpPr>
          <p:cNvPr id="4" name="Freeform 3"/>
          <p:cNvSpPr/>
          <p:nvPr/>
        </p:nvSpPr>
        <p:spPr bwMode="auto">
          <a:xfrm>
            <a:off x="7256727" y="2206171"/>
            <a:ext cx="1480873" cy="914400"/>
          </a:xfrm>
          <a:custGeom>
            <a:avLst/>
            <a:gdLst>
              <a:gd name="connsiteX0" fmla="*/ 421330 w 1480873"/>
              <a:gd name="connsiteY0" fmla="*/ 87086 h 914400"/>
              <a:gd name="connsiteX1" fmla="*/ 116530 w 1480873"/>
              <a:gd name="connsiteY1" fmla="*/ 87086 h 914400"/>
              <a:gd name="connsiteX2" fmla="*/ 29444 w 1480873"/>
              <a:gd name="connsiteY2" fmla="*/ 116115 h 914400"/>
              <a:gd name="connsiteX3" fmla="*/ 416 w 1480873"/>
              <a:gd name="connsiteY3" fmla="*/ 203200 h 914400"/>
              <a:gd name="connsiteX4" fmla="*/ 29444 w 1480873"/>
              <a:gd name="connsiteY4" fmla="*/ 377372 h 914400"/>
              <a:gd name="connsiteX5" fmla="*/ 43959 w 1480873"/>
              <a:gd name="connsiteY5" fmla="*/ 420915 h 914400"/>
              <a:gd name="connsiteX6" fmla="*/ 160073 w 1480873"/>
              <a:gd name="connsiteY6" fmla="*/ 551543 h 914400"/>
              <a:gd name="connsiteX7" fmla="*/ 247159 w 1480873"/>
              <a:gd name="connsiteY7" fmla="*/ 624115 h 914400"/>
              <a:gd name="connsiteX8" fmla="*/ 276187 w 1480873"/>
              <a:gd name="connsiteY8" fmla="*/ 667658 h 914400"/>
              <a:gd name="connsiteX9" fmla="*/ 479387 w 1480873"/>
              <a:gd name="connsiteY9" fmla="*/ 783772 h 914400"/>
              <a:gd name="connsiteX10" fmla="*/ 537444 w 1480873"/>
              <a:gd name="connsiteY10" fmla="*/ 798286 h 914400"/>
              <a:gd name="connsiteX11" fmla="*/ 580987 w 1480873"/>
              <a:gd name="connsiteY11" fmla="*/ 812800 h 914400"/>
              <a:gd name="connsiteX12" fmla="*/ 697102 w 1480873"/>
              <a:gd name="connsiteY12" fmla="*/ 841829 h 914400"/>
              <a:gd name="connsiteX13" fmla="*/ 900302 w 1480873"/>
              <a:gd name="connsiteY13" fmla="*/ 899886 h 914400"/>
              <a:gd name="connsiteX14" fmla="*/ 958359 w 1480873"/>
              <a:gd name="connsiteY14" fmla="*/ 914400 h 914400"/>
              <a:gd name="connsiteX15" fmla="*/ 1147044 w 1480873"/>
              <a:gd name="connsiteY15" fmla="*/ 899886 h 914400"/>
              <a:gd name="connsiteX16" fmla="*/ 1190587 w 1480873"/>
              <a:gd name="connsiteY16" fmla="*/ 885372 h 914400"/>
              <a:gd name="connsiteX17" fmla="*/ 1277673 w 1480873"/>
              <a:gd name="connsiteY17" fmla="*/ 812800 h 914400"/>
              <a:gd name="connsiteX18" fmla="*/ 1306702 w 1480873"/>
              <a:gd name="connsiteY18" fmla="*/ 769258 h 914400"/>
              <a:gd name="connsiteX19" fmla="*/ 1350244 w 1480873"/>
              <a:gd name="connsiteY19" fmla="*/ 740229 h 914400"/>
              <a:gd name="connsiteX20" fmla="*/ 1364759 w 1480873"/>
              <a:gd name="connsiteY20" fmla="*/ 696686 h 914400"/>
              <a:gd name="connsiteX21" fmla="*/ 1422816 w 1480873"/>
              <a:gd name="connsiteY21" fmla="*/ 609600 h 914400"/>
              <a:gd name="connsiteX22" fmla="*/ 1437330 w 1480873"/>
              <a:gd name="connsiteY22" fmla="*/ 566058 h 914400"/>
              <a:gd name="connsiteX23" fmla="*/ 1466359 w 1480873"/>
              <a:gd name="connsiteY23" fmla="*/ 522515 h 914400"/>
              <a:gd name="connsiteX24" fmla="*/ 1480873 w 1480873"/>
              <a:gd name="connsiteY24" fmla="*/ 464458 h 914400"/>
              <a:gd name="connsiteX25" fmla="*/ 1451844 w 1480873"/>
              <a:gd name="connsiteY25" fmla="*/ 319315 h 914400"/>
              <a:gd name="connsiteX26" fmla="*/ 1335730 w 1480873"/>
              <a:gd name="connsiteY26" fmla="*/ 188686 h 914400"/>
              <a:gd name="connsiteX27" fmla="*/ 1292187 w 1480873"/>
              <a:gd name="connsiteY27" fmla="*/ 159658 h 914400"/>
              <a:gd name="connsiteX28" fmla="*/ 1248644 w 1480873"/>
              <a:gd name="connsiteY28" fmla="*/ 116115 h 914400"/>
              <a:gd name="connsiteX29" fmla="*/ 1219616 w 1480873"/>
              <a:gd name="connsiteY29" fmla="*/ 72572 h 914400"/>
              <a:gd name="connsiteX30" fmla="*/ 1088987 w 1480873"/>
              <a:gd name="connsiteY30" fmla="*/ 0 h 914400"/>
              <a:gd name="connsiteX31" fmla="*/ 929330 w 1480873"/>
              <a:gd name="connsiteY31" fmla="*/ 14515 h 914400"/>
              <a:gd name="connsiteX32" fmla="*/ 522930 w 1480873"/>
              <a:gd name="connsiteY32" fmla="*/ 29029 h 914400"/>
              <a:gd name="connsiteX33" fmla="*/ 464873 w 1480873"/>
              <a:gd name="connsiteY33" fmla="*/ 43543 h 914400"/>
              <a:gd name="connsiteX34" fmla="*/ 319730 w 1480873"/>
              <a:gd name="connsiteY34" fmla="*/ 58058 h 914400"/>
              <a:gd name="connsiteX35" fmla="*/ 261673 w 1480873"/>
              <a:gd name="connsiteY35" fmla="*/ 72572 h 914400"/>
              <a:gd name="connsiteX36" fmla="*/ 160073 w 1480873"/>
              <a:gd name="connsiteY36" fmla="*/ 101600 h 914400"/>
              <a:gd name="connsiteX37" fmla="*/ 29444 w 1480873"/>
              <a:gd name="connsiteY37" fmla="*/ 87086 h 91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480873" h="914400">
                <a:moveTo>
                  <a:pt x="421330" y="87086"/>
                </a:moveTo>
                <a:cubicBezTo>
                  <a:pt x="290645" y="60949"/>
                  <a:pt x="316976" y="59752"/>
                  <a:pt x="116530" y="87086"/>
                </a:cubicBezTo>
                <a:cubicBezTo>
                  <a:pt x="86212" y="91220"/>
                  <a:pt x="29444" y="116115"/>
                  <a:pt x="29444" y="116115"/>
                </a:cubicBezTo>
                <a:cubicBezTo>
                  <a:pt x="19768" y="145143"/>
                  <a:pt x="-3379" y="172838"/>
                  <a:pt x="416" y="203200"/>
                </a:cubicBezTo>
                <a:cubicBezTo>
                  <a:pt x="12194" y="297430"/>
                  <a:pt x="8134" y="302788"/>
                  <a:pt x="29444" y="377372"/>
                </a:cubicBezTo>
                <a:cubicBezTo>
                  <a:pt x="33647" y="392083"/>
                  <a:pt x="37117" y="407231"/>
                  <a:pt x="43959" y="420915"/>
                </a:cubicBezTo>
                <a:cubicBezTo>
                  <a:pt x="69861" y="472719"/>
                  <a:pt x="121600" y="513070"/>
                  <a:pt x="160073" y="551543"/>
                </a:cubicBezTo>
                <a:cubicBezTo>
                  <a:pt x="215952" y="607422"/>
                  <a:pt x="186536" y="583699"/>
                  <a:pt x="247159" y="624115"/>
                </a:cubicBezTo>
                <a:cubicBezTo>
                  <a:pt x="256835" y="638629"/>
                  <a:pt x="263059" y="656171"/>
                  <a:pt x="276187" y="667658"/>
                </a:cubicBezTo>
                <a:cubicBezTo>
                  <a:pt x="310738" y="697890"/>
                  <a:pt x="441889" y="774398"/>
                  <a:pt x="479387" y="783772"/>
                </a:cubicBezTo>
                <a:cubicBezTo>
                  <a:pt x="498739" y="788610"/>
                  <a:pt x="518264" y="792806"/>
                  <a:pt x="537444" y="798286"/>
                </a:cubicBezTo>
                <a:cubicBezTo>
                  <a:pt x="552155" y="802489"/>
                  <a:pt x="566227" y="808774"/>
                  <a:pt x="580987" y="812800"/>
                </a:cubicBezTo>
                <a:cubicBezTo>
                  <a:pt x="619477" y="823297"/>
                  <a:pt x="659253" y="829212"/>
                  <a:pt x="697102" y="841829"/>
                </a:cubicBezTo>
                <a:cubicBezTo>
                  <a:pt x="822037" y="883475"/>
                  <a:pt x="754501" y="863437"/>
                  <a:pt x="900302" y="899886"/>
                </a:cubicBezTo>
                <a:lnTo>
                  <a:pt x="958359" y="914400"/>
                </a:lnTo>
                <a:cubicBezTo>
                  <a:pt x="1021254" y="909562"/>
                  <a:pt x="1084450" y="907710"/>
                  <a:pt x="1147044" y="899886"/>
                </a:cubicBezTo>
                <a:cubicBezTo>
                  <a:pt x="1162225" y="897988"/>
                  <a:pt x="1176903" y="892214"/>
                  <a:pt x="1190587" y="885372"/>
                </a:cubicBezTo>
                <a:cubicBezTo>
                  <a:pt x="1223207" y="869062"/>
                  <a:pt x="1254745" y="840314"/>
                  <a:pt x="1277673" y="812800"/>
                </a:cubicBezTo>
                <a:cubicBezTo>
                  <a:pt x="1288840" y="799399"/>
                  <a:pt x="1294367" y="781593"/>
                  <a:pt x="1306702" y="769258"/>
                </a:cubicBezTo>
                <a:cubicBezTo>
                  <a:pt x="1319037" y="756923"/>
                  <a:pt x="1335730" y="749905"/>
                  <a:pt x="1350244" y="740229"/>
                </a:cubicBezTo>
                <a:cubicBezTo>
                  <a:pt x="1355082" y="725715"/>
                  <a:pt x="1357329" y="710060"/>
                  <a:pt x="1364759" y="696686"/>
                </a:cubicBezTo>
                <a:cubicBezTo>
                  <a:pt x="1381702" y="666188"/>
                  <a:pt x="1422816" y="609600"/>
                  <a:pt x="1422816" y="609600"/>
                </a:cubicBezTo>
                <a:cubicBezTo>
                  <a:pt x="1427654" y="595086"/>
                  <a:pt x="1430488" y="579742"/>
                  <a:pt x="1437330" y="566058"/>
                </a:cubicBezTo>
                <a:cubicBezTo>
                  <a:pt x="1445131" y="550456"/>
                  <a:pt x="1459487" y="538549"/>
                  <a:pt x="1466359" y="522515"/>
                </a:cubicBezTo>
                <a:cubicBezTo>
                  <a:pt x="1474217" y="504180"/>
                  <a:pt x="1476035" y="483810"/>
                  <a:pt x="1480873" y="464458"/>
                </a:cubicBezTo>
                <a:cubicBezTo>
                  <a:pt x="1475523" y="427007"/>
                  <a:pt x="1472112" y="359851"/>
                  <a:pt x="1451844" y="319315"/>
                </a:cubicBezTo>
                <a:cubicBezTo>
                  <a:pt x="1430029" y="275686"/>
                  <a:pt x="1364584" y="207921"/>
                  <a:pt x="1335730" y="188686"/>
                </a:cubicBezTo>
                <a:cubicBezTo>
                  <a:pt x="1321216" y="179010"/>
                  <a:pt x="1305588" y="170825"/>
                  <a:pt x="1292187" y="159658"/>
                </a:cubicBezTo>
                <a:cubicBezTo>
                  <a:pt x="1276418" y="146517"/>
                  <a:pt x="1261785" y="131884"/>
                  <a:pt x="1248644" y="116115"/>
                </a:cubicBezTo>
                <a:cubicBezTo>
                  <a:pt x="1237477" y="102714"/>
                  <a:pt x="1232744" y="84059"/>
                  <a:pt x="1219616" y="72572"/>
                </a:cubicBezTo>
                <a:cubicBezTo>
                  <a:pt x="1158193" y="18827"/>
                  <a:pt x="1148791" y="19936"/>
                  <a:pt x="1088987" y="0"/>
                </a:cubicBezTo>
                <a:cubicBezTo>
                  <a:pt x="1035768" y="4838"/>
                  <a:pt x="982698" y="11778"/>
                  <a:pt x="929330" y="14515"/>
                </a:cubicBezTo>
                <a:cubicBezTo>
                  <a:pt x="793955" y="21457"/>
                  <a:pt x="658219" y="20574"/>
                  <a:pt x="522930" y="29029"/>
                </a:cubicBezTo>
                <a:cubicBezTo>
                  <a:pt x="503021" y="30273"/>
                  <a:pt x="484620" y="40722"/>
                  <a:pt x="464873" y="43543"/>
                </a:cubicBezTo>
                <a:cubicBezTo>
                  <a:pt x="416739" y="50419"/>
                  <a:pt x="368111" y="53220"/>
                  <a:pt x="319730" y="58058"/>
                </a:cubicBezTo>
                <a:cubicBezTo>
                  <a:pt x="300378" y="62896"/>
                  <a:pt x="280853" y="67092"/>
                  <a:pt x="261673" y="72572"/>
                </a:cubicBezTo>
                <a:cubicBezTo>
                  <a:pt x="115916" y="114216"/>
                  <a:pt x="341568" y="56227"/>
                  <a:pt x="160073" y="101600"/>
                </a:cubicBezTo>
                <a:lnTo>
                  <a:pt x="29444" y="87086"/>
                </a:lnTo>
              </a:path>
            </a:pathLst>
          </a:custGeom>
          <a:solidFill>
            <a:schemeClr val="tx1"/>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800" b="0" i="0" u="none" strike="noStrike" cap="none" normalizeH="0" baseline="0">
              <a:ln>
                <a:noFill/>
              </a:ln>
              <a:solidFill>
                <a:schemeClr val="tx1"/>
              </a:solidFill>
              <a:effectLst/>
              <a:latin typeface="Verdana" pitchFamily="34" charset="0"/>
            </a:endParaRPr>
          </a:p>
        </p:txBody>
      </p:sp>
      <p:sp>
        <p:nvSpPr>
          <p:cNvPr id="5" name="Rectangle 4"/>
          <p:cNvSpPr/>
          <p:nvPr/>
        </p:nvSpPr>
        <p:spPr>
          <a:xfrm>
            <a:off x="3003911" y="5051646"/>
            <a:ext cx="1059907" cy="1569660"/>
          </a:xfrm>
          <a:prstGeom prst="rect">
            <a:avLst/>
          </a:prstGeom>
          <a:noFill/>
        </p:spPr>
        <p:txBody>
          <a:bodyPr wrap="none" lIns="91440" tIns="45720" rIns="91440" bIns="45720">
            <a:spAutoFit/>
          </a:bodyPr>
          <a:lstStyle/>
          <a:p>
            <a:pPr algn="ctr"/>
            <a:r>
              <a:rPr lang="en-US" sz="9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6</a:t>
            </a:r>
          </a:p>
        </p:txBody>
      </p:sp>
      <p:sp>
        <p:nvSpPr>
          <p:cNvPr id="6" name="Rectangle 5"/>
          <p:cNvSpPr/>
          <p:nvPr/>
        </p:nvSpPr>
        <p:spPr>
          <a:xfrm>
            <a:off x="4724400" y="4191000"/>
            <a:ext cx="582211" cy="707886"/>
          </a:xfrm>
          <a:prstGeom prst="rect">
            <a:avLst/>
          </a:prstGeom>
          <a:noFill/>
        </p:spPr>
        <p:txBody>
          <a:bodyPr wrap="none" lIns="91440" tIns="45720" rIns="91440" bIns="45720">
            <a:spAutoFit/>
          </a:bodyPr>
          <a:lstStyle/>
          <a:p>
            <a:pPr algn="ctr"/>
            <a:r>
              <a:rPr lang="en-US" sz="40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A</a:t>
            </a:r>
          </a:p>
        </p:txBody>
      </p:sp>
      <p:sp>
        <p:nvSpPr>
          <p:cNvPr id="7" name="Rectangle 6"/>
          <p:cNvSpPr/>
          <p:nvPr/>
        </p:nvSpPr>
        <p:spPr>
          <a:xfrm>
            <a:off x="5284840" y="4393724"/>
            <a:ext cx="575799" cy="707886"/>
          </a:xfrm>
          <a:prstGeom prst="rect">
            <a:avLst/>
          </a:prstGeom>
          <a:noFill/>
        </p:spPr>
        <p:txBody>
          <a:bodyPr wrap="none" lIns="91440" tIns="45720" rIns="91440" bIns="45720">
            <a:spAutoFit/>
          </a:bodyPr>
          <a:lstStyle/>
          <a:p>
            <a:pPr algn="ctr"/>
            <a:r>
              <a:rPr lang="en-US" sz="40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B</a:t>
            </a:r>
          </a:p>
        </p:txBody>
      </p:sp>
      <p:sp>
        <p:nvSpPr>
          <p:cNvPr id="8" name="Rectangle 7"/>
          <p:cNvSpPr/>
          <p:nvPr/>
        </p:nvSpPr>
        <p:spPr>
          <a:xfrm>
            <a:off x="5860639" y="4335666"/>
            <a:ext cx="556563" cy="707886"/>
          </a:xfrm>
          <a:prstGeom prst="rect">
            <a:avLst/>
          </a:prstGeom>
          <a:noFill/>
        </p:spPr>
        <p:txBody>
          <a:bodyPr wrap="none" lIns="91440" tIns="45720" rIns="91440" bIns="45720">
            <a:spAutoFit/>
          </a:bodyPr>
          <a:lstStyle/>
          <a:p>
            <a:pPr algn="ctr"/>
            <a:r>
              <a:rPr lang="en-US" sz="40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C</a:t>
            </a:r>
          </a:p>
        </p:txBody>
      </p:sp>
      <p:sp>
        <p:nvSpPr>
          <p:cNvPr id="9" name="Right Arrow 8"/>
          <p:cNvSpPr/>
          <p:nvPr/>
        </p:nvSpPr>
        <p:spPr bwMode="auto">
          <a:xfrm>
            <a:off x="2133600" y="756556"/>
            <a:ext cx="1295400" cy="257629"/>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800" b="0" i="0" u="none" strike="noStrike" cap="none" normalizeH="0" baseline="0">
              <a:ln>
                <a:noFill/>
              </a:ln>
              <a:solidFill>
                <a:schemeClr val="tx1"/>
              </a:solidFill>
              <a:effectLst/>
              <a:latin typeface="Verdana" pitchFamily="34" charset="0"/>
            </a:endParaRPr>
          </a:p>
        </p:txBody>
      </p:sp>
    </p:spTree>
    <p:extLst>
      <p:ext uri="{BB962C8B-B14F-4D97-AF65-F5344CB8AC3E}">
        <p14:creationId xmlns:p14="http://schemas.microsoft.com/office/powerpoint/2010/main" val="42800931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body" idx="1"/>
          </p:nvPr>
        </p:nvSpPr>
        <p:spPr>
          <a:xfrm>
            <a:off x="457200" y="304800"/>
            <a:ext cx="8229600" cy="5821363"/>
          </a:xfrm>
        </p:spPr>
        <p:txBody>
          <a:bodyPr/>
          <a:lstStyle/>
          <a:p>
            <a:r>
              <a:rPr lang="en-US" dirty="0"/>
              <a:t>How to play…</a:t>
            </a:r>
          </a:p>
          <a:p>
            <a:pPr lvl="1"/>
            <a:r>
              <a:rPr lang="en-US" dirty="0">
                <a:solidFill>
                  <a:srgbClr val="6699FF"/>
                </a:solidFill>
              </a:rPr>
              <a:t>Don’t play like </a:t>
            </a:r>
            <a:r>
              <a:rPr lang="en-US" dirty="0" err="1">
                <a:solidFill>
                  <a:srgbClr val="6699FF"/>
                </a:solidFill>
              </a:rPr>
              <a:t>Jeo</a:t>
            </a:r>
            <a:r>
              <a:rPr lang="en-US" dirty="0">
                <a:solidFill>
                  <a:srgbClr val="6699FF"/>
                </a:solidFill>
              </a:rPr>
              <a:t>_ _ _ _ y.</a:t>
            </a:r>
          </a:p>
          <a:p>
            <a:pPr lvl="1"/>
            <a:r>
              <a:rPr lang="en-US" dirty="0">
                <a:solidFill>
                  <a:srgbClr val="FF99FF"/>
                </a:solidFill>
              </a:rPr>
              <a:t>Class should be divided into several small groups.</a:t>
            </a:r>
          </a:p>
          <a:p>
            <a:pPr lvl="1"/>
            <a:r>
              <a:rPr lang="en-US" dirty="0">
                <a:solidFill>
                  <a:srgbClr val="FFCC99"/>
                </a:solidFill>
              </a:rPr>
              <a:t>Groups should use science journal (red slide notes), homework, and other available materials to assist you.</a:t>
            </a:r>
          </a:p>
          <a:p>
            <a:pPr lvl="1"/>
            <a:r>
              <a:rPr lang="en-US" dirty="0">
                <a:solidFill>
                  <a:srgbClr val="66FFCC"/>
                </a:solidFill>
              </a:rPr>
              <a:t>Groups can communicate </a:t>
            </a:r>
            <a:r>
              <a:rPr lang="en-US" b="1" u="sng" dirty="0"/>
              <a:t>quietly</a:t>
            </a:r>
            <a:r>
              <a:rPr lang="en-US" dirty="0"/>
              <a:t> </a:t>
            </a:r>
            <a:r>
              <a:rPr lang="en-US" dirty="0">
                <a:solidFill>
                  <a:srgbClr val="66FFCC"/>
                </a:solidFill>
              </a:rPr>
              <a:t>with each other but no sharing answers between groups.</a:t>
            </a:r>
          </a:p>
          <a:p>
            <a:pPr lvl="2"/>
            <a:r>
              <a:rPr lang="en-US" dirty="0">
                <a:solidFill>
                  <a:srgbClr val="9966FF"/>
                </a:solidFill>
              </a:rPr>
              <a:t>Practice quietly communicating right now?</a:t>
            </a:r>
          </a:p>
          <a:p>
            <a:pPr lvl="2"/>
            <a:r>
              <a:rPr lang="en-US" dirty="0">
                <a:solidFill>
                  <a:srgbClr val="9966FF"/>
                </a:solidFill>
              </a:rPr>
              <a:t>Practice Communication Question:</a:t>
            </a:r>
          </a:p>
          <a:p>
            <a:pPr lvl="2"/>
            <a:r>
              <a:rPr lang="en-US" dirty="0">
                <a:solidFill>
                  <a:srgbClr val="FFFF66"/>
                </a:solidFill>
              </a:rPr>
              <a:t>Your group gets to order one pizza and you can have two toppings.  What does your group want?</a:t>
            </a:r>
          </a:p>
        </p:txBody>
      </p:sp>
      <p:pic>
        <p:nvPicPr>
          <p:cNvPr id="2" name="Picture 1">
            <a:extLst>
              <a:ext uri="{FF2B5EF4-FFF2-40B4-BE49-F238E27FC236}">
                <a16:creationId xmlns:a16="http://schemas.microsoft.com/office/drawing/2014/main" id="{065203B5-ED35-5D32-D47E-0BE5A90162FF}"/>
              </a:ext>
            </a:extLst>
          </p:cNvPr>
          <p:cNvPicPr>
            <a:picLocks noChangeAspect="1"/>
          </p:cNvPicPr>
          <p:nvPr/>
        </p:nvPicPr>
        <p:blipFill>
          <a:blip r:embed="rId2"/>
          <a:stretch>
            <a:fillRect/>
          </a:stretch>
        </p:blipFill>
        <p:spPr>
          <a:xfrm>
            <a:off x="7418674" y="6787306"/>
            <a:ext cx="1633537" cy="70694"/>
          </a:xfrm>
          <a:prstGeom prst="rect">
            <a:avLst/>
          </a:prstGeom>
        </p:spPr>
      </p:pic>
    </p:spTree>
    <p:extLst>
      <p:ext uri="{BB962C8B-B14F-4D97-AF65-F5344CB8AC3E}">
        <p14:creationId xmlns:p14="http://schemas.microsoft.com/office/powerpoint/2010/main" val="393525792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19459" name="Rectangle 3"/>
          <p:cNvSpPr>
            <a:spLocks noGrp="1" noChangeArrowheads="1"/>
          </p:cNvSpPr>
          <p:nvPr>
            <p:ph type="body" idx="1"/>
          </p:nvPr>
        </p:nvSpPr>
        <p:spPr>
          <a:xfrm>
            <a:off x="152399" y="152400"/>
            <a:ext cx="3962401" cy="3857624"/>
          </a:xfrm>
        </p:spPr>
        <p:txBody>
          <a:bodyPr/>
          <a:lstStyle/>
          <a:p>
            <a:pPr eaLnBrk="1" hangingPunct="1">
              <a:defRPr/>
            </a:pPr>
            <a:r>
              <a:rPr lang="en-US" dirty="0"/>
              <a:t>Which one is A, B, and C?</a:t>
            </a:r>
          </a:p>
          <a:p>
            <a:pPr eaLnBrk="1" hangingPunct="1">
              <a:defRPr/>
            </a:pPr>
            <a:r>
              <a:rPr lang="en-US" sz="2800" dirty="0">
                <a:solidFill>
                  <a:srgbClr val="FF99FF"/>
                </a:solidFill>
              </a:rPr>
              <a:t>A.) mRNA, DNA, Sugar Complex</a:t>
            </a:r>
          </a:p>
          <a:p>
            <a:pPr eaLnBrk="1" hangingPunct="1">
              <a:defRPr/>
            </a:pPr>
            <a:r>
              <a:rPr lang="en-US" sz="2800" dirty="0">
                <a:solidFill>
                  <a:srgbClr val="FF9900"/>
                </a:solidFill>
              </a:rPr>
              <a:t>B.) Hydrogen Bond, mRNA, DNA wrap.</a:t>
            </a:r>
          </a:p>
          <a:p>
            <a:pPr eaLnBrk="1" hangingPunct="1">
              <a:defRPr/>
            </a:pPr>
            <a:r>
              <a:rPr lang="en-US" sz="2800" dirty="0">
                <a:solidFill>
                  <a:srgbClr val="66FFCC"/>
                </a:solidFill>
              </a:rPr>
              <a:t>C.) Phosphate Group, 5 Carbon Sugar, Nitrogen Base</a:t>
            </a:r>
          </a:p>
          <a:p>
            <a:pPr eaLnBrk="1" hangingPunct="1">
              <a:defRPr/>
            </a:pPr>
            <a:r>
              <a:rPr lang="en-US" sz="2800" dirty="0">
                <a:solidFill>
                  <a:srgbClr val="9933FF"/>
                </a:solidFill>
              </a:rPr>
              <a:t>D.) Enzymes, Helix, Ribosomal Unit.</a:t>
            </a:r>
          </a:p>
        </p:txBody>
      </p:sp>
      <p:pic>
        <p:nvPicPr>
          <p:cNvPr id="167939" name="Picture 5" descr="dna_molecul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19600" y="228600"/>
            <a:ext cx="4419600" cy="6172200"/>
          </a:xfrm>
          <a:prstGeom prst="rect">
            <a:avLst/>
          </a:prstGeom>
          <a:noFill/>
          <a:ln w="7620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
        <p:nvSpPr>
          <p:cNvPr id="50185" name="Rectangle 9"/>
          <p:cNvSpPr>
            <a:spLocks noChangeArrowheads="1"/>
          </p:cNvSpPr>
          <p:nvPr/>
        </p:nvSpPr>
        <p:spPr bwMode="auto">
          <a:xfrm>
            <a:off x="5715000" y="6629400"/>
            <a:ext cx="3124200" cy="214313"/>
          </a:xfrm>
          <a:prstGeom prst="rect">
            <a:avLst/>
          </a:prstGeom>
          <a:noFill/>
          <a:ln w="9525" algn="ctr">
            <a:noFill/>
            <a:miter lim="800000"/>
            <a:headEnd/>
            <a:tailEnd/>
          </a:ln>
          <a:effectLst/>
        </p:spPr>
        <p:txBody>
          <a:bodyPr>
            <a:spAutoFit/>
          </a:bodyPr>
          <a:lstStyle/>
          <a:p>
            <a:pPr marL="342900" indent="-342900" algn="r" eaLnBrk="1" hangingPunct="1">
              <a:buClr>
                <a:schemeClr val="hlink"/>
              </a:buClr>
              <a:buSzPct val="65000"/>
              <a:buFont typeface="Wingdings" pitchFamily="2" charset="2"/>
              <a:buNone/>
              <a:defRPr/>
            </a:pPr>
            <a:r>
              <a:rPr lang="en-US" sz="800" b="1" dirty="0">
                <a:latin typeface="Verdana" pitchFamily="34" charset="0"/>
              </a:rPr>
              <a:t>Copyright © 2024 SlideSpark .LLC</a:t>
            </a:r>
            <a:endParaRPr lang="en-US" sz="9600" dirty="0">
              <a:effectLst>
                <a:outerShdw blurRad="38100" dist="38100" dir="2700000" algn="tl">
                  <a:srgbClr val="000000"/>
                </a:outerShdw>
              </a:effectLst>
              <a:latin typeface="Tahoma" pitchFamily="34" charset="0"/>
            </a:endParaRPr>
          </a:p>
        </p:txBody>
      </p:sp>
      <p:sp>
        <p:nvSpPr>
          <p:cNvPr id="2" name="Freeform 1"/>
          <p:cNvSpPr/>
          <p:nvPr/>
        </p:nvSpPr>
        <p:spPr bwMode="auto">
          <a:xfrm>
            <a:off x="6545943" y="246743"/>
            <a:ext cx="1320800" cy="638628"/>
          </a:xfrm>
          <a:custGeom>
            <a:avLst/>
            <a:gdLst>
              <a:gd name="connsiteX0" fmla="*/ 290286 w 1320800"/>
              <a:gd name="connsiteY0" fmla="*/ 101600 h 638628"/>
              <a:gd name="connsiteX1" fmla="*/ 174171 w 1320800"/>
              <a:gd name="connsiteY1" fmla="*/ 130628 h 638628"/>
              <a:gd name="connsiteX2" fmla="*/ 87086 w 1320800"/>
              <a:gd name="connsiteY2" fmla="*/ 188686 h 638628"/>
              <a:gd name="connsiteX3" fmla="*/ 43543 w 1320800"/>
              <a:gd name="connsiteY3" fmla="*/ 217714 h 638628"/>
              <a:gd name="connsiteX4" fmla="*/ 0 w 1320800"/>
              <a:gd name="connsiteY4" fmla="*/ 246743 h 638628"/>
              <a:gd name="connsiteX5" fmla="*/ 14514 w 1320800"/>
              <a:gd name="connsiteY5" fmla="*/ 319314 h 638628"/>
              <a:gd name="connsiteX6" fmla="*/ 58057 w 1320800"/>
              <a:gd name="connsiteY6" fmla="*/ 348343 h 638628"/>
              <a:gd name="connsiteX7" fmla="*/ 145143 w 1320800"/>
              <a:gd name="connsiteY7" fmla="*/ 420914 h 638628"/>
              <a:gd name="connsiteX8" fmla="*/ 217714 w 1320800"/>
              <a:gd name="connsiteY8" fmla="*/ 478971 h 638628"/>
              <a:gd name="connsiteX9" fmla="*/ 304800 w 1320800"/>
              <a:gd name="connsiteY9" fmla="*/ 551543 h 638628"/>
              <a:gd name="connsiteX10" fmla="*/ 362857 w 1320800"/>
              <a:gd name="connsiteY10" fmla="*/ 580571 h 638628"/>
              <a:gd name="connsiteX11" fmla="*/ 508000 w 1320800"/>
              <a:gd name="connsiteY11" fmla="*/ 624114 h 638628"/>
              <a:gd name="connsiteX12" fmla="*/ 551543 w 1320800"/>
              <a:gd name="connsiteY12" fmla="*/ 638628 h 638628"/>
              <a:gd name="connsiteX13" fmla="*/ 827314 w 1320800"/>
              <a:gd name="connsiteY13" fmla="*/ 595086 h 638628"/>
              <a:gd name="connsiteX14" fmla="*/ 870857 w 1320800"/>
              <a:gd name="connsiteY14" fmla="*/ 580571 h 638628"/>
              <a:gd name="connsiteX15" fmla="*/ 914400 w 1320800"/>
              <a:gd name="connsiteY15" fmla="*/ 566057 h 638628"/>
              <a:gd name="connsiteX16" fmla="*/ 1103086 w 1320800"/>
              <a:gd name="connsiteY16" fmla="*/ 522514 h 638628"/>
              <a:gd name="connsiteX17" fmla="*/ 1146628 w 1320800"/>
              <a:gd name="connsiteY17" fmla="*/ 493486 h 638628"/>
              <a:gd name="connsiteX18" fmla="*/ 1233714 w 1320800"/>
              <a:gd name="connsiteY18" fmla="*/ 449943 h 638628"/>
              <a:gd name="connsiteX19" fmla="*/ 1262743 w 1320800"/>
              <a:gd name="connsiteY19" fmla="*/ 406400 h 638628"/>
              <a:gd name="connsiteX20" fmla="*/ 1306286 w 1320800"/>
              <a:gd name="connsiteY20" fmla="*/ 377371 h 638628"/>
              <a:gd name="connsiteX21" fmla="*/ 1320800 w 1320800"/>
              <a:gd name="connsiteY21" fmla="*/ 333828 h 638628"/>
              <a:gd name="connsiteX22" fmla="*/ 1291771 w 1320800"/>
              <a:gd name="connsiteY22" fmla="*/ 203200 h 638628"/>
              <a:gd name="connsiteX23" fmla="*/ 1248228 w 1320800"/>
              <a:gd name="connsiteY23" fmla="*/ 174171 h 638628"/>
              <a:gd name="connsiteX24" fmla="*/ 1190171 w 1320800"/>
              <a:gd name="connsiteY24" fmla="*/ 116114 h 638628"/>
              <a:gd name="connsiteX25" fmla="*/ 1117600 w 1320800"/>
              <a:gd name="connsiteY25" fmla="*/ 43543 h 638628"/>
              <a:gd name="connsiteX26" fmla="*/ 1030514 w 1320800"/>
              <a:gd name="connsiteY26" fmla="*/ 14514 h 638628"/>
              <a:gd name="connsiteX27" fmla="*/ 986971 w 1320800"/>
              <a:gd name="connsiteY27" fmla="*/ 0 h 638628"/>
              <a:gd name="connsiteX28" fmla="*/ 914400 w 1320800"/>
              <a:gd name="connsiteY28" fmla="*/ 14514 h 638628"/>
              <a:gd name="connsiteX29" fmla="*/ 870857 w 1320800"/>
              <a:gd name="connsiteY29" fmla="*/ 43543 h 638628"/>
              <a:gd name="connsiteX30" fmla="*/ 783771 w 1320800"/>
              <a:gd name="connsiteY30" fmla="*/ 72571 h 638628"/>
              <a:gd name="connsiteX31" fmla="*/ 783771 w 1320800"/>
              <a:gd name="connsiteY31" fmla="*/ 72571 h 638628"/>
              <a:gd name="connsiteX32" fmla="*/ 667657 w 1320800"/>
              <a:gd name="connsiteY32" fmla="*/ 101600 h 638628"/>
              <a:gd name="connsiteX33" fmla="*/ 159657 w 1320800"/>
              <a:gd name="connsiteY33" fmla="*/ 101600 h 638628"/>
              <a:gd name="connsiteX34" fmla="*/ 72571 w 1320800"/>
              <a:gd name="connsiteY34" fmla="*/ 130628 h 638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320800" h="638628">
                <a:moveTo>
                  <a:pt x="290286" y="101600"/>
                </a:moveTo>
                <a:cubicBezTo>
                  <a:pt x="270182" y="105621"/>
                  <a:pt x="199275" y="116681"/>
                  <a:pt x="174171" y="130628"/>
                </a:cubicBezTo>
                <a:cubicBezTo>
                  <a:pt x="143674" y="147571"/>
                  <a:pt x="116114" y="169334"/>
                  <a:pt x="87086" y="188686"/>
                </a:cubicBezTo>
                <a:lnTo>
                  <a:pt x="43543" y="217714"/>
                </a:lnTo>
                <a:lnTo>
                  <a:pt x="0" y="246743"/>
                </a:lnTo>
                <a:cubicBezTo>
                  <a:pt x="4838" y="270933"/>
                  <a:pt x="2275" y="297895"/>
                  <a:pt x="14514" y="319314"/>
                </a:cubicBezTo>
                <a:cubicBezTo>
                  <a:pt x="23169" y="334460"/>
                  <a:pt x="44656" y="337176"/>
                  <a:pt x="58057" y="348343"/>
                </a:cubicBezTo>
                <a:cubicBezTo>
                  <a:pt x="169805" y="441467"/>
                  <a:pt x="37041" y="348848"/>
                  <a:pt x="145143" y="420914"/>
                </a:cubicBezTo>
                <a:cubicBezTo>
                  <a:pt x="210062" y="518295"/>
                  <a:pt x="133586" y="422886"/>
                  <a:pt x="217714" y="478971"/>
                </a:cubicBezTo>
                <a:cubicBezTo>
                  <a:pt x="397830" y="599047"/>
                  <a:pt x="138596" y="456569"/>
                  <a:pt x="304800" y="551543"/>
                </a:cubicBezTo>
                <a:cubicBezTo>
                  <a:pt x="323586" y="562278"/>
                  <a:pt x="342768" y="572535"/>
                  <a:pt x="362857" y="580571"/>
                </a:cubicBezTo>
                <a:cubicBezTo>
                  <a:pt x="449092" y="615065"/>
                  <a:pt x="433150" y="602729"/>
                  <a:pt x="508000" y="624114"/>
                </a:cubicBezTo>
                <a:cubicBezTo>
                  <a:pt x="522711" y="628317"/>
                  <a:pt x="537029" y="633790"/>
                  <a:pt x="551543" y="638628"/>
                </a:cubicBezTo>
                <a:cubicBezTo>
                  <a:pt x="770728" y="621768"/>
                  <a:pt x="680389" y="644061"/>
                  <a:pt x="827314" y="595086"/>
                </a:cubicBezTo>
                <a:lnTo>
                  <a:pt x="870857" y="580571"/>
                </a:lnTo>
                <a:lnTo>
                  <a:pt x="914400" y="566057"/>
                </a:lnTo>
                <a:cubicBezTo>
                  <a:pt x="1015888" y="498397"/>
                  <a:pt x="891837" y="571263"/>
                  <a:pt x="1103086" y="522514"/>
                </a:cubicBezTo>
                <a:cubicBezTo>
                  <a:pt x="1120083" y="518592"/>
                  <a:pt x="1131026" y="501287"/>
                  <a:pt x="1146628" y="493486"/>
                </a:cubicBezTo>
                <a:cubicBezTo>
                  <a:pt x="1266816" y="433392"/>
                  <a:pt x="1108922" y="533136"/>
                  <a:pt x="1233714" y="449943"/>
                </a:cubicBezTo>
                <a:cubicBezTo>
                  <a:pt x="1243390" y="435429"/>
                  <a:pt x="1250408" y="418735"/>
                  <a:pt x="1262743" y="406400"/>
                </a:cubicBezTo>
                <a:cubicBezTo>
                  <a:pt x="1275078" y="394065"/>
                  <a:pt x="1295389" y="390993"/>
                  <a:pt x="1306286" y="377371"/>
                </a:cubicBezTo>
                <a:cubicBezTo>
                  <a:pt x="1315843" y="365424"/>
                  <a:pt x="1315962" y="348342"/>
                  <a:pt x="1320800" y="333828"/>
                </a:cubicBezTo>
                <a:cubicBezTo>
                  <a:pt x="1320651" y="332932"/>
                  <a:pt x="1306817" y="222007"/>
                  <a:pt x="1291771" y="203200"/>
                </a:cubicBezTo>
                <a:cubicBezTo>
                  <a:pt x="1280874" y="189578"/>
                  <a:pt x="1262742" y="183847"/>
                  <a:pt x="1248228" y="174171"/>
                </a:cubicBezTo>
                <a:cubicBezTo>
                  <a:pt x="1216561" y="79168"/>
                  <a:pt x="1260543" y="172412"/>
                  <a:pt x="1190171" y="116114"/>
                </a:cubicBezTo>
                <a:cubicBezTo>
                  <a:pt x="1111549" y="53217"/>
                  <a:pt x="1215575" y="87087"/>
                  <a:pt x="1117600" y="43543"/>
                </a:cubicBezTo>
                <a:cubicBezTo>
                  <a:pt x="1089638" y="31116"/>
                  <a:pt x="1059543" y="24190"/>
                  <a:pt x="1030514" y="14514"/>
                </a:cubicBezTo>
                <a:lnTo>
                  <a:pt x="986971" y="0"/>
                </a:lnTo>
                <a:cubicBezTo>
                  <a:pt x="962781" y="4838"/>
                  <a:pt x="937499" y="5852"/>
                  <a:pt x="914400" y="14514"/>
                </a:cubicBezTo>
                <a:cubicBezTo>
                  <a:pt x="898067" y="20639"/>
                  <a:pt x="886798" y="36458"/>
                  <a:pt x="870857" y="43543"/>
                </a:cubicBezTo>
                <a:cubicBezTo>
                  <a:pt x="842895" y="55970"/>
                  <a:pt x="812800" y="62895"/>
                  <a:pt x="783771" y="72571"/>
                </a:cubicBezTo>
                <a:lnTo>
                  <a:pt x="783771" y="72571"/>
                </a:lnTo>
                <a:lnTo>
                  <a:pt x="667657" y="101600"/>
                </a:lnTo>
                <a:cubicBezTo>
                  <a:pt x="460198" y="90075"/>
                  <a:pt x="364943" y="74824"/>
                  <a:pt x="159657" y="101600"/>
                </a:cubicBezTo>
                <a:cubicBezTo>
                  <a:pt x="129315" y="105558"/>
                  <a:pt x="72571" y="130628"/>
                  <a:pt x="72571" y="130628"/>
                </a:cubicBezTo>
              </a:path>
            </a:pathLst>
          </a:custGeom>
          <a:solidFill>
            <a:schemeClr val="tx1"/>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800" b="0" i="0" u="none" strike="noStrike" cap="none" normalizeH="0" baseline="0">
              <a:ln>
                <a:noFill/>
              </a:ln>
              <a:solidFill>
                <a:schemeClr val="tx1"/>
              </a:solidFill>
              <a:effectLst/>
              <a:latin typeface="Verdana" pitchFamily="34" charset="0"/>
            </a:endParaRPr>
          </a:p>
        </p:txBody>
      </p:sp>
      <p:sp>
        <p:nvSpPr>
          <p:cNvPr id="3" name="Freeform 2"/>
          <p:cNvSpPr/>
          <p:nvPr/>
        </p:nvSpPr>
        <p:spPr bwMode="auto">
          <a:xfrm>
            <a:off x="7155543" y="609600"/>
            <a:ext cx="1407886" cy="1698171"/>
          </a:xfrm>
          <a:custGeom>
            <a:avLst/>
            <a:gdLst>
              <a:gd name="connsiteX0" fmla="*/ 972457 w 1407886"/>
              <a:gd name="connsiteY0" fmla="*/ 0 h 1698171"/>
              <a:gd name="connsiteX1" fmla="*/ 827314 w 1407886"/>
              <a:gd name="connsiteY1" fmla="*/ 14514 h 1698171"/>
              <a:gd name="connsiteX2" fmla="*/ 783771 w 1407886"/>
              <a:gd name="connsiteY2" fmla="*/ 43543 h 1698171"/>
              <a:gd name="connsiteX3" fmla="*/ 740228 w 1407886"/>
              <a:gd name="connsiteY3" fmla="*/ 58057 h 1698171"/>
              <a:gd name="connsiteX4" fmla="*/ 653143 w 1407886"/>
              <a:gd name="connsiteY4" fmla="*/ 130629 h 1698171"/>
              <a:gd name="connsiteX5" fmla="*/ 609600 w 1407886"/>
              <a:gd name="connsiteY5" fmla="*/ 174171 h 1698171"/>
              <a:gd name="connsiteX6" fmla="*/ 522514 w 1407886"/>
              <a:gd name="connsiteY6" fmla="*/ 217714 h 1698171"/>
              <a:gd name="connsiteX7" fmla="*/ 449943 w 1407886"/>
              <a:gd name="connsiteY7" fmla="*/ 290286 h 1698171"/>
              <a:gd name="connsiteX8" fmla="*/ 406400 w 1407886"/>
              <a:gd name="connsiteY8" fmla="*/ 319314 h 1698171"/>
              <a:gd name="connsiteX9" fmla="*/ 362857 w 1407886"/>
              <a:gd name="connsiteY9" fmla="*/ 362857 h 1698171"/>
              <a:gd name="connsiteX10" fmla="*/ 275771 w 1407886"/>
              <a:gd name="connsiteY10" fmla="*/ 391886 h 1698171"/>
              <a:gd name="connsiteX11" fmla="*/ 232228 w 1407886"/>
              <a:gd name="connsiteY11" fmla="*/ 420914 h 1698171"/>
              <a:gd name="connsiteX12" fmla="*/ 203200 w 1407886"/>
              <a:gd name="connsiteY12" fmla="*/ 464457 h 1698171"/>
              <a:gd name="connsiteX13" fmla="*/ 116114 w 1407886"/>
              <a:gd name="connsiteY13" fmla="*/ 522514 h 1698171"/>
              <a:gd name="connsiteX14" fmla="*/ 87086 w 1407886"/>
              <a:gd name="connsiteY14" fmla="*/ 566057 h 1698171"/>
              <a:gd name="connsiteX15" fmla="*/ 0 w 1407886"/>
              <a:gd name="connsiteY15" fmla="*/ 653143 h 1698171"/>
              <a:gd name="connsiteX16" fmla="*/ 14514 w 1407886"/>
              <a:gd name="connsiteY16" fmla="*/ 769257 h 1698171"/>
              <a:gd name="connsiteX17" fmla="*/ 43543 w 1407886"/>
              <a:gd name="connsiteY17" fmla="*/ 856343 h 1698171"/>
              <a:gd name="connsiteX18" fmla="*/ 87086 w 1407886"/>
              <a:gd name="connsiteY18" fmla="*/ 957943 h 1698171"/>
              <a:gd name="connsiteX19" fmla="*/ 145143 w 1407886"/>
              <a:gd name="connsiteY19" fmla="*/ 1045029 h 1698171"/>
              <a:gd name="connsiteX20" fmla="*/ 174171 w 1407886"/>
              <a:gd name="connsiteY20" fmla="*/ 1088571 h 1698171"/>
              <a:gd name="connsiteX21" fmla="*/ 232228 w 1407886"/>
              <a:gd name="connsiteY21" fmla="*/ 1219200 h 1698171"/>
              <a:gd name="connsiteX22" fmla="*/ 275771 w 1407886"/>
              <a:gd name="connsiteY22" fmla="*/ 1262743 h 1698171"/>
              <a:gd name="connsiteX23" fmla="*/ 333828 w 1407886"/>
              <a:gd name="connsiteY23" fmla="*/ 1364343 h 1698171"/>
              <a:gd name="connsiteX24" fmla="*/ 391886 w 1407886"/>
              <a:gd name="connsiteY24" fmla="*/ 1451429 h 1698171"/>
              <a:gd name="connsiteX25" fmla="*/ 435428 w 1407886"/>
              <a:gd name="connsiteY25" fmla="*/ 1480457 h 1698171"/>
              <a:gd name="connsiteX26" fmla="*/ 508000 w 1407886"/>
              <a:gd name="connsiteY26" fmla="*/ 1553029 h 1698171"/>
              <a:gd name="connsiteX27" fmla="*/ 638628 w 1407886"/>
              <a:gd name="connsiteY27" fmla="*/ 1654629 h 1698171"/>
              <a:gd name="connsiteX28" fmla="*/ 725714 w 1407886"/>
              <a:gd name="connsiteY28" fmla="*/ 1698171 h 1698171"/>
              <a:gd name="connsiteX29" fmla="*/ 856343 w 1407886"/>
              <a:gd name="connsiteY29" fmla="*/ 1683657 h 1698171"/>
              <a:gd name="connsiteX30" fmla="*/ 943428 w 1407886"/>
              <a:gd name="connsiteY30" fmla="*/ 1654629 h 1698171"/>
              <a:gd name="connsiteX31" fmla="*/ 1132114 w 1407886"/>
              <a:gd name="connsiteY31" fmla="*/ 1611086 h 1698171"/>
              <a:gd name="connsiteX32" fmla="*/ 1190171 w 1407886"/>
              <a:gd name="connsiteY32" fmla="*/ 1524000 h 1698171"/>
              <a:gd name="connsiteX33" fmla="*/ 1248228 w 1407886"/>
              <a:gd name="connsiteY33" fmla="*/ 1436914 h 1698171"/>
              <a:gd name="connsiteX34" fmla="*/ 1262743 w 1407886"/>
              <a:gd name="connsiteY34" fmla="*/ 1393371 h 1698171"/>
              <a:gd name="connsiteX35" fmla="*/ 1306286 w 1407886"/>
              <a:gd name="connsiteY35" fmla="*/ 1364343 h 1698171"/>
              <a:gd name="connsiteX36" fmla="*/ 1349828 w 1407886"/>
              <a:gd name="connsiteY36" fmla="*/ 1277257 h 1698171"/>
              <a:gd name="connsiteX37" fmla="*/ 1378857 w 1407886"/>
              <a:gd name="connsiteY37" fmla="*/ 1233714 h 1698171"/>
              <a:gd name="connsiteX38" fmla="*/ 1364343 w 1407886"/>
              <a:gd name="connsiteY38" fmla="*/ 841829 h 1698171"/>
              <a:gd name="connsiteX39" fmla="*/ 1393371 w 1407886"/>
              <a:gd name="connsiteY39" fmla="*/ 188686 h 1698171"/>
              <a:gd name="connsiteX40" fmla="*/ 1407886 w 1407886"/>
              <a:gd name="connsiteY40" fmla="*/ 145143 h 1698171"/>
              <a:gd name="connsiteX41" fmla="*/ 1364343 w 1407886"/>
              <a:gd name="connsiteY41" fmla="*/ 101600 h 1698171"/>
              <a:gd name="connsiteX42" fmla="*/ 1233714 w 1407886"/>
              <a:gd name="connsiteY42" fmla="*/ 29029 h 1698171"/>
              <a:gd name="connsiteX43" fmla="*/ 1175657 w 1407886"/>
              <a:gd name="connsiteY43" fmla="*/ 14514 h 1698171"/>
              <a:gd name="connsiteX44" fmla="*/ 885371 w 1407886"/>
              <a:gd name="connsiteY44" fmla="*/ 29029 h 1698171"/>
              <a:gd name="connsiteX45" fmla="*/ 798286 w 1407886"/>
              <a:gd name="connsiteY45" fmla="*/ 58057 h 1698171"/>
              <a:gd name="connsiteX46" fmla="*/ 653143 w 1407886"/>
              <a:gd name="connsiteY46" fmla="*/ 101600 h 1698171"/>
              <a:gd name="connsiteX47" fmla="*/ 595086 w 1407886"/>
              <a:gd name="connsiteY47" fmla="*/ 130629 h 1698171"/>
              <a:gd name="connsiteX48" fmla="*/ 508000 w 1407886"/>
              <a:gd name="connsiteY48" fmla="*/ 159657 h 1698171"/>
              <a:gd name="connsiteX49" fmla="*/ 391886 w 1407886"/>
              <a:gd name="connsiteY49" fmla="*/ 203200 h 1698171"/>
              <a:gd name="connsiteX50" fmla="*/ 348343 w 1407886"/>
              <a:gd name="connsiteY50" fmla="*/ 232229 h 1698171"/>
              <a:gd name="connsiteX51" fmla="*/ 232228 w 1407886"/>
              <a:gd name="connsiteY51" fmla="*/ 261257 h 1698171"/>
              <a:gd name="connsiteX52" fmla="*/ 145143 w 1407886"/>
              <a:gd name="connsiteY52" fmla="*/ 290286 h 1698171"/>
              <a:gd name="connsiteX53" fmla="*/ 101600 w 1407886"/>
              <a:gd name="connsiteY53" fmla="*/ 304800 h 1698171"/>
              <a:gd name="connsiteX54" fmla="*/ 58057 w 1407886"/>
              <a:gd name="connsiteY54" fmla="*/ 333829 h 1698171"/>
              <a:gd name="connsiteX55" fmla="*/ 14514 w 1407886"/>
              <a:gd name="connsiteY55" fmla="*/ 348343 h 1698171"/>
              <a:gd name="connsiteX56" fmla="*/ 14514 w 1407886"/>
              <a:gd name="connsiteY56" fmla="*/ 362857 h 1698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407886" h="1698171">
                <a:moveTo>
                  <a:pt x="972457" y="0"/>
                </a:moveTo>
                <a:cubicBezTo>
                  <a:pt x="924076" y="4838"/>
                  <a:pt x="874691" y="3581"/>
                  <a:pt x="827314" y="14514"/>
                </a:cubicBezTo>
                <a:cubicBezTo>
                  <a:pt x="810317" y="18436"/>
                  <a:pt x="799373" y="35742"/>
                  <a:pt x="783771" y="43543"/>
                </a:cubicBezTo>
                <a:cubicBezTo>
                  <a:pt x="770087" y="50385"/>
                  <a:pt x="754742" y="53219"/>
                  <a:pt x="740228" y="58057"/>
                </a:cubicBezTo>
                <a:cubicBezTo>
                  <a:pt x="613039" y="185249"/>
                  <a:pt x="774370" y="29608"/>
                  <a:pt x="653143" y="130629"/>
                </a:cubicBezTo>
                <a:cubicBezTo>
                  <a:pt x="637374" y="143769"/>
                  <a:pt x="625369" y="161031"/>
                  <a:pt x="609600" y="174171"/>
                </a:cubicBezTo>
                <a:cubicBezTo>
                  <a:pt x="572083" y="205435"/>
                  <a:pt x="566156" y="203167"/>
                  <a:pt x="522514" y="217714"/>
                </a:cubicBezTo>
                <a:cubicBezTo>
                  <a:pt x="406395" y="295128"/>
                  <a:pt x="546709" y="193520"/>
                  <a:pt x="449943" y="290286"/>
                </a:cubicBezTo>
                <a:cubicBezTo>
                  <a:pt x="437608" y="302621"/>
                  <a:pt x="419801" y="308147"/>
                  <a:pt x="406400" y="319314"/>
                </a:cubicBezTo>
                <a:cubicBezTo>
                  <a:pt x="390631" y="332455"/>
                  <a:pt x="380800" y="352888"/>
                  <a:pt x="362857" y="362857"/>
                </a:cubicBezTo>
                <a:cubicBezTo>
                  <a:pt x="336109" y="377717"/>
                  <a:pt x="301231" y="374913"/>
                  <a:pt x="275771" y="391886"/>
                </a:cubicBezTo>
                <a:lnTo>
                  <a:pt x="232228" y="420914"/>
                </a:lnTo>
                <a:cubicBezTo>
                  <a:pt x="222552" y="435428"/>
                  <a:pt x="216328" y="452970"/>
                  <a:pt x="203200" y="464457"/>
                </a:cubicBezTo>
                <a:cubicBezTo>
                  <a:pt x="176944" y="487431"/>
                  <a:pt x="116114" y="522514"/>
                  <a:pt x="116114" y="522514"/>
                </a:cubicBezTo>
                <a:cubicBezTo>
                  <a:pt x="106438" y="537028"/>
                  <a:pt x="98675" y="553019"/>
                  <a:pt x="87086" y="566057"/>
                </a:cubicBezTo>
                <a:cubicBezTo>
                  <a:pt x="59812" y="596740"/>
                  <a:pt x="0" y="653143"/>
                  <a:pt x="0" y="653143"/>
                </a:cubicBezTo>
                <a:cubicBezTo>
                  <a:pt x="4838" y="691848"/>
                  <a:pt x="6341" y="731117"/>
                  <a:pt x="14514" y="769257"/>
                </a:cubicBezTo>
                <a:cubicBezTo>
                  <a:pt x="20925" y="799177"/>
                  <a:pt x="33867" y="827314"/>
                  <a:pt x="43543" y="856343"/>
                </a:cubicBezTo>
                <a:cubicBezTo>
                  <a:pt x="58559" y="901392"/>
                  <a:pt x="60180" y="913100"/>
                  <a:pt x="87086" y="957943"/>
                </a:cubicBezTo>
                <a:cubicBezTo>
                  <a:pt x="105036" y="987859"/>
                  <a:pt x="125791" y="1016000"/>
                  <a:pt x="145143" y="1045029"/>
                </a:cubicBezTo>
                <a:cubicBezTo>
                  <a:pt x="154819" y="1059543"/>
                  <a:pt x="168655" y="1072023"/>
                  <a:pt x="174171" y="1088571"/>
                </a:cubicBezTo>
                <a:cubicBezTo>
                  <a:pt x="195266" y="1151856"/>
                  <a:pt x="193895" y="1173200"/>
                  <a:pt x="232228" y="1219200"/>
                </a:cubicBezTo>
                <a:cubicBezTo>
                  <a:pt x="245369" y="1234969"/>
                  <a:pt x="262630" y="1246974"/>
                  <a:pt x="275771" y="1262743"/>
                </a:cubicBezTo>
                <a:cubicBezTo>
                  <a:pt x="311638" y="1305783"/>
                  <a:pt x="303404" y="1313637"/>
                  <a:pt x="333828" y="1364343"/>
                </a:cubicBezTo>
                <a:cubicBezTo>
                  <a:pt x="351778" y="1394259"/>
                  <a:pt x="362857" y="1432076"/>
                  <a:pt x="391886" y="1451429"/>
                </a:cubicBezTo>
                <a:lnTo>
                  <a:pt x="435428" y="1480457"/>
                </a:lnTo>
                <a:cubicBezTo>
                  <a:pt x="488647" y="1560284"/>
                  <a:pt x="435429" y="1492554"/>
                  <a:pt x="508000" y="1553029"/>
                </a:cubicBezTo>
                <a:cubicBezTo>
                  <a:pt x="558089" y="1594770"/>
                  <a:pt x="565268" y="1630176"/>
                  <a:pt x="638628" y="1654629"/>
                </a:cubicBezTo>
                <a:cubicBezTo>
                  <a:pt x="698720" y="1674659"/>
                  <a:pt x="669441" y="1660657"/>
                  <a:pt x="725714" y="1698171"/>
                </a:cubicBezTo>
                <a:cubicBezTo>
                  <a:pt x="769257" y="1693333"/>
                  <a:pt x="813383" y="1692249"/>
                  <a:pt x="856343" y="1683657"/>
                </a:cubicBezTo>
                <a:cubicBezTo>
                  <a:pt x="886347" y="1677656"/>
                  <a:pt x="913743" y="1662050"/>
                  <a:pt x="943428" y="1654629"/>
                </a:cubicBezTo>
                <a:cubicBezTo>
                  <a:pt x="1083476" y="1619617"/>
                  <a:pt x="1020422" y="1633424"/>
                  <a:pt x="1132114" y="1611086"/>
                </a:cubicBezTo>
                <a:cubicBezTo>
                  <a:pt x="1159872" y="1527811"/>
                  <a:pt x="1126750" y="1605542"/>
                  <a:pt x="1190171" y="1524000"/>
                </a:cubicBezTo>
                <a:cubicBezTo>
                  <a:pt x="1211590" y="1496461"/>
                  <a:pt x="1237195" y="1470012"/>
                  <a:pt x="1248228" y="1436914"/>
                </a:cubicBezTo>
                <a:cubicBezTo>
                  <a:pt x="1253066" y="1422400"/>
                  <a:pt x="1253185" y="1405318"/>
                  <a:pt x="1262743" y="1393371"/>
                </a:cubicBezTo>
                <a:cubicBezTo>
                  <a:pt x="1273640" y="1379750"/>
                  <a:pt x="1291772" y="1374019"/>
                  <a:pt x="1306286" y="1364343"/>
                </a:cubicBezTo>
                <a:cubicBezTo>
                  <a:pt x="1389482" y="1239546"/>
                  <a:pt x="1289732" y="1397449"/>
                  <a:pt x="1349828" y="1277257"/>
                </a:cubicBezTo>
                <a:cubicBezTo>
                  <a:pt x="1357629" y="1261655"/>
                  <a:pt x="1369181" y="1248228"/>
                  <a:pt x="1378857" y="1233714"/>
                </a:cubicBezTo>
                <a:cubicBezTo>
                  <a:pt x="1374019" y="1103086"/>
                  <a:pt x="1364343" y="972547"/>
                  <a:pt x="1364343" y="841829"/>
                </a:cubicBezTo>
                <a:cubicBezTo>
                  <a:pt x="1364343" y="708980"/>
                  <a:pt x="1342821" y="390884"/>
                  <a:pt x="1393371" y="188686"/>
                </a:cubicBezTo>
                <a:cubicBezTo>
                  <a:pt x="1397082" y="173843"/>
                  <a:pt x="1403048" y="159657"/>
                  <a:pt x="1407886" y="145143"/>
                </a:cubicBezTo>
                <a:cubicBezTo>
                  <a:pt x="1393372" y="130629"/>
                  <a:pt x="1380546" y="114202"/>
                  <a:pt x="1364343" y="101600"/>
                </a:cubicBezTo>
                <a:cubicBezTo>
                  <a:pt x="1303976" y="54648"/>
                  <a:pt x="1293055" y="45984"/>
                  <a:pt x="1233714" y="29029"/>
                </a:cubicBezTo>
                <a:cubicBezTo>
                  <a:pt x="1214534" y="23549"/>
                  <a:pt x="1195009" y="19352"/>
                  <a:pt x="1175657" y="14514"/>
                </a:cubicBezTo>
                <a:cubicBezTo>
                  <a:pt x="1078895" y="19352"/>
                  <a:pt x="981615" y="17924"/>
                  <a:pt x="885371" y="29029"/>
                </a:cubicBezTo>
                <a:cubicBezTo>
                  <a:pt x="854974" y="32536"/>
                  <a:pt x="827971" y="50636"/>
                  <a:pt x="798286" y="58057"/>
                </a:cubicBezTo>
                <a:cubicBezTo>
                  <a:pt x="756614" y="68475"/>
                  <a:pt x="688484" y="83929"/>
                  <a:pt x="653143" y="101600"/>
                </a:cubicBezTo>
                <a:cubicBezTo>
                  <a:pt x="633791" y="111276"/>
                  <a:pt x="615175" y="122593"/>
                  <a:pt x="595086" y="130629"/>
                </a:cubicBezTo>
                <a:cubicBezTo>
                  <a:pt x="566676" y="141993"/>
                  <a:pt x="535368" y="145973"/>
                  <a:pt x="508000" y="159657"/>
                </a:cubicBezTo>
                <a:cubicBezTo>
                  <a:pt x="432101" y="197607"/>
                  <a:pt x="470934" y="183438"/>
                  <a:pt x="391886" y="203200"/>
                </a:cubicBezTo>
                <a:cubicBezTo>
                  <a:pt x="377372" y="212876"/>
                  <a:pt x="363945" y="224428"/>
                  <a:pt x="348343" y="232229"/>
                </a:cubicBezTo>
                <a:cubicBezTo>
                  <a:pt x="313112" y="249845"/>
                  <a:pt x="268662" y="251320"/>
                  <a:pt x="232228" y="261257"/>
                </a:cubicBezTo>
                <a:cubicBezTo>
                  <a:pt x="202708" y="269308"/>
                  <a:pt x="174171" y="280610"/>
                  <a:pt x="145143" y="290286"/>
                </a:cubicBezTo>
                <a:lnTo>
                  <a:pt x="101600" y="304800"/>
                </a:lnTo>
                <a:cubicBezTo>
                  <a:pt x="87086" y="314476"/>
                  <a:pt x="73659" y="326028"/>
                  <a:pt x="58057" y="333829"/>
                </a:cubicBezTo>
                <a:cubicBezTo>
                  <a:pt x="44373" y="340671"/>
                  <a:pt x="27244" y="339857"/>
                  <a:pt x="14514" y="348343"/>
                </a:cubicBezTo>
                <a:cubicBezTo>
                  <a:pt x="10489" y="351027"/>
                  <a:pt x="14514" y="358019"/>
                  <a:pt x="14514" y="362857"/>
                </a:cubicBezTo>
              </a:path>
            </a:pathLst>
          </a:custGeom>
          <a:solidFill>
            <a:schemeClr val="tx1"/>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800" b="0" i="0" u="none" strike="noStrike" cap="none" normalizeH="0" baseline="0">
              <a:ln>
                <a:noFill/>
              </a:ln>
              <a:solidFill>
                <a:schemeClr val="tx1"/>
              </a:solidFill>
              <a:effectLst/>
              <a:latin typeface="Verdana" pitchFamily="34" charset="0"/>
            </a:endParaRPr>
          </a:p>
        </p:txBody>
      </p:sp>
      <p:sp>
        <p:nvSpPr>
          <p:cNvPr id="4" name="Freeform 3"/>
          <p:cNvSpPr/>
          <p:nvPr/>
        </p:nvSpPr>
        <p:spPr bwMode="auto">
          <a:xfrm>
            <a:off x="7256727" y="2206171"/>
            <a:ext cx="1480873" cy="914400"/>
          </a:xfrm>
          <a:custGeom>
            <a:avLst/>
            <a:gdLst>
              <a:gd name="connsiteX0" fmla="*/ 421330 w 1480873"/>
              <a:gd name="connsiteY0" fmla="*/ 87086 h 914400"/>
              <a:gd name="connsiteX1" fmla="*/ 116530 w 1480873"/>
              <a:gd name="connsiteY1" fmla="*/ 87086 h 914400"/>
              <a:gd name="connsiteX2" fmla="*/ 29444 w 1480873"/>
              <a:gd name="connsiteY2" fmla="*/ 116115 h 914400"/>
              <a:gd name="connsiteX3" fmla="*/ 416 w 1480873"/>
              <a:gd name="connsiteY3" fmla="*/ 203200 h 914400"/>
              <a:gd name="connsiteX4" fmla="*/ 29444 w 1480873"/>
              <a:gd name="connsiteY4" fmla="*/ 377372 h 914400"/>
              <a:gd name="connsiteX5" fmla="*/ 43959 w 1480873"/>
              <a:gd name="connsiteY5" fmla="*/ 420915 h 914400"/>
              <a:gd name="connsiteX6" fmla="*/ 160073 w 1480873"/>
              <a:gd name="connsiteY6" fmla="*/ 551543 h 914400"/>
              <a:gd name="connsiteX7" fmla="*/ 247159 w 1480873"/>
              <a:gd name="connsiteY7" fmla="*/ 624115 h 914400"/>
              <a:gd name="connsiteX8" fmla="*/ 276187 w 1480873"/>
              <a:gd name="connsiteY8" fmla="*/ 667658 h 914400"/>
              <a:gd name="connsiteX9" fmla="*/ 479387 w 1480873"/>
              <a:gd name="connsiteY9" fmla="*/ 783772 h 914400"/>
              <a:gd name="connsiteX10" fmla="*/ 537444 w 1480873"/>
              <a:gd name="connsiteY10" fmla="*/ 798286 h 914400"/>
              <a:gd name="connsiteX11" fmla="*/ 580987 w 1480873"/>
              <a:gd name="connsiteY11" fmla="*/ 812800 h 914400"/>
              <a:gd name="connsiteX12" fmla="*/ 697102 w 1480873"/>
              <a:gd name="connsiteY12" fmla="*/ 841829 h 914400"/>
              <a:gd name="connsiteX13" fmla="*/ 900302 w 1480873"/>
              <a:gd name="connsiteY13" fmla="*/ 899886 h 914400"/>
              <a:gd name="connsiteX14" fmla="*/ 958359 w 1480873"/>
              <a:gd name="connsiteY14" fmla="*/ 914400 h 914400"/>
              <a:gd name="connsiteX15" fmla="*/ 1147044 w 1480873"/>
              <a:gd name="connsiteY15" fmla="*/ 899886 h 914400"/>
              <a:gd name="connsiteX16" fmla="*/ 1190587 w 1480873"/>
              <a:gd name="connsiteY16" fmla="*/ 885372 h 914400"/>
              <a:gd name="connsiteX17" fmla="*/ 1277673 w 1480873"/>
              <a:gd name="connsiteY17" fmla="*/ 812800 h 914400"/>
              <a:gd name="connsiteX18" fmla="*/ 1306702 w 1480873"/>
              <a:gd name="connsiteY18" fmla="*/ 769258 h 914400"/>
              <a:gd name="connsiteX19" fmla="*/ 1350244 w 1480873"/>
              <a:gd name="connsiteY19" fmla="*/ 740229 h 914400"/>
              <a:gd name="connsiteX20" fmla="*/ 1364759 w 1480873"/>
              <a:gd name="connsiteY20" fmla="*/ 696686 h 914400"/>
              <a:gd name="connsiteX21" fmla="*/ 1422816 w 1480873"/>
              <a:gd name="connsiteY21" fmla="*/ 609600 h 914400"/>
              <a:gd name="connsiteX22" fmla="*/ 1437330 w 1480873"/>
              <a:gd name="connsiteY22" fmla="*/ 566058 h 914400"/>
              <a:gd name="connsiteX23" fmla="*/ 1466359 w 1480873"/>
              <a:gd name="connsiteY23" fmla="*/ 522515 h 914400"/>
              <a:gd name="connsiteX24" fmla="*/ 1480873 w 1480873"/>
              <a:gd name="connsiteY24" fmla="*/ 464458 h 914400"/>
              <a:gd name="connsiteX25" fmla="*/ 1451844 w 1480873"/>
              <a:gd name="connsiteY25" fmla="*/ 319315 h 914400"/>
              <a:gd name="connsiteX26" fmla="*/ 1335730 w 1480873"/>
              <a:gd name="connsiteY26" fmla="*/ 188686 h 914400"/>
              <a:gd name="connsiteX27" fmla="*/ 1292187 w 1480873"/>
              <a:gd name="connsiteY27" fmla="*/ 159658 h 914400"/>
              <a:gd name="connsiteX28" fmla="*/ 1248644 w 1480873"/>
              <a:gd name="connsiteY28" fmla="*/ 116115 h 914400"/>
              <a:gd name="connsiteX29" fmla="*/ 1219616 w 1480873"/>
              <a:gd name="connsiteY29" fmla="*/ 72572 h 914400"/>
              <a:gd name="connsiteX30" fmla="*/ 1088987 w 1480873"/>
              <a:gd name="connsiteY30" fmla="*/ 0 h 914400"/>
              <a:gd name="connsiteX31" fmla="*/ 929330 w 1480873"/>
              <a:gd name="connsiteY31" fmla="*/ 14515 h 914400"/>
              <a:gd name="connsiteX32" fmla="*/ 522930 w 1480873"/>
              <a:gd name="connsiteY32" fmla="*/ 29029 h 914400"/>
              <a:gd name="connsiteX33" fmla="*/ 464873 w 1480873"/>
              <a:gd name="connsiteY33" fmla="*/ 43543 h 914400"/>
              <a:gd name="connsiteX34" fmla="*/ 319730 w 1480873"/>
              <a:gd name="connsiteY34" fmla="*/ 58058 h 914400"/>
              <a:gd name="connsiteX35" fmla="*/ 261673 w 1480873"/>
              <a:gd name="connsiteY35" fmla="*/ 72572 h 914400"/>
              <a:gd name="connsiteX36" fmla="*/ 160073 w 1480873"/>
              <a:gd name="connsiteY36" fmla="*/ 101600 h 914400"/>
              <a:gd name="connsiteX37" fmla="*/ 29444 w 1480873"/>
              <a:gd name="connsiteY37" fmla="*/ 87086 h 91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480873" h="914400">
                <a:moveTo>
                  <a:pt x="421330" y="87086"/>
                </a:moveTo>
                <a:cubicBezTo>
                  <a:pt x="290645" y="60949"/>
                  <a:pt x="316976" y="59752"/>
                  <a:pt x="116530" y="87086"/>
                </a:cubicBezTo>
                <a:cubicBezTo>
                  <a:pt x="86212" y="91220"/>
                  <a:pt x="29444" y="116115"/>
                  <a:pt x="29444" y="116115"/>
                </a:cubicBezTo>
                <a:cubicBezTo>
                  <a:pt x="19768" y="145143"/>
                  <a:pt x="-3379" y="172838"/>
                  <a:pt x="416" y="203200"/>
                </a:cubicBezTo>
                <a:cubicBezTo>
                  <a:pt x="12194" y="297430"/>
                  <a:pt x="8134" y="302788"/>
                  <a:pt x="29444" y="377372"/>
                </a:cubicBezTo>
                <a:cubicBezTo>
                  <a:pt x="33647" y="392083"/>
                  <a:pt x="37117" y="407231"/>
                  <a:pt x="43959" y="420915"/>
                </a:cubicBezTo>
                <a:cubicBezTo>
                  <a:pt x="69861" y="472719"/>
                  <a:pt x="121600" y="513070"/>
                  <a:pt x="160073" y="551543"/>
                </a:cubicBezTo>
                <a:cubicBezTo>
                  <a:pt x="215952" y="607422"/>
                  <a:pt x="186536" y="583699"/>
                  <a:pt x="247159" y="624115"/>
                </a:cubicBezTo>
                <a:cubicBezTo>
                  <a:pt x="256835" y="638629"/>
                  <a:pt x="263059" y="656171"/>
                  <a:pt x="276187" y="667658"/>
                </a:cubicBezTo>
                <a:cubicBezTo>
                  <a:pt x="310738" y="697890"/>
                  <a:pt x="441889" y="774398"/>
                  <a:pt x="479387" y="783772"/>
                </a:cubicBezTo>
                <a:cubicBezTo>
                  <a:pt x="498739" y="788610"/>
                  <a:pt x="518264" y="792806"/>
                  <a:pt x="537444" y="798286"/>
                </a:cubicBezTo>
                <a:cubicBezTo>
                  <a:pt x="552155" y="802489"/>
                  <a:pt x="566227" y="808774"/>
                  <a:pt x="580987" y="812800"/>
                </a:cubicBezTo>
                <a:cubicBezTo>
                  <a:pt x="619477" y="823297"/>
                  <a:pt x="659253" y="829212"/>
                  <a:pt x="697102" y="841829"/>
                </a:cubicBezTo>
                <a:cubicBezTo>
                  <a:pt x="822037" y="883475"/>
                  <a:pt x="754501" y="863437"/>
                  <a:pt x="900302" y="899886"/>
                </a:cubicBezTo>
                <a:lnTo>
                  <a:pt x="958359" y="914400"/>
                </a:lnTo>
                <a:cubicBezTo>
                  <a:pt x="1021254" y="909562"/>
                  <a:pt x="1084450" y="907710"/>
                  <a:pt x="1147044" y="899886"/>
                </a:cubicBezTo>
                <a:cubicBezTo>
                  <a:pt x="1162225" y="897988"/>
                  <a:pt x="1176903" y="892214"/>
                  <a:pt x="1190587" y="885372"/>
                </a:cubicBezTo>
                <a:cubicBezTo>
                  <a:pt x="1223207" y="869062"/>
                  <a:pt x="1254745" y="840314"/>
                  <a:pt x="1277673" y="812800"/>
                </a:cubicBezTo>
                <a:cubicBezTo>
                  <a:pt x="1288840" y="799399"/>
                  <a:pt x="1294367" y="781593"/>
                  <a:pt x="1306702" y="769258"/>
                </a:cubicBezTo>
                <a:cubicBezTo>
                  <a:pt x="1319037" y="756923"/>
                  <a:pt x="1335730" y="749905"/>
                  <a:pt x="1350244" y="740229"/>
                </a:cubicBezTo>
                <a:cubicBezTo>
                  <a:pt x="1355082" y="725715"/>
                  <a:pt x="1357329" y="710060"/>
                  <a:pt x="1364759" y="696686"/>
                </a:cubicBezTo>
                <a:cubicBezTo>
                  <a:pt x="1381702" y="666188"/>
                  <a:pt x="1422816" y="609600"/>
                  <a:pt x="1422816" y="609600"/>
                </a:cubicBezTo>
                <a:cubicBezTo>
                  <a:pt x="1427654" y="595086"/>
                  <a:pt x="1430488" y="579742"/>
                  <a:pt x="1437330" y="566058"/>
                </a:cubicBezTo>
                <a:cubicBezTo>
                  <a:pt x="1445131" y="550456"/>
                  <a:pt x="1459487" y="538549"/>
                  <a:pt x="1466359" y="522515"/>
                </a:cubicBezTo>
                <a:cubicBezTo>
                  <a:pt x="1474217" y="504180"/>
                  <a:pt x="1476035" y="483810"/>
                  <a:pt x="1480873" y="464458"/>
                </a:cubicBezTo>
                <a:cubicBezTo>
                  <a:pt x="1475523" y="427007"/>
                  <a:pt x="1472112" y="359851"/>
                  <a:pt x="1451844" y="319315"/>
                </a:cubicBezTo>
                <a:cubicBezTo>
                  <a:pt x="1430029" y="275686"/>
                  <a:pt x="1364584" y="207921"/>
                  <a:pt x="1335730" y="188686"/>
                </a:cubicBezTo>
                <a:cubicBezTo>
                  <a:pt x="1321216" y="179010"/>
                  <a:pt x="1305588" y="170825"/>
                  <a:pt x="1292187" y="159658"/>
                </a:cubicBezTo>
                <a:cubicBezTo>
                  <a:pt x="1276418" y="146517"/>
                  <a:pt x="1261785" y="131884"/>
                  <a:pt x="1248644" y="116115"/>
                </a:cubicBezTo>
                <a:cubicBezTo>
                  <a:pt x="1237477" y="102714"/>
                  <a:pt x="1232744" y="84059"/>
                  <a:pt x="1219616" y="72572"/>
                </a:cubicBezTo>
                <a:cubicBezTo>
                  <a:pt x="1158193" y="18827"/>
                  <a:pt x="1148791" y="19936"/>
                  <a:pt x="1088987" y="0"/>
                </a:cubicBezTo>
                <a:cubicBezTo>
                  <a:pt x="1035768" y="4838"/>
                  <a:pt x="982698" y="11778"/>
                  <a:pt x="929330" y="14515"/>
                </a:cubicBezTo>
                <a:cubicBezTo>
                  <a:pt x="793955" y="21457"/>
                  <a:pt x="658219" y="20574"/>
                  <a:pt x="522930" y="29029"/>
                </a:cubicBezTo>
                <a:cubicBezTo>
                  <a:pt x="503021" y="30273"/>
                  <a:pt x="484620" y="40722"/>
                  <a:pt x="464873" y="43543"/>
                </a:cubicBezTo>
                <a:cubicBezTo>
                  <a:pt x="416739" y="50419"/>
                  <a:pt x="368111" y="53220"/>
                  <a:pt x="319730" y="58058"/>
                </a:cubicBezTo>
                <a:cubicBezTo>
                  <a:pt x="300378" y="62896"/>
                  <a:pt x="280853" y="67092"/>
                  <a:pt x="261673" y="72572"/>
                </a:cubicBezTo>
                <a:cubicBezTo>
                  <a:pt x="115916" y="114216"/>
                  <a:pt x="341568" y="56227"/>
                  <a:pt x="160073" y="101600"/>
                </a:cubicBezTo>
                <a:lnTo>
                  <a:pt x="29444" y="87086"/>
                </a:lnTo>
              </a:path>
            </a:pathLst>
          </a:custGeom>
          <a:solidFill>
            <a:schemeClr val="tx1"/>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800" b="0" i="0" u="none" strike="noStrike" cap="none" normalizeH="0" baseline="0">
              <a:ln>
                <a:noFill/>
              </a:ln>
              <a:solidFill>
                <a:schemeClr val="tx1"/>
              </a:solidFill>
              <a:effectLst/>
              <a:latin typeface="Verdana" pitchFamily="34" charset="0"/>
            </a:endParaRPr>
          </a:p>
        </p:txBody>
      </p:sp>
      <p:sp>
        <p:nvSpPr>
          <p:cNvPr id="5" name="Rectangle 4"/>
          <p:cNvSpPr/>
          <p:nvPr/>
        </p:nvSpPr>
        <p:spPr>
          <a:xfrm>
            <a:off x="3003911" y="5051646"/>
            <a:ext cx="1059907" cy="1569660"/>
          </a:xfrm>
          <a:prstGeom prst="rect">
            <a:avLst/>
          </a:prstGeom>
          <a:noFill/>
        </p:spPr>
        <p:txBody>
          <a:bodyPr wrap="none" lIns="91440" tIns="45720" rIns="91440" bIns="45720">
            <a:spAutoFit/>
          </a:bodyPr>
          <a:lstStyle/>
          <a:p>
            <a:pPr algn="ctr"/>
            <a:r>
              <a:rPr lang="en-US" sz="9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6</a:t>
            </a:r>
          </a:p>
        </p:txBody>
      </p:sp>
      <p:sp>
        <p:nvSpPr>
          <p:cNvPr id="6" name="Rectangle 5"/>
          <p:cNvSpPr/>
          <p:nvPr/>
        </p:nvSpPr>
        <p:spPr>
          <a:xfrm>
            <a:off x="4724400" y="4191000"/>
            <a:ext cx="582211" cy="707886"/>
          </a:xfrm>
          <a:prstGeom prst="rect">
            <a:avLst/>
          </a:prstGeom>
          <a:noFill/>
        </p:spPr>
        <p:txBody>
          <a:bodyPr wrap="none" lIns="91440" tIns="45720" rIns="91440" bIns="45720">
            <a:spAutoFit/>
          </a:bodyPr>
          <a:lstStyle/>
          <a:p>
            <a:pPr algn="ctr"/>
            <a:r>
              <a:rPr lang="en-US" sz="40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A</a:t>
            </a:r>
          </a:p>
        </p:txBody>
      </p:sp>
      <p:sp>
        <p:nvSpPr>
          <p:cNvPr id="7" name="Rectangle 6"/>
          <p:cNvSpPr/>
          <p:nvPr/>
        </p:nvSpPr>
        <p:spPr>
          <a:xfrm>
            <a:off x="5284840" y="4393724"/>
            <a:ext cx="575799" cy="707886"/>
          </a:xfrm>
          <a:prstGeom prst="rect">
            <a:avLst/>
          </a:prstGeom>
          <a:noFill/>
        </p:spPr>
        <p:txBody>
          <a:bodyPr wrap="none" lIns="91440" tIns="45720" rIns="91440" bIns="45720">
            <a:spAutoFit/>
          </a:bodyPr>
          <a:lstStyle/>
          <a:p>
            <a:pPr algn="ctr"/>
            <a:r>
              <a:rPr lang="en-US" sz="40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B</a:t>
            </a:r>
          </a:p>
        </p:txBody>
      </p:sp>
      <p:sp>
        <p:nvSpPr>
          <p:cNvPr id="8" name="Rectangle 7"/>
          <p:cNvSpPr/>
          <p:nvPr/>
        </p:nvSpPr>
        <p:spPr>
          <a:xfrm>
            <a:off x="5860639" y="4335666"/>
            <a:ext cx="556563" cy="707886"/>
          </a:xfrm>
          <a:prstGeom prst="rect">
            <a:avLst/>
          </a:prstGeom>
          <a:noFill/>
        </p:spPr>
        <p:txBody>
          <a:bodyPr wrap="none" lIns="91440" tIns="45720" rIns="91440" bIns="45720">
            <a:spAutoFit/>
          </a:bodyPr>
          <a:lstStyle/>
          <a:p>
            <a:pPr algn="ctr"/>
            <a:r>
              <a:rPr lang="en-US" sz="40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C</a:t>
            </a:r>
          </a:p>
        </p:txBody>
      </p:sp>
      <p:sp>
        <p:nvSpPr>
          <p:cNvPr id="9" name="Right Arrow 8"/>
          <p:cNvSpPr/>
          <p:nvPr/>
        </p:nvSpPr>
        <p:spPr bwMode="auto">
          <a:xfrm>
            <a:off x="2133600" y="756556"/>
            <a:ext cx="1295400" cy="257629"/>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800" b="0" i="0" u="none" strike="noStrike" cap="none" normalizeH="0" baseline="0">
              <a:ln>
                <a:noFill/>
              </a:ln>
              <a:solidFill>
                <a:schemeClr val="tx1"/>
              </a:solidFill>
              <a:effectLst/>
              <a:latin typeface="Verdana" pitchFamily="34" charset="0"/>
            </a:endParaRPr>
          </a:p>
        </p:txBody>
      </p:sp>
    </p:spTree>
    <p:extLst>
      <p:ext uri="{BB962C8B-B14F-4D97-AF65-F5344CB8AC3E}">
        <p14:creationId xmlns:p14="http://schemas.microsoft.com/office/powerpoint/2010/main" val="428009313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72707" name="Rectangle 3"/>
          <p:cNvSpPr>
            <a:spLocks noGrp="1" noChangeArrowheads="1"/>
          </p:cNvSpPr>
          <p:nvPr>
            <p:ph type="body" idx="4294967295"/>
          </p:nvPr>
        </p:nvSpPr>
        <p:spPr>
          <a:xfrm>
            <a:off x="457200" y="228600"/>
            <a:ext cx="8229600" cy="5902325"/>
          </a:xfrm>
        </p:spPr>
        <p:txBody>
          <a:bodyPr/>
          <a:lstStyle/>
          <a:p>
            <a:pPr eaLnBrk="1" hangingPunct="1">
              <a:defRPr/>
            </a:pPr>
            <a:r>
              <a:rPr lang="en-US" dirty="0">
                <a:effectLst>
                  <a:outerShdw blurRad="38100" dist="38100" dir="2700000" algn="tl">
                    <a:srgbClr val="336699"/>
                  </a:outerShdw>
                </a:effectLst>
              </a:rPr>
              <a:t>Nucleic Acids –  P O N C H (Nucleotide)</a:t>
            </a:r>
          </a:p>
        </p:txBody>
      </p:sp>
      <p:pic>
        <p:nvPicPr>
          <p:cNvPr id="179203"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 y="762000"/>
            <a:ext cx="8991600" cy="579120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835588" name="Rectangle 4"/>
          <p:cNvSpPr>
            <a:spLocks noChangeArrowheads="1"/>
          </p:cNvSpPr>
          <p:nvPr/>
        </p:nvSpPr>
        <p:spPr bwMode="auto">
          <a:xfrm>
            <a:off x="5715000" y="6629400"/>
            <a:ext cx="3048000" cy="214313"/>
          </a:xfrm>
          <a:prstGeom prst="rect">
            <a:avLst/>
          </a:prstGeom>
          <a:noFill/>
          <a:ln w="9525" algn="ctr">
            <a:noFill/>
            <a:miter lim="800000"/>
            <a:headEnd/>
            <a:tailEnd/>
          </a:ln>
          <a:effectLst/>
        </p:spPr>
        <p:txBody>
          <a:bodyPr>
            <a:spAutoFit/>
          </a:bodyPr>
          <a:lstStyle/>
          <a:p>
            <a:pPr marL="342900" indent="-342900" algn="r" eaLnBrk="1" hangingPunct="1">
              <a:buClr>
                <a:schemeClr val="hlink"/>
              </a:buClr>
              <a:buSzPct val="65000"/>
              <a:buFont typeface="Wingdings" pitchFamily="2" charset="2"/>
              <a:buNone/>
              <a:defRPr/>
            </a:pPr>
            <a:r>
              <a:rPr lang="en-US" sz="800" b="1" dirty="0">
                <a:latin typeface="Verdana" pitchFamily="34" charset="0"/>
              </a:rPr>
              <a:t>Copyright © 2024 SlideSpark .LLC</a:t>
            </a:r>
            <a:endParaRPr lang="en-US" sz="3200" dirty="0">
              <a:effectLst>
                <a:outerShdw blurRad="38100" dist="38100" dir="2700000" algn="tl">
                  <a:srgbClr val="336699"/>
                </a:outerShdw>
              </a:effectLst>
              <a:latin typeface="Tahoma" pitchFamily="34" charset="0"/>
            </a:endParaRPr>
          </a:p>
        </p:txBody>
      </p:sp>
      <p:sp>
        <p:nvSpPr>
          <p:cNvPr id="2" name="Rectangle 1"/>
          <p:cNvSpPr/>
          <p:nvPr/>
        </p:nvSpPr>
        <p:spPr bwMode="auto">
          <a:xfrm>
            <a:off x="3810000" y="152400"/>
            <a:ext cx="4800600" cy="762000"/>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800" b="0" i="0" u="none" strike="noStrike" cap="none" normalizeH="0" baseline="0">
              <a:ln>
                <a:noFill/>
              </a:ln>
              <a:solidFill>
                <a:schemeClr val="tx1"/>
              </a:solidFill>
              <a:effectLst/>
              <a:latin typeface="Verdana" pitchFamily="34" charset="0"/>
            </a:endParaRPr>
          </a:p>
        </p:txBody>
      </p:sp>
      <p:sp>
        <p:nvSpPr>
          <p:cNvPr id="3" name="TextBox 2"/>
          <p:cNvSpPr txBox="1"/>
          <p:nvPr/>
        </p:nvSpPr>
        <p:spPr>
          <a:xfrm>
            <a:off x="3810000" y="228600"/>
            <a:ext cx="4800600" cy="1384995"/>
          </a:xfrm>
          <a:prstGeom prst="rect">
            <a:avLst/>
          </a:prstGeom>
          <a:noFill/>
        </p:spPr>
        <p:txBody>
          <a:bodyPr wrap="square" rtlCol="0">
            <a:spAutoFit/>
          </a:bodyPr>
          <a:lstStyle/>
          <a:p>
            <a:pPr algn="l"/>
            <a:r>
              <a:rPr lang="en-US" sz="2800" dirty="0"/>
              <a:t>Are made of these 5 biologically important elements?</a:t>
            </a:r>
          </a:p>
        </p:txBody>
      </p:sp>
      <p:pic>
        <p:nvPicPr>
          <p:cNvPr id="7" name="Picture 2" descr="https://encrypted-tbn0.gstatic.com/images?q=tbn:ANd9GcQ4VhCuAw4SNCCShfeAhh0oj7xwjAz5OZ7wkZwOBacQ2BeildNfDA"/>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2760" y="1524000"/>
            <a:ext cx="1121735" cy="11217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120049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5347" name="Rectangle 3"/>
          <p:cNvSpPr>
            <a:spLocks noGrp="1" noChangeArrowheads="1"/>
          </p:cNvSpPr>
          <p:nvPr>
            <p:ph type="body" idx="1"/>
          </p:nvPr>
        </p:nvSpPr>
        <p:spPr>
          <a:xfrm>
            <a:off x="457200" y="228600"/>
            <a:ext cx="8077200" cy="5902325"/>
          </a:xfrm>
        </p:spPr>
        <p:txBody>
          <a:bodyPr/>
          <a:lstStyle/>
          <a:p>
            <a:pPr eaLnBrk="1" hangingPunct="1">
              <a:defRPr/>
            </a:pPr>
            <a:r>
              <a:rPr lang="en-US" dirty="0"/>
              <a:t>There are four different types of nitrogen bases found in DNA.  Name them? </a:t>
            </a:r>
          </a:p>
          <a:p>
            <a:pPr eaLnBrk="1" hangingPunct="1">
              <a:defRPr/>
            </a:pPr>
            <a:endParaRPr lang="en-US" dirty="0"/>
          </a:p>
          <a:p>
            <a:pPr eaLnBrk="1" hangingPunct="1">
              <a:defRPr/>
            </a:pPr>
            <a:r>
              <a:rPr lang="en-US" dirty="0"/>
              <a:t>A is for adenine </a:t>
            </a:r>
          </a:p>
          <a:p>
            <a:pPr eaLnBrk="1" hangingPunct="1">
              <a:defRPr/>
            </a:pPr>
            <a:r>
              <a:rPr lang="en-US" dirty="0"/>
              <a:t>G is for guanine </a:t>
            </a:r>
          </a:p>
          <a:p>
            <a:pPr eaLnBrk="1" hangingPunct="1">
              <a:defRPr/>
            </a:pPr>
            <a:r>
              <a:rPr lang="en-US" dirty="0"/>
              <a:t>C is for cytosine </a:t>
            </a:r>
          </a:p>
          <a:p>
            <a:pPr eaLnBrk="1" hangingPunct="1">
              <a:defRPr/>
            </a:pPr>
            <a:r>
              <a:rPr lang="en-US" dirty="0"/>
              <a:t>T is for thymine </a:t>
            </a:r>
          </a:p>
          <a:p>
            <a:pPr eaLnBrk="1" hangingPunct="1">
              <a:defRPr/>
            </a:pPr>
            <a:endParaRPr lang="en-US" dirty="0"/>
          </a:p>
        </p:txBody>
      </p:sp>
      <p:pic>
        <p:nvPicPr>
          <p:cNvPr id="190467" name="Picture 5" descr="dna_molecul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343400" y="1447800"/>
            <a:ext cx="4286250" cy="4591050"/>
          </a:xfrm>
          <a:prstGeom prst="rect">
            <a:avLst/>
          </a:prstGeom>
          <a:noFill/>
          <a:ln w="76200">
            <a:solidFill>
              <a:srgbClr val="9933FF"/>
            </a:solidFill>
            <a:miter lim="800000"/>
            <a:headEnd/>
            <a:tailEnd/>
          </a:ln>
          <a:extLst>
            <a:ext uri="{909E8E84-426E-40DD-AFC4-6F175D3DCCD1}">
              <a14:hiddenFill xmlns:a14="http://schemas.microsoft.com/office/drawing/2010/main">
                <a:solidFill>
                  <a:srgbClr val="FFFFFF"/>
                </a:solidFill>
              </a14:hiddenFill>
            </a:ext>
          </a:extLst>
        </p:spPr>
      </p:pic>
      <p:sp>
        <p:nvSpPr>
          <p:cNvPr id="5" name="Rectangle 4"/>
          <p:cNvSpPr/>
          <p:nvPr/>
        </p:nvSpPr>
        <p:spPr bwMode="auto">
          <a:xfrm>
            <a:off x="1219200" y="1905000"/>
            <a:ext cx="2590800" cy="533400"/>
          </a:xfrm>
          <a:prstGeom prst="rect">
            <a:avLst/>
          </a:prstGeom>
          <a:solidFill>
            <a:schemeClr val="bg1">
              <a:lumMod val="85000"/>
              <a:lumOff val="15000"/>
            </a:schemeClr>
          </a:solidFill>
          <a:ln w="38100" cap="flat" cmpd="sng" algn="ctr">
            <a:solidFill>
              <a:schemeClr val="tx1"/>
            </a:solidFill>
            <a:prstDash val="solid"/>
            <a:round/>
            <a:headEnd type="none" w="med" len="med"/>
            <a:tailEnd type="none" w="med" len="med"/>
          </a:ln>
          <a:effectLst/>
        </p:spPr>
        <p:txBody>
          <a:bodyPr/>
          <a:lstStyle/>
          <a:p>
            <a:pPr marL="342900" indent="-342900" eaLnBrk="1" hangingPunct="1">
              <a:buClr>
                <a:schemeClr val="hlink"/>
              </a:buClr>
              <a:buSzPct val="65000"/>
              <a:buFont typeface="Wingdings" pitchFamily="2" charset="2"/>
              <a:buChar char="n"/>
              <a:defRPr/>
            </a:pPr>
            <a:endParaRPr lang="en-US" sz="9600">
              <a:effectLst>
                <a:outerShdw blurRad="38100" dist="38100" dir="2700000" algn="tl">
                  <a:srgbClr val="000000">
                    <a:alpha val="43137"/>
                  </a:srgbClr>
                </a:outerShdw>
              </a:effectLst>
              <a:latin typeface="Tahoma" pitchFamily="34" charset="0"/>
            </a:endParaRPr>
          </a:p>
        </p:txBody>
      </p:sp>
      <p:sp>
        <p:nvSpPr>
          <p:cNvPr id="6" name="Rectangle 5"/>
          <p:cNvSpPr/>
          <p:nvPr/>
        </p:nvSpPr>
        <p:spPr bwMode="auto">
          <a:xfrm>
            <a:off x="1219200" y="2514600"/>
            <a:ext cx="2590800" cy="533400"/>
          </a:xfrm>
          <a:prstGeom prst="rect">
            <a:avLst/>
          </a:prstGeom>
          <a:solidFill>
            <a:schemeClr val="tx1">
              <a:lumMod val="50000"/>
            </a:schemeClr>
          </a:solidFill>
          <a:ln w="38100" cap="flat" cmpd="sng" algn="ctr">
            <a:solidFill>
              <a:schemeClr val="tx1"/>
            </a:solidFill>
            <a:prstDash val="solid"/>
            <a:round/>
            <a:headEnd type="none" w="med" len="med"/>
            <a:tailEnd type="none" w="med" len="med"/>
          </a:ln>
          <a:effectLst/>
        </p:spPr>
        <p:txBody>
          <a:bodyPr/>
          <a:lstStyle/>
          <a:p>
            <a:pPr marL="342900" indent="-342900" eaLnBrk="1" hangingPunct="1">
              <a:buClr>
                <a:schemeClr val="hlink"/>
              </a:buClr>
              <a:buSzPct val="65000"/>
              <a:buFont typeface="Wingdings" pitchFamily="2" charset="2"/>
              <a:buChar char="n"/>
              <a:defRPr/>
            </a:pPr>
            <a:endParaRPr lang="en-US" sz="9600">
              <a:effectLst>
                <a:outerShdw blurRad="38100" dist="38100" dir="2700000" algn="tl">
                  <a:srgbClr val="000000">
                    <a:alpha val="43137"/>
                  </a:srgbClr>
                </a:outerShdw>
              </a:effectLst>
              <a:latin typeface="Tahoma" pitchFamily="34" charset="0"/>
            </a:endParaRPr>
          </a:p>
        </p:txBody>
      </p:sp>
      <p:sp>
        <p:nvSpPr>
          <p:cNvPr id="7" name="Rectangle 6"/>
          <p:cNvSpPr/>
          <p:nvPr/>
        </p:nvSpPr>
        <p:spPr bwMode="auto">
          <a:xfrm>
            <a:off x="1219200" y="3124200"/>
            <a:ext cx="2590800" cy="533400"/>
          </a:xfrm>
          <a:prstGeom prst="rect">
            <a:avLst/>
          </a:prstGeom>
          <a:solidFill>
            <a:schemeClr val="tx1">
              <a:lumMod val="50000"/>
            </a:schemeClr>
          </a:solidFill>
          <a:ln w="38100" cap="flat" cmpd="sng" algn="ctr">
            <a:solidFill>
              <a:schemeClr val="tx1"/>
            </a:solidFill>
            <a:prstDash val="solid"/>
            <a:round/>
            <a:headEnd type="none" w="med" len="med"/>
            <a:tailEnd type="none" w="med" len="med"/>
          </a:ln>
          <a:effectLst/>
        </p:spPr>
        <p:txBody>
          <a:bodyPr/>
          <a:lstStyle/>
          <a:p>
            <a:pPr marL="342900" indent="-342900" eaLnBrk="1" hangingPunct="1">
              <a:buClr>
                <a:schemeClr val="hlink"/>
              </a:buClr>
              <a:buSzPct val="65000"/>
              <a:buFont typeface="Wingdings" pitchFamily="2" charset="2"/>
              <a:buChar char="n"/>
              <a:defRPr/>
            </a:pPr>
            <a:endParaRPr lang="en-US" sz="9600">
              <a:effectLst>
                <a:outerShdw blurRad="38100" dist="38100" dir="2700000" algn="tl">
                  <a:srgbClr val="000000">
                    <a:alpha val="43137"/>
                  </a:srgbClr>
                </a:outerShdw>
              </a:effectLst>
              <a:latin typeface="Tahoma" pitchFamily="34" charset="0"/>
            </a:endParaRPr>
          </a:p>
        </p:txBody>
      </p:sp>
      <p:sp>
        <p:nvSpPr>
          <p:cNvPr id="8" name="Rectangle 7"/>
          <p:cNvSpPr/>
          <p:nvPr/>
        </p:nvSpPr>
        <p:spPr bwMode="auto">
          <a:xfrm>
            <a:off x="1219200" y="3733800"/>
            <a:ext cx="2590800" cy="533400"/>
          </a:xfrm>
          <a:prstGeom prst="rect">
            <a:avLst/>
          </a:prstGeom>
          <a:solidFill>
            <a:schemeClr val="bg1">
              <a:lumMod val="85000"/>
              <a:lumOff val="15000"/>
            </a:schemeClr>
          </a:solidFill>
          <a:ln w="38100" cap="flat" cmpd="sng" algn="ctr">
            <a:solidFill>
              <a:schemeClr val="tx1"/>
            </a:solidFill>
            <a:prstDash val="solid"/>
            <a:round/>
            <a:headEnd type="none" w="med" len="med"/>
            <a:tailEnd type="none" w="med" len="med"/>
          </a:ln>
          <a:effectLst/>
        </p:spPr>
        <p:txBody>
          <a:bodyPr/>
          <a:lstStyle/>
          <a:p>
            <a:pPr marL="342900" indent="-342900" eaLnBrk="1" hangingPunct="1">
              <a:buClr>
                <a:schemeClr val="hlink"/>
              </a:buClr>
              <a:buSzPct val="65000"/>
              <a:buFont typeface="Wingdings" pitchFamily="2" charset="2"/>
              <a:buChar char="n"/>
              <a:defRPr/>
            </a:pPr>
            <a:endParaRPr lang="en-US" sz="9600">
              <a:effectLst>
                <a:outerShdw blurRad="38100" dist="38100" dir="2700000" algn="tl">
                  <a:srgbClr val="000000">
                    <a:alpha val="43137"/>
                  </a:srgbClr>
                </a:outerShdw>
              </a:effectLst>
              <a:latin typeface="Tahoma" pitchFamily="34" charset="0"/>
            </a:endParaRPr>
          </a:p>
        </p:txBody>
      </p:sp>
      <p:sp>
        <p:nvSpPr>
          <p:cNvPr id="57357" name="Rectangle 13"/>
          <p:cNvSpPr>
            <a:spLocks noChangeArrowheads="1"/>
          </p:cNvSpPr>
          <p:nvPr/>
        </p:nvSpPr>
        <p:spPr bwMode="auto">
          <a:xfrm>
            <a:off x="5715000" y="6629400"/>
            <a:ext cx="3124200" cy="214313"/>
          </a:xfrm>
          <a:prstGeom prst="rect">
            <a:avLst/>
          </a:prstGeom>
          <a:noFill/>
          <a:ln w="9525" algn="ctr">
            <a:noFill/>
            <a:miter lim="800000"/>
            <a:headEnd/>
            <a:tailEnd/>
          </a:ln>
          <a:effectLst/>
        </p:spPr>
        <p:txBody>
          <a:bodyPr>
            <a:spAutoFit/>
          </a:bodyPr>
          <a:lstStyle/>
          <a:p>
            <a:pPr marL="342900" indent="-342900" algn="r" eaLnBrk="1" hangingPunct="1">
              <a:buClr>
                <a:schemeClr val="hlink"/>
              </a:buClr>
              <a:buSzPct val="65000"/>
              <a:buFont typeface="Wingdings" pitchFamily="2" charset="2"/>
              <a:buNone/>
              <a:defRPr/>
            </a:pPr>
            <a:r>
              <a:rPr lang="en-US" sz="800" b="1" dirty="0">
                <a:latin typeface="Verdana" pitchFamily="34" charset="0"/>
              </a:rPr>
              <a:t>Copyright © 2024 SlideSpark .LLC</a:t>
            </a:r>
            <a:endParaRPr lang="en-US" sz="9600" dirty="0">
              <a:effectLst>
                <a:outerShdw blurRad="38100" dist="38100" dir="2700000" algn="tl">
                  <a:srgbClr val="000000"/>
                </a:outerShdw>
              </a:effectLst>
              <a:latin typeface="Tahoma" pitchFamily="34" charset="0"/>
            </a:endParaRPr>
          </a:p>
        </p:txBody>
      </p:sp>
      <p:sp>
        <p:nvSpPr>
          <p:cNvPr id="2" name="Rectangle 1"/>
          <p:cNvSpPr/>
          <p:nvPr/>
        </p:nvSpPr>
        <p:spPr>
          <a:xfrm>
            <a:off x="381000" y="4800600"/>
            <a:ext cx="1059907" cy="1569660"/>
          </a:xfrm>
          <a:prstGeom prst="rect">
            <a:avLst/>
          </a:prstGeom>
          <a:noFill/>
        </p:spPr>
        <p:txBody>
          <a:bodyPr wrap="none" lIns="91440" tIns="45720" rIns="91440" bIns="45720">
            <a:spAutoFit/>
          </a:bodyPr>
          <a:lstStyle/>
          <a:p>
            <a:pPr algn="ctr"/>
            <a:r>
              <a:rPr lang="en-US" sz="9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8</a:t>
            </a:r>
          </a:p>
        </p:txBody>
      </p:sp>
      <p:sp>
        <p:nvSpPr>
          <p:cNvPr id="10" name="Freeform 9"/>
          <p:cNvSpPr/>
          <p:nvPr/>
        </p:nvSpPr>
        <p:spPr bwMode="auto">
          <a:xfrm>
            <a:off x="7547429" y="1684490"/>
            <a:ext cx="884179" cy="362024"/>
          </a:xfrm>
          <a:custGeom>
            <a:avLst/>
            <a:gdLst>
              <a:gd name="connsiteX0" fmla="*/ 391885 w 884179"/>
              <a:gd name="connsiteY0" fmla="*/ 28196 h 362024"/>
              <a:gd name="connsiteX1" fmla="*/ 290285 w 884179"/>
              <a:gd name="connsiteY1" fmla="*/ 71739 h 362024"/>
              <a:gd name="connsiteX2" fmla="*/ 159657 w 884179"/>
              <a:gd name="connsiteY2" fmla="*/ 115281 h 362024"/>
              <a:gd name="connsiteX3" fmla="*/ 116114 w 884179"/>
              <a:gd name="connsiteY3" fmla="*/ 129796 h 362024"/>
              <a:gd name="connsiteX4" fmla="*/ 29028 w 884179"/>
              <a:gd name="connsiteY4" fmla="*/ 202367 h 362024"/>
              <a:gd name="connsiteX5" fmla="*/ 29028 w 884179"/>
              <a:gd name="connsiteY5" fmla="*/ 289453 h 362024"/>
              <a:gd name="connsiteX6" fmla="*/ 72571 w 884179"/>
              <a:gd name="connsiteY6" fmla="*/ 303967 h 362024"/>
              <a:gd name="connsiteX7" fmla="*/ 130628 w 884179"/>
              <a:gd name="connsiteY7" fmla="*/ 362024 h 362024"/>
              <a:gd name="connsiteX8" fmla="*/ 653142 w 884179"/>
              <a:gd name="connsiteY8" fmla="*/ 347510 h 362024"/>
              <a:gd name="connsiteX9" fmla="*/ 711200 w 884179"/>
              <a:gd name="connsiteY9" fmla="*/ 332996 h 362024"/>
              <a:gd name="connsiteX10" fmla="*/ 827314 w 884179"/>
              <a:gd name="connsiteY10" fmla="*/ 289453 h 362024"/>
              <a:gd name="connsiteX11" fmla="*/ 841828 w 884179"/>
              <a:gd name="connsiteY11" fmla="*/ 86253 h 362024"/>
              <a:gd name="connsiteX12" fmla="*/ 798285 w 884179"/>
              <a:gd name="connsiteY12" fmla="*/ 57224 h 362024"/>
              <a:gd name="connsiteX13" fmla="*/ 711200 w 884179"/>
              <a:gd name="connsiteY13" fmla="*/ 28196 h 362024"/>
              <a:gd name="connsiteX14" fmla="*/ 246742 w 884179"/>
              <a:gd name="connsiteY14" fmla="*/ 42710 h 362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84179" h="362024">
                <a:moveTo>
                  <a:pt x="391885" y="28196"/>
                </a:moveTo>
                <a:cubicBezTo>
                  <a:pt x="251727" y="74914"/>
                  <a:pt x="469631" y="0"/>
                  <a:pt x="290285" y="71739"/>
                </a:cubicBezTo>
                <a:cubicBezTo>
                  <a:pt x="290272" y="71744"/>
                  <a:pt x="181435" y="108022"/>
                  <a:pt x="159657" y="115281"/>
                </a:cubicBezTo>
                <a:cubicBezTo>
                  <a:pt x="145143" y="120119"/>
                  <a:pt x="128844" y="121309"/>
                  <a:pt x="116114" y="129796"/>
                </a:cubicBezTo>
                <a:cubicBezTo>
                  <a:pt x="55492" y="170210"/>
                  <a:pt x="84906" y="146489"/>
                  <a:pt x="29028" y="202367"/>
                </a:cubicBezTo>
                <a:cubicBezTo>
                  <a:pt x="19352" y="231395"/>
                  <a:pt x="0" y="260425"/>
                  <a:pt x="29028" y="289453"/>
                </a:cubicBezTo>
                <a:cubicBezTo>
                  <a:pt x="39846" y="300271"/>
                  <a:pt x="58057" y="299129"/>
                  <a:pt x="72571" y="303967"/>
                </a:cubicBezTo>
                <a:cubicBezTo>
                  <a:pt x="85472" y="342672"/>
                  <a:pt x="79021" y="362024"/>
                  <a:pt x="130628" y="362024"/>
                </a:cubicBezTo>
                <a:cubicBezTo>
                  <a:pt x="304867" y="362024"/>
                  <a:pt x="478971" y="352348"/>
                  <a:pt x="653142" y="347510"/>
                </a:cubicBezTo>
                <a:cubicBezTo>
                  <a:pt x="672495" y="342672"/>
                  <a:pt x="692522" y="340000"/>
                  <a:pt x="711200" y="332996"/>
                </a:cubicBezTo>
                <a:cubicBezTo>
                  <a:pt x="863002" y="276071"/>
                  <a:pt x="678288" y="326709"/>
                  <a:pt x="827314" y="289453"/>
                </a:cubicBezTo>
                <a:cubicBezTo>
                  <a:pt x="877412" y="214304"/>
                  <a:pt x="884179" y="223895"/>
                  <a:pt x="841828" y="86253"/>
                </a:cubicBezTo>
                <a:cubicBezTo>
                  <a:pt x="836698" y="69580"/>
                  <a:pt x="814226" y="64309"/>
                  <a:pt x="798285" y="57224"/>
                </a:cubicBezTo>
                <a:cubicBezTo>
                  <a:pt x="770324" y="44797"/>
                  <a:pt x="711200" y="28196"/>
                  <a:pt x="711200" y="28196"/>
                </a:cubicBezTo>
                <a:cubicBezTo>
                  <a:pt x="304821" y="43826"/>
                  <a:pt x="459712" y="42710"/>
                  <a:pt x="246742" y="42710"/>
                </a:cubicBezTo>
              </a:path>
            </a:pathLst>
          </a:custGeom>
          <a:solidFill>
            <a:schemeClr val="tx1"/>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800" b="0" i="0" u="none" strike="noStrike" cap="none" normalizeH="0" baseline="0">
              <a:ln>
                <a:noFill/>
              </a:ln>
              <a:solidFill>
                <a:schemeClr val="tx1"/>
              </a:solidFill>
              <a:effectLst/>
              <a:latin typeface="Verdana" pitchFamily="34" charset="0"/>
            </a:endParaRPr>
          </a:p>
        </p:txBody>
      </p:sp>
      <p:sp>
        <p:nvSpPr>
          <p:cNvPr id="11" name="Freeform 10"/>
          <p:cNvSpPr/>
          <p:nvPr/>
        </p:nvSpPr>
        <p:spPr bwMode="auto">
          <a:xfrm>
            <a:off x="7424615" y="2627086"/>
            <a:ext cx="970324" cy="349147"/>
          </a:xfrm>
          <a:custGeom>
            <a:avLst/>
            <a:gdLst>
              <a:gd name="connsiteX0" fmla="*/ 296985 w 970324"/>
              <a:gd name="connsiteY0" fmla="*/ 29028 h 349147"/>
              <a:gd name="connsiteX1" fmla="*/ 93785 w 970324"/>
              <a:gd name="connsiteY1" fmla="*/ 43543 h 349147"/>
              <a:gd name="connsiteX2" fmla="*/ 50242 w 970324"/>
              <a:gd name="connsiteY2" fmla="*/ 58057 h 349147"/>
              <a:gd name="connsiteX3" fmla="*/ 21214 w 970324"/>
              <a:gd name="connsiteY3" fmla="*/ 145143 h 349147"/>
              <a:gd name="connsiteX4" fmla="*/ 35728 w 970324"/>
              <a:gd name="connsiteY4" fmla="*/ 290285 h 349147"/>
              <a:gd name="connsiteX5" fmla="*/ 326014 w 970324"/>
              <a:gd name="connsiteY5" fmla="*/ 333828 h 349147"/>
              <a:gd name="connsiteX6" fmla="*/ 645328 w 970324"/>
              <a:gd name="connsiteY6" fmla="*/ 319314 h 349147"/>
              <a:gd name="connsiteX7" fmla="*/ 717899 w 970324"/>
              <a:gd name="connsiteY7" fmla="*/ 203200 h 349147"/>
              <a:gd name="connsiteX8" fmla="*/ 950128 w 970324"/>
              <a:gd name="connsiteY8" fmla="*/ 188685 h 349147"/>
              <a:gd name="connsiteX9" fmla="*/ 964642 w 970324"/>
              <a:gd name="connsiteY9" fmla="*/ 145143 h 349147"/>
              <a:gd name="connsiteX10" fmla="*/ 921099 w 970324"/>
              <a:gd name="connsiteY10" fmla="*/ 116114 h 349147"/>
              <a:gd name="connsiteX11" fmla="*/ 892071 w 970324"/>
              <a:gd name="connsiteY11" fmla="*/ 72571 h 349147"/>
              <a:gd name="connsiteX12" fmla="*/ 848528 w 970324"/>
              <a:gd name="connsiteY12" fmla="*/ 43543 h 349147"/>
              <a:gd name="connsiteX13" fmla="*/ 746928 w 970324"/>
              <a:gd name="connsiteY13" fmla="*/ 0 h 349147"/>
              <a:gd name="connsiteX14" fmla="*/ 296985 w 970324"/>
              <a:gd name="connsiteY14" fmla="*/ 29028 h 349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70324" h="349147">
                <a:moveTo>
                  <a:pt x="296985" y="29028"/>
                </a:moveTo>
                <a:cubicBezTo>
                  <a:pt x="188128" y="36285"/>
                  <a:pt x="161226" y="35609"/>
                  <a:pt x="93785" y="43543"/>
                </a:cubicBezTo>
                <a:cubicBezTo>
                  <a:pt x="78590" y="45331"/>
                  <a:pt x="59135" y="45607"/>
                  <a:pt x="50242" y="58057"/>
                </a:cubicBezTo>
                <a:cubicBezTo>
                  <a:pt x="32457" y="82956"/>
                  <a:pt x="21214" y="145143"/>
                  <a:pt x="21214" y="145143"/>
                </a:cubicBezTo>
                <a:cubicBezTo>
                  <a:pt x="26052" y="193524"/>
                  <a:pt x="0" y="257306"/>
                  <a:pt x="35728" y="290285"/>
                </a:cubicBezTo>
                <a:cubicBezTo>
                  <a:pt x="46832" y="300534"/>
                  <a:pt x="285062" y="328709"/>
                  <a:pt x="326014" y="333828"/>
                </a:cubicBezTo>
                <a:cubicBezTo>
                  <a:pt x="432452" y="328990"/>
                  <a:pt x="543042" y="349147"/>
                  <a:pt x="645328" y="319314"/>
                </a:cubicBezTo>
                <a:cubicBezTo>
                  <a:pt x="918932" y="239513"/>
                  <a:pt x="512611" y="235614"/>
                  <a:pt x="717899" y="203200"/>
                </a:cubicBezTo>
                <a:cubicBezTo>
                  <a:pt x="794511" y="191103"/>
                  <a:pt x="872718" y="193523"/>
                  <a:pt x="950128" y="188685"/>
                </a:cubicBezTo>
                <a:cubicBezTo>
                  <a:pt x="954966" y="174171"/>
                  <a:pt x="970324" y="159348"/>
                  <a:pt x="964642" y="145143"/>
                </a:cubicBezTo>
                <a:cubicBezTo>
                  <a:pt x="958163" y="128947"/>
                  <a:pt x="933434" y="128449"/>
                  <a:pt x="921099" y="116114"/>
                </a:cubicBezTo>
                <a:cubicBezTo>
                  <a:pt x="908764" y="103779"/>
                  <a:pt x="904406" y="84906"/>
                  <a:pt x="892071" y="72571"/>
                </a:cubicBezTo>
                <a:cubicBezTo>
                  <a:pt x="879736" y="60236"/>
                  <a:pt x="863674" y="52198"/>
                  <a:pt x="848528" y="43543"/>
                </a:cubicBezTo>
                <a:cubicBezTo>
                  <a:pt x="798306" y="14845"/>
                  <a:pt x="795781" y="16284"/>
                  <a:pt x="746928" y="0"/>
                </a:cubicBezTo>
                <a:cubicBezTo>
                  <a:pt x="461765" y="21935"/>
                  <a:pt x="405842" y="21771"/>
                  <a:pt x="296985" y="29028"/>
                </a:cubicBezTo>
                <a:close/>
              </a:path>
            </a:pathLst>
          </a:custGeom>
          <a:solidFill>
            <a:schemeClr val="tx1"/>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800" b="0" i="0" u="none" strike="noStrike" cap="none" normalizeH="0" baseline="0">
              <a:ln>
                <a:noFill/>
              </a:ln>
              <a:solidFill>
                <a:schemeClr val="tx1"/>
              </a:solidFill>
              <a:effectLst/>
              <a:latin typeface="Verdana" pitchFamily="34" charset="0"/>
            </a:endParaRPr>
          </a:p>
        </p:txBody>
      </p:sp>
    </p:spTree>
    <p:extLst>
      <p:ext uri="{BB962C8B-B14F-4D97-AF65-F5344CB8AC3E}">
        <p14:creationId xmlns:p14="http://schemas.microsoft.com/office/powerpoint/2010/main" val="158557539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20483" name="Rectangle 3"/>
          <p:cNvSpPr>
            <a:spLocks noGrp="1" noChangeArrowheads="1"/>
          </p:cNvSpPr>
          <p:nvPr>
            <p:ph type="body" idx="1"/>
          </p:nvPr>
        </p:nvSpPr>
        <p:spPr>
          <a:xfrm>
            <a:off x="457200" y="381000"/>
            <a:ext cx="8229600" cy="5749925"/>
          </a:xfrm>
        </p:spPr>
        <p:txBody>
          <a:bodyPr/>
          <a:lstStyle/>
          <a:p>
            <a:pPr eaLnBrk="1" hangingPunct="1">
              <a:defRPr/>
            </a:pPr>
            <a:r>
              <a:rPr lang="en-US" dirty="0"/>
              <a:t>Name the corresponding base pair on the right.  Each one is worth 1 point.</a:t>
            </a:r>
          </a:p>
        </p:txBody>
      </p:sp>
      <p:pic>
        <p:nvPicPr>
          <p:cNvPr id="211971" name="Picture 5" descr="dna"/>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1000" y="1600199"/>
            <a:ext cx="8458200" cy="4876801"/>
          </a:xfrm>
          <a:prstGeom prst="rect">
            <a:avLst/>
          </a:prstGeom>
          <a:noFill/>
          <a:ln w="7620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
        <p:nvSpPr>
          <p:cNvPr id="80905" name="Rectangle 9"/>
          <p:cNvSpPr>
            <a:spLocks noChangeArrowheads="1"/>
          </p:cNvSpPr>
          <p:nvPr/>
        </p:nvSpPr>
        <p:spPr bwMode="auto">
          <a:xfrm>
            <a:off x="5715000" y="6629400"/>
            <a:ext cx="3124200" cy="214313"/>
          </a:xfrm>
          <a:prstGeom prst="rect">
            <a:avLst/>
          </a:prstGeom>
          <a:noFill/>
          <a:ln w="9525" algn="ctr">
            <a:noFill/>
            <a:miter lim="800000"/>
            <a:headEnd/>
            <a:tailEnd/>
          </a:ln>
          <a:effectLst/>
        </p:spPr>
        <p:txBody>
          <a:bodyPr>
            <a:spAutoFit/>
          </a:bodyPr>
          <a:lstStyle/>
          <a:p>
            <a:pPr marL="342900" indent="-342900" algn="r" eaLnBrk="1" hangingPunct="1">
              <a:buClr>
                <a:schemeClr val="hlink"/>
              </a:buClr>
              <a:buSzPct val="65000"/>
              <a:buFont typeface="Wingdings" pitchFamily="2" charset="2"/>
              <a:buNone/>
              <a:defRPr/>
            </a:pPr>
            <a:r>
              <a:rPr lang="en-US" sz="800" b="1" dirty="0">
                <a:latin typeface="Verdana" pitchFamily="34" charset="0"/>
              </a:rPr>
              <a:t>Copyright © 2024 SlideSpark .LLC</a:t>
            </a:r>
            <a:endParaRPr lang="en-US" sz="9600" dirty="0">
              <a:effectLst>
                <a:outerShdw blurRad="38100" dist="38100" dir="2700000" algn="tl">
                  <a:srgbClr val="000000"/>
                </a:outerShdw>
              </a:effectLst>
              <a:latin typeface="Tahoma" pitchFamily="34" charset="0"/>
            </a:endParaRPr>
          </a:p>
        </p:txBody>
      </p:sp>
      <p:sp>
        <p:nvSpPr>
          <p:cNvPr id="2" name="Freeform 1"/>
          <p:cNvSpPr/>
          <p:nvPr/>
        </p:nvSpPr>
        <p:spPr bwMode="auto">
          <a:xfrm>
            <a:off x="3062514" y="2293257"/>
            <a:ext cx="1756229" cy="725714"/>
          </a:xfrm>
          <a:custGeom>
            <a:avLst/>
            <a:gdLst>
              <a:gd name="connsiteX0" fmla="*/ 391886 w 1756229"/>
              <a:gd name="connsiteY0" fmla="*/ 43543 h 725714"/>
              <a:gd name="connsiteX1" fmla="*/ 275772 w 1756229"/>
              <a:gd name="connsiteY1" fmla="*/ 145143 h 725714"/>
              <a:gd name="connsiteX2" fmla="*/ 217715 w 1756229"/>
              <a:gd name="connsiteY2" fmla="*/ 159657 h 725714"/>
              <a:gd name="connsiteX3" fmla="*/ 174172 w 1756229"/>
              <a:gd name="connsiteY3" fmla="*/ 174172 h 725714"/>
              <a:gd name="connsiteX4" fmla="*/ 130629 w 1756229"/>
              <a:gd name="connsiteY4" fmla="*/ 217714 h 725714"/>
              <a:gd name="connsiteX5" fmla="*/ 43543 w 1756229"/>
              <a:gd name="connsiteY5" fmla="*/ 246743 h 725714"/>
              <a:gd name="connsiteX6" fmla="*/ 0 w 1756229"/>
              <a:gd name="connsiteY6" fmla="*/ 333829 h 725714"/>
              <a:gd name="connsiteX7" fmla="*/ 14515 w 1756229"/>
              <a:gd name="connsiteY7" fmla="*/ 406400 h 725714"/>
              <a:gd name="connsiteX8" fmla="*/ 58057 w 1756229"/>
              <a:gd name="connsiteY8" fmla="*/ 493486 h 725714"/>
              <a:gd name="connsiteX9" fmla="*/ 101600 w 1756229"/>
              <a:gd name="connsiteY9" fmla="*/ 537029 h 725714"/>
              <a:gd name="connsiteX10" fmla="*/ 145143 w 1756229"/>
              <a:gd name="connsiteY10" fmla="*/ 551543 h 725714"/>
              <a:gd name="connsiteX11" fmla="*/ 188686 w 1756229"/>
              <a:gd name="connsiteY11" fmla="*/ 580572 h 725714"/>
              <a:gd name="connsiteX12" fmla="*/ 232229 w 1756229"/>
              <a:gd name="connsiteY12" fmla="*/ 624114 h 725714"/>
              <a:gd name="connsiteX13" fmla="*/ 275772 w 1756229"/>
              <a:gd name="connsiteY13" fmla="*/ 638629 h 725714"/>
              <a:gd name="connsiteX14" fmla="*/ 391886 w 1756229"/>
              <a:gd name="connsiteY14" fmla="*/ 711200 h 725714"/>
              <a:gd name="connsiteX15" fmla="*/ 435429 w 1756229"/>
              <a:gd name="connsiteY15" fmla="*/ 725714 h 725714"/>
              <a:gd name="connsiteX16" fmla="*/ 783772 w 1756229"/>
              <a:gd name="connsiteY16" fmla="*/ 682172 h 725714"/>
              <a:gd name="connsiteX17" fmla="*/ 1698172 w 1756229"/>
              <a:gd name="connsiteY17" fmla="*/ 682172 h 725714"/>
              <a:gd name="connsiteX18" fmla="*/ 1712686 w 1756229"/>
              <a:gd name="connsiteY18" fmla="*/ 638629 h 725714"/>
              <a:gd name="connsiteX19" fmla="*/ 1727200 w 1756229"/>
              <a:gd name="connsiteY19" fmla="*/ 464457 h 725714"/>
              <a:gd name="connsiteX20" fmla="*/ 1756229 w 1756229"/>
              <a:gd name="connsiteY20" fmla="*/ 377372 h 725714"/>
              <a:gd name="connsiteX21" fmla="*/ 1741715 w 1756229"/>
              <a:gd name="connsiteY21" fmla="*/ 232229 h 725714"/>
              <a:gd name="connsiteX22" fmla="*/ 1698172 w 1756229"/>
              <a:gd name="connsiteY22" fmla="*/ 188686 h 725714"/>
              <a:gd name="connsiteX23" fmla="*/ 1625600 w 1756229"/>
              <a:gd name="connsiteY23" fmla="*/ 130629 h 725714"/>
              <a:gd name="connsiteX24" fmla="*/ 1538515 w 1756229"/>
              <a:gd name="connsiteY24" fmla="*/ 72572 h 725714"/>
              <a:gd name="connsiteX25" fmla="*/ 1335315 w 1756229"/>
              <a:gd name="connsiteY25" fmla="*/ 14514 h 725714"/>
              <a:gd name="connsiteX26" fmla="*/ 1074057 w 1756229"/>
              <a:gd name="connsiteY26" fmla="*/ 0 h 725714"/>
              <a:gd name="connsiteX27" fmla="*/ 769257 w 1756229"/>
              <a:gd name="connsiteY27" fmla="*/ 14514 h 725714"/>
              <a:gd name="connsiteX28" fmla="*/ 725715 w 1756229"/>
              <a:gd name="connsiteY28" fmla="*/ 29029 h 725714"/>
              <a:gd name="connsiteX29" fmla="*/ 624115 w 1756229"/>
              <a:gd name="connsiteY29" fmla="*/ 58057 h 725714"/>
              <a:gd name="connsiteX30" fmla="*/ 493486 w 1756229"/>
              <a:gd name="connsiteY30" fmla="*/ 116114 h 725714"/>
              <a:gd name="connsiteX31" fmla="*/ 406400 w 1756229"/>
              <a:gd name="connsiteY31" fmla="*/ 145143 h 725714"/>
              <a:gd name="connsiteX32" fmla="*/ 290286 w 1756229"/>
              <a:gd name="connsiteY32" fmla="*/ 174172 h 725714"/>
              <a:gd name="connsiteX33" fmla="*/ 246743 w 1756229"/>
              <a:gd name="connsiteY33" fmla="*/ 188686 h 725714"/>
              <a:gd name="connsiteX34" fmla="*/ 174172 w 1756229"/>
              <a:gd name="connsiteY34" fmla="*/ 203200 h 725714"/>
              <a:gd name="connsiteX35" fmla="*/ 87086 w 1756229"/>
              <a:gd name="connsiteY35" fmla="*/ 232229 h 725714"/>
              <a:gd name="connsiteX36" fmla="*/ 58057 w 1756229"/>
              <a:gd name="connsiteY36" fmla="*/ 275772 h 725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756229" h="725714">
                <a:moveTo>
                  <a:pt x="391886" y="43543"/>
                </a:moveTo>
                <a:cubicBezTo>
                  <a:pt x="365822" y="69607"/>
                  <a:pt x="317776" y="127141"/>
                  <a:pt x="275772" y="145143"/>
                </a:cubicBezTo>
                <a:cubicBezTo>
                  <a:pt x="257437" y="153001"/>
                  <a:pt x="236895" y="154177"/>
                  <a:pt x="217715" y="159657"/>
                </a:cubicBezTo>
                <a:cubicBezTo>
                  <a:pt x="203004" y="163860"/>
                  <a:pt x="188686" y="169334"/>
                  <a:pt x="174172" y="174172"/>
                </a:cubicBezTo>
                <a:cubicBezTo>
                  <a:pt x="159658" y="188686"/>
                  <a:pt x="148572" y="207746"/>
                  <a:pt x="130629" y="217714"/>
                </a:cubicBezTo>
                <a:cubicBezTo>
                  <a:pt x="103881" y="232574"/>
                  <a:pt x="43543" y="246743"/>
                  <a:pt x="43543" y="246743"/>
                </a:cubicBezTo>
                <a:cubicBezTo>
                  <a:pt x="28868" y="268757"/>
                  <a:pt x="0" y="303785"/>
                  <a:pt x="0" y="333829"/>
                </a:cubicBezTo>
                <a:cubicBezTo>
                  <a:pt x="0" y="358498"/>
                  <a:pt x="8532" y="382467"/>
                  <a:pt x="14515" y="406400"/>
                </a:cubicBezTo>
                <a:cubicBezTo>
                  <a:pt x="23867" y="443806"/>
                  <a:pt x="32718" y="463079"/>
                  <a:pt x="58057" y="493486"/>
                </a:cubicBezTo>
                <a:cubicBezTo>
                  <a:pt x="71198" y="509255"/>
                  <a:pt x="84521" y="525643"/>
                  <a:pt x="101600" y="537029"/>
                </a:cubicBezTo>
                <a:cubicBezTo>
                  <a:pt x="114330" y="545516"/>
                  <a:pt x="130629" y="546705"/>
                  <a:pt x="145143" y="551543"/>
                </a:cubicBezTo>
                <a:cubicBezTo>
                  <a:pt x="159657" y="561219"/>
                  <a:pt x="175285" y="569405"/>
                  <a:pt x="188686" y="580572"/>
                </a:cubicBezTo>
                <a:cubicBezTo>
                  <a:pt x="204455" y="593712"/>
                  <a:pt x="215150" y="612728"/>
                  <a:pt x="232229" y="624114"/>
                </a:cubicBezTo>
                <a:cubicBezTo>
                  <a:pt x="244959" y="632601"/>
                  <a:pt x="261258" y="633791"/>
                  <a:pt x="275772" y="638629"/>
                </a:cubicBezTo>
                <a:cubicBezTo>
                  <a:pt x="321773" y="707632"/>
                  <a:pt x="288251" y="676656"/>
                  <a:pt x="391886" y="711200"/>
                </a:cubicBezTo>
                <a:lnTo>
                  <a:pt x="435429" y="725714"/>
                </a:lnTo>
                <a:cubicBezTo>
                  <a:pt x="745564" y="694701"/>
                  <a:pt x="631374" y="720271"/>
                  <a:pt x="783772" y="682172"/>
                </a:cubicBezTo>
                <a:cubicBezTo>
                  <a:pt x="1027692" y="689794"/>
                  <a:pt x="1452371" y="712897"/>
                  <a:pt x="1698172" y="682172"/>
                </a:cubicBezTo>
                <a:cubicBezTo>
                  <a:pt x="1713353" y="680274"/>
                  <a:pt x="1707848" y="653143"/>
                  <a:pt x="1712686" y="638629"/>
                </a:cubicBezTo>
                <a:cubicBezTo>
                  <a:pt x="1717524" y="580572"/>
                  <a:pt x="1717622" y="521923"/>
                  <a:pt x="1727200" y="464457"/>
                </a:cubicBezTo>
                <a:cubicBezTo>
                  <a:pt x="1732230" y="434275"/>
                  <a:pt x="1756229" y="377372"/>
                  <a:pt x="1756229" y="377372"/>
                </a:cubicBezTo>
                <a:cubicBezTo>
                  <a:pt x="1751391" y="328991"/>
                  <a:pt x="1756014" y="278701"/>
                  <a:pt x="1741715" y="232229"/>
                </a:cubicBezTo>
                <a:cubicBezTo>
                  <a:pt x="1735679" y="212610"/>
                  <a:pt x="1711313" y="204455"/>
                  <a:pt x="1698172" y="188686"/>
                </a:cubicBezTo>
                <a:cubicBezTo>
                  <a:pt x="1647671" y="128085"/>
                  <a:pt x="1697081" y="154455"/>
                  <a:pt x="1625600" y="130629"/>
                </a:cubicBezTo>
                <a:cubicBezTo>
                  <a:pt x="1596572" y="111277"/>
                  <a:pt x="1571612" y="83605"/>
                  <a:pt x="1538515" y="72572"/>
                </a:cubicBezTo>
                <a:cubicBezTo>
                  <a:pt x="1491858" y="57019"/>
                  <a:pt x="1379054" y="16944"/>
                  <a:pt x="1335315" y="14514"/>
                </a:cubicBezTo>
                <a:lnTo>
                  <a:pt x="1074057" y="0"/>
                </a:lnTo>
                <a:cubicBezTo>
                  <a:pt x="972457" y="4838"/>
                  <a:pt x="870621" y="6067"/>
                  <a:pt x="769257" y="14514"/>
                </a:cubicBezTo>
                <a:cubicBezTo>
                  <a:pt x="754011" y="15785"/>
                  <a:pt x="740426" y="24826"/>
                  <a:pt x="725715" y="29029"/>
                </a:cubicBezTo>
                <a:cubicBezTo>
                  <a:pt x="598115" y="65487"/>
                  <a:pt x="728533" y="23251"/>
                  <a:pt x="624115" y="58057"/>
                </a:cubicBezTo>
                <a:cubicBezTo>
                  <a:pt x="555111" y="104060"/>
                  <a:pt x="597123" y="81568"/>
                  <a:pt x="493486" y="116114"/>
                </a:cubicBezTo>
                <a:lnTo>
                  <a:pt x="406400" y="145143"/>
                </a:lnTo>
                <a:cubicBezTo>
                  <a:pt x="367695" y="154819"/>
                  <a:pt x="328135" y="161556"/>
                  <a:pt x="290286" y="174172"/>
                </a:cubicBezTo>
                <a:cubicBezTo>
                  <a:pt x="275772" y="179010"/>
                  <a:pt x="261586" y="184975"/>
                  <a:pt x="246743" y="188686"/>
                </a:cubicBezTo>
                <a:cubicBezTo>
                  <a:pt x="222810" y="194669"/>
                  <a:pt x="197972" y="196709"/>
                  <a:pt x="174172" y="203200"/>
                </a:cubicBezTo>
                <a:cubicBezTo>
                  <a:pt x="144651" y="211251"/>
                  <a:pt x="87086" y="232229"/>
                  <a:pt x="87086" y="232229"/>
                </a:cubicBezTo>
                <a:lnTo>
                  <a:pt x="58057" y="275772"/>
                </a:lnTo>
              </a:path>
            </a:pathLst>
          </a:custGeom>
          <a:solidFill>
            <a:schemeClr val="tx1"/>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800" b="0" i="0" u="none" strike="noStrike" cap="none" normalizeH="0" baseline="0">
              <a:ln>
                <a:noFill/>
              </a:ln>
              <a:solidFill>
                <a:schemeClr val="tx1"/>
              </a:solidFill>
              <a:effectLst/>
              <a:latin typeface="Verdana" pitchFamily="34" charset="0"/>
            </a:endParaRPr>
          </a:p>
        </p:txBody>
      </p:sp>
      <p:sp>
        <p:nvSpPr>
          <p:cNvPr id="6" name="Freeform 5"/>
          <p:cNvSpPr/>
          <p:nvPr/>
        </p:nvSpPr>
        <p:spPr bwMode="auto">
          <a:xfrm>
            <a:off x="3062514" y="5029200"/>
            <a:ext cx="1756229" cy="725714"/>
          </a:xfrm>
          <a:custGeom>
            <a:avLst/>
            <a:gdLst>
              <a:gd name="connsiteX0" fmla="*/ 391886 w 1756229"/>
              <a:gd name="connsiteY0" fmla="*/ 43543 h 725714"/>
              <a:gd name="connsiteX1" fmla="*/ 275772 w 1756229"/>
              <a:gd name="connsiteY1" fmla="*/ 145143 h 725714"/>
              <a:gd name="connsiteX2" fmla="*/ 217715 w 1756229"/>
              <a:gd name="connsiteY2" fmla="*/ 159657 h 725714"/>
              <a:gd name="connsiteX3" fmla="*/ 174172 w 1756229"/>
              <a:gd name="connsiteY3" fmla="*/ 174172 h 725714"/>
              <a:gd name="connsiteX4" fmla="*/ 130629 w 1756229"/>
              <a:gd name="connsiteY4" fmla="*/ 217714 h 725714"/>
              <a:gd name="connsiteX5" fmla="*/ 43543 w 1756229"/>
              <a:gd name="connsiteY5" fmla="*/ 246743 h 725714"/>
              <a:gd name="connsiteX6" fmla="*/ 0 w 1756229"/>
              <a:gd name="connsiteY6" fmla="*/ 333829 h 725714"/>
              <a:gd name="connsiteX7" fmla="*/ 14515 w 1756229"/>
              <a:gd name="connsiteY7" fmla="*/ 406400 h 725714"/>
              <a:gd name="connsiteX8" fmla="*/ 58057 w 1756229"/>
              <a:gd name="connsiteY8" fmla="*/ 493486 h 725714"/>
              <a:gd name="connsiteX9" fmla="*/ 101600 w 1756229"/>
              <a:gd name="connsiteY9" fmla="*/ 537029 h 725714"/>
              <a:gd name="connsiteX10" fmla="*/ 145143 w 1756229"/>
              <a:gd name="connsiteY10" fmla="*/ 551543 h 725714"/>
              <a:gd name="connsiteX11" fmla="*/ 188686 w 1756229"/>
              <a:gd name="connsiteY11" fmla="*/ 580572 h 725714"/>
              <a:gd name="connsiteX12" fmla="*/ 232229 w 1756229"/>
              <a:gd name="connsiteY12" fmla="*/ 624114 h 725714"/>
              <a:gd name="connsiteX13" fmla="*/ 275772 w 1756229"/>
              <a:gd name="connsiteY13" fmla="*/ 638629 h 725714"/>
              <a:gd name="connsiteX14" fmla="*/ 391886 w 1756229"/>
              <a:gd name="connsiteY14" fmla="*/ 711200 h 725714"/>
              <a:gd name="connsiteX15" fmla="*/ 435429 w 1756229"/>
              <a:gd name="connsiteY15" fmla="*/ 725714 h 725714"/>
              <a:gd name="connsiteX16" fmla="*/ 783772 w 1756229"/>
              <a:gd name="connsiteY16" fmla="*/ 682172 h 725714"/>
              <a:gd name="connsiteX17" fmla="*/ 1698172 w 1756229"/>
              <a:gd name="connsiteY17" fmla="*/ 682172 h 725714"/>
              <a:gd name="connsiteX18" fmla="*/ 1712686 w 1756229"/>
              <a:gd name="connsiteY18" fmla="*/ 638629 h 725714"/>
              <a:gd name="connsiteX19" fmla="*/ 1727200 w 1756229"/>
              <a:gd name="connsiteY19" fmla="*/ 464457 h 725714"/>
              <a:gd name="connsiteX20" fmla="*/ 1756229 w 1756229"/>
              <a:gd name="connsiteY20" fmla="*/ 377372 h 725714"/>
              <a:gd name="connsiteX21" fmla="*/ 1741715 w 1756229"/>
              <a:gd name="connsiteY21" fmla="*/ 232229 h 725714"/>
              <a:gd name="connsiteX22" fmla="*/ 1698172 w 1756229"/>
              <a:gd name="connsiteY22" fmla="*/ 188686 h 725714"/>
              <a:gd name="connsiteX23" fmla="*/ 1625600 w 1756229"/>
              <a:gd name="connsiteY23" fmla="*/ 130629 h 725714"/>
              <a:gd name="connsiteX24" fmla="*/ 1538515 w 1756229"/>
              <a:gd name="connsiteY24" fmla="*/ 72572 h 725714"/>
              <a:gd name="connsiteX25" fmla="*/ 1335315 w 1756229"/>
              <a:gd name="connsiteY25" fmla="*/ 14514 h 725714"/>
              <a:gd name="connsiteX26" fmla="*/ 1074057 w 1756229"/>
              <a:gd name="connsiteY26" fmla="*/ 0 h 725714"/>
              <a:gd name="connsiteX27" fmla="*/ 769257 w 1756229"/>
              <a:gd name="connsiteY27" fmla="*/ 14514 h 725714"/>
              <a:gd name="connsiteX28" fmla="*/ 725715 w 1756229"/>
              <a:gd name="connsiteY28" fmla="*/ 29029 h 725714"/>
              <a:gd name="connsiteX29" fmla="*/ 624115 w 1756229"/>
              <a:gd name="connsiteY29" fmla="*/ 58057 h 725714"/>
              <a:gd name="connsiteX30" fmla="*/ 493486 w 1756229"/>
              <a:gd name="connsiteY30" fmla="*/ 116114 h 725714"/>
              <a:gd name="connsiteX31" fmla="*/ 406400 w 1756229"/>
              <a:gd name="connsiteY31" fmla="*/ 145143 h 725714"/>
              <a:gd name="connsiteX32" fmla="*/ 290286 w 1756229"/>
              <a:gd name="connsiteY32" fmla="*/ 174172 h 725714"/>
              <a:gd name="connsiteX33" fmla="*/ 246743 w 1756229"/>
              <a:gd name="connsiteY33" fmla="*/ 188686 h 725714"/>
              <a:gd name="connsiteX34" fmla="*/ 174172 w 1756229"/>
              <a:gd name="connsiteY34" fmla="*/ 203200 h 725714"/>
              <a:gd name="connsiteX35" fmla="*/ 87086 w 1756229"/>
              <a:gd name="connsiteY35" fmla="*/ 232229 h 725714"/>
              <a:gd name="connsiteX36" fmla="*/ 58057 w 1756229"/>
              <a:gd name="connsiteY36" fmla="*/ 275772 h 725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756229" h="725714">
                <a:moveTo>
                  <a:pt x="391886" y="43543"/>
                </a:moveTo>
                <a:cubicBezTo>
                  <a:pt x="365822" y="69607"/>
                  <a:pt x="317776" y="127141"/>
                  <a:pt x="275772" y="145143"/>
                </a:cubicBezTo>
                <a:cubicBezTo>
                  <a:pt x="257437" y="153001"/>
                  <a:pt x="236895" y="154177"/>
                  <a:pt x="217715" y="159657"/>
                </a:cubicBezTo>
                <a:cubicBezTo>
                  <a:pt x="203004" y="163860"/>
                  <a:pt x="188686" y="169334"/>
                  <a:pt x="174172" y="174172"/>
                </a:cubicBezTo>
                <a:cubicBezTo>
                  <a:pt x="159658" y="188686"/>
                  <a:pt x="148572" y="207746"/>
                  <a:pt x="130629" y="217714"/>
                </a:cubicBezTo>
                <a:cubicBezTo>
                  <a:pt x="103881" y="232574"/>
                  <a:pt x="43543" y="246743"/>
                  <a:pt x="43543" y="246743"/>
                </a:cubicBezTo>
                <a:cubicBezTo>
                  <a:pt x="28868" y="268757"/>
                  <a:pt x="0" y="303785"/>
                  <a:pt x="0" y="333829"/>
                </a:cubicBezTo>
                <a:cubicBezTo>
                  <a:pt x="0" y="358498"/>
                  <a:pt x="8532" y="382467"/>
                  <a:pt x="14515" y="406400"/>
                </a:cubicBezTo>
                <a:cubicBezTo>
                  <a:pt x="23867" y="443806"/>
                  <a:pt x="32718" y="463079"/>
                  <a:pt x="58057" y="493486"/>
                </a:cubicBezTo>
                <a:cubicBezTo>
                  <a:pt x="71198" y="509255"/>
                  <a:pt x="84521" y="525643"/>
                  <a:pt x="101600" y="537029"/>
                </a:cubicBezTo>
                <a:cubicBezTo>
                  <a:pt x="114330" y="545516"/>
                  <a:pt x="130629" y="546705"/>
                  <a:pt x="145143" y="551543"/>
                </a:cubicBezTo>
                <a:cubicBezTo>
                  <a:pt x="159657" y="561219"/>
                  <a:pt x="175285" y="569405"/>
                  <a:pt x="188686" y="580572"/>
                </a:cubicBezTo>
                <a:cubicBezTo>
                  <a:pt x="204455" y="593712"/>
                  <a:pt x="215150" y="612728"/>
                  <a:pt x="232229" y="624114"/>
                </a:cubicBezTo>
                <a:cubicBezTo>
                  <a:pt x="244959" y="632601"/>
                  <a:pt x="261258" y="633791"/>
                  <a:pt x="275772" y="638629"/>
                </a:cubicBezTo>
                <a:cubicBezTo>
                  <a:pt x="321773" y="707632"/>
                  <a:pt x="288251" y="676656"/>
                  <a:pt x="391886" y="711200"/>
                </a:cubicBezTo>
                <a:lnTo>
                  <a:pt x="435429" y="725714"/>
                </a:lnTo>
                <a:cubicBezTo>
                  <a:pt x="745564" y="694701"/>
                  <a:pt x="631374" y="720271"/>
                  <a:pt x="783772" y="682172"/>
                </a:cubicBezTo>
                <a:cubicBezTo>
                  <a:pt x="1027692" y="689794"/>
                  <a:pt x="1452371" y="712897"/>
                  <a:pt x="1698172" y="682172"/>
                </a:cubicBezTo>
                <a:cubicBezTo>
                  <a:pt x="1713353" y="680274"/>
                  <a:pt x="1707848" y="653143"/>
                  <a:pt x="1712686" y="638629"/>
                </a:cubicBezTo>
                <a:cubicBezTo>
                  <a:pt x="1717524" y="580572"/>
                  <a:pt x="1717622" y="521923"/>
                  <a:pt x="1727200" y="464457"/>
                </a:cubicBezTo>
                <a:cubicBezTo>
                  <a:pt x="1732230" y="434275"/>
                  <a:pt x="1756229" y="377372"/>
                  <a:pt x="1756229" y="377372"/>
                </a:cubicBezTo>
                <a:cubicBezTo>
                  <a:pt x="1751391" y="328991"/>
                  <a:pt x="1756014" y="278701"/>
                  <a:pt x="1741715" y="232229"/>
                </a:cubicBezTo>
                <a:cubicBezTo>
                  <a:pt x="1735679" y="212610"/>
                  <a:pt x="1711313" y="204455"/>
                  <a:pt x="1698172" y="188686"/>
                </a:cubicBezTo>
                <a:cubicBezTo>
                  <a:pt x="1647671" y="128085"/>
                  <a:pt x="1697081" y="154455"/>
                  <a:pt x="1625600" y="130629"/>
                </a:cubicBezTo>
                <a:cubicBezTo>
                  <a:pt x="1596572" y="111277"/>
                  <a:pt x="1571612" y="83605"/>
                  <a:pt x="1538515" y="72572"/>
                </a:cubicBezTo>
                <a:cubicBezTo>
                  <a:pt x="1491858" y="57019"/>
                  <a:pt x="1379054" y="16944"/>
                  <a:pt x="1335315" y="14514"/>
                </a:cubicBezTo>
                <a:lnTo>
                  <a:pt x="1074057" y="0"/>
                </a:lnTo>
                <a:cubicBezTo>
                  <a:pt x="972457" y="4838"/>
                  <a:pt x="870621" y="6067"/>
                  <a:pt x="769257" y="14514"/>
                </a:cubicBezTo>
                <a:cubicBezTo>
                  <a:pt x="754011" y="15785"/>
                  <a:pt x="740426" y="24826"/>
                  <a:pt x="725715" y="29029"/>
                </a:cubicBezTo>
                <a:cubicBezTo>
                  <a:pt x="598115" y="65487"/>
                  <a:pt x="728533" y="23251"/>
                  <a:pt x="624115" y="58057"/>
                </a:cubicBezTo>
                <a:cubicBezTo>
                  <a:pt x="555111" y="104060"/>
                  <a:pt x="597123" y="81568"/>
                  <a:pt x="493486" y="116114"/>
                </a:cubicBezTo>
                <a:lnTo>
                  <a:pt x="406400" y="145143"/>
                </a:lnTo>
                <a:cubicBezTo>
                  <a:pt x="367695" y="154819"/>
                  <a:pt x="328135" y="161556"/>
                  <a:pt x="290286" y="174172"/>
                </a:cubicBezTo>
                <a:cubicBezTo>
                  <a:pt x="275772" y="179010"/>
                  <a:pt x="261586" y="184975"/>
                  <a:pt x="246743" y="188686"/>
                </a:cubicBezTo>
                <a:cubicBezTo>
                  <a:pt x="222810" y="194669"/>
                  <a:pt x="197972" y="196709"/>
                  <a:pt x="174172" y="203200"/>
                </a:cubicBezTo>
                <a:cubicBezTo>
                  <a:pt x="144651" y="211251"/>
                  <a:pt x="87086" y="232229"/>
                  <a:pt x="87086" y="232229"/>
                </a:cubicBezTo>
                <a:lnTo>
                  <a:pt x="58057" y="275772"/>
                </a:lnTo>
              </a:path>
            </a:pathLst>
          </a:custGeom>
          <a:solidFill>
            <a:schemeClr val="tx1"/>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800" b="0" i="0" u="none" strike="noStrike" cap="none" normalizeH="0" baseline="0">
              <a:ln>
                <a:noFill/>
              </a:ln>
              <a:solidFill>
                <a:schemeClr val="tx1"/>
              </a:solidFill>
              <a:effectLst/>
              <a:latin typeface="Verdana" pitchFamily="34" charset="0"/>
            </a:endParaRPr>
          </a:p>
        </p:txBody>
      </p:sp>
      <p:sp>
        <p:nvSpPr>
          <p:cNvPr id="3" name="Freeform 2"/>
          <p:cNvSpPr/>
          <p:nvPr/>
        </p:nvSpPr>
        <p:spPr bwMode="auto">
          <a:xfrm>
            <a:off x="3002820" y="2917371"/>
            <a:ext cx="1873980" cy="624115"/>
          </a:xfrm>
          <a:custGeom>
            <a:avLst/>
            <a:gdLst>
              <a:gd name="connsiteX0" fmla="*/ 379009 w 1873980"/>
              <a:gd name="connsiteY0" fmla="*/ 116115 h 624115"/>
              <a:gd name="connsiteX1" fmla="*/ 306437 w 1873980"/>
              <a:gd name="connsiteY1" fmla="*/ 159658 h 624115"/>
              <a:gd name="connsiteX2" fmla="*/ 262894 w 1873980"/>
              <a:gd name="connsiteY2" fmla="*/ 188686 h 624115"/>
              <a:gd name="connsiteX3" fmla="*/ 175809 w 1873980"/>
              <a:gd name="connsiteY3" fmla="*/ 217715 h 624115"/>
              <a:gd name="connsiteX4" fmla="*/ 30666 w 1873980"/>
              <a:gd name="connsiteY4" fmla="*/ 290286 h 624115"/>
              <a:gd name="connsiteX5" fmla="*/ 1637 w 1873980"/>
              <a:gd name="connsiteY5" fmla="*/ 333829 h 624115"/>
              <a:gd name="connsiteX6" fmla="*/ 88723 w 1873980"/>
              <a:gd name="connsiteY6" fmla="*/ 391886 h 624115"/>
              <a:gd name="connsiteX7" fmla="*/ 219351 w 1873980"/>
              <a:gd name="connsiteY7" fmla="*/ 449943 h 624115"/>
              <a:gd name="connsiteX8" fmla="*/ 262894 w 1873980"/>
              <a:gd name="connsiteY8" fmla="*/ 464458 h 624115"/>
              <a:gd name="connsiteX9" fmla="*/ 393523 w 1873980"/>
              <a:gd name="connsiteY9" fmla="*/ 551543 h 624115"/>
              <a:gd name="connsiteX10" fmla="*/ 437066 w 1873980"/>
              <a:gd name="connsiteY10" fmla="*/ 580572 h 624115"/>
              <a:gd name="connsiteX11" fmla="*/ 524151 w 1873980"/>
              <a:gd name="connsiteY11" fmla="*/ 609600 h 624115"/>
              <a:gd name="connsiteX12" fmla="*/ 567694 w 1873980"/>
              <a:gd name="connsiteY12" fmla="*/ 624115 h 624115"/>
              <a:gd name="connsiteX13" fmla="*/ 887009 w 1873980"/>
              <a:gd name="connsiteY13" fmla="*/ 609600 h 624115"/>
              <a:gd name="connsiteX14" fmla="*/ 1104723 w 1873980"/>
              <a:gd name="connsiteY14" fmla="*/ 595086 h 624115"/>
              <a:gd name="connsiteX15" fmla="*/ 1554666 w 1873980"/>
              <a:gd name="connsiteY15" fmla="*/ 609600 h 624115"/>
              <a:gd name="connsiteX16" fmla="*/ 1757866 w 1873980"/>
              <a:gd name="connsiteY16" fmla="*/ 595086 h 624115"/>
              <a:gd name="connsiteX17" fmla="*/ 1815923 w 1873980"/>
              <a:gd name="connsiteY17" fmla="*/ 508000 h 624115"/>
              <a:gd name="connsiteX18" fmla="*/ 1830437 w 1873980"/>
              <a:gd name="connsiteY18" fmla="*/ 420915 h 624115"/>
              <a:gd name="connsiteX19" fmla="*/ 1844951 w 1873980"/>
              <a:gd name="connsiteY19" fmla="*/ 377372 h 624115"/>
              <a:gd name="connsiteX20" fmla="*/ 1873980 w 1873980"/>
              <a:gd name="connsiteY20" fmla="*/ 275772 h 624115"/>
              <a:gd name="connsiteX21" fmla="*/ 1844951 w 1873980"/>
              <a:gd name="connsiteY21" fmla="*/ 159658 h 624115"/>
              <a:gd name="connsiteX22" fmla="*/ 1801409 w 1873980"/>
              <a:gd name="connsiteY22" fmla="*/ 130629 h 624115"/>
              <a:gd name="connsiteX23" fmla="*/ 1757866 w 1873980"/>
              <a:gd name="connsiteY23" fmla="*/ 87086 h 624115"/>
              <a:gd name="connsiteX24" fmla="*/ 1627237 w 1873980"/>
              <a:gd name="connsiteY24" fmla="*/ 14515 h 624115"/>
              <a:gd name="connsiteX25" fmla="*/ 1235351 w 1873980"/>
              <a:gd name="connsiteY25" fmla="*/ 29029 h 624115"/>
              <a:gd name="connsiteX26" fmla="*/ 1191809 w 1873980"/>
              <a:gd name="connsiteY26" fmla="*/ 43543 h 624115"/>
              <a:gd name="connsiteX27" fmla="*/ 1061180 w 1873980"/>
              <a:gd name="connsiteY27" fmla="*/ 58058 h 624115"/>
              <a:gd name="connsiteX28" fmla="*/ 741866 w 1873980"/>
              <a:gd name="connsiteY28" fmla="*/ 43543 h 624115"/>
              <a:gd name="connsiteX29" fmla="*/ 611237 w 1873980"/>
              <a:gd name="connsiteY29" fmla="*/ 14515 h 624115"/>
              <a:gd name="connsiteX30" fmla="*/ 480609 w 1873980"/>
              <a:gd name="connsiteY30" fmla="*/ 0 h 624115"/>
              <a:gd name="connsiteX31" fmla="*/ 393523 w 1873980"/>
              <a:gd name="connsiteY31" fmla="*/ 14515 h 624115"/>
              <a:gd name="connsiteX32" fmla="*/ 349980 w 1873980"/>
              <a:gd name="connsiteY32" fmla="*/ 29029 h 624115"/>
              <a:gd name="connsiteX33" fmla="*/ 277409 w 1873980"/>
              <a:gd name="connsiteY33" fmla="*/ 159658 h 624115"/>
              <a:gd name="connsiteX34" fmla="*/ 277409 w 1873980"/>
              <a:gd name="connsiteY34" fmla="*/ 188686 h 624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873980" h="624115">
                <a:moveTo>
                  <a:pt x="379009" y="116115"/>
                </a:moveTo>
                <a:cubicBezTo>
                  <a:pt x="354818" y="130629"/>
                  <a:pt x="330360" y="144706"/>
                  <a:pt x="306437" y="159658"/>
                </a:cubicBezTo>
                <a:cubicBezTo>
                  <a:pt x="291645" y="168903"/>
                  <a:pt x="278834" y="181601"/>
                  <a:pt x="262894" y="188686"/>
                </a:cubicBezTo>
                <a:cubicBezTo>
                  <a:pt x="234933" y="201113"/>
                  <a:pt x="201269" y="200742"/>
                  <a:pt x="175809" y="217715"/>
                </a:cubicBezTo>
                <a:cubicBezTo>
                  <a:pt x="72125" y="286837"/>
                  <a:pt x="122569" y="267311"/>
                  <a:pt x="30666" y="290286"/>
                </a:cubicBezTo>
                <a:cubicBezTo>
                  <a:pt x="20990" y="304800"/>
                  <a:pt x="-7018" y="318683"/>
                  <a:pt x="1637" y="333829"/>
                </a:cubicBezTo>
                <a:cubicBezTo>
                  <a:pt x="18946" y="364120"/>
                  <a:pt x="59694" y="372534"/>
                  <a:pt x="88723" y="391886"/>
                </a:cubicBezTo>
                <a:cubicBezTo>
                  <a:pt x="157728" y="437889"/>
                  <a:pt x="115712" y="415396"/>
                  <a:pt x="219351" y="449943"/>
                </a:cubicBezTo>
                <a:cubicBezTo>
                  <a:pt x="233865" y="454781"/>
                  <a:pt x="250164" y="455971"/>
                  <a:pt x="262894" y="464458"/>
                </a:cubicBezTo>
                <a:lnTo>
                  <a:pt x="393523" y="551543"/>
                </a:lnTo>
                <a:cubicBezTo>
                  <a:pt x="408037" y="561219"/>
                  <a:pt x="420517" y="575056"/>
                  <a:pt x="437066" y="580572"/>
                </a:cubicBezTo>
                <a:lnTo>
                  <a:pt x="524151" y="609600"/>
                </a:lnTo>
                <a:lnTo>
                  <a:pt x="567694" y="624115"/>
                </a:lnTo>
                <a:lnTo>
                  <a:pt x="887009" y="609600"/>
                </a:lnTo>
                <a:cubicBezTo>
                  <a:pt x="959635" y="605674"/>
                  <a:pt x="1031991" y="595086"/>
                  <a:pt x="1104723" y="595086"/>
                </a:cubicBezTo>
                <a:cubicBezTo>
                  <a:pt x="1254782" y="595086"/>
                  <a:pt x="1404685" y="604762"/>
                  <a:pt x="1554666" y="609600"/>
                </a:cubicBezTo>
                <a:cubicBezTo>
                  <a:pt x="1622399" y="604762"/>
                  <a:pt x="1690993" y="606887"/>
                  <a:pt x="1757866" y="595086"/>
                </a:cubicBezTo>
                <a:cubicBezTo>
                  <a:pt x="1808497" y="586151"/>
                  <a:pt x="1808053" y="547350"/>
                  <a:pt x="1815923" y="508000"/>
                </a:cubicBezTo>
                <a:cubicBezTo>
                  <a:pt x="1821694" y="479143"/>
                  <a:pt x="1824053" y="449643"/>
                  <a:pt x="1830437" y="420915"/>
                </a:cubicBezTo>
                <a:cubicBezTo>
                  <a:pt x="1833756" y="405980"/>
                  <a:pt x="1840748" y="392083"/>
                  <a:pt x="1844951" y="377372"/>
                </a:cubicBezTo>
                <a:cubicBezTo>
                  <a:pt x="1881401" y="249797"/>
                  <a:pt x="1839180" y="380173"/>
                  <a:pt x="1873980" y="275772"/>
                </a:cubicBezTo>
                <a:cubicBezTo>
                  <a:pt x="1873256" y="272153"/>
                  <a:pt x="1856855" y="174538"/>
                  <a:pt x="1844951" y="159658"/>
                </a:cubicBezTo>
                <a:cubicBezTo>
                  <a:pt x="1834054" y="146037"/>
                  <a:pt x="1814810" y="141796"/>
                  <a:pt x="1801409" y="130629"/>
                </a:cubicBezTo>
                <a:cubicBezTo>
                  <a:pt x="1785640" y="117488"/>
                  <a:pt x="1774069" y="99688"/>
                  <a:pt x="1757866" y="87086"/>
                </a:cubicBezTo>
                <a:cubicBezTo>
                  <a:pt x="1683004" y="28860"/>
                  <a:pt x="1692935" y="36414"/>
                  <a:pt x="1627237" y="14515"/>
                </a:cubicBezTo>
                <a:cubicBezTo>
                  <a:pt x="1496608" y="19353"/>
                  <a:pt x="1365780" y="20334"/>
                  <a:pt x="1235351" y="29029"/>
                </a:cubicBezTo>
                <a:cubicBezTo>
                  <a:pt x="1220086" y="30047"/>
                  <a:pt x="1206900" y="41028"/>
                  <a:pt x="1191809" y="43543"/>
                </a:cubicBezTo>
                <a:cubicBezTo>
                  <a:pt x="1148594" y="50746"/>
                  <a:pt x="1104723" y="53220"/>
                  <a:pt x="1061180" y="58058"/>
                </a:cubicBezTo>
                <a:cubicBezTo>
                  <a:pt x="954742" y="53220"/>
                  <a:pt x="848143" y="51134"/>
                  <a:pt x="741866" y="43543"/>
                </a:cubicBezTo>
                <a:cubicBezTo>
                  <a:pt x="501324" y="26361"/>
                  <a:pt x="754631" y="38414"/>
                  <a:pt x="611237" y="14515"/>
                </a:cubicBezTo>
                <a:cubicBezTo>
                  <a:pt x="568022" y="7312"/>
                  <a:pt x="524152" y="4838"/>
                  <a:pt x="480609" y="0"/>
                </a:cubicBezTo>
                <a:cubicBezTo>
                  <a:pt x="451580" y="4838"/>
                  <a:pt x="422251" y="8131"/>
                  <a:pt x="393523" y="14515"/>
                </a:cubicBezTo>
                <a:cubicBezTo>
                  <a:pt x="378588" y="17834"/>
                  <a:pt x="360798" y="18211"/>
                  <a:pt x="349980" y="29029"/>
                </a:cubicBezTo>
                <a:cubicBezTo>
                  <a:pt x="320881" y="58128"/>
                  <a:pt x="286535" y="114029"/>
                  <a:pt x="277409" y="159658"/>
                </a:cubicBezTo>
                <a:cubicBezTo>
                  <a:pt x="275511" y="169146"/>
                  <a:pt x="277409" y="179010"/>
                  <a:pt x="277409" y="188686"/>
                </a:cubicBezTo>
              </a:path>
            </a:pathLst>
          </a:custGeom>
          <a:solidFill>
            <a:schemeClr val="tx1"/>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800" b="0" i="0" u="none" strike="noStrike" cap="none" normalizeH="0" baseline="0">
              <a:ln>
                <a:noFill/>
              </a:ln>
              <a:solidFill>
                <a:schemeClr val="tx1"/>
              </a:solidFill>
              <a:effectLst/>
              <a:latin typeface="Verdana" pitchFamily="34" charset="0"/>
            </a:endParaRPr>
          </a:p>
        </p:txBody>
      </p:sp>
      <p:sp>
        <p:nvSpPr>
          <p:cNvPr id="4" name="Freeform 3"/>
          <p:cNvSpPr/>
          <p:nvPr/>
        </p:nvSpPr>
        <p:spPr bwMode="auto">
          <a:xfrm>
            <a:off x="3526971" y="3497943"/>
            <a:ext cx="1293523" cy="638628"/>
          </a:xfrm>
          <a:custGeom>
            <a:avLst/>
            <a:gdLst>
              <a:gd name="connsiteX0" fmla="*/ 275772 w 1293523"/>
              <a:gd name="connsiteY0" fmla="*/ 43543 h 638628"/>
              <a:gd name="connsiteX1" fmla="*/ 116115 w 1293523"/>
              <a:gd name="connsiteY1" fmla="*/ 43543 h 638628"/>
              <a:gd name="connsiteX2" fmla="*/ 72572 w 1293523"/>
              <a:gd name="connsiteY2" fmla="*/ 72571 h 638628"/>
              <a:gd name="connsiteX3" fmla="*/ 29029 w 1293523"/>
              <a:gd name="connsiteY3" fmla="*/ 87086 h 638628"/>
              <a:gd name="connsiteX4" fmla="*/ 0 w 1293523"/>
              <a:gd name="connsiteY4" fmla="*/ 130628 h 638628"/>
              <a:gd name="connsiteX5" fmla="*/ 116115 w 1293523"/>
              <a:gd name="connsiteY5" fmla="*/ 203200 h 638628"/>
              <a:gd name="connsiteX6" fmla="*/ 203200 w 1293523"/>
              <a:gd name="connsiteY6" fmla="*/ 261257 h 638628"/>
              <a:gd name="connsiteX7" fmla="*/ 246743 w 1293523"/>
              <a:gd name="connsiteY7" fmla="*/ 290286 h 638628"/>
              <a:gd name="connsiteX8" fmla="*/ 261258 w 1293523"/>
              <a:gd name="connsiteY8" fmla="*/ 333828 h 638628"/>
              <a:gd name="connsiteX9" fmla="*/ 130629 w 1293523"/>
              <a:gd name="connsiteY9" fmla="*/ 420914 h 638628"/>
              <a:gd name="connsiteX10" fmla="*/ 87086 w 1293523"/>
              <a:gd name="connsiteY10" fmla="*/ 449943 h 638628"/>
              <a:gd name="connsiteX11" fmla="*/ 43543 w 1293523"/>
              <a:gd name="connsiteY11" fmla="*/ 478971 h 638628"/>
              <a:gd name="connsiteX12" fmla="*/ 14515 w 1293523"/>
              <a:gd name="connsiteY12" fmla="*/ 522514 h 638628"/>
              <a:gd name="connsiteX13" fmla="*/ 29029 w 1293523"/>
              <a:gd name="connsiteY13" fmla="*/ 566057 h 638628"/>
              <a:gd name="connsiteX14" fmla="*/ 159658 w 1293523"/>
              <a:gd name="connsiteY14" fmla="*/ 638628 h 638628"/>
              <a:gd name="connsiteX15" fmla="*/ 275772 w 1293523"/>
              <a:gd name="connsiteY15" fmla="*/ 624114 h 638628"/>
              <a:gd name="connsiteX16" fmla="*/ 362858 w 1293523"/>
              <a:gd name="connsiteY16" fmla="*/ 595086 h 638628"/>
              <a:gd name="connsiteX17" fmla="*/ 899886 w 1293523"/>
              <a:gd name="connsiteY17" fmla="*/ 580571 h 638628"/>
              <a:gd name="connsiteX18" fmla="*/ 1117600 w 1293523"/>
              <a:gd name="connsiteY18" fmla="*/ 537028 h 638628"/>
              <a:gd name="connsiteX19" fmla="*/ 1175658 w 1293523"/>
              <a:gd name="connsiteY19" fmla="*/ 522514 h 638628"/>
              <a:gd name="connsiteX20" fmla="*/ 1262743 w 1293523"/>
              <a:gd name="connsiteY20" fmla="*/ 493486 h 638628"/>
              <a:gd name="connsiteX21" fmla="*/ 1277258 w 1293523"/>
              <a:gd name="connsiteY21" fmla="*/ 246743 h 638628"/>
              <a:gd name="connsiteX22" fmla="*/ 1219200 w 1293523"/>
              <a:gd name="connsiteY22" fmla="*/ 29028 h 638628"/>
              <a:gd name="connsiteX23" fmla="*/ 1175658 w 1293523"/>
              <a:gd name="connsiteY23" fmla="*/ 14514 h 638628"/>
              <a:gd name="connsiteX24" fmla="*/ 972458 w 1293523"/>
              <a:gd name="connsiteY24" fmla="*/ 29028 h 638628"/>
              <a:gd name="connsiteX25" fmla="*/ 899886 w 1293523"/>
              <a:gd name="connsiteY25" fmla="*/ 43543 h 638628"/>
              <a:gd name="connsiteX26" fmla="*/ 798286 w 1293523"/>
              <a:gd name="connsiteY26" fmla="*/ 58057 h 638628"/>
              <a:gd name="connsiteX27" fmla="*/ 754743 w 1293523"/>
              <a:gd name="connsiteY27" fmla="*/ 72571 h 638628"/>
              <a:gd name="connsiteX28" fmla="*/ 290286 w 1293523"/>
              <a:gd name="connsiteY28" fmla="*/ 43543 h 638628"/>
              <a:gd name="connsiteX29" fmla="*/ 203200 w 1293523"/>
              <a:gd name="connsiteY29" fmla="*/ 14514 h 638628"/>
              <a:gd name="connsiteX30" fmla="*/ 159658 w 1293523"/>
              <a:gd name="connsiteY30" fmla="*/ 0 h 638628"/>
              <a:gd name="connsiteX31" fmla="*/ 43543 w 1293523"/>
              <a:gd name="connsiteY31" fmla="*/ 0 h 638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293523" h="638628">
                <a:moveTo>
                  <a:pt x="275772" y="43543"/>
                </a:moveTo>
                <a:cubicBezTo>
                  <a:pt x="203529" y="29094"/>
                  <a:pt x="192718" y="18009"/>
                  <a:pt x="116115" y="43543"/>
                </a:cubicBezTo>
                <a:cubicBezTo>
                  <a:pt x="99566" y="49059"/>
                  <a:pt x="88174" y="64770"/>
                  <a:pt x="72572" y="72571"/>
                </a:cubicBezTo>
                <a:cubicBezTo>
                  <a:pt x="58888" y="79413"/>
                  <a:pt x="43543" y="82248"/>
                  <a:pt x="29029" y="87086"/>
                </a:cubicBezTo>
                <a:cubicBezTo>
                  <a:pt x="19353" y="101600"/>
                  <a:pt x="0" y="113184"/>
                  <a:pt x="0" y="130628"/>
                </a:cubicBezTo>
                <a:cubicBezTo>
                  <a:pt x="0" y="188656"/>
                  <a:pt x="93173" y="187905"/>
                  <a:pt x="116115" y="203200"/>
                </a:cubicBezTo>
                <a:lnTo>
                  <a:pt x="203200" y="261257"/>
                </a:lnTo>
                <a:lnTo>
                  <a:pt x="246743" y="290286"/>
                </a:lnTo>
                <a:cubicBezTo>
                  <a:pt x="251581" y="304800"/>
                  <a:pt x="270150" y="321379"/>
                  <a:pt x="261258" y="333828"/>
                </a:cubicBezTo>
                <a:cubicBezTo>
                  <a:pt x="261254" y="333833"/>
                  <a:pt x="152403" y="406398"/>
                  <a:pt x="130629" y="420914"/>
                </a:cubicBezTo>
                <a:lnTo>
                  <a:pt x="87086" y="449943"/>
                </a:lnTo>
                <a:lnTo>
                  <a:pt x="43543" y="478971"/>
                </a:lnTo>
                <a:cubicBezTo>
                  <a:pt x="33867" y="493485"/>
                  <a:pt x="17383" y="505307"/>
                  <a:pt x="14515" y="522514"/>
                </a:cubicBezTo>
                <a:cubicBezTo>
                  <a:pt x="12000" y="537605"/>
                  <a:pt x="18211" y="555239"/>
                  <a:pt x="29029" y="566057"/>
                </a:cubicBezTo>
                <a:cubicBezTo>
                  <a:pt x="78937" y="615965"/>
                  <a:pt x="104903" y="620377"/>
                  <a:pt x="159658" y="638628"/>
                </a:cubicBezTo>
                <a:cubicBezTo>
                  <a:pt x="198363" y="633790"/>
                  <a:pt x="237632" y="632287"/>
                  <a:pt x="275772" y="624114"/>
                </a:cubicBezTo>
                <a:cubicBezTo>
                  <a:pt x="305692" y="617703"/>
                  <a:pt x="332270" y="595913"/>
                  <a:pt x="362858" y="595086"/>
                </a:cubicBezTo>
                <a:lnTo>
                  <a:pt x="899886" y="580571"/>
                </a:lnTo>
                <a:cubicBezTo>
                  <a:pt x="1171471" y="550396"/>
                  <a:pt x="911745" y="588490"/>
                  <a:pt x="1117600" y="537028"/>
                </a:cubicBezTo>
                <a:cubicBezTo>
                  <a:pt x="1136953" y="532190"/>
                  <a:pt x="1156551" y="528246"/>
                  <a:pt x="1175658" y="522514"/>
                </a:cubicBezTo>
                <a:cubicBezTo>
                  <a:pt x="1204966" y="513722"/>
                  <a:pt x="1262743" y="493486"/>
                  <a:pt x="1262743" y="493486"/>
                </a:cubicBezTo>
                <a:cubicBezTo>
                  <a:pt x="1309330" y="353725"/>
                  <a:pt x="1293390" y="440329"/>
                  <a:pt x="1277258" y="246743"/>
                </a:cubicBezTo>
                <a:cubicBezTo>
                  <a:pt x="1265060" y="100369"/>
                  <a:pt x="1314219" y="76538"/>
                  <a:pt x="1219200" y="29028"/>
                </a:cubicBezTo>
                <a:cubicBezTo>
                  <a:pt x="1205516" y="22186"/>
                  <a:pt x="1190172" y="19352"/>
                  <a:pt x="1175658" y="14514"/>
                </a:cubicBezTo>
                <a:cubicBezTo>
                  <a:pt x="1107925" y="19352"/>
                  <a:pt x="1039991" y="21919"/>
                  <a:pt x="972458" y="29028"/>
                </a:cubicBezTo>
                <a:cubicBezTo>
                  <a:pt x="947924" y="31611"/>
                  <a:pt x="924220" y="39487"/>
                  <a:pt x="899886" y="43543"/>
                </a:cubicBezTo>
                <a:cubicBezTo>
                  <a:pt x="866141" y="49167"/>
                  <a:pt x="832153" y="53219"/>
                  <a:pt x="798286" y="58057"/>
                </a:cubicBezTo>
                <a:cubicBezTo>
                  <a:pt x="783772" y="62895"/>
                  <a:pt x="770042" y="72571"/>
                  <a:pt x="754743" y="72571"/>
                </a:cubicBezTo>
                <a:cubicBezTo>
                  <a:pt x="496533" y="72571"/>
                  <a:pt x="478386" y="67055"/>
                  <a:pt x="290286" y="43543"/>
                </a:cubicBezTo>
                <a:lnTo>
                  <a:pt x="203200" y="14514"/>
                </a:lnTo>
                <a:cubicBezTo>
                  <a:pt x="188686" y="9676"/>
                  <a:pt x="174957" y="0"/>
                  <a:pt x="159658" y="0"/>
                </a:cubicBezTo>
                <a:lnTo>
                  <a:pt x="43543" y="0"/>
                </a:lnTo>
              </a:path>
            </a:pathLst>
          </a:custGeom>
          <a:solidFill>
            <a:schemeClr val="tx1"/>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800" b="0" i="0" u="none" strike="noStrike" cap="none" normalizeH="0" baseline="0">
              <a:ln>
                <a:noFill/>
              </a:ln>
              <a:solidFill>
                <a:schemeClr val="tx1"/>
              </a:solidFill>
              <a:effectLst/>
              <a:latin typeface="Verdana" pitchFamily="34" charset="0"/>
            </a:endParaRPr>
          </a:p>
        </p:txBody>
      </p:sp>
      <p:sp>
        <p:nvSpPr>
          <p:cNvPr id="9" name="Freeform 8"/>
          <p:cNvSpPr/>
          <p:nvPr/>
        </p:nvSpPr>
        <p:spPr bwMode="auto">
          <a:xfrm>
            <a:off x="3540608" y="4024084"/>
            <a:ext cx="1293523" cy="638628"/>
          </a:xfrm>
          <a:custGeom>
            <a:avLst/>
            <a:gdLst>
              <a:gd name="connsiteX0" fmla="*/ 275772 w 1293523"/>
              <a:gd name="connsiteY0" fmla="*/ 43543 h 638628"/>
              <a:gd name="connsiteX1" fmla="*/ 116115 w 1293523"/>
              <a:gd name="connsiteY1" fmla="*/ 43543 h 638628"/>
              <a:gd name="connsiteX2" fmla="*/ 72572 w 1293523"/>
              <a:gd name="connsiteY2" fmla="*/ 72571 h 638628"/>
              <a:gd name="connsiteX3" fmla="*/ 29029 w 1293523"/>
              <a:gd name="connsiteY3" fmla="*/ 87086 h 638628"/>
              <a:gd name="connsiteX4" fmla="*/ 0 w 1293523"/>
              <a:gd name="connsiteY4" fmla="*/ 130628 h 638628"/>
              <a:gd name="connsiteX5" fmla="*/ 116115 w 1293523"/>
              <a:gd name="connsiteY5" fmla="*/ 203200 h 638628"/>
              <a:gd name="connsiteX6" fmla="*/ 203200 w 1293523"/>
              <a:gd name="connsiteY6" fmla="*/ 261257 h 638628"/>
              <a:gd name="connsiteX7" fmla="*/ 246743 w 1293523"/>
              <a:gd name="connsiteY7" fmla="*/ 290286 h 638628"/>
              <a:gd name="connsiteX8" fmla="*/ 261258 w 1293523"/>
              <a:gd name="connsiteY8" fmla="*/ 333828 h 638628"/>
              <a:gd name="connsiteX9" fmla="*/ 130629 w 1293523"/>
              <a:gd name="connsiteY9" fmla="*/ 420914 h 638628"/>
              <a:gd name="connsiteX10" fmla="*/ 87086 w 1293523"/>
              <a:gd name="connsiteY10" fmla="*/ 449943 h 638628"/>
              <a:gd name="connsiteX11" fmla="*/ 43543 w 1293523"/>
              <a:gd name="connsiteY11" fmla="*/ 478971 h 638628"/>
              <a:gd name="connsiteX12" fmla="*/ 14515 w 1293523"/>
              <a:gd name="connsiteY12" fmla="*/ 522514 h 638628"/>
              <a:gd name="connsiteX13" fmla="*/ 29029 w 1293523"/>
              <a:gd name="connsiteY13" fmla="*/ 566057 h 638628"/>
              <a:gd name="connsiteX14" fmla="*/ 159658 w 1293523"/>
              <a:gd name="connsiteY14" fmla="*/ 638628 h 638628"/>
              <a:gd name="connsiteX15" fmla="*/ 275772 w 1293523"/>
              <a:gd name="connsiteY15" fmla="*/ 624114 h 638628"/>
              <a:gd name="connsiteX16" fmla="*/ 362858 w 1293523"/>
              <a:gd name="connsiteY16" fmla="*/ 595086 h 638628"/>
              <a:gd name="connsiteX17" fmla="*/ 899886 w 1293523"/>
              <a:gd name="connsiteY17" fmla="*/ 580571 h 638628"/>
              <a:gd name="connsiteX18" fmla="*/ 1117600 w 1293523"/>
              <a:gd name="connsiteY18" fmla="*/ 537028 h 638628"/>
              <a:gd name="connsiteX19" fmla="*/ 1175658 w 1293523"/>
              <a:gd name="connsiteY19" fmla="*/ 522514 h 638628"/>
              <a:gd name="connsiteX20" fmla="*/ 1262743 w 1293523"/>
              <a:gd name="connsiteY20" fmla="*/ 493486 h 638628"/>
              <a:gd name="connsiteX21" fmla="*/ 1277258 w 1293523"/>
              <a:gd name="connsiteY21" fmla="*/ 246743 h 638628"/>
              <a:gd name="connsiteX22" fmla="*/ 1219200 w 1293523"/>
              <a:gd name="connsiteY22" fmla="*/ 29028 h 638628"/>
              <a:gd name="connsiteX23" fmla="*/ 1175658 w 1293523"/>
              <a:gd name="connsiteY23" fmla="*/ 14514 h 638628"/>
              <a:gd name="connsiteX24" fmla="*/ 972458 w 1293523"/>
              <a:gd name="connsiteY24" fmla="*/ 29028 h 638628"/>
              <a:gd name="connsiteX25" fmla="*/ 899886 w 1293523"/>
              <a:gd name="connsiteY25" fmla="*/ 43543 h 638628"/>
              <a:gd name="connsiteX26" fmla="*/ 798286 w 1293523"/>
              <a:gd name="connsiteY26" fmla="*/ 58057 h 638628"/>
              <a:gd name="connsiteX27" fmla="*/ 754743 w 1293523"/>
              <a:gd name="connsiteY27" fmla="*/ 72571 h 638628"/>
              <a:gd name="connsiteX28" fmla="*/ 290286 w 1293523"/>
              <a:gd name="connsiteY28" fmla="*/ 43543 h 638628"/>
              <a:gd name="connsiteX29" fmla="*/ 203200 w 1293523"/>
              <a:gd name="connsiteY29" fmla="*/ 14514 h 638628"/>
              <a:gd name="connsiteX30" fmla="*/ 159658 w 1293523"/>
              <a:gd name="connsiteY30" fmla="*/ 0 h 638628"/>
              <a:gd name="connsiteX31" fmla="*/ 43543 w 1293523"/>
              <a:gd name="connsiteY31" fmla="*/ 0 h 638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293523" h="638628">
                <a:moveTo>
                  <a:pt x="275772" y="43543"/>
                </a:moveTo>
                <a:cubicBezTo>
                  <a:pt x="203529" y="29094"/>
                  <a:pt x="192718" y="18009"/>
                  <a:pt x="116115" y="43543"/>
                </a:cubicBezTo>
                <a:cubicBezTo>
                  <a:pt x="99566" y="49059"/>
                  <a:pt x="88174" y="64770"/>
                  <a:pt x="72572" y="72571"/>
                </a:cubicBezTo>
                <a:cubicBezTo>
                  <a:pt x="58888" y="79413"/>
                  <a:pt x="43543" y="82248"/>
                  <a:pt x="29029" y="87086"/>
                </a:cubicBezTo>
                <a:cubicBezTo>
                  <a:pt x="19353" y="101600"/>
                  <a:pt x="0" y="113184"/>
                  <a:pt x="0" y="130628"/>
                </a:cubicBezTo>
                <a:cubicBezTo>
                  <a:pt x="0" y="188656"/>
                  <a:pt x="93173" y="187905"/>
                  <a:pt x="116115" y="203200"/>
                </a:cubicBezTo>
                <a:lnTo>
                  <a:pt x="203200" y="261257"/>
                </a:lnTo>
                <a:lnTo>
                  <a:pt x="246743" y="290286"/>
                </a:lnTo>
                <a:cubicBezTo>
                  <a:pt x="251581" y="304800"/>
                  <a:pt x="270150" y="321379"/>
                  <a:pt x="261258" y="333828"/>
                </a:cubicBezTo>
                <a:cubicBezTo>
                  <a:pt x="261254" y="333833"/>
                  <a:pt x="152403" y="406398"/>
                  <a:pt x="130629" y="420914"/>
                </a:cubicBezTo>
                <a:lnTo>
                  <a:pt x="87086" y="449943"/>
                </a:lnTo>
                <a:lnTo>
                  <a:pt x="43543" y="478971"/>
                </a:lnTo>
                <a:cubicBezTo>
                  <a:pt x="33867" y="493485"/>
                  <a:pt x="17383" y="505307"/>
                  <a:pt x="14515" y="522514"/>
                </a:cubicBezTo>
                <a:cubicBezTo>
                  <a:pt x="12000" y="537605"/>
                  <a:pt x="18211" y="555239"/>
                  <a:pt x="29029" y="566057"/>
                </a:cubicBezTo>
                <a:cubicBezTo>
                  <a:pt x="78937" y="615965"/>
                  <a:pt x="104903" y="620377"/>
                  <a:pt x="159658" y="638628"/>
                </a:cubicBezTo>
                <a:cubicBezTo>
                  <a:pt x="198363" y="633790"/>
                  <a:pt x="237632" y="632287"/>
                  <a:pt x="275772" y="624114"/>
                </a:cubicBezTo>
                <a:cubicBezTo>
                  <a:pt x="305692" y="617703"/>
                  <a:pt x="332270" y="595913"/>
                  <a:pt x="362858" y="595086"/>
                </a:cubicBezTo>
                <a:lnTo>
                  <a:pt x="899886" y="580571"/>
                </a:lnTo>
                <a:cubicBezTo>
                  <a:pt x="1171471" y="550396"/>
                  <a:pt x="911745" y="588490"/>
                  <a:pt x="1117600" y="537028"/>
                </a:cubicBezTo>
                <a:cubicBezTo>
                  <a:pt x="1136953" y="532190"/>
                  <a:pt x="1156551" y="528246"/>
                  <a:pt x="1175658" y="522514"/>
                </a:cubicBezTo>
                <a:cubicBezTo>
                  <a:pt x="1204966" y="513722"/>
                  <a:pt x="1262743" y="493486"/>
                  <a:pt x="1262743" y="493486"/>
                </a:cubicBezTo>
                <a:cubicBezTo>
                  <a:pt x="1309330" y="353725"/>
                  <a:pt x="1293390" y="440329"/>
                  <a:pt x="1277258" y="246743"/>
                </a:cubicBezTo>
                <a:cubicBezTo>
                  <a:pt x="1265060" y="100369"/>
                  <a:pt x="1314219" y="76538"/>
                  <a:pt x="1219200" y="29028"/>
                </a:cubicBezTo>
                <a:cubicBezTo>
                  <a:pt x="1205516" y="22186"/>
                  <a:pt x="1190172" y="19352"/>
                  <a:pt x="1175658" y="14514"/>
                </a:cubicBezTo>
                <a:cubicBezTo>
                  <a:pt x="1107925" y="19352"/>
                  <a:pt x="1039991" y="21919"/>
                  <a:pt x="972458" y="29028"/>
                </a:cubicBezTo>
                <a:cubicBezTo>
                  <a:pt x="947924" y="31611"/>
                  <a:pt x="924220" y="39487"/>
                  <a:pt x="899886" y="43543"/>
                </a:cubicBezTo>
                <a:cubicBezTo>
                  <a:pt x="866141" y="49167"/>
                  <a:pt x="832153" y="53219"/>
                  <a:pt x="798286" y="58057"/>
                </a:cubicBezTo>
                <a:cubicBezTo>
                  <a:pt x="783772" y="62895"/>
                  <a:pt x="770042" y="72571"/>
                  <a:pt x="754743" y="72571"/>
                </a:cubicBezTo>
                <a:cubicBezTo>
                  <a:pt x="496533" y="72571"/>
                  <a:pt x="478386" y="67055"/>
                  <a:pt x="290286" y="43543"/>
                </a:cubicBezTo>
                <a:lnTo>
                  <a:pt x="203200" y="14514"/>
                </a:lnTo>
                <a:cubicBezTo>
                  <a:pt x="188686" y="9676"/>
                  <a:pt x="174957" y="0"/>
                  <a:pt x="159658" y="0"/>
                </a:cubicBezTo>
                <a:lnTo>
                  <a:pt x="43543" y="0"/>
                </a:lnTo>
              </a:path>
            </a:pathLst>
          </a:custGeom>
          <a:solidFill>
            <a:schemeClr val="tx1"/>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800" b="0" i="0" u="none" strike="noStrike" cap="none" normalizeH="0" baseline="0">
              <a:ln>
                <a:noFill/>
              </a:ln>
              <a:solidFill>
                <a:schemeClr val="tx1"/>
              </a:solidFill>
              <a:effectLst/>
              <a:latin typeface="Verdana" pitchFamily="34" charset="0"/>
            </a:endParaRPr>
          </a:p>
        </p:txBody>
      </p:sp>
      <p:sp>
        <p:nvSpPr>
          <p:cNvPr id="5" name="Freeform 4"/>
          <p:cNvSpPr/>
          <p:nvPr/>
        </p:nvSpPr>
        <p:spPr bwMode="auto">
          <a:xfrm>
            <a:off x="3483429" y="4557486"/>
            <a:ext cx="1335314" cy="711200"/>
          </a:xfrm>
          <a:custGeom>
            <a:avLst/>
            <a:gdLst>
              <a:gd name="connsiteX0" fmla="*/ 246742 w 1335314"/>
              <a:gd name="connsiteY0" fmla="*/ 29028 h 711200"/>
              <a:gd name="connsiteX1" fmla="*/ 14514 w 1335314"/>
              <a:gd name="connsiteY1" fmla="*/ 87085 h 711200"/>
              <a:gd name="connsiteX2" fmla="*/ 0 w 1335314"/>
              <a:gd name="connsiteY2" fmla="*/ 130628 h 711200"/>
              <a:gd name="connsiteX3" fmla="*/ 87085 w 1335314"/>
              <a:gd name="connsiteY3" fmla="*/ 188685 h 711200"/>
              <a:gd name="connsiteX4" fmla="*/ 174171 w 1335314"/>
              <a:gd name="connsiteY4" fmla="*/ 232228 h 711200"/>
              <a:gd name="connsiteX5" fmla="*/ 304800 w 1335314"/>
              <a:gd name="connsiteY5" fmla="*/ 304800 h 711200"/>
              <a:gd name="connsiteX6" fmla="*/ 261257 w 1335314"/>
              <a:gd name="connsiteY6" fmla="*/ 333828 h 711200"/>
              <a:gd name="connsiteX7" fmla="*/ 217714 w 1335314"/>
              <a:gd name="connsiteY7" fmla="*/ 348343 h 711200"/>
              <a:gd name="connsiteX8" fmla="*/ 203200 w 1335314"/>
              <a:gd name="connsiteY8" fmla="*/ 391885 h 711200"/>
              <a:gd name="connsiteX9" fmla="*/ 116114 w 1335314"/>
              <a:gd name="connsiteY9" fmla="*/ 464457 h 711200"/>
              <a:gd name="connsiteX10" fmla="*/ 87085 w 1335314"/>
              <a:gd name="connsiteY10" fmla="*/ 508000 h 711200"/>
              <a:gd name="connsiteX11" fmla="*/ 145142 w 1335314"/>
              <a:gd name="connsiteY11" fmla="*/ 595085 h 711200"/>
              <a:gd name="connsiteX12" fmla="*/ 246742 w 1335314"/>
              <a:gd name="connsiteY12" fmla="*/ 624114 h 711200"/>
              <a:gd name="connsiteX13" fmla="*/ 420914 w 1335314"/>
              <a:gd name="connsiteY13" fmla="*/ 653143 h 711200"/>
              <a:gd name="connsiteX14" fmla="*/ 508000 w 1335314"/>
              <a:gd name="connsiteY14" fmla="*/ 667657 h 711200"/>
              <a:gd name="connsiteX15" fmla="*/ 609600 w 1335314"/>
              <a:gd name="connsiteY15" fmla="*/ 696685 h 711200"/>
              <a:gd name="connsiteX16" fmla="*/ 696685 w 1335314"/>
              <a:gd name="connsiteY16" fmla="*/ 711200 h 711200"/>
              <a:gd name="connsiteX17" fmla="*/ 1030514 w 1335314"/>
              <a:gd name="connsiteY17" fmla="*/ 667657 h 711200"/>
              <a:gd name="connsiteX18" fmla="*/ 1146628 w 1335314"/>
              <a:gd name="connsiteY18" fmla="*/ 624114 h 711200"/>
              <a:gd name="connsiteX19" fmla="*/ 1233714 w 1335314"/>
              <a:gd name="connsiteY19" fmla="*/ 595085 h 711200"/>
              <a:gd name="connsiteX20" fmla="*/ 1306285 w 1335314"/>
              <a:gd name="connsiteY20" fmla="*/ 508000 h 711200"/>
              <a:gd name="connsiteX21" fmla="*/ 1335314 w 1335314"/>
              <a:gd name="connsiteY21" fmla="*/ 420914 h 711200"/>
              <a:gd name="connsiteX22" fmla="*/ 1320800 w 1335314"/>
              <a:gd name="connsiteY22" fmla="*/ 319314 h 711200"/>
              <a:gd name="connsiteX23" fmla="*/ 1306285 w 1335314"/>
              <a:gd name="connsiteY23" fmla="*/ 188685 h 711200"/>
              <a:gd name="connsiteX24" fmla="*/ 1291771 w 1335314"/>
              <a:gd name="connsiteY24" fmla="*/ 101600 h 711200"/>
              <a:gd name="connsiteX25" fmla="*/ 1146628 w 1335314"/>
              <a:gd name="connsiteY25" fmla="*/ 58057 h 711200"/>
              <a:gd name="connsiteX26" fmla="*/ 1030514 w 1335314"/>
              <a:gd name="connsiteY26" fmla="*/ 43543 h 711200"/>
              <a:gd name="connsiteX27" fmla="*/ 856342 w 1335314"/>
              <a:gd name="connsiteY27" fmla="*/ 14514 h 711200"/>
              <a:gd name="connsiteX28" fmla="*/ 696685 w 1335314"/>
              <a:gd name="connsiteY28" fmla="*/ 0 h 711200"/>
              <a:gd name="connsiteX29" fmla="*/ 261257 w 1335314"/>
              <a:gd name="connsiteY29" fmla="*/ 14514 h 711200"/>
              <a:gd name="connsiteX30" fmla="*/ 159657 w 1335314"/>
              <a:gd name="connsiteY30" fmla="*/ 43543 h 711200"/>
              <a:gd name="connsiteX31" fmla="*/ 145142 w 1335314"/>
              <a:gd name="connsiteY31" fmla="*/ 43543 h 711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335314" h="711200">
                <a:moveTo>
                  <a:pt x="246742" y="29028"/>
                </a:moveTo>
                <a:cubicBezTo>
                  <a:pt x="132775" y="37795"/>
                  <a:pt x="71690" y="1321"/>
                  <a:pt x="14514" y="87085"/>
                </a:cubicBezTo>
                <a:cubicBezTo>
                  <a:pt x="6027" y="99815"/>
                  <a:pt x="4838" y="116114"/>
                  <a:pt x="0" y="130628"/>
                </a:cubicBezTo>
                <a:cubicBezTo>
                  <a:pt x="76520" y="156137"/>
                  <a:pt x="14604" y="128285"/>
                  <a:pt x="87085" y="188685"/>
                </a:cubicBezTo>
                <a:cubicBezTo>
                  <a:pt x="124602" y="219949"/>
                  <a:pt x="130529" y="217681"/>
                  <a:pt x="174171" y="232228"/>
                </a:cubicBezTo>
                <a:cubicBezTo>
                  <a:pt x="273987" y="298772"/>
                  <a:pt x="228159" y="279252"/>
                  <a:pt x="304800" y="304800"/>
                </a:cubicBezTo>
                <a:cubicBezTo>
                  <a:pt x="290286" y="314476"/>
                  <a:pt x="276859" y="326027"/>
                  <a:pt x="261257" y="333828"/>
                </a:cubicBezTo>
                <a:cubicBezTo>
                  <a:pt x="247573" y="340670"/>
                  <a:pt x="228532" y="337525"/>
                  <a:pt x="217714" y="348343"/>
                </a:cubicBezTo>
                <a:cubicBezTo>
                  <a:pt x="206896" y="359161"/>
                  <a:pt x="211686" y="379155"/>
                  <a:pt x="203200" y="391885"/>
                </a:cubicBezTo>
                <a:cubicBezTo>
                  <a:pt x="180849" y="425411"/>
                  <a:pt x="148244" y="443037"/>
                  <a:pt x="116114" y="464457"/>
                </a:cubicBezTo>
                <a:cubicBezTo>
                  <a:pt x="106438" y="478971"/>
                  <a:pt x="89552" y="490731"/>
                  <a:pt x="87085" y="508000"/>
                </a:cubicBezTo>
                <a:cubicBezTo>
                  <a:pt x="79866" y="558535"/>
                  <a:pt x="107708" y="576368"/>
                  <a:pt x="145142" y="595085"/>
                </a:cubicBezTo>
                <a:cubicBezTo>
                  <a:pt x="168347" y="606688"/>
                  <a:pt x="225034" y="617912"/>
                  <a:pt x="246742" y="624114"/>
                </a:cubicBezTo>
                <a:cubicBezTo>
                  <a:pt x="365870" y="658150"/>
                  <a:pt x="177655" y="620708"/>
                  <a:pt x="420914" y="653143"/>
                </a:cubicBezTo>
                <a:cubicBezTo>
                  <a:pt x="450085" y="657032"/>
                  <a:pt x="478971" y="662819"/>
                  <a:pt x="508000" y="667657"/>
                </a:cubicBezTo>
                <a:cubicBezTo>
                  <a:pt x="549505" y="681492"/>
                  <a:pt x="564032" y="687571"/>
                  <a:pt x="609600" y="696685"/>
                </a:cubicBezTo>
                <a:cubicBezTo>
                  <a:pt x="638457" y="702457"/>
                  <a:pt x="667657" y="706362"/>
                  <a:pt x="696685" y="711200"/>
                </a:cubicBezTo>
                <a:cubicBezTo>
                  <a:pt x="805870" y="704777"/>
                  <a:pt x="927698" y="719066"/>
                  <a:pt x="1030514" y="667657"/>
                </a:cubicBezTo>
                <a:cubicBezTo>
                  <a:pt x="1127849" y="618989"/>
                  <a:pt x="1047817" y="653757"/>
                  <a:pt x="1146628" y="624114"/>
                </a:cubicBezTo>
                <a:cubicBezTo>
                  <a:pt x="1175936" y="615321"/>
                  <a:pt x="1233714" y="595085"/>
                  <a:pt x="1233714" y="595085"/>
                </a:cubicBezTo>
                <a:cubicBezTo>
                  <a:pt x="1261061" y="567739"/>
                  <a:pt x="1290118" y="544376"/>
                  <a:pt x="1306285" y="508000"/>
                </a:cubicBezTo>
                <a:cubicBezTo>
                  <a:pt x="1318712" y="480038"/>
                  <a:pt x="1335314" y="420914"/>
                  <a:pt x="1335314" y="420914"/>
                </a:cubicBezTo>
                <a:cubicBezTo>
                  <a:pt x="1330476" y="387047"/>
                  <a:pt x="1325043" y="353260"/>
                  <a:pt x="1320800" y="319314"/>
                </a:cubicBezTo>
                <a:cubicBezTo>
                  <a:pt x="1315366" y="275841"/>
                  <a:pt x="1312075" y="232112"/>
                  <a:pt x="1306285" y="188685"/>
                </a:cubicBezTo>
                <a:cubicBezTo>
                  <a:pt x="1302396" y="159514"/>
                  <a:pt x="1311150" y="123747"/>
                  <a:pt x="1291771" y="101600"/>
                </a:cubicBezTo>
                <a:cubicBezTo>
                  <a:pt x="1285160" y="94045"/>
                  <a:pt x="1169570" y="61881"/>
                  <a:pt x="1146628" y="58057"/>
                </a:cubicBezTo>
                <a:cubicBezTo>
                  <a:pt x="1108153" y="51645"/>
                  <a:pt x="1069066" y="49474"/>
                  <a:pt x="1030514" y="43543"/>
                </a:cubicBezTo>
                <a:cubicBezTo>
                  <a:pt x="877284" y="19969"/>
                  <a:pt x="1047695" y="35775"/>
                  <a:pt x="856342" y="14514"/>
                </a:cubicBezTo>
                <a:cubicBezTo>
                  <a:pt x="803230" y="8613"/>
                  <a:pt x="749904" y="4838"/>
                  <a:pt x="696685" y="0"/>
                </a:cubicBezTo>
                <a:cubicBezTo>
                  <a:pt x="551542" y="4838"/>
                  <a:pt x="406230" y="5986"/>
                  <a:pt x="261257" y="14514"/>
                </a:cubicBezTo>
                <a:cubicBezTo>
                  <a:pt x="225749" y="16603"/>
                  <a:pt x="193446" y="35095"/>
                  <a:pt x="159657" y="43543"/>
                </a:cubicBezTo>
                <a:cubicBezTo>
                  <a:pt x="154963" y="44717"/>
                  <a:pt x="149980" y="43543"/>
                  <a:pt x="145142" y="43543"/>
                </a:cubicBezTo>
              </a:path>
            </a:pathLst>
          </a:custGeom>
          <a:solidFill>
            <a:schemeClr val="tx1"/>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800" b="0" i="0" u="none" strike="noStrike" cap="none" normalizeH="0" baseline="0">
              <a:ln>
                <a:noFill/>
              </a:ln>
              <a:solidFill>
                <a:schemeClr val="tx1"/>
              </a:solidFill>
              <a:effectLst/>
              <a:latin typeface="Verdana" pitchFamily="34" charset="0"/>
            </a:endParaRPr>
          </a:p>
        </p:txBody>
      </p:sp>
      <p:sp>
        <p:nvSpPr>
          <p:cNvPr id="7" name="Rectangle 6"/>
          <p:cNvSpPr/>
          <p:nvPr/>
        </p:nvSpPr>
        <p:spPr>
          <a:xfrm>
            <a:off x="4550229" y="2363726"/>
            <a:ext cx="503664" cy="584775"/>
          </a:xfrm>
          <a:prstGeom prst="rect">
            <a:avLst/>
          </a:prstGeom>
          <a:noFill/>
        </p:spPr>
        <p:txBody>
          <a:bodyPr wrap="none" lIns="91440" tIns="45720" rIns="91440" bIns="45720">
            <a:spAutoFit/>
          </a:bodyPr>
          <a:lstStyle/>
          <a:p>
            <a:pPr algn="ctr"/>
            <a:r>
              <a:rPr lang="en-US" sz="32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A</a:t>
            </a:r>
            <a:endParaRPr lang="en-US" sz="32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
        <p:nvSpPr>
          <p:cNvPr id="8" name="Rectangle 7"/>
          <p:cNvSpPr/>
          <p:nvPr/>
        </p:nvSpPr>
        <p:spPr>
          <a:xfrm>
            <a:off x="4583503" y="2937040"/>
            <a:ext cx="497251" cy="584775"/>
          </a:xfrm>
          <a:prstGeom prst="rect">
            <a:avLst/>
          </a:prstGeom>
          <a:noFill/>
        </p:spPr>
        <p:txBody>
          <a:bodyPr wrap="none" lIns="91440" tIns="45720" rIns="91440" bIns="45720">
            <a:spAutoFit/>
          </a:bodyPr>
          <a:lstStyle/>
          <a:p>
            <a:pPr algn="ctr"/>
            <a:r>
              <a:rPr lang="en-US" sz="32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B</a:t>
            </a:r>
          </a:p>
        </p:txBody>
      </p:sp>
      <p:sp>
        <p:nvSpPr>
          <p:cNvPr id="10" name="Rectangle 9"/>
          <p:cNvSpPr/>
          <p:nvPr/>
        </p:nvSpPr>
        <p:spPr>
          <a:xfrm>
            <a:off x="4593520" y="3558531"/>
            <a:ext cx="481222" cy="584775"/>
          </a:xfrm>
          <a:prstGeom prst="rect">
            <a:avLst/>
          </a:prstGeom>
          <a:noFill/>
        </p:spPr>
        <p:txBody>
          <a:bodyPr wrap="none" lIns="91440" tIns="45720" rIns="91440" bIns="45720">
            <a:spAutoFit/>
          </a:bodyPr>
          <a:lstStyle/>
          <a:p>
            <a:pPr algn="ctr"/>
            <a:r>
              <a:rPr lang="en-US" sz="32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C</a:t>
            </a:r>
            <a:endParaRPr lang="en-US" sz="32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
        <p:nvSpPr>
          <p:cNvPr id="11" name="Rectangle 10"/>
          <p:cNvSpPr/>
          <p:nvPr/>
        </p:nvSpPr>
        <p:spPr>
          <a:xfrm>
            <a:off x="4613747" y="4091874"/>
            <a:ext cx="526105" cy="584775"/>
          </a:xfrm>
          <a:prstGeom prst="rect">
            <a:avLst/>
          </a:prstGeom>
          <a:noFill/>
        </p:spPr>
        <p:txBody>
          <a:bodyPr wrap="none" lIns="91440" tIns="45720" rIns="91440" bIns="45720">
            <a:spAutoFit/>
          </a:bodyPr>
          <a:lstStyle/>
          <a:p>
            <a:pPr algn="ctr"/>
            <a:r>
              <a:rPr lang="en-US" sz="32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D</a:t>
            </a:r>
          </a:p>
        </p:txBody>
      </p:sp>
      <p:sp>
        <p:nvSpPr>
          <p:cNvPr id="12" name="Rectangle 11"/>
          <p:cNvSpPr/>
          <p:nvPr/>
        </p:nvSpPr>
        <p:spPr>
          <a:xfrm>
            <a:off x="4615562" y="4662712"/>
            <a:ext cx="465192" cy="584775"/>
          </a:xfrm>
          <a:prstGeom prst="rect">
            <a:avLst/>
          </a:prstGeom>
          <a:noFill/>
        </p:spPr>
        <p:txBody>
          <a:bodyPr wrap="none" lIns="91440" tIns="45720" rIns="91440" bIns="45720">
            <a:spAutoFit/>
          </a:bodyPr>
          <a:lstStyle/>
          <a:p>
            <a:pPr algn="ctr"/>
            <a:r>
              <a:rPr lang="en-US" sz="32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E</a:t>
            </a:r>
          </a:p>
        </p:txBody>
      </p:sp>
      <p:sp>
        <p:nvSpPr>
          <p:cNvPr id="13" name="Rectangle 12"/>
          <p:cNvSpPr/>
          <p:nvPr/>
        </p:nvSpPr>
        <p:spPr>
          <a:xfrm>
            <a:off x="4632541" y="5170139"/>
            <a:ext cx="452368" cy="584775"/>
          </a:xfrm>
          <a:prstGeom prst="rect">
            <a:avLst/>
          </a:prstGeom>
          <a:noFill/>
        </p:spPr>
        <p:txBody>
          <a:bodyPr wrap="none" lIns="91440" tIns="45720" rIns="91440" bIns="45720">
            <a:spAutoFit/>
          </a:bodyPr>
          <a:lstStyle/>
          <a:p>
            <a:pPr algn="ctr"/>
            <a:r>
              <a:rPr lang="en-US" sz="32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F</a:t>
            </a:r>
            <a:endParaRPr lang="en-US" sz="32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
        <p:nvSpPr>
          <p:cNvPr id="14" name="Rectangle 13"/>
          <p:cNvSpPr/>
          <p:nvPr/>
        </p:nvSpPr>
        <p:spPr>
          <a:xfrm>
            <a:off x="7620000" y="1508427"/>
            <a:ext cx="1059907" cy="1569660"/>
          </a:xfrm>
          <a:prstGeom prst="rect">
            <a:avLst/>
          </a:prstGeom>
          <a:noFill/>
        </p:spPr>
        <p:txBody>
          <a:bodyPr wrap="none" lIns="91440" tIns="45720" rIns="91440" bIns="45720">
            <a:spAutoFit/>
          </a:bodyPr>
          <a:lstStyle/>
          <a:p>
            <a:pPr algn="ctr"/>
            <a:r>
              <a:rPr lang="en-US" sz="9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9</a:t>
            </a:r>
          </a:p>
        </p:txBody>
      </p:sp>
    </p:spTree>
    <p:extLst>
      <p:ext uri="{BB962C8B-B14F-4D97-AF65-F5344CB8AC3E}">
        <p14:creationId xmlns:p14="http://schemas.microsoft.com/office/powerpoint/2010/main" val="235307547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8" name="Rectangle 3"/>
          <p:cNvSpPr>
            <a:spLocks noGrp="1" noChangeArrowheads="1"/>
          </p:cNvSpPr>
          <p:nvPr>
            <p:ph type="body" idx="1"/>
          </p:nvPr>
        </p:nvSpPr>
        <p:spPr>
          <a:xfrm>
            <a:off x="457200" y="381000"/>
            <a:ext cx="8229600" cy="5745163"/>
          </a:xfrm>
        </p:spPr>
        <p:txBody>
          <a:bodyPr/>
          <a:lstStyle/>
          <a:p>
            <a:pPr eaLnBrk="1" hangingPunct="1"/>
            <a:r>
              <a:rPr lang="en-US" dirty="0">
                <a:solidFill>
                  <a:srgbClr val="FFC000"/>
                </a:solidFill>
              </a:rPr>
              <a:t>Which two are Purines?  The larger of the two types of bases found in DNA.</a:t>
            </a:r>
          </a:p>
        </p:txBody>
      </p:sp>
      <p:pic>
        <p:nvPicPr>
          <p:cNvPr id="254979"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524000"/>
            <a:ext cx="92964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433" name="Rectangle 9"/>
          <p:cNvSpPr>
            <a:spLocks noChangeArrowheads="1"/>
          </p:cNvSpPr>
          <p:nvPr/>
        </p:nvSpPr>
        <p:spPr bwMode="auto">
          <a:xfrm>
            <a:off x="5715000" y="6629400"/>
            <a:ext cx="3124200" cy="214313"/>
          </a:xfrm>
          <a:prstGeom prst="rect">
            <a:avLst/>
          </a:prstGeom>
          <a:noFill/>
          <a:ln w="9525" algn="ctr">
            <a:noFill/>
            <a:miter lim="800000"/>
            <a:headEnd/>
            <a:tailEnd/>
          </a:ln>
          <a:effectLst/>
        </p:spPr>
        <p:txBody>
          <a:bodyPr>
            <a:spAutoFit/>
          </a:bodyPr>
          <a:lstStyle/>
          <a:p>
            <a:pPr marL="342900" indent="-342900" algn="r" eaLnBrk="1" hangingPunct="1">
              <a:buClr>
                <a:schemeClr val="hlink"/>
              </a:buClr>
              <a:buSzPct val="65000"/>
              <a:buFont typeface="Wingdings" pitchFamily="2" charset="2"/>
              <a:buNone/>
              <a:defRPr/>
            </a:pPr>
            <a:r>
              <a:rPr lang="en-US" sz="800" b="1" dirty="0">
                <a:latin typeface="Verdana" pitchFamily="34" charset="0"/>
              </a:rPr>
              <a:t>Copyright © 2024 SlideSpark .LLC</a:t>
            </a:r>
            <a:endParaRPr lang="en-US" sz="9600" dirty="0">
              <a:effectLst>
                <a:outerShdw blurRad="38100" dist="38100" dir="2700000" algn="tl">
                  <a:srgbClr val="336699"/>
                </a:outerShdw>
              </a:effectLst>
              <a:latin typeface="Tahoma" pitchFamily="34" charset="0"/>
            </a:endParaRPr>
          </a:p>
        </p:txBody>
      </p:sp>
      <p:pic>
        <p:nvPicPr>
          <p:cNvPr id="6"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3657600"/>
            <a:ext cx="929640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7541099" y="914400"/>
            <a:ext cx="1277914" cy="1015663"/>
          </a:xfrm>
          <a:prstGeom prst="rect">
            <a:avLst/>
          </a:prstGeom>
          <a:noFill/>
        </p:spPr>
        <p:txBody>
          <a:bodyPr wrap="none" lIns="91440" tIns="45720" rIns="91440" bIns="45720">
            <a:spAutoFit/>
          </a:bodyPr>
          <a:lstStyle/>
          <a:p>
            <a:pPr algn="ctr"/>
            <a:r>
              <a:rPr lang="en-US" sz="60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10</a:t>
            </a:r>
          </a:p>
        </p:txBody>
      </p:sp>
      <p:sp>
        <p:nvSpPr>
          <p:cNvPr id="4" name="Rectangle 3"/>
          <p:cNvSpPr/>
          <p:nvPr/>
        </p:nvSpPr>
        <p:spPr bwMode="auto">
          <a:xfrm>
            <a:off x="0" y="6477000"/>
            <a:ext cx="9525000" cy="381000"/>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800" b="0" i="0" u="none" strike="noStrike" cap="none" normalizeH="0" baseline="0">
              <a:ln>
                <a:noFill/>
              </a:ln>
              <a:solidFill>
                <a:schemeClr val="tx1"/>
              </a:solidFill>
              <a:effectLst/>
              <a:latin typeface="Verdana" pitchFamily="34" charset="0"/>
            </a:endParaRPr>
          </a:p>
        </p:txBody>
      </p:sp>
      <p:pic>
        <p:nvPicPr>
          <p:cNvPr id="2" name="Picture 1">
            <a:extLst>
              <a:ext uri="{FF2B5EF4-FFF2-40B4-BE49-F238E27FC236}">
                <a16:creationId xmlns:a16="http://schemas.microsoft.com/office/drawing/2014/main" id="{D368D3EF-2239-5582-BF38-D04277FD2EF2}"/>
              </a:ext>
            </a:extLst>
          </p:cNvPr>
          <p:cNvPicPr>
            <a:picLocks noChangeAspect="1"/>
          </p:cNvPicPr>
          <p:nvPr/>
        </p:nvPicPr>
        <p:blipFill>
          <a:blip r:embed="rId4"/>
          <a:stretch>
            <a:fillRect/>
          </a:stretch>
        </p:blipFill>
        <p:spPr>
          <a:xfrm>
            <a:off x="7418674" y="6787306"/>
            <a:ext cx="1633537" cy="70694"/>
          </a:xfrm>
          <a:prstGeom prst="rect">
            <a:avLst/>
          </a:prstGeom>
        </p:spPr>
      </p:pic>
    </p:spTree>
    <p:extLst>
      <p:ext uri="{BB962C8B-B14F-4D97-AF65-F5344CB8AC3E}">
        <p14:creationId xmlns:p14="http://schemas.microsoft.com/office/powerpoint/2010/main" val="247250552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3411226639"/>
              </p:ext>
            </p:extLst>
          </p:nvPr>
        </p:nvGraphicFramePr>
        <p:xfrm>
          <a:off x="381000" y="891594"/>
          <a:ext cx="8382000" cy="5680075"/>
        </p:xfrm>
        <a:graphic>
          <a:graphicData uri="http://schemas.openxmlformats.org/drawingml/2006/table">
            <a:tbl>
              <a:tblPr firstRow="1" bandRow="1">
                <a:tableStyleId>{5C22544A-7EE6-4342-B048-85BDC9FD1C3A}</a:tableStyleId>
              </a:tblPr>
              <a:tblGrid>
                <a:gridCol w="1676400">
                  <a:extLst>
                    <a:ext uri="{9D8B030D-6E8A-4147-A177-3AD203B41FA5}">
                      <a16:colId xmlns:a16="http://schemas.microsoft.com/office/drawing/2014/main" val="20000"/>
                    </a:ext>
                  </a:extLst>
                </a:gridCol>
                <a:gridCol w="1676400">
                  <a:extLst>
                    <a:ext uri="{9D8B030D-6E8A-4147-A177-3AD203B41FA5}">
                      <a16:colId xmlns:a16="http://schemas.microsoft.com/office/drawing/2014/main" val="20001"/>
                    </a:ext>
                  </a:extLst>
                </a:gridCol>
                <a:gridCol w="1676400">
                  <a:extLst>
                    <a:ext uri="{9D8B030D-6E8A-4147-A177-3AD203B41FA5}">
                      <a16:colId xmlns:a16="http://schemas.microsoft.com/office/drawing/2014/main" val="20002"/>
                    </a:ext>
                  </a:extLst>
                </a:gridCol>
                <a:gridCol w="1676400">
                  <a:extLst>
                    <a:ext uri="{9D8B030D-6E8A-4147-A177-3AD203B41FA5}">
                      <a16:colId xmlns:a16="http://schemas.microsoft.com/office/drawing/2014/main" val="20003"/>
                    </a:ext>
                  </a:extLst>
                </a:gridCol>
                <a:gridCol w="1676400">
                  <a:extLst>
                    <a:ext uri="{9D8B030D-6E8A-4147-A177-3AD203B41FA5}">
                      <a16:colId xmlns:a16="http://schemas.microsoft.com/office/drawing/2014/main" val="20004"/>
                    </a:ext>
                  </a:extLst>
                </a:gridCol>
              </a:tblGrid>
              <a:tr h="819729">
                <a:tc>
                  <a:txBody>
                    <a:bodyPr/>
                    <a:lstStyle/>
                    <a:p>
                      <a:pPr algn="ctr"/>
                      <a:r>
                        <a:rPr lang="en-US" dirty="0"/>
                        <a:t>HI</a:t>
                      </a:r>
                      <a:r>
                        <a:rPr lang="en-US" baseline="0" dirty="0"/>
                        <a:t>P </a:t>
                      </a:r>
                      <a:r>
                        <a:rPr lang="en-US" baseline="0" dirty="0" err="1"/>
                        <a:t>HIP</a:t>
                      </a:r>
                      <a:br>
                        <a:rPr lang="en-US" baseline="0" dirty="0"/>
                      </a:br>
                      <a:r>
                        <a:rPr lang="en-US" baseline="0" dirty="0"/>
                        <a:t>HOORAY</a:t>
                      </a:r>
                      <a:endParaRPr lang="en-US" dirty="0"/>
                    </a:p>
                  </a:txBody>
                  <a:tcPr>
                    <a:noFill/>
                  </a:tcPr>
                </a:tc>
                <a:tc>
                  <a:txBody>
                    <a:bodyPr/>
                    <a:lstStyle/>
                    <a:p>
                      <a:pPr algn="ctr"/>
                      <a:r>
                        <a:rPr lang="en-US" dirty="0"/>
                        <a:t>SPIRAL</a:t>
                      </a:r>
                      <a:br>
                        <a:rPr lang="en-US" dirty="0"/>
                      </a:br>
                      <a:r>
                        <a:rPr lang="en-US" dirty="0" err="1"/>
                        <a:t>SPIRAL</a:t>
                      </a:r>
                      <a:endParaRPr lang="en-US" dirty="0"/>
                    </a:p>
                  </a:txBody>
                  <a:tcPr>
                    <a:noFill/>
                  </a:tcPr>
                </a:tc>
                <a:tc>
                  <a:txBody>
                    <a:bodyPr/>
                    <a:lstStyle/>
                    <a:p>
                      <a:pPr algn="ctr"/>
                      <a:r>
                        <a:rPr lang="en-US" dirty="0"/>
                        <a:t>SHAPE-UP</a:t>
                      </a:r>
                    </a:p>
                  </a:txBody>
                  <a:tcPr>
                    <a:noFill/>
                  </a:tcPr>
                </a:tc>
                <a:tc>
                  <a:txBody>
                    <a:bodyPr/>
                    <a:lstStyle/>
                    <a:p>
                      <a:pPr algn="ctr"/>
                      <a:r>
                        <a:rPr lang="en-US" dirty="0"/>
                        <a:t>LIFE</a:t>
                      </a:r>
                    </a:p>
                    <a:p>
                      <a:pPr algn="ctr"/>
                      <a:r>
                        <a:rPr lang="en-US" dirty="0"/>
                        <a:t>LINE</a:t>
                      </a:r>
                    </a:p>
                  </a:txBody>
                  <a:tcPr>
                    <a:noFill/>
                  </a:tcPr>
                </a:tc>
                <a:tc>
                  <a:txBody>
                    <a:bodyPr/>
                    <a:lstStyle/>
                    <a:p>
                      <a:pPr algn="ctr"/>
                      <a:r>
                        <a:rPr lang="en-US" dirty="0"/>
                        <a:t>-Bonus-</a:t>
                      </a:r>
                    </a:p>
                    <a:p>
                      <a:pPr algn="ctr"/>
                      <a:r>
                        <a:rPr lang="en-US" dirty="0"/>
                        <a:t>FAMILY</a:t>
                      </a:r>
                      <a:r>
                        <a:rPr lang="en-US" baseline="0" dirty="0"/>
                        <a:t> JEANS</a:t>
                      </a:r>
                      <a:endParaRPr lang="en-US" dirty="0"/>
                    </a:p>
                  </a:txBody>
                  <a:tcPr>
                    <a:noFill/>
                  </a:tcPr>
                </a:tc>
                <a:extLst>
                  <a:ext uri="{0D108BD9-81ED-4DB2-BD59-A6C34878D82A}">
                    <a16:rowId xmlns:a16="http://schemas.microsoft.com/office/drawing/2014/main" val="10000"/>
                  </a:ext>
                </a:extLst>
              </a:tr>
              <a:tr h="953135">
                <a:tc>
                  <a:txBody>
                    <a:bodyPr/>
                    <a:lstStyle/>
                    <a:p>
                      <a:pPr algn="ctr"/>
                      <a:r>
                        <a:rPr lang="en-US" sz="4400" dirty="0">
                          <a:solidFill>
                            <a:schemeClr val="tx1"/>
                          </a:solidFill>
                        </a:rPr>
                        <a:t>1</a:t>
                      </a:r>
                    </a:p>
                  </a:txBody>
                  <a:tcPr>
                    <a:noFill/>
                  </a:tcPr>
                </a:tc>
                <a:tc>
                  <a:txBody>
                    <a:bodyPr/>
                    <a:lstStyle/>
                    <a:p>
                      <a:pPr algn="ctr"/>
                      <a:r>
                        <a:rPr lang="en-US" sz="4400" dirty="0">
                          <a:solidFill>
                            <a:schemeClr val="tx1"/>
                          </a:solidFill>
                        </a:rPr>
                        <a:t>6</a:t>
                      </a:r>
                    </a:p>
                  </a:txBody>
                  <a:tcPr>
                    <a:noFill/>
                  </a:tcPr>
                </a:tc>
                <a:tc>
                  <a:txBody>
                    <a:bodyPr/>
                    <a:lstStyle/>
                    <a:p>
                      <a:pPr algn="ctr"/>
                      <a:r>
                        <a:rPr lang="en-US" sz="4400" dirty="0">
                          <a:solidFill>
                            <a:schemeClr val="tx1"/>
                          </a:solidFill>
                        </a:rPr>
                        <a:t>11</a:t>
                      </a:r>
                    </a:p>
                  </a:txBody>
                  <a:tcPr>
                    <a:noFill/>
                  </a:tcPr>
                </a:tc>
                <a:tc>
                  <a:txBody>
                    <a:bodyPr/>
                    <a:lstStyle/>
                    <a:p>
                      <a:pPr algn="ctr"/>
                      <a:r>
                        <a:rPr lang="en-US" sz="4400" dirty="0">
                          <a:solidFill>
                            <a:schemeClr val="tx1"/>
                          </a:solidFill>
                        </a:rPr>
                        <a:t>16</a:t>
                      </a:r>
                    </a:p>
                  </a:txBody>
                  <a:tcPr>
                    <a:noFill/>
                  </a:tcPr>
                </a:tc>
                <a:tc>
                  <a:txBody>
                    <a:bodyPr/>
                    <a:lstStyle/>
                    <a:p>
                      <a:pPr algn="ctr"/>
                      <a:r>
                        <a:rPr lang="en-US" sz="4400" dirty="0">
                          <a:solidFill>
                            <a:schemeClr val="tx1"/>
                          </a:solidFill>
                        </a:rPr>
                        <a:t>*21</a:t>
                      </a:r>
                    </a:p>
                  </a:txBody>
                  <a:tcPr>
                    <a:noFill/>
                  </a:tcPr>
                </a:tc>
                <a:extLst>
                  <a:ext uri="{0D108BD9-81ED-4DB2-BD59-A6C34878D82A}">
                    <a16:rowId xmlns:a16="http://schemas.microsoft.com/office/drawing/2014/main" val="10001"/>
                  </a:ext>
                </a:extLst>
              </a:tr>
              <a:tr h="953135">
                <a:tc>
                  <a:txBody>
                    <a:bodyPr/>
                    <a:lstStyle/>
                    <a:p>
                      <a:pPr algn="ctr"/>
                      <a:r>
                        <a:rPr lang="en-US" sz="4400" dirty="0">
                          <a:solidFill>
                            <a:schemeClr val="tx1"/>
                          </a:solidFill>
                        </a:rPr>
                        <a:t>2</a:t>
                      </a:r>
                    </a:p>
                  </a:txBody>
                  <a:tcPr>
                    <a:noFill/>
                  </a:tcPr>
                </a:tc>
                <a:tc>
                  <a:txBody>
                    <a:bodyPr/>
                    <a:lstStyle/>
                    <a:p>
                      <a:pPr algn="ctr"/>
                      <a:r>
                        <a:rPr lang="en-US" sz="4400" dirty="0">
                          <a:solidFill>
                            <a:schemeClr val="tx1"/>
                          </a:solidFill>
                        </a:rPr>
                        <a:t>7</a:t>
                      </a:r>
                    </a:p>
                  </a:txBody>
                  <a:tcPr>
                    <a:noFill/>
                  </a:tcPr>
                </a:tc>
                <a:tc>
                  <a:txBody>
                    <a:bodyPr/>
                    <a:lstStyle/>
                    <a:p>
                      <a:pPr algn="ctr"/>
                      <a:r>
                        <a:rPr lang="en-US" sz="4400" dirty="0">
                          <a:solidFill>
                            <a:schemeClr val="tx1"/>
                          </a:solidFill>
                        </a:rPr>
                        <a:t>12</a:t>
                      </a:r>
                    </a:p>
                  </a:txBody>
                  <a:tcPr>
                    <a:noFill/>
                  </a:tcPr>
                </a:tc>
                <a:tc>
                  <a:txBody>
                    <a:bodyPr/>
                    <a:lstStyle/>
                    <a:p>
                      <a:pPr algn="ctr"/>
                      <a:r>
                        <a:rPr lang="en-US" sz="4400" dirty="0">
                          <a:solidFill>
                            <a:schemeClr val="tx1"/>
                          </a:solidFill>
                        </a:rPr>
                        <a:t>17</a:t>
                      </a:r>
                    </a:p>
                  </a:txBody>
                  <a:tcPr>
                    <a:noFill/>
                  </a:tcPr>
                </a:tc>
                <a:tc>
                  <a:txBody>
                    <a:bodyPr/>
                    <a:lstStyle/>
                    <a:p>
                      <a:pPr algn="ctr"/>
                      <a:r>
                        <a:rPr lang="en-US" sz="4400" dirty="0">
                          <a:solidFill>
                            <a:schemeClr val="tx1"/>
                          </a:solidFill>
                        </a:rPr>
                        <a:t>*22</a:t>
                      </a:r>
                    </a:p>
                  </a:txBody>
                  <a:tcPr>
                    <a:noFill/>
                  </a:tcPr>
                </a:tc>
                <a:extLst>
                  <a:ext uri="{0D108BD9-81ED-4DB2-BD59-A6C34878D82A}">
                    <a16:rowId xmlns:a16="http://schemas.microsoft.com/office/drawing/2014/main" val="10002"/>
                  </a:ext>
                </a:extLst>
              </a:tr>
              <a:tr h="953135">
                <a:tc>
                  <a:txBody>
                    <a:bodyPr/>
                    <a:lstStyle/>
                    <a:p>
                      <a:pPr algn="ctr"/>
                      <a:r>
                        <a:rPr lang="en-US" sz="4400" dirty="0">
                          <a:solidFill>
                            <a:schemeClr val="tx1"/>
                          </a:solidFill>
                        </a:rPr>
                        <a:t>3</a:t>
                      </a:r>
                    </a:p>
                  </a:txBody>
                  <a:tcPr>
                    <a:noFill/>
                  </a:tcPr>
                </a:tc>
                <a:tc>
                  <a:txBody>
                    <a:bodyPr/>
                    <a:lstStyle/>
                    <a:p>
                      <a:pPr algn="ctr"/>
                      <a:r>
                        <a:rPr lang="en-US" sz="4400" dirty="0">
                          <a:solidFill>
                            <a:schemeClr val="tx1"/>
                          </a:solidFill>
                        </a:rPr>
                        <a:t>8</a:t>
                      </a:r>
                    </a:p>
                  </a:txBody>
                  <a:tcPr>
                    <a:noFill/>
                  </a:tcPr>
                </a:tc>
                <a:tc>
                  <a:txBody>
                    <a:bodyPr/>
                    <a:lstStyle/>
                    <a:p>
                      <a:pPr algn="ctr"/>
                      <a:r>
                        <a:rPr lang="en-US" sz="4400" dirty="0">
                          <a:solidFill>
                            <a:schemeClr val="tx1"/>
                          </a:solidFill>
                        </a:rPr>
                        <a:t>13</a:t>
                      </a:r>
                    </a:p>
                  </a:txBody>
                  <a:tcPr>
                    <a:noFill/>
                  </a:tcPr>
                </a:tc>
                <a:tc>
                  <a:txBody>
                    <a:bodyPr/>
                    <a:lstStyle/>
                    <a:p>
                      <a:pPr algn="ctr"/>
                      <a:r>
                        <a:rPr lang="en-US" sz="4400" dirty="0">
                          <a:solidFill>
                            <a:schemeClr val="tx1"/>
                          </a:solidFill>
                        </a:rPr>
                        <a:t>18</a:t>
                      </a:r>
                    </a:p>
                  </a:txBody>
                  <a:tcPr>
                    <a:noFill/>
                  </a:tcPr>
                </a:tc>
                <a:tc>
                  <a:txBody>
                    <a:bodyPr/>
                    <a:lstStyle/>
                    <a:p>
                      <a:pPr algn="ctr"/>
                      <a:r>
                        <a:rPr lang="en-US" sz="4400" dirty="0">
                          <a:solidFill>
                            <a:schemeClr val="tx1"/>
                          </a:solidFill>
                        </a:rPr>
                        <a:t>*23</a:t>
                      </a:r>
                    </a:p>
                  </a:txBody>
                  <a:tcPr>
                    <a:noFill/>
                  </a:tcPr>
                </a:tc>
                <a:extLst>
                  <a:ext uri="{0D108BD9-81ED-4DB2-BD59-A6C34878D82A}">
                    <a16:rowId xmlns:a16="http://schemas.microsoft.com/office/drawing/2014/main" val="10003"/>
                  </a:ext>
                </a:extLst>
              </a:tr>
              <a:tr h="953135">
                <a:tc>
                  <a:txBody>
                    <a:bodyPr/>
                    <a:lstStyle/>
                    <a:p>
                      <a:pPr algn="ctr"/>
                      <a:r>
                        <a:rPr lang="en-US" sz="4400" dirty="0">
                          <a:solidFill>
                            <a:schemeClr val="tx1"/>
                          </a:solidFill>
                        </a:rPr>
                        <a:t>4</a:t>
                      </a:r>
                    </a:p>
                  </a:txBody>
                  <a:tcPr>
                    <a:noFill/>
                  </a:tcPr>
                </a:tc>
                <a:tc>
                  <a:txBody>
                    <a:bodyPr/>
                    <a:lstStyle/>
                    <a:p>
                      <a:pPr algn="ctr"/>
                      <a:r>
                        <a:rPr lang="en-US" sz="4400" dirty="0">
                          <a:solidFill>
                            <a:schemeClr val="tx1"/>
                          </a:solidFill>
                        </a:rPr>
                        <a:t>9</a:t>
                      </a:r>
                    </a:p>
                  </a:txBody>
                  <a:tcPr>
                    <a:noFill/>
                  </a:tcPr>
                </a:tc>
                <a:tc>
                  <a:txBody>
                    <a:bodyPr/>
                    <a:lstStyle/>
                    <a:p>
                      <a:pPr algn="ctr"/>
                      <a:r>
                        <a:rPr lang="en-US" sz="4400" dirty="0">
                          <a:solidFill>
                            <a:schemeClr val="tx1"/>
                          </a:solidFill>
                        </a:rPr>
                        <a:t>14</a:t>
                      </a:r>
                    </a:p>
                  </a:txBody>
                  <a:tcPr>
                    <a:noFill/>
                  </a:tcPr>
                </a:tc>
                <a:tc>
                  <a:txBody>
                    <a:bodyPr/>
                    <a:lstStyle/>
                    <a:p>
                      <a:pPr algn="ctr"/>
                      <a:r>
                        <a:rPr lang="en-US" sz="4400" dirty="0">
                          <a:solidFill>
                            <a:schemeClr val="tx1"/>
                          </a:solidFill>
                        </a:rPr>
                        <a:t>19</a:t>
                      </a:r>
                    </a:p>
                  </a:txBody>
                  <a:tcPr>
                    <a:noFill/>
                  </a:tcPr>
                </a:tc>
                <a:tc>
                  <a:txBody>
                    <a:bodyPr/>
                    <a:lstStyle/>
                    <a:p>
                      <a:pPr algn="ctr"/>
                      <a:r>
                        <a:rPr lang="en-US" sz="4400" dirty="0">
                          <a:solidFill>
                            <a:schemeClr val="tx1"/>
                          </a:solidFill>
                        </a:rPr>
                        <a:t>*24</a:t>
                      </a:r>
                    </a:p>
                  </a:txBody>
                  <a:tcPr>
                    <a:noFill/>
                  </a:tcPr>
                </a:tc>
                <a:extLst>
                  <a:ext uri="{0D108BD9-81ED-4DB2-BD59-A6C34878D82A}">
                    <a16:rowId xmlns:a16="http://schemas.microsoft.com/office/drawing/2014/main" val="10004"/>
                  </a:ext>
                </a:extLst>
              </a:tr>
              <a:tr h="953135">
                <a:tc>
                  <a:txBody>
                    <a:bodyPr/>
                    <a:lstStyle/>
                    <a:p>
                      <a:pPr algn="ctr"/>
                      <a:r>
                        <a:rPr lang="en-US" sz="4400" dirty="0">
                          <a:solidFill>
                            <a:schemeClr val="tx1"/>
                          </a:solidFill>
                        </a:rPr>
                        <a:t>5</a:t>
                      </a:r>
                    </a:p>
                  </a:txBody>
                  <a:tcPr>
                    <a:noFill/>
                  </a:tcPr>
                </a:tc>
                <a:tc>
                  <a:txBody>
                    <a:bodyPr/>
                    <a:lstStyle/>
                    <a:p>
                      <a:pPr algn="ctr"/>
                      <a:r>
                        <a:rPr lang="en-US" sz="4400" dirty="0">
                          <a:solidFill>
                            <a:schemeClr val="tx1"/>
                          </a:solidFill>
                        </a:rPr>
                        <a:t>10</a:t>
                      </a:r>
                    </a:p>
                  </a:txBody>
                  <a:tcPr>
                    <a:noFill/>
                  </a:tcPr>
                </a:tc>
                <a:tc>
                  <a:txBody>
                    <a:bodyPr/>
                    <a:lstStyle/>
                    <a:p>
                      <a:pPr algn="ctr"/>
                      <a:r>
                        <a:rPr lang="en-US" sz="4400" dirty="0">
                          <a:solidFill>
                            <a:schemeClr val="tx1"/>
                          </a:solidFill>
                        </a:rPr>
                        <a:t>15</a:t>
                      </a:r>
                    </a:p>
                  </a:txBody>
                  <a:tcPr>
                    <a:noFill/>
                  </a:tcPr>
                </a:tc>
                <a:tc>
                  <a:txBody>
                    <a:bodyPr/>
                    <a:lstStyle/>
                    <a:p>
                      <a:pPr algn="ctr"/>
                      <a:r>
                        <a:rPr lang="en-US" sz="4400" dirty="0">
                          <a:solidFill>
                            <a:schemeClr val="tx1"/>
                          </a:solidFill>
                        </a:rPr>
                        <a:t>20</a:t>
                      </a:r>
                    </a:p>
                  </a:txBody>
                  <a:tcPr>
                    <a:noFill/>
                  </a:tcPr>
                </a:tc>
                <a:tc>
                  <a:txBody>
                    <a:bodyPr/>
                    <a:lstStyle/>
                    <a:p>
                      <a:pPr algn="ctr"/>
                      <a:r>
                        <a:rPr lang="en-US" sz="4400" dirty="0">
                          <a:solidFill>
                            <a:schemeClr val="tx1"/>
                          </a:solidFill>
                        </a:rPr>
                        <a:t>*25</a:t>
                      </a:r>
                    </a:p>
                  </a:txBody>
                  <a:tcPr>
                    <a:noFill/>
                  </a:tcPr>
                </a:tc>
                <a:extLst>
                  <a:ext uri="{0D108BD9-81ED-4DB2-BD59-A6C34878D82A}">
                    <a16:rowId xmlns:a16="http://schemas.microsoft.com/office/drawing/2014/main" val="10005"/>
                  </a:ext>
                </a:extLst>
              </a:tr>
            </a:tbl>
          </a:graphicData>
        </a:graphic>
      </p:graphicFrame>
      <p:sp>
        <p:nvSpPr>
          <p:cNvPr id="3" name="Rectangle 2"/>
          <p:cNvSpPr/>
          <p:nvPr/>
        </p:nvSpPr>
        <p:spPr>
          <a:xfrm>
            <a:off x="2874270" y="228600"/>
            <a:ext cx="3395481" cy="461665"/>
          </a:xfrm>
          <a:prstGeom prst="rect">
            <a:avLst/>
          </a:prstGeom>
          <a:noFill/>
        </p:spPr>
        <p:txBody>
          <a:bodyPr wrap="none" lIns="91440" tIns="45720" rIns="91440" bIns="45720">
            <a:spAutoFit/>
          </a:bodyPr>
          <a:lstStyle/>
          <a:p>
            <a:pPr algn="ctr"/>
            <a:r>
              <a:rPr lang="en-US" sz="24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DNA Review Game</a:t>
            </a:r>
            <a:endParaRPr lang="en-US" sz="24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4" name="Picture 3">
            <a:extLst>
              <a:ext uri="{FF2B5EF4-FFF2-40B4-BE49-F238E27FC236}">
                <a16:creationId xmlns:a16="http://schemas.microsoft.com/office/drawing/2014/main" id="{5F487521-BD1E-764B-8F1C-85D28F749FED}"/>
              </a:ext>
            </a:extLst>
          </p:cNvPr>
          <p:cNvPicPr>
            <a:picLocks noChangeAspect="1"/>
          </p:cNvPicPr>
          <p:nvPr/>
        </p:nvPicPr>
        <p:blipFill>
          <a:blip r:embed="rId2"/>
          <a:stretch>
            <a:fillRect/>
          </a:stretch>
        </p:blipFill>
        <p:spPr>
          <a:xfrm>
            <a:off x="7418674" y="6787306"/>
            <a:ext cx="1633537" cy="70694"/>
          </a:xfrm>
          <a:prstGeom prst="rect">
            <a:avLst/>
          </a:prstGeom>
        </p:spPr>
      </p:pic>
    </p:spTree>
    <p:extLst>
      <p:ext uri="{BB962C8B-B14F-4D97-AF65-F5344CB8AC3E}">
        <p14:creationId xmlns:p14="http://schemas.microsoft.com/office/powerpoint/2010/main" val="153687900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3631592524"/>
              </p:ext>
            </p:extLst>
          </p:nvPr>
        </p:nvGraphicFramePr>
        <p:xfrm>
          <a:off x="381000" y="891594"/>
          <a:ext cx="8382000" cy="5680075"/>
        </p:xfrm>
        <a:graphic>
          <a:graphicData uri="http://schemas.openxmlformats.org/drawingml/2006/table">
            <a:tbl>
              <a:tblPr firstRow="1" bandRow="1">
                <a:tableStyleId>{5C22544A-7EE6-4342-B048-85BDC9FD1C3A}</a:tableStyleId>
              </a:tblPr>
              <a:tblGrid>
                <a:gridCol w="1676400">
                  <a:extLst>
                    <a:ext uri="{9D8B030D-6E8A-4147-A177-3AD203B41FA5}">
                      <a16:colId xmlns:a16="http://schemas.microsoft.com/office/drawing/2014/main" val="20000"/>
                    </a:ext>
                  </a:extLst>
                </a:gridCol>
                <a:gridCol w="1676400">
                  <a:extLst>
                    <a:ext uri="{9D8B030D-6E8A-4147-A177-3AD203B41FA5}">
                      <a16:colId xmlns:a16="http://schemas.microsoft.com/office/drawing/2014/main" val="20001"/>
                    </a:ext>
                  </a:extLst>
                </a:gridCol>
                <a:gridCol w="1676400">
                  <a:extLst>
                    <a:ext uri="{9D8B030D-6E8A-4147-A177-3AD203B41FA5}">
                      <a16:colId xmlns:a16="http://schemas.microsoft.com/office/drawing/2014/main" val="20002"/>
                    </a:ext>
                  </a:extLst>
                </a:gridCol>
                <a:gridCol w="1676400">
                  <a:extLst>
                    <a:ext uri="{9D8B030D-6E8A-4147-A177-3AD203B41FA5}">
                      <a16:colId xmlns:a16="http://schemas.microsoft.com/office/drawing/2014/main" val="20003"/>
                    </a:ext>
                  </a:extLst>
                </a:gridCol>
                <a:gridCol w="1676400">
                  <a:extLst>
                    <a:ext uri="{9D8B030D-6E8A-4147-A177-3AD203B41FA5}">
                      <a16:colId xmlns:a16="http://schemas.microsoft.com/office/drawing/2014/main" val="20004"/>
                    </a:ext>
                  </a:extLst>
                </a:gridCol>
              </a:tblGrid>
              <a:tr h="819729">
                <a:tc>
                  <a:txBody>
                    <a:bodyPr/>
                    <a:lstStyle/>
                    <a:p>
                      <a:pPr algn="ctr"/>
                      <a:r>
                        <a:rPr lang="en-US" dirty="0"/>
                        <a:t>HI</a:t>
                      </a:r>
                      <a:r>
                        <a:rPr lang="en-US" baseline="0" dirty="0"/>
                        <a:t>P </a:t>
                      </a:r>
                      <a:r>
                        <a:rPr lang="en-US" baseline="0" dirty="0" err="1"/>
                        <a:t>HIP</a:t>
                      </a:r>
                      <a:br>
                        <a:rPr lang="en-US" baseline="0" dirty="0"/>
                      </a:br>
                      <a:r>
                        <a:rPr lang="en-US" baseline="0" dirty="0"/>
                        <a:t>HOORAY</a:t>
                      </a:r>
                      <a:endParaRPr lang="en-US" dirty="0"/>
                    </a:p>
                  </a:txBody>
                  <a:tcPr>
                    <a:noFill/>
                  </a:tcPr>
                </a:tc>
                <a:tc>
                  <a:txBody>
                    <a:bodyPr/>
                    <a:lstStyle/>
                    <a:p>
                      <a:pPr algn="ctr"/>
                      <a:r>
                        <a:rPr lang="en-US" dirty="0"/>
                        <a:t>SPIRAL</a:t>
                      </a:r>
                      <a:br>
                        <a:rPr lang="en-US" dirty="0"/>
                      </a:br>
                      <a:r>
                        <a:rPr lang="en-US" dirty="0" err="1"/>
                        <a:t>SPIRAL</a:t>
                      </a:r>
                      <a:endParaRPr lang="en-US" dirty="0"/>
                    </a:p>
                  </a:txBody>
                  <a:tcPr>
                    <a:noFill/>
                  </a:tcPr>
                </a:tc>
                <a:tc>
                  <a:txBody>
                    <a:bodyPr/>
                    <a:lstStyle/>
                    <a:p>
                      <a:pPr algn="ctr"/>
                      <a:r>
                        <a:rPr lang="en-US" dirty="0">
                          <a:solidFill>
                            <a:srgbClr val="66FFCC"/>
                          </a:solidFill>
                        </a:rPr>
                        <a:t>SHAPE-UP</a:t>
                      </a:r>
                    </a:p>
                  </a:txBody>
                  <a:tcPr>
                    <a:noFill/>
                  </a:tcPr>
                </a:tc>
                <a:tc>
                  <a:txBody>
                    <a:bodyPr/>
                    <a:lstStyle/>
                    <a:p>
                      <a:pPr algn="ctr"/>
                      <a:r>
                        <a:rPr lang="en-US" dirty="0"/>
                        <a:t>LIFE</a:t>
                      </a:r>
                    </a:p>
                    <a:p>
                      <a:pPr algn="ctr"/>
                      <a:r>
                        <a:rPr lang="en-US" dirty="0"/>
                        <a:t>LINE</a:t>
                      </a:r>
                    </a:p>
                  </a:txBody>
                  <a:tcPr>
                    <a:noFill/>
                  </a:tcPr>
                </a:tc>
                <a:tc>
                  <a:txBody>
                    <a:bodyPr/>
                    <a:lstStyle/>
                    <a:p>
                      <a:pPr algn="ctr"/>
                      <a:r>
                        <a:rPr lang="en-US" dirty="0"/>
                        <a:t>-Bonus-</a:t>
                      </a:r>
                    </a:p>
                    <a:p>
                      <a:pPr algn="ctr"/>
                      <a:r>
                        <a:rPr lang="en-US" dirty="0"/>
                        <a:t>FAMILY</a:t>
                      </a:r>
                      <a:r>
                        <a:rPr lang="en-US" baseline="0" dirty="0"/>
                        <a:t> JEANS</a:t>
                      </a:r>
                      <a:endParaRPr lang="en-US" dirty="0"/>
                    </a:p>
                  </a:txBody>
                  <a:tcPr>
                    <a:noFill/>
                  </a:tcPr>
                </a:tc>
                <a:extLst>
                  <a:ext uri="{0D108BD9-81ED-4DB2-BD59-A6C34878D82A}">
                    <a16:rowId xmlns:a16="http://schemas.microsoft.com/office/drawing/2014/main" val="10000"/>
                  </a:ext>
                </a:extLst>
              </a:tr>
              <a:tr h="953135">
                <a:tc>
                  <a:txBody>
                    <a:bodyPr/>
                    <a:lstStyle/>
                    <a:p>
                      <a:pPr algn="ctr"/>
                      <a:r>
                        <a:rPr lang="en-US" sz="4400" dirty="0">
                          <a:solidFill>
                            <a:schemeClr val="tx1"/>
                          </a:solidFill>
                        </a:rPr>
                        <a:t>1</a:t>
                      </a:r>
                    </a:p>
                  </a:txBody>
                  <a:tcPr>
                    <a:noFill/>
                  </a:tcPr>
                </a:tc>
                <a:tc>
                  <a:txBody>
                    <a:bodyPr/>
                    <a:lstStyle/>
                    <a:p>
                      <a:pPr algn="ctr"/>
                      <a:r>
                        <a:rPr lang="en-US" sz="4400" dirty="0">
                          <a:solidFill>
                            <a:schemeClr val="tx1"/>
                          </a:solidFill>
                        </a:rPr>
                        <a:t>6</a:t>
                      </a:r>
                    </a:p>
                  </a:txBody>
                  <a:tcPr>
                    <a:noFill/>
                  </a:tcPr>
                </a:tc>
                <a:tc>
                  <a:txBody>
                    <a:bodyPr/>
                    <a:lstStyle/>
                    <a:p>
                      <a:pPr algn="ctr"/>
                      <a:r>
                        <a:rPr lang="en-US" sz="4400" dirty="0">
                          <a:solidFill>
                            <a:schemeClr val="tx1"/>
                          </a:solidFill>
                        </a:rPr>
                        <a:t>11</a:t>
                      </a:r>
                    </a:p>
                  </a:txBody>
                  <a:tcPr>
                    <a:solidFill>
                      <a:schemeClr val="bg1">
                        <a:lumMod val="75000"/>
                        <a:lumOff val="25000"/>
                      </a:schemeClr>
                    </a:solidFill>
                  </a:tcPr>
                </a:tc>
                <a:tc>
                  <a:txBody>
                    <a:bodyPr/>
                    <a:lstStyle/>
                    <a:p>
                      <a:pPr algn="ctr"/>
                      <a:r>
                        <a:rPr lang="en-US" sz="4400" dirty="0">
                          <a:solidFill>
                            <a:schemeClr val="tx1"/>
                          </a:solidFill>
                        </a:rPr>
                        <a:t>16</a:t>
                      </a:r>
                    </a:p>
                  </a:txBody>
                  <a:tcPr>
                    <a:noFill/>
                  </a:tcPr>
                </a:tc>
                <a:tc>
                  <a:txBody>
                    <a:bodyPr/>
                    <a:lstStyle/>
                    <a:p>
                      <a:pPr algn="ctr"/>
                      <a:r>
                        <a:rPr lang="en-US" sz="4400" dirty="0">
                          <a:solidFill>
                            <a:schemeClr val="tx1"/>
                          </a:solidFill>
                        </a:rPr>
                        <a:t>*21</a:t>
                      </a:r>
                    </a:p>
                  </a:txBody>
                  <a:tcPr>
                    <a:noFill/>
                  </a:tcPr>
                </a:tc>
                <a:extLst>
                  <a:ext uri="{0D108BD9-81ED-4DB2-BD59-A6C34878D82A}">
                    <a16:rowId xmlns:a16="http://schemas.microsoft.com/office/drawing/2014/main" val="10001"/>
                  </a:ext>
                </a:extLst>
              </a:tr>
              <a:tr h="953135">
                <a:tc>
                  <a:txBody>
                    <a:bodyPr/>
                    <a:lstStyle/>
                    <a:p>
                      <a:pPr algn="ctr"/>
                      <a:r>
                        <a:rPr lang="en-US" sz="4400" dirty="0">
                          <a:solidFill>
                            <a:schemeClr val="tx1"/>
                          </a:solidFill>
                        </a:rPr>
                        <a:t>2</a:t>
                      </a:r>
                    </a:p>
                  </a:txBody>
                  <a:tcPr>
                    <a:noFill/>
                  </a:tcPr>
                </a:tc>
                <a:tc>
                  <a:txBody>
                    <a:bodyPr/>
                    <a:lstStyle/>
                    <a:p>
                      <a:pPr algn="ctr"/>
                      <a:r>
                        <a:rPr lang="en-US" sz="4400" dirty="0">
                          <a:solidFill>
                            <a:schemeClr val="tx1"/>
                          </a:solidFill>
                        </a:rPr>
                        <a:t>7</a:t>
                      </a:r>
                    </a:p>
                  </a:txBody>
                  <a:tcPr>
                    <a:noFill/>
                  </a:tcPr>
                </a:tc>
                <a:tc>
                  <a:txBody>
                    <a:bodyPr/>
                    <a:lstStyle/>
                    <a:p>
                      <a:pPr algn="ctr"/>
                      <a:r>
                        <a:rPr lang="en-US" sz="4400" dirty="0">
                          <a:solidFill>
                            <a:schemeClr val="tx1"/>
                          </a:solidFill>
                        </a:rPr>
                        <a:t>12</a:t>
                      </a:r>
                    </a:p>
                  </a:txBody>
                  <a:tcPr>
                    <a:solidFill>
                      <a:schemeClr val="bg1">
                        <a:lumMod val="75000"/>
                        <a:lumOff val="25000"/>
                      </a:schemeClr>
                    </a:solidFill>
                  </a:tcPr>
                </a:tc>
                <a:tc>
                  <a:txBody>
                    <a:bodyPr/>
                    <a:lstStyle/>
                    <a:p>
                      <a:pPr algn="ctr"/>
                      <a:r>
                        <a:rPr lang="en-US" sz="4400" dirty="0">
                          <a:solidFill>
                            <a:schemeClr val="tx1"/>
                          </a:solidFill>
                        </a:rPr>
                        <a:t>17</a:t>
                      </a:r>
                    </a:p>
                  </a:txBody>
                  <a:tcPr>
                    <a:noFill/>
                  </a:tcPr>
                </a:tc>
                <a:tc>
                  <a:txBody>
                    <a:bodyPr/>
                    <a:lstStyle/>
                    <a:p>
                      <a:pPr algn="ctr"/>
                      <a:r>
                        <a:rPr lang="en-US" sz="4400" dirty="0">
                          <a:solidFill>
                            <a:schemeClr val="tx1"/>
                          </a:solidFill>
                        </a:rPr>
                        <a:t>*22</a:t>
                      </a:r>
                    </a:p>
                  </a:txBody>
                  <a:tcPr>
                    <a:noFill/>
                  </a:tcPr>
                </a:tc>
                <a:extLst>
                  <a:ext uri="{0D108BD9-81ED-4DB2-BD59-A6C34878D82A}">
                    <a16:rowId xmlns:a16="http://schemas.microsoft.com/office/drawing/2014/main" val="10002"/>
                  </a:ext>
                </a:extLst>
              </a:tr>
              <a:tr h="953135">
                <a:tc>
                  <a:txBody>
                    <a:bodyPr/>
                    <a:lstStyle/>
                    <a:p>
                      <a:pPr algn="ctr"/>
                      <a:r>
                        <a:rPr lang="en-US" sz="4400" dirty="0">
                          <a:solidFill>
                            <a:schemeClr val="tx1"/>
                          </a:solidFill>
                        </a:rPr>
                        <a:t>3</a:t>
                      </a:r>
                    </a:p>
                  </a:txBody>
                  <a:tcPr>
                    <a:noFill/>
                  </a:tcPr>
                </a:tc>
                <a:tc>
                  <a:txBody>
                    <a:bodyPr/>
                    <a:lstStyle/>
                    <a:p>
                      <a:pPr algn="ctr"/>
                      <a:r>
                        <a:rPr lang="en-US" sz="4400" dirty="0">
                          <a:solidFill>
                            <a:schemeClr val="tx1"/>
                          </a:solidFill>
                        </a:rPr>
                        <a:t>8</a:t>
                      </a:r>
                    </a:p>
                  </a:txBody>
                  <a:tcPr>
                    <a:noFill/>
                  </a:tcPr>
                </a:tc>
                <a:tc>
                  <a:txBody>
                    <a:bodyPr/>
                    <a:lstStyle/>
                    <a:p>
                      <a:pPr algn="ctr"/>
                      <a:r>
                        <a:rPr lang="en-US" sz="4400" dirty="0">
                          <a:solidFill>
                            <a:schemeClr val="tx1"/>
                          </a:solidFill>
                        </a:rPr>
                        <a:t>13</a:t>
                      </a:r>
                    </a:p>
                  </a:txBody>
                  <a:tcPr>
                    <a:solidFill>
                      <a:schemeClr val="bg1">
                        <a:lumMod val="75000"/>
                        <a:lumOff val="25000"/>
                      </a:schemeClr>
                    </a:solidFill>
                  </a:tcPr>
                </a:tc>
                <a:tc>
                  <a:txBody>
                    <a:bodyPr/>
                    <a:lstStyle/>
                    <a:p>
                      <a:pPr algn="ctr"/>
                      <a:r>
                        <a:rPr lang="en-US" sz="4400" dirty="0">
                          <a:solidFill>
                            <a:schemeClr val="tx1"/>
                          </a:solidFill>
                        </a:rPr>
                        <a:t>18</a:t>
                      </a:r>
                    </a:p>
                  </a:txBody>
                  <a:tcPr>
                    <a:noFill/>
                  </a:tcPr>
                </a:tc>
                <a:tc>
                  <a:txBody>
                    <a:bodyPr/>
                    <a:lstStyle/>
                    <a:p>
                      <a:pPr algn="ctr"/>
                      <a:r>
                        <a:rPr lang="en-US" sz="4400" dirty="0">
                          <a:solidFill>
                            <a:schemeClr val="tx1"/>
                          </a:solidFill>
                        </a:rPr>
                        <a:t>*23</a:t>
                      </a:r>
                    </a:p>
                  </a:txBody>
                  <a:tcPr>
                    <a:noFill/>
                  </a:tcPr>
                </a:tc>
                <a:extLst>
                  <a:ext uri="{0D108BD9-81ED-4DB2-BD59-A6C34878D82A}">
                    <a16:rowId xmlns:a16="http://schemas.microsoft.com/office/drawing/2014/main" val="10003"/>
                  </a:ext>
                </a:extLst>
              </a:tr>
              <a:tr h="953135">
                <a:tc>
                  <a:txBody>
                    <a:bodyPr/>
                    <a:lstStyle/>
                    <a:p>
                      <a:pPr algn="ctr"/>
                      <a:r>
                        <a:rPr lang="en-US" sz="4400" dirty="0">
                          <a:solidFill>
                            <a:schemeClr val="tx1"/>
                          </a:solidFill>
                        </a:rPr>
                        <a:t>4</a:t>
                      </a:r>
                    </a:p>
                  </a:txBody>
                  <a:tcPr>
                    <a:noFill/>
                  </a:tcPr>
                </a:tc>
                <a:tc>
                  <a:txBody>
                    <a:bodyPr/>
                    <a:lstStyle/>
                    <a:p>
                      <a:pPr algn="ctr"/>
                      <a:r>
                        <a:rPr lang="en-US" sz="4400" dirty="0">
                          <a:solidFill>
                            <a:schemeClr val="tx1"/>
                          </a:solidFill>
                        </a:rPr>
                        <a:t>9</a:t>
                      </a:r>
                    </a:p>
                  </a:txBody>
                  <a:tcPr>
                    <a:noFill/>
                  </a:tcPr>
                </a:tc>
                <a:tc>
                  <a:txBody>
                    <a:bodyPr/>
                    <a:lstStyle/>
                    <a:p>
                      <a:pPr algn="ctr"/>
                      <a:r>
                        <a:rPr lang="en-US" sz="4400" dirty="0">
                          <a:solidFill>
                            <a:schemeClr val="tx1"/>
                          </a:solidFill>
                        </a:rPr>
                        <a:t>14</a:t>
                      </a:r>
                    </a:p>
                  </a:txBody>
                  <a:tcPr>
                    <a:solidFill>
                      <a:schemeClr val="bg1">
                        <a:lumMod val="75000"/>
                        <a:lumOff val="25000"/>
                      </a:schemeClr>
                    </a:solidFill>
                  </a:tcPr>
                </a:tc>
                <a:tc>
                  <a:txBody>
                    <a:bodyPr/>
                    <a:lstStyle/>
                    <a:p>
                      <a:pPr algn="ctr"/>
                      <a:r>
                        <a:rPr lang="en-US" sz="4400" dirty="0">
                          <a:solidFill>
                            <a:schemeClr val="tx1"/>
                          </a:solidFill>
                        </a:rPr>
                        <a:t>19</a:t>
                      </a:r>
                    </a:p>
                  </a:txBody>
                  <a:tcPr>
                    <a:noFill/>
                  </a:tcPr>
                </a:tc>
                <a:tc>
                  <a:txBody>
                    <a:bodyPr/>
                    <a:lstStyle/>
                    <a:p>
                      <a:pPr algn="ctr"/>
                      <a:r>
                        <a:rPr lang="en-US" sz="4400" dirty="0">
                          <a:solidFill>
                            <a:schemeClr val="tx1"/>
                          </a:solidFill>
                        </a:rPr>
                        <a:t>*24</a:t>
                      </a:r>
                    </a:p>
                  </a:txBody>
                  <a:tcPr>
                    <a:noFill/>
                  </a:tcPr>
                </a:tc>
                <a:extLst>
                  <a:ext uri="{0D108BD9-81ED-4DB2-BD59-A6C34878D82A}">
                    <a16:rowId xmlns:a16="http://schemas.microsoft.com/office/drawing/2014/main" val="10004"/>
                  </a:ext>
                </a:extLst>
              </a:tr>
              <a:tr h="953135">
                <a:tc>
                  <a:txBody>
                    <a:bodyPr/>
                    <a:lstStyle/>
                    <a:p>
                      <a:pPr algn="ctr"/>
                      <a:r>
                        <a:rPr lang="en-US" sz="4400" dirty="0">
                          <a:solidFill>
                            <a:schemeClr val="tx1"/>
                          </a:solidFill>
                        </a:rPr>
                        <a:t>5</a:t>
                      </a:r>
                    </a:p>
                  </a:txBody>
                  <a:tcPr>
                    <a:noFill/>
                  </a:tcPr>
                </a:tc>
                <a:tc>
                  <a:txBody>
                    <a:bodyPr/>
                    <a:lstStyle/>
                    <a:p>
                      <a:pPr algn="ctr"/>
                      <a:r>
                        <a:rPr lang="en-US" sz="4400" dirty="0">
                          <a:solidFill>
                            <a:schemeClr val="tx1"/>
                          </a:solidFill>
                        </a:rPr>
                        <a:t>10</a:t>
                      </a:r>
                    </a:p>
                  </a:txBody>
                  <a:tcPr>
                    <a:noFill/>
                  </a:tcPr>
                </a:tc>
                <a:tc>
                  <a:txBody>
                    <a:bodyPr/>
                    <a:lstStyle/>
                    <a:p>
                      <a:pPr algn="ctr"/>
                      <a:r>
                        <a:rPr lang="en-US" sz="4400" dirty="0">
                          <a:solidFill>
                            <a:schemeClr val="tx1"/>
                          </a:solidFill>
                        </a:rPr>
                        <a:t>15</a:t>
                      </a:r>
                    </a:p>
                  </a:txBody>
                  <a:tcPr>
                    <a:solidFill>
                      <a:schemeClr val="bg1">
                        <a:lumMod val="75000"/>
                        <a:lumOff val="25000"/>
                      </a:schemeClr>
                    </a:solidFill>
                  </a:tcPr>
                </a:tc>
                <a:tc>
                  <a:txBody>
                    <a:bodyPr/>
                    <a:lstStyle/>
                    <a:p>
                      <a:pPr algn="ctr"/>
                      <a:r>
                        <a:rPr lang="en-US" sz="4400" dirty="0">
                          <a:solidFill>
                            <a:schemeClr val="tx1"/>
                          </a:solidFill>
                        </a:rPr>
                        <a:t>20</a:t>
                      </a:r>
                    </a:p>
                  </a:txBody>
                  <a:tcPr>
                    <a:noFill/>
                  </a:tcPr>
                </a:tc>
                <a:tc>
                  <a:txBody>
                    <a:bodyPr/>
                    <a:lstStyle/>
                    <a:p>
                      <a:pPr algn="ctr"/>
                      <a:r>
                        <a:rPr lang="en-US" sz="4400" dirty="0">
                          <a:solidFill>
                            <a:schemeClr val="tx1"/>
                          </a:solidFill>
                        </a:rPr>
                        <a:t>*25</a:t>
                      </a:r>
                    </a:p>
                  </a:txBody>
                  <a:tcPr>
                    <a:noFill/>
                  </a:tcPr>
                </a:tc>
                <a:extLst>
                  <a:ext uri="{0D108BD9-81ED-4DB2-BD59-A6C34878D82A}">
                    <a16:rowId xmlns:a16="http://schemas.microsoft.com/office/drawing/2014/main" val="10005"/>
                  </a:ext>
                </a:extLst>
              </a:tr>
            </a:tbl>
          </a:graphicData>
        </a:graphic>
      </p:graphicFrame>
      <p:sp>
        <p:nvSpPr>
          <p:cNvPr id="3" name="Rectangle 2"/>
          <p:cNvSpPr/>
          <p:nvPr/>
        </p:nvSpPr>
        <p:spPr>
          <a:xfrm>
            <a:off x="2874270" y="228600"/>
            <a:ext cx="3395481" cy="461665"/>
          </a:xfrm>
          <a:prstGeom prst="rect">
            <a:avLst/>
          </a:prstGeom>
          <a:noFill/>
        </p:spPr>
        <p:txBody>
          <a:bodyPr wrap="none" lIns="91440" tIns="45720" rIns="91440" bIns="45720">
            <a:spAutoFit/>
          </a:bodyPr>
          <a:lstStyle/>
          <a:p>
            <a:pPr algn="ctr"/>
            <a:r>
              <a:rPr lang="en-US" sz="24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DNA Review Game</a:t>
            </a:r>
            <a:endParaRPr lang="en-US" sz="24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4" name="Picture 3">
            <a:extLst>
              <a:ext uri="{FF2B5EF4-FFF2-40B4-BE49-F238E27FC236}">
                <a16:creationId xmlns:a16="http://schemas.microsoft.com/office/drawing/2014/main" id="{F51C8D93-D2AD-E02E-9102-E68665D4BDCD}"/>
              </a:ext>
            </a:extLst>
          </p:cNvPr>
          <p:cNvPicPr>
            <a:picLocks noChangeAspect="1"/>
          </p:cNvPicPr>
          <p:nvPr/>
        </p:nvPicPr>
        <p:blipFill>
          <a:blip r:embed="rId2"/>
          <a:stretch>
            <a:fillRect/>
          </a:stretch>
        </p:blipFill>
        <p:spPr>
          <a:xfrm>
            <a:off x="7418674" y="6787306"/>
            <a:ext cx="1633537" cy="70694"/>
          </a:xfrm>
          <a:prstGeom prst="rect">
            <a:avLst/>
          </a:prstGeom>
        </p:spPr>
      </p:pic>
    </p:spTree>
    <p:extLst>
      <p:ext uri="{BB962C8B-B14F-4D97-AF65-F5344CB8AC3E}">
        <p14:creationId xmlns:p14="http://schemas.microsoft.com/office/powerpoint/2010/main" val="153687900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152400"/>
            <a:ext cx="8534400" cy="5973763"/>
          </a:xfrm>
        </p:spPr>
        <p:txBody>
          <a:bodyPr/>
          <a:lstStyle/>
          <a:p>
            <a:r>
              <a:rPr lang="en-US" dirty="0"/>
              <a:t>Name this molecule?</a:t>
            </a:r>
          </a:p>
        </p:txBody>
      </p:sp>
      <p:pic>
        <p:nvPicPr>
          <p:cNvPr id="2051"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4800" y="838200"/>
            <a:ext cx="8534400" cy="5806500"/>
          </a:xfrm>
          <a:prstGeom prst="rect">
            <a:avLst/>
          </a:prstGeom>
          <a:noFill/>
          <a:ln w="38100">
            <a:solidFill>
              <a:srgbClr val="9933FF"/>
            </a:solidFill>
            <a:miter lim="800000"/>
            <a:headEnd/>
            <a:tailEnd/>
          </a:ln>
          <a:extLst>
            <a:ext uri="{909E8E84-426E-40DD-AFC4-6F175D3DCCD1}">
              <a14:hiddenFill xmlns:a14="http://schemas.microsoft.com/office/drawing/2010/main">
                <a:solidFill>
                  <a:schemeClr val="accent1"/>
                </a:solidFill>
              </a14:hiddenFill>
            </a:ext>
          </a:extLst>
        </p:spPr>
      </p:pic>
      <p:sp>
        <p:nvSpPr>
          <p:cNvPr id="4" name="Rectangle 3"/>
          <p:cNvSpPr/>
          <p:nvPr/>
        </p:nvSpPr>
        <p:spPr>
          <a:xfrm>
            <a:off x="7208854" y="0"/>
            <a:ext cx="1935146" cy="1569660"/>
          </a:xfrm>
          <a:prstGeom prst="rect">
            <a:avLst/>
          </a:prstGeom>
          <a:noFill/>
        </p:spPr>
        <p:txBody>
          <a:bodyPr wrap="none" lIns="91440" tIns="45720" rIns="91440" bIns="45720">
            <a:spAutoFit/>
          </a:bodyPr>
          <a:lstStyle/>
          <a:p>
            <a:pPr algn="ctr"/>
            <a:r>
              <a:rPr lang="en-US" sz="9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11</a:t>
            </a:r>
          </a:p>
        </p:txBody>
      </p:sp>
      <p:sp>
        <p:nvSpPr>
          <p:cNvPr id="5" name="Rectangle 4"/>
          <p:cNvSpPr/>
          <p:nvPr/>
        </p:nvSpPr>
        <p:spPr bwMode="auto">
          <a:xfrm>
            <a:off x="685800" y="6096000"/>
            <a:ext cx="3657600" cy="548700"/>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800" b="0" i="0" u="none" strike="noStrike" cap="none" normalizeH="0" baseline="0">
              <a:ln>
                <a:noFill/>
              </a:ln>
              <a:solidFill>
                <a:schemeClr val="tx1"/>
              </a:solidFill>
              <a:effectLst/>
              <a:latin typeface="Verdana" pitchFamily="34" charset="0"/>
            </a:endParaRPr>
          </a:p>
        </p:txBody>
      </p:sp>
      <p:sp>
        <p:nvSpPr>
          <p:cNvPr id="2" name="Freeform: Shape 1">
            <a:extLst>
              <a:ext uri="{FF2B5EF4-FFF2-40B4-BE49-F238E27FC236}">
                <a16:creationId xmlns:a16="http://schemas.microsoft.com/office/drawing/2014/main" id="{9414AA91-9718-6BF6-B257-55C7B6AC53FD}"/>
              </a:ext>
            </a:extLst>
          </p:cNvPr>
          <p:cNvSpPr/>
          <p:nvPr/>
        </p:nvSpPr>
        <p:spPr bwMode="auto">
          <a:xfrm>
            <a:off x="3740310" y="1525532"/>
            <a:ext cx="1291675" cy="450307"/>
          </a:xfrm>
          <a:custGeom>
            <a:avLst/>
            <a:gdLst>
              <a:gd name="connsiteX0" fmla="*/ 289483 w 1291675"/>
              <a:gd name="connsiteY0" fmla="*/ 0 h 450307"/>
              <a:gd name="connsiteX1" fmla="*/ 229748 w 1291675"/>
              <a:gd name="connsiteY1" fmla="*/ 22975 h 450307"/>
              <a:gd name="connsiteX2" fmla="*/ 202178 w 1291675"/>
              <a:gd name="connsiteY2" fmla="*/ 27570 h 450307"/>
              <a:gd name="connsiteX3" fmla="*/ 105684 w 1291675"/>
              <a:gd name="connsiteY3" fmla="*/ 82709 h 450307"/>
              <a:gd name="connsiteX4" fmla="*/ 59734 w 1291675"/>
              <a:gd name="connsiteY4" fmla="*/ 137849 h 450307"/>
              <a:gd name="connsiteX5" fmla="*/ 0 w 1291675"/>
              <a:gd name="connsiteY5" fmla="*/ 317053 h 450307"/>
              <a:gd name="connsiteX6" fmla="*/ 22974 w 1291675"/>
              <a:gd name="connsiteY6" fmla="*/ 427332 h 450307"/>
              <a:gd name="connsiteX7" fmla="*/ 151634 w 1291675"/>
              <a:gd name="connsiteY7" fmla="*/ 450307 h 450307"/>
              <a:gd name="connsiteX8" fmla="*/ 813310 w 1291675"/>
              <a:gd name="connsiteY8" fmla="*/ 445712 h 450307"/>
              <a:gd name="connsiteX9" fmla="*/ 1038464 w 1291675"/>
              <a:gd name="connsiteY9" fmla="*/ 390573 h 450307"/>
              <a:gd name="connsiteX10" fmla="*/ 1286593 w 1291675"/>
              <a:gd name="connsiteY10" fmla="*/ 238938 h 450307"/>
              <a:gd name="connsiteX11" fmla="*/ 1291187 w 1291675"/>
              <a:gd name="connsiteY11" fmla="*/ 192989 h 450307"/>
              <a:gd name="connsiteX12" fmla="*/ 1272808 w 1291675"/>
              <a:gd name="connsiteY12" fmla="*/ 137849 h 450307"/>
              <a:gd name="connsiteX13" fmla="*/ 1162528 w 1291675"/>
              <a:gd name="connsiteY13" fmla="*/ 64329 h 450307"/>
              <a:gd name="connsiteX14" fmla="*/ 1125768 w 1291675"/>
              <a:gd name="connsiteY14" fmla="*/ 59734 h 450307"/>
              <a:gd name="connsiteX15" fmla="*/ 275698 w 1291675"/>
              <a:gd name="connsiteY15" fmla="*/ 50544 h 450307"/>
              <a:gd name="connsiteX16" fmla="*/ 174609 w 1291675"/>
              <a:gd name="connsiteY16" fmla="*/ 45949 h 450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91675" h="450307">
                <a:moveTo>
                  <a:pt x="289483" y="0"/>
                </a:moveTo>
                <a:cubicBezTo>
                  <a:pt x="230403" y="11816"/>
                  <a:pt x="313262" y="-6851"/>
                  <a:pt x="229748" y="22975"/>
                </a:cubicBezTo>
                <a:cubicBezTo>
                  <a:pt x="220974" y="26109"/>
                  <a:pt x="211368" y="26038"/>
                  <a:pt x="202178" y="27570"/>
                </a:cubicBezTo>
                <a:cubicBezTo>
                  <a:pt x="198603" y="29495"/>
                  <a:pt x="117608" y="71447"/>
                  <a:pt x="105684" y="82709"/>
                </a:cubicBezTo>
                <a:cubicBezTo>
                  <a:pt x="88290" y="99137"/>
                  <a:pt x="59734" y="137849"/>
                  <a:pt x="59734" y="137849"/>
                </a:cubicBezTo>
                <a:cubicBezTo>
                  <a:pt x="7910" y="282954"/>
                  <a:pt x="25765" y="222573"/>
                  <a:pt x="0" y="317053"/>
                </a:cubicBezTo>
                <a:cubicBezTo>
                  <a:pt x="7658" y="353813"/>
                  <a:pt x="-79" y="397693"/>
                  <a:pt x="22974" y="427332"/>
                </a:cubicBezTo>
                <a:cubicBezTo>
                  <a:pt x="24684" y="429530"/>
                  <a:pt x="139252" y="448243"/>
                  <a:pt x="151634" y="450307"/>
                </a:cubicBezTo>
                <a:lnTo>
                  <a:pt x="813310" y="445712"/>
                </a:lnTo>
                <a:cubicBezTo>
                  <a:pt x="845745" y="444547"/>
                  <a:pt x="1014080" y="397138"/>
                  <a:pt x="1038464" y="390573"/>
                </a:cubicBezTo>
                <a:cubicBezTo>
                  <a:pt x="1263042" y="258755"/>
                  <a:pt x="1184476" y="315526"/>
                  <a:pt x="1286593" y="238938"/>
                </a:cubicBezTo>
                <a:cubicBezTo>
                  <a:pt x="1288124" y="223622"/>
                  <a:pt x="1293267" y="208241"/>
                  <a:pt x="1291187" y="192989"/>
                </a:cubicBezTo>
                <a:cubicBezTo>
                  <a:pt x="1288569" y="173793"/>
                  <a:pt x="1283367" y="154093"/>
                  <a:pt x="1272808" y="137849"/>
                </a:cubicBezTo>
                <a:cubicBezTo>
                  <a:pt x="1253901" y="108761"/>
                  <a:pt x="1188561" y="74516"/>
                  <a:pt x="1162528" y="64329"/>
                </a:cubicBezTo>
                <a:cubicBezTo>
                  <a:pt x="1151028" y="59829"/>
                  <a:pt x="1138021" y="61266"/>
                  <a:pt x="1125768" y="59734"/>
                </a:cubicBezTo>
                <a:cubicBezTo>
                  <a:pt x="808045" y="-31045"/>
                  <a:pt x="1101834" y="46263"/>
                  <a:pt x="275698" y="50544"/>
                </a:cubicBezTo>
                <a:cubicBezTo>
                  <a:pt x="241967" y="50719"/>
                  <a:pt x="208305" y="47481"/>
                  <a:pt x="174609" y="45949"/>
                </a:cubicBezTo>
              </a:path>
            </a:pathLst>
          </a:custGeom>
          <a:solidFill>
            <a:schemeClr val="tx1"/>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800" b="0" i="0" u="none" strike="noStrike" cap="none" normalizeH="0" baseline="0">
              <a:ln>
                <a:noFill/>
              </a:ln>
              <a:solidFill>
                <a:schemeClr val="tx1"/>
              </a:solidFill>
              <a:effectLst/>
              <a:latin typeface="Verdana" pitchFamily="34" charset="0"/>
            </a:endParaRPr>
          </a:p>
        </p:txBody>
      </p:sp>
      <p:pic>
        <p:nvPicPr>
          <p:cNvPr id="6" name="Picture 5">
            <a:extLst>
              <a:ext uri="{FF2B5EF4-FFF2-40B4-BE49-F238E27FC236}">
                <a16:creationId xmlns:a16="http://schemas.microsoft.com/office/drawing/2014/main" id="{97642D2A-D853-CA9E-0C41-4E6B5F30EC39}"/>
              </a:ext>
            </a:extLst>
          </p:cNvPr>
          <p:cNvPicPr>
            <a:picLocks noChangeAspect="1"/>
          </p:cNvPicPr>
          <p:nvPr/>
        </p:nvPicPr>
        <p:blipFill>
          <a:blip r:embed="rId3"/>
          <a:stretch>
            <a:fillRect/>
          </a:stretch>
        </p:blipFill>
        <p:spPr>
          <a:xfrm>
            <a:off x="7418674" y="6787306"/>
            <a:ext cx="1633537" cy="70694"/>
          </a:xfrm>
          <a:prstGeom prst="rect">
            <a:avLst/>
          </a:prstGeom>
        </p:spPr>
      </p:pic>
    </p:spTree>
    <p:extLst>
      <p:ext uri="{BB962C8B-B14F-4D97-AF65-F5344CB8AC3E}">
        <p14:creationId xmlns:p14="http://schemas.microsoft.com/office/powerpoint/2010/main" val="403516149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760977" y="2209800"/>
            <a:ext cx="5622052" cy="923330"/>
          </a:xfrm>
          <a:prstGeom prst="rect">
            <a:avLst/>
          </a:prstGeom>
          <a:noFill/>
        </p:spPr>
        <p:txBody>
          <a:bodyPr wrap="none" lIns="91440" tIns="45720" rIns="91440" bIns="45720">
            <a:spAutoFit/>
          </a:bodyPr>
          <a:lstStyle/>
          <a:p>
            <a:pPr algn="ctr"/>
            <a:r>
              <a:rPr lang="en-US" sz="54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New Question</a:t>
            </a:r>
          </a:p>
        </p:txBody>
      </p:sp>
    </p:spTree>
    <p:extLst>
      <p:ext uri="{BB962C8B-B14F-4D97-AF65-F5344CB8AC3E}">
        <p14:creationId xmlns:p14="http://schemas.microsoft.com/office/powerpoint/2010/main" val="351957651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152400"/>
            <a:ext cx="8534400" cy="5973763"/>
          </a:xfrm>
        </p:spPr>
        <p:txBody>
          <a:bodyPr/>
          <a:lstStyle/>
          <a:p>
            <a:r>
              <a:rPr lang="en-US" dirty="0"/>
              <a:t>What nitrogen base is the U?</a:t>
            </a:r>
            <a:endParaRPr lang="en-US" dirty="0">
              <a:solidFill>
                <a:srgbClr val="9933FF"/>
              </a:solidFill>
            </a:endParaRPr>
          </a:p>
        </p:txBody>
      </p:sp>
      <p:pic>
        <p:nvPicPr>
          <p:cNvPr id="2051"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19314" y="838200"/>
            <a:ext cx="8534400" cy="5806500"/>
          </a:xfrm>
          <a:prstGeom prst="rect">
            <a:avLst/>
          </a:prstGeom>
          <a:noFill/>
          <a:ln w="38100">
            <a:solidFill>
              <a:srgbClr val="FFC000"/>
            </a:solidFill>
            <a:miter lim="800000"/>
            <a:headEnd/>
            <a:tailEnd/>
          </a:ln>
          <a:extLst>
            <a:ext uri="{909E8E84-426E-40DD-AFC4-6F175D3DCCD1}">
              <a14:hiddenFill xmlns:a14="http://schemas.microsoft.com/office/drawing/2010/main">
                <a:solidFill>
                  <a:schemeClr val="accent1"/>
                </a:solidFill>
              </a14:hiddenFill>
            </a:ext>
          </a:extLst>
        </p:spPr>
      </p:pic>
      <p:sp>
        <p:nvSpPr>
          <p:cNvPr id="4" name="Rectangle 3"/>
          <p:cNvSpPr/>
          <p:nvPr/>
        </p:nvSpPr>
        <p:spPr>
          <a:xfrm>
            <a:off x="7208855" y="0"/>
            <a:ext cx="1935145" cy="1569660"/>
          </a:xfrm>
          <a:prstGeom prst="rect">
            <a:avLst/>
          </a:prstGeom>
          <a:noFill/>
        </p:spPr>
        <p:txBody>
          <a:bodyPr wrap="none" lIns="91440" tIns="45720" rIns="91440" bIns="45720">
            <a:spAutoFit/>
          </a:bodyPr>
          <a:lstStyle/>
          <a:p>
            <a:pPr algn="ctr"/>
            <a:r>
              <a:rPr lang="en-US" sz="9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12</a:t>
            </a:r>
          </a:p>
        </p:txBody>
      </p:sp>
      <p:sp>
        <p:nvSpPr>
          <p:cNvPr id="2" name="Rectangle 1">
            <a:extLst>
              <a:ext uri="{FF2B5EF4-FFF2-40B4-BE49-F238E27FC236}">
                <a16:creationId xmlns:a16="http://schemas.microsoft.com/office/drawing/2014/main" id="{F972F62C-DC81-200B-6F38-A55AD0B6F531}"/>
              </a:ext>
            </a:extLst>
          </p:cNvPr>
          <p:cNvSpPr/>
          <p:nvPr/>
        </p:nvSpPr>
        <p:spPr bwMode="auto">
          <a:xfrm>
            <a:off x="533400" y="6126163"/>
            <a:ext cx="3810000" cy="518537"/>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800" b="0" i="0" u="none" strike="noStrike" cap="none" normalizeH="0" baseline="0">
              <a:ln>
                <a:noFill/>
              </a:ln>
              <a:solidFill>
                <a:schemeClr val="tx1"/>
              </a:solidFill>
              <a:effectLst/>
              <a:latin typeface="Verdana" pitchFamily="34" charset="0"/>
            </a:endParaRPr>
          </a:p>
        </p:txBody>
      </p:sp>
      <p:pic>
        <p:nvPicPr>
          <p:cNvPr id="5" name="Picture 4">
            <a:extLst>
              <a:ext uri="{FF2B5EF4-FFF2-40B4-BE49-F238E27FC236}">
                <a16:creationId xmlns:a16="http://schemas.microsoft.com/office/drawing/2014/main" id="{0A146283-5469-B01F-389F-521B11ECE4EC}"/>
              </a:ext>
            </a:extLst>
          </p:cNvPr>
          <p:cNvPicPr>
            <a:picLocks noChangeAspect="1"/>
          </p:cNvPicPr>
          <p:nvPr/>
        </p:nvPicPr>
        <p:blipFill>
          <a:blip r:embed="rId3"/>
          <a:stretch>
            <a:fillRect/>
          </a:stretch>
        </p:blipFill>
        <p:spPr>
          <a:xfrm>
            <a:off x="7418674" y="6787306"/>
            <a:ext cx="1633537" cy="70694"/>
          </a:xfrm>
          <a:prstGeom prst="rect">
            <a:avLst/>
          </a:prstGeom>
        </p:spPr>
      </p:pic>
    </p:spTree>
    <p:extLst>
      <p:ext uri="{BB962C8B-B14F-4D97-AF65-F5344CB8AC3E}">
        <p14:creationId xmlns:p14="http://schemas.microsoft.com/office/powerpoint/2010/main" val="32701837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extBox 1"/>
          <p:cNvSpPr txBox="1">
            <a:spLocks noChangeArrowheads="1"/>
          </p:cNvSpPr>
          <p:nvPr/>
        </p:nvSpPr>
        <p:spPr bwMode="auto">
          <a:xfrm>
            <a:off x="304800" y="228600"/>
            <a:ext cx="8458200" cy="466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3600" dirty="0"/>
              <a:t>Questions 1-20 = 5pts Each</a:t>
            </a:r>
          </a:p>
          <a:p>
            <a:pPr algn="ctr" eaLnBrk="1" hangingPunct="1"/>
            <a:r>
              <a:rPr lang="en-US" sz="3600" dirty="0"/>
              <a:t>Final Category (Bonus) = 1pt Each</a:t>
            </a:r>
          </a:p>
          <a:p>
            <a:pPr algn="ctr" eaLnBrk="1" hangingPunct="1"/>
            <a:r>
              <a:rPr lang="en-US" sz="3600" dirty="0"/>
              <a:t>Final Questions = 5 </a:t>
            </a:r>
            <a:r>
              <a:rPr lang="en-US" sz="3600" dirty="0" err="1"/>
              <a:t>pt</a:t>
            </a:r>
            <a:r>
              <a:rPr lang="en-US" sz="3600" dirty="0"/>
              <a:t> wager</a:t>
            </a:r>
          </a:p>
          <a:p>
            <a:pPr algn="ctr" eaLnBrk="1" hangingPunct="1"/>
            <a:r>
              <a:rPr lang="en-US" sz="2400" i="1" dirty="0">
                <a:solidFill>
                  <a:srgbClr val="9966FF"/>
                </a:solidFill>
              </a:rPr>
              <a:t>If you wager 5 on the last question and get it wrong you lose 5 pts. Wager 5 and get it right you get 5 pts.</a:t>
            </a:r>
          </a:p>
          <a:p>
            <a:pPr algn="ctr" eaLnBrk="1" hangingPunct="1"/>
            <a:endParaRPr lang="en-US" sz="3600" dirty="0">
              <a:solidFill>
                <a:schemeClr val="bg1"/>
              </a:solidFill>
            </a:endParaRPr>
          </a:p>
          <a:p>
            <a:pPr algn="ctr" eaLnBrk="1" hangingPunct="1"/>
            <a:r>
              <a:rPr lang="en-US" sz="3600" dirty="0"/>
              <a:t>Find the Owl </a:t>
            </a:r>
            <a:r>
              <a:rPr lang="en-US" sz="3600" dirty="0">
                <a:solidFill>
                  <a:schemeClr val="bg1"/>
                </a:solidFill>
              </a:rPr>
              <a:t>=</a:t>
            </a:r>
          </a:p>
          <a:p>
            <a:pPr algn="ctr" eaLnBrk="1" hangingPunct="1"/>
            <a:r>
              <a:rPr lang="en-US" sz="3600" i="1" dirty="0">
                <a:solidFill>
                  <a:srgbClr val="996633"/>
                </a:solidFill>
              </a:rPr>
              <a:t> Secretly write “Owl” in the correct box worth 1pt.</a:t>
            </a:r>
          </a:p>
        </p:txBody>
      </p:sp>
      <p:pic>
        <p:nvPicPr>
          <p:cNvPr id="4099" name="Picture 4" descr="http://www.clker.com/cliparts/9/a/e/e/12154415151126295659lemmling_Cartoon_owl.svg.hi.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96000" y="3200400"/>
            <a:ext cx="533400"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0" name="Picture 4" descr="http://www.clker.com/cliparts/9/a/e/e/12154415151126295659lemmling_Cartoon_owl.svg.hi.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81800" y="3505200"/>
            <a:ext cx="114300" cy="10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1" name="AutoShape 5"/>
          <p:cNvSpPr>
            <a:spLocks noChangeArrowheads="1"/>
          </p:cNvSpPr>
          <p:nvPr/>
        </p:nvSpPr>
        <p:spPr bwMode="auto">
          <a:xfrm>
            <a:off x="7010400" y="2895600"/>
            <a:ext cx="1447800" cy="609600"/>
          </a:xfrm>
          <a:prstGeom prst="wedgeRoundRectCallout">
            <a:avLst>
              <a:gd name="adj1" fmla="val -57347"/>
              <a:gd name="adj2" fmla="val 46616"/>
              <a:gd name="adj3" fmla="val 16667"/>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en-US" sz="1400"/>
              <a:t>“I’ll be about this big.”</a:t>
            </a:r>
          </a:p>
        </p:txBody>
      </p:sp>
      <p:pic>
        <p:nvPicPr>
          <p:cNvPr id="2" name="Picture 1">
            <a:extLst>
              <a:ext uri="{FF2B5EF4-FFF2-40B4-BE49-F238E27FC236}">
                <a16:creationId xmlns:a16="http://schemas.microsoft.com/office/drawing/2014/main" id="{A9007E77-F90F-3B3C-ED17-46B583B6A8AD}"/>
              </a:ext>
            </a:extLst>
          </p:cNvPr>
          <p:cNvPicPr>
            <a:picLocks noChangeAspect="1"/>
          </p:cNvPicPr>
          <p:nvPr/>
        </p:nvPicPr>
        <p:blipFill>
          <a:blip r:embed="rId4"/>
          <a:stretch>
            <a:fillRect/>
          </a:stretch>
        </p:blipFill>
        <p:spPr>
          <a:xfrm>
            <a:off x="7418674" y="6787306"/>
            <a:ext cx="1633537" cy="70694"/>
          </a:xfrm>
          <a:prstGeom prst="rect">
            <a:avLst/>
          </a:prstGeom>
        </p:spPr>
      </p:pic>
    </p:spTree>
    <p:extLst>
      <p:ext uri="{BB962C8B-B14F-4D97-AF65-F5344CB8AC3E}">
        <p14:creationId xmlns:p14="http://schemas.microsoft.com/office/powerpoint/2010/main" val="218752017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76200"/>
            <a:ext cx="8839200" cy="5897563"/>
          </a:xfrm>
          <a:solidFill>
            <a:schemeClr val="bg1">
              <a:lumMod val="95000"/>
              <a:lumOff val="5000"/>
            </a:schemeClr>
          </a:solidFill>
        </p:spPr>
        <p:txBody>
          <a:bodyPr/>
          <a:lstStyle/>
          <a:p>
            <a:r>
              <a:rPr lang="en-US" dirty="0"/>
              <a:t>This animation best represents…</a:t>
            </a:r>
          </a:p>
          <a:p>
            <a:pPr lvl="1"/>
            <a:r>
              <a:rPr lang="en-US" dirty="0">
                <a:solidFill>
                  <a:srgbClr val="66FFCC"/>
                </a:solidFill>
              </a:rPr>
              <a:t>A.) </a:t>
            </a:r>
            <a:r>
              <a:rPr lang="en-US" dirty="0">
                <a:solidFill>
                  <a:schemeClr val="bg1"/>
                </a:solidFill>
              </a:rPr>
              <a:t>DNA extraction</a:t>
            </a:r>
          </a:p>
          <a:p>
            <a:pPr lvl="1"/>
            <a:r>
              <a:rPr lang="en-US" dirty="0">
                <a:solidFill>
                  <a:srgbClr val="9933FF"/>
                </a:solidFill>
              </a:rPr>
              <a:t>B.) </a:t>
            </a:r>
            <a:r>
              <a:rPr lang="en-US" dirty="0">
                <a:solidFill>
                  <a:schemeClr val="bg1"/>
                </a:solidFill>
              </a:rPr>
              <a:t>Protein Synthesis</a:t>
            </a:r>
          </a:p>
          <a:p>
            <a:pPr lvl="1"/>
            <a:r>
              <a:rPr lang="en-US" dirty="0">
                <a:solidFill>
                  <a:srgbClr val="FF9933"/>
                </a:solidFill>
              </a:rPr>
              <a:t>C.) </a:t>
            </a:r>
            <a:r>
              <a:rPr lang="en-US" dirty="0">
                <a:solidFill>
                  <a:schemeClr val="bg1"/>
                </a:solidFill>
              </a:rPr>
              <a:t>Random Griddle Formation</a:t>
            </a:r>
          </a:p>
          <a:p>
            <a:pPr lvl="1"/>
            <a:r>
              <a:rPr lang="en-US" dirty="0">
                <a:solidFill>
                  <a:srgbClr val="00B0F0"/>
                </a:solidFill>
              </a:rPr>
              <a:t>D.) </a:t>
            </a:r>
            <a:r>
              <a:rPr lang="en-US" dirty="0">
                <a:solidFill>
                  <a:schemeClr val="bg1"/>
                </a:solidFill>
              </a:rPr>
              <a:t>DNA Replication</a:t>
            </a:r>
          </a:p>
          <a:p>
            <a:pPr lvl="1"/>
            <a:r>
              <a:rPr lang="en-US" dirty="0">
                <a:solidFill>
                  <a:srgbClr val="FF00FF"/>
                </a:solidFill>
              </a:rPr>
              <a:t>E.) </a:t>
            </a:r>
            <a:r>
              <a:rPr lang="en-US" dirty="0">
                <a:solidFill>
                  <a:schemeClr val="bg1"/>
                </a:solidFill>
              </a:rPr>
              <a:t>None of the above.</a:t>
            </a:r>
          </a:p>
        </p:txBody>
      </p:sp>
      <p:pic>
        <p:nvPicPr>
          <p:cNvPr id="4" name="Picture 5" descr="dnarep"/>
          <p:cNvPicPr>
            <a:picLocks noChangeAspect="1" noChangeArrowheads="1" noCrop="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7800" y="3276600"/>
            <a:ext cx="8686800" cy="3352800"/>
          </a:xfrm>
          <a:prstGeom prst="rect">
            <a:avLst/>
          </a:prstGeom>
          <a:noFill/>
          <a:ln w="381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5" name="Rectangle 4"/>
          <p:cNvSpPr/>
          <p:nvPr/>
        </p:nvSpPr>
        <p:spPr>
          <a:xfrm>
            <a:off x="7086600" y="152400"/>
            <a:ext cx="1935146" cy="1569660"/>
          </a:xfrm>
          <a:prstGeom prst="rect">
            <a:avLst/>
          </a:prstGeom>
          <a:noFill/>
        </p:spPr>
        <p:txBody>
          <a:bodyPr wrap="none" lIns="91440" tIns="45720" rIns="91440" bIns="45720">
            <a:spAutoFit/>
          </a:bodyPr>
          <a:lstStyle/>
          <a:p>
            <a:pPr algn="ctr"/>
            <a:r>
              <a:rPr lang="en-US" sz="9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13</a:t>
            </a:r>
          </a:p>
        </p:txBody>
      </p:sp>
      <p:pic>
        <p:nvPicPr>
          <p:cNvPr id="2" name="Picture 1">
            <a:extLst>
              <a:ext uri="{FF2B5EF4-FFF2-40B4-BE49-F238E27FC236}">
                <a16:creationId xmlns:a16="http://schemas.microsoft.com/office/drawing/2014/main" id="{1D269668-56F8-1504-91B6-61A344A0B8E5}"/>
              </a:ext>
            </a:extLst>
          </p:cNvPr>
          <p:cNvPicPr>
            <a:picLocks noChangeAspect="1"/>
          </p:cNvPicPr>
          <p:nvPr/>
        </p:nvPicPr>
        <p:blipFill>
          <a:blip r:embed="rId3"/>
          <a:stretch>
            <a:fillRect/>
          </a:stretch>
        </p:blipFill>
        <p:spPr>
          <a:xfrm>
            <a:off x="7418674" y="6787306"/>
            <a:ext cx="1633537" cy="70694"/>
          </a:xfrm>
          <a:prstGeom prst="rect">
            <a:avLst/>
          </a:prstGeom>
        </p:spPr>
      </p:pic>
    </p:spTree>
    <p:extLst>
      <p:ext uri="{BB962C8B-B14F-4D97-AF65-F5344CB8AC3E}">
        <p14:creationId xmlns:p14="http://schemas.microsoft.com/office/powerpoint/2010/main" val="103146240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76200"/>
            <a:ext cx="8839200" cy="5897563"/>
          </a:xfrm>
        </p:spPr>
        <p:txBody>
          <a:bodyPr/>
          <a:lstStyle/>
          <a:p>
            <a:r>
              <a:rPr lang="en-US" dirty="0"/>
              <a:t>This animation best represents…</a:t>
            </a:r>
          </a:p>
          <a:p>
            <a:pPr lvl="1"/>
            <a:r>
              <a:rPr lang="en-US" dirty="0">
                <a:solidFill>
                  <a:srgbClr val="66FFCC"/>
                </a:solidFill>
              </a:rPr>
              <a:t>A.) DNA extraction</a:t>
            </a:r>
          </a:p>
          <a:p>
            <a:pPr lvl="1"/>
            <a:r>
              <a:rPr lang="en-US" dirty="0">
                <a:solidFill>
                  <a:srgbClr val="9933FF"/>
                </a:solidFill>
              </a:rPr>
              <a:t>B.) </a:t>
            </a:r>
            <a:r>
              <a:rPr lang="en-US" dirty="0">
                <a:solidFill>
                  <a:schemeClr val="bg1"/>
                </a:solidFill>
              </a:rPr>
              <a:t>Protein Synthesis</a:t>
            </a:r>
          </a:p>
          <a:p>
            <a:pPr lvl="1"/>
            <a:r>
              <a:rPr lang="en-US" dirty="0">
                <a:solidFill>
                  <a:srgbClr val="FF9933"/>
                </a:solidFill>
              </a:rPr>
              <a:t>C.) </a:t>
            </a:r>
            <a:r>
              <a:rPr lang="en-US" dirty="0">
                <a:solidFill>
                  <a:schemeClr val="bg1"/>
                </a:solidFill>
              </a:rPr>
              <a:t>Random Griddle Formation</a:t>
            </a:r>
          </a:p>
          <a:p>
            <a:pPr lvl="1"/>
            <a:r>
              <a:rPr lang="en-US" dirty="0">
                <a:solidFill>
                  <a:srgbClr val="00B0F0"/>
                </a:solidFill>
              </a:rPr>
              <a:t>D.) </a:t>
            </a:r>
            <a:r>
              <a:rPr lang="en-US" dirty="0">
                <a:solidFill>
                  <a:schemeClr val="bg1"/>
                </a:solidFill>
              </a:rPr>
              <a:t>DNA Replication</a:t>
            </a:r>
          </a:p>
          <a:p>
            <a:pPr lvl="1"/>
            <a:r>
              <a:rPr lang="en-US" dirty="0">
                <a:solidFill>
                  <a:srgbClr val="FF00FF"/>
                </a:solidFill>
              </a:rPr>
              <a:t>E.) </a:t>
            </a:r>
            <a:r>
              <a:rPr lang="en-US" dirty="0">
                <a:solidFill>
                  <a:schemeClr val="bg1"/>
                </a:solidFill>
              </a:rPr>
              <a:t>None of the above.</a:t>
            </a:r>
          </a:p>
        </p:txBody>
      </p:sp>
      <p:pic>
        <p:nvPicPr>
          <p:cNvPr id="4" name="Picture 5" descr="dnarep"/>
          <p:cNvPicPr>
            <a:picLocks noChangeAspect="1" noChangeArrowheads="1" noCrop="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7800" y="3276600"/>
            <a:ext cx="8686800" cy="3352800"/>
          </a:xfrm>
          <a:prstGeom prst="rect">
            <a:avLst/>
          </a:prstGeom>
          <a:noFill/>
          <a:ln w="381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5" name="Rectangle 4"/>
          <p:cNvSpPr/>
          <p:nvPr/>
        </p:nvSpPr>
        <p:spPr>
          <a:xfrm>
            <a:off x="7086600" y="152400"/>
            <a:ext cx="1935146" cy="1569660"/>
          </a:xfrm>
          <a:prstGeom prst="rect">
            <a:avLst/>
          </a:prstGeom>
          <a:noFill/>
        </p:spPr>
        <p:txBody>
          <a:bodyPr wrap="none" lIns="91440" tIns="45720" rIns="91440" bIns="45720">
            <a:spAutoFit/>
          </a:bodyPr>
          <a:lstStyle/>
          <a:p>
            <a:pPr algn="ctr"/>
            <a:r>
              <a:rPr lang="en-US" sz="9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13</a:t>
            </a:r>
          </a:p>
        </p:txBody>
      </p:sp>
      <p:pic>
        <p:nvPicPr>
          <p:cNvPr id="2" name="Picture 1">
            <a:extLst>
              <a:ext uri="{FF2B5EF4-FFF2-40B4-BE49-F238E27FC236}">
                <a16:creationId xmlns:a16="http://schemas.microsoft.com/office/drawing/2014/main" id="{0AF61753-B59B-44AA-A624-98ACCF9C2CA9}"/>
              </a:ext>
            </a:extLst>
          </p:cNvPr>
          <p:cNvPicPr>
            <a:picLocks noChangeAspect="1"/>
          </p:cNvPicPr>
          <p:nvPr/>
        </p:nvPicPr>
        <p:blipFill>
          <a:blip r:embed="rId3"/>
          <a:stretch>
            <a:fillRect/>
          </a:stretch>
        </p:blipFill>
        <p:spPr>
          <a:xfrm>
            <a:off x="7418674" y="6787306"/>
            <a:ext cx="1633537" cy="70694"/>
          </a:xfrm>
          <a:prstGeom prst="rect">
            <a:avLst/>
          </a:prstGeom>
        </p:spPr>
      </p:pic>
      <p:pic>
        <p:nvPicPr>
          <p:cNvPr id="6" name="Picture 5">
            <a:extLst>
              <a:ext uri="{FF2B5EF4-FFF2-40B4-BE49-F238E27FC236}">
                <a16:creationId xmlns:a16="http://schemas.microsoft.com/office/drawing/2014/main" id="{515308F0-E375-ACBF-A231-BDF79FB7E6D5}"/>
              </a:ext>
            </a:extLst>
          </p:cNvPr>
          <p:cNvPicPr>
            <a:picLocks noChangeAspect="1"/>
          </p:cNvPicPr>
          <p:nvPr/>
        </p:nvPicPr>
        <p:blipFill>
          <a:blip r:embed="rId3"/>
          <a:stretch>
            <a:fillRect/>
          </a:stretch>
        </p:blipFill>
        <p:spPr>
          <a:xfrm>
            <a:off x="7571074" y="6939706"/>
            <a:ext cx="1633537" cy="70694"/>
          </a:xfrm>
          <a:prstGeom prst="rect">
            <a:avLst/>
          </a:prstGeom>
        </p:spPr>
      </p:pic>
    </p:spTree>
    <p:extLst>
      <p:ext uri="{BB962C8B-B14F-4D97-AF65-F5344CB8AC3E}">
        <p14:creationId xmlns:p14="http://schemas.microsoft.com/office/powerpoint/2010/main" val="294738746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76200"/>
            <a:ext cx="8839200" cy="5897563"/>
          </a:xfrm>
        </p:spPr>
        <p:txBody>
          <a:bodyPr/>
          <a:lstStyle/>
          <a:p>
            <a:r>
              <a:rPr lang="en-US" dirty="0"/>
              <a:t>This animation best represents…</a:t>
            </a:r>
          </a:p>
          <a:p>
            <a:pPr lvl="1"/>
            <a:r>
              <a:rPr lang="en-US" dirty="0">
                <a:solidFill>
                  <a:srgbClr val="66FFCC"/>
                </a:solidFill>
              </a:rPr>
              <a:t>A.) DNA extraction</a:t>
            </a:r>
          </a:p>
          <a:p>
            <a:pPr lvl="1"/>
            <a:r>
              <a:rPr lang="en-US" dirty="0">
                <a:solidFill>
                  <a:srgbClr val="9933FF"/>
                </a:solidFill>
              </a:rPr>
              <a:t>B.) Protein Synthesis</a:t>
            </a:r>
          </a:p>
          <a:p>
            <a:pPr lvl="1"/>
            <a:r>
              <a:rPr lang="en-US" dirty="0">
                <a:solidFill>
                  <a:srgbClr val="FF9933"/>
                </a:solidFill>
              </a:rPr>
              <a:t>C.) </a:t>
            </a:r>
            <a:r>
              <a:rPr lang="en-US" dirty="0">
                <a:solidFill>
                  <a:schemeClr val="bg1"/>
                </a:solidFill>
              </a:rPr>
              <a:t>Random Griddle Formation</a:t>
            </a:r>
          </a:p>
          <a:p>
            <a:pPr lvl="1"/>
            <a:r>
              <a:rPr lang="en-US" dirty="0">
                <a:solidFill>
                  <a:srgbClr val="00B0F0"/>
                </a:solidFill>
              </a:rPr>
              <a:t>D.) </a:t>
            </a:r>
            <a:r>
              <a:rPr lang="en-US" dirty="0">
                <a:solidFill>
                  <a:schemeClr val="bg1"/>
                </a:solidFill>
              </a:rPr>
              <a:t>DNA Replication</a:t>
            </a:r>
          </a:p>
          <a:p>
            <a:pPr lvl="1"/>
            <a:r>
              <a:rPr lang="en-US" dirty="0">
                <a:solidFill>
                  <a:srgbClr val="FF00FF"/>
                </a:solidFill>
              </a:rPr>
              <a:t>E.) </a:t>
            </a:r>
            <a:r>
              <a:rPr lang="en-US" dirty="0">
                <a:solidFill>
                  <a:schemeClr val="bg1"/>
                </a:solidFill>
              </a:rPr>
              <a:t>None of the above.</a:t>
            </a:r>
          </a:p>
        </p:txBody>
      </p:sp>
      <p:pic>
        <p:nvPicPr>
          <p:cNvPr id="4" name="Picture 5" descr="dnarep"/>
          <p:cNvPicPr>
            <a:picLocks noChangeAspect="1" noChangeArrowheads="1" noCrop="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7800" y="3276600"/>
            <a:ext cx="8686800" cy="3352800"/>
          </a:xfrm>
          <a:prstGeom prst="rect">
            <a:avLst/>
          </a:prstGeom>
          <a:noFill/>
          <a:ln w="381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5" name="Rectangle 4"/>
          <p:cNvSpPr/>
          <p:nvPr/>
        </p:nvSpPr>
        <p:spPr>
          <a:xfrm>
            <a:off x="7086600" y="152400"/>
            <a:ext cx="1935146" cy="1569660"/>
          </a:xfrm>
          <a:prstGeom prst="rect">
            <a:avLst/>
          </a:prstGeom>
          <a:noFill/>
        </p:spPr>
        <p:txBody>
          <a:bodyPr wrap="none" lIns="91440" tIns="45720" rIns="91440" bIns="45720">
            <a:spAutoFit/>
          </a:bodyPr>
          <a:lstStyle/>
          <a:p>
            <a:pPr algn="ctr"/>
            <a:r>
              <a:rPr lang="en-US" sz="9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13</a:t>
            </a:r>
          </a:p>
        </p:txBody>
      </p:sp>
    </p:spTree>
    <p:extLst>
      <p:ext uri="{BB962C8B-B14F-4D97-AF65-F5344CB8AC3E}">
        <p14:creationId xmlns:p14="http://schemas.microsoft.com/office/powerpoint/2010/main" val="294738746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76200"/>
            <a:ext cx="8839200" cy="5897563"/>
          </a:xfrm>
        </p:spPr>
        <p:txBody>
          <a:bodyPr/>
          <a:lstStyle/>
          <a:p>
            <a:r>
              <a:rPr lang="en-US" dirty="0"/>
              <a:t>This animation best represents…</a:t>
            </a:r>
          </a:p>
          <a:p>
            <a:pPr lvl="1"/>
            <a:r>
              <a:rPr lang="en-US" dirty="0">
                <a:solidFill>
                  <a:srgbClr val="66FFCC"/>
                </a:solidFill>
              </a:rPr>
              <a:t>A.) DNA extraction</a:t>
            </a:r>
          </a:p>
          <a:p>
            <a:pPr lvl="1"/>
            <a:r>
              <a:rPr lang="en-US" dirty="0">
                <a:solidFill>
                  <a:srgbClr val="9933FF"/>
                </a:solidFill>
              </a:rPr>
              <a:t>B.) Protein Synthesis</a:t>
            </a:r>
          </a:p>
          <a:p>
            <a:pPr lvl="1"/>
            <a:r>
              <a:rPr lang="en-US" dirty="0">
                <a:solidFill>
                  <a:srgbClr val="FF9933"/>
                </a:solidFill>
              </a:rPr>
              <a:t>C.) Random Griddle Formation</a:t>
            </a:r>
          </a:p>
          <a:p>
            <a:pPr lvl="1"/>
            <a:r>
              <a:rPr lang="en-US" dirty="0">
                <a:solidFill>
                  <a:srgbClr val="00B0F0"/>
                </a:solidFill>
              </a:rPr>
              <a:t>D.) </a:t>
            </a:r>
            <a:r>
              <a:rPr lang="en-US" dirty="0">
                <a:solidFill>
                  <a:schemeClr val="bg1"/>
                </a:solidFill>
              </a:rPr>
              <a:t>DNA Replication</a:t>
            </a:r>
          </a:p>
          <a:p>
            <a:pPr lvl="1"/>
            <a:r>
              <a:rPr lang="en-US" dirty="0">
                <a:solidFill>
                  <a:srgbClr val="FF00FF"/>
                </a:solidFill>
              </a:rPr>
              <a:t>E.) </a:t>
            </a:r>
            <a:r>
              <a:rPr lang="en-US" dirty="0">
                <a:solidFill>
                  <a:schemeClr val="bg1"/>
                </a:solidFill>
              </a:rPr>
              <a:t>None of the above.</a:t>
            </a:r>
          </a:p>
        </p:txBody>
      </p:sp>
      <p:pic>
        <p:nvPicPr>
          <p:cNvPr id="4" name="Picture 5" descr="dnarep"/>
          <p:cNvPicPr>
            <a:picLocks noChangeAspect="1" noChangeArrowheads="1" noCrop="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7800" y="3276600"/>
            <a:ext cx="8686800" cy="3352800"/>
          </a:xfrm>
          <a:prstGeom prst="rect">
            <a:avLst/>
          </a:prstGeom>
          <a:noFill/>
          <a:ln w="381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5" name="Rectangle 4"/>
          <p:cNvSpPr/>
          <p:nvPr/>
        </p:nvSpPr>
        <p:spPr>
          <a:xfrm>
            <a:off x="7086600" y="152400"/>
            <a:ext cx="1935146" cy="1569660"/>
          </a:xfrm>
          <a:prstGeom prst="rect">
            <a:avLst/>
          </a:prstGeom>
          <a:noFill/>
        </p:spPr>
        <p:txBody>
          <a:bodyPr wrap="none" lIns="91440" tIns="45720" rIns="91440" bIns="45720">
            <a:spAutoFit/>
          </a:bodyPr>
          <a:lstStyle/>
          <a:p>
            <a:pPr algn="ctr"/>
            <a:r>
              <a:rPr lang="en-US" sz="9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13</a:t>
            </a:r>
          </a:p>
        </p:txBody>
      </p:sp>
      <p:pic>
        <p:nvPicPr>
          <p:cNvPr id="2" name="Picture 1">
            <a:extLst>
              <a:ext uri="{FF2B5EF4-FFF2-40B4-BE49-F238E27FC236}">
                <a16:creationId xmlns:a16="http://schemas.microsoft.com/office/drawing/2014/main" id="{0E24E417-0DC6-24F5-0302-820A96D0F2A9}"/>
              </a:ext>
            </a:extLst>
          </p:cNvPr>
          <p:cNvPicPr>
            <a:picLocks noChangeAspect="1"/>
          </p:cNvPicPr>
          <p:nvPr/>
        </p:nvPicPr>
        <p:blipFill>
          <a:blip r:embed="rId3"/>
          <a:stretch>
            <a:fillRect/>
          </a:stretch>
        </p:blipFill>
        <p:spPr>
          <a:xfrm>
            <a:off x="7418674" y="6787306"/>
            <a:ext cx="1633537" cy="70694"/>
          </a:xfrm>
          <a:prstGeom prst="rect">
            <a:avLst/>
          </a:prstGeom>
        </p:spPr>
      </p:pic>
    </p:spTree>
    <p:extLst>
      <p:ext uri="{BB962C8B-B14F-4D97-AF65-F5344CB8AC3E}">
        <p14:creationId xmlns:p14="http://schemas.microsoft.com/office/powerpoint/2010/main" val="294738746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76200"/>
            <a:ext cx="8839200" cy="5897563"/>
          </a:xfrm>
        </p:spPr>
        <p:txBody>
          <a:bodyPr/>
          <a:lstStyle/>
          <a:p>
            <a:r>
              <a:rPr lang="en-US" dirty="0"/>
              <a:t>This animation best represents…</a:t>
            </a:r>
          </a:p>
          <a:p>
            <a:pPr lvl="1"/>
            <a:r>
              <a:rPr lang="en-US" dirty="0">
                <a:solidFill>
                  <a:srgbClr val="66FFCC"/>
                </a:solidFill>
              </a:rPr>
              <a:t>A.) DNA extraction</a:t>
            </a:r>
          </a:p>
          <a:p>
            <a:pPr lvl="1"/>
            <a:r>
              <a:rPr lang="en-US" dirty="0">
                <a:solidFill>
                  <a:srgbClr val="9933FF"/>
                </a:solidFill>
              </a:rPr>
              <a:t>B.) Protein Synthesis</a:t>
            </a:r>
          </a:p>
          <a:p>
            <a:pPr lvl="1"/>
            <a:r>
              <a:rPr lang="en-US" dirty="0">
                <a:solidFill>
                  <a:srgbClr val="FF9933"/>
                </a:solidFill>
              </a:rPr>
              <a:t>C.) Random Griddle Formation</a:t>
            </a:r>
          </a:p>
          <a:p>
            <a:pPr lvl="1"/>
            <a:r>
              <a:rPr lang="en-US" dirty="0">
                <a:solidFill>
                  <a:srgbClr val="00B0F0"/>
                </a:solidFill>
              </a:rPr>
              <a:t>D.) DNA Replication</a:t>
            </a:r>
          </a:p>
          <a:p>
            <a:pPr lvl="1"/>
            <a:r>
              <a:rPr lang="en-US" dirty="0">
                <a:solidFill>
                  <a:srgbClr val="FF00FF"/>
                </a:solidFill>
              </a:rPr>
              <a:t>E.) </a:t>
            </a:r>
            <a:r>
              <a:rPr lang="en-US" dirty="0">
                <a:solidFill>
                  <a:schemeClr val="bg1"/>
                </a:solidFill>
              </a:rPr>
              <a:t>None of the above.</a:t>
            </a:r>
          </a:p>
        </p:txBody>
      </p:sp>
      <p:pic>
        <p:nvPicPr>
          <p:cNvPr id="4" name="Picture 5" descr="dnarep"/>
          <p:cNvPicPr>
            <a:picLocks noChangeAspect="1" noChangeArrowheads="1" noCrop="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7800" y="3276600"/>
            <a:ext cx="8686800" cy="3352800"/>
          </a:xfrm>
          <a:prstGeom prst="rect">
            <a:avLst/>
          </a:prstGeom>
          <a:noFill/>
          <a:ln w="381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5" name="Rectangle 4"/>
          <p:cNvSpPr/>
          <p:nvPr/>
        </p:nvSpPr>
        <p:spPr>
          <a:xfrm>
            <a:off x="7086600" y="152400"/>
            <a:ext cx="1935146" cy="1569660"/>
          </a:xfrm>
          <a:prstGeom prst="rect">
            <a:avLst/>
          </a:prstGeom>
          <a:noFill/>
        </p:spPr>
        <p:txBody>
          <a:bodyPr wrap="none" lIns="91440" tIns="45720" rIns="91440" bIns="45720">
            <a:spAutoFit/>
          </a:bodyPr>
          <a:lstStyle/>
          <a:p>
            <a:pPr algn="ctr"/>
            <a:r>
              <a:rPr lang="en-US" sz="9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13</a:t>
            </a:r>
          </a:p>
        </p:txBody>
      </p:sp>
      <p:pic>
        <p:nvPicPr>
          <p:cNvPr id="2" name="Picture 1">
            <a:extLst>
              <a:ext uri="{FF2B5EF4-FFF2-40B4-BE49-F238E27FC236}">
                <a16:creationId xmlns:a16="http://schemas.microsoft.com/office/drawing/2014/main" id="{1282A63F-258D-AA90-A068-2A44B30BE7A6}"/>
              </a:ext>
            </a:extLst>
          </p:cNvPr>
          <p:cNvPicPr>
            <a:picLocks noChangeAspect="1"/>
          </p:cNvPicPr>
          <p:nvPr/>
        </p:nvPicPr>
        <p:blipFill>
          <a:blip r:embed="rId3"/>
          <a:stretch>
            <a:fillRect/>
          </a:stretch>
        </p:blipFill>
        <p:spPr>
          <a:xfrm>
            <a:off x="7418674" y="6787306"/>
            <a:ext cx="1633537" cy="70694"/>
          </a:xfrm>
          <a:prstGeom prst="rect">
            <a:avLst/>
          </a:prstGeom>
        </p:spPr>
      </p:pic>
    </p:spTree>
    <p:extLst>
      <p:ext uri="{BB962C8B-B14F-4D97-AF65-F5344CB8AC3E}">
        <p14:creationId xmlns:p14="http://schemas.microsoft.com/office/powerpoint/2010/main" val="294738746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76200"/>
            <a:ext cx="8839200" cy="5897563"/>
          </a:xfrm>
        </p:spPr>
        <p:txBody>
          <a:bodyPr/>
          <a:lstStyle/>
          <a:p>
            <a:r>
              <a:rPr lang="en-US" dirty="0"/>
              <a:t>This animation best represents…</a:t>
            </a:r>
          </a:p>
          <a:p>
            <a:pPr lvl="1"/>
            <a:r>
              <a:rPr lang="en-US" dirty="0">
                <a:solidFill>
                  <a:srgbClr val="66FFCC"/>
                </a:solidFill>
              </a:rPr>
              <a:t>A.) DNA extraction</a:t>
            </a:r>
          </a:p>
          <a:p>
            <a:pPr lvl="1"/>
            <a:r>
              <a:rPr lang="en-US" dirty="0">
                <a:solidFill>
                  <a:srgbClr val="9933FF"/>
                </a:solidFill>
              </a:rPr>
              <a:t>B.) Protein Synthesis</a:t>
            </a:r>
          </a:p>
          <a:p>
            <a:pPr lvl="1"/>
            <a:r>
              <a:rPr lang="en-US" dirty="0">
                <a:solidFill>
                  <a:srgbClr val="FF9933"/>
                </a:solidFill>
              </a:rPr>
              <a:t>C.) Random Griddle Formation</a:t>
            </a:r>
          </a:p>
          <a:p>
            <a:pPr lvl="1"/>
            <a:r>
              <a:rPr lang="en-US" dirty="0">
                <a:solidFill>
                  <a:srgbClr val="00B0F0"/>
                </a:solidFill>
              </a:rPr>
              <a:t>D.) DNA Replication</a:t>
            </a:r>
          </a:p>
          <a:p>
            <a:pPr lvl="1"/>
            <a:r>
              <a:rPr lang="en-US" dirty="0">
                <a:solidFill>
                  <a:srgbClr val="FF00FF"/>
                </a:solidFill>
              </a:rPr>
              <a:t>E.) None of the above.</a:t>
            </a:r>
          </a:p>
        </p:txBody>
      </p:sp>
      <p:pic>
        <p:nvPicPr>
          <p:cNvPr id="4" name="Picture 5" descr="dnarep"/>
          <p:cNvPicPr>
            <a:picLocks noChangeAspect="1" noChangeArrowheads="1" noCrop="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7800" y="3276600"/>
            <a:ext cx="8686800" cy="3352800"/>
          </a:xfrm>
          <a:prstGeom prst="rect">
            <a:avLst/>
          </a:prstGeom>
          <a:noFill/>
          <a:ln w="381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5" name="Rectangle 4"/>
          <p:cNvSpPr/>
          <p:nvPr/>
        </p:nvSpPr>
        <p:spPr>
          <a:xfrm>
            <a:off x="7086600" y="152400"/>
            <a:ext cx="1935146" cy="1569660"/>
          </a:xfrm>
          <a:prstGeom prst="rect">
            <a:avLst/>
          </a:prstGeom>
          <a:noFill/>
        </p:spPr>
        <p:txBody>
          <a:bodyPr wrap="none" lIns="91440" tIns="45720" rIns="91440" bIns="45720">
            <a:spAutoFit/>
          </a:bodyPr>
          <a:lstStyle/>
          <a:p>
            <a:pPr algn="ctr"/>
            <a:r>
              <a:rPr lang="en-US" sz="9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13</a:t>
            </a:r>
          </a:p>
        </p:txBody>
      </p:sp>
      <p:pic>
        <p:nvPicPr>
          <p:cNvPr id="2" name="Picture 1">
            <a:extLst>
              <a:ext uri="{FF2B5EF4-FFF2-40B4-BE49-F238E27FC236}">
                <a16:creationId xmlns:a16="http://schemas.microsoft.com/office/drawing/2014/main" id="{21DD9116-03FC-B78E-5C01-E2B9E127958C}"/>
              </a:ext>
            </a:extLst>
          </p:cNvPr>
          <p:cNvPicPr>
            <a:picLocks noChangeAspect="1"/>
          </p:cNvPicPr>
          <p:nvPr/>
        </p:nvPicPr>
        <p:blipFill>
          <a:blip r:embed="rId3"/>
          <a:stretch>
            <a:fillRect/>
          </a:stretch>
        </p:blipFill>
        <p:spPr>
          <a:xfrm>
            <a:off x="7418674" y="6787306"/>
            <a:ext cx="1633537" cy="70694"/>
          </a:xfrm>
          <a:prstGeom prst="rect">
            <a:avLst/>
          </a:prstGeom>
        </p:spPr>
      </p:pic>
    </p:spTree>
    <p:extLst>
      <p:ext uri="{BB962C8B-B14F-4D97-AF65-F5344CB8AC3E}">
        <p14:creationId xmlns:p14="http://schemas.microsoft.com/office/powerpoint/2010/main" val="294738746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Office Depot Brand Ruled Filler Paper 11 x 8 12 3 Hole Punched 15 Lb Wide  Ruled With Margin Ream Of 500 Sheets - Office Depot">
            <a:extLst>
              <a:ext uri="{FF2B5EF4-FFF2-40B4-BE49-F238E27FC236}">
                <a16:creationId xmlns:a16="http://schemas.microsoft.com/office/drawing/2014/main" id="{010A4D28-9984-4E8D-AE5C-F09C5706CBB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8578"/>
            <a:ext cx="9067800" cy="6697021"/>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DNA replication - Wikipedia">
            <a:extLst>
              <a:ext uri="{FF2B5EF4-FFF2-40B4-BE49-F238E27FC236}">
                <a16:creationId xmlns:a16="http://schemas.microsoft.com/office/drawing/2014/main" id="{7BB497B5-825E-497C-92BE-4EC817CE7CF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24200" y="423388"/>
            <a:ext cx="2768600" cy="586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6CC4487F-1BD6-4ABF-851C-5CC8758A4D5D}"/>
              </a:ext>
            </a:extLst>
          </p:cNvPr>
          <p:cNvSpPr/>
          <p:nvPr/>
        </p:nvSpPr>
        <p:spPr>
          <a:xfrm>
            <a:off x="381000" y="304800"/>
            <a:ext cx="8534400" cy="6129812"/>
          </a:xfrm>
          <a:prstGeom prst="rect">
            <a:avLst/>
          </a:prstGeom>
          <a:noFill/>
          <a:effectLst>
            <a:glow rad="228600">
              <a:srgbClr val="00FFFF">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20000"/>
              </a:spcBef>
              <a:spcAft>
                <a:spcPct val="0"/>
              </a:spcAft>
              <a:buClrTx/>
              <a:buSzTx/>
              <a:buFontTx/>
              <a:buChar char="–"/>
              <a:tabLst/>
              <a:defRPr/>
            </a:pP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E2DAA53F-1F62-3382-23EB-844EB8F4034F}"/>
              </a:ext>
            </a:extLst>
          </p:cNvPr>
          <p:cNvSpPr txBox="1"/>
          <p:nvPr/>
        </p:nvSpPr>
        <p:spPr>
          <a:xfrm>
            <a:off x="5799364" y="2575492"/>
            <a:ext cx="3234691" cy="3539430"/>
          </a:xfrm>
          <a:prstGeom prst="rect">
            <a:avLst/>
          </a:prstGeom>
          <a:noFill/>
        </p:spPr>
        <p:txBody>
          <a:bodyPr wrap="square">
            <a:spAutoFit/>
          </a:body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2800" b="1" i="0" u="none" strike="noStrike" kern="1200" cap="none" spc="0" normalizeH="0" baseline="0" noProof="0" dirty="0">
                <a:ln>
                  <a:noFill/>
                </a:ln>
                <a:solidFill>
                  <a:srgbClr val="99FFCC"/>
                </a:solidFill>
                <a:effectLst>
                  <a:glow rad="228600">
                    <a:srgbClr val="000000">
                      <a:alpha val="77000"/>
                    </a:srgbClr>
                  </a:glow>
                </a:effectLst>
                <a:uLnTx/>
                <a:uFillTx/>
                <a:latin typeface="Roboto"/>
                <a:ea typeface="+mn-ea"/>
                <a:cs typeface="+mn-cs"/>
              </a:rPr>
              <a:t>DNA polymerase moves along the old strand in the 3'–5' direction, creating a new strand having a 5'–3' direction.</a:t>
            </a:r>
            <a:endParaRPr kumimoji="0" lang="en-US" sz="2800" b="1" i="0" u="none" strike="noStrike" kern="1200" cap="none" spc="0" normalizeH="0" baseline="0" noProof="0" dirty="0">
              <a:ln>
                <a:noFill/>
              </a:ln>
              <a:solidFill>
                <a:srgbClr val="99FFCC"/>
              </a:solidFill>
              <a:effectLst>
                <a:glow rad="228600">
                  <a:srgbClr val="000000">
                    <a:alpha val="77000"/>
                  </a:srgbClr>
                </a:glow>
              </a:effectLst>
              <a:uLnTx/>
              <a:uFillTx/>
              <a:latin typeface="Arial" charset="0"/>
              <a:ea typeface="+mn-ea"/>
              <a:cs typeface="+mn-cs"/>
            </a:endParaRPr>
          </a:p>
        </p:txBody>
      </p:sp>
      <p:sp>
        <p:nvSpPr>
          <p:cNvPr id="6" name="TextBox 5">
            <a:extLst>
              <a:ext uri="{FF2B5EF4-FFF2-40B4-BE49-F238E27FC236}">
                <a16:creationId xmlns:a16="http://schemas.microsoft.com/office/drawing/2014/main" id="{67AE0F88-2D95-A76F-D98F-738A97F97833}"/>
              </a:ext>
            </a:extLst>
          </p:cNvPr>
          <p:cNvSpPr txBox="1"/>
          <p:nvPr/>
        </p:nvSpPr>
        <p:spPr>
          <a:xfrm>
            <a:off x="346167" y="710815"/>
            <a:ext cx="2696755" cy="5632311"/>
          </a:xfrm>
          <a:prstGeom prst="rect">
            <a:avLst/>
          </a:prstGeom>
          <a:noFill/>
        </p:spPr>
        <p:txBody>
          <a:bodyPr wrap="square">
            <a:spAutoFit/>
          </a:body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00FFFF"/>
                </a:solidFill>
                <a:effectLst>
                  <a:glow rad="228600">
                    <a:prstClr val="black">
                      <a:alpha val="97000"/>
                    </a:prstClr>
                  </a:glow>
                </a:effectLst>
                <a:uLnTx/>
                <a:uFillTx/>
                <a:latin typeface="Roboto"/>
                <a:ea typeface="+mn-ea"/>
                <a:cs typeface="+mn-cs"/>
              </a:rPr>
              <a:t>The primase generates short strands of RNA that bind to the single stranded-DNA to initiate DNA synthesis by the DNA polymerase. This enzyme can work only in the 5' to 3' direction, so it replicates the leading strand continuously.</a:t>
            </a:r>
            <a:endParaRPr kumimoji="0" lang="en-US" sz="2400" b="1" i="0" u="none" strike="noStrike" kern="1200" cap="none" spc="0" normalizeH="0" baseline="0" noProof="0" dirty="0">
              <a:ln>
                <a:noFill/>
              </a:ln>
              <a:solidFill>
                <a:srgbClr val="00FFFF"/>
              </a:solidFill>
              <a:effectLst>
                <a:glow rad="228600">
                  <a:prstClr val="black">
                    <a:alpha val="97000"/>
                  </a:prstClr>
                </a:glow>
              </a:effectLst>
              <a:uLnTx/>
              <a:uFillTx/>
              <a:latin typeface="Arial" charset="0"/>
              <a:ea typeface="+mn-ea"/>
              <a:cs typeface="+mn-cs"/>
            </a:endParaRPr>
          </a:p>
        </p:txBody>
      </p:sp>
      <p:sp>
        <p:nvSpPr>
          <p:cNvPr id="7" name="Freeform: Shape 6">
            <a:extLst>
              <a:ext uri="{FF2B5EF4-FFF2-40B4-BE49-F238E27FC236}">
                <a16:creationId xmlns:a16="http://schemas.microsoft.com/office/drawing/2014/main" id="{34F64547-6C48-BA06-30AF-DCC29718B43D}"/>
              </a:ext>
            </a:extLst>
          </p:cNvPr>
          <p:cNvSpPr/>
          <p:nvPr/>
        </p:nvSpPr>
        <p:spPr>
          <a:xfrm>
            <a:off x="3925389" y="3265714"/>
            <a:ext cx="339634" cy="261257"/>
          </a:xfrm>
          <a:custGeom>
            <a:avLst/>
            <a:gdLst>
              <a:gd name="connsiteX0" fmla="*/ 130628 w 339634"/>
              <a:gd name="connsiteY0" fmla="*/ 13063 h 261257"/>
              <a:gd name="connsiteX1" fmla="*/ 39188 w 339634"/>
              <a:gd name="connsiteY1" fmla="*/ 19595 h 261257"/>
              <a:gd name="connsiteX2" fmla="*/ 6531 w 339634"/>
              <a:gd name="connsiteY2" fmla="*/ 32657 h 261257"/>
              <a:gd name="connsiteX3" fmla="*/ 0 w 339634"/>
              <a:gd name="connsiteY3" fmla="*/ 65315 h 261257"/>
              <a:gd name="connsiteX4" fmla="*/ 45720 w 339634"/>
              <a:gd name="connsiteY4" fmla="*/ 130629 h 261257"/>
              <a:gd name="connsiteX5" fmla="*/ 84908 w 339634"/>
              <a:gd name="connsiteY5" fmla="*/ 169817 h 261257"/>
              <a:gd name="connsiteX6" fmla="*/ 91440 w 339634"/>
              <a:gd name="connsiteY6" fmla="*/ 202475 h 261257"/>
              <a:gd name="connsiteX7" fmla="*/ 143691 w 339634"/>
              <a:gd name="connsiteY7" fmla="*/ 261257 h 261257"/>
              <a:gd name="connsiteX8" fmla="*/ 280851 w 339634"/>
              <a:gd name="connsiteY8" fmla="*/ 241663 h 261257"/>
              <a:gd name="connsiteX9" fmla="*/ 320040 w 339634"/>
              <a:gd name="connsiteY9" fmla="*/ 228600 h 261257"/>
              <a:gd name="connsiteX10" fmla="*/ 339634 w 339634"/>
              <a:gd name="connsiteY10" fmla="*/ 163286 h 261257"/>
              <a:gd name="connsiteX11" fmla="*/ 320040 w 339634"/>
              <a:gd name="connsiteY11" fmla="*/ 111035 h 261257"/>
              <a:gd name="connsiteX12" fmla="*/ 287382 w 339634"/>
              <a:gd name="connsiteY12" fmla="*/ 91440 h 261257"/>
              <a:gd name="connsiteX13" fmla="*/ 300445 w 339634"/>
              <a:gd name="connsiteY13" fmla="*/ 26126 h 261257"/>
              <a:gd name="connsiteX14" fmla="*/ 215537 w 339634"/>
              <a:gd name="connsiteY14" fmla="*/ 6532 h 261257"/>
              <a:gd name="connsiteX15" fmla="*/ 39188 w 339634"/>
              <a:gd name="connsiteY15" fmla="*/ 0 h 261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9634" h="261257">
                <a:moveTo>
                  <a:pt x="130628" y="13063"/>
                </a:moveTo>
                <a:cubicBezTo>
                  <a:pt x="100148" y="15240"/>
                  <a:pt x="69372" y="14829"/>
                  <a:pt x="39188" y="19595"/>
                </a:cubicBezTo>
                <a:cubicBezTo>
                  <a:pt x="27607" y="21424"/>
                  <a:pt x="14161" y="23755"/>
                  <a:pt x="6531" y="32657"/>
                </a:cubicBezTo>
                <a:cubicBezTo>
                  <a:pt x="-694" y="41086"/>
                  <a:pt x="2177" y="54429"/>
                  <a:pt x="0" y="65315"/>
                </a:cubicBezTo>
                <a:cubicBezTo>
                  <a:pt x="15240" y="87086"/>
                  <a:pt x="28962" y="110004"/>
                  <a:pt x="45720" y="130629"/>
                </a:cubicBezTo>
                <a:cubicBezTo>
                  <a:pt x="57369" y="144966"/>
                  <a:pt x="74990" y="154232"/>
                  <a:pt x="84908" y="169817"/>
                </a:cubicBezTo>
                <a:cubicBezTo>
                  <a:pt x="90868" y="179183"/>
                  <a:pt x="87929" y="191943"/>
                  <a:pt x="91440" y="202475"/>
                </a:cubicBezTo>
                <a:cubicBezTo>
                  <a:pt x="102568" y="235861"/>
                  <a:pt x="113680" y="236248"/>
                  <a:pt x="143691" y="261257"/>
                </a:cubicBezTo>
                <a:cubicBezTo>
                  <a:pt x="189411" y="254726"/>
                  <a:pt x="235439" y="250073"/>
                  <a:pt x="280851" y="241663"/>
                </a:cubicBezTo>
                <a:cubicBezTo>
                  <a:pt x="294390" y="239156"/>
                  <a:pt x="311778" y="239616"/>
                  <a:pt x="320040" y="228600"/>
                </a:cubicBezTo>
                <a:cubicBezTo>
                  <a:pt x="333678" y="210416"/>
                  <a:pt x="333103" y="185057"/>
                  <a:pt x="339634" y="163286"/>
                </a:cubicBezTo>
                <a:cubicBezTo>
                  <a:pt x="333103" y="145869"/>
                  <a:pt x="330981" y="126079"/>
                  <a:pt x="320040" y="111035"/>
                </a:cubicBezTo>
                <a:cubicBezTo>
                  <a:pt x="312573" y="100768"/>
                  <a:pt x="290237" y="103810"/>
                  <a:pt x="287382" y="91440"/>
                </a:cubicBezTo>
                <a:cubicBezTo>
                  <a:pt x="282389" y="69806"/>
                  <a:pt x="296091" y="47897"/>
                  <a:pt x="300445" y="26126"/>
                </a:cubicBezTo>
                <a:cubicBezTo>
                  <a:pt x="272142" y="19595"/>
                  <a:pt x="244424" y="9573"/>
                  <a:pt x="215537" y="6532"/>
                </a:cubicBezTo>
                <a:cubicBezTo>
                  <a:pt x="151830" y="-174"/>
                  <a:pt x="98415" y="0"/>
                  <a:pt x="39188" y="0"/>
                </a:cubicBezTo>
              </a:path>
            </a:pathLst>
          </a:custGeom>
          <a:solidFill>
            <a:srgbClr val="00FFFF"/>
          </a:solidFill>
          <a:effectLst>
            <a:glow rad="228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20000"/>
              </a:spcBef>
              <a:spcAft>
                <a:spcPct val="0"/>
              </a:spcAft>
              <a:buClrTx/>
              <a:buSzTx/>
              <a:buFontTx/>
              <a:buChar char="–"/>
              <a:tabLst/>
              <a:defRPr/>
            </a:pP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Freeform: Shape 7">
            <a:extLst>
              <a:ext uri="{FF2B5EF4-FFF2-40B4-BE49-F238E27FC236}">
                <a16:creationId xmlns:a16="http://schemas.microsoft.com/office/drawing/2014/main" id="{49906486-C45C-1870-FEED-56AB217D0C4F}"/>
              </a:ext>
            </a:extLst>
          </p:cNvPr>
          <p:cNvSpPr/>
          <p:nvPr/>
        </p:nvSpPr>
        <p:spPr>
          <a:xfrm>
            <a:off x="3218544" y="4648200"/>
            <a:ext cx="339634" cy="261257"/>
          </a:xfrm>
          <a:custGeom>
            <a:avLst/>
            <a:gdLst>
              <a:gd name="connsiteX0" fmla="*/ 130628 w 339634"/>
              <a:gd name="connsiteY0" fmla="*/ 13063 h 261257"/>
              <a:gd name="connsiteX1" fmla="*/ 39188 w 339634"/>
              <a:gd name="connsiteY1" fmla="*/ 19595 h 261257"/>
              <a:gd name="connsiteX2" fmla="*/ 6531 w 339634"/>
              <a:gd name="connsiteY2" fmla="*/ 32657 h 261257"/>
              <a:gd name="connsiteX3" fmla="*/ 0 w 339634"/>
              <a:gd name="connsiteY3" fmla="*/ 65315 h 261257"/>
              <a:gd name="connsiteX4" fmla="*/ 45720 w 339634"/>
              <a:gd name="connsiteY4" fmla="*/ 130629 h 261257"/>
              <a:gd name="connsiteX5" fmla="*/ 84908 w 339634"/>
              <a:gd name="connsiteY5" fmla="*/ 169817 h 261257"/>
              <a:gd name="connsiteX6" fmla="*/ 91440 w 339634"/>
              <a:gd name="connsiteY6" fmla="*/ 202475 h 261257"/>
              <a:gd name="connsiteX7" fmla="*/ 143691 w 339634"/>
              <a:gd name="connsiteY7" fmla="*/ 261257 h 261257"/>
              <a:gd name="connsiteX8" fmla="*/ 280851 w 339634"/>
              <a:gd name="connsiteY8" fmla="*/ 241663 h 261257"/>
              <a:gd name="connsiteX9" fmla="*/ 320040 w 339634"/>
              <a:gd name="connsiteY9" fmla="*/ 228600 h 261257"/>
              <a:gd name="connsiteX10" fmla="*/ 339634 w 339634"/>
              <a:gd name="connsiteY10" fmla="*/ 163286 h 261257"/>
              <a:gd name="connsiteX11" fmla="*/ 320040 w 339634"/>
              <a:gd name="connsiteY11" fmla="*/ 111035 h 261257"/>
              <a:gd name="connsiteX12" fmla="*/ 287382 w 339634"/>
              <a:gd name="connsiteY12" fmla="*/ 91440 h 261257"/>
              <a:gd name="connsiteX13" fmla="*/ 300445 w 339634"/>
              <a:gd name="connsiteY13" fmla="*/ 26126 h 261257"/>
              <a:gd name="connsiteX14" fmla="*/ 215537 w 339634"/>
              <a:gd name="connsiteY14" fmla="*/ 6532 h 261257"/>
              <a:gd name="connsiteX15" fmla="*/ 39188 w 339634"/>
              <a:gd name="connsiteY15" fmla="*/ 0 h 261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9634" h="261257">
                <a:moveTo>
                  <a:pt x="130628" y="13063"/>
                </a:moveTo>
                <a:cubicBezTo>
                  <a:pt x="100148" y="15240"/>
                  <a:pt x="69372" y="14829"/>
                  <a:pt x="39188" y="19595"/>
                </a:cubicBezTo>
                <a:cubicBezTo>
                  <a:pt x="27607" y="21424"/>
                  <a:pt x="14161" y="23755"/>
                  <a:pt x="6531" y="32657"/>
                </a:cubicBezTo>
                <a:cubicBezTo>
                  <a:pt x="-694" y="41086"/>
                  <a:pt x="2177" y="54429"/>
                  <a:pt x="0" y="65315"/>
                </a:cubicBezTo>
                <a:cubicBezTo>
                  <a:pt x="15240" y="87086"/>
                  <a:pt x="28962" y="110004"/>
                  <a:pt x="45720" y="130629"/>
                </a:cubicBezTo>
                <a:cubicBezTo>
                  <a:pt x="57369" y="144966"/>
                  <a:pt x="74990" y="154232"/>
                  <a:pt x="84908" y="169817"/>
                </a:cubicBezTo>
                <a:cubicBezTo>
                  <a:pt x="90868" y="179183"/>
                  <a:pt x="87929" y="191943"/>
                  <a:pt x="91440" y="202475"/>
                </a:cubicBezTo>
                <a:cubicBezTo>
                  <a:pt x="102568" y="235861"/>
                  <a:pt x="113680" y="236248"/>
                  <a:pt x="143691" y="261257"/>
                </a:cubicBezTo>
                <a:cubicBezTo>
                  <a:pt x="189411" y="254726"/>
                  <a:pt x="235439" y="250073"/>
                  <a:pt x="280851" y="241663"/>
                </a:cubicBezTo>
                <a:cubicBezTo>
                  <a:pt x="294390" y="239156"/>
                  <a:pt x="311778" y="239616"/>
                  <a:pt x="320040" y="228600"/>
                </a:cubicBezTo>
                <a:cubicBezTo>
                  <a:pt x="333678" y="210416"/>
                  <a:pt x="333103" y="185057"/>
                  <a:pt x="339634" y="163286"/>
                </a:cubicBezTo>
                <a:cubicBezTo>
                  <a:pt x="333103" y="145869"/>
                  <a:pt x="330981" y="126079"/>
                  <a:pt x="320040" y="111035"/>
                </a:cubicBezTo>
                <a:cubicBezTo>
                  <a:pt x="312573" y="100768"/>
                  <a:pt x="290237" y="103810"/>
                  <a:pt x="287382" y="91440"/>
                </a:cubicBezTo>
                <a:cubicBezTo>
                  <a:pt x="282389" y="69806"/>
                  <a:pt x="296091" y="47897"/>
                  <a:pt x="300445" y="26126"/>
                </a:cubicBezTo>
                <a:cubicBezTo>
                  <a:pt x="272142" y="19595"/>
                  <a:pt x="244424" y="9573"/>
                  <a:pt x="215537" y="6532"/>
                </a:cubicBezTo>
                <a:cubicBezTo>
                  <a:pt x="151830" y="-174"/>
                  <a:pt x="98415" y="0"/>
                  <a:pt x="39188" y="0"/>
                </a:cubicBezTo>
              </a:path>
            </a:pathLst>
          </a:custGeom>
          <a:solidFill>
            <a:srgbClr val="0070C0"/>
          </a:solidFill>
          <a:effectLst>
            <a:glow rad="228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20000"/>
              </a:spcBef>
              <a:spcAft>
                <a:spcPct val="0"/>
              </a:spcAft>
              <a:buClrTx/>
              <a:buSzTx/>
              <a:buFontTx/>
              <a:buChar char="–"/>
              <a:tabLst/>
              <a:defRPr/>
            </a:pP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Freeform: Shape 8">
            <a:extLst>
              <a:ext uri="{FF2B5EF4-FFF2-40B4-BE49-F238E27FC236}">
                <a16:creationId xmlns:a16="http://schemas.microsoft.com/office/drawing/2014/main" id="{3A595598-7DC7-BD3F-CC7E-BFDE638C58F4}"/>
              </a:ext>
            </a:extLst>
          </p:cNvPr>
          <p:cNvSpPr/>
          <p:nvPr/>
        </p:nvSpPr>
        <p:spPr>
          <a:xfrm>
            <a:off x="3618050" y="5886390"/>
            <a:ext cx="339634" cy="261257"/>
          </a:xfrm>
          <a:custGeom>
            <a:avLst/>
            <a:gdLst>
              <a:gd name="connsiteX0" fmla="*/ 130628 w 339634"/>
              <a:gd name="connsiteY0" fmla="*/ 13063 h 261257"/>
              <a:gd name="connsiteX1" fmla="*/ 39188 w 339634"/>
              <a:gd name="connsiteY1" fmla="*/ 19595 h 261257"/>
              <a:gd name="connsiteX2" fmla="*/ 6531 w 339634"/>
              <a:gd name="connsiteY2" fmla="*/ 32657 h 261257"/>
              <a:gd name="connsiteX3" fmla="*/ 0 w 339634"/>
              <a:gd name="connsiteY3" fmla="*/ 65315 h 261257"/>
              <a:gd name="connsiteX4" fmla="*/ 45720 w 339634"/>
              <a:gd name="connsiteY4" fmla="*/ 130629 h 261257"/>
              <a:gd name="connsiteX5" fmla="*/ 84908 w 339634"/>
              <a:gd name="connsiteY5" fmla="*/ 169817 h 261257"/>
              <a:gd name="connsiteX6" fmla="*/ 91440 w 339634"/>
              <a:gd name="connsiteY6" fmla="*/ 202475 h 261257"/>
              <a:gd name="connsiteX7" fmla="*/ 143691 w 339634"/>
              <a:gd name="connsiteY7" fmla="*/ 261257 h 261257"/>
              <a:gd name="connsiteX8" fmla="*/ 280851 w 339634"/>
              <a:gd name="connsiteY8" fmla="*/ 241663 h 261257"/>
              <a:gd name="connsiteX9" fmla="*/ 320040 w 339634"/>
              <a:gd name="connsiteY9" fmla="*/ 228600 h 261257"/>
              <a:gd name="connsiteX10" fmla="*/ 339634 w 339634"/>
              <a:gd name="connsiteY10" fmla="*/ 163286 h 261257"/>
              <a:gd name="connsiteX11" fmla="*/ 320040 w 339634"/>
              <a:gd name="connsiteY11" fmla="*/ 111035 h 261257"/>
              <a:gd name="connsiteX12" fmla="*/ 287382 w 339634"/>
              <a:gd name="connsiteY12" fmla="*/ 91440 h 261257"/>
              <a:gd name="connsiteX13" fmla="*/ 300445 w 339634"/>
              <a:gd name="connsiteY13" fmla="*/ 26126 h 261257"/>
              <a:gd name="connsiteX14" fmla="*/ 215537 w 339634"/>
              <a:gd name="connsiteY14" fmla="*/ 6532 h 261257"/>
              <a:gd name="connsiteX15" fmla="*/ 39188 w 339634"/>
              <a:gd name="connsiteY15" fmla="*/ 0 h 261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9634" h="261257">
                <a:moveTo>
                  <a:pt x="130628" y="13063"/>
                </a:moveTo>
                <a:cubicBezTo>
                  <a:pt x="100148" y="15240"/>
                  <a:pt x="69372" y="14829"/>
                  <a:pt x="39188" y="19595"/>
                </a:cubicBezTo>
                <a:cubicBezTo>
                  <a:pt x="27607" y="21424"/>
                  <a:pt x="14161" y="23755"/>
                  <a:pt x="6531" y="32657"/>
                </a:cubicBezTo>
                <a:cubicBezTo>
                  <a:pt x="-694" y="41086"/>
                  <a:pt x="2177" y="54429"/>
                  <a:pt x="0" y="65315"/>
                </a:cubicBezTo>
                <a:cubicBezTo>
                  <a:pt x="15240" y="87086"/>
                  <a:pt x="28962" y="110004"/>
                  <a:pt x="45720" y="130629"/>
                </a:cubicBezTo>
                <a:cubicBezTo>
                  <a:pt x="57369" y="144966"/>
                  <a:pt x="74990" y="154232"/>
                  <a:pt x="84908" y="169817"/>
                </a:cubicBezTo>
                <a:cubicBezTo>
                  <a:pt x="90868" y="179183"/>
                  <a:pt x="87929" y="191943"/>
                  <a:pt x="91440" y="202475"/>
                </a:cubicBezTo>
                <a:cubicBezTo>
                  <a:pt x="102568" y="235861"/>
                  <a:pt x="113680" y="236248"/>
                  <a:pt x="143691" y="261257"/>
                </a:cubicBezTo>
                <a:cubicBezTo>
                  <a:pt x="189411" y="254726"/>
                  <a:pt x="235439" y="250073"/>
                  <a:pt x="280851" y="241663"/>
                </a:cubicBezTo>
                <a:cubicBezTo>
                  <a:pt x="294390" y="239156"/>
                  <a:pt x="311778" y="239616"/>
                  <a:pt x="320040" y="228600"/>
                </a:cubicBezTo>
                <a:cubicBezTo>
                  <a:pt x="333678" y="210416"/>
                  <a:pt x="333103" y="185057"/>
                  <a:pt x="339634" y="163286"/>
                </a:cubicBezTo>
                <a:cubicBezTo>
                  <a:pt x="333103" y="145869"/>
                  <a:pt x="330981" y="126079"/>
                  <a:pt x="320040" y="111035"/>
                </a:cubicBezTo>
                <a:cubicBezTo>
                  <a:pt x="312573" y="100768"/>
                  <a:pt x="290237" y="103810"/>
                  <a:pt x="287382" y="91440"/>
                </a:cubicBezTo>
                <a:cubicBezTo>
                  <a:pt x="282389" y="69806"/>
                  <a:pt x="296091" y="47897"/>
                  <a:pt x="300445" y="26126"/>
                </a:cubicBezTo>
                <a:cubicBezTo>
                  <a:pt x="272142" y="19595"/>
                  <a:pt x="244424" y="9573"/>
                  <a:pt x="215537" y="6532"/>
                </a:cubicBezTo>
                <a:cubicBezTo>
                  <a:pt x="151830" y="-174"/>
                  <a:pt x="98415" y="0"/>
                  <a:pt x="39188" y="0"/>
                </a:cubicBezTo>
              </a:path>
            </a:pathLst>
          </a:custGeom>
          <a:solidFill>
            <a:schemeClr val="accent1">
              <a:lumMod val="60000"/>
              <a:lumOff val="40000"/>
            </a:schemeClr>
          </a:solidFill>
          <a:effectLst>
            <a:glow rad="228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20000"/>
              </a:spcBef>
              <a:spcAft>
                <a:spcPct val="0"/>
              </a:spcAft>
              <a:buClrTx/>
              <a:buSzTx/>
              <a:buFontTx/>
              <a:buChar char="–"/>
              <a:tabLst/>
              <a:defRPr/>
            </a:pP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B810EA2F-1D1D-B5ED-3306-71EE22A4A422}"/>
              </a:ext>
            </a:extLst>
          </p:cNvPr>
          <p:cNvSpPr txBox="1"/>
          <p:nvPr/>
        </p:nvSpPr>
        <p:spPr>
          <a:xfrm>
            <a:off x="4026989" y="3134732"/>
            <a:ext cx="1905000" cy="369332"/>
          </a:xfrm>
          <a:prstGeom prst="rect">
            <a:avLst/>
          </a:prstGeom>
          <a:noFill/>
        </p:spPr>
        <p:txBody>
          <a:bodyPr wrap="square" rtlCol="0">
            <a:spAutoFit/>
          </a:body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glow rad="228600">
                    <a:srgbClr val="4472C4">
                      <a:satMod val="175000"/>
                      <a:alpha val="40000"/>
                    </a:srgbClr>
                  </a:glow>
                </a:effectLst>
                <a:uLnTx/>
                <a:uFillTx/>
                <a:latin typeface="Arial" charset="0"/>
                <a:ea typeface="+mn-ea"/>
                <a:cs typeface="+mn-cs"/>
              </a:rPr>
              <a:t>Primase</a:t>
            </a:r>
          </a:p>
        </p:txBody>
      </p:sp>
      <p:sp>
        <p:nvSpPr>
          <p:cNvPr id="13" name="TextBox 12">
            <a:extLst>
              <a:ext uri="{FF2B5EF4-FFF2-40B4-BE49-F238E27FC236}">
                <a16:creationId xmlns:a16="http://schemas.microsoft.com/office/drawing/2014/main" id="{939DA285-3E25-ADA4-A193-3474A4B4C872}"/>
              </a:ext>
            </a:extLst>
          </p:cNvPr>
          <p:cNvSpPr txBox="1"/>
          <p:nvPr/>
        </p:nvSpPr>
        <p:spPr>
          <a:xfrm>
            <a:off x="2715895" y="4806516"/>
            <a:ext cx="4594860" cy="369332"/>
          </a:xfrm>
          <a:prstGeom prst="rect">
            <a:avLst/>
          </a:prstGeom>
          <a:noFill/>
        </p:spPr>
        <p:txBody>
          <a:bodyPr wrap="square">
            <a:spAutoFit/>
          </a:bodyPr>
          <a:lstStyle/>
          <a:p>
            <a:pPr marL="0" marR="0" lvl="0" indent="0" algn="l" defTabSz="914400" rtl="0" eaLnBrk="0" fontAlgn="base" latinLnBrk="0" hangingPunct="0">
              <a:lnSpc>
                <a:spcPct val="100000"/>
              </a:lnSpc>
              <a:spcBef>
                <a:spcPct val="20000"/>
              </a:spcBef>
              <a:spcAft>
                <a:spcPct val="0"/>
              </a:spcAft>
              <a:buClrTx/>
              <a:buSzTx/>
              <a:buFontTx/>
              <a:buNone/>
              <a:tabLst/>
              <a:defRPr/>
            </a:pPr>
            <a:r>
              <a:rPr lang="en-US" sz="1800" dirty="0">
                <a:solidFill>
                  <a:prstClr val="black"/>
                </a:solidFill>
                <a:effectLst>
                  <a:glow rad="228600">
                    <a:srgbClr val="4472C4">
                      <a:satMod val="175000"/>
                      <a:alpha val="40000"/>
                    </a:srgbClr>
                  </a:glow>
                </a:effectLst>
                <a:latin typeface="Arial" charset="0"/>
              </a:rPr>
              <a:t>Helicase</a:t>
            </a:r>
            <a:endParaRPr kumimoji="0" lang="en-US" sz="1800" b="0" i="0" u="none" strike="noStrike" kern="1200" cap="none" spc="0" normalizeH="0" baseline="0" noProof="0" dirty="0">
              <a:ln>
                <a:noFill/>
              </a:ln>
              <a:solidFill>
                <a:prstClr val="black"/>
              </a:solidFill>
              <a:effectLst>
                <a:glow rad="228600">
                  <a:srgbClr val="4472C4">
                    <a:satMod val="175000"/>
                    <a:alpha val="40000"/>
                  </a:srgbClr>
                </a:glow>
              </a:effectLst>
              <a:uLnTx/>
              <a:uFillTx/>
              <a:latin typeface="Arial" charset="0"/>
              <a:ea typeface="+mn-ea"/>
              <a:cs typeface="+mn-cs"/>
            </a:endParaRPr>
          </a:p>
        </p:txBody>
      </p:sp>
      <p:sp>
        <p:nvSpPr>
          <p:cNvPr id="15" name="TextBox 14">
            <a:extLst>
              <a:ext uri="{FF2B5EF4-FFF2-40B4-BE49-F238E27FC236}">
                <a16:creationId xmlns:a16="http://schemas.microsoft.com/office/drawing/2014/main" id="{F41A4479-1E72-FE8B-A7A7-24D4183E4796}"/>
              </a:ext>
            </a:extLst>
          </p:cNvPr>
          <p:cNvSpPr txBox="1"/>
          <p:nvPr/>
        </p:nvSpPr>
        <p:spPr>
          <a:xfrm>
            <a:off x="3595370" y="5728573"/>
            <a:ext cx="4594860" cy="701731"/>
          </a:xfrm>
          <a:prstGeom prst="rect">
            <a:avLst/>
          </a:prstGeom>
          <a:noFill/>
        </p:spPr>
        <p:txBody>
          <a:bodyPr wrap="square">
            <a:spAutoFit/>
          </a:body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glow rad="228600">
                    <a:srgbClr val="4472C4">
                      <a:satMod val="175000"/>
                      <a:alpha val="40000"/>
                    </a:srgbClr>
                  </a:glow>
                </a:effectLst>
                <a:uLnTx/>
                <a:uFillTx/>
                <a:latin typeface="Arial" charset="0"/>
                <a:ea typeface="+mn-ea"/>
                <a:cs typeface="+mn-cs"/>
              </a:rPr>
              <a:t>DNA</a:t>
            </a:r>
          </a:p>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glow rad="228600">
                    <a:srgbClr val="4472C4">
                      <a:satMod val="175000"/>
                      <a:alpha val="40000"/>
                    </a:srgbClr>
                  </a:glow>
                </a:effectLst>
                <a:uLnTx/>
                <a:uFillTx/>
                <a:latin typeface="Arial" charset="0"/>
                <a:ea typeface="+mn-ea"/>
                <a:cs typeface="+mn-cs"/>
              </a:rPr>
              <a:t> Polymerase</a:t>
            </a:r>
          </a:p>
        </p:txBody>
      </p:sp>
      <p:sp>
        <p:nvSpPr>
          <p:cNvPr id="16" name="Freeform: Shape 15">
            <a:extLst>
              <a:ext uri="{FF2B5EF4-FFF2-40B4-BE49-F238E27FC236}">
                <a16:creationId xmlns:a16="http://schemas.microsoft.com/office/drawing/2014/main" id="{C9AD882B-421C-4761-0FB8-90324A2E428D}"/>
              </a:ext>
            </a:extLst>
          </p:cNvPr>
          <p:cNvSpPr/>
          <p:nvPr/>
        </p:nvSpPr>
        <p:spPr>
          <a:xfrm>
            <a:off x="5175613" y="3429000"/>
            <a:ext cx="339634" cy="261257"/>
          </a:xfrm>
          <a:custGeom>
            <a:avLst/>
            <a:gdLst>
              <a:gd name="connsiteX0" fmla="*/ 130628 w 339634"/>
              <a:gd name="connsiteY0" fmla="*/ 13063 h 261257"/>
              <a:gd name="connsiteX1" fmla="*/ 39188 w 339634"/>
              <a:gd name="connsiteY1" fmla="*/ 19595 h 261257"/>
              <a:gd name="connsiteX2" fmla="*/ 6531 w 339634"/>
              <a:gd name="connsiteY2" fmla="*/ 32657 h 261257"/>
              <a:gd name="connsiteX3" fmla="*/ 0 w 339634"/>
              <a:gd name="connsiteY3" fmla="*/ 65315 h 261257"/>
              <a:gd name="connsiteX4" fmla="*/ 45720 w 339634"/>
              <a:gd name="connsiteY4" fmla="*/ 130629 h 261257"/>
              <a:gd name="connsiteX5" fmla="*/ 84908 w 339634"/>
              <a:gd name="connsiteY5" fmla="*/ 169817 h 261257"/>
              <a:gd name="connsiteX6" fmla="*/ 91440 w 339634"/>
              <a:gd name="connsiteY6" fmla="*/ 202475 h 261257"/>
              <a:gd name="connsiteX7" fmla="*/ 143691 w 339634"/>
              <a:gd name="connsiteY7" fmla="*/ 261257 h 261257"/>
              <a:gd name="connsiteX8" fmla="*/ 280851 w 339634"/>
              <a:gd name="connsiteY8" fmla="*/ 241663 h 261257"/>
              <a:gd name="connsiteX9" fmla="*/ 320040 w 339634"/>
              <a:gd name="connsiteY9" fmla="*/ 228600 h 261257"/>
              <a:gd name="connsiteX10" fmla="*/ 339634 w 339634"/>
              <a:gd name="connsiteY10" fmla="*/ 163286 h 261257"/>
              <a:gd name="connsiteX11" fmla="*/ 320040 w 339634"/>
              <a:gd name="connsiteY11" fmla="*/ 111035 h 261257"/>
              <a:gd name="connsiteX12" fmla="*/ 287382 w 339634"/>
              <a:gd name="connsiteY12" fmla="*/ 91440 h 261257"/>
              <a:gd name="connsiteX13" fmla="*/ 300445 w 339634"/>
              <a:gd name="connsiteY13" fmla="*/ 26126 h 261257"/>
              <a:gd name="connsiteX14" fmla="*/ 215537 w 339634"/>
              <a:gd name="connsiteY14" fmla="*/ 6532 h 261257"/>
              <a:gd name="connsiteX15" fmla="*/ 39188 w 339634"/>
              <a:gd name="connsiteY15" fmla="*/ 0 h 261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9634" h="261257">
                <a:moveTo>
                  <a:pt x="130628" y="13063"/>
                </a:moveTo>
                <a:cubicBezTo>
                  <a:pt x="100148" y="15240"/>
                  <a:pt x="69372" y="14829"/>
                  <a:pt x="39188" y="19595"/>
                </a:cubicBezTo>
                <a:cubicBezTo>
                  <a:pt x="27607" y="21424"/>
                  <a:pt x="14161" y="23755"/>
                  <a:pt x="6531" y="32657"/>
                </a:cubicBezTo>
                <a:cubicBezTo>
                  <a:pt x="-694" y="41086"/>
                  <a:pt x="2177" y="54429"/>
                  <a:pt x="0" y="65315"/>
                </a:cubicBezTo>
                <a:cubicBezTo>
                  <a:pt x="15240" y="87086"/>
                  <a:pt x="28962" y="110004"/>
                  <a:pt x="45720" y="130629"/>
                </a:cubicBezTo>
                <a:cubicBezTo>
                  <a:pt x="57369" y="144966"/>
                  <a:pt x="74990" y="154232"/>
                  <a:pt x="84908" y="169817"/>
                </a:cubicBezTo>
                <a:cubicBezTo>
                  <a:pt x="90868" y="179183"/>
                  <a:pt x="87929" y="191943"/>
                  <a:pt x="91440" y="202475"/>
                </a:cubicBezTo>
                <a:cubicBezTo>
                  <a:pt x="102568" y="235861"/>
                  <a:pt x="113680" y="236248"/>
                  <a:pt x="143691" y="261257"/>
                </a:cubicBezTo>
                <a:cubicBezTo>
                  <a:pt x="189411" y="254726"/>
                  <a:pt x="235439" y="250073"/>
                  <a:pt x="280851" y="241663"/>
                </a:cubicBezTo>
                <a:cubicBezTo>
                  <a:pt x="294390" y="239156"/>
                  <a:pt x="311778" y="239616"/>
                  <a:pt x="320040" y="228600"/>
                </a:cubicBezTo>
                <a:cubicBezTo>
                  <a:pt x="333678" y="210416"/>
                  <a:pt x="333103" y="185057"/>
                  <a:pt x="339634" y="163286"/>
                </a:cubicBezTo>
                <a:cubicBezTo>
                  <a:pt x="333103" y="145869"/>
                  <a:pt x="330981" y="126079"/>
                  <a:pt x="320040" y="111035"/>
                </a:cubicBezTo>
                <a:cubicBezTo>
                  <a:pt x="312573" y="100768"/>
                  <a:pt x="290237" y="103810"/>
                  <a:pt x="287382" y="91440"/>
                </a:cubicBezTo>
                <a:cubicBezTo>
                  <a:pt x="282389" y="69806"/>
                  <a:pt x="296091" y="47897"/>
                  <a:pt x="300445" y="26126"/>
                </a:cubicBezTo>
                <a:cubicBezTo>
                  <a:pt x="272142" y="19595"/>
                  <a:pt x="244424" y="9573"/>
                  <a:pt x="215537" y="6532"/>
                </a:cubicBezTo>
                <a:cubicBezTo>
                  <a:pt x="151830" y="-174"/>
                  <a:pt x="98415" y="0"/>
                  <a:pt x="39188" y="0"/>
                </a:cubicBezTo>
              </a:path>
            </a:pathLst>
          </a:custGeom>
          <a:solidFill>
            <a:srgbClr val="99FFCC"/>
          </a:solidFill>
          <a:effectLst>
            <a:glow rad="228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20000"/>
              </a:spcBef>
              <a:spcAft>
                <a:spcPct val="0"/>
              </a:spcAft>
              <a:buClrTx/>
              <a:buSzTx/>
              <a:buFontTx/>
              <a:buChar char="–"/>
              <a:tabLst/>
              <a:defRPr/>
            </a:pP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Freeform: Shape 16">
            <a:extLst>
              <a:ext uri="{FF2B5EF4-FFF2-40B4-BE49-F238E27FC236}">
                <a16:creationId xmlns:a16="http://schemas.microsoft.com/office/drawing/2014/main" id="{926236E7-7868-2815-59BE-1CA8D02411DF}"/>
              </a:ext>
            </a:extLst>
          </p:cNvPr>
          <p:cNvSpPr/>
          <p:nvPr/>
        </p:nvSpPr>
        <p:spPr>
          <a:xfrm>
            <a:off x="4439195" y="2674927"/>
            <a:ext cx="732064" cy="248810"/>
          </a:xfrm>
          <a:custGeom>
            <a:avLst/>
            <a:gdLst>
              <a:gd name="connsiteX0" fmla="*/ 130628 w 339634"/>
              <a:gd name="connsiteY0" fmla="*/ 13063 h 261257"/>
              <a:gd name="connsiteX1" fmla="*/ 39188 w 339634"/>
              <a:gd name="connsiteY1" fmla="*/ 19595 h 261257"/>
              <a:gd name="connsiteX2" fmla="*/ 6531 w 339634"/>
              <a:gd name="connsiteY2" fmla="*/ 32657 h 261257"/>
              <a:gd name="connsiteX3" fmla="*/ 0 w 339634"/>
              <a:gd name="connsiteY3" fmla="*/ 65315 h 261257"/>
              <a:gd name="connsiteX4" fmla="*/ 45720 w 339634"/>
              <a:gd name="connsiteY4" fmla="*/ 130629 h 261257"/>
              <a:gd name="connsiteX5" fmla="*/ 84908 w 339634"/>
              <a:gd name="connsiteY5" fmla="*/ 169817 h 261257"/>
              <a:gd name="connsiteX6" fmla="*/ 91440 w 339634"/>
              <a:gd name="connsiteY6" fmla="*/ 202475 h 261257"/>
              <a:gd name="connsiteX7" fmla="*/ 143691 w 339634"/>
              <a:gd name="connsiteY7" fmla="*/ 261257 h 261257"/>
              <a:gd name="connsiteX8" fmla="*/ 280851 w 339634"/>
              <a:gd name="connsiteY8" fmla="*/ 241663 h 261257"/>
              <a:gd name="connsiteX9" fmla="*/ 320040 w 339634"/>
              <a:gd name="connsiteY9" fmla="*/ 228600 h 261257"/>
              <a:gd name="connsiteX10" fmla="*/ 339634 w 339634"/>
              <a:gd name="connsiteY10" fmla="*/ 163286 h 261257"/>
              <a:gd name="connsiteX11" fmla="*/ 320040 w 339634"/>
              <a:gd name="connsiteY11" fmla="*/ 111035 h 261257"/>
              <a:gd name="connsiteX12" fmla="*/ 287382 w 339634"/>
              <a:gd name="connsiteY12" fmla="*/ 91440 h 261257"/>
              <a:gd name="connsiteX13" fmla="*/ 300445 w 339634"/>
              <a:gd name="connsiteY13" fmla="*/ 26126 h 261257"/>
              <a:gd name="connsiteX14" fmla="*/ 215537 w 339634"/>
              <a:gd name="connsiteY14" fmla="*/ 6532 h 261257"/>
              <a:gd name="connsiteX15" fmla="*/ 39188 w 339634"/>
              <a:gd name="connsiteY15" fmla="*/ 0 h 261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9634" h="261257">
                <a:moveTo>
                  <a:pt x="130628" y="13063"/>
                </a:moveTo>
                <a:cubicBezTo>
                  <a:pt x="100148" y="15240"/>
                  <a:pt x="69372" y="14829"/>
                  <a:pt x="39188" y="19595"/>
                </a:cubicBezTo>
                <a:cubicBezTo>
                  <a:pt x="27607" y="21424"/>
                  <a:pt x="14161" y="23755"/>
                  <a:pt x="6531" y="32657"/>
                </a:cubicBezTo>
                <a:cubicBezTo>
                  <a:pt x="-694" y="41086"/>
                  <a:pt x="2177" y="54429"/>
                  <a:pt x="0" y="65315"/>
                </a:cubicBezTo>
                <a:cubicBezTo>
                  <a:pt x="15240" y="87086"/>
                  <a:pt x="28962" y="110004"/>
                  <a:pt x="45720" y="130629"/>
                </a:cubicBezTo>
                <a:cubicBezTo>
                  <a:pt x="57369" y="144966"/>
                  <a:pt x="74990" y="154232"/>
                  <a:pt x="84908" y="169817"/>
                </a:cubicBezTo>
                <a:cubicBezTo>
                  <a:pt x="90868" y="179183"/>
                  <a:pt x="87929" y="191943"/>
                  <a:pt x="91440" y="202475"/>
                </a:cubicBezTo>
                <a:cubicBezTo>
                  <a:pt x="102568" y="235861"/>
                  <a:pt x="113680" y="236248"/>
                  <a:pt x="143691" y="261257"/>
                </a:cubicBezTo>
                <a:cubicBezTo>
                  <a:pt x="189411" y="254726"/>
                  <a:pt x="235439" y="250073"/>
                  <a:pt x="280851" y="241663"/>
                </a:cubicBezTo>
                <a:cubicBezTo>
                  <a:pt x="294390" y="239156"/>
                  <a:pt x="311778" y="239616"/>
                  <a:pt x="320040" y="228600"/>
                </a:cubicBezTo>
                <a:cubicBezTo>
                  <a:pt x="333678" y="210416"/>
                  <a:pt x="333103" y="185057"/>
                  <a:pt x="339634" y="163286"/>
                </a:cubicBezTo>
                <a:cubicBezTo>
                  <a:pt x="333103" y="145869"/>
                  <a:pt x="330981" y="126079"/>
                  <a:pt x="320040" y="111035"/>
                </a:cubicBezTo>
                <a:cubicBezTo>
                  <a:pt x="312573" y="100768"/>
                  <a:pt x="290237" y="103810"/>
                  <a:pt x="287382" y="91440"/>
                </a:cubicBezTo>
                <a:cubicBezTo>
                  <a:pt x="282389" y="69806"/>
                  <a:pt x="296091" y="47897"/>
                  <a:pt x="300445" y="26126"/>
                </a:cubicBezTo>
                <a:cubicBezTo>
                  <a:pt x="272142" y="19595"/>
                  <a:pt x="244424" y="9573"/>
                  <a:pt x="215537" y="6532"/>
                </a:cubicBezTo>
                <a:cubicBezTo>
                  <a:pt x="151830" y="-174"/>
                  <a:pt x="98415" y="0"/>
                  <a:pt x="39188" y="0"/>
                </a:cubicBezTo>
              </a:path>
            </a:pathLst>
          </a:custGeom>
          <a:solidFill>
            <a:srgbClr val="FFFFCC"/>
          </a:solidFill>
          <a:effectLst>
            <a:glow rad="228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20000"/>
              </a:spcBef>
              <a:spcAft>
                <a:spcPct val="0"/>
              </a:spcAft>
              <a:buClrTx/>
              <a:buSzTx/>
              <a:buFontTx/>
              <a:buChar char="–"/>
              <a:tabLst/>
              <a:defRPr/>
            </a:pP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TextBox 18">
            <a:extLst>
              <a:ext uri="{FF2B5EF4-FFF2-40B4-BE49-F238E27FC236}">
                <a16:creationId xmlns:a16="http://schemas.microsoft.com/office/drawing/2014/main" id="{46D57EEE-2BDE-A2E5-5B70-5B9205920DB4}"/>
              </a:ext>
            </a:extLst>
          </p:cNvPr>
          <p:cNvSpPr txBox="1"/>
          <p:nvPr/>
        </p:nvSpPr>
        <p:spPr>
          <a:xfrm>
            <a:off x="4264299" y="2598462"/>
            <a:ext cx="4594860" cy="369332"/>
          </a:xfrm>
          <a:prstGeom prst="rect">
            <a:avLst/>
          </a:prstGeom>
          <a:noFill/>
        </p:spPr>
        <p:txBody>
          <a:bodyPr wrap="square">
            <a:spAutoFit/>
          </a:body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glow rad="127000">
                    <a:srgbClr val="FFFFCC"/>
                  </a:glow>
                </a:effectLst>
                <a:uLnTx/>
                <a:uFillTx/>
                <a:latin typeface="Arial" charset="0"/>
                <a:ea typeface="+mn-ea"/>
                <a:cs typeface="+mn-cs"/>
              </a:rPr>
              <a:t>Ligase</a:t>
            </a:r>
            <a:endParaRPr kumimoji="0" lang="en-US" sz="2800" b="0" i="0" u="none" strike="noStrike" kern="1200" cap="none" spc="0" normalizeH="0" baseline="0" noProof="0" dirty="0">
              <a:ln>
                <a:noFill/>
              </a:ln>
              <a:solidFill>
                <a:prstClr val="black"/>
              </a:solidFill>
              <a:effectLst>
                <a:glow rad="127000">
                  <a:srgbClr val="FFFFCC"/>
                </a:glow>
              </a:effectLst>
              <a:uLnTx/>
              <a:uFillTx/>
              <a:latin typeface="Arial" charset="0"/>
              <a:ea typeface="+mn-ea"/>
              <a:cs typeface="+mn-cs"/>
            </a:endParaRPr>
          </a:p>
        </p:txBody>
      </p:sp>
      <p:sp>
        <p:nvSpPr>
          <p:cNvPr id="21" name="TextBox 20">
            <a:extLst>
              <a:ext uri="{FF2B5EF4-FFF2-40B4-BE49-F238E27FC236}">
                <a16:creationId xmlns:a16="http://schemas.microsoft.com/office/drawing/2014/main" id="{F01417DC-1BCD-2CF8-46D0-0E630FED2595}"/>
              </a:ext>
            </a:extLst>
          </p:cNvPr>
          <p:cNvSpPr txBox="1"/>
          <p:nvPr/>
        </p:nvSpPr>
        <p:spPr>
          <a:xfrm>
            <a:off x="1506220" y="159184"/>
            <a:ext cx="7256780" cy="523220"/>
          </a:xfrm>
          <a:prstGeom prst="rect">
            <a:avLst/>
          </a:prstGeom>
          <a:noFill/>
        </p:spPr>
        <p:txBody>
          <a:bodyPr wrap="square">
            <a:spAutoFit/>
          </a:body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2800" b="0" i="0" u="none" strike="noStrike" kern="1200" cap="none" spc="0" normalizeH="0" baseline="0" noProof="0" dirty="0">
                <a:ln>
                  <a:noFill/>
                </a:ln>
                <a:solidFill>
                  <a:prstClr val="black"/>
                </a:solidFill>
                <a:effectLst>
                  <a:glow rad="228600">
                    <a:srgbClr val="ED7D31">
                      <a:satMod val="175000"/>
                      <a:alpha val="40000"/>
                    </a:srgbClr>
                  </a:glow>
                </a:effectLst>
                <a:uLnTx/>
                <a:uFillTx/>
                <a:latin typeface="Roboto" panose="02000000000000000000" pitchFamily="2" charset="0"/>
                <a:ea typeface="+mn-ea"/>
                <a:cs typeface="+mn-cs"/>
              </a:rPr>
              <a:t>Which enzymes below </a:t>
            </a:r>
            <a:r>
              <a:rPr lang="en-US" sz="2800">
                <a:solidFill>
                  <a:prstClr val="black"/>
                </a:solidFill>
                <a:effectLst>
                  <a:glow rad="228600">
                    <a:srgbClr val="ED7D31">
                      <a:satMod val="175000"/>
                      <a:alpha val="40000"/>
                    </a:srgbClr>
                  </a:glow>
                </a:effectLst>
                <a:latin typeface="Roboto" panose="02000000000000000000" pitchFamily="2" charset="0"/>
              </a:rPr>
              <a:t>are switched</a:t>
            </a:r>
            <a:r>
              <a:rPr kumimoji="0" lang="en-US" sz="2800" b="0" i="0" u="none" strike="noStrike" kern="1200" cap="none" spc="0" normalizeH="0" baseline="0" noProof="0">
                <a:ln>
                  <a:noFill/>
                </a:ln>
                <a:solidFill>
                  <a:prstClr val="black"/>
                </a:solidFill>
                <a:effectLst>
                  <a:glow rad="228600">
                    <a:srgbClr val="ED7D31">
                      <a:satMod val="175000"/>
                      <a:alpha val="40000"/>
                    </a:srgbClr>
                  </a:glow>
                </a:effectLst>
                <a:uLnTx/>
                <a:uFillTx/>
                <a:latin typeface="Roboto" panose="02000000000000000000" pitchFamily="2" charset="0"/>
                <a:ea typeface="+mn-ea"/>
                <a:cs typeface="+mn-cs"/>
              </a:rPr>
              <a:t>?</a:t>
            </a:r>
            <a:endParaRPr kumimoji="0" lang="en-US" sz="2800" b="0" i="0" u="none" strike="noStrike" kern="1200" cap="none" spc="0" normalizeH="0" baseline="0" noProof="0" dirty="0">
              <a:ln>
                <a:noFill/>
              </a:ln>
              <a:solidFill>
                <a:prstClr val="black"/>
              </a:solidFill>
              <a:effectLst>
                <a:glow rad="228600">
                  <a:srgbClr val="ED7D31">
                    <a:satMod val="175000"/>
                    <a:alpha val="40000"/>
                  </a:srgbClr>
                </a:glow>
              </a:effectLst>
              <a:uLnTx/>
              <a:uFillTx/>
              <a:latin typeface="Arial" charset="0"/>
              <a:ea typeface="+mn-ea"/>
              <a:cs typeface="+mn-cs"/>
            </a:endParaRPr>
          </a:p>
        </p:txBody>
      </p:sp>
      <p:sp>
        <p:nvSpPr>
          <p:cNvPr id="23" name="TextBox 22">
            <a:extLst>
              <a:ext uri="{FF2B5EF4-FFF2-40B4-BE49-F238E27FC236}">
                <a16:creationId xmlns:a16="http://schemas.microsoft.com/office/drawing/2014/main" id="{B2B6DDEC-11F7-C65B-AF2F-6D441505DD48}"/>
              </a:ext>
            </a:extLst>
          </p:cNvPr>
          <p:cNvSpPr txBox="1"/>
          <p:nvPr/>
        </p:nvSpPr>
        <p:spPr>
          <a:xfrm>
            <a:off x="4663440" y="3417239"/>
            <a:ext cx="4594860" cy="701731"/>
          </a:xfrm>
          <a:prstGeom prst="rect">
            <a:avLst/>
          </a:prstGeom>
          <a:noFill/>
        </p:spPr>
        <p:txBody>
          <a:bodyPr wrap="square">
            <a:spAutoFit/>
          </a:body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glow rad="228600">
                    <a:srgbClr val="99FFCC">
                      <a:alpha val="40000"/>
                    </a:srgbClr>
                  </a:glow>
                </a:effectLst>
                <a:uLnTx/>
                <a:uFillTx/>
                <a:latin typeface="Arial" charset="0"/>
                <a:ea typeface="+mn-ea"/>
                <a:cs typeface="+mn-cs"/>
              </a:rPr>
              <a:t>DNA</a:t>
            </a:r>
          </a:p>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glow rad="228600">
                    <a:srgbClr val="99FFCC">
                      <a:alpha val="40000"/>
                    </a:srgbClr>
                  </a:glow>
                </a:effectLst>
                <a:uLnTx/>
                <a:uFillTx/>
                <a:latin typeface="Arial" charset="0"/>
                <a:ea typeface="+mn-ea"/>
                <a:cs typeface="+mn-cs"/>
              </a:rPr>
              <a:t>Polymerase</a:t>
            </a:r>
          </a:p>
        </p:txBody>
      </p:sp>
      <p:sp>
        <p:nvSpPr>
          <p:cNvPr id="24" name="Rectangle: Rounded Corners 23">
            <a:extLst>
              <a:ext uri="{FF2B5EF4-FFF2-40B4-BE49-F238E27FC236}">
                <a16:creationId xmlns:a16="http://schemas.microsoft.com/office/drawing/2014/main" id="{2001CBD6-EBFA-06D2-F733-E720D2DDC0AE}"/>
              </a:ext>
            </a:extLst>
          </p:cNvPr>
          <p:cNvSpPr/>
          <p:nvPr/>
        </p:nvSpPr>
        <p:spPr>
          <a:xfrm>
            <a:off x="5029200" y="762000"/>
            <a:ext cx="3733800" cy="1692638"/>
          </a:xfrm>
          <a:prstGeom prst="roundRect">
            <a:avLst/>
          </a:prstGeom>
          <a:solidFill>
            <a:schemeClr val="tx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20000"/>
              </a:spcBef>
              <a:spcAft>
                <a:spcPct val="0"/>
              </a:spcAft>
              <a:buClrTx/>
              <a:buSzTx/>
              <a:buFontTx/>
              <a:buChar char="–"/>
              <a:tabLst/>
              <a:defRPr/>
            </a:pP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TextBox 25">
            <a:extLst>
              <a:ext uri="{FF2B5EF4-FFF2-40B4-BE49-F238E27FC236}">
                <a16:creationId xmlns:a16="http://schemas.microsoft.com/office/drawing/2014/main" id="{885A25EE-A640-9DE5-7491-6AE45F350C6F}"/>
              </a:ext>
            </a:extLst>
          </p:cNvPr>
          <p:cNvSpPr txBox="1"/>
          <p:nvPr/>
        </p:nvSpPr>
        <p:spPr>
          <a:xfrm>
            <a:off x="5015413" y="808762"/>
            <a:ext cx="3757928" cy="1600438"/>
          </a:xfrm>
          <a:prstGeom prst="rect">
            <a:avLst/>
          </a:prstGeom>
          <a:noFill/>
        </p:spPr>
        <p:txBody>
          <a:bodyPr wrap="square">
            <a:spAutoFit/>
          </a:body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1400" b="0" i="0" u="none" strike="noStrike" kern="1200" cap="none" spc="0" normalizeH="0" baseline="0" noProof="0" dirty="0">
                <a:ln>
                  <a:noFill/>
                </a:ln>
                <a:solidFill>
                  <a:srgbClr val="FFC000"/>
                </a:solidFill>
                <a:effectLst/>
                <a:uLnTx/>
                <a:uFillTx/>
                <a:latin typeface="Roboto" panose="02000000000000000000" pitchFamily="2" charset="0"/>
                <a:ea typeface="+mn-ea"/>
                <a:cs typeface="+mn-cs"/>
              </a:rPr>
              <a:t>DNA Enzymes: </a:t>
            </a:r>
            <a:r>
              <a:rPr kumimoji="0" lang="en-US" sz="1400" b="0" i="0" u="none" strike="noStrike" kern="1200" cap="none" spc="0" normalizeH="0" baseline="0" noProof="0" dirty="0">
                <a:ln>
                  <a:noFill/>
                </a:ln>
                <a:solidFill>
                  <a:srgbClr val="99FFCC"/>
                </a:solidFill>
                <a:effectLst/>
                <a:uLnTx/>
                <a:uFillTx/>
                <a:latin typeface="Roboto" panose="02000000000000000000" pitchFamily="2" charset="0"/>
                <a:ea typeface="+mn-ea"/>
                <a:cs typeface="+mn-cs"/>
              </a:rPr>
              <a:t>DNA Polymerase helps in the replication of double-stranded DNA into two identical DNA molecules. </a:t>
            </a:r>
            <a:r>
              <a:rPr lang="en-US" sz="1400" dirty="0">
                <a:solidFill>
                  <a:srgbClr val="FFFFCC"/>
                </a:solidFill>
                <a:latin typeface="Roboto" panose="02000000000000000000" pitchFamily="2" charset="0"/>
              </a:rPr>
              <a:t>Ligase</a:t>
            </a:r>
            <a:r>
              <a:rPr kumimoji="0" lang="en-US" sz="1400" b="0" i="0" u="none" strike="noStrike" kern="1200" cap="none" spc="0" normalizeH="0" baseline="0" noProof="0" dirty="0">
                <a:ln>
                  <a:noFill/>
                </a:ln>
                <a:solidFill>
                  <a:srgbClr val="FFFFCC"/>
                </a:solidFill>
                <a:effectLst/>
                <a:uLnTx/>
                <a:uFillTx/>
                <a:latin typeface="Roboto" panose="02000000000000000000" pitchFamily="2" charset="0"/>
                <a:ea typeface="+mn-ea"/>
                <a:cs typeface="+mn-cs"/>
              </a:rPr>
              <a:t>: It helps in the separation of double-stranded DNA into single strands allowing each strand to be copied. </a:t>
            </a:r>
            <a:r>
              <a:rPr lang="en-US" sz="1400" dirty="0">
                <a:solidFill>
                  <a:srgbClr val="4472C4">
                    <a:lumMod val="60000"/>
                    <a:lumOff val="40000"/>
                  </a:srgbClr>
                </a:solidFill>
                <a:latin typeface="Roboto" panose="02000000000000000000" pitchFamily="2" charset="0"/>
              </a:rPr>
              <a:t>Helicase</a:t>
            </a:r>
            <a:r>
              <a:rPr kumimoji="0" lang="en-US" sz="1400" b="0" i="0" u="none" strike="noStrike" kern="1200" cap="none" spc="0" normalizeH="0" baseline="0" noProof="0" dirty="0">
                <a:ln>
                  <a:noFill/>
                </a:ln>
                <a:solidFill>
                  <a:srgbClr val="4472C4">
                    <a:lumMod val="60000"/>
                    <a:lumOff val="40000"/>
                  </a:srgbClr>
                </a:solidFill>
                <a:effectLst/>
                <a:uLnTx/>
                <a:uFillTx/>
                <a:latin typeface="Roboto" panose="02000000000000000000" pitchFamily="2" charset="0"/>
                <a:ea typeface="+mn-ea"/>
                <a:cs typeface="+mn-cs"/>
              </a:rPr>
              <a:t>: It acts as glue by joining 2 DNA fragments to form a new DNA strand.</a:t>
            </a:r>
            <a:endParaRPr kumimoji="0" lang="en-US" sz="1400" b="0" i="0" u="none" strike="noStrike" kern="1200" cap="none" spc="0" normalizeH="0" baseline="0" noProof="0" dirty="0">
              <a:ln>
                <a:noFill/>
              </a:ln>
              <a:solidFill>
                <a:srgbClr val="4472C4">
                  <a:lumMod val="60000"/>
                  <a:lumOff val="40000"/>
                </a:srgbClr>
              </a:solidFill>
              <a:effectLst/>
              <a:uLnTx/>
              <a:uFillTx/>
              <a:latin typeface="Arial" charset="0"/>
              <a:ea typeface="+mn-ea"/>
              <a:cs typeface="+mn-cs"/>
            </a:endParaRPr>
          </a:p>
        </p:txBody>
      </p:sp>
      <p:sp>
        <p:nvSpPr>
          <p:cNvPr id="3" name="Rectangle 2">
            <a:extLst>
              <a:ext uri="{FF2B5EF4-FFF2-40B4-BE49-F238E27FC236}">
                <a16:creationId xmlns:a16="http://schemas.microsoft.com/office/drawing/2014/main" id="{F140EAF9-F455-3856-60CF-41D6E08BE79A}"/>
              </a:ext>
            </a:extLst>
          </p:cNvPr>
          <p:cNvSpPr/>
          <p:nvPr/>
        </p:nvSpPr>
        <p:spPr>
          <a:xfrm>
            <a:off x="5153717" y="5886390"/>
            <a:ext cx="526105" cy="584775"/>
          </a:xfrm>
          <a:prstGeom prst="rect">
            <a:avLst/>
          </a:prstGeom>
          <a:noFill/>
        </p:spPr>
        <p:txBody>
          <a:bodyPr wrap="none" lIns="91440" tIns="45720" rIns="91440" bIns="45720">
            <a:spAutoFit/>
          </a:body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en-US" sz="3200" b="1" i="0" u="none" strike="noStrike" kern="1200" cap="none" spc="0" normalizeH="0" baseline="0" noProof="0" dirty="0">
                <a:ln w="9525">
                  <a:solidFill>
                    <a:prstClr val="white"/>
                  </a:solidFill>
                  <a:prstDash val="solid"/>
                </a:ln>
                <a:solidFill>
                  <a:prstClr val="black"/>
                </a:solidFill>
                <a:effectLst>
                  <a:outerShdw blurRad="12700" dist="38100" dir="2700000" algn="tl" rotWithShape="0">
                    <a:prstClr val="white">
                      <a:lumMod val="50000"/>
                    </a:prstClr>
                  </a:outerShdw>
                </a:effectLst>
                <a:uLnTx/>
                <a:uFillTx/>
                <a:latin typeface="Arial" charset="0"/>
                <a:ea typeface="+mn-ea"/>
                <a:cs typeface="+mn-cs"/>
              </a:rPr>
              <a:t>3’</a:t>
            </a:r>
          </a:p>
        </p:txBody>
      </p:sp>
      <p:sp>
        <p:nvSpPr>
          <p:cNvPr id="11" name="TextBox 10">
            <a:extLst>
              <a:ext uri="{FF2B5EF4-FFF2-40B4-BE49-F238E27FC236}">
                <a16:creationId xmlns:a16="http://schemas.microsoft.com/office/drawing/2014/main" id="{C913C565-70AC-A650-1CBD-F0C2CC9C1693}"/>
              </a:ext>
            </a:extLst>
          </p:cNvPr>
          <p:cNvSpPr txBox="1"/>
          <p:nvPr/>
        </p:nvSpPr>
        <p:spPr>
          <a:xfrm>
            <a:off x="2646137" y="5583181"/>
            <a:ext cx="4666704" cy="584775"/>
          </a:xfrm>
          <a:prstGeom prst="rect">
            <a:avLst/>
          </a:prstGeom>
          <a:noFill/>
        </p:spPr>
        <p:txBody>
          <a:bodyPr wrap="square">
            <a:spAutoFit/>
          </a:body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en-US" sz="3200" b="1" i="0" u="none" strike="noStrike" kern="1200" cap="none" spc="0" normalizeH="0" baseline="0" noProof="0" dirty="0">
                <a:ln w="9525">
                  <a:solidFill>
                    <a:prstClr val="white"/>
                  </a:solidFill>
                  <a:prstDash val="solid"/>
                </a:ln>
                <a:solidFill>
                  <a:prstClr val="black"/>
                </a:solidFill>
                <a:effectLst>
                  <a:outerShdw blurRad="12700" dist="38100" dir="2700000" algn="tl" rotWithShape="0">
                    <a:prstClr val="white">
                      <a:lumMod val="50000"/>
                    </a:prstClr>
                  </a:outerShdw>
                </a:effectLst>
                <a:uLnTx/>
                <a:uFillTx/>
                <a:latin typeface="Arial" charset="0"/>
                <a:ea typeface="+mn-ea"/>
                <a:cs typeface="+mn-cs"/>
              </a:rPr>
              <a:t>5’</a:t>
            </a:r>
          </a:p>
        </p:txBody>
      </p:sp>
      <p:sp>
        <p:nvSpPr>
          <p:cNvPr id="14" name="TextBox 13">
            <a:extLst>
              <a:ext uri="{FF2B5EF4-FFF2-40B4-BE49-F238E27FC236}">
                <a16:creationId xmlns:a16="http://schemas.microsoft.com/office/drawing/2014/main" id="{D177AD7E-B2FF-2861-5E12-44E402FA8A4C}"/>
              </a:ext>
            </a:extLst>
          </p:cNvPr>
          <p:cNvSpPr txBox="1"/>
          <p:nvPr/>
        </p:nvSpPr>
        <p:spPr>
          <a:xfrm>
            <a:off x="1152073" y="5836995"/>
            <a:ext cx="4666704" cy="584775"/>
          </a:xfrm>
          <a:prstGeom prst="rect">
            <a:avLst/>
          </a:prstGeom>
          <a:noFill/>
        </p:spPr>
        <p:txBody>
          <a:bodyPr wrap="square">
            <a:spAutoFit/>
          </a:body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en-US" sz="3200" b="1" i="0" u="none" strike="noStrike" kern="1200" cap="none" spc="0" normalizeH="0" baseline="0" noProof="0" dirty="0">
                <a:ln w="9525">
                  <a:solidFill>
                    <a:prstClr val="white"/>
                  </a:solidFill>
                  <a:prstDash val="solid"/>
                </a:ln>
                <a:solidFill>
                  <a:prstClr val="black"/>
                </a:solidFill>
                <a:effectLst>
                  <a:outerShdw blurRad="12700" dist="38100" dir="2700000" algn="tl" rotWithShape="0">
                    <a:prstClr val="white">
                      <a:lumMod val="50000"/>
                    </a:prstClr>
                  </a:outerShdw>
                </a:effectLst>
                <a:uLnTx/>
                <a:uFillTx/>
                <a:latin typeface="Arial" charset="0"/>
                <a:ea typeface="+mn-ea"/>
                <a:cs typeface="+mn-cs"/>
              </a:rPr>
              <a:t>5’</a:t>
            </a:r>
          </a:p>
        </p:txBody>
      </p:sp>
      <p:sp>
        <p:nvSpPr>
          <p:cNvPr id="20" name="TextBox 19">
            <a:extLst>
              <a:ext uri="{FF2B5EF4-FFF2-40B4-BE49-F238E27FC236}">
                <a16:creationId xmlns:a16="http://schemas.microsoft.com/office/drawing/2014/main" id="{F2C8B221-5A8D-DE3D-0D8C-D5AA07C9AEE4}"/>
              </a:ext>
            </a:extLst>
          </p:cNvPr>
          <p:cNvSpPr txBox="1"/>
          <p:nvPr/>
        </p:nvSpPr>
        <p:spPr>
          <a:xfrm>
            <a:off x="1761854" y="5359568"/>
            <a:ext cx="4666704" cy="584775"/>
          </a:xfrm>
          <a:prstGeom prst="rect">
            <a:avLst/>
          </a:prstGeom>
          <a:noFill/>
        </p:spPr>
        <p:txBody>
          <a:bodyPr wrap="square">
            <a:spAutoFit/>
          </a:body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en-US" sz="3200" b="1" i="0" u="none" strike="noStrike" kern="1200" cap="none" spc="0" normalizeH="0" baseline="0" noProof="0" dirty="0">
                <a:ln w="9525">
                  <a:solidFill>
                    <a:prstClr val="white"/>
                  </a:solidFill>
                  <a:prstDash val="solid"/>
                </a:ln>
                <a:solidFill>
                  <a:prstClr val="black"/>
                </a:solidFill>
                <a:effectLst>
                  <a:outerShdw blurRad="12700" dist="38100" dir="2700000" algn="tl" rotWithShape="0">
                    <a:prstClr val="white">
                      <a:lumMod val="50000"/>
                    </a:prstClr>
                  </a:outerShdw>
                </a:effectLst>
                <a:uLnTx/>
                <a:uFillTx/>
                <a:latin typeface="Arial" charset="0"/>
                <a:ea typeface="+mn-ea"/>
                <a:cs typeface="+mn-cs"/>
              </a:rPr>
              <a:t>3’</a:t>
            </a:r>
          </a:p>
        </p:txBody>
      </p:sp>
      <p:sp>
        <p:nvSpPr>
          <p:cNvPr id="22" name="Rectangle 21">
            <a:extLst>
              <a:ext uri="{FF2B5EF4-FFF2-40B4-BE49-F238E27FC236}">
                <a16:creationId xmlns:a16="http://schemas.microsoft.com/office/drawing/2014/main" id="{FFA9E3D3-390C-0F84-C7D2-C43ED5854F69}"/>
              </a:ext>
            </a:extLst>
          </p:cNvPr>
          <p:cNvSpPr/>
          <p:nvPr/>
        </p:nvSpPr>
        <p:spPr>
          <a:xfrm>
            <a:off x="2858078" y="436230"/>
            <a:ext cx="1168911" cy="923330"/>
          </a:xfrm>
          <a:prstGeom prst="rect">
            <a:avLst/>
          </a:prstGeom>
          <a:noFill/>
        </p:spPr>
        <p:txBody>
          <a:bodyPr wrap="none" lIns="91440" tIns="45720" rIns="91440" bIns="45720">
            <a:spAutoFit/>
          </a:bodyPr>
          <a:lstStyle/>
          <a:p>
            <a:pPr algn="ctr"/>
            <a:r>
              <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14</a:t>
            </a:r>
          </a:p>
        </p:txBody>
      </p:sp>
    </p:spTree>
    <p:extLst>
      <p:ext uri="{BB962C8B-B14F-4D97-AF65-F5344CB8AC3E}">
        <p14:creationId xmlns:p14="http://schemas.microsoft.com/office/powerpoint/2010/main" val="16770609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Rectangle 3"/>
          <p:cNvSpPr>
            <a:spLocks noGrp="1" noChangeArrowheads="1"/>
          </p:cNvSpPr>
          <p:nvPr>
            <p:ph type="body" idx="1"/>
          </p:nvPr>
        </p:nvSpPr>
        <p:spPr>
          <a:xfrm>
            <a:off x="457200" y="381000"/>
            <a:ext cx="8229600" cy="5745163"/>
          </a:xfrm>
        </p:spPr>
        <p:txBody>
          <a:bodyPr/>
          <a:lstStyle/>
          <a:p>
            <a:pPr eaLnBrk="1" hangingPunct="1"/>
            <a:r>
              <a:rPr lang="en-US" dirty="0"/>
              <a:t>Name a movie starring Ethan Hawke, Uma Thurman, and Jude Law?</a:t>
            </a:r>
          </a:p>
          <a:p>
            <a:pPr eaLnBrk="1" hangingPunct="1">
              <a:buFontTx/>
              <a:buNone/>
            </a:pPr>
            <a:r>
              <a:rPr lang="en-US" dirty="0"/>
              <a:t>C   - 	____</a:t>
            </a:r>
          </a:p>
          <a:p>
            <a:pPr eaLnBrk="1" hangingPunct="1">
              <a:buFontTx/>
              <a:buNone/>
            </a:pPr>
            <a:r>
              <a:rPr lang="en-US" dirty="0"/>
              <a:t>T   -	 ____	</a:t>
            </a:r>
          </a:p>
          <a:p>
            <a:pPr eaLnBrk="1" hangingPunct="1">
              <a:buFontTx/>
              <a:buNone/>
            </a:pPr>
            <a:r>
              <a:rPr lang="en-US" dirty="0"/>
              <a:t>A   -	 ____</a:t>
            </a:r>
          </a:p>
          <a:p>
            <a:pPr eaLnBrk="1" hangingPunct="1">
              <a:buFontTx/>
              <a:buNone/>
            </a:pPr>
            <a:r>
              <a:rPr lang="en-US" dirty="0"/>
              <a:t>A   -	____</a:t>
            </a:r>
          </a:p>
          <a:p>
            <a:pPr eaLnBrk="1" hangingPunct="1">
              <a:buFontTx/>
              <a:buNone/>
            </a:pPr>
            <a:r>
              <a:rPr lang="en-US" dirty="0"/>
              <a:t>T   -	____	</a:t>
            </a:r>
          </a:p>
          <a:p>
            <a:pPr eaLnBrk="1" hangingPunct="1">
              <a:buFontTx/>
              <a:buNone/>
            </a:pPr>
            <a:r>
              <a:rPr lang="en-US" dirty="0"/>
              <a:t>G  -	____</a:t>
            </a:r>
          </a:p>
          <a:p>
            <a:pPr eaLnBrk="1" hangingPunct="1">
              <a:buFontTx/>
              <a:buNone/>
            </a:pPr>
            <a:r>
              <a:rPr lang="en-US" dirty="0"/>
              <a:t>T   - 	____</a:t>
            </a:r>
          </a:p>
          <a:p>
            <a:pPr eaLnBrk="1" hangingPunct="1"/>
            <a:endParaRPr lang="en-US" dirty="0"/>
          </a:p>
        </p:txBody>
      </p:sp>
      <p:pic>
        <p:nvPicPr>
          <p:cNvPr id="242691" name="Picture 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819400" y="1524000"/>
            <a:ext cx="6019800" cy="4895850"/>
          </a:xfrm>
          <a:prstGeom prst="rect">
            <a:avLst/>
          </a:prstGeom>
          <a:noFill/>
          <a:ln w="952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91145" name="Rectangle 9"/>
          <p:cNvSpPr>
            <a:spLocks noChangeArrowheads="1"/>
          </p:cNvSpPr>
          <p:nvPr/>
        </p:nvSpPr>
        <p:spPr bwMode="auto">
          <a:xfrm>
            <a:off x="5715000" y="6629400"/>
            <a:ext cx="3124200" cy="214313"/>
          </a:xfrm>
          <a:prstGeom prst="rect">
            <a:avLst/>
          </a:prstGeom>
          <a:noFill/>
          <a:ln w="9525" algn="ctr">
            <a:noFill/>
            <a:miter lim="800000"/>
            <a:headEnd/>
            <a:tailEnd/>
          </a:ln>
          <a:effectLst/>
        </p:spPr>
        <p:txBody>
          <a:bodyPr>
            <a:spAutoFit/>
          </a:bodyPr>
          <a:lstStyle/>
          <a:p>
            <a:pPr marL="342900" indent="-342900" algn="r" eaLnBrk="1" hangingPunct="1">
              <a:buClr>
                <a:schemeClr val="hlink"/>
              </a:buClr>
              <a:buSzPct val="65000"/>
              <a:buFont typeface="Wingdings" pitchFamily="2" charset="2"/>
              <a:buNone/>
              <a:defRPr/>
            </a:pPr>
            <a:r>
              <a:rPr lang="en-US" sz="800" b="1" dirty="0">
                <a:latin typeface="Verdana" pitchFamily="34" charset="0"/>
              </a:rPr>
              <a:t>Copyright © 2024 SlideSpark .LLC</a:t>
            </a:r>
            <a:endParaRPr lang="en-US" sz="9600" dirty="0">
              <a:effectLst>
                <a:outerShdw blurRad="38100" dist="38100" dir="2700000" algn="tl">
                  <a:srgbClr val="336699"/>
                </a:outerShdw>
              </a:effectLst>
              <a:latin typeface="Tahoma" pitchFamily="34" charset="0"/>
            </a:endParaRPr>
          </a:p>
        </p:txBody>
      </p:sp>
      <p:pic>
        <p:nvPicPr>
          <p:cNvPr id="32770" name="Picture 2" descr="https://encrypted-tbn0.gstatic.com/images?q=tbn:ANd9GcSTDgLtYxQTtzEMSPjAZSNv1juVzDgHLhyEDVjrDzo7OR6_Fp-AV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67600" y="1676400"/>
            <a:ext cx="1195388" cy="9572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613088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3411226639"/>
              </p:ext>
            </p:extLst>
          </p:nvPr>
        </p:nvGraphicFramePr>
        <p:xfrm>
          <a:off x="381000" y="891594"/>
          <a:ext cx="8382000" cy="5680075"/>
        </p:xfrm>
        <a:graphic>
          <a:graphicData uri="http://schemas.openxmlformats.org/drawingml/2006/table">
            <a:tbl>
              <a:tblPr firstRow="1" bandRow="1">
                <a:tableStyleId>{5C22544A-7EE6-4342-B048-85BDC9FD1C3A}</a:tableStyleId>
              </a:tblPr>
              <a:tblGrid>
                <a:gridCol w="1676400">
                  <a:extLst>
                    <a:ext uri="{9D8B030D-6E8A-4147-A177-3AD203B41FA5}">
                      <a16:colId xmlns:a16="http://schemas.microsoft.com/office/drawing/2014/main" val="20000"/>
                    </a:ext>
                  </a:extLst>
                </a:gridCol>
                <a:gridCol w="1676400">
                  <a:extLst>
                    <a:ext uri="{9D8B030D-6E8A-4147-A177-3AD203B41FA5}">
                      <a16:colId xmlns:a16="http://schemas.microsoft.com/office/drawing/2014/main" val="20001"/>
                    </a:ext>
                  </a:extLst>
                </a:gridCol>
                <a:gridCol w="1676400">
                  <a:extLst>
                    <a:ext uri="{9D8B030D-6E8A-4147-A177-3AD203B41FA5}">
                      <a16:colId xmlns:a16="http://schemas.microsoft.com/office/drawing/2014/main" val="20002"/>
                    </a:ext>
                  </a:extLst>
                </a:gridCol>
                <a:gridCol w="1676400">
                  <a:extLst>
                    <a:ext uri="{9D8B030D-6E8A-4147-A177-3AD203B41FA5}">
                      <a16:colId xmlns:a16="http://schemas.microsoft.com/office/drawing/2014/main" val="20003"/>
                    </a:ext>
                  </a:extLst>
                </a:gridCol>
                <a:gridCol w="1676400">
                  <a:extLst>
                    <a:ext uri="{9D8B030D-6E8A-4147-A177-3AD203B41FA5}">
                      <a16:colId xmlns:a16="http://schemas.microsoft.com/office/drawing/2014/main" val="20004"/>
                    </a:ext>
                  </a:extLst>
                </a:gridCol>
              </a:tblGrid>
              <a:tr h="819729">
                <a:tc>
                  <a:txBody>
                    <a:bodyPr/>
                    <a:lstStyle/>
                    <a:p>
                      <a:pPr algn="ctr"/>
                      <a:r>
                        <a:rPr lang="en-US" dirty="0"/>
                        <a:t>HI</a:t>
                      </a:r>
                      <a:r>
                        <a:rPr lang="en-US" baseline="0" dirty="0"/>
                        <a:t>P </a:t>
                      </a:r>
                      <a:r>
                        <a:rPr lang="en-US" baseline="0" dirty="0" err="1"/>
                        <a:t>HIP</a:t>
                      </a:r>
                      <a:br>
                        <a:rPr lang="en-US" baseline="0" dirty="0"/>
                      </a:br>
                      <a:r>
                        <a:rPr lang="en-US" baseline="0" dirty="0"/>
                        <a:t>HOORAY</a:t>
                      </a:r>
                      <a:endParaRPr lang="en-US" dirty="0"/>
                    </a:p>
                  </a:txBody>
                  <a:tcPr>
                    <a:noFill/>
                  </a:tcPr>
                </a:tc>
                <a:tc>
                  <a:txBody>
                    <a:bodyPr/>
                    <a:lstStyle/>
                    <a:p>
                      <a:pPr algn="ctr"/>
                      <a:r>
                        <a:rPr lang="en-US" dirty="0"/>
                        <a:t>SPIRAL</a:t>
                      </a:r>
                      <a:br>
                        <a:rPr lang="en-US" dirty="0"/>
                      </a:br>
                      <a:r>
                        <a:rPr lang="en-US" dirty="0" err="1"/>
                        <a:t>SPIRAL</a:t>
                      </a:r>
                      <a:endParaRPr lang="en-US" dirty="0"/>
                    </a:p>
                  </a:txBody>
                  <a:tcPr>
                    <a:noFill/>
                  </a:tcPr>
                </a:tc>
                <a:tc>
                  <a:txBody>
                    <a:bodyPr/>
                    <a:lstStyle/>
                    <a:p>
                      <a:pPr algn="ctr"/>
                      <a:r>
                        <a:rPr lang="en-US" dirty="0"/>
                        <a:t>SHAPE-UP</a:t>
                      </a:r>
                    </a:p>
                  </a:txBody>
                  <a:tcPr>
                    <a:noFill/>
                  </a:tcPr>
                </a:tc>
                <a:tc>
                  <a:txBody>
                    <a:bodyPr/>
                    <a:lstStyle/>
                    <a:p>
                      <a:pPr algn="ctr"/>
                      <a:r>
                        <a:rPr lang="en-US" dirty="0"/>
                        <a:t>LIFE</a:t>
                      </a:r>
                    </a:p>
                    <a:p>
                      <a:pPr algn="ctr"/>
                      <a:r>
                        <a:rPr lang="en-US" dirty="0"/>
                        <a:t>LINE</a:t>
                      </a:r>
                    </a:p>
                  </a:txBody>
                  <a:tcPr>
                    <a:noFill/>
                  </a:tcPr>
                </a:tc>
                <a:tc>
                  <a:txBody>
                    <a:bodyPr/>
                    <a:lstStyle/>
                    <a:p>
                      <a:pPr algn="ctr"/>
                      <a:r>
                        <a:rPr lang="en-US" dirty="0"/>
                        <a:t>-Bonus-</a:t>
                      </a:r>
                    </a:p>
                    <a:p>
                      <a:pPr algn="ctr"/>
                      <a:r>
                        <a:rPr lang="en-US" dirty="0"/>
                        <a:t>FAMILY</a:t>
                      </a:r>
                      <a:r>
                        <a:rPr lang="en-US" baseline="0" dirty="0"/>
                        <a:t> JEANS</a:t>
                      </a:r>
                      <a:endParaRPr lang="en-US" dirty="0"/>
                    </a:p>
                  </a:txBody>
                  <a:tcPr>
                    <a:noFill/>
                  </a:tcPr>
                </a:tc>
                <a:extLst>
                  <a:ext uri="{0D108BD9-81ED-4DB2-BD59-A6C34878D82A}">
                    <a16:rowId xmlns:a16="http://schemas.microsoft.com/office/drawing/2014/main" val="10000"/>
                  </a:ext>
                </a:extLst>
              </a:tr>
              <a:tr h="953135">
                <a:tc>
                  <a:txBody>
                    <a:bodyPr/>
                    <a:lstStyle/>
                    <a:p>
                      <a:pPr algn="ctr"/>
                      <a:r>
                        <a:rPr lang="en-US" sz="4400" dirty="0">
                          <a:solidFill>
                            <a:schemeClr val="tx1"/>
                          </a:solidFill>
                        </a:rPr>
                        <a:t>1</a:t>
                      </a:r>
                    </a:p>
                  </a:txBody>
                  <a:tcPr>
                    <a:noFill/>
                  </a:tcPr>
                </a:tc>
                <a:tc>
                  <a:txBody>
                    <a:bodyPr/>
                    <a:lstStyle/>
                    <a:p>
                      <a:pPr algn="ctr"/>
                      <a:r>
                        <a:rPr lang="en-US" sz="4400" dirty="0">
                          <a:solidFill>
                            <a:schemeClr val="tx1"/>
                          </a:solidFill>
                        </a:rPr>
                        <a:t>6</a:t>
                      </a:r>
                    </a:p>
                  </a:txBody>
                  <a:tcPr>
                    <a:noFill/>
                  </a:tcPr>
                </a:tc>
                <a:tc>
                  <a:txBody>
                    <a:bodyPr/>
                    <a:lstStyle/>
                    <a:p>
                      <a:pPr algn="ctr"/>
                      <a:r>
                        <a:rPr lang="en-US" sz="4400" dirty="0">
                          <a:solidFill>
                            <a:schemeClr val="tx1"/>
                          </a:solidFill>
                        </a:rPr>
                        <a:t>11</a:t>
                      </a:r>
                    </a:p>
                  </a:txBody>
                  <a:tcPr>
                    <a:noFill/>
                  </a:tcPr>
                </a:tc>
                <a:tc>
                  <a:txBody>
                    <a:bodyPr/>
                    <a:lstStyle/>
                    <a:p>
                      <a:pPr algn="ctr"/>
                      <a:r>
                        <a:rPr lang="en-US" sz="4400" dirty="0">
                          <a:solidFill>
                            <a:schemeClr val="tx1"/>
                          </a:solidFill>
                        </a:rPr>
                        <a:t>16</a:t>
                      </a:r>
                    </a:p>
                  </a:txBody>
                  <a:tcPr>
                    <a:noFill/>
                  </a:tcPr>
                </a:tc>
                <a:tc>
                  <a:txBody>
                    <a:bodyPr/>
                    <a:lstStyle/>
                    <a:p>
                      <a:pPr algn="ctr"/>
                      <a:r>
                        <a:rPr lang="en-US" sz="4400" dirty="0">
                          <a:solidFill>
                            <a:schemeClr val="tx1"/>
                          </a:solidFill>
                        </a:rPr>
                        <a:t>*21</a:t>
                      </a:r>
                    </a:p>
                  </a:txBody>
                  <a:tcPr>
                    <a:noFill/>
                  </a:tcPr>
                </a:tc>
                <a:extLst>
                  <a:ext uri="{0D108BD9-81ED-4DB2-BD59-A6C34878D82A}">
                    <a16:rowId xmlns:a16="http://schemas.microsoft.com/office/drawing/2014/main" val="10001"/>
                  </a:ext>
                </a:extLst>
              </a:tr>
              <a:tr h="953135">
                <a:tc>
                  <a:txBody>
                    <a:bodyPr/>
                    <a:lstStyle/>
                    <a:p>
                      <a:pPr algn="ctr"/>
                      <a:r>
                        <a:rPr lang="en-US" sz="4400" dirty="0">
                          <a:solidFill>
                            <a:schemeClr val="tx1"/>
                          </a:solidFill>
                        </a:rPr>
                        <a:t>2</a:t>
                      </a:r>
                    </a:p>
                  </a:txBody>
                  <a:tcPr>
                    <a:noFill/>
                  </a:tcPr>
                </a:tc>
                <a:tc>
                  <a:txBody>
                    <a:bodyPr/>
                    <a:lstStyle/>
                    <a:p>
                      <a:pPr algn="ctr"/>
                      <a:r>
                        <a:rPr lang="en-US" sz="4400" dirty="0">
                          <a:solidFill>
                            <a:schemeClr val="tx1"/>
                          </a:solidFill>
                        </a:rPr>
                        <a:t>7</a:t>
                      </a:r>
                    </a:p>
                  </a:txBody>
                  <a:tcPr>
                    <a:noFill/>
                  </a:tcPr>
                </a:tc>
                <a:tc>
                  <a:txBody>
                    <a:bodyPr/>
                    <a:lstStyle/>
                    <a:p>
                      <a:pPr algn="ctr"/>
                      <a:r>
                        <a:rPr lang="en-US" sz="4400" dirty="0">
                          <a:solidFill>
                            <a:schemeClr val="tx1"/>
                          </a:solidFill>
                        </a:rPr>
                        <a:t>12</a:t>
                      </a:r>
                    </a:p>
                  </a:txBody>
                  <a:tcPr>
                    <a:noFill/>
                  </a:tcPr>
                </a:tc>
                <a:tc>
                  <a:txBody>
                    <a:bodyPr/>
                    <a:lstStyle/>
                    <a:p>
                      <a:pPr algn="ctr"/>
                      <a:r>
                        <a:rPr lang="en-US" sz="4400" dirty="0">
                          <a:solidFill>
                            <a:schemeClr val="tx1"/>
                          </a:solidFill>
                        </a:rPr>
                        <a:t>17</a:t>
                      </a:r>
                    </a:p>
                  </a:txBody>
                  <a:tcPr>
                    <a:noFill/>
                  </a:tcPr>
                </a:tc>
                <a:tc>
                  <a:txBody>
                    <a:bodyPr/>
                    <a:lstStyle/>
                    <a:p>
                      <a:pPr algn="ctr"/>
                      <a:r>
                        <a:rPr lang="en-US" sz="4400" dirty="0">
                          <a:solidFill>
                            <a:schemeClr val="tx1"/>
                          </a:solidFill>
                        </a:rPr>
                        <a:t>*22</a:t>
                      </a:r>
                    </a:p>
                  </a:txBody>
                  <a:tcPr>
                    <a:noFill/>
                  </a:tcPr>
                </a:tc>
                <a:extLst>
                  <a:ext uri="{0D108BD9-81ED-4DB2-BD59-A6C34878D82A}">
                    <a16:rowId xmlns:a16="http://schemas.microsoft.com/office/drawing/2014/main" val="10002"/>
                  </a:ext>
                </a:extLst>
              </a:tr>
              <a:tr h="953135">
                <a:tc>
                  <a:txBody>
                    <a:bodyPr/>
                    <a:lstStyle/>
                    <a:p>
                      <a:pPr algn="ctr"/>
                      <a:r>
                        <a:rPr lang="en-US" sz="4400" dirty="0">
                          <a:solidFill>
                            <a:schemeClr val="tx1"/>
                          </a:solidFill>
                        </a:rPr>
                        <a:t>3</a:t>
                      </a:r>
                    </a:p>
                  </a:txBody>
                  <a:tcPr>
                    <a:noFill/>
                  </a:tcPr>
                </a:tc>
                <a:tc>
                  <a:txBody>
                    <a:bodyPr/>
                    <a:lstStyle/>
                    <a:p>
                      <a:pPr algn="ctr"/>
                      <a:r>
                        <a:rPr lang="en-US" sz="4400" dirty="0">
                          <a:solidFill>
                            <a:schemeClr val="tx1"/>
                          </a:solidFill>
                        </a:rPr>
                        <a:t>8</a:t>
                      </a:r>
                    </a:p>
                  </a:txBody>
                  <a:tcPr>
                    <a:noFill/>
                  </a:tcPr>
                </a:tc>
                <a:tc>
                  <a:txBody>
                    <a:bodyPr/>
                    <a:lstStyle/>
                    <a:p>
                      <a:pPr algn="ctr"/>
                      <a:r>
                        <a:rPr lang="en-US" sz="4400" dirty="0">
                          <a:solidFill>
                            <a:schemeClr val="tx1"/>
                          </a:solidFill>
                        </a:rPr>
                        <a:t>13</a:t>
                      </a:r>
                    </a:p>
                  </a:txBody>
                  <a:tcPr>
                    <a:noFill/>
                  </a:tcPr>
                </a:tc>
                <a:tc>
                  <a:txBody>
                    <a:bodyPr/>
                    <a:lstStyle/>
                    <a:p>
                      <a:pPr algn="ctr"/>
                      <a:r>
                        <a:rPr lang="en-US" sz="4400" dirty="0">
                          <a:solidFill>
                            <a:schemeClr val="tx1"/>
                          </a:solidFill>
                        </a:rPr>
                        <a:t>18</a:t>
                      </a:r>
                    </a:p>
                  </a:txBody>
                  <a:tcPr>
                    <a:noFill/>
                  </a:tcPr>
                </a:tc>
                <a:tc>
                  <a:txBody>
                    <a:bodyPr/>
                    <a:lstStyle/>
                    <a:p>
                      <a:pPr algn="ctr"/>
                      <a:r>
                        <a:rPr lang="en-US" sz="4400" dirty="0">
                          <a:solidFill>
                            <a:schemeClr val="tx1"/>
                          </a:solidFill>
                        </a:rPr>
                        <a:t>*23</a:t>
                      </a:r>
                    </a:p>
                  </a:txBody>
                  <a:tcPr>
                    <a:noFill/>
                  </a:tcPr>
                </a:tc>
                <a:extLst>
                  <a:ext uri="{0D108BD9-81ED-4DB2-BD59-A6C34878D82A}">
                    <a16:rowId xmlns:a16="http://schemas.microsoft.com/office/drawing/2014/main" val="10003"/>
                  </a:ext>
                </a:extLst>
              </a:tr>
              <a:tr h="953135">
                <a:tc>
                  <a:txBody>
                    <a:bodyPr/>
                    <a:lstStyle/>
                    <a:p>
                      <a:pPr algn="ctr"/>
                      <a:r>
                        <a:rPr lang="en-US" sz="4400" dirty="0">
                          <a:solidFill>
                            <a:schemeClr val="tx1"/>
                          </a:solidFill>
                        </a:rPr>
                        <a:t>4</a:t>
                      </a:r>
                    </a:p>
                  </a:txBody>
                  <a:tcPr>
                    <a:noFill/>
                  </a:tcPr>
                </a:tc>
                <a:tc>
                  <a:txBody>
                    <a:bodyPr/>
                    <a:lstStyle/>
                    <a:p>
                      <a:pPr algn="ctr"/>
                      <a:r>
                        <a:rPr lang="en-US" sz="4400" dirty="0">
                          <a:solidFill>
                            <a:schemeClr val="tx1"/>
                          </a:solidFill>
                        </a:rPr>
                        <a:t>9</a:t>
                      </a:r>
                    </a:p>
                  </a:txBody>
                  <a:tcPr>
                    <a:noFill/>
                  </a:tcPr>
                </a:tc>
                <a:tc>
                  <a:txBody>
                    <a:bodyPr/>
                    <a:lstStyle/>
                    <a:p>
                      <a:pPr algn="ctr"/>
                      <a:r>
                        <a:rPr lang="en-US" sz="4400" dirty="0">
                          <a:solidFill>
                            <a:schemeClr val="tx1"/>
                          </a:solidFill>
                        </a:rPr>
                        <a:t>14</a:t>
                      </a:r>
                    </a:p>
                  </a:txBody>
                  <a:tcPr>
                    <a:noFill/>
                  </a:tcPr>
                </a:tc>
                <a:tc>
                  <a:txBody>
                    <a:bodyPr/>
                    <a:lstStyle/>
                    <a:p>
                      <a:pPr algn="ctr"/>
                      <a:r>
                        <a:rPr lang="en-US" sz="4400" dirty="0">
                          <a:solidFill>
                            <a:schemeClr val="tx1"/>
                          </a:solidFill>
                        </a:rPr>
                        <a:t>19</a:t>
                      </a:r>
                    </a:p>
                  </a:txBody>
                  <a:tcPr>
                    <a:noFill/>
                  </a:tcPr>
                </a:tc>
                <a:tc>
                  <a:txBody>
                    <a:bodyPr/>
                    <a:lstStyle/>
                    <a:p>
                      <a:pPr algn="ctr"/>
                      <a:r>
                        <a:rPr lang="en-US" sz="4400" dirty="0">
                          <a:solidFill>
                            <a:schemeClr val="tx1"/>
                          </a:solidFill>
                        </a:rPr>
                        <a:t>*24</a:t>
                      </a:r>
                    </a:p>
                  </a:txBody>
                  <a:tcPr>
                    <a:noFill/>
                  </a:tcPr>
                </a:tc>
                <a:extLst>
                  <a:ext uri="{0D108BD9-81ED-4DB2-BD59-A6C34878D82A}">
                    <a16:rowId xmlns:a16="http://schemas.microsoft.com/office/drawing/2014/main" val="10004"/>
                  </a:ext>
                </a:extLst>
              </a:tr>
              <a:tr h="953135">
                <a:tc>
                  <a:txBody>
                    <a:bodyPr/>
                    <a:lstStyle/>
                    <a:p>
                      <a:pPr algn="ctr"/>
                      <a:r>
                        <a:rPr lang="en-US" sz="4400" dirty="0">
                          <a:solidFill>
                            <a:schemeClr val="tx1"/>
                          </a:solidFill>
                        </a:rPr>
                        <a:t>5</a:t>
                      </a:r>
                    </a:p>
                  </a:txBody>
                  <a:tcPr>
                    <a:noFill/>
                  </a:tcPr>
                </a:tc>
                <a:tc>
                  <a:txBody>
                    <a:bodyPr/>
                    <a:lstStyle/>
                    <a:p>
                      <a:pPr algn="ctr"/>
                      <a:r>
                        <a:rPr lang="en-US" sz="4400" dirty="0">
                          <a:solidFill>
                            <a:schemeClr val="tx1"/>
                          </a:solidFill>
                        </a:rPr>
                        <a:t>10</a:t>
                      </a:r>
                    </a:p>
                  </a:txBody>
                  <a:tcPr>
                    <a:noFill/>
                  </a:tcPr>
                </a:tc>
                <a:tc>
                  <a:txBody>
                    <a:bodyPr/>
                    <a:lstStyle/>
                    <a:p>
                      <a:pPr algn="ctr"/>
                      <a:r>
                        <a:rPr lang="en-US" sz="4400" dirty="0">
                          <a:solidFill>
                            <a:schemeClr val="tx1"/>
                          </a:solidFill>
                        </a:rPr>
                        <a:t>15</a:t>
                      </a:r>
                    </a:p>
                  </a:txBody>
                  <a:tcPr>
                    <a:noFill/>
                  </a:tcPr>
                </a:tc>
                <a:tc>
                  <a:txBody>
                    <a:bodyPr/>
                    <a:lstStyle/>
                    <a:p>
                      <a:pPr algn="ctr"/>
                      <a:r>
                        <a:rPr lang="en-US" sz="4400" dirty="0">
                          <a:solidFill>
                            <a:schemeClr val="tx1"/>
                          </a:solidFill>
                        </a:rPr>
                        <a:t>20</a:t>
                      </a:r>
                    </a:p>
                  </a:txBody>
                  <a:tcPr>
                    <a:noFill/>
                  </a:tcPr>
                </a:tc>
                <a:tc>
                  <a:txBody>
                    <a:bodyPr/>
                    <a:lstStyle/>
                    <a:p>
                      <a:pPr algn="ctr"/>
                      <a:r>
                        <a:rPr lang="en-US" sz="4400" dirty="0">
                          <a:solidFill>
                            <a:schemeClr val="tx1"/>
                          </a:solidFill>
                        </a:rPr>
                        <a:t>*25</a:t>
                      </a:r>
                    </a:p>
                  </a:txBody>
                  <a:tcPr>
                    <a:noFill/>
                  </a:tcPr>
                </a:tc>
                <a:extLst>
                  <a:ext uri="{0D108BD9-81ED-4DB2-BD59-A6C34878D82A}">
                    <a16:rowId xmlns:a16="http://schemas.microsoft.com/office/drawing/2014/main" val="10005"/>
                  </a:ext>
                </a:extLst>
              </a:tr>
            </a:tbl>
          </a:graphicData>
        </a:graphic>
      </p:graphicFrame>
      <p:sp>
        <p:nvSpPr>
          <p:cNvPr id="3" name="Rectangle 2"/>
          <p:cNvSpPr/>
          <p:nvPr/>
        </p:nvSpPr>
        <p:spPr>
          <a:xfrm>
            <a:off x="2874270" y="228600"/>
            <a:ext cx="3395481" cy="461665"/>
          </a:xfrm>
          <a:prstGeom prst="rect">
            <a:avLst/>
          </a:prstGeom>
          <a:noFill/>
        </p:spPr>
        <p:txBody>
          <a:bodyPr wrap="none" lIns="91440" tIns="45720" rIns="91440" bIns="45720">
            <a:spAutoFit/>
          </a:bodyPr>
          <a:lstStyle/>
          <a:p>
            <a:pPr algn="ctr"/>
            <a:r>
              <a:rPr lang="en-US" sz="24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DNA Review Game</a:t>
            </a:r>
            <a:endParaRPr lang="en-US" sz="24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4" name="Picture 3">
            <a:extLst>
              <a:ext uri="{FF2B5EF4-FFF2-40B4-BE49-F238E27FC236}">
                <a16:creationId xmlns:a16="http://schemas.microsoft.com/office/drawing/2014/main" id="{B7F1BF2F-5AC5-5C02-D476-A040645C409B}"/>
              </a:ext>
            </a:extLst>
          </p:cNvPr>
          <p:cNvPicPr>
            <a:picLocks noChangeAspect="1"/>
          </p:cNvPicPr>
          <p:nvPr/>
        </p:nvPicPr>
        <p:blipFill>
          <a:blip r:embed="rId2"/>
          <a:stretch>
            <a:fillRect/>
          </a:stretch>
        </p:blipFill>
        <p:spPr>
          <a:xfrm>
            <a:off x="7418674" y="6787306"/>
            <a:ext cx="1633537" cy="70694"/>
          </a:xfrm>
          <a:prstGeom prst="rect">
            <a:avLst/>
          </a:prstGeom>
        </p:spPr>
      </p:pic>
    </p:spTree>
    <p:extLst>
      <p:ext uri="{BB962C8B-B14F-4D97-AF65-F5344CB8AC3E}">
        <p14:creationId xmlns:p14="http://schemas.microsoft.com/office/powerpoint/2010/main" val="153687900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2740864325"/>
              </p:ext>
            </p:extLst>
          </p:nvPr>
        </p:nvGraphicFramePr>
        <p:xfrm>
          <a:off x="381000" y="891594"/>
          <a:ext cx="8382000" cy="5680075"/>
        </p:xfrm>
        <a:graphic>
          <a:graphicData uri="http://schemas.openxmlformats.org/drawingml/2006/table">
            <a:tbl>
              <a:tblPr firstRow="1" bandRow="1">
                <a:tableStyleId>{5C22544A-7EE6-4342-B048-85BDC9FD1C3A}</a:tableStyleId>
              </a:tblPr>
              <a:tblGrid>
                <a:gridCol w="1676400">
                  <a:extLst>
                    <a:ext uri="{9D8B030D-6E8A-4147-A177-3AD203B41FA5}">
                      <a16:colId xmlns:a16="http://schemas.microsoft.com/office/drawing/2014/main" val="20000"/>
                    </a:ext>
                  </a:extLst>
                </a:gridCol>
                <a:gridCol w="1676400">
                  <a:extLst>
                    <a:ext uri="{9D8B030D-6E8A-4147-A177-3AD203B41FA5}">
                      <a16:colId xmlns:a16="http://schemas.microsoft.com/office/drawing/2014/main" val="20001"/>
                    </a:ext>
                  </a:extLst>
                </a:gridCol>
                <a:gridCol w="1676400">
                  <a:extLst>
                    <a:ext uri="{9D8B030D-6E8A-4147-A177-3AD203B41FA5}">
                      <a16:colId xmlns:a16="http://schemas.microsoft.com/office/drawing/2014/main" val="20002"/>
                    </a:ext>
                  </a:extLst>
                </a:gridCol>
                <a:gridCol w="1676400">
                  <a:extLst>
                    <a:ext uri="{9D8B030D-6E8A-4147-A177-3AD203B41FA5}">
                      <a16:colId xmlns:a16="http://schemas.microsoft.com/office/drawing/2014/main" val="20003"/>
                    </a:ext>
                  </a:extLst>
                </a:gridCol>
                <a:gridCol w="1676400">
                  <a:extLst>
                    <a:ext uri="{9D8B030D-6E8A-4147-A177-3AD203B41FA5}">
                      <a16:colId xmlns:a16="http://schemas.microsoft.com/office/drawing/2014/main" val="20004"/>
                    </a:ext>
                  </a:extLst>
                </a:gridCol>
              </a:tblGrid>
              <a:tr h="819729">
                <a:tc>
                  <a:txBody>
                    <a:bodyPr/>
                    <a:lstStyle/>
                    <a:p>
                      <a:pPr algn="ctr"/>
                      <a:r>
                        <a:rPr lang="en-US" dirty="0"/>
                        <a:t>HI</a:t>
                      </a:r>
                      <a:r>
                        <a:rPr lang="en-US" baseline="0" dirty="0"/>
                        <a:t>P </a:t>
                      </a:r>
                      <a:r>
                        <a:rPr lang="en-US" baseline="0" dirty="0" err="1"/>
                        <a:t>HIP</a:t>
                      </a:r>
                      <a:br>
                        <a:rPr lang="en-US" baseline="0" dirty="0"/>
                      </a:br>
                      <a:r>
                        <a:rPr lang="en-US" baseline="0" dirty="0"/>
                        <a:t>HOORAY</a:t>
                      </a:r>
                      <a:endParaRPr lang="en-US" dirty="0"/>
                    </a:p>
                  </a:txBody>
                  <a:tcPr>
                    <a:noFill/>
                  </a:tcPr>
                </a:tc>
                <a:tc>
                  <a:txBody>
                    <a:bodyPr/>
                    <a:lstStyle/>
                    <a:p>
                      <a:pPr algn="ctr"/>
                      <a:r>
                        <a:rPr lang="en-US" dirty="0"/>
                        <a:t>SPIRAL</a:t>
                      </a:r>
                      <a:br>
                        <a:rPr lang="en-US" dirty="0"/>
                      </a:br>
                      <a:r>
                        <a:rPr lang="en-US" dirty="0" err="1"/>
                        <a:t>SPIRAL</a:t>
                      </a:r>
                      <a:endParaRPr lang="en-US" dirty="0"/>
                    </a:p>
                  </a:txBody>
                  <a:tcPr>
                    <a:noFill/>
                  </a:tcPr>
                </a:tc>
                <a:tc>
                  <a:txBody>
                    <a:bodyPr/>
                    <a:lstStyle/>
                    <a:p>
                      <a:pPr algn="ctr"/>
                      <a:r>
                        <a:rPr lang="en-US" dirty="0"/>
                        <a:t>SHAPE-UP</a:t>
                      </a:r>
                    </a:p>
                  </a:txBody>
                  <a:tcPr>
                    <a:noFill/>
                  </a:tcPr>
                </a:tc>
                <a:tc>
                  <a:txBody>
                    <a:bodyPr/>
                    <a:lstStyle/>
                    <a:p>
                      <a:pPr algn="ctr"/>
                      <a:r>
                        <a:rPr lang="en-US" dirty="0">
                          <a:solidFill>
                            <a:srgbClr val="FF00FF"/>
                          </a:solidFill>
                        </a:rPr>
                        <a:t>LIFE</a:t>
                      </a:r>
                    </a:p>
                    <a:p>
                      <a:pPr algn="ctr"/>
                      <a:r>
                        <a:rPr lang="en-US" dirty="0">
                          <a:solidFill>
                            <a:srgbClr val="FF00FF"/>
                          </a:solidFill>
                        </a:rPr>
                        <a:t>LINE</a:t>
                      </a:r>
                    </a:p>
                  </a:txBody>
                  <a:tcPr>
                    <a:noFill/>
                  </a:tcPr>
                </a:tc>
                <a:tc>
                  <a:txBody>
                    <a:bodyPr/>
                    <a:lstStyle/>
                    <a:p>
                      <a:pPr algn="ctr"/>
                      <a:r>
                        <a:rPr lang="en-US" dirty="0"/>
                        <a:t>-Bonus-</a:t>
                      </a:r>
                    </a:p>
                    <a:p>
                      <a:pPr algn="ctr"/>
                      <a:r>
                        <a:rPr lang="en-US" dirty="0"/>
                        <a:t>FAMILY</a:t>
                      </a:r>
                      <a:r>
                        <a:rPr lang="en-US" baseline="0" dirty="0"/>
                        <a:t> JEANS</a:t>
                      </a:r>
                      <a:endParaRPr lang="en-US" dirty="0"/>
                    </a:p>
                  </a:txBody>
                  <a:tcPr>
                    <a:noFill/>
                  </a:tcPr>
                </a:tc>
                <a:extLst>
                  <a:ext uri="{0D108BD9-81ED-4DB2-BD59-A6C34878D82A}">
                    <a16:rowId xmlns:a16="http://schemas.microsoft.com/office/drawing/2014/main" val="10000"/>
                  </a:ext>
                </a:extLst>
              </a:tr>
              <a:tr h="953135">
                <a:tc>
                  <a:txBody>
                    <a:bodyPr/>
                    <a:lstStyle/>
                    <a:p>
                      <a:pPr algn="ctr"/>
                      <a:r>
                        <a:rPr lang="en-US" sz="4400" dirty="0">
                          <a:solidFill>
                            <a:schemeClr val="tx1"/>
                          </a:solidFill>
                        </a:rPr>
                        <a:t>1</a:t>
                      </a:r>
                    </a:p>
                  </a:txBody>
                  <a:tcPr>
                    <a:noFill/>
                  </a:tcPr>
                </a:tc>
                <a:tc>
                  <a:txBody>
                    <a:bodyPr/>
                    <a:lstStyle/>
                    <a:p>
                      <a:pPr algn="ctr"/>
                      <a:r>
                        <a:rPr lang="en-US" sz="4400" dirty="0">
                          <a:solidFill>
                            <a:schemeClr val="tx1"/>
                          </a:solidFill>
                        </a:rPr>
                        <a:t>6</a:t>
                      </a:r>
                    </a:p>
                  </a:txBody>
                  <a:tcPr>
                    <a:noFill/>
                  </a:tcPr>
                </a:tc>
                <a:tc>
                  <a:txBody>
                    <a:bodyPr/>
                    <a:lstStyle/>
                    <a:p>
                      <a:pPr algn="ctr"/>
                      <a:r>
                        <a:rPr lang="en-US" sz="4400" dirty="0">
                          <a:solidFill>
                            <a:schemeClr val="tx1"/>
                          </a:solidFill>
                        </a:rPr>
                        <a:t>11</a:t>
                      </a:r>
                    </a:p>
                  </a:txBody>
                  <a:tcPr>
                    <a:noFill/>
                  </a:tcPr>
                </a:tc>
                <a:tc>
                  <a:txBody>
                    <a:bodyPr/>
                    <a:lstStyle/>
                    <a:p>
                      <a:pPr algn="ctr"/>
                      <a:r>
                        <a:rPr lang="en-US" sz="4400" dirty="0">
                          <a:solidFill>
                            <a:schemeClr val="tx1"/>
                          </a:solidFill>
                        </a:rPr>
                        <a:t>16</a:t>
                      </a:r>
                    </a:p>
                  </a:txBody>
                  <a:tcPr>
                    <a:solidFill>
                      <a:schemeClr val="bg1">
                        <a:lumMod val="75000"/>
                        <a:lumOff val="25000"/>
                      </a:schemeClr>
                    </a:solidFill>
                  </a:tcPr>
                </a:tc>
                <a:tc>
                  <a:txBody>
                    <a:bodyPr/>
                    <a:lstStyle/>
                    <a:p>
                      <a:pPr algn="ctr"/>
                      <a:r>
                        <a:rPr lang="en-US" sz="4400" dirty="0">
                          <a:solidFill>
                            <a:schemeClr val="tx1"/>
                          </a:solidFill>
                        </a:rPr>
                        <a:t>*21</a:t>
                      </a:r>
                    </a:p>
                  </a:txBody>
                  <a:tcPr>
                    <a:noFill/>
                  </a:tcPr>
                </a:tc>
                <a:extLst>
                  <a:ext uri="{0D108BD9-81ED-4DB2-BD59-A6C34878D82A}">
                    <a16:rowId xmlns:a16="http://schemas.microsoft.com/office/drawing/2014/main" val="10001"/>
                  </a:ext>
                </a:extLst>
              </a:tr>
              <a:tr h="953135">
                <a:tc>
                  <a:txBody>
                    <a:bodyPr/>
                    <a:lstStyle/>
                    <a:p>
                      <a:pPr algn="ctr"/>
                      <a:r>
                        <a:rPr lang="en-US" sz="4400" dirty="0">
                          <a:solidFill>
                            <a:schemeClr val="tx1"/>
                          </a:solidFill>
                        </a:rPr>
                        <a:t>2</a:t>
                      </a:r>
                    </a:p>
                  </a:txBody>
                  <a:tcPr>
                    <a:noFill/>
                  </a:tcPr>
                </a:tc>
                <a:tc>
                  <a:txBody>
                    <a:bodyPr/>
                    <a:lstStyle/>
                    <a:p>
                      <a:pPr algn="ctr"/>
                      <a:r>
                        <a:rPr lang="en-US" sz="4400" dirty="0">
                          <a:solidFill>
                            <a:schemeClr val="tx1"/>
                          </a:solidFill>
                        </a:rPr>
                        <a:t>7</a:t>
                      </a:r>
                    </a:p>
                  </a:txBody>
                  <a:tcPr>
                    <a:noFill/>
                  </a:tcPr>
                </a:tc>
                <a:tc>
                  <a:txBody>
                    <a:bodyPr/>
                    <a:lstStyle/>
                    <a:p>
                      <a:pPr algn="ctr"/>
                      <a:r>
                        <a:rPr lang="en-US" sz="4400" dirty="0">
                          <a:solidFill>
                            <a:schemeClr val="tx1"/>
                          </a:solidFill>
                        </a:rPr>
                        <a:t>12</a:t>
                      </a:r>
                    </a:p>
                  </a:txBody>
                  <a:tcPr>
                    <a:noFill/>
                  </a:tcPr>
                </a:tc>
                <a:tc>
                  <a:txBody>
                    <a:bodyPr/>
                    <a:lstStyle/>
                    <a:p>
                      <a:pPr algn="ctr"/>
                      <a:r>
                        <a:rPr lang="en-US" sz="4400" dirty="0">
                          <a:solidFill>
                            <a:schemeClr val="tx1"/>
                          </a:solidFill>
                        </a:rPr>
                        <a:t>17</a:t>
                      </a:r>
                    </a:p>
                  </a:txBody>
                  <a:tcPr>
                    <a:solidFill>
                      <a:schemeClr val="bg1">
                        <a:lumMod val="75000"/>
                        <a:lumOff val="25000"/>
                      </a:schemeClr>
                    </a:solidFill>
                  </a:tcPr>
                </a:tc>
                <a:tc>
                  <a:txBody>
                    <a:bodyPr/>
                    <a:lstStyle/>
                    <a:p>
                      <a:pPr algn="ctr"/>
                      <a:r>
                        <a:rPr lang="en-US" sz="4400" dirty="0">
                          <a:solidFill>
                            <a:schemeClr val="tx1"/>
                          </a:solidFill>
                        </a:rPr>
                        <a:t>*22</a:t>
                      </a:r>
                    </a:p>
                  </a:txBody>
                  <a:tcPr>
                    <a:noFill/>
                  </a:tcPr>
                </a:tc>
                <a:extLst>
                  <a:ext uri="{0D108BD9-81ED-4DB2-BD59-A6C34878D82A}">
                    <a16:rowId xmlns:a16="http://schemas.microsoft.com/office/drawing/2014/main" val="10002"/>
                  </a:ext>
                </a:extLst>
              </a:tr>
              <a:tr h="953135">
                <a:tc>
                  <a:txBody>
                    <a:bodyPr/>
                    <a:lstStyle/>
                    <a:p>
                      <a:pPr algn="ctr"/>
                      <a:r>
                        <a:rPr lang="en-US" sz="4400" dirty="0">
                          <a:solidFill>
                            <a:schemeClr val="tx1"/>
                          </a:solidFill>
                        </a:rPr>
                        <a:t>3</a:t>
                      </a:r>
                    </a:p>
                  </a:txBody>
                  <a:tcPr>
                    <a:noFill/>
                  </a:tcPr>
                </a:tc>
                <a:tc>
                  <a:txBody>
                    <a:bodyPr/>
                    <a:lstStyle/>
                    <a:p>
                      <a:pPr algn="ctr"/>
                      <a:r>
                        <a:rPr lang="en-US" sz="4400" dirty="0">
                          <a:solidFill>
                            <a:schemeClr val="tx1"/>
                          </a:solidFill>
                        </a:rPr>
                        <a:t>8</a:t>
                      </a:r>
                    </a:p>
                  </a:txBody>
                  <a:tcPr>
                    <a:noFill/>
                  </a:tcPr>
                </a:tc>
                <a:tc>
                  <a:txBody>
                    <a:bodyPr/>
                    <a:lstStyle/>
                    <a:p>
                      <a:pPr algn="ctr"/>
                      <a:r>
                        <a:rPr lang="en-US" sz="4400" dirty="0">
                          <a:solidFill>
                            <a:schemeClr val="tx1"/>
                          </a:solidFill>
                        </a:rPr>
                        <a:t>13</a:t>
                      </a:r>
                    </a:p>
                  </a:txBody>
                  <a:tcPr>
                    <a:noFill/>
                  </a:tcPr>
                </a:tc>
                <a:tc>
                  <a:txBody>
                    <a:bodyPr/>
                    <a:lstStyle/>
                    <a:p>
                      <a:pPr algn="ctr"/>
                      <a:r>
                        <a:rPr lang="en-US" sz="4400" dirty="0">
                          <a:solidFill>
                            <a:schemeClr val="tx1"/>
                          </a:solidFill>
                        </a:rPr>
                        <a:t>18</a:t>
                      </a:r>
                    </a:p>
                  </a:txBody>
                  <a:tcPr>
                    <a:solidFill>
                      <a:schemeClr val="bg1">
                        <a:lumMod val="75000"/>
                        <a:lumOff val="25000"/>
                      </a:schemeClr>
                    </a:solidFill>
                  </a:tcPr>
                </a:tc>
                <a:tc>
                  <a:txBody>
                    <a:bodyPr/>
                    <a:lstStyle/>
                    <a:p>
                      <a:pPr algn="ctr"/>
                      <a:r>
                        <a:rPr lang="en-US" sz="4400" dirty="0">
                          <a:solidFill>
                            <a:schemeClr val="tx1"/>
                          </a:solidFill>
                        </a:rPr>
                        <a:t>*23</a:t>
                      </a:r>
                    </a:p>
                  </a:txBody>
                  <a:tcPr>
                    <a:noFill/>
                  </a:tcPr>
                </a:tc>
                <a:extLst>
                  <a:ext uri="{0D108BD9-81ED-4DB2-BD59-A6C34878D82A}">
                    <a16:rowId xmlns:a16="http://schemas.microsoft.com/office/drawing/2014/main" val="10003"/>
                  </a:ext>
                </a:extLst>
              </a:tr>
              <a:tr h="953135">
                <a:tc>
                  <a:txBody>
                    <a:bodyPr/>
                    <a:lstStyle/>
                    <a:p>
                      <a:pPr algn="ctr"/>
                      <a:r>
                        <a:rPr lang="en-US" sz="4400" dirty="0">
                          <a:solidFill>
                            <a:schemeClr val="tx1"/>
                          </a:solidFill>
                        </a:rPr>
                        <a:t>4</a:t>
                      </a:r>
                    </a:p>
                  </a:txBody>
                  <a:tcPr>
                    <a:noFill/>
                  </a:tcPr>
                </a:tc>
                <a:tc>
                  <a:txBody>
                    <a:bodyPr/>
                    <a:lstStyle/>
                    <a:p>
                      <a:pPr algn="ctr"/>
                      <a:r>
                        <a:rPr lang="en-US" sz="4400" dirty="0">
                          <a:solidFill>
                            <a:schemeClr val="tx1"/>
                          </a:solidFill>
                        </a:rPr>
                        <a:t>9</a:t>
                      </a:r>
                    </a:p>
                  </a:txBody>
                  <a:tcPr>
                    <a:noFill/>
                  </a:tcPr>
                </a:tc>
                <a:tc>
                  <a:txBody>
                    <a:bodyPr/>
                    <a:lstStyle/>
                    <a:p>
                      <a:pPr algn="ctr"/>
                      <a:r>
                        <a:rPr lang="en-US" sz="4400" dirty="0">
                          <a:solidFill>
                            <a:schemeClr val="tx1"/>
                          </a:solidFill>
                        </a:rPr>
                        <a:t>14</a:t>
                      </a:r>
                    </a:p>
                  </a:txBody>
                  <a:tcPr>
                    <a:noFill/>
                  </a:tcPr>
                </a:tc>
                <a:tc>
                  <a:txBody>
                    <a:bodyPr/>
                    <a:lstStyle/>
                    <a:p>
                      <a:pPr algn="ctr"/>
                      <a:r>
                        <a:rPr lang="en-US" sz="4400" dirty="0">
                          <a:solidFill>
                            <a:schemeClr val="tx1"/>
                          </a:solidFill>
                        </a:rPr>
                        <a:t>19</a:t>
                      </a:r>
                    </a:p>
                  </a:txBody>
                  <a:tcPr>
                    <a:solidFill>
                      <a:schemeClr val="bg1">
                        <a:lumMod val="75000"/>
                        <a:lumOff val="25000"/>
                      </a:schemeClr>
                    </a:solidFill>
                  </a:tcPr>
                </a:tc>
                <a:tc>
                  <a:txBody>
                    <a:bodyPr/>
                    <a:lstStyle/>
                    <a:p>
                      <a:pPr algn="ctr"/>
                      <a:r>
                        <a:rPr lang="en-US" sz="4400" dirty="0">
                          <a:solidFill>
                            <a:schemeClr val="tx1"/>
                          </a:solidFill>
                        </a:rPr>
                        <a:t>*24</a:t>
                      </a:r>
                    </a:p>
                  </a:txBody>
                  <a:tcPr>
                    <a:noFill/>
                  </a:tcPr>
                </a:tc>
                <a:extLst>
                  <a:ext uri="{0D108BD9-81ED-4DB2-BD59-A6C34878D82A}">
                    <a16:rowId xmlns:a16="http://schemas.microsoft.com/office/drawing/2014/main" val="10004"/>
                  </a:ext>
                </a:extLst>
              </a:tr>
              <a:tr h="953135">
                <a:tc>
                  <a:txBody>
                    <a:bodyPr/>
                    <a:lstStyle/>
                    <a:p>
                      <a:pPr algn="ctr"/>
                      <a:r>
                        <a:rPr lang="en-US" sz="4400" dirty="0">
                          <a:solidFill>
                            <a:schemeClr val="tx1"/>
                          </a:solidFill>
                        </a:rPr>
                        <a:t>5</a:t>
                      </a:r>
                    </a:p>
                  </a:txBody>
                  <a:tcPr>
                    <a:noFill/>
                  </a:tcPr>
                </a:tc>
                <a:tc>
                  <a:txBody>
                    <a:bodyPr/>
                    <a:lstStyle/>
                    <a:p>
                      <a:pPr algn="ctr"/>
                      <a:r>
                        <a:rPr lang="en-US" sz="4400" dirty="0">
                          <a:solidFill>
                            <a:schemeClr val="tx1"/>
                          </a:solidFill>
                        </a:rPr>
                        <a:t>10</a:t>
                      </a:r>
                    </a:p>
                  </a:txBody>
                  <a:tcPr>
                    <a:noFill/>
                  </a:tcPr>
                </a:tc>
                <a:tc>
                  <a:txBody>
                    <a:bodyPr/>
                    <a:lstStyle/>
                    <a:p>
                      <a:pPr algn="ctr"/>
                      <a:r>
                        <a:rPr lang="en-US" sz="4400" dirty="0">
                          <a:solidFill>
                            <a:schemeClr val="tx1"/>
                          </a:solidFill>
                        </a:rPr>
                        <a:t>15</a:t>
                      </a:r>
                    </a:p>
                  </a:txBody>
                  <a:tcPr>
                    <a:noFill/>
                  </a:tcPr>
                </a:tc>
                <a:tc>
                  <a:txBody>
                    <a:bodyPr/>
                    <a:lstStyle/>
                    <a:p>
                      <a:pPr algn="ctr"/>
                      <a:r>
                        <a:rPr lang="en-US" sz="4400" dirty="0">
                          <a:solidFill>
                            <a:schemeClr val="tx1"/>
                          </a:solidFill>
                        </a:rPr>
                        <a:t>20</a:t>
                      </a:r>
                    </a:p>
                  </a:txBody>
                  <a:tcPr>
                    <a:solidFill>
                      <a:schemeClr val="bg1">
                        <a:lumMod val="75000"/>
                        <a:lumOff val="25000"/>
                      </a:schemeClr>
                    </a:solidFill>
                  </a:tcPr>
                </a:tc>
                <a:tc>
                  <a:txBody>
                    <a:bodyPr/>
                    <a:lstStyle/>
                    <a:p>
                      <a:pPr algn="ctr"/>
                      <a:r>
                        <a:rPr lang="en-US" sz="4400" dirty="0">
                          <a:solidFill>
                            <a:schemeClr val="tx1"/>
                          </a:solidFill>
                        </a:rPr>
                        <a:t>*25</a:t>
                      </a:r>
                    </a:p>
                  </a:txBody>
                  <a:tcPr>
                    <a:noFill/>
                  </a:tcPr>
                </a:tc>
                <a:extLst>
                  <a:ext uri="{0D108BD9-81ED-4DB2-BD59-A6C34878D82A}">
                    <a16:rowId xmlns:a16="http://schemas.microsoft.com/office/drawing/2014/main" val="10005"/>
                  </a:ext>
                </a:extLst>
              </a:tr>
            </a:tbl>
          </a:graphicData>
        </a:graphic>
      </p:graphicFrame>
      <p:sp>
        <p:nvSpPr>
          <p:cNvPr id="3" name="Rectangle 2"/>
          <p:cNvSpPr/>
          <p:nvPr/>
        </p:nvSpPr>
        <p:spPr>
          <a:xfrm>
            <a:off x="2874270" y="228600"/>
            <a:ext cx="3395481" cy="461665"/>
          </a:xfrm>
          <a:prstGeom prst="rect">
            <a:avLst/>
          </a:prstGeom>
          <a:noFill/>
        </p:spPr>
        <p:txBody>
          <a:bodyPr wrap="none" lIns="91440" tIns="45720" rIns="91440" bIns="45720">
            <a:spAutoFit/>
          </a:bodyPr>
          <a:lstStyle/>
          <a:p>
            <a:pPr algn="ctr"/>
            <a:r>
              <a:rPr lang="en-US" sz="24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DNA Review Game</a:t>
            </a:r>
            <a:endParaRPr lang="en-US" sz="24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4" name="Picture 3">
            <a:extLst>
              <a:ext uri="{FF2B5EF4-FFF2-40B4-BE49-F238E27FC236}">
                <a16:creationId xmlns:a16="http://schemas.microsoft.com/office/drawing/2014/main" id="{AEEC1E55-D986-C2DD-42DC-A3567DAA9E42}"/>
              </a:ext>
            </a:extLst>
          </p:cNvPr>
          <p:cNvPicPr>
            <a:picLocks noChangeAspect="1"/>
          </p:cNvPicPr>
          <p:nvPr/>
        </p:nvPicPr>
        <p:blipFill>
          <a:blip r:embed="rId2"/>
          <a:stretch>
            <a:fillRect/>
          </a:stretch>
        </p:blipFill>
        <p:spPr>
          <a:xfrm>
            <a:off x="7418674" y="6787306"/>
            <a:ext cx="1633537" cy="70694"/>
          </a:xfrm>
          <a:prstGeom prst="rect">
            <a:avLst/>
          </a:prstGeom>
        </p:spPr>
      </p:pic>
    </p:spTree>
    <p:extLst>
      <p:ext uri="{BB962C8B-B14F-4D97-AF65-F5344CB8AC3E}">
        <p14:creationId xmlns:p14="http://schemas.microsoft.com/office/powerpoint/2010/main" val="15368790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body" idx="4294967295"/>
          </p:nvPr>
        </p:nvSpPr>
        <p:spPr>
          <a:xfrm>
            <a:off x="457200" y="228600"/>
            <a:ext cx="8229600" cy="5897563"/>
          </a:xfrm>
        </p:spPr>
        <p:txBody>
          <a:bodyPr/>
          <a:lstStyle/>
          <a:p>
            <a:r>
              <a:rPr lang="en-US">
                <a:solidFill>
                  <a:srgbClr val="FF7C80"/>
                </a:solidFill>
              </a:rPr>
              <a:t>Is your name on the review sheet?</a:t>
            </a:r>
          </a:p>
        </p:txBody>
      </p:sp>
      <p:pic>
        <p:nvPicPr>
          <p:cNvPr id="5123"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7200" y="914400"/>
            <a:ext cx="4497388" cy="5791200"/>
          </a:xfrm>
          <a:prstGeom prst="rect">
            <a:avLst/>
          </a:prstGeom>
          <a:noFill/>
          <a:ln w="9525">
            <a:solidFill>
              <a:srgbClr val="9966FF"/>
            </a:solidFill>
            <a:miter lim="800000"/>
            <a:headEnd/>
            <a:tailEnd/>
          </a:ln>
          <a:extLst>
            <a:ext uri="{909E8E84-426E-40DD-AFC4-6F175D3DCCD1}">
              <a14:hiddenFill xmlns:a14="http://schemas.microsoft.com/office/drawing/2010/main">
                <a:solidFill>
                  <a:srgbClr val="FFFFFF"/>
                </a:solidFill>
              </a14:hiddenFill>
            </a:ext>
          </a:extLst>
        </p:spPr>
      </p:pic>
      <p:sp>
        <p:nvSpPr>
          <p:cNvPr id="5124" name="WordArt 4"/>
          <p:cNvSpPr>
            <a:spLocks noChangeArrowheads="1" noChangeShapeType="1" noTextEdit="1"/>
          </p:cNvSpPr>
          <p:nvPr/>
        </p:nvSpPr>
        <p:spPr bwMode="auto">
          <a:xfrm>
            <a:off x="6248400" y="1143000"/>
            <a:ext cx="2152650" cy="990600"/>
          </a:xfrm>
          <a:prstGeom prst="rect">
            <a:avLst/>
          </a:prstGeom>
        </p:spPr>
        <p:txBody>
          <a:bodyPr wrap="none" fromWordArt="1">
            <a:prstTxWarp prst="textWave1">
              <a:avLst>
                <a:gd name="adj1" fmla="val 13005"/>
                <a:gd name="adj2" fmla="val 0"/>
              </a:avLst>
            </a:prstTxWarp>
          </a:bodyPr>
          <a:lstStyle/>
          <a:p>
            <a:pPr algn="ctr"/>
            <a:r>
              <a:rPr lang="en-US" sz="3600" kern="10">
                <a:ln w="9525">
                  <a:solidFill>
                    <a:schemeClr val="tx1"/>
                  </a:solidFill>
                  <a:round/>
                  <a:headEnd/>
                  <a:tailEnd/>
                </a:ln>
                <a:solidFill>
                  <a:srgbClr val="FF5050"/>
                </a:solidFill>
                <a:effectLst>
                  <a:outerShdw dist="53882" dir="2700000" algn="ctr" rotWithShape="0">
                    <a:srgbClr val="C0C0C0">
                      <a:alpha val="79999"/>
                    </a:srgbClr>
                  </a:outerShdw>
                </a:effectLst>
                <a:latin typeface="Times New Roman"/>
                <a:cs typeface="Times New Roman"/>
              </a:rPr>
              <a:t>Name</a:t>
            </a:r>
          </a:p>
        </p:txBody>
      </p:sp>
      <p:sp>
        <p:nvSpPr>
          <p:cNvPr id="5125" name="Oval 5"/>
          <p:cNvSpPr>
            <a:spLocks noChangeArrowheads="1"/>
          </p:cNvSpPr>
          <p:nvPr/>
        </p:nvSpPr>
        <p:spPr bwMode="auto">
          <a:xfrm>
            <a:off x="3733800" y="1066800"/>
            <a:ext cx="1219200" cy="457200"/>
          </a:xfrm>
          <a:prstGeom prst="ellipse">
            <a:avLst/>
          </a:prstGeom>
          <a:noFill/>
          <a:ln w="57150">
            <a:solidFill>
              <a:srgbClr val="FF505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5126" name="Line 6"/>
          <p:cNvSpPr>
            <a:spLocks noChangeShapeType="1"/>
          </p:cNvSpPr>
          <p:nvPr/>
        </p:nvSpPr>
        <p:spPr bwMode="auto">
          <a:xfrm flipH="1" flipV="1">
            <a:off x="5181600" y="1371600"/>
            <a:ext cx="1066800" cy="228600"/>
          </a:xfrm>
          <a:prstGeom prst="line">
            <a:avLst/>
          </a:prstGeom>
          <a:noFill/>
          <a:ln w="76200">
            <a:solidFill>
              <a:srgbClr val="FF505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pic>
        <p:nvPicPr>
          <p:cNvPr id="2" name="Picture 1">
            <a:extLst>
              <a:ext uri="{FF2B5EF4-FFF2-40B4-BE49-F238E27FC236}">
                <a16:creationId xmlns:a16="http://schemas.microsoft.com/office/drawing/2014/main" id="{03280241-CAA2-D418-218A-2FDFBF3F34D1}"/>
              </a:ext>
            </a:extLst>
          </p:cNvPr>
          <p:cNvPicPr>
            <a:picLocks noChangeAspect="1"/>
          </p:cNvPicPr>
          <p:nvPr/>
        </p:nvPicPr>
        <p:blipFill>
          <a:blip r:embed="rId3"/>
          <a:stretch>
            <a:fillRect/>
          </a:stretch>
        </p:blipFill>
        <p:spPr>
          <a:xfrm>
            <a:off x="7418674" y="6787306"/>
            <a:ext cx="1633537" cy="70694"/>
          </a:xfrm>
          <a:prstGeom prst="rect">
            <a:avLst/>
          </a:prstGeom>
        </p:spPr>
      </p:pic>
    </p:spTree>
    <p:extLst>
      <p:ext uri="{BB962C8B-B14F-4D97-AF65-F5344CB8AC3E}">
        <p14:creationId xmlns:p14="http://schemas.microsoft.com/office/powerpoint/2010/main" val="100576375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4242" name="Rectangle 2"/>
          <p:cNvSpPr>
            <a:spLocks noGrp="1" noChangeArrowheads="1"/>
          </p:cNvSpPr>
          <p:nvPr>
            <p:ph type="title"/>
          </p:nvPr>
        </p:nvSpPr>
        <p:spPr/>
        <p:txBody>
          <a:bodyPr/>
          <a:lstStyle/>
          <a:p>
            <a:endParaRPr lang="en-US"/>
          </a:p>
        </p:txBody>
      </p:sp>
      <p:sp>
        <p:nvSpPr>
          <p:cNvPr id="394243" name="Rectangle 3"/>
          <p:cNvSpPr>
            <a:spLocks noGrp="1" noChangeArrowheads="1"/>
          </p:cNvSpPr>
          <p:nvPr>
            <p:ph type="body" idx="1"/>
          </p:nvPr>
        </p:nvSpPr>
        <p:spPr/>
        <p:txBody>
          <a:bodyPr/>
          <a:lstStyle/>
          <a:p>
            <a:endParaRPr lang="en-US"/>
          </a:p>
        </p:txBody>
      </p:sp>
      <p:pic>
        <p:nvPicPr>
          <p:cNvPr id="394244" name="Picture 4" descr="http://a3.sphotos.ak.fbcdn.net/hphotos-ak-snc7/s320x320/386429_196417970445759_112852375468986_411832_5184196_n.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4245" name="AutoShape 5"/>
          <p:cNvSpPr>
            <a:spLocks noChangeArrowheads="1"/>
          </p:cNvSpPr>
          <p:nvPr/>
        </p:nvSpPr>
        <p:spPr bwMode="auto">
          <a:xfrm>
            <a:off x="228600" y="304800"/>
            <a:ext cx="1143000" cy="1066800"/>
          </a:xfrm>
          <a:prstGeom prst="hexagon">
            <a:avLst>
              <a:gd name="adj" fmla="val 26786"/>
              <a:gd name="vf" fmla="val 115470"/>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endParaRPr lang="en-US"/>
          </a:p>
        </p:txBody>
      </p:sp>
      <p:sp>
        <p:nvSpPr>
          <p:cNvPr id="394246" name="Line 6"/>
          <p:cNvSpPr>
            <a:spLocks noChangeShapeType="1"/>
          </p:cNvSpPr>
          <p:nvPr/>
        </p:nvSpPr>
        <p:spPr bwMode="auto">
          <a:xfrm>
            <a:off x="914400" y="1676400"/>
            <a:ext cx="685800" cy="114300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type="triangle" w="med" len="med"/>
              </a14:hiddenLine>
            </a:ext>
          </a:extLst>
        </p:spPr>
        <p:txBody>
          <a:bodyPr/>
          <a:lstStyle/>
          <a:p>
            <a:endParaRPr lang="en-US"/>
          </a:p>
        </p:txBody>
      </p:sp>
      <p:sp>
        <p:nvSpPr>
          <p:cNvPr id="394247" name="AutoShape 7"/>
          <p:cNvSpPr>
            <a:spLocks noChangeArrowheads="1"/>
          </p:cNvSpPr>
          <p:nvPr/>
        </p:nvSpPr>
        <p:spPr bwMode="auto">
          <a:xfrm rot="3902233">
            <a:off x="876300" y="2171700"/>
            <a:ext cx="990600" cy="609600"/>
          </a:xfrm>
          <a:prstGeom prst="rightArrow">
            <a:avLst>
              <a:gd name="adj1" fmla="val 50000"/>
              <a:gd name="adj2" fmla="val 40625"/>
            </a:avLst>
          </a:prstGeom>
          <a:solidFill>
            <a:schemeClr val="bg1"/>
          </a:solidFill>
          <a:ln w="38100" algn="ctr">
            <a:solidFill>
              <a:srgbClr val="CC0000"/>
            </a:solidFill>
            <a:miter lim="800000"/>
            <a:headEnd/>
            <a:tailEnd/>
          </a:ln>
        </p:spPr>
        <p:txBody>
          <a:bodyPr wrap="none" anchor="ctr"/>
          <a:lstStyle/>
          <a:p>
            <a:endParaRPr lang="en-US"/>
          </a:p>
        </p:txBody>
      </p:sp>
      <p:sp>
        <p:nvSpPr>
          <p:cNvPr id="394248" name="AutoShape 8"/>
          <p:cNvSpPr>
            <a:spLocks noChangeArrowheads="1"/>
          </p:cNvSpPr>
          <p:nvPr/>
        </p:nvSpPr>
        <p:spPr bwMode="auto">
          <a:xfrm rot="-7145400">
            <a:off x="1739994" y="4772537"/>
            <a:ext cx="990600" cy="493547"/>
          </a:xfrm>
          <a:prstGeom prst="rightArrow">
            <a:avLst>
              <a:gd name="adj1" fmla="val 50000"/>
              <a:gd name="adj2" fmla="val 40625"/>
            </a:avLst>
          </a:prstGeom>
          <a:solidFill>
            <a:schemeClr val="bg1"/>
          </a:solidFill>
          <a:ln w="38100" algn="ctr">
            <a:solidFill>
              <a:schemeClr val="tx1"/>
            </a:solidFill>
            <a:miter lim="800000"/>
            <a:headEnd/>
            <a:tailEnd/>
          </a:ln>
        </p:spPr>
        <p:txBody>
          <a:bodyPr wrap="none" anchor="ctr"/>
          <a:lstStyle/>
          <a:p>
            <a:endParaRPr lang="en-US"/>
          </a:p>
        </p:txBody>
      </p:sp>
      <p:sp>
        <p:nvSpPr>
          <p:cNvPr id="394249" name="WordArt 9"/>
          <p:cNvSpPr>
            <a:spLocks noChangeArrowheads="1" noChangeShapeType="1" noTextEdit="1"/>
          </p:cNvSpPr>
          <p:nvPr/>
        </p:nvSpPr>
        <p:spPr bwMode="auto">
          <a:xfrm>
            <a:off x="1752600" y="5638800"/>
            <a:ext cx="3543300" cy="647700"/>
          </a:xfrm>
          <a:prstGeom prst="rect">
            <a:avLst/>
          </a:prstGeom>
        </p:spPr>
        <p:txBody>
          <a:bodyPr wrap="none" fromWordArt="1">
            <a:prstTxWarp prst="textPlain">
              <a:avLst>
                <a:gd name="adj" fmla="val 50000"/>
              </a:avLst>
            </a:prstTxWarp>
          </a:bodyPr>
          <a:lstStyle/>
          <a:p>
            <a:pPr algn="ctr">
              <a:buFontTx/>
              <a:buNone/>
            </a:pPr>
            <a:r>
              <a:rPr lang="en-US" sz="3600" kern="10" spc="720">
                <a:ln w="38100">
                  <a:solidFill>
                    <a:schemeClr val="bg1"/>
                  </a:solidFill>
                  <a:round/>
                  <a:headEnd/>
                  <a:tailEnd/>
                </a:ln>
                <a:solidFill>
                  <a:srgbClr val="00CC66"/>
                </a:solidFill>
                <a:effectLst>
                  <a:outerShdw dist="45791" dir="3378596" algn="ctr" rotWithShape="0">
                    <a:srgbClr val="4D4D4D">
                      <a:alpha val="79999"/>
                    </a:srgbClr>
                  </a:outerShdw>
                </a:effectLst>
                <a:latin typeface="Arial Black"/>
              </a:rPr>
              <a:t>Nitrogen Base</a:t>
            </a:r>
          </a:p>
        </p:txBody>
      </p:sp>
      <p:sp>
        <p:nvSpPr>
          <p:cNvPr id="394252" name="WordArt 12"/>
          <p:cNvSpPr>
            <a:spLocks noChangeArrowheads="1" noChangeShapeType="1" noTextEdit="1"/>
          </p:cNvSpPr>
          <p:nvPr/>
        </p:nvSpPr>
        <p:spPr bwMode="auto">
          <a:xfrm>
            <a:off x="2895600" y="3352800"/>
            <a:ext cx="533400" cy="685800"/>
          </a:xfrm>
          <a:prstGeom prst="rect">
            <a:avLst/>
          </a:prstGeom>
        </p:spPr>
        <p:txBody>
          <a:bodyPr wrap="none" fromWordArt="1">
            <a:prstTxWarp prst="textPlain">
              <a:avLst>
                <a:gd name="adj" fmla="val 50000"/>
              </a:avLst>
            </a:prstTxWarp>
          </a:bodyPr>
          <a:lstStyle/>
          <a:p>
            <a:pPr algn="ctr">
              <a:buFontTx/>
              <a:buNone/>
            </a:pPr>
            <a:r>
              <a:rPr lang="en-US" sz="3600" kern="10" spc="720">
                <a:ln w="38100">
                  <a:solidFill>
                    <a:schemeClr val="bg1"/>
                  </a:solidFill>
                  <a:round/>
                  <a:headEnd/>
                  <a:tailEnd/>
                </a:ln>
                <a:solidFill>
                  <a:srgbClr val="00CC66"/>
                </a:solidFill>
                <a:effectLst>
                  <a:outerShdw dist="45791" dir="3378596" algn="ctr" rotWithShape="0">
                    <a:srgbClr val="4D4D4D">
                      <a:alpha val="79999"/>
                    </a:srgbClr>
                  </a:outerShdw>
                </a:effectLst>
                <a:latin typeface="Arial Black"/>
              </a:rPr>
              <a:t>A</a:t>
            </a:r>
          </a:p>
        </p:txBody>
      </p:sp>
      <p:sp>
        <p:nvSpPr>
          <p:cNvPr id="394253" name="WordArt 13"/>
          <p:cNvSpPr>
            <a:spLocks noChangeArrowheads="1" noChangeShapeType="1" noTextEdit="1"/>
          </p:cNvSpPr>
          <p:nvPr/>
        </p:nvSpPr>
        <p:spPr bwMode="auto">
          <a:xfrm>
            <a:off x="2895600" y="4191000"/>
            <a:ext cx="457200" cy="647700"/>
          </a:xfrm>
          <a:prstGeom prst="rect">
            <a:avLst/>
          </a:prstGeom>
        </p:spPr>
        <p:txBody>
          <a:bodyPr wrap="none" fromWordArt="1">
            <a:prstTxWarp prst="textPlain">
              <a:avLst>
                <a:gd name="adj" fmla="val 50000"/>
              </a:avLst>
            </a:prstTxWarp>
          </a:bodyPr>
          <a:lstStyle/>
          <a:p>
            <a:pPr algn="ctr">
              <a:buFontTx/>
              <a:buNone/>
            </a:pPr>
            <a:r>
              <a:rPr lang="en-US" sz="3600" kern="10" spc="720">
                <a:ln w="38100">
                  <a:solidFill>
                    <a:schemeClr val="bg1"/>
                  </a:solidFill>
                  <a:round/>
                  <a:headEnd/>
                  <a:tailEnd/>
                </a:ln>
                <a:solidFill>
                  <a:schemeClr val="folHlink"/>
                </a:solidFill>
                <a:effectLst>
                  <a:outerShdw dist="45791" dir="3378596" algn="ctr" rotWithShape="0">
                    <a:srgbClr val="4D4D4D">
                      <a:alpha val="79999"/>
                    </a:srgbClr>
                  </a:outerShdw>
                </a:effectLst>
                <a:latin typeface="Arial Black"/>
              </a:rPr>
              <a:t>T</a:t>
            </a:r>
          </a:p>
        </p:txBody>
      </p:sp>
      <p:sp>
        <p:nvSpPr>
          <p:cNvPr id="394254" name="WordArt 14"/>
          <p:cNvSpPr>
            <a:spLocks noChangeArrowheads="1" noChangeShapeType="1" noTextEdit="1"/>
          </p:cNvSpPr>
          <p:nvPr/>
        </p:nvSpPr>
        <p:spPr bwMode="auto">
          <a:xfrm>
            <a:off x="3962400" y="3429000"/>
            <a:ext cx="457200" cy="647700"/>
          </a:xfrm>
          <a:prstGeom prst="rect">
            <a:avLst/>
          </a:prstGeom>
        </p:spPr>
        <p:txBody>
          <a:bodyPr wrap="none" fromWordArt="1">
            <a:prstTxWarp prst="textPlain">
              <a:avLst>
                <a:gd name="adj" fmla="val 50000"/>
              </a:avLst>
            </a:prstTxWarp>
          </a:bodyPr>
          <a:lstStyle/>
          <a:p>
            <a:pPr algn="ctr">
              <a:buFontTx/>
              <a:buNone/>
            </a:pPr>
            <a:r>
              <a:rPr lang="en-US" sz="3600" kern="10" spc="720">
                <a:ln w="28575">
                  <a:solidFill>
                    <a:schemeClr val="bg1"/>
                  </a:solidFill>
                  <a:round/>
                  <a:headEnd/>
                  <a:tailEnd/>
                </a:ln>
                <a:solidFill>
                  <a:srgbClr val="CC0000"/>
                </a:solidFill>
                <a:effectLst>
                  <a:outerShdw dist="45791" dir="3378596" algn="ctr" rotWithShape="0">
                    <a:srgbClr val="4D4D4D">
                      <a:alpha val="79999"/>
                    </a:srgbClr>
                  </a:outerShdw>
                </a:effectLst>
                <a:latin typeface="Arial Black"/>
              </a:rPr>
              <a:t>C</a:t>
            </a:r>
          </a:p>
        </p:txBody>
      </p:sp>
      <p:sp>
        <p:nvSpPr>
          <p:cNvPr id="394255" name="WordArt 15"/>
          <p:cNvSpPr>
            <a:spLocks noChangeArrowheads="1" noChangeShapeType="1" noTextEdit="1"/>
          </p:cNvSpPr>
          <p:nvPr/>
        </p:nvSpPr>
        <p:spPr bwMode="auto">
          <a:xfrm>
            <a:off x="3733800" y="4267200"/>
            <a:ext cx="457200" cy="647700"/>
          </a:xfrm>
          <a:prstGeom prst="rect">
            <a:avLst/>
          </a:prstGeom>
        </p:spPr>
        <p:txBody>
          <a:bodyPr wrap="none" fromWordArt="1">
            <a:prstTxWarp prst="textPlain">
              <a:avLst>
                <a:gd name="adj" fmla="val 50000"/>
              </a:avLst>
            </a:prstTxWarp>
          </a:bodyPr>
          <a:lstStyle/>
          <a:p>
            <a:pPr algn="ctr">
              <a:buFontTx/>
              <a:buNone/>
            </a:pPr>
            <a:r>
              <a:rPr lang="en-US" sz="3600" kern="10" spc="720">
                <a:ln w="38100">
                  <a:solidFill>
                    <a:schemeClr val="bg1"/>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latin typeface="Arial Black"/>
              </a:rPr>
              <a:t>G</a:t>
            </a:r>
          </a:p>
        </p:txBody>
      </p:sp>
      <p:sp>
        <p:nvSpPr>
          <p:cNvPr id="394263" name="WordArt 23"/>
          <p:cNvSpPr>
            <a:spLocks noChangeArrowheads="1" noChangeShapeType="1" noTextEdit="1"/>
          </p:cNvSpPr>
          <p:nvPr/>
        </p:nvSpPr>
        <p:spPr bwMode="auto">
          <a:xfrm>
            <a:off x="228600" y="1600200"/>
            <a:ext cx="2133600" cy="266700"/>
          </a:xfrm>
          <a:prstGeom prst="rect">
            <a:avLst/>
          </a:prstGeom>
        </p:spPr>
        <p:txBody>
          <a:bodyPr wrap="none" fromWordArt="1">
            <a:prstTxWarp prst="textPlain">
              <a:avLst>
                <a:gd name="adj" fmla="val 50000"/>
              </a:avLst>
            </a:prstTxWarp>
          </a:bodyPr>
          <a:lstStyle/>
          <a:p>
            <a:pPr algn="ctr">
              <a:buFontTx/>
              <a:buNone/>
            </a:pPr>
            <a:r>
              <a:rPr lang="en-US" sz="3600" kern="10" spc="720">
                <a:ln w="19050">
                  <a:solidFill>
                    <a:schemeClr val="bg1"/>
                  </a:solidFill>
                  <a:round/>
                  <a:headEnd/>
                  <a:tailEnd/>
                </a:ln>
                <a:solidFill>
                  <a:srgbClr val="CC0000"/>
                </a:solidFill>
                <a:effectLst>
                  <a:outerShdw dist="45791" dir="3378596" algn="ctr" rotWithShape="0">
                    <a:srgbClr val="4D4D4D">
                      <a:alpha val="79999"/>
                    </a:srgbClr>
                  </a:outerShdw>
                </a:effectLst>
                <a:latin typeface="Arial Black"/>
              </a:rPr>
              <a:t>Phosphate Backbone</a:t>
            </a:r>
          </a:p>
        </p:txBody>
      </p:sp>
      <p:sp>
        <p:nvSpPr>
          <p:cNvPr id="394264" name="WordArt 25"/>
          <p:cNvSpPr>
            <a:spLocks noChangeArrowheads="1" noChangeShapeType="1" noTextEdit="1"/>
          </p:cNvSpPr>
          <p:nvPr/>
        </p:nvSpPr>
        <p:spPr bwMode="auto">
          <a:xfrm>
            <a:off x="5624286" y="876300"/>
            <a:ext cx="3238500" cy="1447800"/>
          </a:xfrm>
          <a:prstGeom prst="rect">
            <a:avLst/>
          </a:prstGeom>
        </p:spPr>
        <p:txBody>
          <a:bodyPr wrap="none" fromWordArt="1">
            <a:prstTxWarp prst="textWave1">
              <a:avLst>
                <a:gd name="adj1" fmla="val 13005"/>
                <a:gd name="adj2" fmla="val 0"/>
              </a:avLst>
            </a:prstTxWarp>
          </a:bodyPr>
          <a:lstStyle/>
          <a:p>
            <a:pPr algn="ctr">
              <a:buFontTx/>
              <a:buNone/>
            </a:pPr>
            <a:r>
              <a:rPr lang="en-US" sz="3600" kern="10" dirty="0">
                <a:ln w="38100">
                  <a:solidFill>
                    <a:schemeClr val="bg1"/>
                  </a:solidFill>
                  <a:round/>
                  <a:headEnd/>
                  <a:tailEnd/>
                </a:ln>
                <a:gradFill rotWithShape="1">
                  <a:gsLst>
                    <a:gs pos="0">
                      <a:srgbClr val="9999FF"/>
                    </a:gs>
                    <a:gs pos="100000">
                      <a:srgbClr val="009999"/>
                    </a:gs>
                  </a:gsLst>
                  <a:lin ang="5400000" scaled="1"/>
                </a:gradFill>
                <a:effectLst>
                  <a:outerShdw dist="53882" dir="2700000" algn="ctr" rotWithShape="0">
                    <a:srgbClr val="C0C0C0">
                      <a:alpha val="79999"/>
                    </a:srgbClr>
                  </a:outerShdw>
                </a:effectLst>
                <a:latin typeface="Times New Roman"/>
                <a:cs typeface="Times New Roman"/>
              </a:rPr>
              <a:t>DNA</a:t>
            </a:r>
          </a:p>
        </p:txBody>
      </p:sp>
      <p:sp>
        <p:nvSpPr>
          <p:cNvPr id="2" name="Rounded Rectangle 1"/>
          <p:cNvSpPr/>
          <p:nvPr/>
        </p:nvSpPr>
        <p:spPr bwMode="auto">
          <a:xfrm>
            <a:off x="76200" y="1469932"/>
            <a:ext cx="2438400" cy="527235"/>
          </a:xfrm>
          <a:prstGeom prst="roundRect">
            <a:avLst/>
          </a:prstGeom>
          <a:solidFill>
            <a:schemeClr val="bg1">
              <a:lumMod val="95000"/>
              <a:lumOff val="5000"/>
            </a:schemeClr>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800" b="0" i="0" u="none" strike="noStrike" cap="none" normalizeH="0" baseline="0">
              <a:ln>
                <a:noFill/>
              </a:ln>
              <a:solidFill>
                <a:schemeClr val="tx1"/>
              </a:solidFill>
              <a:effectLst/>
              <a:latin typeface="Verdana" pitchFamily="34" charset="0"/>
            </a:endParaRPr>
          </a:p>
        </p:txBody>
      </p:sp>
      <p:sp>
        <p:nvSpPr>
          <p:cNvPr id="27" name="Rounded Rectangle 26"/>
          <p:cNvSpPr/>
          <p:nvPr/>
        </p:nvSpPr>
        <p:spPr bwMode="auto">
          <a:xfrm>
            <a:off x="2882432" y="3259725"/>
            <a:ext cx="583453" cy="758918"/>
          </a:xfrm>
          <a:prstGeom prst="roundRect">
            <a:avLst/>
          </a:prstGeom>
          <a:solidFill>
            <a:schemeClr val="bg1">
              <a:lumMod val="95000"/>
              <a:lumOff val="5000"/>
            </a:schemeClr>
          </a:solidFill>
          <a:ln w="28575" cap="flat" cmpd="sng" algn="ctr">
            <a:solidFill>
              <a:srgbClr val="00B05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800" b="0" i="0" u="none" strike="noStrike" cap="none" normalizeH="0" baseline="0">
              <a:ln>
                <a:noFill/>
              </a:ln>
              <a:solidFill>
                <a:schemeClr val="tx1"/>
              </a:solidFill>
              <a:effectLst/>
              <a:latin typeface="Verdana" pitchFamily="34" charset="0"/>
            </a:endParaRPr>
          </a:p>
        </p:txBody>
      </p:sp>
      <p:sp>
        <p:nvSpPr>
          <p:cNvPr id="28" name="Rounded Rectangle 27"/>
          <p:cNvSpPr/>
          <p:nvPr/>
        </p:nvSpPr>
        <p:spPr bwMode="auto">
          <a:xfrm>
            <a:off x="3670673" y="4159055"/>
            <a:ext cx="583453" cy="840209"/>
          </a:xfrm>
          <a:prstGeom prst="roundRect">
            <a:avLst/>
          </a:prstGeom>
          <a:solidFill>
            <a:schemeClr val="bg1">
              <a:lumMod val="95000"/>
              <a:lumOff val="5000"/>
            </a:schemeClr>
          </a:solidFill>
          <a:ln w="2857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800" b="0" i="0" u="none" strike="noStrike" cap="none" normalizeH="0" baseline="0">
              <a:ln>
                <a:noFill/>
              </a:ln>
              <a:solidFill>
                <a:schemeClr val="tx1"/>
              </a:solidFill>
              <a:effectLst/>
              <a:latin typeface="Verdana" pitchFamily="34" charset="0"/>
            </a:endParaRPr>
          </a:p>
        </p:txBody>
      </p:sp>
      <p:sp>
        <p:nvSpPr>
          <p:cNvPr id="29" name="Rounded Rectangle 28"/>
          <p:cNvSpPr/>
          <p:nvPr/>
        </p:nvSpPr>
        <p:spPr bwMode="auto">
          <a:xfrm>
            <a:off x="1523128" y="5459001"/>
            <a:ext cx="4039471" cy="827499"/>
          </a:xfrm>
          <a:prstGeom prst="roundRect">
            <a:avLst/>
          </a:prstGeom>
          <a:solidFill>
            <a:schemeClr val="bg1">
              <a:lumMod val="95000"/>
              <a:lumOff val="5000"/>
            </a:schemeClr>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800" b="0" i="0" u="none" strike="noStrike" cap="none" normalizeH="0" baseline="0">
              <a:ln>
                <a:noFill/>
              </a:ln>
              <a:solidFill>
                <a:schemeClr val="tx1"/>
              </a:solidFill>
              <a:effectLst/>
              <a:latin typeface="Verdana" pitchFamily="34" charset="0"/>
            </a:endParaRPr>
          </a:p>
        </p:txBody>
      </p:sp>
      <p:sp>
        <p:nvSpPr>
          <p:cNvPr id="4" name="Rectangle 3"/>
          <p:cNvSpPr/>
          <p:nvPr/>
        </p:nvSpPr>
        <p:spPr>
          <a:xfrm>
            <a:off x="452006" y="94902"/>
            <a:ext cx="5801588" cy="646331"/>
          </a:xfrm>
          <a:prstGeom prst="rect">
            <a:avLst/>
          </a:prstGeom>
          <a:noFill/>
        </p:spPr>
        <p:txBody>
          <a:bodyPr wrap="none" lIns="91440" tIns="45720" rIns="91440" bIns="45720">
            <a:spAutoFit/>
          </a:bodyPr>
          <a:lstStyle/>
          <a:p>
            <a:pPr algn="ctr"/>
            <a:r>
              <a:rPr lang="en-US" sz="3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Name, A, B, C, and D?</a:t>
            </a:r>
          </a:p>
        </p:txBody>
      </p:sp>
      <p:sp>
        <p:nvSpPr>
          <p:cNvPr id="5" name="Rectangle 4"/>
          <p:cNvSpPr/>
          <p:nvPr/>
        </p:nvSpPr>
        <p:spPr>
          <a:xfrm>
            <a:off x="-132236" y="876300"/>
            <a:ext cx="721672" cy="923330"/>
          </a:xfrm>
          <a:prstGeom prst="rect">
            <a:avLst/>
          </a:prstGeom>
          <a:noFill/>
        </p:spPr>
        <p:txBody>
          <a:bodyPr wrap="none" lIns="91440" tIns="45720" rIns="91440" bIns="45720">
            <a:spAutoFit/>
          </a:bodyPr>
          <a:lstStyle/>
          <a:p>
            <a:pPr algn="ctr"/>
            <a:r>
              <a:rPr lang="en-US" sz="54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A</a:t>
            </a:r>
          </a:p>
        </p:txBody>
      </p:sp>
      <p:sp>
        <p:nvSpPr>
          <p:cNvPr id="6" name="Rectangle 5"/>
          <p:cNvSpPr/>
          <p:nvPr/>
        </p:nvSpPr>
        <p:spPr>
          <a:xfrm>
            <a:off x="1040546" y="5459001"/>
            <a:ext cx="712054" cy="923330"/>
          </a:xfrm>
          <a:prstGeom prst="rect">
            <a:avLst/>
          </a:prstGeom>
          <a:noFill/>
        </p:spPr>
        <p:txBody>
          <a:bodyPr wrap="none" lIns="91440" tIns="45720" rIns="91440" bIns="45720">
            <a:spAutoFit/>
          </a:bodyPr>
          <a:lstStyle/>
          <a:p>
            <a:pPr algn="ctr"/>
            <a:r>
              <a:rPr lang="en-US" sz="54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B</a:t>
            </a:r>
          </a:p>
        </p:txBody>
      </p:sp>
      <p:sp>
        <p:nvSpPr>
          <p:cNvPr id="7" name="Rectangle 6"/>
          <p:cNvSpPr/>
          <p:nvPr/>
        </p:nvSpPr>
        <p:spPr>
          <a:xfrm>
            <a:off x="2487752" y="2592500"/>
            <a:ext cx="686406" cy="923330"/>
          </a:xfrm>
          <a:prstGeom prst="rect">
            <a:avLst/>
          </a:prstGeom>
          <a:noFill/>
        </p:spPr>
        <p:txBody>
          <a:bodyPr wrap="none" lIns="91440" tIns="45720" rIns="91440" bIns="45720">
            <a:spAutoFit/>
          </a:bodyPr>
          <a:lstStyle/>
          <a:p>
            <a:pPr algn="ctr"/>
            <a:r>
              <a:rPr lang="en-US" sz="54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C</a:t>
            </a:r>
            <a:endParaRPr lang="en-US" sz="54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
        <p:nvSpPr>
          <p:cNvPr id="8" name="Rectangle 7"/>
          <p:cNvSpPr/>
          <p:nvPr/>
        </p:nvSpPr>
        <p:spPr>
          <a:xfrm>
            <a:off x="4027713" y="4445539"/>
            <a:ext cx="760144" cy="923330"/>
          </a:xfrm>
          <a:prstGeom prst="rect">
            <a:avLst/>
          </a:prstGeom>
          <a:noFill/>
        </p:spPr>
        <p:txBody>
          <a:bodyPr wrap="none" lIns="91440" tIns="45720" rIns="91440" bIns="45720">
            <a:spAutoFit/>
          </a:bodyPr>
          <a:lstStyle/>
          <a:p>
            <a:pPr algn="ctr"/>
            <a:r>
              <a:rPr lang="en-US" sz="54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D</a:t>
            </a:r>
          </a:p>
        </p:txBody>
      </p:sp>
      <p:sp>
        <p:nvSpPr>
          <p:cNvPr id="9" name="Rectangle 8"/>
          <p:cNvSpPr/>
          <p:nvPr/>
        </p:nvSpPr>
        <p:spPr>
          <a:xfrm>
            <a:off x="7086600" y="5280246"/>
            <a:ext cx="1935146" cy="1569660"/>
          </a:xfrm>
          <a:prstGeom prst="rect">
            <a:avLst/>
          </a:prstGeom>
          <a:noFill/>
        </p:spPr>
        <p:txBody>
          <a:bodyPr wrap="none" lIns="91440" tIns="45720" rIns="91440" bIns="45720">
            <a:spAutoFit/>
          </a:bodyPr>
          <a:lstStyle/>
          <a:p>
            <a:pPr algn="ctr"/>
            <a:r>
              <a:rPr lang="en-US" sz="9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16</a:t>
            </a:r>
          </a:p>
        </p:txBody>
      </p:sp>
      <p:sp>
        <p:nvSpPr>
          <p:cNvPr id="26" name="TextBox 25"/>
          <p:cNvSpPr txBox="1"/>
          <p:nvPr/>
        </p:nvSpPr>
        <p:spPr>
          <a:xfrm>
            <a:off x="1752600" y="5486400"/>
            <a:ext cx="1600200" cy="400110"/>
          </a:xfrm>
          <a:prstGeom prst="rect">
            <a:avLst/>
          </a:prstGeom>
          <a:noFill/>
        </p:spPr>
        <p:txBody>
          <a:bodyPr wrap="square" rtlCol="0">
            <a:spAutoFit/>
          </a:bodyPr>
          <a:lstStyle/>
          <a:p>
            <a:r>
              <a:rPr lang="en-US" sz="2000" dirty="0"/>
              <a:t>Toothpick</a:t>
            </a:r>
          </a:p>
        </p:txBody>
      </p:sp>
    </p:spTree>
    <p:extLst>
      <p:ext uri="{BB962C8B-B14F-4D97-AF65-F5344CB8AC3E}">
        <p14:creationId xmlns:p14="http://schemas.microsoft.com/office/powerpoint/2010/main" val="180482595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04800"/>
            <a:ext cx="8229600" cy="5821363"/>
          </a:xfrm>
        </p:spPr>
        <p:txBody>
          <a:bodyPr/>
          <a:lstStyle/>
          <a:p>
            <a:r>
              <a:rPr lang="en-US" dirty="0"/>
              <a:t>Spell what DNA stands for..</a:t>
            </a:r>
          </a:p>
        </p:txBody>
      </p:sp>
      <p:pic>
        <p:nvPicPr>
          <p:cNvPr id="4" name="Picture 5" descr="http://upload.wikimedia.org/wikipedia/commons/1/16/DNA_orbit_animated.gif"/>
          <p:cNvPicPr>
            <a:picLocks noChangeAspect="1" noChangeArrowheads="1" noCrop="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1447800" y="-1905000"/>
            <a:ext cx="6934200" cy="1226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7010400" y="152400"/>
            <a:ext cx="1935146" cy="1569660"/>
          </a:xfrm>
          <a:prstGeom prst="rect">
            <a:avLst/>
          </a:prstGeom>
          <a:noFill/>
        </p:spPr>
        <p:txBody>
          <a:bodyPr wrap="none" lIns="91440" tIns="45720" rIns="91440" bIns="45720">
            <a:spAutoFit/>
          </a:bodyPr>
          <a:lstStyle/>
          <a:p>
            <a:pPr algn="ctr"/>
            <a:r>
              <a:rPr lang="en-US" sz="9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17</a:t>
            </a:r>
          </a:p>
        </p:txBody>
      </p:sp>
      <p:pic>
        <p:nvPicPr>
          <p:cNvPr id="2" name="Picture 1">
            <a:extLst>
              <a:ext uri="{FF2B5EF4-FFF2-40B4-BE49-F238E27FC236}">
                <a16:creationId xmlns:a16="http://schemas.microsoft.com/office/drawing/2014/main" id="{15B16498-B0B9-66AC-DCD9-9B41EB38E0A4}"/>
              </a:ext>
            </a:extLst>
          </p:cNvPr>
          <p:cNvPicPr>
            <a:picLocks noChangeAspect="1"/>
          </p:cNvPicPr>
          <p:nvPr/>
        </p:nvPicPr>
        <p:blipFill>
          <a:blip r:embed="rId3"/>
          <a:stretch>
            <a:fillRect/>
          </a:stretch>
        </p:blipFill>
        <p:spPr>
          <a:xfrm>
            <a:off x="7418674" y="6787306"/>
            <a:ext cx="1633537" cy="70694"/>
          </a:xfrm>
          <a:prstGeom prst="rect">
            <a:avLst/>
          </a:prstGeom>
        </p:spPr>
      </p:pic>
    </p:spTree>
    <p:extLst>
      <p:ext uri="{BB962C8B-B14F-4D97-AF65-F5344CB8AC3E}">
        <p14:creationId xmlns:p14="http://schemas.microsoft.com/office/powerpoint/2010/main" val="85201348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94883" name="Rectangle 3"/>
          <p:cNvSpPr>
            <a:spLocks noGrp="1" noChangeArrowheads="1"/>
          </p:cNvSpPr>
          <p:nvPr>
            <p:ph type="body" idx="1"/>
          </p:nvPr>
        </p:nvSpPr>
        <p:spPr>
          <a:xfrm>
            <a:off x="224970" y="152400"/>
            <a:ext cx="8614229" cy="5902325"/>
          </a:xfrm>
        </p:spPr>
        <p:txBody>
          <a:bodyPr/>
          <a:lstStyle/>
          <a:p>
            <a:pPr eaLnBrk="1" hangingPunct="1">
              <a:defRPr/>
            </a:pPr>
            <a:r>
              <a:rPr lang="en-US" dirty="0"/>
              <a:t>DNA has the information for our cells to make proteins? </a:t>
            </a:r>
          </a:p>
        </p:txBody>
      </p:sp>
      <p:sp>
        <p:nvSpPr>
          <p:cNvPr id="29705" name="Rectangle 9"/>
          <p:cNvSpPr>
            <a:spLocks noChangeArrowheads="1"/>
          </p:cNvSpPr>
          <p:nvPr/>
        </p:nvSpPr>
        <p:spPr bwMode="auto">
          <a:xfrm>
            <a:off x="5715000" y="6629400"/>
            <a:ext cx="3124200" cy="214313"/>
          </a:xfrm>
          <a:prstGeom prst="rect">
            <a:avLst/>
          </a:prstGeom>
          <a:noFill/>
          <a:ln w="9525" algn="ctr">
            <a:noFill/>
            <a:miter lim="800000"/>
            <a:headEnd/>
            <a:tailEnd/>
          </a:ln>
          <a:effectLst/>
        </p:spPr>
        <p:txBody>
          <a:bodyPr>
            <a:spAutoFit/>
          </a:bodyPr>
          <a:lstStyle/>
          <a:p>
            <a:pPr marL="342900" indent="-342900" algn="r" eaLnBrk="1" hangingPunct="1">
              <a:buClr>
                <a:schemeClr val="hlink"/>
              </a:buClr>
              <a:buSzPct val="65000"/>
              <a:buFont typeface="Wingdings" pitchFamily="2" charset="2"/>
              <a:buNone/>
              <a:defRPr/>
            </a:pPr>
            <a:r>
              <a:rPr lang="en-US" sz="800" b="1" dirty="0">
                <a:latin typeface="Verdana" pitchFamily="34" charset="0"/>
              </a:rPr>
              <a:t>Copyright © 2024 SlideSpark .LLC</a:t>
            </a:r>
            <a:endParaRPr lang="en-US" sz="9600" dirty="0">
              <a:effectLst>
                <a:outerShdw blurRad="38100" dist="38100" dir="2700000" algn="tl">
                  <a:srgbClr val="000000"/>
                </a:outerShdw>
              </a:effectLst>
              <a:latin typeface="Tahoma" pitchFamily="34" charset="0"/>
            </a:endParaRPr>
          </a:p>
        </p:txBody>
      </p:sp>
      <p:pic>
        <p:nvPicPr>
          <p:cNvPr id="89092" name="Picture 1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8600" y="1371600"/>
            <a:ext cx="8610600" cy="5029200"/>
          </a:xfrm>
          <a:prstGeom prst="rect">
            <a:avLst/>
          </a:prstGeom>
          <a:noFill/>
          <a:ln w="76200" algn="ctr">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
        <p:nvSpPr>
          <p:cNvPr id="2" name="Rounded Rectangle 1"/>
          <p:cNvSpPr/>
          <p:nvPr/>
        </p:nvSpPr>
        <p:spPr bwMode="auto">
          <a:xfrm>
            <a:off x="7277100" y="2895600"/>
            <a:ext cx="1562100" cy="533400"/>
          </a:xfrm>
          <a:prstGeom prst="roundRect">
            <a:avLst/>
          </a:prstGeom>
          <a:solidFill>
            <a:schemeClr val="bg1"/>
          </a:solidFill>
          <a:ln w="9525" cap="flat" cmpd="sng" algn="ctr">
            <a:solidFill>
              <a:srgbClr val="FF99FF"/>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800" b="0" i="0" u="none" strike="noStrike" cap="none" normalizeH="0" baseline="0">
              <a:ln>
                <a:noFill/>
              </a:ln>
              <a:solidFill>
                <a:schemeClr val="tx1"/>
              </a:solidFill>
              <a:effectLst/>
              <a:latin typeface="Verdana" pitchFamily="34" charset="0"/>
            </a:endParaRPr>
          </a:p>
        </p:txBody>
      </p:sp>
      <p:sp>
        <p:nvSpPr>
          <p:cNvPr id="6" name="Rounded Rectangle 5"/>
          <p:cNvSpPr/>
          <p:nvPr/>
        </p:nvSpPr>
        <p:spPr bwMode="auto">
          <a:xfrm>
            <a:off x="1676400" y="685800"/>
            <a:ext cx="1562100" cy="533400"/>
          </a:xfrm>
          <a:prstGeom prst="roundRect">
            <a:avLst/>
          </a:prstGeom>
          <a:solidFill>
            <a:schemeClr val="bg1"/>
          </a:solidFill>
          <a:ln w="9525" cap="flat" cmpd="sng" algn="ctr">
            <a:solidFill>
              <a:srgbClr val="FF99FF"/>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800" b="0" i="0" u="none" strike="noStrike" cap="none" normalizeH="0" baseline="0">
              <a:ln>
                <a:noFill/>
              </a:ln>
              <a:solidFill>
                <a:schemeClr val="tx1"/>
              </a:solidFill>
              <a:effectLst/>
              <a:latin typeface="Verdana" pitchFamily="34" charset="0"/>
            </a:endParaRPr>
          </a:p>
        </p:txBody>
      </p:sp>
      <p:pic>
        <p:nvPicPr>
          <p:cNvPr id="43010" name="Picture 2" descr="https://encrypted-tbn3.gstatic.com/images?q=tbn:ANd9GcQeht0G4FToqsn72mVH2OrpS1yS_Jyw_xzBSjhx8GRZKPDrwhF49w"/>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1000" y="5562600"/>
            <a:ext cx="997903" cy="7127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5629616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97955" name="Rectangle 3"/>
          <p:cNvSpPr>
            <a:spLocks noGrp="1" noChangeArrowheads="1"/>
          </p:cNvSpPr>
          <p:nvPr>
            <p:ph type="body" idx="1"/>
          </p:nvPr>
        </p:nvSpPr>
        <p:spPr>
          <a:xfrm>
            <a:off x="457200" y="304800"/>
            <a:ext cx="8229600" cy="5826125"/>
          </a:xfrm>
        </p:spPr>
        <p:txBody>
          <a:bodyPr/>
          <a:lstStyle/>
          <a:p>
            <a:pPr eaLnBrk="1" hangingPunct="1">
              <a:defRPr/>
            </a:pPr>
            <a:r>
              <a:rPr lang="en-US" dirty="0">
                <a:solidFill>
                  <a:srgbClr val="FF00FF"/>
                </a:solidFill>
              </a:rPr>
              <a:t>Name this tightly wound package of DNA?</a:t>
            </a:r>
          </a:p>
          <a:p>
            <a:pPr lvl="1" eaLnBrk="1" hangingPunct="1">
              <a:defRPr/>
            </a:pPr>
            <a:r>
              <a:rPr lang="en-US" dirty="0">
                <a:solidFill>
                  <a:srgbClr val="9933FF"/>
                </a:solidFill>
              </a:rPr>
              <a:t>A structure within the cell that bears the genetic material as a threadlike linear strand of DNA. </a:t>
            </a:r>
          </a:p>
        </p:txBody>
      </p:sp>
      <p:pic>
        <p:nvPicPr>
          <p:cNvPr id="82947" name="Picture 8" descr="chromosome-dna-cell"/>
          <p:cNvPicPr>
            <a:picLocks noGrp="1" noChangeAspect="1" noChangeArrowheads="1"/>
          </p:cNvPicPr>
          <p:nvPr>
            <p:ph type="title"/>
          </p:nvPr>
        </p:nvPicPr>
        <p:blipFill>
          <a:blip r:embed="rId2" cstate="print">
            <a:extLst>
              <a:ext uri="{28A0092B-C50C-407E-A947-70E740481C1C}">
                <a14:useLocalDpi xmlns:a14="http://schemas.microsoft.com/office/drawing/2010/main" val="0"/>
              </a:ext>
            </a:extLst>
          </a:blip>
          <a:srcRect/>
          <a:stretch>
            <a:fillRect/>
          </a:stretch>
        </p:blipFill>
        <p:spPr>
          <a:xfrm>
            <a:off x="304800" y="2362200"/>
            <a:ext cx="8534400" cy="4187825"/>
          </a:xfrm>
          <a:noFill/>
          <a:ln w="76200">
            <a:solidFill>
              <a:srgbClr val="FF00FF"/>
            </a:solidFill>
          </a:ln>
          <a:extLst>
            <a:ext uri="{909E8E84-426E-40DD-AFC4-6F175D3DCCD1}">
              <a14:hiddenFill xmlns:a14="http://schemas.microsoft.com/office/drawing/2010/main">
                <a:solidFill>
                  <a:srgbClr val="FFFFFF"/>
                </a:solidFill>
              </a14:hiddenFill>
            </a:ext>
          </a:extLst>
        </p:spPr>
      </p:pic>
      <p:sp>
        <p:nvSpPr>
          <p:cNvPr id="24584" name="Rectangle 8"/>
          <p:cNvSpPr>
            <a:spLocks noChangeArrowheads="1"/>
          </p:cNvSpPr>
          <p:nvPr/>
        </p:nvSpPr>
        <p:spPr bwMode="auto">
          <a:xfrm>
            <a:off x="5715000" y="6629400"/>
            <a:ext cx="3429000" cy="214313"/>
          </a:xfrm>
          <a:prstGeom prst="rect">
            <a:avLst/>
          </a:prstGeom>
          <a:noFill/>
          <a:ln w="9525" algn="ctr">
            <a:noFill/>
            <a:miter lim="800000"/>
            <a:headEnd/>
            <a:tailEnd/>
          </a:ln>
          <a:effectLst/>
        </p:spPr>
        <p:txBody>
          <a:bodyPr>
            <a:spAutoFit/>
          </a:bodyPr>
          <a:lstStyle/>
          <a:p>
            <a:pPr marL="342900" indent="-342900" algn="r" eaLnBrk="1" hangingPunct="1">
              <a:buClr>
                <a:schemeClr val="hlink"/>
              </a:buClr>
              <a:buSzPct val="65000"/>
              <a:buFont typeface="Wingdings" pitchFamily="2" charset="2"/>
              <a:buNone/>
              <a:defRPr/>
            </a:pPr>
            <a:r>
              <a:rPr lang="en-US" sz="800" b="1" dirty="0">
                <a:latin typeface="Verdana" pitchFamily="34" charset="0"/>
              </a:rPr>
              <a:t>Copyright © 2024 SlideSpark .LLC</a:t>
            </a:r>
            <a:endParaRPr lang="en-US" sz="9600" dirty="0">
              <a:effectLst>
                <a:outerShdw blurRad="38100" dist="38100" dir="2700000" algn="tl">
                  <a:srgbClr val="000000"/>
                </a:outerShdw>
              </a:effectLst>
              <a:latin typeface="Tahoma" pitchFamily="34" charset="0"/>
            </a:endParaRPr>
          </a:p>
        </p:txBody>
      </p:sp>
      <p:sp>
        <p:nvSpPr>
          <p:cNvPr id="2" name="Right Arrow 1"/>
          <p:cNvSpPr/>
          <p:nvPr/>
        </p:nvSpPr>
        <p:spPr bwMode="auto">
          <a:xfrm rot="9017063">
            <a:off x="6286499" y="2929825"/>
            <a:ext cx="2286000" cy="1143000"/>
          </a:xfrm>
          <a:prstGeom prst="rightArrow">
            <a:avLst/>
          </a:prstGeom>
          <a:solidFill>
            <a:schemeClr val="bg1"/>
          </a:solidFill>
          <a:ln w="9525" cap="flat" cmpd="sng" algn="ctr">
            <a:solidFill>
              <a:srgbClr val="FF00FF"/>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800" b="0" i="0" u="none" strike="noStrike" cap="none" normalizeH="0" baseline="0">
              <a:ln>
                <a:noFill/>
              </a:ln>
              <a:solidFill>
                <a:schemeClr val="tx1"/>
              </a:solidFill>
              <a:effectLst/>
              <a:latin typeface="Verdana" pitchFamily="34" charset="0"/>
            </a:endParaRPr>
          </a:p>
        </p:txBody>
      </p:sp>
      <p:sp>
        <p:nvSpPr>
          <p:cNvPr id="3" name="Rectangle 2"/>
          <p:cNvSpPr/>
          <p:nvPr/>
        </p:nvSpPr>
        <p:spPr>
          <a:xfrm>
            <a:off x="7086600" y="875160"/>
            <a:ext cx="1935146" cy="1569660"/>
          </a:xfrm>
          <a:prstGeom prst="rect">
            <a:avLst/>
          </a:prstGeom>
          <a:noFill/>
        </p:spPr>
        <p:txBody>
          <a:bodyPr wrap="none" lIns="91440" tIns="45720" rIns="91440" bIns="45720">
            <a:spAutoFit/>
          </a:bodyPr>
          <a:lstStyle/>
          <a:p>
            <a:pPr algn="ctr"/>
            <a:r>
              <a:rPr lang="en-US" sz="9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19</a:t>
            </a:r>
          </a:p>
        </p:txBody>
      </p:sp>
      <p:sp>
        <p:nvSpPr>
          <p:cNvPr id="7" name="Rounded Rectangle 6"/>
          <p:cNvSpPr/>
          <p:nvPr/>
        </p:nvSpPr>
        <p:spPr bwMode="auto">
          <a:xfrm>
            <a:off x="5791200" y="4724400"/>
            <a:ext cx="1066800" cy="228600"/>
          </a:xfrm>
          <a:prstGeom prst="roundRect">
            <a:avLst/>
          </a:prstGeom>
          <a:solidFill>
            <a:schemeClr val="tx1">
              <a:lumMod val="95000"/>
            </a:schemeClr>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800" b="0" i="0" u="none" strike="noStrike" cap="none" normalizeH="0" baseline="0">
              <a:ln>
                <a:noFill/>
              </a:ln>
              <a:solidFill>
                <a:schemeClr val="tx1"/>
              </a:solidFill>
              <a:effectLst/>
              <a:latin typeface="Verdana" pitchFamily="34" charset="0"/>
            </a:endParaRPr>
          </a:p>
        </p:txBody>
      </p:sp>
    </p:spTree>
    <p:extLst>
      <p:ext uri="{BB962C8B-B14F-4D97-AF65-F5344CB8AC3E}">
        <p14:creationId xmlns:p14="http://schemas.microsoft.com/office/powerpoint/2010/main" val="47758701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97955" name="Rectangle 3"/>
          <p:cNvSpPr>
            <a:spLocks noGrp="1" noChangeArrowheads="1"/>
          </p:cNvSpPr>
          <p:nvPr>
            <p:ph type="body" idx="1"/>
          </p:nvPr>
        </p:nvSpPr>
        <p:spPr>
          <a:xfrm>
            <a:off x="457200" y="304800"/>
            <a:ext cx="8229600" cy="5826125"/>
          </a:xfrm>
        </p:spPr>
        <p:txBody>
          <a:bodyPr/>
          <a:lstStyle/>
          <a:p>
            <a:pPr eaLnBrk="1" hangingPunct="1">
              <a:defRPr/>
            </a:pPr>
            <a:r>
              <a:rPr lang="en-US" dirty="0">
                <a:solidFill>
                  <a:srgbClr val="00B0F0"/>
                </a:solidFill>
              </a:rPr>
              <a:t>Which is a hard copy (long term) and which is a short term copy?</a:t>
            </a:r>
          </a:p>
        </p:txBody>
      </p:sp>
      <p:sp>
        <p:nvSpPr>
          <p:cNvPr id="24584" name="Rectangle 8"/>
          <p:cNvSpPr>
            <a:spLocks noChangeArrowheads="1"/>
          </p:cNvSpPr>
          <p:nvPr/>
        </p:nvSpPr>
        <p:spPr bwMode="auto">
          <a:xfrm>
            <a:off x="5715000" y="6629400"/>
            <a:ext cx="3429000" cy="214313"/>
          </a:xfrm>
          <a:prstGeom prst="rect">
            <a:avLst/>
          </a:prstGeom>
          <a:noFill/>
          <a:ln w="9525" algn="ctr">
            <a:noFill/>
            <a:miter lim="800000"/>
            <a:headEnd/>
            <a:tailEnd/>
          </a:ln>
          <a:effectLst/>
        </p:spPr>
        <p:txBody>
          <a:bodyPr>
            <a:spAutoFit/>
          </a:bodyPr>
          <a:lstStyle/>
          <a:p>
            <a:pPr marL="342900" indent="-342900" algn="r" eaLnBrk="1" hangingPunct="1">
              <a:buClr>
                <a:schemeClr val="hlink"/>
              </a:buClr>
              <a:buSzPct val="65000"/>
              <a:buFont typeface="Wingdings" pitchFamily="2" charset="2"/>
              <a:buNone/>
              <a:defRPr/>
            </a:pPr>
            <a:r>
              <a:rPr lang="en-US" sz="800" b="1" dirty="0">
                <a:latin typeface="Verdana" pitchFamily="34" charset="0"/>
              </a:rPr>
              <a:t>Copyright © 2024 SlideSpark .LLC</a:t>
            </a:r>
            <a:endParaRPr lang="en-US" sz="9600" dirty="0">
              <a:effectLst>
                <a:outerShdw blurRad="38100" dist="38100" dir="2700000" algn="tl">
                  <a:srgbClr val="000000"/>
                </a:outerShdw>
              </a:effectLst>
              <a:latin typeface="Tahoma" pitchFamily="34" charset="0"/>
            </a:endParaRPr>
          </a:p>
        </p:txBody>
      </p:sp>
      <p:sp>
        <p:nvSpPr>
          <p:cNvPr id="6" name="Rounded Rectangle 5"/>
          <p:cNvSpPr/>
          <p:nvPr/>
        </p:nvSpPr>
        <p:spPr bwMode="auto">
          <a:xfrm>
            <a:off x="357414" y="1524000"/>
            <a:ext cx="8305800" cy="4800600"/>
          </a:xfrm>
          <a:prstGeom prst="roundRect">
            <a:avLst/>
          </a:prstGeom>
          <a:solidFill>
            <a:schemeClr val="tx1"/>
          </a:solidFill>
          <a:ln w="57150" cap="flat" cmpd="sng" algn="ctr">
            <a:solidFill>
              <a:srgbClr val="00B0F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800" b="0" i="0" u="none" strike="noStrike" cap="none" normalizeH="0" baseline="0">
              <a:ln>
                <a:noFill/>
              </a:ln>
              <a:solidFill>
                <a:schemeClr val="tx1"/>
              </a:solidFill>
              <a:effectLst/>
              <a:latin typeface="Verdana" pitchFamily="34" charset="0"/>
            </a:endParaRPr>
          </a:p>
        </p:txBody>
      </p:sp>
      <p:pic>
        <p:nvPicPr>
          <p:cNvPr id="10"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28382" y="2705396"/>
            <a:ext cx="2286000"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7" name="Rectangle 6"/>
          <p:cNvSpPr/>
          <p:nvPr/>
        </p:nvSpPr>
        <p:spPr>
          <a:xfrm>
            <a:off x="753782" y="4455048"/>
            <a:ext cx="2294218" cy="1754326"/>
          </a:xfrm>
          <a:prstGeom prst="rect">
            <a:avLst/>
          </a:prstGeom>
          <a:noFill/>
        </p:spPr>
        <p:txBody>
          <a:bodyPr wrap="none" lIns="91440" tIns="45720" rIns="91440" bIns="45720">
            <a:spAutoFit/>
          </a:bodyPr>
          <a:lstStyle/>
          <a:p>
            <a:pPr algn="ctr"/>
            <a:r>
              <a:rPr lang="en-US" sz="54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Hard </a:t>
            </a:r>
          </a:p>
          <a:p>
            <a:pPr algn="ctr"/>
            <a:r>
              <a:rPr lang="en-US" sz="54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Copy</a:t>
            </a:r>
            <a:endParaRPr lang="en-US" sz="54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1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48399" y="2838597"/>
            <a:ext cx="1600200" cy="15338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8" name="Rectangle 7"/>
          <p:cNvSpPr/>
          <p:nvPr/>
        </p:nvSpPr>
        <p:spPr>
          <a:xfrm>
            <a:off x="5980195" y="4455048"/>
            <a:ext cx="2136609" cy="1754326"/>
          </a:xfrm>
          <a:prstGeom prst="rect">
            <a:avLst/>
          </a:prstGeom>
          <a:noFill/>
        </p:spPr>
        <p:txBody>
          <a:bodyPr wrap="square" lIns="91440" tIns="45720" rIns="91440" bIns="45720">
            <a:spAutoFit/>
          </a:bodyPr>
          <a:lstStyle/>
          <a:p>
            <a:pPr algn="ctr"/>
            <a:r>
              <a:rPr lang="en-US" sz="3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Short </a:t>
            </a:r>
          </a:p>
          <a:p>
            <a:pPr algn="ctr"/>
            <a:r>
              <a:rPr lang="en-US" sz="3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Term</a:t>
            </a:r>
          </a:p>
          <a:p>
            <a:pPr algn="ctr"/>
            <a:r>
              <a:rPr lang="en-US" sz="36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Copy</a:t>
            </a:r>
            <a:endParaRPr lang="en-US" sz="3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
        <p:nvSpPr>
          <p:cNvPr id="9" name="Rectangle 8"/>
          <p:cNvSpPr/>
          <p:nvPr/>
        </p:nvSpPr>
        <p:spPr>
          <a:xfrm>
            <a:off x="3630075" y="2967335"/>
            <a:ext cx="1883849" cy="1754326"/>
          </a:xfrm>
          <a:prstGeom prst="rect">
            <a:avLst/>
          </a:prstGeom>
          <a:noFill/>
        </p:spPr>
        <p:txBody>
          <a:bodyPr wrap="none" lIns="91440" tIns="45720" rIns="91440" bIns="45720">
            <a:spAutoFit/>
          </a:bodyPr>
          <a:lstStyle/>
          <a:p>
            <a:pPr algn="ctr"/>
            <a:r>
              <a:rPr lang="en-US" sz="54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DNA</a:t>
            </a:r>
          </a:p>
          <a:p>
            <a:pPr algn="ctr"/>
            <a:r>
              <a:rPr lang="en-US" sz="54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RNA</a:t>
            </a:r>
            <a:endParaRPr lang="en-US" sz="54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
        <p:nvSpPr>
          <p:cNvPr id="11" name="Rounded Rectangle 10"/>
          <p:cNvSpPr/>
          <p:nvPr/>
        </p:nvSpPr>
        <p:spPr bwMode="auto">
          <a:xfrm>
            <a:off x="3276600" y="2705396"/>
            <a:ext cx="2590800" cy="2247604"/>
          </a:xfrm>
          <a:prstGeom prst="roundRect">
            <a:avLst/>
          </a:prstGeom>
          <a:noFill/>
          <a:ln w="76200" cap="flat" cmpd="sng" algn="ctr">
            <a:solidFill>
              <a:srgbClr val="FF00FF"/>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800" b="0" i="0" u="none" strike="noStrike" cap="none" normalizeH="0" baseline="0">
              <a:ln>
                <a:noFill/>
              </a:ln>
              <a:solidFill>
                <a:schemeClr val="tx1"/>
              </a:solidFill>
              <a:effectLst/>
              <a:latin typeface="Verdana" pitchFamily="34" charset="0"/>
            </a:endParaRPr>
          </a:p>
        </p:txBody>
      </p:sp>
      <p:sp>
        <p:nvSpPr>
          <p:cNvPr id="13" name="Rectangle 12"/>
          <p:cNvSpPr/>
          <p:nvPr/>
        </p:nvSpPr>
        <p:spPr>
          <a:xfrm>
            <a:off x="6881026" y="990600"/>
            <a:ext cx="1935146" cy="1569660"/>
          </a:xfrm>
          <a:prstGeom prst="rect">
            <a:avLst/>
          </a:prstGeom>
          <a:noFill/>
        </p:spPr>
        <p:txBody>
          <a:bodyPr wrap="none" lIns="91440" tIns="45720" rIns="91440" bIns="45720">
            <a:spAutoFit/>
          </a:bodyPr>
          <a:lstStyle/>
          <a:p>
            <a:pPr algn="ctr"/>
            <a:r>
              <a:rPr lang="en-US" sz="9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20</a:t>
            </a:r>
          </a:p>
        </p:txBody>
      </p:sp>
    </p:spTree>
    <p:extLst>
      <p:ext uri="{BB962C8B-B14F-4D97-AF65-F5344CB8AC3E}">
        <p14:creationId xmlns:p14="http://schemas.microsoft.com/office/powerpoint/2010/main" val="142194649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3411226639"/>
              </p:ext>
            </p:extLst>
          </p:nvPr>
        </p:nvGraphicFramePr>
        <p:xfrm>
          <a:off x="381000" y="891594"/>
          <a:ext cx="8382000" cy="5680075"/>
        </p:xfrm>
        <a:graphic>
          <a:graphicData uri="http://schemas.openxmlformats.org/drawingml/2006/table">
            <a:tbl>
              <a:tblPr firstRow="1" bandRow="1">
                <a:tableStyleId>{5C22544A-7EE6-4342-B048-85BDC9FD1C3A}</a:tableStyleId>
              </a:tblPr>
              <a:tblGrid>
                <a:gridCol w="1676400">
                  <a:extLst>
                    <a:ext uri="{9D8B030D-6E8A-4147-A177-3AD203B41FA5}">
                      <a16:colId xmlns:a16="http://schemas.microsoft.com/office/drawing/2014/main" val="20000"/>
                    </a:ext>
                  </a:extLst>
                </a:gridCol>
                <a:gridCol w="1676400">
                  <a:extLst>
                    <a:ext uri="{9D8B030D-6E8A-4147-A177-3AD203B41FA5}">
                      <a16:colId xmlns:a16="http://schemas.microsoft.com/office/drawing/2014/main" val="20001"/>
                    </a:ext>
                  </a:extLst>
                </a:gridCol>
                <a:gridCol w="1676400">
                  <a:extLst>
                    <a:ext uri="{9D8B030D-6E8A-4147-A177-3AD203B41FA5}">
                      <a16:colId xmlns:a16="http://schemas.microsoft.com/office/drawing/2014/main" val="20002"/>
                    </a:ext>
                  </a:extLst>
                </a:gridCol>
                <a:gridCol w="1676400">
                  <a:extLst>
                    <a:ext uri="{9D8B030D-6E8A-4147-A177-3AD203B41FA5}">
                      <a16:colId xmlns:a16="http://schemas.microsoft.com/office/drawing/2014/main" val="20003"/>
                    </a:ext>
                  </a:extLst>
                </a:gridCol>
                <a:gridCol w="1676400">
                  <a:extLst>
                    <a:ext uri="{9D8B030D-6E8A-4147-A177-3AD203B41FA5}">
                      <a16:colId xmlns:a16="http://schemas.microsoft.com/office/drawing/2014/main" val="20004"/>
                    </a:ext>
                  </a:extLst>
                </a:gridCol>
              </a:tblGrid>
              <a:tr h="819729">
                <a:tc>
                  <a:txBody>
                    <a:bodyPr/>
                    <a:lstStyle/>
                    <a:p>
                      <a:pPr algn="ctr"/>
                      <a:r>
                        <a:rPr lang="en-US" dirty="0"/>
                        <a:t>HI</a:t>
                      </a:r>
                      <a:r>
                        <a:rPr lang="en-US" baseline="0" dirty="0"/>
                        <a:t>P </a:t>
                      </a:r>
                      <a:r>
                        <a:rPr lang="en-US" baseline="0" dirty="0" err="1"/>
                        <a:t>HIP</a:t>
                      </a:r>
                      <a:br>
                        <a:rPr lang="en-US" baseline="0" dirty="0"/>
                      </a:br>
                      <a:r>
                        <a:rPr lang="en-US" baseline="0" dirty="0"/>
                        <a:t>HOORAY</a:t>
                      </a:r>
                      <a:endParaRPr lang="en-US" dirty="0"/>
                    </a:p>
                  </a:txBody>
                  <a:tcPr>
                    <a:noFill/>
                  </a:tcPr>
                </a:tc>
                <a:tc>
                  <a:txBody>
                    <a:bodyPr/>
                    <a:lstStyle/>
                    <a:p>
                      <a:pPr algn="ctr"/>
                      <a:r>
                        <a:rPr lang="en-US" dirty="0"/>
                        <a:t>SPIRAL</a:t>
                      </a:r>
                      <a:br>
                        <a:rPr lang="en-US" dirty="0"/>
                      </a:br>
                      <a:r>
                        <a:rPr lang="en-US" dirty="0" err="1"/>
                        <a:t>SPIRAL</a:t>
                      </a:r>
                      <a:endParaRPr lang="en-US" dirty="0"/>
                    </a:p>
                  </a:txBody>
                  <a:tcPr>
                    <a:noFill/>
                  </a:tcPr>
                </a:tc>
                <a:tc>
                  <a:txBody>
                    <a:bodyPr/>
                    <a:lstStyle/>
                    <a:p>
                      <a:pPr algn="ctr"/>
                      <a:r>
                        <a:rPr lang="en-US" dirty="0"/>
                        <a:t>SHAPE-UP</a:t>
                      </a:r>
                    </a:p>
                  </a:txBody>
                  <a:tcPr>
                    <a:noFill/>
                  </a:tcPr>
                </a:tc>
                <a:tc>
                  <a:txBody>
                    <a:bodyPr/>
                    <a:lstStyle/>
                    <a:p>
                      <a:pPr algn="ctr"/>
                      <a:r>
                        <a:rPr lang="en-US" dirty="0"/>
                        <a:t>LIFE</a:t>
                      </a:r>
                    </a:p>
                    <a:p>
                      <a:pPr algn="ctr"/>
                      <a:r>
                        <a:rPr lang="en-US" dirty="0"/>
                        <a:t>LINE</a:t>
                      </a:r>
                    </a:p>
                  </a:txBody>
                  <a:tcPr>
                    <a:noFill/>
                  </a:tcPr>
                </a:tc>
                <a:tc>
                  <a:txBody>
                    <a:bodyPr/>
                    <a:lstStyle/>
                    <a:p>
                      <a:pPr algn="ctr"/>
                      <a:r>
                        <a:rPr lang="en-US" dirty="0"/>
                        <a:t>-Bonus-</a:t>
                      </a:r>
                    </a:p>
                    <a:p>
                      <a:pPr algn="ctr"/>
                      <a:r>
                        <a:rPr lang="en-US" dirty="0"/>
                        <a:t>FAMILY</a:t>
                      </a:r>
                      <a:r>
                        <a:rPr lang="en-US" baseline="0" dirty="0"/>
                        <a:t> JEANS</a:t>
                      </a:r>
                      <a:endParaRPr lang="en-US" dirty="0"/>
                    </a:p>
                  </a:txBody>
                  <a:tcPr>
                    <a:noFill/>
                  </a:tcPr>
                </a:tc>
                <a:extLst>
                  <a:ext uri="{0D108BD9-81ED-4DB2-BD59-A6C34878D82A}">
                    <a16:rowId xmlns:a16="http://schemas.microsoft.com/office/drawing/2014/main" val="10000"/>
                  </a:ext>
                </a:extLst>
              </a:tr>
              <a:tr h="953135">
                <a:tc>
                  <a:txBody>
                    <a:bodyPr/>
                    <a:lstStyle/>
                    <a:p>
                      <a:pPr algn="ctr"/>
                      <a:r>
                        <a:rPr lang="en-US" sz="4400" dirty="0">
                          <a:solidFill>
                            <a:schemeClr val="tx1"/>
                          </a:solidFill>
                        </a:rPr>
                        <a:t>1</a:t>
                      </a:r>
                    </a:p>
                  </a:txBody>
                  <a:tcPr>
                    <a:noFill/>
                  </a:tcPr>
                </a:tc>
                <a:tc>
                  <a:txBody>
                    <a:bodyPr/>
                    <a:lstStyle/>
                    <a:p>
                      <a:pPr algn="ctr"/>
                      <a:r>
                        <a:rPr lang="en-US" sz="4400" dirty="0">
                          <a:solidFill>
                            <a:schemeClr val="tx1"/>
                          </a:solidFill>
                        </a:rPr>
                        <a:t>6</a:t>
                      </a:r>
                    </a:p>
                  </a:txBody>
                  <a:tcPr>
                    <a:noFill/>
                  </a:tcPr>
                </a:tc>
                <a:tc>
                  <a:txBody>
                    <a:bodyPr/>
                    <a:lstStyle/>
                    <a:p>
                      <a:pPr algn="ctr"/>
                      <a:r>
                        <a:rPr lang="en-US" sz="4400" dirty="0">
                          <a:solidFill>
                            <a:schemeClr val="tx1"/>
                          </a:solidFill>
                        </a:rPr>
                        <a:t>11</a:t>
                      </a:r>
                    </a:p>
                  </a:txBody>
                  <a:tcPr>
                    <a:noFill/>
                  </a:tcPr>
                </a:tc>
                <a:tc>
                  <a:txBody>
                    <a:bodyPr/>
                    <a:lstStyle/>
                    <a:p>
                      <a:pPr algn="ctr"/>
                      <a:r>
                        <a:rPr lang="en-US" sz="4400" dirty="0">
                          <a:solidFill>
                            <a:schemeClr val="tx1"/>
                          </a:solidFill>
                        </a:rPr>
                        <a:t>16</a:t>
                      </a:r>
                    </a:p>
                  </a:txBody>
                  <a:tcPr>
                    <a:noFill/>
                  </a:tcPr>
                </a:tc>
                <a:tc>
                  <a:txBody>
                    <a:bodyPr/>
                    <a:lstStyle/>
                    <a:p>
                      <a:pPr algn="ctr"/>
                      <a:r>
                        <a:rPr lang="en-US" sz="4400" dirty="0">
                          <a:solidFill>
                            <a:schemeClr val="tx1"/>
                          </a:solidFill>
                        </a:rPr>
                        <a:t>*21</a:t>
                      </a:r>
                    </a:p>
                  </a:txBody>
                  <a:tcPr>
                    <a:noFill/>
                  </a:tcPr>
                </a:tc>
                <a:extLst>
                  <a:ext uri="{0D108BD9-81ED-4DB2-BD59-A6C34878D82A}">
                    <a16:rowId xmlns:a16="http://schemas.microsoft.com/office/drawing/2014/main" val="10001"/>
                  </a:ext>
                </a:extLst>
              </a:tr>
              <a:tr h="953135">
                <a:tc>
                  <a:txBody>
                    <a:bodyPr/>
                    <a:lstStyle/>
                    <a:p>
                      <a:pPr algn="ctr"/>
                      <a:r>
                        <a:rPr lang="en-US" sz="4400" dirty="0">
                          <a:solidFill>
                            <a:schemeClr val="tx1"/>
                          </a:solidFill>
                        </a:rPr>
                        <a:t>2</a:t>
                      </a:r>
                    </a:p>
                  </a:txBody>
                  <a:tcPr>
                    <a:noFill/>
                  </a:tcPr>
                </a:tc>
                <a:tc>
                  <a:txBody>
                    <a:bodyPr/>
                    <a:lstStyle/>
                    <a:p>
                      <a:pPr algn="ctr"/>
                      <a:r>
                        <a:rPr lang="en-US" sz="4400" dirty="0">
                          <a:solidFill>
                            <a:schemeClr val="tx1"/>
                          </a:solidFill>
                        </a:rPr>
                        <a:t>7</a:t>
                      </a:r>
                    </a:p>
                  </a:txBody>
                  <a:tcPr>
                    <a:noFill/>
                  </a:tcPr>
                </a:tc>
                <a:tc>
                  <a:txBody>
                    <a:bodyPr/>
                    <a:lstStyle/>
                    <a:p>
                      <a:pPr algn="ctr"/>
                      <a:r>
                        <a:rPr lang="en-US" sz="4400" dirty="0">
                          <a:solidFill>
                            <a:schemeClr val="tx1"/>
                          </a:solidFill>
                        </a:rPr>
                        <a:t>12</a:t>
                      </a:r>
                    </a:p>
                  </a:txBody>
                  <a:tcPr>
                    <a:noFill/>
                  </a:tcPr>
                </a:tc>
                <a:tc>
                  <a:txBody>
                    <a:bodyPr/>
                    <a:lstStyle/>
                    <a:p>
                      <a:pPr algn="ctr"/>
                      <a:r>
                        <a:rPr lang="en-US" sz="4400" dirty="0">
                          <a:solidFill>
                            <a:schemeClr val="tx1"/>
                          </a:solidFill>
                        </a:rPr>
                        <a:t>17</a:t>
                      </a:r>
                    </a:p>
                  </a:txBody>
                  <a:tcPr>
                    <a:noFill/>
                  </a:tcPr>
                </a:tc>
                <a:tc>
                  <a:txBody>
                    <a:bodyPr/>
                    <a:lstStyle/>
                    <a:p>
                      <a:pPr algn="ctr"/>
                      <a:r>
                        <a:rPr lang="en-US" sz="4400" dirty="0">
                          <a:solidFill>
                            <a:schemeClr val="tx1"/>
                          </a:solidFill>
                        </a:rPr>
                        <a:t>*22</a:t>
                      </a:r>
                    </a:p>
                  </a:txBody>
                  <a:tcPr>
                    <a:noFill/>
                  </a:tcPr>
                </a:tc>
                <a:extLst>
                  <a:ext uri="{0D108BD9-81ED-4DB2-BD59-A6C34878D82A}">
                    <a16:rowId xmlns:a16="http://schemas.microsoft.com/office/drawing/2014/main" val="10002"/>
                  </a:ext>
                </a:extLst>
              </a:tr>
              <a:tr h="953135">
                <a:tc>
                  <a:txBody>
                    <a:bodyPr/>
                    <a:lstStyle/>
                    <a:p>
                      <a:pPr algn="ctr"/>
                      <a:r>
                        <a:rPr lang="en-US" sz="4400" dirty="0">
                          <a:solidFill>
                            <a:schemeClr val="tx1"/>
                          </a:solidFill>
                        </a:rPr>
                        <a:t>3</a:t>
                      </a:r>
                    </a:p>
                  </a:txBody>
                  <a:tcPr>
                    <a:noFill/>
                  </a:tcPr>
                </a:tc>
                <a:tc>
                  <a:txBody>
                    <a:bodyPr/>
                    <a:lstStyle/>
                    <a:p>
                      <a:pPr algn="ctr"/>
                      <a:r>
                        <a:rPr lang="en-US" sz="4400" dirty="0">
                          <a:solidFill>
                            <a:schemeClr val="tx1"/>
                          </a:solidFill>
                        </a:rPr>
                        <a:t>8</a:t>
                      </a:r>
                    </a:p>
                  </a:txBody>
                  <a:tcPr>
                    <a:noFill/>
                  </a:tcPr>
                </a:tc>
                <a:tc>
                  <a:txBody>
                    <a:bodyPr/>
                    <a:lstStyle/>
                    <a:p>
                      <a:pPr algn="ctr"/>
                      <a:r>
                        <a:rPr lang="en-US" sz="4400" dirty="0">
                          <a:solidFill>
                            <a:schemeClr val="tx1"/>
                          </a:solidFill>
                        </a:rPr>
                        <a:t>13</a:t>
                      </a:r>
                    </a:p>
                  </a:txBody>
                  <a:tcPr>
                    <a:noFill/>
                  </a:tcPr>
                </a:tc>
                <a:tc>
                  <a:txBody>
                    <a:bodyPr/>
                    <a:lstStyle/>
                    <a:p>
                      <a:pPr algn="ctr"/>
                      <a:r>
                        <a:rPr lang="en-US" sz="4400" dirty="0">
                          <a:solidFill>
                            <a:schemeClr val="tx1"/>
                          </a:solidFill>
                        </a:rPr>
                        <a:t>18</a:t>
                      </a:r>
                    </a:p>
                  </a:txBody>
                  <a:tcPr>
                    <a:noFill/>
                  </a:tcPr>
                </a:tc>
                <a:tc>
                  <a:txBody>
                    <a:bodyPr/>
                    <a:lstStyle/>
                    <a:p>
                      <a:pPr algn="ctr"/>
                      <a:r>
                        <a:rPr lang="en-US" sz="4400" dirty="0">
                          <a:solidFill>
                            <a:schemeClr val="tx1"/>
                          </a:solidFill>
                        </a:rPr>
                        <a:t>*23</a:t>
                      </a:r>
                    </a:p>
                  </a:txBody>
                  <a:tcPr>
                    <a:noFill/>
                  </a:tcPr>
                </a:tc>
                <a:extLst>
                  <a:ext uri="{0D108BD9-81ED-4DB2-BD59-A6C34878D82A}">
                    <a16:rowId xmlns:a16="http://schemas.microsoft.com/office/drawing/2014/main" val="10003"/>
                  </a:ext>
                </a:extLst>
              </a:tr>
              <a:tr h="953135">
                <a:tc>
                  <a:txBody>
                    <a:bodyPr/>
                    <a:lstStyle/>
                    <a:p>
                      <a:pPr algn="ctr"/>
                      <a:r>
                        <a:rPr lang="en-US" sz="4400" dirty="0">
                          <a:solidFill>
                            <a:schemeClr val="tx1"/>
                          </a:solidFill>
                        </a:rPr>
                        <a:t>4</a:t>
                      </a:r>
                    </a:p>
                  </a:txBody>
                  <a:tcPr>
                    <a:noFill/>
                  </a:tcPr>
                </a:tc>
                <a:tc>
                  <a:txBody>
                    <a:bodyPr/>
                    <a:lstStyle/>
                    <a:p>
                      <a:pPr algn="ctr"/>
                      <a:r>
                        <a:rPr lang="en-US" sz="4400" dirty="0">
                          <a:solidFill>
                            <a:schemeClr val="tx1"/>
                          </a:solidFill>
                        </a:rPr>
                        <a:t>9</a:t>
                      </a:r>
                    </a:p>
                  </a:txBody>
                  <a:tcPr>
                    <a:noFill/>
                  </a:tcPr>
                </a:tc>
                <a:tc>
                  <a:txBody>
                    <a:bodyPr/>
                    <a:lstStyle/>
                    <a:p>
                      <a:pPr algn="ctr"/>
                      <a:r>
                        <a:rPr lang="en-US" sz="4400" dirty="0">
                          <a:solidFill>
                            <a:schemeClr val="tx1"/>
                          </a:solidFill>
                        </a:rPr>
                        <a:t>14</a:t>
                      </a:r>
                    </a:p>
                  </a:txBody>
                  <a:tcPr>
                    <a:noFill/>
                  </a:tcPr>
                </a:tc>
                <a:tc>
                  <a:txBody>
                    <a:bodyPr/>
                    <a:lstStyle/>
                    <a:p>
                      <a:pPr algn="ctr"/>
                      <a:r>
                        <a:rPr lang="en-US" sz="4400" dirty="0">
                          <a:solidFill>
                            <a:schemeClr val="tx1"/>
                          </a:solidFill>
                        </a:rPr>
                        <a:t>19</a:t>
                      </a:r>
                    </a:p>
                  </a:txBody>
                  <a:tcPr>
                    <a:noFill/>
                  </a:tcPr>
                </a:tc>
                <a:tc>
                  <a:txBody>
                    <a:bodyPr/>
                    <a:lstStyle/>
                    <a:p>
                      <a:pPr algn="ctr"/>
                      <a:r>
                        <a:rPr lang="en-US" sz="4400" dirty="0">
                          <a:solidFill>
                            <a:schemeClr val="tx1"/>
                          </a:solidFill>
                        </a:rPr>
                        <a:t>*24</a:t>
                      </a:r>
                    </a:p>
                  </a:txBody>
                  <a:tcPr>
                    <a:noFill/>
                  </a:tcPr>
                </a:tc>
                <a:extLst>
                  <a:ext uri="{0D108BD9-81ED-4DB2-BD59-A6C34878D82A}">
                    <a16:rowId xmlns:a16="http://schemas.microsoft.com/office/drawing/2014/main" val="10004"/>
                  </a:ext>
                </a:extLst>
              </a:tr>
              <a:tr h="953135">
                <a:tc>
                  <a:txBody>
                    <a:bodyPr/>
                    <a:lstStyle/>
                    <a:p>
                      <a:pPr algn="ctr"/>
                      <a:r>
                        <a:rPr lang="en-US" sz="4400" dirty="0">
                          <a:solidFill>
                            <a:schemeClr val="tx1"/>
                          </a:solidFill>
                        </a:rPr>
                        <a:t>5</a:t>
                      </a:r>
                    </a:p>
                  </a:txBody>
                  <a:tcPr>
                    <a:noFill/>
                  </a:tcPr>
                </a:tc>
                <a:tc>
                  <a:txBody>
                    <a:bodyPr/>
                    <a:lstStyle/>
                    <a:p>
                      <a:pPr algn="ctr"/>
                      <a:r>
                        <a:rPr lang="en-US" sz="4400" dirty="0">
                          <a:solidFill>
                            <a:schemeClr val="tx1"/>
                          </a:solidFill>
                        </a:rPr>
                        <a:t>10</a:t>
                      </a:r>
                    </a:p>
                  </a:txBody>
                  <a:tcPr>
                    <a:noFill/>
                  </a:tcPr>
                </a:tc>
                <a:tc>
                  <a:txBody>
                    <a:bodyPr/>
                    <a:lstStyle/>
                    <a:p>
                      <a:pPr algn="ctr"/>
                      <a:r>
                        <a:rPr lang="en-US" sz="4400" dirty="0">
                          <a:solidFill>
                            <a:schemeClr val="tx1"/>
                          </a:solidFill>
                        </a:rPr>
                        <a:t>15</a:t>
                      </a:r>
                    </a:p>
                  </a:txBody>
                  <a:tcPr>
                    <a:noFill/>
                  </a:tcPr>
                </a:tc>
                <a:tc>
                  <a:txBody>
                    <a:bodyPr/>
                    <a:lstStyle/>
                    <a:p>
                      <a:pPr algn="ctr"/>
                      <a:r>
                        <a:rPr lang="en-US" sz="4400" dirty="0">
                          <a:solidFill>
                            <a:schemeClr val="tx1"/>
                          </a:solidFill>
                        </a:rPr>
                        <a:t>20</a:t>
                      </a:r>
                    </a:p>
                  </a:txBody>
                  <a:tcPr>
                    <a:noFill/>
                  </a:tcPr>
                </a:tc>
                <a:tc>
                  <a:txBody>
                    <a:bodyPr/>
                    <a:lstStyle/>
                    <a:p>
                      <a:pPr algn="ctr"/>
                      <a:r>
                        <a:rPr lang="en-US" sz="4400" dirty="0">
                          <a:solidFill>
                            <a:schemeClr val="tx1"/>
                          </a:solidFill>
                        </a:rPr>
                        <a:t>*25</a:t>
                      </a:r>
                    </a:p>
                  </a:txBody>
                  <a:tcPr>
                    <a:noFill/>
                  </a:tcPr>
                </a:tc>
                <a:extLst>
                  <a:ext uri="{0D108BD9-81ED-4DB2-BD59-A6C34878D82A}">
                    <a16:rowId xmlns:a16="http://schemas.microsoft.com/office/drawing/2014/main" val="10005"/>
                  </a:ext>
                </a:extLst>
              </a:tr>
            </a:tbl>
          </a:graphicData>
        </a:graphic>
      </p:graphicFrame>
      <p:sp>
        <p:nvSpPr>
          <p:cNvPr id="3" name="Rectangle 2"/>
          <p:cNvSpPr/>
          <p:nvPr/>
        </p:nvSpPr>
        <p:spPr>
          <a:xfrm>
            <a:off x="2874270" y="228600"/>
            <a:ext cx="3395481" cy="461665"/>
          </a:xfrm>
          <a:prstGeom prst="rect">
            <a:avLst/>
          </a:prstGeom>
          <a:noFill/>
        </p:spPr>
        <p:txBody>
          <a:bodyPr wrap="none" lIns="91440" tIns="45720" rIns="91440" bIns="45720">
            <a:spAutoFit/>
          </a:bodyPr>
          <a:lstStyle/>
          <a:p>
            <a:pPr algn="ctr"/>
            <a:r>
              <a:rPr lang="en-US" sz="24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DNA Review Game</a:t>
            </a:r>
            <a:endParaRPr lang="en-US" sz="24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Tree>
    <p:extLst>
      <p:ext uri="{BB962C8B-B14F-4D97-AF65-F5344CB8AC3E}">
        <p14:creationId xmlns:p14="http://schemas.microsoft.com/office/powerpoint/2010/main" val="153687900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2860184061"/>
              </p:ext>
            </p:extLst>
          </p:nvPr>
        </p:nvGraphicFramePr>
        <p:xfrm>
          <a:off x="381000" y="891594"/>
          <a:ext cx="8382000" cy="5680075"/>
        </p:xfrm>
        <a:graphic>
          <a:graphicData uri="http://schemas.openxmlformats.org/drawingml/2006/table">
            <a:tbl>
              <a:tblPr firstRow="1" bandRow="1">
                <a:tableStyleId>{5C22544A-7EE6-4342-B048-85BDC9FD1C3A}</a:tableStyleId>
              </a:tblPr>
              <a:tblGrid>
                <a:gridCol w="1676400">
                  <a:extLst>
                    <a:ext uri="{9D8B030D-6E8A-4147-A177-3AD203B41FA5}">
                      <a16:colId xmlns:a16="http://schemas.microsoft.com/office/drawing/2014/main" val="20000"/>
                    </a:ext>
                  </a:extLst>
                </a:gridCol>
                <a:gridCol w="1676400">
                  <a:extLst>
                    <a:ext uri="{9D8B030D-6E8A-4147-A177-3AD203B41FA5}">
                      <a16:colId xmlns:a16="http://schemas.microsoft.com/office/drawing/2014/main" val="20001"/>
                    </a:ext>
                  </a:extLst>
                </a:gridCol>
                <a:gridCol w="1676400">
                  <a:extLst>
                    <a:ext uri="{9D8B030D-6E8A-4147-A177-3AD203B41FA5}">
                      <a16:colId xmlns:a16="http://schemas.microsoft.com/office/drawing/2014/main" val="20002"/>
                    </a:ext>
                  </a:extLst>
                </a:gridCol>
                <a:gridCol w="1676400">
                  <a:extLst>
                    <a:ext uri="{9D8B030D-6E8A-4147-A177-3AD203B41FA5}">
                      <a16:colId xmlns:a16="http://schemas.microsoft.com/office/drawing/2014/main" val="20003"/>
                    </a:ext>
                  </a:extLst>
                </a:gridCol>
                <a:gridCol w="1676400">
                  <a:extLst>
                    <a:ext uri="{9D8B030D-6E8A-4147-A177-3AD203B41FA5}">
                      <a16:colId xmlns:a16="http://schemas.microsoft.com/office/drawing/2014/main" val="20004"/>
                    </a:ext>
                  </a:extLst>
                </a:gridCol>
              </a:tblGrid>
              <a:tr h="819729">
                <a:tc>
                  <a:txBody>
                    <a:bodyPr/>
                    <a:lstStyle/>
                    <a:p>
                      <a:pPr algn="ctr"/>
                      <a:r>
                        <a:rPr lang="en-US" dirty="0"/>
                        <a:t>HI</a:t>
                      </a:r>
                      <a:r>
                        <a:rPr lang="en-US" baseline="0" dirty="0"/>
                        <a:t>P </a:t>
                      </a:r>
                      <a:r>
                        <a:rPr lang="en-US" baseline="0" dirty="0" err="1"/>
                        <a:t>HIP</a:t>
                      </a:r>
                      <a:br>
                        <a:rPr lang="en-US" baseline="0" dirty="0"/>
                      </a:br>
                      <a:r>
                        <a:rPr lang="en-US" baseline="0" dirty="0"/>
                        <a:t>HOORAY</a:t>
                      </a:r>
                      <a:endParaRPr lang="en-US" dirty="0"/>
                    </a:p>
                  </a:txBody>
                  <a:tcPr>
                    <a:noFill/>
                  </a:tcPr>
                </a:tc>
                <a:tc>
                  <a:txBody>
                    <a:bodyPr/>
                    <a:lstStyle/>
                    <a:p>
                      <a:pPr algn="ctr"/>
                      <a:r>
                        <a:rPr lang="en-US" dirty="0"/>
                        <a:t>SPIRAL</a:t>
                      </a:r>
                      <a:br>
                        <a:rPr lang="en-US" dirty="0"/>
                      </a:br>
                      <a:r>
                        <a:rPr lang="en-US" dirty="0" err="1"/>
                        <a:t>SPIRAL</a:t>
                      </a:r>
                      <a:endParaRPr lang="en-US" dirty="0"/>
                    </a:p>
                  </a:txBody>
                  <a:tcPr>
                    <a:noFill/>
                  </a:tcPr>
                </a:tc>
                <a:tc>
                  <a:txBody>
                    <a:bodyPr/>
                    <a:lstStyle/>
                    <a:p>
                      <a:pPr algn="ctr"/>
                      <a:r>
                        <a:rPr lang="en-US" dirty="0"/>
                        <a:t>SHAPE-UP</a:t>
                      </a:r>
                    </a:p>
                  </a:txBody>
                  <a:tcPr>
                    <a:noFill/>
                  </a:tcPr>
                </a:tc>
                <a:tc>
                  <a:txBody>
                    <a:bodyPr/>
                    <a:lstStyle/>
                    <a:p>
                      <a:pPr algn="ctr"/>
                      <a:r>
                        <a:rPr lang="en-US" dirty="0"/>
                        <a:t>LIFE</a:t>
                      </a:r>
                    </a:p>
                    <a:p>
                      <a:pPr algn="ctr"/>
                      <a:r>
                        <a:rPr lang="en-US" dirty="0"/>
                        <a:t>LINE</a:t>
                      </a:r>
                    </a:p>
                  </a:txBody>
                  <a:tcPr>
                    <a:noFill/>
                  </a:tcPr>
                </a:tc>
                <a:tc>
                  <a:txBody>
                    <a:bodyPr/>
                    <a:lstStyle/>
                    <a:p>
                      <a:pPr algn="ctr"/>
                      <a:r>
                        <a:rPr lang="en-US" dirty="0">
                          <a:solidFill>
                            <a:srgbClr val="9933FF"/>
                          </a:solidFill>
                        </a:rPr>
                        <a:t>-Bonus-</a:t>
                      </a:r>
                    </a:p>
                    <a:p>
                      <a:pPr algn="ctr"/>
                      <a:r>
                        <a:rPr lang="en-US" dirty="0">
                          <a:solidFill>
                            <a:srgbClr val="9933FF"/>
                          </a:solidFill>
                        </a:rPr>
                        <a:t>FAMILY</a:t>
                      </a:r>
                      <a:r>
                        <a:rPr lang="en-US" baseline="0" dirty="0">
                          <a:solidFill>
                            <a:srgbClr val="9933FF"/>
                          </a:solidFill>
                        </a:rPr>
                        <a:t> JEANS</a:t>
                      </a:r>
                      <a:endParaRPr lang="en-US" dirty="0">
                        <a:solidFill>
                          <a:srgbClr val="9933FF"/>
                        </a:solidFill>
                      </a:endParaRPr>
                    </a:p>
                  </a:txBody>
                  <a:tcPr>
                    <a:noFill/>
                  </a:tcPr>
                </a:tc>
                <a:extLst>
                  <a:ext uri="{0D108BD9-81ED-4DB2-BD59-A6C34878D82A}">
                    <a16:rowId xmlns:a16="http://schemas.microsoft.com/office/drawing/2014/main" val="10000"/>
                  </a:ext>
                </a:extLst>
              </a:tr>
              <a:tr h="953135">
                <a:tc>
                  <a:txBody>
                    <a:bodyPr/>
                    <a:lstStyle/>
                    <a:p>
                      <a:pPr algn="ctr"/>
                      <a:r>
                        <a:rPr lang="en-US" sz="4400" dirty="0">
                          <a:solidFill>
                            <a:schemeClr val="tx1"/>
                          </a:solidFill>
                        </a:rPr>
                        <a:t>1</a:t>
                      </a:r>
                    </a:p>
                  </a:txBody>
                  <a:tcPr>
                    <a:noFill/>
                  </a:tcPr>
                </a:tc>
                <a:tc>
                  <a:txBody>
                    <a:bodyPr/>
                    <a:lstStyle/>
                    <a:p>
                      <a:pPr algn="ctr"/>
                      <a:r>
                        <a:rPr lang="en-US" sz="4400" dirty="0">
                          <a:solidFill>
                            <a:schemeClr val="tx1"/>
                          </a:solidFill>
                        </a:rPr>
                        <a:t>6</a:t>
                      </a:r>
                    </a:p>
                  </a:txBody>
                  <a:tcPr>
                    <a:noFill/>
                  </a:tcPr>
                </a:tc>
                <a:tc>
                  <a:txBody>
                    <a:bodyPr/>
                    <a:lstStyle/>
                    <a:p>
                      <a:pPr algn="ctr"/>
                      <a:r>
                        <a:rPr lang="en-US" sz="4400" dirty="0">
                          <a:solidFill>
                            <a:schemeClr val="tx1"/>
                          </a:solidFill>
                        </a:rPr>
                        <a:t>11</a:t>
                      </a:r>
                    </a:p>
                  </a:txBody>
                  <a:tcPr>
                    <a:noFill/>
                  </a:tcPr>
                </a:tc>
                <a:tc>
                  <a:txBody>
                    <a:bodyPr/>
                    <a:lstStyle/>
                    <a:p>
                      <a:pPr algn="ctr"/>
                      <a:r>
                        <a:rPr lang="en-US" sz="4400" dirty="0">
                          <a:solidFill>
                            <a:schemeClr val="tx1"/>
                          </a:solidFill>
                        </a:rPr>
                        <a:t>16</a:t>
                      </a:r>
                    </a:p>
                  </a:txBody>
                  <a:tcPr>
                    <a:noFill/>
                  </a:tcPr>
                </a:tc>
                <a:tc>
                  <a:txBody>
                    <a:bodyPr/>
                    <a:lstStyle/>
                    <a:p>
                      <a:pPr algn="ctr"/>
                      <a:r>
                        <a:rPr lang="en-US" sz="4400" dirty="0">
                          <a:solidFill>
                            <a:schemeClr val="tx1"/>
                          </a:solidFill>
                        </a:rPr>
                        <a:t>*21</a:t>
                      </a:r>
                    </a:p>
                  </a:txBody>
                  <a:tcPr>
                    <a:solidFill>
                      <a:schemeClr val="bg1">
                        <a:lumMod val="85000"/>
                        <a:lumOff val="15000"/>
                      </a:schemeClr>
                    </a:solidFill>
                  </a:tcPr>
                </a:tc>
                <a:extLst>
                  <a:ext uri="{0D108BD9-81ED-4DB2-BD59-A6C34878D82A}">
                    <a16:rowId xmlns:a16="http://schemas.microsoft.com/office/drawing/2014/main" val="10001"/>
                  </a:ext>
                </a:extLst>
              </a:tr>
              <a:tr h="953135">
                <a:tc>
                  <a:txBody>
                    <a:bodyPr/>
                    <a:lstStyle/>
                    <a:p>
                      <a:pPr algn="ctr"/>
                      <a:r>
                        <a:rPr lang="en-US" sz="4400" dirty="0">
                          <a:solidFill>
                            <a:schemeClr val="tx1"/>
                          </a:solidFill>
                        </a:rPr>
                        <a:t>2</a:t>
                      </a:r>
                    </a:p>
                  </a:txBody>
                  <a:tcPr>
                    <a:noFill/>
                  </a:tcPr>
                </a:tc>
                <a:tc>
                  <a:txBody>
                    <a:bodyPr/>
                    <a:lstStyle/>
                    <a:p>
                      <a:pPr algn="ctr"/>
                      <a:r>
                        <a:rPr lang="en-US" sz="4400" dirty="0">
                          <a:solidFill>
                            <a:schemeClr val="tx1"/>
                          </a:solidFill>
                        </a:rPr>
                        <a:t>7</a:t>
                      </a:r>
                    </a:p>
                  </a:txBody>
                  <a:tcPr>
                    <a:noFill/>
                  </a:tcPr>
                </a:tc>
                <a:tc>
                  <a:txBody>
                    <a:bodyPr/>
                    <a:lstStyle/>
                    <a:p>
                      <a:pPr algn="ctr"/>
                      <a:r>
                        <a:rPr lang="en-US" sz="4400" dirty="0">
                          <a:solidFill>
                            <a:schemeClr val="tx1"/>
                          </a:solidFill>
                        </a:rPr>
                        <a:t>12</a:t>
                      </a:r>
                    </a:p>
                  </a:txBody>
                  <a:tcPr>
                    <a:noFill/>
                  </a:tcPr>
                </a:tc>
                <a:tc>
                  <a:txBody>
                    <a:bodyPr/>
                    <a:lstStyle/>
                    <a:p>
                      <a:pPr algn="ctr"/>
                      <a:r>
                        <a:rPr lang="en-US" sz="4400" dirty="0">
                          <a:solidFill>
                            <a:schemeClr val="tx1"/>
                          </a:solidFill>
                        </a:rPr>
                        <a:t>17</a:t>
                      </a:r>
                    </a:p>
                  </a:txBody>
                  <a:tcPr>
                    <a:noFill/>
                  </a:tcPr>
                </a:tc>
                <a:tc>
                  <a:txBody>
                    <a:bodyPr/>
                    <a:lstStyle/>
                    <a:p>
                      <a:pPr algn="ctr"/>
                      <a:r>
                        <a:rPr lang="en-US" sz="4400" dirty="0">
                          <a:solidFill>
                            <a:schemeClr val="tx1"/>
                          </a:solidFill>
                        </a:rPr>
                        <a:t>*22</a:t>
                      </a:r>
                    </a:p>
                  </a:txBody>
                  <a:tcPr>
                    <a:solidFill>
                      <a:schemeClr val="bg1">
                        <a:lumMod val="85000"/>
                        <a:lumOff val="15000"/>
                      </a:schemeClr>
                    </a:solidFill>
                  </a:tcPr>
                </a:tc>
                <a:extLst>
                  <a:ext uri="{0D108BD9-81ED-4DB2-BD59-A6C34878D82A}">
                    <a16:rowId xmlns:a16="http://schemas.microsoft.com/office/drawing/2014/main" val="10002"/>
                  </a:ext>
                </a:extLst>
              </a:tr>
              <a:tr h="953135">
                <a:tc>
                  <a:txBody>
                    <a:bodyPr/>
                    <a:lstStyle/>
                    <a:p>
                      <a:pPr algn="ctr"/>
                      <a:r>
                        <a:rPr lang="en-US" sz="4400" dirty="0">
                          <a:solidFill>
                            <a:schemeClr val="tx1"/>
                          </a:solidFill>
                        </a:rPr>
                        <a:t>3</a:t>
                      </a:r>
                    </a:p>
                  </a:txBody>
                  <a:tcPr>
                    <a:noFill/>
                  </a:tcPr>
                </a:tc>
                <a:tc>
                  <a:txBody>
                    <a:bodyPr/>
                    <a:lstStyle/>
                    <a:p>
                      <a:pPr algn="ctr"/>
                      <a:r>
                        <a:rPr lang="en-US" sz="4400" dirty="0">
                          <a:solidFill>
                            <a:schemeClr val="tx1"/>
                          </a:solidFill>
                        </a:rPr>
                        <a:t>8</a:t>
                      </a:r>
                    </a:p>
                  </a:txBody>
                  <a:tcPr>
                    <a:noFill/>
                  </a:tcPr>
                </a:tc>
                <a:tc>
                  <a:txBody>
                    <a:bodyPr/>
                    <a:lstStyle/>
                    <a:p>
                      <a:pPr algn="ctr"/>
                      <a:r>
                        <a:rPr lang="en-US" sz="4400" dirty="0">
                          <a:solidFill>
                            <a:schemeClr val="tx1"/>
                          </a:solidFill>
                        </a:rPr>
                        <a:t>13</a:t>
                      </a:r>
                    </a:p>
                  </a:txBody>
                  <a:tcPr>
                    <a:noFill/>
                  </a:tcPr>
                </a:tc>
                <a:tc>
                  <a:txBody>
                    <a:bodyPr/>
                    <a:lstStyle/>
                    <a:p>
                      <a:pPr algn="ctr"/>
                      <a:r>
                        <a:rPr lang="en-US" sz="4400" dirty="0">
                          <a:solidFill>
                            <a:schemeClr val="tx1"/>
                          </a:solidFill>
                        </a:rPr>
                        <a:t>18</a:t>
                      </a:r>
                    </a:p>
                  </a:txBody>
                  <a:tcPr>
                    <a:noFill/>
                  </a:tcPr>
                </a:tc>
                <a:tc>
                  <a:txBody>
                    <a:bodyPr/>
                    <a:lstStyle/>
                    <a:p>
                      <a:pPr algn="ctr"/>
                      <a:r>
                        <a:rPr lang="en-US" sz="4400" dirty="0">
                          <a:solidFill>
                            <a:schemeClr val="tx1"/>
                          </a:solidFill>
                        </a:rPr>
                        <a:t>*23</a:t>
                      </a:r>
                    </a:p>
                  </a:txBody>
                  <a:tcPr>
                    <a:solidFill>
                      <a:schemeClr val="bg1">
                        <a:lumMod val="85000"/>
                        <a:lumOff val="15000"/>
                      </a:schemeClr>
                    </a:solidFill>
                  </a:tcPr>
                </a:tc>
                <a:extLst>
                  <a:ext uri="{0D108BD9-81ED-4DB2-BD59-A6C34878D82A}">
                    <a16:rowId xmlns:a16="http://schemas.microsoft.com/office/drawing/2014/main" val="10003"/>
                  </a:ext>
                </a:extLst>
              </a:tr>
              <a:tr h="953135">
                <a:tc>
                  <a:txBody>
                    <a:bodyPr/>
                    <a:lstStyle/>
                    <a:p>
                      <a:pPr algn="ctr"/>
                      <a:r>
                        <a:rPr lang="en-US" sz="4400" dirty="0">
                          <a:solidFill>
                            <a:schemeClr val="tx1"/>
                          </a:solidFill>
                        </a:rPr>
                        <a:t>4</a:t>
                      </a:r>
                    </a:p>
                  </a:txBody>
                  <a:tcPr>
                    <a:noFill/>
                  </a:tcPr>
                </a:tc>
                <a:tc>
                  <a:txBody>
                    <a:bodyPr/>
                    <a:lstStyle/>
                    <a:p>
                      <a:pPr algn="ctr"/>
                      <a:r>
                        <a:rPr lang="en-US" sz="4400" dirty="0">
                          <a:solidFill>
                            <a:schemeClr val="tx1"/>
                          </a:solidFill>
                        </a:rPr>
                        <a:t>9</a:t>
                      </a:r>
                    </a:p>
                  </a:txBody>
                  <a:tcPr>
                    <a:noFill/>
                  </a:tcPr>
                </a:tc>
                <a:tc>
                  <a:txBody>
                    <a:bodyPr/>
                    <a:lstStyle/>
                    <a:p>
                      <a:pPr algn="ctr"/>
                      <a:r>
                        <a:rPr lang="en-US" sz="4400" dirty="0">
                          <a:solidFill>
                            <a:schemeClr val="tx1"/>
                          </a:solidFill>
                        </a:rPr>
                        <a:t>14</a:t>
                      </a:r>
                    </a:p>
                  </a:txBody>
                  <a:tcPr>
                    <a:noFill/>
                  </a:tcPr>
                </a:tc>
                <a:tc>
                  <a:txBody>
                    <a:bodyPr/>
                    <a:lstStyle/>
                    <a:p>
                      <a:pPr algn="ctr"/>
                      <a:r>
                        <a:rPr lang="en-US" sz="4400" dirty="0">
                          <a:solidFill>
                            <a:schemeClr val="tx1"/>
                          </a:solidFill>
                        </a:rPr>
                        <a:t>19</a:t>
                      </a:r>
                    </a:p>
                  </a:txBody>
                  <a:tcPr>
                    <a:noFill/>
                  </a:tcPr>
                </a:tc>
                <a:tc>
                  <a:txBody>
                    <a:bodyPr/>
                    <a:lstStyle/>
                    <a:p>
                      <a:pPr algn="ctr"/>
                      <a:r>
                        <a:rPr lang="en-US" sz="4400" dirty="0">
                          <a:solidFill>
                            <a:schemeClr val="tx1"/>
                          </a:solidFill>
                        </a:rPr>
                        <a:t>*24</a:t>
                      </a:r>
                    </a:p>
                  </a:txBody>
                  <a:tcPr>
                    <a:solidFill>
                      <a:schemeClr val="bg1">
                        <a:lumMod val="85000"/>
                        <a:lumOff val="15000"/>
                      </a:schemeClr>
                    </a:solidFill>
                  </a:tcPr>
                </a:tc>
                <a:extLst>
                  <a:ext uri="{0D108BD9-81ED-4DB2-BD59-A6C34878D82A}">
                    <a16:rowId xmlns:a16="http://schemas.microsoft.com/office/drawing/2014/main" val="10004"/>
                  </a:ext>
                </a:extLst>
              </a:tr>
              <a:tr h="953135">
                <a:tc>
                  <a:txBody>
                    <a:bodyPr/>
                    <a:lstStyle/>
                    <a:p>
                      <a:pPr algn="ctr"/>
                      <a:r>
                        <a:rPr lang="en-US" sz="4400" dirty="0">
                          <a:solidFill>
                            <a:schemeClr val="tx1"/>
                          </a:solidFill>
                        </a:rPr>
                        <a:t>5</a:t>
                      </a:r>
                    </a:p>
                  </a:txBody>
                  <a:tcPr>
                    <a:noFill/>
                  </a:tcPr>
                </a:tc>
                <a:tc>
                  <a:txBody>
                    <a:bodyPr/>
                    <a:lstStyle/>
                    <a:p>
                      <a:pPr algn="ctr"/>
                      <a:r>
                        <a:rPr lang="en-US" sz="4400" dirty="0">
                          <a:solidFill>
                            <a:schemeClr val="tx1"/>
                          </a:solidFill>
                        </a:rPr>
                        <a:t>10</a:t>
                      </a:r>
                    </a:p>
                  </a:txBody>
                  <a:tcPr>
                    <a:noFill/>
                  </a:tcPr>
                </a:tc>
                <a:tc>
                  <a:txBody>
                    <a:bodyPr/>
                    <a:lstStyle/>
                    <a:p>
                      <a:pPr algn="ctr"/>
                      <a:r>
                        <a:rPr lang="en-US" sz="4400" dirty="0">
                          <a:solidFill>
                            <a:schemeClr val="tx1"/>
                          </a:solidFill>
                        </a:rPr>
                        <a:t>15</a:t>
                      </a:r>
                    </a:p>
                  </a:txBody>
                  <a:tcPr>
                    <a:noFill/>
                  </a:tcPr>
                </a:tc>
                <a:tc>
                  <a:txBody>
                    <a:bodyPr/>
                    <a:lstStyle/>
                    <a:p>
                      <a:pPr algn="ctr"/>
                      <a:r>
                        <a:rPr lang="en-US" sz="4400" dirty="0">
                          <a:solidFill>
                            <a:schemeClr val="tx1"/>
                          </a:solidFill>
                        </a:rPr>
                        <a:t>20</a:t>
                      </a:r>
                    </a:p>
                  </a:txBody>
                  <a:tcPr>
                    <a:noFill/>
                  </a:tcPr>
                </a:tc>
                <a:tc>
                  <a:txBody>
                    <a:bodyPr/>
                    <a:lstStyle/>
                    <a:p>
                      <a:pPr algn="ctr"/>
                      <a:r>
                        <a:rPr lang="en-US" sz="4400" dirty="0">
                          <a:solidFill>
                            <a:schemeClr val="tx1"/>
                          </a:solidFill>
                        </a:rPr>
                        <a:t>*25</a:t>
                      </a:r>
                    </a:p>
                  </a:txBody>
                  <a:tcPr>
                    <a:solidFill>
                      <a:schemeClr val="bg1">
                        <a:lumMod val="85000"/>
                        <a:lumOff val="15000"/>
                      </a:schemeClr>
                    </a:solidFill>
                  </a:tcPr>
                </a:tc>
                <a:extLst>
                  <a:ext uri="{0D108BD9-81ED-4DB2-BD59-A6C34878D82A}">
                    <a16:rowId xmlns:a16="http://schemas.microsoft.com/office/drawing/2014/main" val="10005"/>
                  </a:ext>
                </a:extLst>
              </a:tr>
            </a:tbl>
          </a:graphicData>
        </a:graphic>
      </p:graphicFrame>
      <p:sp>
        <p:nvSpPr>
          <p:cNvPr id="3" name="Rectangle 2"/>
          <p:cNvSpPr/>
          <p:nvPr/>
        </p:nvSpPr>
        <p:spPr>
          <a:xfrm>
            <a:off x="2874270" y="228600"/>
            <a:ext cx="3395481" cy="461665"/>
          </a:xfrm>
          <a:prstGeom prst="rect">
            <a:avLst/>
          </a:prstGeom>
          <a:noFill/>
        </p:spPr>
        <p:txBody>
          <a:bodyPr wrap="none" lIns="91440" tIns="45720" rIns="91440" bIns="45720">
            <a:spAutoFit/>
          </a:bodyPr>
          <a:lstStyle/>
          <a:p>
            <a:pPr algn="ctr"/>
            <a:r>
              <a:rPr lang="en-US" sz="24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DNA Review Game</a:t>
            </a:r>
            <a:endParaRPr lang="en-US" sz="24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Tree>
    <p:extLst>
      <p:ext uri="{BB962C8B-B14F-4D97-AF65-F5344CB8AC3E}">
        <p14:creationId xmlns:p14="http://schemas.microsoft.com/office/powerpoint/2010/main" val="153687900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97955" name="Rectangle 3"/>
          <p:cNvSpPr>
            <a:spLocks noGrp="1" noChangeArrowheads="1"/>
          </p:cNvSpPr>
          <p:nvPr>
            <p:ph type="body" idx="1"/>
          </p:nvPr>
        </p:nvSpPr>
        <p:spPr>
          <a:xfrm>
            <a:off x="457200" y="304800"/>
            <a:ext cx="8229600" cy="5826125"/>
          </a:xfrm>
        </p:spPr>
        <p:txBody>
          <a:bodyPr/>
          <a:lstStyle/>
          <a:p>
            <a:pPr eaLnBrk="1" hangingPunct="1">
              <a:defRPr/>
            </a:pPr>
            <a:r>
              <a:rPr lang="en-US" dirty="0"/>
              <a:t>Name the famous movie son?</a:t>
            </a:r>
          </a:p>
        </p:txBody>
      </p:sp>
      <p:sp>
        <p:nvSpPr>
          <p:cNvPr id="24584" name="Rectangle 8"/>
          <p:cNvSpPr>
            <a:spLocks noChangeArrowheads="1"/>
          </p:cNvSpPr>
          <p:nvPr/>
        </p:nvSpPr>
        <p:spPr bwMode="auto">
          <a:xfrm>
            <a:off x="5715000" y="6629400"/>
            <a:ext cx="3429000" cy="214313"/>
          </a:xfrm>
          <a:prstGeom prst="rect">
            <a:avLst/>
          </a:prstGeom>
          <a:noFill/>
          <a:ln w="9525" algn="ctr">
            <a:noFill/>
            <a:miter lim="800000"/>
            <a:headEnd/>
            <a:tailEnd/>
          </a:ln>
          <a:effectLst/>
        </p:spPr>
        <p:txBody>
          <a:bodyPr>
            <a:spAutoFit/>
          </a:bodyPr>
          <a:lstStyle/>
          <a:p>
            <a:pPr marL="342900" indent="-342900" algn="r" eaLnBrk="1" hangingPunct="1">
              <a:buClr>
                <a:schemeClr val="hlink"/>
              </a:buClr>
              <a:buSzPct val="65000"/>
              <a:buFont typeface="Wingdings" pitchFamily="2" charset="2"/>
              <a:buNone/>
              <a:defRPr/>
            </a:pPr>
            <a:r>
              <a:rPr lang="en-US" sz="800" b="1" dirty="0">
                <a:latin typeface="Verdana" pitchFamily="34" charset="0"/>
              </a:rPr>
              <a:t>Copyright © 2024 SlideSpark .LLC</a:t>
            </a:r>
            <a:endParaRPr lang="en-US" sz="9600" dirty="0">
              <a:effectLst>
                <a:outerShdw blurRad="38100" dist="38100" dir="2700000" algn="tl">
                  <a:srgbClr val="000000"/>
                </a:outerShdw>
              </a:effectLst>
              <a:latin typeface="Tahoma" pitchFamily="34" charset="0"/>
            </a:endParaRPr>
          </a:p>
        </p:txBody>
      </p:sp>
      <p:pic>
        <p:nvPicPr>
          <p:cNvPr id="45058" name="Picture 2" descr="https://encrypted-tbn1.gstatic.com/images?q=tbn:ANd9GcSXGoJ1AroGg1fZ4LORTn6Ehga79gYqeo2hAOP_kN2_v-Krhks2OA"/>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7714" y="990600"/>
            <a:ext cx="8610600" cy="5493657"/>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
        <p:nvSpPr>
          <p:cNvPr id="3" name="Rectangle 2"/>
          <p:cNvSpPr/>
          <p:nvPr/>
        </p:nvSpPr>
        <p:spPr>
          <a:xfrm>
            <a:off x="224971" y="990600"/>
            <a:ext cx="1661032" cy="923330"/>
          </a:xfrm>
          <a:prstGeom prst="rect">
            <a:avLst/>
          </a:prstGeom>
          <a:noFill/>
        </p:spPr>
        <p:txBody>
          <a:bodyPr wrap="none" lIns="91440" tIns="45720" rIns="91440" bIns="45720">
            <a:spAutoFit/>
          </a:bodyPr>
          <a:lstStyle/>
          <a:p>
            <a:pPr algn="ctr"/>
            <a:r>
              <a:rPr lang="en-US" sz="54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*21</a:t>
            </a:r>
          </a:p>
        </p:txBody>
      </p:sp>
      <p:sp>
        <p:nvSpPr>
          <p:cNvPr id="4" name="Freeform 3"/>
          <p:cNvSpPr/>
          <p:nvPr/>
        </p:nvSpPr>
        <p:spPr bwMode="auto">
          <a:xfrm>
            <a:off x="3628571" y="957943"/>
            <a:ext cx="4865870" cy="5571576"/>
          </a:xfrm>
          <a:custGeom>
            <a:avLst/>
            <a:gdLst>
              <a:gd name="connsiteX0" fmla="*/ 551543 w 4865870"/>
              <a:gd name="connsiteY0" fmla="*/ 1857828 h 5571576"/>
              <a:gd name="connsiteX1" fmla="*/ 624115 w 4865870"/>
              <a:gd name="connsiteY1" fmla="*/ 2017486 h 5571576"/>
              <a:gd name="connsiteX2" fmla="*/ 653143 w 4865870"/>
              <a:gd name="connsiteY2" fmla="*/ 2061028 h 5571576"/>
              <a:gd name="connsiteX3" fmla="*/ 682172 w 4865870"/>
              <a:gd name="connsiteY3" fmla="*/ 2104571 h 5571576"/>
              <a:gd name="connsiteX4" fmla="*/ 769258 w 4865870"/>
              <a:gd name="connsiteY4" fmla="*/ 2278743 h 5571576"/>
              <a:gd name="connsiteX5" fmla="*/ 798286 w 4865870"/>
              <a:gd name="connsiteY5" fmla="*/ 2322286 h 5571576"/>
              <a:gd name="connsiteX6" fmla="*/ 841829 w 4865870"/>
              <a:gd name="connsiteY6" fmla="*/ 2351314 h 5571576"/>
              <a:gd name="connsiteX7" fmla="*/ 914400 w 4865870"/>
              <a:gd name="connsiteY7" fmla="*/ 2409371 h 5571576"/>
              <a:gd name="connsiteX8" fmla="*/ 943429 w 4865870"/>
              <a:gd name="connsiteY8" fmla="*/ 2452914 h 5571576"/>
              <a:gd name="connsiteX9" fmla="*/ 986972 w 4865870"/>
              <a:gd name="connsiteY9" fmla="*/ 2481943 h 5571576"/>
              <a:gd name="connsiteX10" fmla="*/ 1074058 w 4865870"/>
              <a:gd name="connsiteY10" fmla="*/ 2554514 h 5571576"/>
              <a:gd name="connsiteX11" fmla="*/ 1146629 w 4865870"/>
              <a:gd name="connsiteY11" fmla="*/ 2612571 h 5571576"/>
              <a:gd name="connsiteX12" fmla="*/ 1175658 w 4865870"/>
              <a:gd name="connsiteY12" fmla="*/ 2656114 h 5571576"/>
              <a:gd name="connsiteX13" fmla="*/ 1219200 w 4865870"/>
              <a:gd name="connsiteY13" fmla="*/ 2685143 h 5571576"/>
              <a:gd name="connsiteX14" fmla="*/ 1248229 w 4865870"/>
              <a:gd name="connsiteY14" fmla="*/ 2772228 h 5571576"/>
              <a:gd name="connsiteX15" fmla="*/ 1204686 w 4865870"/>
              <a:gd name="connsiteY15" fmla="*/ 2989943 h 5571576"/>
              <a:gd name="connsiteX16" fmla="*/ 1161143 w 4865870"/>
              <a:gd name="connsiteY16" fmla="*/ 3033486 h 5571576"/>
              <a:gd name="connsiteX17" fmla="*/ 1132115 w 4865870"/>
              <a:gd name="connsiteY17" fmla="*/ 3077028 h 5571576"/>
              <a:gd name="connsiteX18" fmla="*/ 1045029 w 4865870"/>
              <a:gd name="connsiteY18" fmla="*/ 3135086 h 5571576"/>
              <a:gd name="connsiteX19" fmla="*/ 957943 w 4865870"/>
              <a:gd name="connsiteY19" fmla="*/ 3207657 h 5571576"/>
              <a:gd name="connsiteX20" fmla="*/ 841829 w 4865870"/>
              <a:gd name="connsiteY20" fmla="*/ 3309257 h 5571576"/>
              <a:gd name="connsiteX21" fmla="*/ 798286 w 4865870"/>
              <a:gd name="connsiteY21" fmla="*/ 3338286 h 5571576"/>
              <a:gd name="connsiteX22" fmla="*/ 769258 w 4865870"/>
              <a:gd name="connsiteY22" fmla="*/ 3381828 h 5571576"/>
              <a:gd name="connsiteX23" fmla="*/ 725715 w 4865870"/>
              <a:gd name="connsiteY23" fmla="*/ 3396343 h 5571576"/>
              <a:gd name="connsiteX24" fmla="*/ 682172 w 4865870"/>
              <a:gd name="connsiteY24" fmla="*/ 3425371 h 5571576"/>
              <a:gd name="connsiteX25" fmla="*/ 638629 w 4865870"/>
              <a:gd name="connsiteY25" fmla="*/ 3439886 h 5571576"/>
              <a:gd name="connsiteX26" fmla="*/ 551543 w 4865870"/>
              <a:gd name="connsiteY26" fmla="*/ 3497943 h 5571576"/>
              <a:gd name="connsiteX27" fmla="*/ 508000 w 4865870"/>
              <a:gd name="connsiteY27" fmla="*/ 3526971 h 5571576"/>
              <a:gd name="connsiteX28" fmla="*/ 464458 w 4865870"/>
              <a:gd name="connsiteY28" fmla="*/ 3541486 h 5571576"/>
              <a:gd name="connsiteX29" fmla="*/ 435429 w 4865870"/>
              <a:gd name="connsiteY29" fmla="*/ 3585028 h 5571576"/>
              <a:gd name="connsiteX30" fmla="*/ 406400 w 4865870"/>
              <a:gd name="connsiteY30" fmla="*/ 3686628 h 5571576"/>
              <a:gd name="connsiteX31" fmla="*/ 333829 w 4865870"/>
              <a:gd name="connsiteY31" fmla="*/ 3773714 h 5571576"/>
              <a:gd name="connsiteX32" fmla="*/ 275772 w 4865870"/>
              <a:gd name="connsiteY32" fmla="*/ 3860800 h 5571576"/>
              <a:gd name="connsiteX33" fmla="*/ 246743 w 4865870"/>
              <a:gd name="connsiteY33" fmla="*/ 3904343 h 5571576"/>
              <a:gd name="connsiteX34" fmla="*/ 203200 w 4865870"/>
              <a:gd name="connsiteY34" fmla="*/ 3933371 h 5571576"/>
              <a:gd name="connsiteX35" fmla="*/ 159658 w 4865870"/>
              <a:gd name="connsiteY35" fmla="*/ 4020457 h 5571576"/>
              <a:gd name="connsiteX36" fmla="*/ 116115 w 4865870"/>
              <a:gd name="connsiteY36" fmla="*/ 4049486 h 5571576"/>
              <a:gd name="connsiteX37" fmla="*/ 87086 w 4865870"/>
              <a:gd name="connsiteY37" fmla="*/ 4093028 h 5571576"/>
              <a:gd name="connsiteX38" fmla="*/ 14515 w 4865870"/>
              <a:gd name="connsiteY38" fmla="*/ 4180114 h 5571576"/>
              <a:gd name="connsiteX39" fmla="*/ 0 w 4865870"/>
              <a:gd name="connsiteY39" fmla="*/ 4223657 h 5571576"/>
              <a:gd name="connsiteX40" fmla="*/ 87086 w 4865870"/>
              <a:gd name="connsiteY40" fmla="*/ 4354286 h 5571576"/>
              <a:gd name="connsiteX41" fmla="*/ 116115 w 4865870"/>
              <a:gd name="connsiteY41" fmla="*/ 4397828 h 5571576"/>
              <a:gd name="connsiteX42" fmla="*/ 174172 w 4865870"/>
              <a:gd name="connsiteY42" fmla="*/ 4528457 h 5571576"/>
              <a:gd name="connsiteX43" fmla="*/ 304800 w 4865870"/>
              <a:gd name="connsiteY43" fmla="*/ 4586514 h 5571576"/>
              <a:gd name="connsiteX44" fmla="*/ 391886 w 4865870"/>
              <a:gd name="connsiteY44" fmla="*/ 4615543 h 5571576"/>
              <a:gd name="connsiteX45" fmla="*/ 435429 w 4865870"/>
              <a:gd name="connsiteY45" fmla="*/ 4630057 h 5571576"/>
              <a:gd name="connsiteX46" fmla="*/ 566058 w 4865870"/>
              <a:gd name="connsiteY46" fmla="*/ 4659086 h 5571576"/>
              <a:gd name="connsiteX47" fmla="*/ 653143 w 4865870"/>
              <a:gd name="connsiteY47" fmla="*/ 4688114 h 5571576"/>
              <a:gd name="connsiteX48" fmla="*/ 740229 w 4865870"/>
              <a:gd name="connsiteY48" fmla="*/ 4746171 h 5571576"/>
              <a:gd name="connsiteX49" fmla="*/ 783772 w 4865870"/>
              <a:gd name="connsiteY49" fmla="*/ 4775200 h 5571576"/>
              <a:gd name="connsiteX50" fmla="*/ 870858 w 4865870"/>
              <a:gd name="connsiteY50" fmla="*/ 4804228 h 5571576"/>
              <a:gd name="connsiteX51" fmla="*/ 914400 w 4865870"/>
              <a:gd name="connsiteY51" fmla="*/ 4818743 h 5571576"/>
              <a:gd name="connsiteX52" fmla="*/ 957943 w 4865870"/>
              <a:gd name="connsiteY52" fmla="*/ 4847771 h 5571576"/>
              <a:gd name="connsiteX53" fmla="*/ 1001486 w 4865870"/>
              <a:gd name="connsiteY53" fmla="*/ 4862286 h 5571576"/>
              <a:gd name="connsiteX54" fmla="*/ 1088572 w 4865870"/>
              <a:gd name="connsiteY54" fmla="*/ 4920343 h 5571576"/>
              <a:gd name="connsiteX55" fmla="*/ 1204686 w 4865870"/>
              <a:gd name="connsiteY55" fmla="*/ 4949371 h 5571576"/>
              <a:gd name="connsiteX56" fmla="*/ 1262743 w 4865870"/>
              <a:gd name="connsiteY56" fmla="*/ 4963886 h 5571576"/>
              <a:gd name="connsiteX57" fmla="*/ 1335315 w 4865870"/>
              <a:gd name="connsiteY57" fmla="*/ 4978400 h 5571576"/>
              <a:gd name="connsiteX58" fmla="*/ 1465943 w 4865870"/>
              <a:gd name="connsiteY58" fmla="*/ 5021943 h 5571576"/>
              <a:gd name="connsiteX59" fmla="*/ 1509486 w 4865870"/>
              <a:gd name="connsiteY59" fmla="*/ 5036457 h 5571576"/>
              <a:gd name="connsiteX60" fmla="*/ 1553029 w 4865870"/>
              <a:gd name="connsiteY60" fmla="*/ 5050971 h 5571576"/>
              <a:gd name="connsiteX61" fmla="*/ 1596572 w 4865870"/>
              <a:gd name="connsiteY61" fmla="*/ 5080000 h 5571576"/>
              <a:gd name="connsiteX62" fmla="*/ 1640115 w 4865870"/>
              <a:gd name="connsiteY62" fmla="*/ 5094514 h 5571576"/>
              <a:gd name="connsiteX63" fmla="*/ 1727200 w 4865870"/>
              <a:gd name="connsiteY63" fmla="*/ 5152571 h 5571576"/>
              <a:gd name="connsiteX64" fmla="*/ 1814286 w 4865870"/>
              <a:gd name="connsiteY64" fmla="*/ 5196114 h 5571576"/>
              <a:gd name="connsiteX65" fmla="*/ 1857829 w 4865870"/>
              <a:gd name="connsiteY65" fmla="*/ 5210628 h 5571576"/>
              <a:gd name="connsiteX66" fmla="*/ 1930400 w 4865870"/>
              <a:gd name="connsiteY66" fmla="*/ 5283200 h 5571576"/>
              <a:gd name="connsiteX67" fmla="*/ 2032000 w 4865870"/>
              <a:gd name="connsiteY67" fmla="*/ 5413828 h 5571576"/>
              <a:gd name="connsiteX68" fmla="*/ 2046515 w 4865870"/>
              <a:gd name="connsiteY68" fmla="*/ 5457371 h 5571576"/>
              <a:gd name="connsiteX69" fmla="*/ 2075543 w 4865870"/>
              <a:gd name="connsiteY69" fmla="*/ 5500914 h 5571576"/>
              <a:gd name="connsiteX70" fmla="*/ 2162629 w 4865870"/>
              <a:gd name="connsiteY70" fmla="*/ 5529943 h 5571576"/>
              <a:gd name="connsiteX71" fmla="*/ 2365829 w 4865870"/>
              <a:gd name="connsiteY71" fmla="*/ 5515428 h 5571576"/>
              <a:gd name="connsiteX72" fmla="*/ 3628572 w 4865870"/>
              <a:gd name="connsiteY72" fmla="*/ 5544457 h 5571576"/>
              <a:gd name="connsiteX73" fmla="*/ 4368800 w 4865870"/>
              <a:gd name="connsiteY73" fmla="*/ 5544457 h 5571576"/>
              <a:gd name="connsiteX74" fmla="*/ 4688115 w 4865870"/>
              <a:gd name="connsiteY74" fmla="*/ 5529943 h 5571576"/>
              <a:gd name="connsiteX75" fmla="*/ 4731658 w 4865870"/>
              <a:gd name="connsiteY75" fmla="*/ 5515428 h 5571576"/>
              <a:gd name="connsiteX76" fmla="*/ 4818743 w 4865870"/>
              <a:gd name="connsiteY76" fmla="*/ 5500914 h 5571576"/>
              <a:gd name="connsiteX77" fmla="*/ 4847772 w 4865870"/>
              <a:gd name="connsiteY77" fmla="*/ 5457371 h 5571576"/>
              <a:gd name="connsiteX78" fmla="*/ 4862286 w 4865870"/>
              <a:gd name="connsiteY78" fmla="*/ 5413828 h 5571576"/>
              <a:gd name="connsiteX79" fmla="*/ 4833258 w 4865870"/>
              <a:gd name="connsiteY79" fmla="*/ 5036457 h 5571576"/>
              <a:gd name="connsiteX80" fmla="*/ 4818743 w 4865870"/>
              <a:gd name="connsiteY80" fmla="*/ 4397828 h 5571576"/>
              <a:gd name="connsiteX81" fmla="*/ 4804229 w 4865870"/>
              <a:gd name="connsiteY81" fmla="*/ 4354286 h 5571576"/>
              <a:gd name="connsiteX82" fmla="*/ 4789715 w 4865870"/>
              <a:gd name="connsiteY82" fmla="*/ 4296228 h 5571576"/>
              <a:gd name="connsiteX83" fmla="*/ 4746172 w 4865870"/>
              <a:gd name="connsiteY83" fmla="*/ 4165600 h 5571576"/>
              <a:gd name="connsiteX84" fmla="*/ 4717143 w 4865870"/>
              <a:gd name="connsiteY84" fmla="*/ 4078514 h 5571576"/>
              <a:gd name="connsiteX85" fmla="*/ 4702629 w 4865870"/>
              <a:gd name="connsiteY85" fmla="*/ 4034971 h 5571576"/>
              <a:gd name="connsiteX86" fmla="*/ 4717143 w 4865870"/>
              <a:gd name="connsiteY86" fmla="*/ 3788228 h 5571576"/>
              <a:gd name="connsiteX87" fmla="*/ 4775200 w 4865870"/>
              <a:gd name="connsiteY87" fmla="*/ 3701143 h 5571576"/>
              <a:gd name="connsiteX88" fmla="*/ 4789715 w 4865870"/>
              <a:gd name="connsiteY88" fmla="*/ 3657600 h 5571576"/>
              <a:gd name="connsiteX89" fmla="*/ 4818743 w 4865870"/>
              <a:gd name="connsiteY89" fmla="*/ 3556000 h 5571576"/>
              <a:gd name="connsiteX90" fmla="*/ 4775200 w 4865870"/>
              <a:gd name="connsiteY90" fmla="*/ 3381828 h 5571576"/>
              <a:gd name="connsiteX91" fmla="*/ 4746172 w 4865870"/>
              <a:gd name="connsiteY91" fmla="*/ 3338286 h 5571576"/>
              <a:gd name="connsiteX92" fmla="*/ 4717143 w 4865870"/>
              <a:gd name="connsiteY92" fmla="*/ 3251200 h 5571576"/>
              <a:gd name="connsiteX93" fmla="*/ 4688115 w 4865870"/>
              <a:gd name="connsiteY93" fmla="*/ 3207657 h 5571576"/>
              <a:gd name="connsiteX94" fmla="*/ 4659086 w 4865870"/>
              <a:gd name="connsiteY94" fmla="*/ 3120571 h 5571576"/>
              <a:gd name="connsiteX95" fmla="*/ 4630058 w 4865870"/>
              <a:gd name="connsiteY95" fmla="*/ 3077028 h 5571576"/>
              <a:gd name="connsiteX96" fmla="*/ 4615543 w 4865870"/>
              <a:gd name="connsiteY96" fmla="*/ 3033486 h 5571576"/>
              <a:gd name="connsiteX97" fmla="*/ 4557486 w 4865870"/>
              <a:gd name="connsiteY97" fmla="*/ 2946400 h 5571576"/>
              <a:gd name="connsiteX98" fmla="*/ 4528458 w 4865870"/>
              <a:gd name="connsiteY98" fmla="*/ 2859314 h 5571576"/>
              <a:gd name="connsiteX99" fmla="*/ 4441372 w 4865870"/>
              <a:gd name="connsiteY99" fmla="*/ 2772228 h 5571576"/>
              <a:gd name="connsiteX100" fmla="*/ 4397829 w 4865870"/>
              <a:gd name="connsiteY100" fmla="*/ 2728686 h 5571576"/>
              <a:gd name="connsiteX101" fmla="*/ 4354286 w 4865870"/>
              <a:gd name="connsiteY101" fmla="*/ 2699657 h 5571576"/>
              <a:gd name="connsiteX102" fmla="*/ 4267200 w 4865870"/>
              <a:gd name="connsiteY102" fmla="*/ 2612571 h 5571576"/>
              <a:gd name="connsiteX103" fmla="*/ 4136572 w 4865870"/>
              <a:gd name="connsiteY103" fmla="*/ 2540000 h 5571576"/>
              <a:gd name="connsiteX104" fmla="*/ 4093029 w 4865870"/>
              <a:gd name="connsiteY104" fmla="*/ 2496457 h 5571576"/>
              <a:gd name="connsiteX105" fmla="*/ 3933372 w 4865870"/>
              <a:gd name="connsiteY105" fmla="*/ 2467428 h 5571576"/>
              <a:gd name="connsiteX106" fmla="*/ 3846286 w 4865870"/>
              <a:gd name="connsiteY106" fmla="*/ 2438400 h 5571576"/>
              <a:gd name="connsiteX107" fmla="*/ 3802743 w 4865870"/>
              <a:gd name="connsiteY107" fmla="*/ 2423886 h 5571576"/>
              <a:gd name="connsiteX108" fmla="*/ 3672115 w 4865870"/>
              <a:gd name="connsiteY108" fmla="*/ 2351314 h 5571576"/>
              <a:gd name="connsiteX109" fmla="*/ 3628572 w 4865870"/>
              <a:gd name="connsiteY109" fmla="*/ 2322286 h 5571576"/>
              <a:gd name="connsiteX110" fmla="*/ 3556000 w 4865870"/>
              <a:gd name="connsiteY110" fmla="*/ 2264228 h 5571576"/>
              <a:gd name="connsiteX111" fmla="*/ 3425372 w 4865870"/>
              <a:gd name="connsiteY111" fmla="*/ 2191657 h 5571576"/>
              <a:gd name="connsiteX112" fmla="*/ 3294743 w 4865870"/>
              <a:gd name="connsiteY112" fmla="*/ 2133600 h 5571576"/>
              <a:gd name="connsiteX113" fmla="*/ 3251200 w 4865870"/>
              <a:gd name="connsiteY113" fmla="*/ 2119086 h 5571576"/>
              <a:gd name="connsiteX114" fmla="*/ 3207658 w 4865870"/>
              <a:gd name="connsiteY114" fmla="*/ 2090057 h 5571576"/>
              <a:gd name="connsiteX115" fmla="*/ 3193143 w 4865870"/>
              <a:gd name="connsiteY115" fmla="*/ 2046514 h 5571576"/>
              <a:gd name="connsiteX116" fmla="*/ 3207658 w 4865870"/>
              <a:gd name="connsiteY116" fmla="*/ 1814286 h 5571576"/>
              <a:gd name="connsiteX117" fmla="*/ 3222172 w 4865870"/>
              <a:gd name="connsiteY117" fmla="*/ 1770743 h 5571576"/>
              <a:gd name="connsiteX118" fmla="*/ 3265715 w 4865870"/>
              <a:gd name="connsiteY118" fmla="*/ 1741714 h 5571576"/>
              <a:gd name="connsiteX119" fmla="*/ 3352800 w 4865870"/>
              <a:gd name="connsiteY119" fmla="*/ 1683657 h 5571576"/>
              <a:gd name="connsiteX120" fmla="*/ 3410858 w 4865870"/>
              <a:gd name="connsiteY120" fmla="*/ 1553028 h 5571576"/>
              <a:gd name="connsiteX121" fmla="*/ 3425372 w 4865870"/>
              <a:gd name="connsiteY121" fmla="*/ 1509486 h 5571576"/>
              <a:gd name="connsiteX122" fmla="*/ 3439886 w 4865870"/>
              <a:gd name="connsiteY122" fmla="*/ 1277257 h 5571576"/>
              <a:gd name="connsiteX123" fmla="*/ 3454400 w 4865870"/>
              <a:gd name="connsiteY123" fmla="*/ 1233714 h 5571576"/>
              <a:gd name="connsiteX124" fmla="*/ 3541486 w 4865870"/>
              <a:gd name="connsiteY124" fmla="*/ 1204686 h 5571576"/>
              <a:gd name="connsiteX125" fmla="*/ 3585029 w 4865870"/>
              <a:gd name="connsiteY125" fmla="*/ 1190171 h 5571576"/>
              <a:gd name="connsiteX126" fmla="*/ 3672115 w 4865870"/>
              <a:gd name="connsiteY126" fmla="*/ 1146628 h 5571576"/>
              <a:gd name="connsiteX127" fmla="*/ 3759200 w 4865870"/>
              <a:gd name="connsiteY127" fmla="*/ 1103086 h 5571576"/>
              <a:gd name="connsiteX128" fmla="*/ 3933372 w 4865870"/>
              <a:gd name="connsiteY128" fmla="*/ 1016000 h 5571576"/>
              <a:gd name="connsiteX129" fmla="*/ 3976915 w 4865870"/>
              <a:gd name="connsiteY129" fmla="*/ 1001486 h 5571576"/>
              <a:gd name="connsiteX130" fmla="*/ 4064000 w 4865870"/>
              <a:gd name="connsiteY130" fmla="*/ 957943 h 5571576"/>
              <a:gd name="connsiteX131" fmla="*/ 4107543 w 4865870"/>
              <a:gd name="connsiteY131" fmla="*/ 928914 h 5571576"/>
              <a:gd name="connsiteX132" fmla="*/ 4122058 w 4865870"/>
              <a:gd name="connsiteY132" fmla="*/ 783771 h 5571576"/>
              <a:gd name="connsiteX133" fmla="*/ 4078515 w 4865870"/>
              <a:gd name="connsiteY133" fmla="*/ 769257 h 5571576"/>
              <a:gd name="connsiteX134" fmla="*/ 3788229 w 4865870"/>
              <a:gd name="connsiteY134" fmla="*/ 812800 h 5571576"/>
              <a:gd name="connsiteX135" fmla="*/ 3730172 w 4865870"/>
              <a:gd name="connsiteY135" fmla="*/ 827314 h 5571576"/>
              <a:gd name="connsiteX136" fmla="*/ 3599543 w 4865870"/>
              <a:gd name="connsiteY136" fmla="*/ 841828 h 5571576"/>
              <a:gd name="connsiteX137" fmla="*/ 3381829 w 4865870"/>
              <a:gd name="connsiteY137" fmla="*/ 827314 h 5571576"/>
              <a:gd name="connsiteX138" fmla="*/ 3338286 w 4865870"/>
              <a:gd name="connsiteY138" fmla="*/ 812800 h 5571576"/>
              <a:gd name="connsiteX139" fmla="*/ 3309258 w 4865870"/>
              <a:gd name="connsiteY139" fmla="*/ 769257 h 5571576"/>
              <a:gd name="connsiteX140" fmla="*/ 3294743 w 4865870"/>
              <a:gd name="connsiteY140" fmla="*/ 682171 h 5571576"/>
              <a:gd name="connsiteX141" fmla="*/ 3265715 w 4865870"/>
              <a:gd name="connsiteY141" fmla="*/ 580571 h 5571576"/>
              <a:gd name="connsiteX142" fmla="*/ 3251200 w 4865870"/>
              <a:gd name="connsiteY142" fmla="*/ 58057 h 5571576"/>
              <a:gd name="connsiteX143" fmla="*/ 3164115 w 4865870"/>
              <a:gd name="connsiteY143" fmla="*/ 29028 h 5571576"/>
              <a:gd name="connsiteX144" fmla="*/ 3048000 w 4865870"/>
              <a:gd name="connsiteY144" fmla="*/ 0 h 5571576"/>
              <a:gd name="connsiteX145" fmla="*/ 2801258 w 4865870"/>
              <a:gd name="connsiteY145" fmla="*/ 14514 h 5571576"/>
              <a:gd name="connsiteX146" fmla="*/ 2510972 w 4865870"/>
              <a:gd name="connsiteY146" fmla="*/ 58057 h 5571576"/>
              <a:gd name="connsiteX147" fmla="*/ 1364343 w 4865870"/>
              <a:gd name="connsiteY147" fmla="*/ 72571 h 5571576"/>
              <a:gd name="connsiteX148" fmla="*/ 1291772 w 4865870"/>
              <a:gd name="connsiteY148" fmla="*/ 174171 h 5571576"/>
              <a:gd name="connsiteX149" fmla="*/ 1277258 w 4865870"/>
              <a:gd name="connsiteY149" fmla="*/ 217714 h 5571576"/>
              <a:gd name="connsiteX150" fmla="*/ 1262743 w 4865870"/>
              <a:gd name="connsiteY150" fmla="*/ 711200 h 5571576"/>
              <a:gd name="connsiteX151" fmla="*/ 1204686 w 4865870"/>
              <a:gd name="connsiteY151" fmla="*/ 798286 h 5571576"/>
              <a:gd name="connsiteX152" fmla="*/ 1059543 w 4865870"/>
              <a:gd name="connsiteY152" fmla="*/ 769257 h 5571576"/>
              <a:gd name="connsiteX153" fmla="*/ 943429 w 4865870"/>
              <a:gd name="connsiteY153" fmla="*/ 740228 h 5571576"/>
              <a:gd name="connsiteX154" fmla="*/ 653143 w 4865870"/>
              <a:gd name="connsiteY154" fmla="*/ 754743 h 5571576"/>
              <a:gd name="connsiteX155" fmla="*/ 580572 w 4865870"/>
              <a:gd name="connsiteY155" fmla="*/ 769257 h 5571576"/>
              <a:gd name="connsiteX156" fmla="*/ 537029 w 4865870"/>
              <a:gd name="connsiteY156" fmla="*/ 798286 h 5571576"/>
              <a:gd name="connsiteX157" fmla="*/ 508000 w 4865870"/>
              <a:gd name="connsiteY157" fmla="*/ 885371 h 5571576"/>
              <a:gd name="connsiteX158" fmla="*/ 595086 w 4865870"/>
              <a:gd name="connsiteY158" fmla="*/ 943428 h 5571576"/>
              <a:gd name="connsiteX159" fmla="*/ 638629 w 4865870"/>
              <a:gd name="connsiteY159" fmla="*/ 972457 h 5571576"/>
              <a:gd name="connsiteX160" fmla="*/ 682172 w 4865870"/>
              <a:gd name="connsiteY160" fmla="*/ 1016000 h 5571576"/>
              <a:gd name="connsiteX161" fmla="*/ 769258 w 4865870"/>
              <a:gd name="connsiteY161" fmla="*/ 1074057 h 5571576"/>
              <a:gd name="connsiteX162" fmla="*/ 812800 w 4865870"/>
              <a:gd name="connsiteY162" fmla="*/ 1103086 h 5571576"/>
              <a:gd name="connsiteX163" fmla="*/ 856343 w 4865870"/>
              <a:gd name="connsiteY163" fmla="*/ 1132114 h 5571576"/>
              <a:gd name="connsiteX164" fmla="*/ 899886 w 4865870"/>
              <a:gd name="connsiteY164" fmla="*/ 1161143 h 5571576"/>
              <a:gd name="connsiteX165" fmla="*/ 1016000 w 4865870"/>
              <a:gd name="connsiteY165" fmla="*/ 1190171 h 5571576"/>
              <a:gd name="connsiteX166" fmla="*/ 1059543 w 4865870"/>
              <a:gd name="connsiteY166" fmla="*/ 1204686 h 5571576"/>
              <a:gd name="connsiteX167" fmla="*/ 1088572 w 4865870"/>
              <a:gd name="connsiteY167" fmla="*/ 1291771 h 5571576"/>
              <a:gd name="connsiteX168" fmla="*/ 1117600 w 4865870"/>
              <a:gd name="connsiteY168" fmla="*/ 1451428 h 5571576"/>
              <a:gd name="connsiteX169" fmla="*/ 1132115 w 4865870"/>
              <a:gd name="connsiteY169" fmla="*/ 1494971 h 5571576"/>
              <a:gd name="connsiteX170" fmla="*/ 1175658 w 4865870"/>
              <a:gd name="connsiteY170" fmla="*/ 1640114 h 5571576"/>
              <a:gd name="connsiteX171" fmla="*/ 1190172 w 4865870"/>
              <a:gd name="connsiteY171" fmla="*/ 1683657 h 5571576"/>
              <a:gd name="connsiteX172" fmla="*/ 1219200 w 4865870"/>
              <a:gd name="connsiteY172" fmla="*/ 1727200 h 5571576"/>
              <a:gd name="connsiteX173" fmla="*/ 1132115 w 4865870"/>
              <a:gd name="connsiteY173" fmla="*/ 1756228 h 5571576"/>
              <a:gd name="connsiteX174" fmla="*/ 1001486 w 4865870"/>
              <a:gd name="connsiteY174" fmla="*/ 1814286 h 5571576"/>
              <a:gd name="connsiteX175" fmla="*/ 711200 w 4865870"/>
              <a:gd name="connsiteY175" fmla="*/ 1828800 h 5571576"/>
              <a:gd name="connsiteX176" fmla="*/ 551543 w 4865870"/>
              <a:gd name="connsiteY176" fmla="*/ 1857828 h 5571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Lst>
            <a:rect l="l" t="t" r="r" b="b"/>
            <a:pathLst>
              <a:path w="4865870" h="5571576">
                <a:moveTo>
                  <a:pt x="551543" y="1857828"/>
                </a:moveTo>
                <a:cubicBezTo>
                  <a:pt x="572900" y="1964610"/>
                  <a:pt x="552374" y="1909874"/>
                  <a:pt x="624115" y="2017486"/>
                </a:cubicBezTo>
                <a:lnTo>
                  <a:pt x="653143" y="2061028"/>
                </a:lnTo>
                <a:lnTo>
                  <a:pt x="682172" y="2104571"/>
                </a:lnTo>
                <a:cubicBezTo>
                  <a:pt x="722233" y="2224757"/>
                  <a:pt x="694226" y="2166195"/>
                  <a:pt x="769258" y="2278743"/>
                </a:cubicBezTo>
                <a:cubicBezTo>
                  <a:pt x="778934" y="2293257"/>
                  <a:pt x="783772" y="2312610"/>
                  <a:pt x="798286" y="2322286"/>
                </a:cubicBezTo>
                <a:lnTo>
                  <a:pt x="841829" y="2351314"/>
                </a:lnTo>
                <a:cubicBezTo>
                  <a:pt x="925023" y="2476104"/>
                  <a:pt x="814247" y="2329248"/>
                  <a:pt x="914400" y="2409371"/>
                </a:cubicBezTo>
                <a:cubicBezTo>
                  <a:pt x="928022" y="2420268"/>
                  <a:pt x="931094" y="2440579"/>
                  <a:pt x="943429" y="2452914"/>
                </a:cubicBezTo>
                <a:cubicBezTo>
                  <a:pt x="955764" y="2465249"/>
                  <a:pt x="973571" y="2470776"/>
                  <a:pt x="986972" y="2481943"/>
                </a:cubicBezTo>
                <a:cubicBezTo>
                  <a:pt x="1098720" y="2575067"/>
                  <a:pt x="965956" y="2482448"/>
                  <a:pt x="1074058" y="2554514"/>
                </a:cubicBezTo>
                <a:cubicBezTo>
                  <a:pt x="1157246" y="2679299"/>
                  <a:pt x="1046478" y="2532451"/>
                  <a:pt x="1146629" y="2612571"/>
                </a:cubicBezTo>
                <a:cubicBezTo>
                  <a:pt x="1160251" y="2623468"/>
                  <a:pt x="1163323" y="2643779"/>
                  <a:pt x="1175658" y="2656114"/>
                </a:cubicBezTo>
                <a:cubicBezTo>
                  <a:pt x="1187993" y="2668449"/>
                  <a:pt x="1204686" y="2675467"/>
                  <a:pt x="1219200" y="2685143"/>
                </a:cubicBezTo>
                <a:cubicBezTo>
                  <a:pt x="1228876" y="2714171"/>
                  <a:pt x="1251608" y="2741817"/>
                  <a:pt x="1248229" y="2772228"/>
                </a:cubicBezTo>
                <a:cubicBezTo>
                  <a:pt x="1245685" y="2795123"/>
                  <a:pt x="1236849" y="2957780"/>
                  <a:pt x="1204686" y="2989943"/>
                </a:cubicBezTo>
                <a:cubicBezTo>
                  <a:pt x="1190172" y="3004457"/>
                  <a:pt x="1174284" y="3017717"/>
                  <a:pt x="1161143" y="3033486"/>
                </a:cubicBezTo>
                <a:cubicBezTo>
                  <a:pt x="1149976" y="3046887"/>
                  <a:pt x="1145243" y="3065541"/>
                  <a:pt x="1132115" y="3077028"/>
                </a:cubicBezTo>
                <a:cubicBezTo>
                  <a:pt x="1105859" y="3100002"/>
                  <a:pt x="1069699" y="3110417"/>
                  <a:pt x="1045029" y="3135086"/>
                </a:cubicBezTo>
                <a:cubicBezTo>
                  <a:pt x="989151" y="3190963"/>
                  <a:pt x="1018565" y="3167242"/>
                  <a:pt x="957943" y="3207657"/>
                </a:cubicBezTo>
                <a:cubicBezTo>
                  <a:pt x="909563" y="3280229"/>
                  <a:pt x="943430" y="3241523"/>
                  <a:pt x="841829" y="3309257"/>
                </a:cubicBezTo>
                <a:lnTo>
                  <a:pt x="798286" y="3338286"/>
                </a:lnTo>
                <a:cubicBezTo>
                  <a:pt x="788610" y="3352800"/>
                  <a:pt x="782879" y="3370931"/>
                  <a:pt x="769258" y="3381828"/>
                </a:cubicBezTo>
                <a:cubicBezTo>
                  <a:pt x="757311" y="3391386"/>
                  <a:pt x="739399" y="3389501"/>
                  <a:pt x="725715" y="3396343"/>
                </a:cubicBezTo>
                <a:cubicBezTo>
                  <a:pt x="710113" y="3404144"/>
                  <a:pt x="697774" y="3417570"/>
                  <a:pt x="682172" y="3425371"/>
                </a:cubicBezTo>
                <a:cubicBezTo>
                  <a:pt x="668488" y="3432213"/>
                  <a:pt x="652003" y="3432456"/>
                  <a:pt x="638629" y="3439886"/>
                </a:cubicBezTo>
                <a:cubicBezTo>
                  <a:pt x="608131" y="3456829"/>
                  <a:pt x="580572" y="3478591"/>
                  <a:pt x="551543" y="3497943"/>
                </a:cubicBezTo>
                <a:cubicBezTo>
                  <a:pt x="537029" y="3507619"/>
                  <a:pt x="524549" y="3521454"/>
                  <a:pt x="508000" y="3526971"/>
                </a:cubicBezTo>
                <a:lnTo>
                  <a:pt x="464458" y="3541486"/>
                </a:lnTo>
                <a:cubicBezTo>
                  <a:pt x="454782" y="3556000"/>
                  <a:pt x="443230" y="3569426"/>
                  <a:pt x="435429" y="3585028"/>
                </a:cubicBezTo>
                <a:cubicBezTo>
                  <a:pt x="407194" y="3641496"/>
                  <a:pt x="434291" y="3621550"/>
                  <a:pt x="406400" y="3686628"/>
                </a:cubicBezTo>
                <a:cubicBezTo>
                  <a:pt x="385181" y="3736139"/>
                  <a:pt x="367120" y="3730911"/>
                  <a:pt x="333829" y="3773714"/>
                </a:cubicBezTo>
                <a:cubicBezTo>
                  <a:pt x="312410" y="3801253"/>
                  <a:pt x="295124" y="3831771"/>
                  <a:pt x="275772" y="3860800"/>
                </a:cubicBezTo>
                <a:cubicBezTo>
                  <a:pt x="266096" y="3875314"/>
                  <a:pt x="261257" y="3894667"/>
                  <a:pt x="246743" y="3904343"/>
                </a:cubicBezTo>
                <a:lnTo>
                  <a:pt x="203200" y="3933371"/>
                </a:lnTo>
                <a:cubicBezTo>
                  <a:pt x="191396" y="3968785"/>
                  <a:pt x="187794" y="3992321"/>
                  <a:pt x="159658" y="4020457"/>
                </a:cubicBezTo>
                <a:cubicBezTo>
                  <a:pt x="147323" y="4032792"/>
                  <a:pt x="130629" y="4039810"/>
                  <a:pt x="116115" y="4049486"/>
                </a:cubicBezTo>
                <a:cubicBezTo>
                  <a:pt x="106439" y="4064000"/>
                  <a:pt x="98253" y="4079627"/>
                  <a:pt x="87086" y="4093028"/>
                </a:cubicBezTo>
                <a:cubicBezTo>
                  <a:pt x="46960" y="4141179"/>
                  <a:pt x="41543" y="4126059"/>
                  <a:pt x="14515" y="4180114"/>
                </a:cubicBezTo>
                <a:cubicBezTo>
                  <a:pt x="7673" y="4193798"/>
                  <a:pt x="4838" y="4209143"/>
                  <a:pt x="0" y="4223657"/>
                </a:cubicBezTo>
                <a:lnTo>
                  <a:pt x="87086" y="4354286"/>
                </a:lnTo>
                <a:lnTo>
                  <a:pt x="116115" y="4397828"/>
                </a:lnTo>
                <a:cubicBezTo>
                  <a:pt x="130487" y="4440946"/>
                  <a:pt x="139669" y="4493954"/>
                  <a:pt x="174172" y="4528457"/>
                </a:cubicBezTo>
                <a:cubicBezTo>
                  <a:pt x="208674" y="4562959"/>
                  <a:pt x="261683" y="4572142"/>
                  <a:pt x="304800" y="4586514"/>
                </a:cubicBezTo>
                <a:lnTo>
                  <a:pt x="391886" y="4615543"/>
                </a:lnTo>
                <a:cubicBezTo>
                  <a:pt x="406400" y="4620381"/>
                  <a:pt x="420427" y="4627057"/>
                  <a:pt x="435429" y="4630057"/>
                </a:cubicBezTo>
                <a:cubicBezTo>
                  <a:pt x="476873" y="4638346"/>
                  <a:pt x="525055" y="4646785"/>
                  <a:pt x="566058" y="4659086"/>
                </a:cubicBezTo>
                <a:cubicBezTo>
                  <a:pt x="595366" y="4667878"/>
                  <a:pt x="653143" y="4688114"/>
                  <a:pt x="653143" y="4688114"/>
                </a:cubicBezTo>
                <a:lnTo>
                  <a:pt x="740229" y="4746171"/>
                </a:lnTo>
                <a:cubicBezTo>
                  <a:pt x="754743" y="4755847"/>
                  <a:pt x="767223" y="4769684"/>
                  <a:pt x="783772" y="4775200"/>
                </a:cubicBezTo>
                <a:lnTo>
                  <a:pt x="870858" y="4804228"/>
                </a:lnTo>
                <a:cubicBezTo>
                  <a:pt x="885372" y="4809066"/>
                  <a:pt x="901670" y="4810257"/>
                  <a:pt x="914400" y="4818743"/>
                </a:cubicBezTo>
                <a:cubicBezTo>
                  <a:pt x="928914" y="4828419"/>
                  <a:pt x="942341" y="4839970"/>
                  <a:pt x="957943" y="4847771"/>
                </a:cubicBezTo>
                <a:cubicBezTo>
                  <a:pt x="971627" y="4854613"/>
                  <a:pt x="988112" y="4854856"/>
                  <a:pt x="1001486" y="4862286"/>
                </a:cubicBezTo>
                <a:cubicBezTo>
                  <a:pt x="1031984" y="4879229"/>
                  <a:pt x="1054726" y="4911882"/>
                  <a:pt x="1088572" y="4920343"/>
                </a:cubicBezTo>
                <a:lnTo>
                  <a:pt x="1204686" y="4949371"/>
                </a:lnTo>
                <a:cubicBezTo>
                  <a:pt x="1224038" y="4954209"/>
                  <a:pt x="1243182" y="4959974"/>
                  <a:pt x="1262743" y="4963886"/>
                </a:cubicBezTo>
                <a:cubicBezTo>
                  <a:pt x="1286934" y="4968724"/>
                  <a:pt x="1311515" y="4971909"/>
                  <a:pt x="1335315" y="4978400"/>
                </a:cubicBezTo>
                <a:cubicBezTo>
                  <a:pt x="1335355" y="4978411"/>
                  <a:pt x="1444152" y="5014679"/>
                  <a:pt x="1465943" y="5021943"/>
                </a:cubicBezTo>
                <a:lnTo>
                  <a:pt x="1509486" y="5036457"/>
                </a:lnTo>
                <a:lnTo>
                  <a:pt x="1553029" y="5050971"/>
                </a:lnTo>
                <a:cubicBezTo>
                  <a:pt x="1567543" y="5060647"/>
                  <a:pt x="1580970" y="5072199"/>
                  <a:pt x="1596572" y="5080000"/>
                </a:cubicBezTo>
                <a:cubicBezTo>
                  <a:pt x="1610256" y="5086842"/>
                  <a:pt x="1626741" y="5087084"/>
                  <a:pt x="1640115" y="5094514"/>
                </a:cubicBezTo>
                <a:cubicBezTo>
                  <a:pt x="1670612" y="5111457"/>
                  <a:pt x="1694103" y="5141538"/>
                  <a:pt x="1727200" y="5152571"/>
                </a:cubicBezTo>
                <a:cubicBezTo>
                  <a:pt x="1836654" y="5189057"/>
                  <a:pt x="1701732" y="5139838"/>
                  <a:pt x="1814286" y="5196114"/>
                </a:cubicBezTo>
                <a:cubicBezTo>
                  <a:pt x="1827970" y="5202956"/>
                  <a:pt x="1843315" y="5205790"/>
                  <a:pt x="1857829" y="5210628"/>
                </a:cubicBezTo>
                <a:cubicBezTo>
                  <a:pt x="1937659" y="5263849"/>
                  <a:pt x="1869923" y="5210627"/>
                  <a:pt x="1930400" y="5283200"/>
                </a:cubicBezTo>
                <a:cubicBezTo>
                  <a:pt x="1972145" y="5333295"/>
                  <a:pt x="2007542" y="5340458"/>
                  <a:pt x="2032000" y="5413828"/>
                </a:cubicBezTo>
                <a:cubicBezTo>
                  <a:pt x="2036838" y="5428342"/>
                  <a:pt x="2039673" y="5443687"/>
                  <a:pt x="2046515" y="5457371"/>
                </a:cubicBezTo>
                <a:cubicBezTo>
                  <a:pt x="2054316" y="5472973"/>
                  <a:pt x="2060751" y="5491669"/>
                  <a:pt x="2075543" y="5500914"/>
                </a:cubicBezTo>
                <a:cubicBezTo>
                  <a:pt x="2101491" y="5517132"/>
                  <a:pt x="2162629" y="5529943"/>
                  <a:pt x="2162629" y="5529943"/>
                </a:cubicBezTo>
                <a:cubicBezTo>
                  <a:pt x="2230362" y="5525105"/>
                  <a:pt x="2297923" y="5515428"/>
                  <a:pt x="2365829" y="5515428"/>
                </a:cubicBezTo>
                <a:cubicBezTo>
                  <a:pt x="3060397" y="5515428"/>
                  <a:pt x="3115467" y="5521134"/>
                  <a:pt x="3628572" y="5544457"/>
                </a:cubicBezTo>
                <a:cubicBezTo>
                  <a:pt x="3926882" y="5594174"/>
                  <a:pt x="3712732" y="5564041"/>
                  <a:pt x="4368800" y="5544457"/>
                </a:cubicBezTo>
                <a:cubicBezTo>
                  <a:pt x="4475301" y="5541278"/>
                  <a:pt x="4581677" y="5534781"/>
                  <a:pt x="4688115" y="5529943"/>
                </a:cubicBezTo>
                <a:cubicBezTo>
                  <a:pt x="4702629" y="5525105"/>
                  <a:pt x="4716723" y="5518747"/>
                  <a:pt x="4731658" y="5515428"/>
                </a:cubicBezTo>
                <a:cubicBezTo>
                  <a:pt x="4760386" y="5509044"/>
                  <a:pt x="4792421" y="5514075"/>
                  <a:pt x="4818743" y="5500914"/>
                </a:cubicBezTo>
                <a:cubicBezTo>
                  <a:pt x="4834345" y="5493113"/>
                  <a:pt x="4838096" y="5471885"/>
                  <a:pt x="4847772" y="5457371"/>
                </a:cubicBezTo>
                <a:cubicBezTo>
                  <a:pt x="4852610" y="5442857"/>
                  <a:pt x="4862286" y="5429127"/>
                  <a:pt x="4862286" y="5413828"/>
                </a:cubicBezTo>
                <a:cubicBezTo>
                  <a:pt x="4862286" y="5110252"/>
                  <a:pt x="4880908" y="5179411"/>
                  <a:pt x="4833258" y="5036457"/>
                </a:cubicBezTo>
                <a:cubicBezTo>
                  <a:pt x="4828420" y="4823581"/>
                  <a:pt x="4827796" y="4610567"/>
                  <a:pt x="4818743" y="4397828"/>
                </a:cubicBezTo>
                <a:cubicBezTo>
                  <a:pt x="4818093" y="4382543"/>
                  <a:pt x="4808432" y="4368996"/>
                  <a:pt x="4804229" y="4354286"/>
                </a:cubicBezTo>
                <a:cubicBezTo>
                  <a:pt x="4798749" y="4335105"/>
                  <a:pt x="4795447" y="4315335"/>
                  <a:pt x="4789715" y="4296228"/>
                </a:cubicBezTo>
                <a:cubicBezTo>
                  <a:pt x="4776526" y="4252266"/>
                  <a:pt x="4760686" y="4209143"/>
                  <a:pt x="4746172" y="4165600"/>
                </a:cubicBezTo>
                <a:lnTo>
                  <a:pt x="4717143" y="4078514"/>
                </a:lnTo>
                <a:lnTo>
                  <a:pt x="4702629" y="4034971"/>
                </a:lnTo>
                <a:cubicBezTo>
                  <a:pt x="4707467" y="3952723"/>
                  <a:pt x="4699641" y="3868737"/>
                  <a:pt x="4717143" y="3788228"/>
                </a:cubicBezTo>
                <a:cubicBezTo>
                  <a:pt x="4724554" y="3754136"/>
                  <a:pt x="4764167" y="3734240"/>
                  <a:pt x="4775200" y="3701143"/>
                </a:cubicBezTo>
                <a:cubicBezTo>
                  <a:pt x="4780038" y="3686629"/>
                  <a:pt x="4785512" y="3672311"/>
                  <a:pt x="4789715" y="3657600"/>
                </a:cubicBezTo>
                <a:cubicBezTo>
                  <a:pt x="4826173" y="3529999"/>
                  <a:pt x="4783937" y="3660422"/>
                  <a:pt x="4818743" y="3556000"/>
                </a:cubicBezTo>
                <a:cubicBezTo>
                  <a:pt x="4811488" y="3512469"/>
                  <a:pt x="4800758" y="3420164"/>
                  <a:pt x="4775200" y="3381828"/>
                </a:cubicBezTo>
                <a:lnTo>
                  <a:pt x="4746172" y="3338286"/>
                </a:lnTo>
                <a:cubicBezTo>
                  <a:pt x="4736496" y="3309257"/>
                  <a:pt x="4734116" y="3276660"/>
                  <a:pt x="4717143" y="3251200"/>
                </a:cubicBezTo>
                <a:cubicBezTo>
                  <a:pt x="4707467" y="3236686"/>
                  <a:pt x="4695200" y="3223597"/>
                  <a:pt x="4688115" y="3207657"/>
                </a:cubicBezTo>
                <a:cubicBezTo>
                  <a:pt x="4675688" y="3179695"/>
                  <a:pt x="4676059" y="3146031"/>
                  <a:pt x="4659086" y="3120571"/>
                </a:cubicBezTo>
                <a:cubicBezTo>
                  <a:pt x="4649410" y="3106057"/>
                  <a:pt x="4637859" y="3092630"/>
                  <a:pt x="4630058" y="3077028"/>
                </a:cubicBezTo>
                <a:cubicBezTo>
                  <a:pt x="4623216" y="3063344"/>
                  <a:pt x="4622973" y="3046860"/>
                  <a:pt x="4615543" y="3033486"/>
                </a:cubicBezTo>
                <a:cubicBezTo>
                  <a:pt x="4598600" y="3002988"/>
                  <a:pt x="4557486" y="2946400"/>
                  <a:pt x="4557486" y="2946400"/>
                </a:cubicBezTo>
                <a:cubicBezTo>
                  <a:pt x="4547810" y="2917371"/>
                  <a:pt x="4550095" y="2880951"/>
                  <a:pt x="4528458" y="2859314"/>
                </a:cubicBezTo>
                <a:lnTo>
                  <a:pt x="4441372" y="2772228"/>
                </a:lnTo>
                <a:cubicBezTo>
                  <a:pt x="4426858" y="2757714"/>
                  <a:pt x="4414908" y="2740072"/>
                  <a:pt x="4397829" y="2728686"/>
                </a:cubicBezTo>
                <a:cubicBezTo>
                  <a:pt x="4383315" y="2719010"/>
                  <a:pt x="4367324" y="2711246"/>
                  <a:pt x="4354286" y="2699657"/>
                </a:cubicBezTo>
                <a:cubicBezTo>
                  <a:pt x="4323603" y="2672383"/>
                  <a:pt x="4301358" y="2635343"/>
                  <a:pt x="4267200" y="2612571"/>
                </a:cubicBezTo>
                <a:cubicBezTo>
                  <a:pt x="4167385" y="2546027"/>
                  <a:pt x="4213213" y="2565546"/>
                  <a:pt x="4136572" y="2540000"/>
                </a:cubicBezTo>
                <a:cubicBezTo>
                  <a:pt x="4122058" y="2525486"/>
                  <a:pt x="4111388" y="2505637"/>
                  <a:pt x="4093029" y="2496457"/>
                </a:cubicBezTo>
                <a:cubicBezTo>
                  <a:pt x="4082186" y="2491035"/>
                  <a:pt x="3936729" y="2468267"/>
                  <a:pt x="3933372" y="2467428"/>
                </a:cubicBezTo>
                <a:cubicBezTo>
                  <a:pt x="3903687" y="2460007"/>
                  <a:pt x="3875315" y="2448076"/>
                  <a:pt x="3846286" y="2438400"/>
                </a:cubicBezTo>
                <a:lnTo>
                  <a:pt x="3802743" y="2423886"/>
                </a:lnTo>
                <a:cubicBezTo>
                  <a:pt x="3726105" y="2398340"/>
                  <a:pt x="3771926" y="2417854"/>
                  <a:pt x="3672115" y="2351314"/>
                </a:cubicBezTo>
                <a:lnTo>
                  <a:pt x="3628572" y="2322286"/>
                </a:lnTo>
                <a:cubicBezTo>
                  <a:pt x="3574935" y="2241832"/>
                  <a:pt x="3630231" y="2305468"/>
                  <a:pt x="3556000" y="2264228"/>
                </a:cubicBezTo>
                <a:cubicBezTo>
                  <a:pt x="3406282" y="2181050"/>
                  <a:pt x="3523897" y="2224498"/>
                  <a:pt x="3425372" y="2191657"/>
                </a:cubicBezTo>
                <a:cubicBezTo>
                  <a:pt x="3356369" y="2145655"/>
                  <a:pt x="3398378" y="2168144"/>
                  <a:pt x="3294743" y="2133600"/>
                </a:cubicBezTo>
                <a:lnTo>
                  <a:pt x="3251200" y="2119086"/>
                </a:lnTo>
                <a:cubicBezTo>
                  <a:pt x="3236686" y="2109410"/>
                  <a:pt x="3218555" y="2103678"/>
                  <a:pt x="3207658" y="2090057"/>
                </a:cubicBezTo>
                <a:cubicBezTo>
                  <a:pt x="3198101" y="2078110"/>
                  <a:pt x="3193143" y="2061814"/>
                  <a:pt x="3193143" y="2046514"/>
                </a:cubicBezTo>
                <a:cubicBezTo>
                  <a:pt x="3193143" y="1968954"/>
                  <a:pt x="3199538" y="1891420"/>
                  <a:pt x="3207658" y="1814286"/>
                </a:cubicBezTo>
                <a:cubicBezTo>
                  <a:pt x="3209260" y="1799071"/>
                  <a:pt x="3212615" y="1782690"/>
                  <a:pt x="3222172" y="1770743"/>
                </a:cubicBezTo>
                <a:cubicBezTo>
                  <a:pt x="3233069" y="1757121"/>
                  <a:pt x="3252314" y="1752881"/>
                  <a:pt x="3265715" y="1741714"/>
                </a:cubicBezTo>
                <a:cubicBezTo>
                  <a:pt x="3338196" y="1681313"/>
                  <a:pt x="3276280" y="1709164"/>
                  <a:pt x="3352800" y="1683657"/>
                </a:cubicBezTo>
                <a:cubicBezTo>
                  <a:pt x="3398802" y="1614654"/>
                  <a:pt x="3376313" y="1656663"/>
                  <a:pt x="3410858" y="1553028"/>
                </a:cubicBezTo>
                <a:lnTo>
                  <a:pt x="3425372" y="1509486"/>
                </a:lnTo>
                <a:cubicBezTo>
                  <a:pt x="3430210" y="1432076"/>
                  <a:pt x="3431767" y="1354392"/>
                  <a:pt x="3439886" y="1277257"/>
                </a:cubicBezTo>
                <a:cubicBezTo>
                  <a:pt x="3441488" y="1262042"/>
                  <a:pt x="3441950" y="1242607"/>
                  <a:pt x="3454400" y="1233714"/>
                </a:cubicBezTo>
                <a:cubicBezTo>
                  <a:pt x="3479299" y="1215929"/>
                  <a:pt x="3512457" y="1214362"/>
                  <a:pt x="3541486" y="1204686"/>
                </a:cubicBezTo>
                <a:cubicBezTo>
                  <a:pt x="3556000" y="1199848"/>
                  <a:pt x="3572299" y="1198658"/>
                  <a:pt x="3585029" y="1190171"/>
                </a:cubicBezTo>
                <a:cubicBezTo>
                  <a:pt x="3709816" y="1106981"/>
                  <a:pt x="3551932" y="1206720"/>
                  <a:pt x="3672115" y="1146628"/>
                </a:cubicBezTo>
                <a:cubicBezTo>
                  <a:pt x="3784655" y="1090358"/>
                  <a:pt x="3649760" y="1139566"/>
                  <a:pt x="3759200" y="1103086"/>
                </a:cubicBezTo>
                <a:cubicBezTo>
                  <a:pt x="3871746" y="1028055"/>
                  <a:pt x="3813188" y="1056060"/>
                  <a:pt x="3933372" y="1016000"/>
                </a:cubicBezTo>
                <a:lnTo>
                  <a:pt x="3976915" y="1001486"/>
                </a:lnTo>
                <a:cubicBezTo>
                  <a:pt x="4101705" y="918292"/>
                  <a:pt x="3943817" y="1018035"/>
                  <a:pt x="4064000" y="957943"/>
                </a:cubicBezTo>
                <a:cubicBezTo>
                  <a:pt x="4079602" y="950142"/>
                  <a:pt x="4093029" y="938590"/>
                  <a:pt x="4107543" y="928914"/>
                </a:cubicBezTo>
                <a:cubicBezTo>
                  <a:pt x="4143179" y="875461"/>
                  <a:pt x="4163298" y="866251"/>
                  <a:pt x="4122058" y="783771"/>
                </a:cubicBezTo>
                <a:cubicBezTo>
                  <a:pt x="4115216" y="770087"/>
                  <a:pt x="4093029" y="774095"/>
                  <a:pt x="4078515" y="769257"/>
                </a:cubicBezTo>
                <a:cubicBezTo>
                  <a:pt x="3997939" y="779329"/>
                  <a:pt x="3859122" y="795077"/>
                  <a:pt x="3788229" y="812800"/>
                </a:cubicBezTo>
                <a:cubicBezTo>
                  <a:pt x="3768877" y="817638"/>
                  <a:pt x="3749888" y="824281"/>
                  <a:pt x="3730172" y="827314"/>
                </a:cubicBezTo>
                <a:cubicBezTo>
                  <a:pt x="3686870" y="833976"/>
                  <a:pt x="3643086" y="836990"/>
                  <a:pt x="3599543" y="841828"/>
                </a:cubicBezTo>
                <a:cubicBezTo>
                  <a:pt x="3526972" y="836990"/>
                  <a:pt x="3454117" y="835346"/>
                  <a:pt x="3381829" y="827314"/>
                </a:cubicBezTo>
                <a:cubicBezTo>
                  <a:pt x="3366623" y="825624"/>
                  <a:pt x="3350233" y="822357"/>
                  <a:pt x="3338286" y="812800"/>
                </a:cubicBezTo>
                <a:cubicBezTo>
                  <a:pt x="3324665" y="801903"/>
                  <a:pt x="3318934" y="783771"/>
                  <a:pt x="3309258" y="769257"/>
                </a:cubicBezTo>
                <a:cubicBezTo>
                  <a:pt x="3304420" y="740228"/>
                  <a:pt x="3300515" y="711029"/>
                  <a:pt x="3294743" y="682171"/>
                </a:cubicBezTo>
                <a:cubicBezTo>
                  <a:pt x="3285630" y="636607"/>
                  <a:pt x="3279549" y="622073"/>
                  <a:pt x="3265715" y="580571"/>
                </a:cubicBezTo>
                <a:cubicBezTo>
                  <a:pt x="3260877" y="406400"/>
                  <a:pt x="3282765" y="229412"/>
                  <a:pt x="3251200" y="58057"/>
                </a:cubicBezTo>
                <a:cubicBezTo>
                  <a:pt x="3245657" y="27965"/>
                  <a:pt x="3193143" y="38704"/>
                  <a:pt x="3164115" y="29028"/>
                </a:cubicBezTo>
                <a:cubicBezTo>
                  <a:pt x="3097173" y="6714"/>
                  <a:pt x="3135566" y="17513"/>
                  <a:pt x="3048000" y="0"/>
                </a:cubicBezTo>
                <a:cubicBezTo>
                  <a:pt x="2965753" y="4838"/>
                  <a:pt x="2882955" y="3858"/>
                  <a:pt x="2801258" y="14514"/>
                </a:cubicBezTo>
                <a:cubicBezTo>
                  <a:pt x="2415809" y="64790"/>
                  <a:pt x="3263863" y="41866"/>
                  <a:pt x="2510972" y="58057"/>
                </a:cubicBezTo>
                <a:lnTo>
                  <a:pt x="1364343" y="72571"/>
                </a:lnTo>
                <a:cubicBezTo>
                  <a:pt x="1291772" y="96762"/>
                  <a:pt x="1325638" y="72572"/>
                  <a:pt x="1291772" y="174171"/>
                </a:cubicBezTo>
                <a:lnTo>
                  <a:pt x="1277258" y="217714"/>
                </a:lnTo>
                <a:cubicBezTo>
                  <a:pt x="1272420" y="382209"/>
                  <a:pt x="1283155" y="547904"/>
                  <a:pt x="1262743" y="711200"/>
                </a:cubicBezTo>
                <a:cubicBezTo>
                  <a:pt x="1258416" y="745819"/>
                  <a:pt x="1204686" y="798286"/>
                  <a:pt x="1204686" y="798286"/>
                </a:cubicBezTo>
                <a:cubicBezTo>
                  <a:pt x="1008644" y="770279"/>
                  <a:pt x="1171003" y="799655"/>
                  <a:pt x="1059543" y="769257"/>
                </a:cubicBezTo>
                <a:cubicBezTo>
                  <a:pt x="1021053" y="758760"/>
                  <a:pt x="943429" y="740228"/>
                  <a:pt x="943429" y="740228"/>
                </a:cubicBezTo>
                <a:cubicBezTo>
                  <a:pt x="846667" y="745066"/>
                  <a:pt x="749717" y="747017"/>
                  <a:pt x="653143" y="754743"/>
                </a:cubicBezTo>
                <a:cubicBezTo>
                  <a:pt x="628552" y="756710"/>
                  <a:pt x="603671" y="760595"/>
                  <a:pt x="580572" y="769257"/>
                </a:cubicBezTo>
                <a:cubicBezTo>
                  <a:pt x="564239" y="775382"/>
                  <a:pt x="551543" y="788610"/>
                  <a:pt x="537029" y="798286"/>
                </a:cubicBezTo>
                <a:cubicBezTo>
                  <a:pt x="527353" y="827314"/>
                  <a:pt x="482540" y="868398"/>
                  <a:pt x="508000" y="885371"/>
                </a:cubicBezTo>
                <a:lnTo>
                  <a:pt x="595086" y="943428"/>
                </a:lnTo>
                <a:cubicBezTo>
                  <a:pt x="609600" y="953104"/>
                  <a:pt x="626294" y="960122"/>
                  <a:pt x="638629" y="972457"/>
                </a:cubicBezTo>
                <a:cubicBezTo>
                  <a:pt x="653143" y="986971"/>
                  <a:pt x="665969" y="1003398"/>
                  <a:pt x="682172" y="1016000"/>
                </a:cubicBezTo>
                <a:cubicBezTo>
                  <a:pt x="709711" y="1037419"/>
                  <a:pt x="740229" y="1054704"/>
                  <a:pt x="769258" y="1074057"/>
                </a:cubicBezTo>
                <a:lnTo>
                  <a:pt x="812800" y="1103086"/>
                </a:lnTo>
                <a:lnTo>
                  <a:pt x="856343" y="1132114"/>
                </a:lnTo>
                <a:cubicBezTo>
                  <a:pt x="870857" y="1141790"/>
                  <a:pt x="883337" y="1155627"/>
                  <a:pt x="899886" y="1161143"/>
                </a:cubicBezTo>
                <a:cubicBezTo>
                  <a:pt x="999428" y="1194323"/>
                  <a:pt x="875868" y="1155137"/>
                  <a:pt x="1016000" y="1190171"/>
                </a:cubicBezTo>
                <a:cubicBezTo>
                  <a:pt x="1030843" y="1193882"/>
                  <a:pt x="1045029" y="1199848"/>
                  <a:pt x="1059543" y="1204686"/>
                </a:cubicBezTo>
                <a:cubicBezTo>
                  <a:pt x="1069219" y="1233714"/>
                  <a:pt x="1083542" y="1261589"/>
                  <a:pt x="1088572" y="1291771"/>
                </a:cubicBezTo>
                <a:cubicBezTo>
                  <a:pt x="1095041" y="1330589"/>
                  <a:pt x="1107458" y="1410859"/>
                  <a:pt x="1117600" y="1451428"/>
                </a:cubicBezTo>
                <a:cubicBezTo>
                  <a:pt x="1121311" y="1466271"/>
                  <a:pt x="1127912" y="1480260"/>
                  <a:pt x="1132115" y="1494971"/>
                </a:cubicBezTo>
                <a:cubicBezTo>
                  <a:pt x="1175995" y="1648547"/>
                  <a:pt x="1106659" y="1433118"/>
                  <a:pt x="1175658" y="1640114"/>
                </a:cubicBezTo>
                <a:cubicBezTo>
                  <a:pt x="1180496" y="1654628"/>
                  <a:pt x="1181686" y="1670927"/>
                  <a:pt x="1190172" y="1683657"/>
                </a:cubicBezTo>
                <a:lnTo>
                  <a:pt x="1219200" y="1727200"/>
                </a:lnTo>
                <a:cubicBezTo>
                  <a:pt x="1190172" y="1736876"/>
                  <a:pt x="1157574" y="1739255"/>
                  <a:pt x="1132115" y="1756228"/>
                </a:cubicBezTo>
                <a:cubicBezTo>
                  <a:pt x="1090258" y="1784133"/>
                  <a:pt x="1057505" y="1811485"/>
                  <a:pt x="1001486" y="1814286"/>
                </a:cubicBezTo>
                <a:lnTo>
                  <a:pt x="711200" y="1828800"/>
                </a:lnTo>
                <a:cubicBezTo>
                  <a:pt x="573772" y="1844070"/>
                  <a:pt x="611551" y="1812335"/>
                  <a:pt x="551543" y="1857828"/>
                </a:cubicBezTo>
                <a:close/>
              </a:path>
            </a:pathLst>
          </a:custGeom>
          <a:solidFill>
            <a:schemeClr val="bg1"/>
          </a:solidFill>
          <a:ln w="57150" cap="flat" cmpd="sng" algn="ctr">
            <a:solidFill>
              <a:schemeClr val="tx1"/>
            </a:solidFill>
            <a:prstDash val="dash"/>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800" b="0" i="0" u="none" strike="noStrike" cap="none" normalizeH="0" baseline="0">
              <a:ln>
                <a:noFill/>
              </a:ln>
              <a:solidFill>
                <a:schemeClr val="tx1"/>
              </a:solidFill>
              <a:effectLst/>
              <a:latin typeface="Verdana" pitchFamily="34" charset="0"/>
            </a:endParaRPr>
          </a:p>
        </p:txBody>
      </p:sp>
      <p:sp>
        <p:nvSpPr>
          <p:cNvPr id="5" name="Freeform 4"/>
          <p:cNvSpPr/>
          <p:nvPr/>
        </p:nvSpPr>
        <p:spPr bwMode="auto">
          <a:xfrm>
            <a:off x="159535" y="4367731"/>
            <a:ext cx="1727842" cy="1452498"/>
          </a:xfrm>
          <a:custGeom>
            <a:avLst/>
            <a:gdLst>
              <a:gd name="connsiteX0" fmla="*/ 1727322 w 1727842"/>
              <a:gd name="connsiteY0" fmla="*/ 73640 h 1452498"/>
              <a:gd name="connsiteX1" fmla="*/ 1654751 w 1727842"/>
              <a:gd name="connsiteY1" fmla="*/ 44612 h 1452498"/>
              <a:gd name="connsiteX2" fmla="*/ 1524122 w 1727842"/>
              <a:gd name="connsiteY2" fmla="*/ 15583 h 1452498"/>
              <a:gd name="connsiteX3" fmla="*/ 1480579 w 1727842"/>
              <a:gd name="connsiteY3" fmla="*/ 1069 h 1452498"/>
              <a:gd name="connsiteX4" fmla="*/ 1422522 w 1727842"/>
              <a:gd name="connsiteY4" fmla="*/ 15583 h 1452498"/>
              <a:gd name="connsiteX5" fmla="*/ 1335436 w 1727842"/>
              <a:gd name="connsiteY5" fmla="*/ 73640 h 1452498"/>
              <a:gd name="connsiteX6" fmla="*/ 1262865 w 1727842"/>
              <a:gd name="connsiteY6" fmla="*/ 160726 h 1452498"/>
              <a:gd name="connsiteX7" fmla="*/ 1175779 w 1727842"/>
              <a:gd name="connsiteY7" fmla="*/ 218783 h 1452498"/>
              <a:gd name="connsiteX8" fmla="*/ 1132236 w 1727842"/>
              <a:gd name="connsiteY8" fmla="*/ 247812 h 1452498"/>
              <a:gd name="connsiteX9" fmla="*/ 1088694 w 1727842"/>
              <a:gd name="connsiteY9" fmla="*/ 276840 h 1452498"/>
              <a:gd name="connsiteX10" fmla="*/ 1001608 w 1727842"/>
              <a:gd name="connsiteY10" fmla="*/ 334898 h 1452498"/>
              <a:gd name="connsiteX11" fmla="*/ 914522 w 1727842"/>
              <a:gd name="connsiteY11" fmla="*/ 392955 h 1452498"/>
              <a:gd name="connsiteX12" fmla="*/ 870979 w 1727842"/>
              <a:gd name="connsiteY12" fmla="*/ 421983 h 1452498"/>
              <a:gd name="connsiteX13" fmla="*/ 609722 w 1727842"/>
              <a:gd name="connsiteY13" fmla="*/ 465526 h 1452498"/>
              <a:gd name="connsiteX14" fmla="*/ 508122 w 1727842"/>
              <a:gd name="connsiteY14" fmla="*/ 494555 h 1452498"/>
              <a:gd name="connsiteX15" fmla="*/ 464579 w 1727842"/>
              <a:gd name="connsiteY15" fmla="*/ 538098 h 1452498"/>
              <a:gd name="connsiteX16" fmla="*/ 304922 w 1727842"/>
              <a:gd name="connsiteY16" fmla="*/ 567126 h 1452498"/>
              <a:gd name="connsiteX17" fmla="*/ 203322 w 1727842"/>
              <a:gd name="connsiteY17" fmla="*/ 523583 h 1452498"/>
              <a:gd name="connsiteX18" fmla="*/ 130751 w 1727842"/>
              <a:gd name="connsiteY18" fmla="*/ 451012 h 1452498"/>
              <a:gd name="connsiteX19" fmla="*/ 72694 w 1727842"/>
              <a:gd name="connsiteY19" fmla="*/ 436498 h 1452498"/>
              <a:gd name="connsiteX20" fmla="*/ 29151 w 1727842"/>
              <a:gd name="connsiteY20" fmla="*/ 610669 h 1452498"/>
              <a:gd name="connsiteX21" fmla="*/ 58179 w 1727842"/>
              <a:gd name="connsiteY21" fmla="*/ 697755 h 1452498"/>
              <a:gd name="connsiteX22" fmla="*/ 72694 w 1727842"/>
              <a:gd name="connsiteY22" fmla="*/ 799355 h 1452498"/>
              <a:gd name="connsiteX23" fmla="*/ 43665 w 1727842"/>
              <a:gd name="connsiteY23" fmla="*/ 1220269 h 1452498"/>
              <a:gd name="connsiteX24" fmla="*/ 58179 w 1727842"/>
              <a:gd name="connsiteY24" fmla="*/ 1263812 h 1452498"/>
              <a:gd name="connsiteX25" fmla="*/ 145265 w 1727842"/>
              <a:gd name="connsiteY25" fmla="*/ 1307355 h 1452498"/>
              <a:gd name="connsiteX26" fmla="*/ 275894 w 1727842"/>
              <a:gd name="connsiteY26" fmla="*/ 1263812 h 1452498"/>
              <a:gd name="connsiteX27" fmla="*/ 319436 w 1727842"/>
              <a:gd name="connsiteY27" fmla="*/ 1292840 h 1452498"/>
              <a:gd name="connsiteX28" fmla="*/ 348465 w 1727842"/>
              <a:gd name="connsiteY28" fmla="*/ 1336383 h 1452498"/>
              <a:gd name="connsiteX29" fmla="*/ 435551 w 1727842"/>
              <a:gd name="connsiteY29" fmla="*/ 1394440 h 1452498"/>
              <a:gd name="connsiteX30" fmla="*/ 479094 w 1727842"/>
              <a:gd name="connsiteY30" fmla="*/ 1423469 h 1452498"/>
              <a:gd name="connsiteX31" fmla="*/ 566179 w 1727842"/>
              <a:gd name="connsiteY31" fmla="*/ 1452498 h 1452498"/>
              <a:gd name="connsiteX32" fmla="*/ 609722 w 1727842"/>
              <a:gd name="connsiteY32" fmla="*/ 1437983 h 1452498"/>
              <a:gd name="connsiteX33" fmla="*/ 682294 w 1727842"/>
              <a:gd name="connsiteY33" fmla="*/ 1350898 h 1452498"/>
              <a:gd name="connsiteX34" fmla="*/ 696808 w 1727842"/>
              <a:gd name="connsiteY34" fmla="*/ 1307355 h 1452498"/>
              <a:gd name="connsiteX35" fmla="*/ 711322 w 1727842"/>
              <a:gd name="connsiteY35" fmla="*/ 1249298 h 1452498"/>
              <a:gd name="connsiteX36" fmla="*/ 754865 w 1727842"/>
              <a:gd name="connsiteY36" fmla="*/ 1263812 h 1452498"/>
              <a:gd name="connsiteX37" fmla="*/ 798408 w 1727842"/>
              <a:gd name="connsiteY37" fmla="*/ 1234783 h 1452498"/>
              <a:gd name="connsiteX38" fmla="*/ 841951 w 1727842"/>
              <a:gd name="connsiteY38" fmla="*/ 1147698 h 1452498"/>
              <a:gd name="connsiteX39" fmla="*/ 827436 w 1727842"/>
              <a:gd name="connsiteY39" fmla="*/ 1089640 h 1452498"/>
              <a:gd name="connsiteX40" fmla="*/ 769379 w 1727842"/>
              <a:gd name="connsiteY40" fmla="*/ 1002555 h 1452498"/>
              <a:gd name="connsiteX41" fmla="*/ 841951 w 1727842"/>
              <a:gd name="connsiteY41" fmla="*/ 929983 h 1452498"/>
              <a:gd name="connsiteX42" fmla="*/ 827436 w 1727842"/>
              <a:gd name="connsiteY42" fmla="*/ 871926 h 1452498"/>
              <a:gd name="connsiteX43" fmla="*/ 958065 w 1727842"/>
              <a:gd name="connsiteY43" fmla="*/ 828383 h 1452498"/>
              <a:gd name="connsiteX44" fmla="*/ 1001608 w 1727842"/>
              <a:gd name="connsiteY44" fmla="*/ 813869 h 1452498"/>
              <a:gd name="connsiteX45" fmla="*/ 1045151 w 1727842"/>
              <a:gd name="connsiteY45" fmla="*/ 799355 h 1452498"/>
              <a:gd name="connsiteX46" fmla="*/ 1088694 w 1727842"/>
              <a:gd name="connsiteY46" fmla="*/ 755812 h 1452498"/>
              <a:gd name="connsiteX47" fmla="*/ 1132236 w 1727842"/>
              <a:gd name="connsiteY47" fmla="*/ 741298 h 1452498"/>
              <a:gd name="connsiteX48" fmla="*/ 1219322 w 1727842"/>
              <a:gd name="connsiteY48" fmla="*/ 683240 h 1452498"/>
              <a:gd name="connsiteX49" fmla="*/ 1219322 w 1727842"/>
              <a:gd name="connsiteY49" fmla="*/ 683240 h 1452498"/>
              <a:gd name="connsiteX50" fmla="*/ 1262865 w 1727842"/>
              <a:gd name="connsiteY50" fmla="*/ 639698 h 1452498"/>
              <a:gd name="connsiteX51" fmla="*/ 1291894 w 1727842"/>
              <a:gd name="connsiteY51" fmla="*/ 596155 h 1452498"/>
              <a:gd name="connsiteX52" fmla="*/ 1335436 w 1727842"/>
              <a:gd name="connsiteY52" fmla="*/ 581640 h 1452498"/>
              <a:gd name="connsiteX53" fmla="*/ 1408008 w 1727842"/>
              <a:gd name="connsiteY53" fmla="*/ 523583 h 1452498"/>
              <a:gd name="connsiteX54" fmla="*/ 1451551 w 1727842"/>
              <a:gd name="connsiteY54" fmla="*/ 480040 h 1452498"/>
              <a:gd name="connsiteX55" fmla="*/ 1495094 w 1727842"/>
              <a:gd name="connsiteY55" fmla="*/ 451012 h 1452498"/>
              <a:gd name="connsiteX56" fmla="*/ 1553151 w 1727842"/>
              <a:gd name="connsiteY56" fmla="*/ 363926 h 1452498"/>
              <a:gd name="connsiteX57" fmla="*/ 1582179 w 1727842"/>
              <a:gd name="connsiteY57" fmla="*/ 320383 h 1452498"/>
              <a:gd name="connsiteX58" fmla="*/ 1712808 w 1727842"/>
              <a:gd name="connsiteY58" fmla="*/ 247812 h 1452498"/>
              <a:gd name="connsiteX59" fmla="*/ 1712808 w 1727842"/>
              <a:gd name="connsiteY59" fmla="*/ 44612 h 1452498"/>
              <a:gd name="connsiteX60" fmla="*/ 1553151 w 1727842"/>
              <a:gd name="connsiteY60" fmla="*/ 1069 h 1452498"/>
              <a:gd name="connsiteX61" fmla="*/ 1480579 w 1727842"/>
              <a:gd name="connsiteY61" fmla="*/ 1069 h 1452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1727842" h="1452498">
                <a:moveTo>
                  <a:pt x="1727322" y="73640"/>
                </a:moveTo>
                <a:cubicBezTo>
                  <a:pt x="1703132" y="63964"/>
                  <a:pt x="1679468" y="52851"/>
                  <a:pt x="1654751" y="44612"/>
                </a:cubicBezTo>
                <a:cubicBezTo>
                  <a:pt x="1610060" y="29715"/>
                  <a:pt x="1570126" y="27084"/>
                  <a:pt x="1524122" y="15583"/>
                </a:cubicBezTo>
                <a:cubicBezTo>
                  <a:pt x="1509279" y="11872"/>
                  <a:pt x="1495093" y="5907"/>
                  <a:pt x="1480579" y="1069"/>
                </a:cubicBezTo>
                <a:cubicBezTo>
                  <a:pt x="1461227" y="5907"/>
                  <a:pt x="1440364" y="6662"/>
                  <a:pt x="1422522" y="15583"/>
                </a:cubicBezTo>
                <a:cubicBezTo>
                  <a:pt x="1391317" y="31185"/>
                  <a:pt x="1335436" y="73640"/>
                  <a:pt x="1335436" y="73640"/>
                </a:cubicBezTo>
                <a:cubicBezTo>
                  <a:pt x="1309633" y="112346"/>
                  <a:pt x="1301550" y="130638"/>
                  <a:pt x="1262865" y="160726"/>
                </a:cubicBezTo>
                <a:cubicBezTo>
                  <a:pt x="1235326" y="182145"/>
                  <a:pt x="1204808" y="199431"/>
                  <a:pt x="1175779" y="218783"/>
                </a:cubicBezTo>
                <a:lnTo>
                  <a:pt x="1132236" y="247812"/>
                </a:lnTo>
                <a:cubicBezTo>
                  <a:pt x="1117722" y="257488"/>
                  <a:pt x="1101029" y="264505"/>
                  <a:pt x="1088694" y="276840"/>
                </a:cubicBezTo>
                <a:cubicBezTo>
                  <a:pt x="992063" y="373471"/>
                  <a:pt x="1096130" y="282385"/>
                  <a:pt x="1001608" y="334898"/>
                </a:cubicBezTo>
                <a:cubicBezTo>
                  <a:pt x="971110" y="351841"/>
                  <a:pt x="943551" y="373603"/>
                  <a:pt x="914522" y="392955"/>
                </a:cubicBezTo>
                <a:cubicBezTo>
                  <a:pt x="900008" y="402631"/>
                  <a:pt x="887528" y="416467"/>
                  <a:pt x="870979" y="421983"/>
                </a:cubicBezTo>
                <a:cubicBezTo>
                  <a:pt x="728625" y="469435"/>
                  <a:pt x="814387" y="448471"/>
                  <a:pt x="609722" y="465526"/>
                </a:cubicBezTo>
                <a:cubicBezTo>
                  <a:pt x="601976" y="467462"/>
                  <a:pt x="520618" y="486224"/>
                  <a:pt x="508122" y="494555"/>
                </a:cubicBezTo>
                <a:cubicBezTo>
                  <a:pt x="491043" y="505941"/>
                  <a:pt x="481658" y="526712"/>
                  <a:pt x="464579" y="538098"/>
                </a:cubicBezTo>
                <a:cubicBezTo>
                  <a:pt x="433600" y="558751"/>
                  <a:pt x="309843" y="566511"/>
                  <a:pt x="304922" y="567126"/>
                </a:cubicBezTo>
                <a:cubicBezTo>
                  <a:pt x="260507" y="556022"/>
                  <a:pt x="236734" y="556995"/>
                  <a:pt x="203322" y="523583"/>
                </a:cubicBezTo>
                <a:cubicBezTo>
                  <a:pt x="154941" y="475201"/>
                  <a:pt x="198485" y="480040"/>
                  <a:pt x="130751" y="451012"/>
                </a:cubicBezTo>
                <a:cubicBezTo>
                  <a:pt x="112416" y="443154"/>
                  <a:pt x="92046" y="441336"/>
                  <a:pt x="72694" y="436498"/>
                </a:cubicBezTo>
                <a:cubicBezTo>
                  <a:pt x="-31716" y="462600"/>
                  <a:pt x="-1881" y="434823"/>
                  <a:pt x="29151" y="610669"/>
                </a:cubicBezTo>
                <a:cubicBezTo>
                  <a:pt x="34469" y="640802"/>
                  <a:pt x="58179" y="697755"/>
                  <a:pt x="58179" y="697755"/>
                </a:cubicBezTo>
                <a:cubicBezTo>
                  <a:pt x="63017" y="731622"/>
                  <a:pt x="72694" y="765144"/>
                  <a:pt x="72694" y="799355"/>
                </a:cubicBezTo>
                <a:cubicBezTo>
                  <a:pt x="72694" y="1040363"/>
                  <a:pt x="68088" y="1049308"/>
                  <a:pt x="43665" y="1220269"/>
                </a:cubicBezTo>
                <a:cubicBezTo>
                  <a:pt x="48503" y="1234783"/>
                  <a:pt x="48622" y="1251865"/>
                  <a:pt x="58179" y="1263812"/>
                </a:cubicBezTo>
                <a:cubicBezTo>
                  <a:pt x="78640" y="1289389"/>
                  <a:pt x="116582" y="1297794"/>
                  <a:pt x="145265" y="1307355"/>
                </a:cubicBezTo>
                <a:cubicBezTo>
                  <a:pt x="245081" y="1240811"/>
                  <a:pt x="199253" y="1238266"/>
                  <a:pt x="275894" y="1263812"/>
                </a:cubicBezTo>
                <a:cubicBezTo>
                  <a:pt x="290408" y="1273488"/>
                  <a:pt x="307101" y="1280505"/>
                  <a:pt x="319436" y="1292840"/>
                </a:cubicBezTo>
                <a:cubicBezTo>
                  <a:pt x="331771" y="1305175"/>
                  <a:pt x="335337" y="1324896"/>
                  <a:pt x="348465" y="1336383"/>
                </a:cubicBezTo>
                <a:cubicBezTo>
                  <a:pt x="374721" y="1359357"/>
                  <a:pt x="406522" y="1375088"/>
                  <a:pt x="435551" y="1394440"/>
                </a:cubicBezTo>
                <a:cubicBezTo>
                  <a:pt x="450065" y="1404116"/>
                  <a:pt x="462545" y="1417953"/>
                  <a:pt x="479094" y="1423469"/>
                </a:cubicBezTo>
                <a:lnTo>
                  <a:pt x="566179" y="1452498"/>
                </a:lnTo>
                <a:cubicBezTo>
                  <a:pt x="580693" y="1447660"/>
                  <a:pt x="596992" y="1446470"/>
                  <a:pt x="609722" y="1437983"/>
                </a:cubicBezTo>
                <a:cubicBezTo>
                  <a:pt x="643248" y="1415632"/>
                  <a:pt x="660874" y="1383027"/>
                  <a:pt x="682294" y="1350898"/>
                </a:cubicBezTo>
                <a:cubicBezTo>
                  <a:pt x="687132" y="1336384"/>
                  <a:pt x="692605" y="1322066"/>
                  <a:pt x="696808" y="1307355"/>
                </a:cubicBezTo>
                <a:cubicBezTo>
                  <a:pt x="702288" y="1288175"/>
                  <a:pt x="695364" y="1261267"/>
                  <a:pt x="711322" y="1249298"/>
                </a:cubicBezTo>
                <a:cubicBezTo>
                  <a:pt x="723562" y="1240118"/>
                  <a:pt x="740351" y="1258974"/>
                  <a:pt x="754865" y="1263812"/>
                </a:cubicBezTo>
                <a:cubicBezTo>
                  <a:pt x="769379" y="1254136"/>
                  <a:pt x="786073" y="1247118"/>
                  <a:pt x="798408" y="1234783"/>
                </a:cubicBezTo>
                <a:cubicBezTo>
                  <a:pt x="826542" y="1206648"/>
                  <a:pt x="830146" y="1183110"/>
                  <a:pt x="841951" y="1147698"/>
                </a:cubicBezTo>
                <a:cubicBezTo>
                  <a:pt x="837113" y="1128345"/>
                  <a:pt x="836357" y="1107482"/>
                  <a:pt x="827436" y="1089640"/>
                </a:cubicBezTo>
                <a:cubicBezTo>
                  <a:pt x="811834" y="1058435"/>
                  <a:pt x="769379" y="1002555"/>
                  <a:pt x="769379" y="1002555"/>
                </a:cubicBezTo>
                <a:cubicBezTo>
                  <a:pt x="793824" y="986258"/>
                  <a:pt x="836858" y="965632"/>
                  <a:pt x="841951" y="929983"/>
                </a:cubicBezTo>
                <a:cubicBezTo>
                  <a:pt x="844772" y="910235"/>
                  <a:pt x="832274" y="891278"/>
                  <a:pt x="827436" y="871926"/>
                </a:cubicBezTo>
                <a:lnTo>
                  <a:pt x="958065" y="828383"/>
                </a:lnTo>
                <a:lnTo>
                  <a:pt x="1001608" y="813869"/>
                </a:lnTo>
                <a:lnTo>
                  <a:pt x="1045151" y="799355"/>
                </a:lnTo>
                <a:cubicBezTo>
                  <a:pt x="1059665" y="784841"/>
                  <a:pt x="1071615" y="767198"/>
                  <a:pt x="1088694" y="755812"/>
                </a:cubicBezTo>
                <a:cubicBezTo>
                  <a:pt x="1101424" y="747326"/>
                  <a:pt x="1118862" y="748728"/>
                  <a:pt x="1132236" y="741298"/>
                </a:cubicBezTo>
                <a:cubicBezTo>
                  <a:pt x="1162734" y="724355"/>
                  <a:pt x="1190293" y="702593"/>
                  <a:pt x="1219322" y="683240"/>
                </a:cubicBezTo>
                <a:lnTo>
                  <a:pt x="1219322" y="683240"/>
                </a:lnTo>
                <a:cubicBezTo>
                  <a:pt x="1233836" y="668726"/>
                  <a:pt x="1249724" y="655467"/>
                  <a:pt x="1262865" y="639698"/>
                </a:cubicBezTo>
                <a:cubicBezTo>
                  <a:pt x="1274033" y="626297"/>
                  <a:pt x="1278273" y="607052"/>
                  <a:pt x="1291894" y="596155"/>
                </a:cubicBezTo>
                <a:cubicBezTo>
                  <a:pt x="1303841" y="586598"/>
                  <a:pt x="1320922" y="586478"/>
                  <a:pt x="1335436" y="581640"/>
                </a:cubicBezTo>
                <a:cubicBezTo>
                  <a:pt x="1400359" y="484259"/>
                  <a:pt x="1323879" y="579670"/>
                  <a:pt x="1408008" y="523583"/>
                </a:cubicBezTo>
                <a:cubicBezTo>
                  <a:pt x="1425087" y="512197"/>
                  <a:pt x="1435782" y="493181"/>
                  <a:pt x="1451551" y="480040"/>
                </a:cubicBezTo>
                <a:cubicBezTo>
                  <a:pt x="1464952" y="468873"/>
                  <a:pt x="1480580" y="460688"/>
                  <a:pt x="1495094" y="451012"/>
                </a:cubicBezTo>
                <a:lnTo>
                  <a:pt x="1553151" y="363926"/>
                </a:lnTo>
                <a:cubicBezTo>
                  <a:pt x="1562827" y="349412"/>
                  <a:pt x="1567665" y="330059"/>
                  <a:pt x="1582179" y="320383"/>
                </a:cubicBezTo>
                <a:cubicBezTo>
                  <a:pt x="1681995" y="253839"/>
                  <a:pt x="1636167" y="273358"/>
                  <a:pt x="1712808" y="247812"/>
                </a:cubicBezTo>
                <a:cubicBezTo>
                  <a:pt x="1716237" y="220379"/>
                  <a:pt x="1744852" y="81234"/>
                  <a:pt x="1712808" y="44612"/>
                </a:cubicBezTo>
                <a:cubicBezTo>
                  <a:pt x="1700286" y="30301"/>
                  <a:pt x="1576744" y="3428"/>
                  <a:pt x="1553151" y="1069"/>
                </a:cubicBezTo>
                <a:cubicBezTo>
                  <a:pt x="1529080" y="-1338"/>
                  <a:pt x="1504770" y="1069"/>
                  <a:pt x="1480579" y="1069"/>
                </a:cubicBezTo>
              </a:path>
            </a:pathLst>
          </a:custGeom>
          <a:solidFill>
            <a:schemeClr val="bg1"/>
          </a:solidFill>
          <a:ln w="38100" cap="flat" cmpd="sng" algn="ctr">
            <a:solidFill>
              <a:schemeClr val="tx1"/>
            </a:solidFill>
            <a:prstDash val="dash"/>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800" b="0" i="0" u="none" strike="noStrike" cap="none" normalizeH="0" baseline="0">
              <a:ln>
                <a:noFill/>
              </a:ln>
              <a:solidFill>
                <a:schemeClr val="tx1"/>
              </a:solidFill>
              <a:effectLst/>
              <a:latin typeface="Verdana" pitchFamily="34" charset="0"/>
            </a:endParaRPr>
          </a:p>
        </p:txBody>
      </p:sp>
    </p:spTree>
    <p:extLst>
      <p:ext uri="{BB962C8B-B14F-4D97-AF65-F5344CB8AC3E}">
        <p14:creationId xmlns:p14="http://schemas.microsoft.com/office/powerpoint/2010/main" val="367797070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04800"/>
            <a:ext cx="8229600" cy="5821363"/>
          </a:xfrm>
        </p:spPr>
        <p:txBody>
          <a:bodyPr/>
          <a:lstStyle/>
          <a:p>
            <a:r>
              <a:rPr lang="en-US" dirty="0"/>
              <a:t>Name this family?</a:t>
            </a:r>
          </a:p>
        </p:txBody>
      </p:sp>
      <p:pic>
        <p:nvPicPr>
          <p:cNvPr id="1026" name="Picture 2" descr="http://skymovies.sky.com/image/unscaled/2009/3/11/The-Addams-Family-01-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990600"/>
            <a:ext cx="8382000" cy="5334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4" name="Rectangle 3"/>
          <p:cNvSpPr/>
          <p:nvPr/>
        </p:nvSpPr>
        <p:spPr>
          <a:xfrm>
            <a:off x="472440" y="1025562"/>
            <a:ext cx="1770036" cy="923330"/>
          </a:xfrm>
          <a:prstGeom prst="rect">
            <a:avLst/>
          </a:prstGeom>
          <a:noFill/>
        </p:spPr>
        <p:txBody>
          <a:bodyPr wrap="none" lIns="91440" tIns="45720" rIns="91440" bIns="45720">
            <a:spAutoFit/>
          </a:bodyPr>
          <a:lstStyle/>
          <a:p>
            <a:pPr algn="ctr"/>
            <a:r>
              <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#22</a:t>
            </a:r>
          </a:p>
        </p:txBody>
      </p:sp>
    </p:spTree>
    <p:extLst>
      <p:ext uri="{BB962C8B-B14F-4D97-AF65-F5344CB8AC3E}">
        <p14:creationId xmlns:p14="http://schemas.microsoft.com/office/powerpoint/2010/main" val="52024586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28600"/>
            <a:ext cx="8229600" cy="5897563"/>
          </a:xfrm>
        </p:spPr>
        <p:txBody>
          <a:bodyPr/>
          <a:lstStyle/>
          <a:p>
            <a:r>
              <a:rPr lang="en-US" dirty="0"/>
              <a:t>Name these twins?</a:t>
            </a:r>
          </a:p>
        </p:txBody>
      </p:sp>
      <p:pic>
        <p:nvPicPr>
          <p:cNvPr id="52226" name="Picture 2" descr="https://encrypted-tbn2.gstatic.com/images?q=tbn:ANd9GcTRv8LbojDB1dTjj2hUTe2HPdlRYDv21kYCjV4i4Mne1s04eQz44A"/>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2832" y="838200"/>
            <a:ext cx="8752568" cy="5638800"/>
          </a:xfrm>
          <a:prstGeom prst="rect">
            <a:avLst/>
          </a:prstGeom>
          <a:noFill/>
          <a:ln w="57150">
            <a:solidFill>
              <a:srgbClr val="FF00FF"/>
            </a:solidFill>
          </a:ln>
          <a:extLst>
            <a:ext uri="{909E8E84-426E-40DD-AFC4-6F175D3DCCD1}">
              <a14:hiddenFill xmlns:a14="http://schemas.microsoft.com/office/drawing/2010/main">
                <a:solidFill>
                  <a:srgbClr val="FFFFFF"/>
                </a:solidFill>
              </a14:hiddenFill>
            </a:ext>
          </a:extLst>
        </p:spPr>
      </p:pic>
      <p:sp>
        <p:nvSpPr>
          <p:cNvPr id="4" name="Rectangle 3"/>
          <p:cNvSpPr/>
          <p:nvPr/>
        </p:nvSpPr>
        <p:spPr>
          <a:xfrm>
            <a:off x="6553200" y="914400"/>
            <a:ext cx="2156361" cy="1200329"/>
          </a:xfrm>
          <a:prstGeom prst="rect">
            <a:avLst/>
          </a:prstGeom>
          <a:noFill/>
        </p:spPr>
        <p:txBody>
          <a:bodyPr wrap="none" lIns="91440" tIns="45720" rIns="91440" bIns="45720">
            <a:spAutoFit/>
          </a:bodyPr>
          <a:lstStyle/>
          <a:p>
            <a:pPr algn="ctr"/>
            <a:r>
              <a:rPr lang="en-US" sz="72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*23</a:t>
            </a:r>
          </a:p>
        </p:txBody>
      </p:sp>
    </p:spTree>
    <p:extLst>
      <p:ext uri="{BB962C8B-B14F-4D97-AF65-F5344CB8AC3E}">
        <p14:creationId xmlns:p14="http://schemas.microsoft.com/office/powerpoint/2010/main" val="18316711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body" idx="4294967295"/>
          </p:nvPr>
        </p:nvSpPr>
        <p:spPr>
          <a:xfrm>
            <a:off x="457200" y="228600"/>
            <a:ext cx="8229600" cy="5897563"/>
          </a:xfrm>
        </p:spPr>
        <p:txBody>
          <a:bodyPr/>
          <a:lstStyle/>
          <a:p>
            <a:r>
              <a:rPr lang="en-US"/>
              <a:t>Is your name on the review sheet?</a:t>
            </a:r>
          </a:p>
        </p:txBody>
      </p:sp>
      <p:pic>
        <p:nvPicPr>
          <p:cNvPr id="6147"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7200" y="914400"/>
            <a:ext cx="4497388" cy="5791200"/>
          </a:xfrm>
          <a:prstGeom prst="rect">
            <a:avLst/>
          </a:prstGeom>
          <a:noFill/>
          <a:ln w="9525">
            <a:solidFill>
              <a:srgbClr val="9966FF"/>
            </a:solidFill>
            <a:miter lim="800000"/>
            <a:headEnd/>
            <a:tailEnd/>
          </a:ln>
          <a:extLst>
            <a:ext uri="{909E8E84-426E-40DD-AFC4-6F175D3DCCD1}">
              <a14:hiddenFill xmlns:a14="http://schemas.microsoft.com/office/drawing/2010/main">
                <a:solidFill>
                  <a:srgbClr val="FFFFFF"/>
                </a:solidFill>
              </a14:hiddenFill>
            </a:ext>
          </a:extLst>
        </p:spPr>
      </p:pic>
      <p:sp>
        <p:nvSpPr>
          <p:cNvPr id="6148" name="Rectangle 4"/>
          <p:cNvSpPr>
            <a:spLocks noChangeArrowheads="1"/>
          </p:cNvSpPr>
          <p:nvPr/>
        </p:nvSpPr>
        <p:spPr bwMode="auto">
          <a:xfrm>
            <a:off x="685800" y="1828800"/>
            <a:ext cx="838200" cy="457200"/>
          </a:xfrm>
          <a:prstGeom prst="rect">
            <a:avLst/>
          </a:prstGeom>
          <a:gradFill rotWithShape="1">
            <a:gsLst>
              <a:gs pos="0">
                <a:srgbClr val="9999FF">
                  <a:alpha val="37999"/>
                </a:srgbClr>
              </a:gs>
              <a:gs pos="100000">
                <a:srgbClr val="474776">
                  <a:alpha val="37000"/>
                </a:srgbClr>
              </a:gs>
            </a:gsLst>
            <a:lin ang="5400000" scaled="1"/>
          </a:gradFill>
          <a:ln w="38100">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49" name="Rectangle 5"/>
          <p:cNvSpPr>
            <a:spLocks noChangeArrowheads="1"/>
          </p:cNvSpPr>
          <p:nvPr/>
        </p:nvSpPr>
        <p:spPr bwMode="auto">
          <a:xfrm>
            <a:off x="1524000" y="1807038"/>
            <a:ext cx="762000" cy="457200"/>
          </a:xfrm>
          <a:prstGeom prst="rect">
            <a:avLst/>
          </a:prstGeom>
          <a:solidFill>
            <a:srgbClr val="FF00FF">
              <a:alpha val="38039"/>
            </a:srgbClr>
          </a:solidFill>
          <a:ln w="38100">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50" name="Rectangle 6"/>
          <p:cNvSpPr>
            <a:spLocks noChangeArrowheads="1"/>
          </p:cNvSpPr>
          <p:nvPr/>
        </p:nvSpPr>
        <p:spPr bwMode="auto">
          <a:xfrm>
            <a:off x="2286000" y="1828800"/>
            <a:ext cx="838200" cy="457200"/>
          </a:xfrm>
          <a:prstGeom prst="rect">
            <a:avLst/>
          </a:prstGeom>
          <a:solidFill>
            <a:srgbClr val="FFCC99">
              <a:alpha val="38039"/>
            </a:srgbClr>
          </a:solidFill>
          <a:ln w="38100">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51" name="Rectangle 7"/>
          <p:cNvSpPr>
            <a:spLocks noChangeArrowheads="1"/>
          </p:cNvSpPr>
          <p:nvPr/>
        </p:nvSpPr>
        <p:spPr bwMode="auto">
          <a:xfrm>
            <a:off x="3124200" y="1828800"/>
            <a:ext cx="762000" cy="457200"/>
          </a:xfrm>
          <a:prstGeom prst="rect">
            <a:avLst/>
          </a:prstGeom>
          <a:solidFill>
            <a:srgbClr val="66FFCC">
              <a:alpha val="38039"/>
            </a:srgbClr>
          </a:solidFill>
          <a:ln w="38100">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52" name="AutoShape 8"/>
          <p:cNvSpPr>
            <a:spLocks noChangeArrowheads="1"/>
          </p:cNvSpPr>
          <p:nvPr/>
        </p:nvSpPr>
        <p:spPr bwMode="auto">
          <a:xfrm rot="-772996">
            <a:off x="4038600" y="1524000"/>
            <a:ext cx="1143000" cy="609600"/>
          </a:xfrm>
          <a:prstGeom prst="leftArrow">
            <a:avLst>
              <a:gd name="adj1" fmla="val 50000"/>
              <a:gd name="adj2" fmla="val 46875"/>
            </a:avLst>
          </a:prstGeom>
          <a:solidFill>
            <a:schemeClr val="tx1"/>
          </a:solidFill>
          <a:ln w="38100">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n>
                <a:solidFill>
                  <a:schemeClr val="bg1"/>
                </a:solidFill>
              </a:ln>
            </a:endParaRPr>
          </a:p>
        </p:txBody>
      </p:sp>
      <p:sp>
        <p:nvSpPr>
          <p:cNvPr id="6153" name="WordArt 9"/>
          <p:cNvSpPr>
            <a:spLocks noChangeArrowheads="1" noChangeShapeType="1" noTextEdit="1"/>
          </p:cNvSpPr>
          <p:nvPr/>
        </p:nvSpPr>
        <p:spPr bwMode="auto">
          <a:xfrm>
            <a:off x="5486400" y="990600"/>
            <a:ext cx="3438525" cy="1752600"/>
          </a:xfrm>
          <a:prstGeom prst="rect">
            <a:avLst/>
          </a:prstGeom>
          <a:ln>
            <a:solidFill>
              <a:schemeClr val="bg1"/>
            </a:solidFill>
          </a:ln>
        </p:spPr>
        <p:txBody>
          <a:bodyPr wrap="none" fromWordArt="1">
            <a:prstTxWarp prst="textPlain">
              <a:avLst>
                <a:gd name="adj" fmla="val 50000"/>
              </a:avLst>
            </a:prstTxWarp>
          </a:bodyPr>
          <a:lstStyle/>
          <a:p>
            <a:pPr algn="ctr"/>
            <a:r>
              <a:rPr lang="en-US" sz="3600" kern="10" spc="720" dirty="0">
                <a:ln w="9525">
                  <a:solidFill>
                    <a:schemeClr val="bg1"/>
                  </a:solidFill>
                  <a:round/>
                  <a:headEnd/>
                  <a:tailEnd/>
                </a:ln>
                <a:solidFill>
                  <a:srgbClr val="9999FF"/>
                </a:solidFill>
                <a:effectLst>
                  <a:outerShdw dist="45791" dir="3378596" algn="ctr" rotWithShape="0">
                    <a:srgbClr val="4D4D4D">
                      <a:alpha val="79999"/>
                    </a:srgbClr>
                  </a:outerShdw>
                </a:effectLst>
                <a:latin typeface="Arial Black"/>
              </a:rPr>
              <a:t>Add the categories</a:t>
            </a:r>
          </a:p>
          <a:p>
            <a:pPr algn="ctr"/>
            <a:r>
              <a:rPr lang="en-US" sz="3600" kern="10" spc="720" dirty="0">
                <a:ln w="9525">
                  <a:solidFill>
                    <a:schemeClr val="bg1"/>
                  </a:solidFill>
                  <a:round/>
                  <a:headEnd/>
                  <a:tailEnd/>
                </a:ln>
                <a:solidFill>
                  <a:srgbClr val="9999FF"/>
                </a:solidFill>
                <a:effectLst>
                  <a:outerShdw dist="45791" dir="3378596" algn="ctr" rotWithShape="0">
                    <a:srgbClr val="4D4D4D">
                      <a:alpha val="79999"/>
                    </a:srgbClr>
                  </a:outerShdw>
                </a:effectLst>
                <a:latin typeface="Arial Black"/>
              </a:rPr>
              <a:t>along the top</a:t>
            </a:r>
          </a:p>
          <a:p>
            <a:pPr algn="ctr"/>
            <a:r>
              <a:rPr lang="en-US" sz="3600" kern="10" spc="720" dirty="0">
                <a:ln w="9525">
                  <a:solidFill>
                    <a:schemeClr val="bg1"/>
                  </a:solidFill>
                  <a:round/>
                  <a:headEnd/>
                  <a:tailEnd/>
                </a:ln>
                <a:solidFill>
                  <a:srgbClr val="9999FF"/>
                </a:solidFill>
                <a:effectLst>
                  <a:outerShdw dist="45791" dir="3378596" algn="ctr" rotWithShape="0">
                    <a:srgbClr val="4D4D4D">
                      <a:alpha val="79999"/>
                    </a:srgbClr>
                  </a:outerShdw>
                </a:effectLst>
                <a:latin typeface="Arial Black"/>
              </a:rPr>
              <a:t>on the next slide</a:t>
            </a:r>
            <a:r>
              <a:rPr lang="en-US" sz="3600" kern="10" spc="720" dirty="0">
                <a:ln w="9525">
                  <a:solidFill>
                    <a:schemeClr val="tx1"/>
                  </a:solidFill>
                  <a:round/>
                  <a:headEnd/>
                  <a:tailEnd/>
                </a:ln>
                <a:solidFill>
                  <a:srgbClr val="9999FF"/>
                </a:solidFill>
                <a:effectLst>
                  <a:outerShdw dist="45791" dir="3378596" algn="ctr" rotWithShape="0">
                    <a:srgbClr val="4D4D4D">
                      <a:alpha val="79999"/>
                    </a:srgbClr>
                  </a:outerShdw>
                </a:effectLst>
                <a:latin typeface="Arial Black"/>
              </a:rPr>
              <a:t>.</a:t>
            </a:r>
          </a:p>
        </p:txBody>
      </p:sp>
      <p:pic>
        <p:nvPicPr>
          <p:cNvPr id="2" name="Picture 1">
            <a:extLst>
              <a:ext uri="{FF2B5EF4-FFF2-40B4-BE49-F238E27FC236}">
                <a16:creationId xmlns:a16="http://schemas.microsoft.com/office/drawing/2014/main" id="{FC87F1A3-5DE6-188F-C4F4-A8B57533572E}"/>
              </a:ext>
            </a:extLst>
          </p:cNvPr>
          <p:cNvPicPr>
            <a:picLocks noChangeAspect="1"/>
          </p:cNvPicPr>
          <p:nvPr/>
        </p:nvPicPr>
        <p:blipFill>
          <a:blip r:embed="rId3"/>
          <a:stretch>
            <a:fillRect/>
          </a:stretch>
        </p:blipFill>
        <p:spPr>
          <a:xfrm>
            <a:off x="7418674" y="6787306"/>
            <a:ext cx="1633537" cy="70694"/>
          </a:xfrm>
          <a:prstGeom prst="rect">
            <a:avLst/>
          </a:prstGeom>
        </p:spPr>
      </p:pic>
    </p:spTree>
    <p:extLst>
      <p:ext uri="{BB962C8B-B14F-4D97-AF65-F5344CB8AC3E}">
        <p14:creationId xmlns:p14="http://schemas.microsoft.com/office/powerpoint/2010/main" val="257275253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28600"/>
            <a:ext cx="8229600" cy="5897563"/>
          </a:xfrm>
        </p:spPr>
        <p:txBody>
          <a:bodyPr/>
          <a:lstStyle/>
          <a:p>
            <a:r>
              <a:rPr lang="en-US" dirty="0"/>
              <a:t>Name this family?</a:t>
            </a:r>
          </a:p>
        </p:txBody>
      </p:sp>
      <p:pic>
        <p:nvPicPr>
          <p:cNvPr id="55298" name="Picture 2" descr="https://encrypted-tbn1.gstatic.com/images?q=tbn:ANd9GcTl9M-Sx9BxouQ24xNDBrQ4MdZ9EEuhxGkApXp2wAnJa7-Aed331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4800" y="905328"/>
            <a:ext cx="8458200" cy="5571671"/>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sp>
        <p:nvSpPr>
          <p:cNvPr id="4" name="Rectangle 3"/>
          <p:cNvSpPr/>
          <p:nvPr/>
        </p:nvSpPr>
        <p:spPr>
          <a:xfrm>
            <a:off x="6934200" y="905328"/>
            <a:ext cx="1661032" cy="923330"/>
          </a:xfrm>
          <a:prstGeom prst="rect">
            <a:avLst/>
          </a:prstGeom>
          <a:noFill/>
        </p:spPr>
        <p:txBody>
          <a:bodyPr wrap="none" lIns="91440" tIns="45720" rIns="91440" bIns="45720">
            <a:spAutoFit/>
          </a:bodyPr>
          <a:lstStyle/>
          <a:p>
            <a:pPr algn="ctr"/>
            <a:r>
              <a:rPr lang="en-US" sz="54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*24</a:t>
            </a:r>
          </a:p>
        </p:txBody>
      </p:sp>
    </p:spTree>
    <p:extLst>
      <p:ext uri="{BB962C8B-B14F-4D97-AF65-F5344CB8AC3E}">
        <p14:creationId xmlns:p14="http://schemas.microsoft.com/office/powerpoint/2010/main" val="418366879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28600"/>
            <a:ext cx="8229600" cy="5897563"/>
          </a:xfrm>
        </p:spPr>
        <p:txBody>
          <a:bodyPr/>
          <a:lstStyle/>
          <a:p>
            <a:r>
              <a:rPr lang="en-US" dirty="0"/>
              <a:t>Name this T.V. show?</a:t>
            </a:r>
          </a:p>
        </p:txBody>
      </p:sp>
      <p:pic>
        <p:nvPicPr>
          <p:cNvPr id="2050" name="Picture 2" descr="http://www.tvshowsondvd.com/graphics/news3/FamilyMatters_S1_f.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838200"/>
            <a:ext cx="8458200" cy="5791199"/>
          </a:xfrm>
          <a:prstGeom prst="rect">
            <a:avLst/>
          </a:prstGeom>
          <a:noFill/>
          <a:extLst>
            <a:ext uri="{909E8E84-426E-40DD-AFC4-6F175D3DCCD1}">
              <a14:hiddenFill xmlns:a14="http://schemas.microsoft.com/office/drawing/2010/main">
                <a:solidFill>
                  <a:srgbClr val="FFFFFF"/>
                </a:solidFill>
              </a14:hiddenFill>
            </a:ext>
          </a:extLst>
        </p:spPr>
      </p:pic>
      <p:sp>
        <p:nvSpPr>
          <p:cNvPr id="4" name="Freeform 3"/>
          <p:cNvSpPr/>
          <p:nvPr/>
        </p:nvSpPr>
        <p:spPr bwMode="auto">
          <a:xfrm>
            <a:off x="1161826" y="1194099"/>
            <a:ext cx="7186737" cy="1420009"/>
          </a:xfrm>
          <a:custGeom>
            <a:avLst/>
            <a:gdLst>
              <a:gd name="connsiteX0" fmla="*/ 355002 w 7186737"/>
              <a:gd name="connsiteY0" fmla="*/ 43030 h 1420009"/>
              <a:gd name="connsiteX1" fmla="*/ 268941 w 7186737"/>
              <a:gd name="connsiteY1" fmla="*/ 75303 h 1420009"/>
              <a:gd name="connsiteX2" fmla="*/ 215153 w 7186737"/>
              <a:gd name="connsiteY2" fmla="*/ 86061 h 1420009"/>
              <a:gd name="connsiteX3" fmla="*/ 172122 w 7186737"/>
              <a:gd name="connsiteY3" fmla="*/ 96819 h 1420009"/>
              <a:gd name="connsiteX4" fmla="*/ 139849 w 7186737"/>
              <a:gd name="connsiteY4" fmla="*/ 118334 h 1420009"/>
              <a:gd name="connsiteX5" fmla="*/ 75303 w 7186737"/>
              <a:gd name="connsiteY5" fmla="*/ 182880 h 1420009"/>
              <a:gd name="connsiteX6" fmla="*/ 53788 w 7186737"/>
              <a:gd name="connsiteY6" fmla="*/ 247426 h 1420009"/>
              <a:gd name="connsiteX7" fmla="*/ 32273 w 7186737"/>
              <a:gd name="connsiteY7" fmla="*/ 279699 h 1420009"/>
              <a:gd name="connsiteX8" fmla="*/ 10758 w 7186737"/>
              <a:gd name="connsiteY8" fmla="*/ 344245 h 1420009"/>
              <a:gd name="connsiteX9" fmla="*/ 0 w 7186737"/>
              <a:gd name="connsiteY9" fmla="*/ 376517 h 1420009"/>
              <a:gd name="connsiteX10" fmla="*/ 10758 w 7186737"/>
              <a:gd name="connsiteY10" fmla="*/ 839096 h 1420009"/>
              <a:gd name="connsiteX11" fmla="*/ 43030 w 7186737"/>
              <a:gd name="connsiteY11" fmla="*/ 892885 h 1420009"/>
              <a:gd name="connsiteX12" fmla="*/ 107576 w 7186737"/>
              <a:gd name="connsiteY12" fmla="*/ 935915 h 1420009"/>
              <a:gd name="connsiteX13" fmla="*/ 150607 w 7186737"/>
              <a:gd name="connsiteY13" fmla="*/ 946673 h 1420009"/>
              <a:gd name="connsiteX14" fmla="*/ 408790 w 7186737"/>
              <a:gd name="connsiteY14" fmla="*/ 935915 h 1420009"/>
              <a:gd name="connsiteX15" fmla="*/ 516367 w 7186737"/>
              <a:gd name="connsiteY15" fmla="*/ 914400 h 1420009"/>
              <a:gd name="connsiteX16" fmla="*/ 742278 w 7186737"/>
              <a:gd name="connsiteY16" fmla="*/ 892885 h 1420009"/>
              <a:gd name="connsiteX17" fmla="*/ 806823 w 7186737"/>
              <a:gd name="connsiteY17" fmla="*/ 860612 h 1420009"/>
              <a:gd name="connsiteX18" fmla="*/ 849854 w 7186737"/>
              <a:gd name="connsiteY18" fmla="*/ 806823 h 1420009"/>
              <a:gd name="connsiteX19" fmla="*/ 882127 w 7186737"/>
              <a:gd name="connsiteY19" fmla="*/ 785308 h 1420009"/>
              <a:gd name="connsiteX20" fmla="*/ 914400 w 7186737"/>
              <a:gd name="connsiteY20" fmla="*/ 806823 h 1420009"/>
              <a:gd name="connsiteX21" fmla="*/ 957430 w 7186737"/>
              <a:gd name="connsiteY21" fmla="*/ 860612 h 1420009"/>
              <a:gd name="connsiteX22" fmla="*/ 935915 w 7186737"/>
              <a:gd name="connsiteY22" fmla="*/ 1108037 h 1420009"/>
              <a:gd name="connsiteX23" fmla="*/ 925158 w 7186737"/>
              <a:gd name="connsiteY23" fmla="*/ 1140310 h 1420009"/>
              <a:gd name="connsiteX24" fmla="*/ 957430 w 7186737"/>
              <a:gd name="connsiteY24" fmla="*/ 1312433 h 1420009"/>
              <a:gd name="connsiteX25" fmla="*/ 1000461 w 7186737"/>
              <a:gd name="connsiteY25" fmla="*/ 1366221 h 1420009"/>
              <a:gd name="connsiteX26" fmla="*/ 1032734 w 7186737"/>
              <a:gd name="connsiteY26" fmla="*/ 1398494 h 1420009"/>
              <a:gd name="connsiteX27" fmla="*/ 1097280 w 7186737"/>
              <a:gd name="connsiteY27" fmla="*/ 1420009 h 1420009"/>
              <a:gd name="connsiteX28" fmla="*/ 1194099 w 7186737"/>
              <a:gd name="connsiteY28" fmla="*/ 1409252 h 1420009"/>
              <a:gd name="connsiteX29" fmla="*/ 1226372 w 7186737"/>
              <a:gd name="connsiteY29" fmla="*/ 1398494 h 1420009"/>
              <a:gd name="connsiteX30" fmla="*/ 1290918 w 7186737"/>
              <a:gd name="connsiteY30" fmla="*/ 1387736 h 1420009"/>
              <a:gd name="connsiteX31" fmla="*/ 1398494 w 7186737"/>
              <a:gd name="connsiteY31" fmla="*/ 1376979 h 1420009"/>
              <a:gd name="connsiteX32" fmla="*/ 1463040 w 7186737"/>
              <a:gd name="connsiteY32" fmla="*/ 1355463 h 1420009"/>
              <a:gd name="connsiteX33" fmla="*/ 1495313 w 7186737"/>
              <a:gd name="connsiteY33" fmla="*/ 1344706 h 1420009"/>
              <a:gd name="connsiteX34" fmla="*/ 1538343 w 7186737"/>
              <a:gd name="connsiteY34" fmla="*/ 1333948 h 1420009"/>
              <a:gd name="connsiteX35" fmla="*/ 1602889 w 7186737"/>
              <a:gd name="connsiteY35" fmla="*/ 1312433 h 1420009"/>
              <a:gd name="connsiteX36" fmla="*/ 1635162 w 7186737"/>
              <a:gd name="connsiteY36" fmla="*/ 1301675 h 1420009"/>
              <a:gd name="connsiteX37" fmla="*/ 1688950 w 7186737"/>
              <a:gd name="connsiteY37" fmla="*/ 1269402 h 1420009"/>
              <a:gd name="connsiteX38" fmla="*/ 1721223 w 7186737"/>
              <a:gd name="connsiteY38" fmla="*/ 1280160 h 1420009"/>
              <a:gd name="connsiteX39" fmla="*/ 1957892 w 7186737"/>
              <a:gd name="connsiteY39" fmla="*/ 1280160 h 1420009"/>
              <a:gd name="connsiteX40" fmla="*/ 2065468 w 7186737"/>
              <a:gd name="connsiteY40" fmla="*/ 1301675 h 1420009"/>
              <a:gd name="connsiteX41" fmla="*/ 2248348 w 7186737"/>
              <a:gd name="connsiteY41" fmla="*/ 1312433 h 1420009"/>
              <a:gd name="connsiteX42" fmla="*/ 2345167 w 7186737"/>
              <a:gd name="connsiteY42" fmla="*/ 1344706 h 1420009"/>
              <a:gd name="connsiteX43" fmla="*/ 2377440 w 7186737"/>
              <a:gd name="connsiteY43" fmla="*/ 1355463 h 1420009"/>
              <a:gd name="connsiteX44" fmla="*/ 2409713 w 7186737"/>
              <a:gd name="connsiteY44" fmla="*/ 1366221 h 1420009"/>
              <a:gd name="connsiteX45" fmla="*/ 2474259 w 7186737"/>
              <a:gd name="connsiteY45" fmla="*/ 1355463 h 1420009"/>
              <a:gd name="connsiteX46" fmla="*/ 2560320 w 7186737"/>
              <a:gd name="connsiteY46" fmla="*/ 1290917 h 1420009"/>
              <a:gd name="connsiteX47" fmla="*/ 2581835 w 7186737"/>
              <a:gd name="connsiteY47" fmla="*/ 1258645 h 1420009"/>
              <a:gd name="connsiteX48" fmla="*/ 2614108 w 7186737"/>
              <a:gd name="connsiteY48" fmla="*/ 1247887 h 1420009"/>
              <a:gd name="connsiteX49" fmla="*/ 2678654 w 7186737"/>
              <a:gd name="connsiteY49" fmla="*/ 1204856 h 1420009"/>
              <a:gd name="connsiteX50" fmla="*/ 2710927 w 7186737"/>
              <a:gd name="connsiteY50" fmla="*/ 1183341 h 1420009"/>
              <a:gd name="connsiteX51" fmla="*/ 2872292 w 7186737"/>
              <a:gd name="connsiteY51" fmla="*/ 1140310 h 1420009"/>
              <a:gd name="connsiteX52" fmla="*/ 2936838 w 7186737"/>
              <a:gd name="connsiteY52" fmla="*/ 1086522 h 1420009"/>
              <a:gd name="connsiteX53" fmla="*/ 2979868 w 7186737"/>
              <a:gd name="connsiteY53" fmla="*/ 1097280 h 1420009"/>
              <a:gd name="connsiteX54" fmla="*/ 3065929 w 7186737"/>
              <a:gd name="connsiteY54" fmla="*/ 1161826 h 1420009"/>
              <a:gd name="connsiteX55" fmla="*/ 3173506 w 7186737"/>
              <a:gd name="connsiteY55" fmla="*/ 1151068 h 1420009"/>
              <a:gd name="connsiteX56" fmla="*/ 3302598 w 7186737"/>
              <a:gd name="connsiteY56" fmla="*/ 1129553 h 1420009"/>
              <a:gd name="connsiteX57" fmla="*/ 3550023 w 7186737"/>
              <a:gd name="connsiteY57" fmla="*/ 1118795 h 1420009"/>
              <a:gd name="connsiteX58" fmla="*/ 3625327 w 7186737"/>
              <a:gd name="connsiteY58" fmla="*/ 1108037 h 1420009"/>
              <a:gd name="connsiteX59" fmla="*/ 3775934 w 7186737"/>
              <a:gd name="connsiteY59" fmla="*/ 1086522 h 1420009"/>
              <a:gd name="connsiteX60" fmla="*/ 3808207 w 7186737"/>
              <a:gd name="connsiteY60" fmla="*/ 1075765 h 1420009"/>
              <a:gd name="connsiteX61" fmla="*/ 3851238 w 7186737"/>
              <a:gd name="connsiteY61" fmla="*/ 1065007 h 1420009"/>
              <a:gd name="connsiteX62" fmla="*/ 3883510 w 7186737"/>
              <a:gd name="connsiteY62" fmla="*/ 1054249 h 1420009"/>
              <a:gd name="connsiteX63" fmla="*/ 3991087 w 7186737"/>
              <a:gd name="connsiteY63" fmla="*/ 1032734 h 1420009"/>
              <a:gd name="connsiteX64" fmla="*/ 4087906 w 7186737"/>
              <a:gd name="connsiteY64" fmla="*/ 1011219 h 1420009"/>
              <a:gd name="connsiteX65" fmla="*/ 4184725 w 7186737"/>
              <a:gd name="connsiteY65" fmla="*/ 968188 h 1420009"/>
              <a:gd name="connsiteX66" fmla="*/ 4249270 w 7186737"/>
              <a:gd name="connsiteY66" fmla="*/ 946673 h 1420009"/>
              <a:gd name="connsiteX67" fmla="*/ 4421393 w 7186737"/>
              <a:gd name="connsiteY67" fmla="*/ 903642 h 1420009"/>
              <a:gd name="connsiteX68" fmla="*/ 4668819 w 7186737"/>
              <a:gd name="connsiteY68" fmla="*/ 892885 h 1420009"/>
              <a:gd name="connsiteX69" fmla="*/ 4754880 w 7186737"/>
              <a:gd name="connsiteY69" fmla="*/ 882127 h 1420009"/>
              <a:gd name="connsiteX70" fmla="*/ 5013063 w 7186737"/>
              <a:gd name="connsiteY70" fmla="*/ 860612 h 1420009"/>
              <a:gd name="connsiteX71" fmla="*/ 5378823 w 7186737"/>
              <a:gd name="connsiteY71" fmla="*/ 871369 h 1420009"/>
              <a:gd name="connsiteX72" fmla="*/ 5443369 w 7186737"/>
              <a:gd name="connsiteY72" fmla="*/ 892885 h 1420009"/>
              <a:gd name="connsiteX73" fmla="*/ 5561703 w 7186737"/>
              <a:gd name="connsiteY73" fmla="*/ 925157 h 1420009"/>
              <a:gd name="connsiteX74" fmla="*/ 5798372 w 7186737"/>
              <a:gd name="connsiteY74" fmla="*/ 946673 h 1420009"/>
              <a:gd name="connsiteX75" fmla="*/ 5862918 w 7186737"/>
              <a:gd name="connsiteY75" fmla="*/ 968188 h 1420009"/>
              <a:gd name="connsiteX76" fmla="*/ 5927463 w 7186737"/>
              <a:gd name="connsiteY76" fmla="*/ 1000461 h 1420009"/>
              <a:gd name="connsiteX77" fmla="*/ 6013525 w 7186737"/>
              <a:gd name="connsiteY77" fmla="*/ 1021976 h 1420009"/>
              <a:gd name="connsiteX78" fmla="*/ 6131859 w 7186737"/>
              <a:gd name="connsiteY78" fmla="*/ 1011219 h 1420009"/>
              <a:gd name="connsiteX79" fmla="*/ 6164132 w 7186737"/>
              <a:gd name="connsiteY79" fmla="*/ 1000461 h 1420009"/>
              <a:gd name="connsiteX80" fmla="*/ 6271708 w 7186737"/>
              <a:gd name="connsiteY80" fmla="*/ 1011219 h 1420009"/>
              <a:gd name="connsiteX81" fmla="*/ 6777318 w 7186737"/>
              <a:gd name="connsiteY81" fmla="*/ 1021976 h 1420009"/>
              <a:gd name="connsiteX82" fmla="*/ 6863379 w 7186737"/>
              <a:gd name="connsiteY82" fmla="*/ 1000461 h 1420009"/>
              <a:gd name="connsiteX83" fmla="*/ 6938682 w 7186737"/>
              <a:gd name="connsiteY83" fmla="*/ 978946 h 1420009"/>
              <a:gd name="connsiteX84" fmla="*/ 6992470 w 7186737"/>
              <a:gd name="connsiteY84" fmla="*/ 946673 h 1420009"/>
              <a:gd name="connsiteX85" fmla="*/ 7067774 w 7186737"/>
              <a:gd name="connsiteY85" fmla="*/ 871369 h 1420009"/>
              <a:gd name="connsiteX86" fmla="*/ 7100047 w 7186737"/>
              <a:gd name="connsiteY86" fmla="*/ 839096 h 1420009"/>
              <a:gd name="connsiteX87" fmla="*/ 7143078 w 7186737"/>
              <a:gd name="connsiteY87" fmla="*/ 785308 h 1420009"/>
              <a:gd name="connsiteX88" fmla="*/ 7132320 w 7186737"/>
              <a:gd name="connsiteY88" fmla="*/ 688489 h 1420009"/>
              <a:gd name="connsiteX89" fmla="*/ 7100047 w 7186737"/>
              <a:gd name="connsiteY89" fmla="*/ 677732 h 1420009"/>
              <a:gd name="connsiteX90" fmla="*/ 7110805 w 7186737"/>
              <a:gd name="connsiteY90" fmla="*/ 645459 h 1420009"/>
              <a:gd name="connsiteX91" fmla="*/ 7164593 w 7186737"/>
              <a:gd name="connsiteY91" fmla="*/ 602428 h 1420009"/>
              <a:gd name="connsiteX92" fmla="*/ 7186108 w 7186737"/>
              <a:gd name="connsiteY92" fmla="*/ 570155 h 1420009"/>
              <a:gd name="connsiteX93" fmla="*/ 7153835 w 7186737"/>
              <a:gd name="connsiteY93" fmla="*/ 473336 h 1420009"/>
              <a:gd name="connsiteX94" fmla="*/ 7121562 w 7186737"/>
              <a:gd name="connsiteY94" fmla="*/ 451821 h 1420009"/>
              <a:gd name="connsiteX95" fmla="*/ 7078532 w 7186737"/>
              <a:gd name="connsiteY95" fmla="*/ 441063 h 1420009"/>
              <a:gd name="connsiteX96" fmla="*/ 7024743 w 7186737"/>
              <a:gd name="connsiteY96" fmla="*/ 398033 h 1420009"/>
              <a:gd name="connsiteX97" fmla="*/ 6594438 w 7186737"/>
              <a:gd name="connsiteY97" fmla="*/ 365760 h 1420009"/>
              <a:gd name="connsiteX98" fmla="*/ 6422315 w 7186737"/>
              <a:gd name="connsiteY98" fmla="*/ 376517 h 1420009"/>
              <a:gd name="connsiteX99" fmla="*/ 6357769 w 7186737"/>
              <a:gd name="connsiteY99" fmla="*/ 398033 h 1420009"/>
              <a:gd name="connsiteX100" fmla="*/ 6303981 w 7186737"/>
              <a:gd name="connsiteY100" fmla="*/ 408790 h 1420009"/>
              <a:gd name="connsiteX101" fmla="*/ 6260950 w 7186737"/>
              <a:gd name="connsiteY101" fmla="*/ 419548 h 1420009"/>
              <a:gd name="connsiteX102" fmla="*/ 6196405 w 7186737"/>
              <a:gd name="connsiteY102" fmla="*/ 441063 h 1420009"/>
              <a:gd name="connsiteX103" fmla="*/ 6110343 w 7186737"/>
              <a:gd name="connsiteY103" fmla="*/ 451821 h 1420009"/>
              <a:gd name="connsiteX104" fmla="*/ 6035040 w 7186737"/>
              <a:gd name="connsiteY104" fmla="*/ 441063 h 1420009"/>
              <a:gd name="connsiteX105" fmla="*/ 5992009 w 7186737"/>
              <a:gd name="connsiteY105" fmla="*/ 430306 h 1420009"/>
              <a:gd name="connsiteX106" fmla="*/ 5873675 w 7186737"/>
              <a:gd name="connsiteY106" fmla="*/ 408790 h 1420009"/>
              <a:gd name="connsiteX107" fmla="*/ 5712310 w 7186737"/>
              <a:gd name="connsiteY107" fmla="*/ 419548 h 1420009"/>
              <a:gd name="connsiteX108" fmla="*/ 5669280 w 7186737"/>
              <a:gd name="connsiteY108" fmla="*/ 430306 h 1420009"/>
              <a:gd name="connsiteX109" fmla="*/ 5497158 w 7186737"/>
              <a:gd name="connsiteY109" fmla="*/ 441063 h 1420009"/>
              <a:gd name="connsiteX110" fmla="*/ 5443369 w 7186737"/>
              <a:gd name="connsiteY110" fmla="*/ 451821 h 1420009"/>
              <a:gd name="connsiteX111" fmla="*/ 5292762 w 7186737"/>
              <a:gd name="connsiteY111" fmla="*/ 473336 h 1420009"/>
              <a:gd name="connsiteX112" fmla="*/ 5228216 w 7186737"/>
              <a:gd name="connsiteY112" fmla="*/ 494852 h 1420009"/>
              <a:gd name="connsiteX113" fmla="*/ 5195943 w 7186737"/>
              <a:gd name="connsiteY113" fmla="*/ 505609 h 1420009"/>
              <a:gd name="connsiteX114" fmla="*/ 4980790 w 7186737"/>
              <a:gd name="connsiteY114" fmla="*/ 494852 h 1420009"/>
              <a:gd name="connsiteX115" fmla="*/ 4883972 w 7186737"/>
              <a:gd name="connsiteY115" fmla="*/ 484094 h 1420009"/>
              <a:gd name="connsiteX116" fmla="*/ 4776395 w 7186737"/>
              <a:gd name="connsiteY116" fmla="*/ 473336 h 1420009"/>
              <a:gd name="connsiteX117" fmla="*/ 4572000 w 7186737"/>
              <a:gd name="connsiteY117" fmla="*/ 484094 h 1420009"/>
              <a:gd name="connsiteX118" fmla="*/ 4485939 w 7186737"/>
              <a:gd name="connsiteY118" fmla="*/ 494852 h 1420009"/>
              <a:gd name="connsiteX119" fmla="*/ 4464423 w 7186737"/>
              <a:gd name="connsiteY119" fmla="*/ 473336 h 1420009"/>
              <a:gd name="connsiteX120" fmla="*/ 4485939 w 7186737"/>
              <a:gd name="connsiteY120" fmla="*/ 451821 h 1420009"/>
              <a:gd name="connsiteX121" fmla="*/ 4528969 w 7186737"/>
              <a:gd name="connsiteY121" fmla="*/ 387275 h 1420009"/>
              <a:gd name="connsiteX122" fmla="*/ 4582758 w 7186737"/>
              <a:gd name="connsiteY122" fmla="*/ 344245 h 1420009"/>
              <a:gd name="connsiteX123" fmla="*/ 4636546 w 7186737"/>
              <a:gd name="connsiteY123" fmla="*/ 301214 h 1420009"/>
              <a:gd name="connsiteX124" fmla="*/ 4679576 w 7186737"/>
              <a:gd name="connsiteY124" fmla="*/ 236668 h 1420009"/>
              <a:gd name="connsiteX125" fmla="*/ 4733365 w 7186737"/>
              <a:gd name="connsiteY125" fmla="*/ 193637 h 1420009"/>
              <a:gd name="connsiteX126" fmla="*/ 4776395 w 7186737"/>
              <a:gd name="connsiteY126" fmla="*/ 139849 h 1420009"/>
              <a:gd name="connsiteX127" fmla="*/ 4787153 w 7186737"/>
              <a:gd name="connsiteY127" fmla="*/ 107576 h 1420009"/>
              <a:gd name="connsiteX128" fmla="*/ 4733365 w 7186737"/>
              <a:gd name="connsiteY128" fmla="*/ 64546 h 1420009"/>
              <a:gd name="connsiteX129" fmla="*/ 4475181 w 7186737"/>
              <a:gd name="connsiteY129" fmla="*/ 32273 h 1420009"/>
              <a:gd name="connsiteX130" fmla="*/ 4292301 w 7186737"/>
              <a:gd name="connsiteY130" fmla="*/ 10757 h 1420009"/>
              <a:gd name="connsiteX131" fmla="*/ 4087906 w 7186737"/>
              <a:gd name="connsiteY131" fmla="*/ 21515 h 1420009"/>
              <a:gd name="connsiteX132" fmla="*/ 4066390 w 7186737"/>
              <a:gd name="connsiteY132" fmla="*/ 43030 h 1420009"/>
              <a:gd name="connsiteX133" fmla="*/ 4034118 w 7186737"/>
              <a:gd name="connsiteY133" fmla="*/ 53788 h 1420009"/>
              <a:gd name="connsiteX134" fmla="*/ 3937299 w 7186737"/>
              <a:gd name="connsiteY134" fmla="*/ 43030 h 1420009"/>
              <a:gd name="connsiteX135" fmla="*/ 3872753 w 7186737"/>
              <a:gd name="connsiteY135" fmla="*/ 21515 h 1420009"/>
              <a:gd name="connsiteX136" fmla="*/ 3711388 w 7186737"/>
              <a:gd name="connsiteY136" fmla="*/ 43030 h 1420009"/>
              <a:gd name="connsiteX137" fmla="*/ 3668358 w 7186737"/>
              <a:gd name="connsiteY137" fmla="*/ 53788 h 1420009"/>
              <a:gd name="connsiteX138" fmla="*/ 3560781 w 7186737"/>
              <a:gd name="connsiteY138" fmla="*/ 32273 h 1420009"/>
              <a:gd name="connsiteX139" fmla="*/ 3528508 w 7186737"/>
              <a:gd name="connsiteY139" fmla="*/ 10757 h 1420009"/>
              <a:gd name="connsiteX140" fmla="*/ 3431689 w 7186737"/>
              <a:gd name="connsiteY140" fmla="*/ 0 h 1420009"/>
              <a:gd name="connsiteX141" fmla="*/ 3281082 w 7186737"/>
              <a:gd name="connsiteY141" fmla="*/ 10757 h 1420009"/>
              <a:gd name="connsiteX142" fmla="*/ 3248809 w 7186737"/>
              <a:gd name="connsiteY142" fmla="*/ 21515 h 1420009"/>
              <a:gd name="connsiteX143" fmla="*/ 3205779 w 7186737"/>
              <a:gd name="connsiteY143" fmla="*/ 32273 h 1420009"/>
              <a:gd name="connsiteX144" fmla="*/ 3173506 w 7186737"/>
              <a:gd name="connsiteY144" fmla="*/ 43030 h 1420009"/>
              <a:gd name="connsiteX145" fmla="*/ 3130475 w 7186737"/>
              <a:gd name="connsiteY145" fmla="*/ 53788 h 1420009"/>
              <a:gd name="connsiteX146" fmla="*/ 3087445 w 7186737"/>
              <a:gd name="connsiteY146" fmla="*/ 75303 h 1420009"/>
              <a:gd name="connsiteX147" fmla="*/ 3044414 w 7186737"/>
              <a:gd name="connsiteY147" fmla="*/ 86061 h 1420009"/>
              <a:gd name="connsiteX148" fmla="*/ 3012141 w 7186737"/>
              <a:gd name="connsiteY148" fmla="*/ 96819 h 1420009"/>
              <a:gd name="connsiteX149" fmla="*/ 2915322 w 7186737"/>
              <a:gd name="connsiteY149" fmla="*/ 118334 h 1420009"/>
              <a:gd name="connsiteX150" fmla="*/ 2796988 w 7186737"/>
              <a:gd name="connsiteY150" fmla="*/ 107576 h 1420009"/>
              <a:gd name="connsiteX151" fmla="*/ 2743200 w 7186737"/>
              <a:gd name="connsiteY151" fmla="*/ 96819 h 1420009"/>
              <a:gd name="connsiteX152" fmla="*/ 2506532 w 7186737"/>
              <a:gd name="connsiteY152" fmla="*/ 86061 h 1420009"/>
              <a:gd name="connsiteX153" fmla="*/ 2334409 w 7186737"/>
              <a:gd name="connsiteY153" fmla="*/ 64546 h 1420009"/>
              <a:gd name="connsiteX154" fmla="*/ 2216075 w 7186737"/>
              <a:gd name="connsiteY154" fmla="*/ 32273 h 1420009"/>
              <a:gd name="connsiteX155" fmla="*/ 2119256 w 7186737"/>
              <a:gd name="connsiteY155" fmla="*/ 10757 h 1420009"/>
              <a:gd name="connsiteX156" fmla="*/ 1914861 w 7186737"/>
              <a:gd name="connsiteY156" fmla="*/ 21515 h 1420009"/>
              <a:gd name="connsiteX157" fmla="*/ 1850315 w 7186737"/>
              <a:gd name="connsiteY157" fmla="*/ 32273 h 1420009"/>
              <a:gd name="connsiteX158" fmla="*/ 1818042 w 7186737"/>
              <a:gd name="connsiteY158" fmla="*/ 53788 h 1420009"/>
              <a:gd name="connsiteX159" fmla="*/ 1742739 w 7186737"/>
              <a:gd name="connsiteY159" fmla="*/ 75303 h 1420009"/>
              <a:gd name="connsiteX160" fmla="*/ 1678193 w 7186737"/>
              <a:gd name="connsiteY160" fmla="*/ 96819 h 1420009"/>
              <a:gd name="connsiteX161" fmla="*/ 1613647 w 7186737"/>
              <a:gd name="connsiteY161" fmla="*/ 118334 h 1420009"/>
              <a:gd name="connsiteX162" fmla="*/ 1581374 w 7186737"/>
              <a:gd name="connsiteY162" fmla="*/ 129092 h 1420009"/>
              <a:gd name="connsiteX163" fmla="*/ 1538343 w 7186737"/>
              <a:gd name="connsiteY163" fmla="*/ 139849 h 1420009"/>
              <a:gd name="connsiteX164" fmla="*/ 1441525 w 7186737"/>
              <a:gd name="connsiteY164" fmla="*/ 129092 h 1420009"/>
              <a:gd name="connsiteX165" fmla="*/ 1376979 w 7186737"/>
              <a:gd name="connsiteY165" fmla="*/ 96819 h 1420009"/>
              <a:gd name="connsiteX166" fmla="*/ 1312433 w 7186737"/>
              <a:gd name="connsiteY166" fmla="*/ 75303 h 1420009"/>
              <a:gd name="connsiteX167" fmla="*/ 1269402 w 7186737"/>
              <a:gd name="connsiteY167" fmla="*/ 53788 h 1420009"/>
              <a:gd name="connsiteX168" fmla="*/ 1237129 w 7186737"/>
              <a:gd name="connsiteY168" fmla="*/ 43030 h 1420009"/>
              <a:gd name="connsiteX169" fmla="*/ 1140310 w 7186737"/>
              <a:gd name="connsiteY169" fmla="*/ 21515 h 1420009"/>
              <a:gd name="connsiteX170" fmla="*/ 849854 w 7186737"/>
              <a:gd name="connsiteY170" fmla="*/ 32273 h 1420009"/>
              <a:gd name="connsiteX171" fmla="*/ 742278 w 7186737"/>
              <a:gd name="connsiteY171" fmla="*/ 53788 h 1420009"/>
              <a:gd name="connsiteX172" fmla="*/ 602428 w 7186737"/>
              <a:gd name="connsiteY172" fmla="*/ 75303 h 1420009"/>
              <a:gd name="connsiteX173" fmla="*/ 527125 w 7186737"/>
              <a:gd name="connsiteY173" fmla="*/ 96819 h 1420009"/>
              <a:gd name="connsiteX174" fmla="*/ 333487 w 7186737"/>
              <a:gd name="connsiteY174" fmla="*/ 118334 h 1420009"/>
              <a:gd name="connsiteX175" fmla="*/ 86061 w 7186737"/>
              <a:gd name="connsiteY175" fmla="*/ 129092 h 1420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Lst>
            <a:rect l="l" t="t" r="r" b="b"/>
            <a:pathLst>
              <a:path w="7186737" h="1420009">
                <a:moveTo>
                  <a:pt x="355002" y="43030"/>
                </a:moveTo>
                <a:cubicBezTo>
                  <a:pt x="338535" y="49617"/>
                  <a:pt x="291436" y="69679"/>
                  <a:pt x="268941" y="75303"/>
                </a:cubicBezTo>
                <a:cubicBezTo>
                  <a:pt x="251202" y="79738"/>
                  <a:pt x="233002" y="82094"/>
                  <a:pt x="215153" y="86061"/>
                </a:cubicBezTo>
                <a:cubicBezTo>
                  <a:pt x="200720" y="89268"/>
                  <a:pt x="186466" y="93233"/>
                  <a:pt x="172122" y="96819"/>
                </a:cubicBezTo>
                <a:cubicBezTo>
                  <a:pt x="161364" y="103991"/>
                  <a:pt x="149512" y="109744"/>
                  <a:pt x="139849" y="118334"/>
                </a:cubicBezTo>
                <a:cubicBezTo>
                  <a:pt x="117107" y="138549"/>
                  <a:pt x="75303" y="182880"/>
                  <a:pt x="75303" y="182880"/>
                </a:cubicBezTo>
                <a:cubicBezTo>
                  <a:pt x="68131" y="204395"/>
                  <a:pt x="66368" y="228556"/>
                  <a:pt x="53788" y="247426"/>
                </a:cubicBezTo>
                <a:cubicBezTo>
                  <a:pt x="46616" y="258184"/>
                  <a:pt x="37524" y="267884"/>
                  <a:pt x="32273" y="279699"/>
                </a:cubicBezTo>
                <a:cubicBezTo>
                  <a:pt x="23062" y="300423"/>
                  <a:pt x="17930" y="322730"/>
                  <a:pt x="10758" y="344245"/>
                </a:cubicBezTo>
                <a:lnTo>
                  <a:pt x="0" y="376517"/>
                </a:lnTo>
                <a:cubicBezTo>
                  <a:pt x="3586" y="530710"/>
                  <a:pt x="4059" y="685007"/>
                  <a:pt x="10758" y="839096"/>
                </a:cubicBezTo>
                <a:cubicBezTo>
                  <a:pt x="11799" y="863043"/>
                  <a:pt x="25056" y="879404"/>
                  <a:pt x="43030" y="892885"/>
                </a:cubicBezTo>
                <a:cubicBezTo>
                  <a:pt x="63716" y="908400"/>
                  <a:pt x="82490" y="929643"/>
                  <a:pt x="107576" y="935915"/>
                </a:cubicBezTo>
                <a:lnTo>
                  <a:pt x="150607" y="946673"/>
                </a:lnTo>
                <a:cubicBezTo>
                  <a:pt x="236668" y="943087"/>
                  <a:pt x="322845" y="941645"/>
                  <a:pt x="408790" y="935915"/>
                </a:cubicBezTo>
                <a:cubicBezTo>
                  <a:pt x="487691" y="930655"/>
                  <a:pt x="452330" y="925073"/>
                  <a:pt x="516367" y="914400"/>
                </a:cubicBezTo>
                <a:cubicBezTo>
                  <a:pt x="587337" y="902572"/>
                  <a:pt x="673038" y="898211"/>
                  <a:pt x="742278" y="892885"/>
                </a:cubicBezTo>
                <a:cubicBezTo>
                  <a:pt x="776363" y="881523"/>
                  <a:pt x="777033" y="884444"/>
                  <a:pt x="806823" y="860612"/>
                </a:cubicBezTo>
                <a:cubicBezTo>
                  <a:pt x="860055" y="818027"/>
                  <a:pt x="793939" y="862738"/>
                  <a:pt x="849854" y="806823"/>
                </a:cubicBezTo>
                <a:cubicBezTo>
                  <a:pt x="858996" y="797681"/>
                  <a:pt x="871369" y="792480"/>
                  <a:pt x="882127" y="785308"/>
                </a:cubicBezTo>
                <a:cubicBezTo>
                  <a:pt x="892885" y="792480"/>
                  <a:pt x="904304" y="798746"/>
                  <a:pt x="914400" y="806823"/>
                </a:cubicBezTo>
                <a:cubicBezTo>
                  <a:pt x="936296" y="824340"/>
                  <a:pt x="941456" y="836651"/>
                  <a:pt x="957430" y="860612"/>
                </a:cubicBezTo>
                <a:cubicBezTo>
                  <a:pt x="951576" y="965997"/>
                  <a:pt x="957678" y="1020984"/>
                  <a:pt x="935915" y="1108037"/>
                </a:cubicBezTo>
                <a:cubicBezTo>
                  <a:pt x="933165" y="1119038"/>
                  <a:pt x="928744" y="1129552"/>
                  <a:pt x="925158" y="1140310"/>
                </a:cubicBezTo>
                <a:cubicBezTo>
                  <a:pt x="926550" y="1154235"/>
                  <a:pt x="931832" y="1286837"/>
                  <a:pt x="957430" y="1312433"/>
                </a:cubicBezTo>
                <a:cubicBezTo>
                  <a:pt x="1020019" y="1375019"/>
                  <a:pt x="932617" y="1284808"/>
                  <a:pt x="1000461" y="1366221"/>
                </a:cubicBezTo>
                <a:cubicBezTo>
                  <a:pt x="1010200" y="1377908"/>
                  <a:pt x="1019435" y="1391106"/>
                  <a:pt x="1032734" y="1398494"/>
                </a:cubicBezTo>
                <a:cubicBezTo>
                  <a:pt x="1052559" y="1409508"/>
                  <a:pt x="1097280" y="1420009"/>
                  <a:pt x="1097280" y="1420009"/>
                </a:cubicBezTo>
                <a:cubicBezTo>
                  <a:pt x="1129553" y="1416423"/>
                  <a:pt x="1162069" y="1414590"/>
                  <a:pt x="1194099" y="1409252"/>
                </a:cubicBezTo>
                <a:cubicBezTo>
                  <a:pt x="1205284" y="1407388"/>
                  <a:pt x="1215302" y="1400954"/>
                  <a:pt x="1226372" y="1398494"/>
                </a:cubicBezTo>
                <a:cubicBezTo>
                  <a:pt x="1247665" y="1393762"/>
                  <a:pt x="1269274" y="1390441"/>
                  <a:pt x="1290918" y="1387736"/>
                </a:cubicBezTo>
                <a:cubicBezTo>
                  <a:pt x="1326677" y="1383266"/>
                  <a:pt x="1362635" y="1380565"/>
                  <a:pt x="1398494" y="1376979"/>
                </a:cubicBezTo>
                <a:lnTo>
                  <a:pt x="1463040" y="1355463"/>
                </a:lnTo>
                <a:cubicBezTo>
                  <a:pt x="1473798" y="1351877"/>
                  <a:pt x="1484312" y="1347456"/>
                  <a:pt x="1495313" y="1344706"/>
                </a:cubicBezTo>
                <a:cubicBezTo>
                  <a:pt x="1509656" y="1341120"/>
                  <a:pt x="1524182" y="1338196"/>
                  <a:pt x="1538343" y="1333948"/>
                </a:cubicBezTo>
                <a:cubicBezTo>
                  <a:pt x="1560066" y="1327431"/>
                  <a:pt x="1581374" y="1319605"/>
                  <a:pt x="1602889" y="1312433"/>
                </a:cubicBezTo>
                <a:lnTo>
                  <a:pt x="1635162" y="1301675"/>
                </a:lnTo>
                <a:cubicBezTo>
                  <a:pt x="1652204" y="1284634"/>
                  <a:pt x="1661022" y="1269402"/>
                  <a:pt x="1688950" y="1269402"/>
                </a:cubicBezTo>
                <a:cubicBezTo>
                  <a:pt x="1700290" y="1269402"/>
                  <a:pt x="1710465" y="1276574"/>
                  <a:pt x="1721223" y="1280160"/>
                </a:cubicBezTo>
                <a:cubicBezTo>
                  <a:pt x="1838013" y="1267183"/>
                  <a:pt x="1823819" y="1262672"/>
                  <a:pt x="1957892" y="1280160"/>
                </a:cubicBezTo>
                <a:cubicBezTo>
                  <a:pt x="1994154" y="1284890"/>
                  <a:pt x="2028962" y="1299528"/>
                  <a:pt x="2065468" y="1301675"/>
                </a:cubicBezTo>
                <a:lnTo>
                  <a:pt x="2248348" y="1312433"/>
                </a:lnTo>
                <a:lnTo>
                  <a:pt x="2345167" y="1344706"/>
                </a:lnTo>
                <a:lnTo>
                  <a:pt x="2377440" y="1355463"/>
                </a:lnTo>
                <a:lnTo>
                  <a:pt x="2409713" y="1366221"/>
                </a:lnTo>
                <a:cubicBezTo>
                  <a:pt x="2431228" y="1362635"/>
                  <a:pt x="2454125" y="1363852"/>
                  <a:pt x="2474259" y="1355463"/>
                </a:cubicBezTo>
                <a:cubicBezTo>
                  <a:pt x="2494914" y="1346857"/>
                  <a:pt x="2541047" y="1315009"/>
                  <a:pt x="2560320" y="1290917"/>
                </a:cubicBezTo>
                <a:cubicBezTo>
                  <a:pt x="2568396" y="1280821"/>
                  <a:pt x="2571739" y="1266721"/>
                  <a:pt x="2581835" y="1258645"/>
                </a:cubicBezTo>
                <a:cubicBezTo>
                  <a:pt x="2590690" y="1251561"/>
                  <a:pt x="2604195" y="1253394"/>
                  <a:pt x="2614108" y="1247887"/>
                </a:cubicBezTo>
                <a:cubicBezTo>
                  <a:pt x="2636712" y="1235329"/>
                  <a:pt x="2657139" y="1219200"/>
                  <a:pt x="2678654" y="1204856"/>
                </a:cubicBezTo>
                <a:lnTo>
                  <a:pt x="2710927" y="1183341"/>
                </a:lnTo>
                <a:cubicBezTo>
                  <a:pt x="2761935" y="1106828"/>
                  <a:pt x="2706683" y="1171362"/>
                  <a:pt x="2872292" y="1140310"/>
                </a:cubicBezTo>
                <a:cubicBezTo>
                  <a:pt x="2890726" y="1136854"/>
                  <a:pt x="2926603" y="1096757"/>
                  <a:pt x="2936838" y="1086522"/>
                </a:cubicBezTo>
                <a:cubicBezTo>
                  <a:pt x="2951181" y="1090108"/>
                  <a:pt x="2966644" y="1090668"/>
                  <a:pt x="2979868" y="1097280"/>
                </a:cubicBezTo>
                <a:cubicBezTo>
                  <a:pt x="3028529" y="1121610"/>
                  <a:pt x="3035671" y="1131567"/>
                  <a:pt x="3065929" y="1161826"/>
                </a:cubicBezTo>
                <a:cubicBezTo>
                  <a:pt x="3101788" y="1158240"/>
                  <a:pt x="3137799" y="1155937"/>
                  <a:pt x="3173506" y="1151068"/>
                </a:cubicBezTo>
                <a:cubicBezTo>
                  <a:pt x="3216730" y="1145174"/>
                  <a:pt x="3259015" y="1131448"/>
                  <a:pt x="3302598" y="1129553"/>
                </a:cubicBezTo>
                <a:lnTo>
                  <a:pt x="3550023" y="1118795"/>
                </a:lnTo>
                <a:lnTo>
                  <a:pt x="3625327" y="1108037"/>
                </a:lnTo>
                <a:cubicBezTo>
                  <a:pt x="3666054" y="1102607"/>
                  <a:pt x="3733404" y="1095973"/>
                  <a:pt x="3775934" y="1086522"/>
                </a:cubicBezTo>
                <a:cubicBezTo>
                  <a:pt x="3787003" y="1084062"/>
                  <a:pt x="3797304" y="1078880"/>
                  <a:pt x="3808207" y="1075765"/>
                </a:cubicBezTo>
                <a:cubicBezTo>
                  <a:pt x="3822423" y="1071703"/>
                  <a:pt x="3837022" y="1069069"/>
                  <a:pt x="3851238" y="1065007"/>
                </a:cubicBezTo>
                <a:cubicBezTo>
                  <a:pt x="3862141" y="1061892"/>
                  <a:pt x="3872461" y="1056799"/>
                  <a:pt x="3883510" y="1054249"/>
                </a:cubicBezTo>
                <a:cubicBezTo>
                  <a:pt x="3919143" y="1046026"/>
                  <a:pt x="3955228" y="1039906"/>
                  <a:pt x="3991087" y="1032734"/>
                </a:cubicBezTo>
                <a:cubicBezTo>
                  <a:pt x="4021779" y="1026596"/>
                  <a:pt x="4057536" y="1020330"/>
                  <a:pt x="4087906" y="1011219"/>
                </a:cubicBezTo>
                <a:cubicBezTo>
                  <a:pt x="4285001" y="952091"/>
                  <a:pt x="4065010" y="1021394"/>
                  <a:pt x="4184725" y="968188"/>
                </a:cubicBezTo>
                <a:cubicBezTo>
                  <a:pt x="4205449" y="958977"/>
                  <a:pt x="4227755" y="953845"/>
                  <a:pt x="4249270" y="946673"/>
                </a:cubicBezTo>
                <a:cubicBezTo>
                  <a:pt x="4305217" y="928024"/>
                  <a:pt x="4361433" y="906249"/>
                  <a:pt x="4421393" y="903642"/>
                </a:cubicBezTo>
                <a:lnTo>
                  <a:pt x="4668819" y="892885"/>
                </a:lnTo>
                <a:cubicBezTo>
                  <a:pt x="4697506" y="889299"/>
                  <a:pt x="4726049" y="884263"/>
                  <a:pt x="4754880" y="882127"/>
                </a:cubicBezTo>
                <a:cubicBezTo>
                  <a:pt x="5015453" y="862825"/>
                  <a:pt x="4882212" y="886781"/>
                  <a:pt x="5013063" y="860612"/>
                </a:cubicBezTo>
                <a:cubicBezTo>
                  <a:pt x="5134983" y="864198"/>
                  <a:pt x="5257192" y="862247"/>
                  <a:pt x="5378823" y="871369"/>
                </a:cubicBezTo>
                <a:cubicBezTo>
                  <a:pt x="5401439" y="873065"/>
                  <a:pt x="5421854" y="885713"/>
                  <a:pt x="5443369" y="892885"/>
                </a:cubicBezTo>
                <a:cubicBezTo>
                  <a:pt x="5489729" y="908338"/>
                  <a:pt x="5501060" y="913028"/>
                  <a:pt x="5561703" y="925157"/>
                </a:cubicBezTo>
                <a:cubicBezTo>
                  <a:pt x="5675371" y="947891"/>
                  <a:pt x="5597239" y="934841"/>
                  <a:pt x="5798372" y="946673"/>
                </a:cubicBezTo>
                <a:cubicBezTo>
                  <a:pt x="5819887" y="953845"/>
                  <a:pt x="5844048" y="955608"/>
                  <a:pt x="5862918" y="968188"/>
                </a:cubicBezTo>
                <a:cubicBezTo>
                  <a:pt x="5896811" y="990784"/>
                  <a:pt x="5889778" y="990183"/>
                  <a:pt x="5927463" y="1000461"/>
                </a:cubicBezTo>
                <a:cubicBezTo>
                  <a:pt x="5955991" y="1008241"/>
                  <a:pt x="6013525" y="1021976"/>
                  <a:pt x="6013525" y="1021976"/>
                </a:cubicBezTo>
                <a:cubicBezTo>
                  <a:pt x="6052970" y="1018390"/>
                  <a:pt x="6092650" y="1016820"/>
                  <a:pt x="6131859" y="1011219"/>
                </a:cubicBezTo>
                <a:cubicBezTo>
                  <a:pt x="6143085" y="1009615"/>
                  <a:pt x="6152792" y="1000461"/>
                  <a:pt x="6164132" y="1000461"/>
                </a:cubicBezTo>
                <a:cubicBezTo>
                  <a:pt x="6200170" y="1000461"/>
                  <a:pt x="6235849" y="1007633"/>
                  <a:pt x="6271708" y="1011219"/>
                </a:cubicBezTo>
                <a:cubicBezTo>
                  <a:pt x="6475772" y="1079239"/>
                  <a:pt x="6313582" y="1033287"/>
                  <a:pt x="6777318" y="1021976"/>
                </a:cubicBezTo>
                <a:cubicBezTo>
                  <a:pt x="6886661" y="1000109"/>
                  <a:pt x="6786202" y="1022513"/>
                  <a:pt x="6863379" y="1000461"/>
                </a:cubicBezTo>
                <a:cubicBezTo>
                  <a:pt x="6957960" y="973437"/>
                  <a:pt x="6861282" y="1004744"/>
                  <a:pt x="6938682" y="978946"/>
                </a:cubicBezTo>
                <a:cubicBezTo>
                  <a:pt x="7030670" y="886958"/>
                  <a:pt x="6880754" y="1030459"/>
                  <a:pt x="6992470" y="946673"/>
                </a:cubicBezTo>
                <a:cubicBezTo>
                  <a:pt x="6992490" y="946658"/>
                  <a:pt x="7052706" y="886437"/>
                  <a:pt x="7067774" y="871369"/>
                </a:cubicBezTo>
                <a:cubicBezTo>
                  <a:pt x="7078532" y="860611"/>
                  <a:pt x="7091608" y="851755"/>
                  <a:pt x="7100047" y="839096"/>
                </a:cubicBezTo>
                <a:cubicBezTo>
                  <a:pt x="7127188" y="798384"/>
                  <a:pt x="7112420" y="815965"/>
                  <a:pt x="7143078" y="785308"/>
                </a:cubicBezTo>
                <a:cubicBezTo>
                  <a:pt x="7139492" y="753035"/>
                  <a:pt x="7144380" y="718638"/>
                  <a:pt x="7132320" y="688489"/>
                </a:cubicBezTo>
                <a:cubicBezTo>
                  <a:pt x="7128109" y="677961"/>
                  <a:pt x="7105118" y="687874"/>
                  <a:pt x="7100047" y="677732"/>
                </a:cubicBezTo>
                <a:cubicBezTo>
                  <a:pt x="7094976" y="667590"/>
                  <a:pt x="7104971" y="655183"/>
                  <a:pt x="7110805" y="645459"/>
                </a:cubicBezTo>
                <a:cubicBezTo>
                  <a:pt x="7121025" y="628425"/>
                  <a:pt x="7149932" y="612202"/>
                  <a:pt x="7164593" y="602428"/>
                </a:cubicBezTo>
                <a:cubicBezTo>
                  <a:pt x="7171765" y="591670"/>
                  <a:pt x="7184680" y="583005"/>
                  <a:pt x="7186108" y="570155"/>
                </a:cubicBezTo>
                <a:cubicBezTo>
                  <a:pt x="7189714" y="537701"/>
                  <a:pt x="7177675" y="497176"/>
                  <a:pt x="7153835" y="473336"/>
                </a:cubicBezTo>
                <a:cubicBezTo>
                  <a:pt x="7144693" y="464194"/>
                  <a:pt x="7133446" y="456914"/>
                  <a:pt x="7121562" y="451821"/>
                </a:cubicBezTo>
                <a:cubicBezTo>
                  <a:pt x="7107973" y="445997"/>
                  <a:pt x="7092875" y="444649"/>
                  <a:pt x="7078532" y="441063"/>
                </a:cubicBezTo>
                <a:cubicBezTo>
                  <a:pt x="7060649" y="423181"/>
                  <a:pt x="7049170" y="408890"/>
                  <a:pt x="7024743" y="398033"/>
                </a:cubicBezTo>
                <a:cubicBezTo>
                  <a:pt x="6892739" y="339363"/>
                  <a:pt x="6723347" y="369551"/>
                  <a:pt x="6594438" y="365760"/>
                </a:cubicBezTo>
                <a:cubicBezTo>
                  <a:pt x="6537064" y="369346"/>
                  <a:pt x="6479274" y="368750"/>
                  <a:pt x="6422315" y="376517"/>
                </a:cubicBezTo>
                <a:cubicBezTo>
                  <a:pt x="6399844" y="379581"/>
                  <a:pt x="6380008" y="393585"/>
                  <a:pt x="6357769" y="398033"/>
                </a:cubicBezTo>
                <a:cubicBezTo>
                  <a:pt x="6339840" y="401619"/>
                  <a:pt x="6321830" y="404824"/>
                  <a:pt x="6303981" y="408790"/>
                </a:cubicBezTo>
                <a:cubicBezTo>
                  <a:pt x="6289548" y="411997"/>
                  <a:pt x="6275112" y="415299"/>
                  <a:pt x="6260950" y="419548"/>
                </a:cubicBezTo>
                <a:cubicBezTo>
                  <a:pt x="6239228" y="426065"/>
                  <a:pt x="6196405" y="441063"/>
                  <a:pt x="6196405" y="441063"/>
                </a:cubicBezTo>
                <a:cubicBezTo>
                  <a:pt x="6159080" y="478388"/>
                  <a:pt x="6185722" y="463418"/>
                  <a:pt x="6110343" y="451821"/>
                </a:cubicBezTo>
                <a:cubicBezTo>
                  <a:pt x="6085282" y="447965"/>
                  <a:pt x="6059987" y="445599"/>
                  <a:pt x="6035040" y="441063"/>
                </a:cubicBezTo>
                <a:cubicBezTo>
                  <a:pt x="6020493" y="438418"/>
                  <a:pt x="6006442" y="433513"/>
                  <a:pt x="5992009" y="430306"/>
                </a:cubicBezTo>
                <a:cubicBezTo>
                  <a:pt x="5946893" y="420280"/>
                  <a:pt x="5920396" y="416577"/>
                  <a:pt x="5873675" y="408790"/>
                </a:cubicBezTo>
                <a:cubicBezTo>
                  <a:pt x="5819887" y="412376"/>
                  <a:pt x="5765922" y="413904"/>
                  <a:pt x="5712310" y="419548"/>
                </a:cubicBezTo>
                <a:cubicBezTo>
                  <a:pt x="5697606" y="421096"/>
                  <a:pt x="5683991" y="428835"/>
                  <a:pt x="5669280" y="430306"/>
                </a:cubicBezTo>
                <a:cubicBezTo>
                  <a:pt x="5612079" y="436026"/>
                  <a:pt x="5554532" y="437477"/>
                  <a:pt x="5497158" y="441063"/>
                </a:cubicBezTo>
                <a:cubicBezTo>
                  <a:pt x="5479228" y="444649"/>
                  <a:pt x="5461470" y="449235"/>
                  <a:pt x="5443369" y="451821"/>
                </a:cubicBezTo>
                <a:cubicBezTo>
                  <a:pt x="5385443" y="460096"/>
                  <a:pt x="5346258" y="458746"/>
                  <a:pt x="5292762" y="473336"/>
                </a:cubicBezTo>
                <a:cubicBezTo>
                  <a:pt x="5270882" y="479303"/>
                  <a:pt x="5249731" y="487680"/>
                  <a:pt x="5228216" y="494852"/>
                </a:cubicBezTo>
                <a:lnTo>
                  <a:pt x="5195943" y="505609"/>
                </a:lnTo>
                <a:lnTo>
                  <a:pt x="4980790" y="494852"/>
                </a:lnTo>
                <a:cubicBezTo>
                  <a:pt x="4948396" y="492618"/>
                  <a:pt x="4916265" y="487493"/>
                  <a:pt x="4883972" y="484094"/>
                </a:cubicBezTo>
                <a:lnTo>
                  <a:pt x="4776395" y="473336"/>
                </a:lnTo>
                <a:cubicBezTo>
                  <a:pt x="4708263" y="476922"/>
                  <a:pt x="4640040" y="479054"/>
                  <a:pt x="4572000" y="484094"/>
                </a:cubicBezTo>
                <a:cubicBezTo>
                  <a:pt x="4543169" y="486230"/>
                  <a:pt x="4514706" y="497729"/>
                  <a:pt x="4485939" y="494852"/>
                </a:cubicBezTo>
                <a:cubicBezTo>
                  <a:pt x="4475847" y="493843"/>
                  <a:pt x="4471595" y="480508"/>
                  <a:pt x="4464423" y="473336"/>
                </a:cubicBezTo>
                <a:cubicBezTo>
                  <a:pt x="4471595" y="466164"/>
                  <a:pt x="4479853" y="459935"/>
                  <a:pt x="4485939" y="451821"/>
                </a:cubicBezTo>
                <a:cubicBezTo>
                  <a:pt x="4501454" y="431135"/>
                  <a:pt x="4510684" y="405559"/>
                  <a:pt x="4528969" y="387275"/>
                </a:cubicBezTo>
                <a:cubicBezTo>
                  <a:pt x="4580929" y="335318"/>
                  <a:pt x="4514892" y="398538"/>
                  <a:pt x="4582758" y="344245"/>
                </a:cubicBezTo>
                <a:cubicBezTo>
                  <a:pt x="4659401" y="282930"/>
                  <a:pt x="4537213" y="367435"/>
                  <a:pt x="4636546" y="301214"/>
                </a:cubicBezTo>
                <a:cubicBezTo>
                  <a:pt x="4650889" y="279699"/>
                  <a:pt x="4658061" y="251011"/>
                  <a:pt x="4679576" y="236668"/>
                </a:cubicBezTo>
                <a:cubicBezTo>
                  <a:pt x="4703541" y="220692"/>
                  <a:pt x="4715845" y="215536"/>
                  <a:pt x="4733365" y="193637"/>
                </a:cubicBezTo>
                <a:cubicBezTo>
                  <a:pt x="4787654" y="125777"/>
                  <a:pt x="4724441" y="191805"/>
                  <a:pt x="4776395" y="139849"/>
                </a:cubicBezTo>
                <a:cubicBezTo>
                  <a:pt x="4779981" y="129091"/>
                  <a:pt x="4789017" y="118761"/>
                  <a:pt x="4787153" y="107576"/>
                </a:cubicBezTo>
                <a:cubicBezTo>
                  <a:pt x="4781429" y="73228"/>
                  <a:pt x="4758538" y="72936"/>
                  <a:pt x="4733365" y="64546"/>
                </a:cubicBezTo>
                <a:cubicBezTo>
                  <a:pt x="4637216" y="444"/>
                  <a:pt x="4720709" y="48113"/>
                  <a:pt x="4475181" y="32273"/>
                </a:cubicBezTo>
                <a:cubicBezTo>
                  <a:pt x="4402532" y="27586"/>
                  <a:pt x="4360953" y="20565"/>
                  <a:pt x="4292301" y="10757"/>
                </a:cubicBezTo>
                <a:cubicBezTo>
                  <a:pt x="4224169" y="14343"/>
                  <a:pt x="4155446" y="11866"/>
                  <a:pt x="4087906" y="21515"/>
                </a:cubicBezTo>
                <a:cubicBezTo>
                  <a:pt x="4077865" y="22949"/>
                  <a:pt x="4075087" y="37812"/>
                  <a:pt x="4066390" y="43030"/>
                </a:cubicBezTo>
                <a:cubicBezTo>
                  <a:pt x="4056667" y="48864"/>
                  <a:pt x="4044875" y="50202"/>
                  <a:pt x="4034118" y="53788"/>
                </a:cubicBezTo>
                <a:cubicBezTo>
                  <a:pt x="4001845" y="50202"/>
                  <a:pt x="3969140" y="49398"/>
                  <a:pt x="3937299" y="43030"/>
                </a:cubicBezTo>
                <a:cubicBezTo>
                  <a:pt x="3915060" y="38582"/>
                  <a:pt x="3872753" y="21515"/>
                  <a:pt x="3872753" y="21515"/>
                </a:cubicBezTo>
                <a:cubicBezTo>
                  <a:pt x="3842807" y="25258"/>
                  <a:pt x="3744028" y="37095"/>
                  <a:pt x="3711388" y="43030"/>
                </a:cubicBezTo>
                <a:cubicBezTo>
                  <a:pt x="3696842" y="45675"/>
                  <a:pt x="3682701" y="50202"/>
                  <a:pt x="3668358" y="53788"/>
                </a:cubicBezTo>
                <a:cubicBezTo>
                  <a:pt x="3640615" y="49825"/>
                  <a:pt x="3590819" y="47292"/>
                  <a:pt x="3560781" y="32273"/>
                </a:cubicBezTo>
                <a:cubicBezTo>
                  <a:pt x="3549217" y="26491"/>
                  <a:pt x="3541051" y="13893"/>
                  <a:pt x="3528508" y="10757"/>
                </a:cubicBezTo>
                <a:cubicBezTo>
                  <a:pt x="3497006" y="2881"/>
                  <a:pt x="3463962" y="3586"/>
                  <a:pt x="3431689" y="0"/>
                </a:cubicBezTo>
                <a:cubicBezTo>
                  <a:pt x="3381487" y="3586"/>
                  <a:pt x="3331068" y="4876"/>
                  <a:pt x="3281082" y="10757"/>
                </a:cubicBezTo>
                <a:cubicBezTo>
                  <a:pt x="3269820" y="12082"/>
                  <a:pt x="3259712" y="18400"/>
                  <a:pt x="3248809" y="21515"/>
                </a:cubicBezTo>
                <a:cubicBezTo>
                  <a:pt x="3234593" y="25577"/>
                  <a:pt x="3219995" y="28211"/>
                  <a:pt x="3205779" y="32273"/>
                </a:cubicBezTo>
                <a:cubicBezTo>
                  <a:pt x="3194876" y="35388"/>
                  <a:pt x="3184409" y="39915"/>
                  <a:pt x="3173506" y="43030"/>
                </a:cubicBezTo>
                <a:cubicBezTo>
                  <a:pt x="3159290" y="47092"/>
                  <a:pt x="3144319" y="48597"/>
                  <a:pt x="3130475" y="53788"/>
                </a:cubicBezTo>
                <a:cubicBezTo>
                  <a:pt x="3115460" y="59419"/>
                  <a:pt x="3102460" y="69672"/>
                  <a:pt x="3087445" y="75303"/>
                </a:cubicBezTo>
                <a:cubicBezTo>
                  <a:pt x="3073601" y="80494"/>
                  <a:pt x="3058630" y="81999"/>
                  <a:pt x="3044414" y="86061"/>
                </a:cubicBezTo>
                <a:cubicBezTo>
                  <a:pt x="3033511" y="89176"/>
                  <a:pt x="3023044" y="93704"/>
                  <a:pt x="3012141" y="96819"/>
                </a:cubicBezTo>
                <a:cubicBezTo>
                  <a:pt x="2976704" y="106944"/>
                  <a:pt x="2952279" y="110942"/>
                  <a:pt x="2915322" y="118334"/>
                </a:cubicBezTo>
                <a:cubicBezTo>
                  <a:pt x="2875877" y="114748"/>
                  <a:pt x="2836289" y="112489"/>
                  <a:pt x="2796988" y="107576"/>
                </a:cubicBezTo>
                <a:cubicBezTo>
                  <a:pt x="2778845" y="105308"/>
                  <a:pt x="2761434" y="98170"/>
                  <a:pt x="2743200" y="96819"/>
                </a:cubicBezTo>
                <a:cubicBezTo>
                  <a:pt x="2664445" y="90985"/>
                  <a:pt x="2585421" y="89647"/>
                  <a:pt x="2506532" y="86061"/>
                </a:cubicBezTo>
                <a:cubicBezTo>
                  <a:pt x="2388778" y="56622"/>
                  <a:pt x="2574122" y="100503"/>
                  <a:pt x="2334409" y="64546"/>
                </a:cubicBezTo>
                <a:cubicBezTo>
                  <a:pt x="2253698" y="52439"/>
                  <a:pt x="2270131" y="47717"/>
                  <a:pt x="2216075" y="32273"/>
                </a:cubicBezTo>
                <a:cubicBezTo>
                  <a:pt x="2180619" y="22143"/>
                  <a:pt x="2156238" y="18154"/>
                  <a:pt x="2119256" y="10757"/>
                </a:cubicBezTo>
                <a:cubicBezTo>
                  <a:pt x="2051124" y="14343"/>
                  <a:pt x="1982870" y="16074"/>
                  <a:pt x="1914861" y="21515"/>
                </a:cubicBezTo>
                <a:cubicBezTo>
                  <a:pt x="1893118" y="23254"/>
                  <a:pt x="1871008" y="25375"/>
                  <a:pt x="1850315" y="32273"/>
                </a:cubicBezTo>
                <a:cubicBezTo>
                  <a:pt x="1838049" y="36362"/>
                  <a:pt x="1829606" y="48006"/>
                  <a:pt x="1818042" y="53788"/>
                </a:cubicBezTo>
                <a:cubicBezTo>
                  <a:pt x="1799960" y="62829"/>
                  <a:pt x="1759980" y="70131"/>
                  <a:pt x="1742739" y="75303"/>
                </a:cubicBezTo>
                <a:cubicBezTo>
                  <a:pt x="1721016" y="81820"/>
                  <a:pt x="1699708" y="89647"/>
                  <a:pt x="1678193" y="96819"/>
                </a:cubicBezTo>
                <a:lnTo>
                  <a:pt x="1613647" y="118334"/>
                </a:lnTo>
                <a:cubicBezTo>
                  <a:pt x="1602889" y="121920"/>
                  <a:pt x="1592375" y="126342"/>
                  <a:pt x="1581374" y="129092"/>
                </a:cubicBezTo>
                <a:lnTo>
                  <a:pt x="1538343" y="139849"/>
                </a:lnTo>
                <a:cubicBezTo>
                  <a:pt x="1506070" y="136263"/>
                  <a:pt x="1473554" y="134430"/>
                  <a:pt x="1441525" y="129092"/>
                </a:cubicBezTo>
                <a:cubicBezTo>
                  <a:pt x="1394449" y="121246"/>
                  <a:pt x="1421581" y="116642"/>
                  <a:pt x="1376979" y="96819"/>
                </a:cubicBezTo>
                <a:cubicBezTo>
                  <a:pt x="1356254" y="87608"/>
                  <a:pt x="1332718" y="85445"/>
                  <a:pt x="1312433" y="75303"/>
                </a:cubicBezTo>
                <a:cubicBezTo>
                  <a:pt x="1298089" y="68131"/>
                  <a:pt x="1284142" y="60105"/>
                  <a:pt x="1269402" y="53788"/>
                </a:cubicBezTo>
                <a:cubicBezTo>
                  <a:pt x="1258979" y="49321"/>
                  <a:pt x="1248032" y="46145"/>
                  <a:pt x="1237129" y="43030"/>
                </a:cubicBezTo>
                <a:cubicBezTo>
                  <a:pt x="1201689" y="32904"/>
                  <a:pt x="1177272" y="28907"/>
                  <a:pt x="1140310" y="21515"/>
                </a:cubicBezTo>
                <a:cubicBezTo>
                  <a:pt x="1043491" y="25101"/>
                  <a:pt x="946422" y="24443"/>
                  <a:pt x="849854" y="32273"/>
                </a:cubicBezTo>
                <a:cubicBezTo>
                  <a:pt x="813405" y="35228"/>
                  <a:pt x="778479" y="48616"/>
                  <a:pt x="742278" y="53788"/>
                </a:cubicBezTo>
                <a:cubicBezTo>
                  <a:pt x="645381" y="67631"/>
                  <a:pt x="691985" y="60378"/>
                  <a:pt x="602428" y="75303"/>
                </a:cubicBezTo>
                <a:cubicBezTo>
                  <a:pt x="571672" y="85555"/>
                  <a:pt x="560891" y="90066"/>
                  <a:pt x="527125" y="96819"/>
                </a:cubicBezTo>
                <a:cubicBezTo>
                  <a:pt x="457512" y="110742"/>
                  <a:pt x="410030" y="113550"/>
                  <a:pt x="333487" y="118334"/>
                </a:cubicBezTo>
                <a:cubicBezTo>
                  <a:pt x="152769" y="129629"/>
                  <a:pt x="183373" y="129092"/>
                  <a:pt x="86061" y="129092"/>
                </a:cubicBezTo>
              </a:path>
            </a:pathLst>
          </a:custGeom>
          <a:solidFill>
            <a:schemeClr val="bg1"/>
          </a:solidFill>
          <a:ln w="9525" cap="flat" cmpd="sng" algn="ctr">
            <a:solidFill>
              <a:srgbClr val="FFFF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800" b="0" i="0" u="none" strike="noStrike" cap="none" normalizeH="0" baseline="0">
              <a:ln>
                <a:noFill/>
              </a:ln>
              <a:solidFill>
                <a:schemeClr val="tx1"/>
              </a:solidFill>
              <a:effectLst/>
              <a:latin typeface="Verdana" pitchFamily="34" charset="0"/>
            </a:endParaRPr>
          </a:p>
        </p:txBody>
      </p:sp>
      <p:sp>
        <p:nvSpPr>
          <p:cNvPr id="5" name="Rectangle 4"/>
          <p:cNvSpPr/>
          <p:nvPr/>
        </p:nvSpPr>
        <p:spPr>
          <a:xfrm>
            <a:off x="460786" y="5717723"/>
            <a:ext cx="1770036" cy="923330"/>
          </a:xfrm>
          <a:prstGeom prst="rect">
            <a:avLst/>
          </a:prstGeom>
          <a:noFill/>
        </p:spPr>
        <p:txBody>
          <a:bodyPr wrap="none" lIns="91440" tIns="45720" rIns="91440" bIns="45720">
            <a:spAutoFit/>
          </a:bodyPr>
          <a:lstStyle/>
          <a:p>
            <a:pPr algn="ctr"/>
            <a:r>
              <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#25</a:t>
            </a:r>
          </a:p>
        </p:txBody>
      </p:sp>
      <p:sp>
        <p:nvSpPr>
          <p:cNvPr id="2" name="Freeform: Shape 1">
            <a:extLst>
              <a:ext uri="{FF2B5EF4-FFF2-40B4-BE49-F238E27FC236}">
                <a16:creationId xmlns:a16="http://schemas.microsoft.com/office/drawing/2014/main" id="{0DB047EC-24B6-4A07-85D7-17757EC46AA0}"/>
              </a:ext>
            </a:extLst>
          </p:cNvPr>
          <p:cNvSpPr/>
          <p:nvPr/>
        </p:nvSpPr>
        <p:spPr bwMode="auto">
          <a:xfrm>
            <a:off x="311285" y="1593343"/>
            <a:ext cx="262647" cy="1937797"/>
          </a:xfrm>
          <a:custGeom>
            <a:avLst/>
            <a:gdLst>
              <a:gd name="connsiteX0" fmla="*/ 58366 w 262647"/>
              <a:gd name="connsiteY0" fmla="*/ 1993 h 1937797"/>
              <a:gd name="connsiteX1" fmla="*/ 48638 w 262647"/>
              <a:gd name="connsiteY1" fmla="*/ 99270 h 1937797"/>
              <a:gd name="connsiteX2" fmla="*/ 29183 w 262647"/>
              <a:gd name="connsiteY2" fmla="*/ 177091 h 1937797"/>
              <a:gd name="connsiteX3" fmla="*/ 19455 w 262647"/>
              <a:gd name="connsiteY3" fmla="*/ 225729 h 1937797"/>
              <a:gd name="connsiteX4" fmla="*/ 0 w 262647"/>
              <a:gd name="connsiteY4" fmla="*/ 342461 h 1937797"/>
              <a:gd name="connsiteX5" fmla="*/ 9728 w 262647"/>
              <a:gd name="connsiteY5" fmla="*/ 634291 h 1937797"/>
              <a:gd name="connsiteX6" fmla="*/ 19455 w 262647"/>
              <a:gd name="connsiteY6" fmla="*/ 663474 h 1937797"/>
              <a:gd name="connsiteX7" fmla="*/ 29183 w 262647"/>
              <a:gd name="connsiteY7" fmla="*/ 731568 h 1937797"/>
              <a:gd name="connsiteX8" fmla="*/ 58366 w 262647"/>
              <a:gd name="connsiteY8" fmla="*/ 819117 h 1937797"/>
              <a:gd name="connsiteX9" fmla="*/ 87549 w 262647"/>
              <a:gd name="connsiteY9" fmla="*/ 965031 h 1937797"/>
              <a:gd name="connsiteX10" fmla="*/ 97277 w 262647"/>
              <a:gd name="connsiteY10" fmla="*/ 1743244 h 1937797"/>
              <a:gd name="connsiteX11" fmla="*/ 107004 w 262647"/>
              <a:gd name="connsiteY11" fmla="*/ 1791883 h 1937797"/>
              <a:gd name="connsiteX12" fmla="*/ 116732 w 262647"/>
              <a:gd name="connsiteY12" fmla="*/ 1850248 h 1937797"/>
              <a:gd name="connsiteX13" fmla="*/ 155643 w 262647"/>
              <a:gd name="connsiteY13" fmla="*/ 1928070 h 1937797"/>
              <a:gd name="connsiteX14" fmla="*/ 184826 w 262647"/>
              <a:gd name="connsiteY14" fmla="*/ 1937797 h 1937797"/>
              <a:gd name="connsiteX15" fmla="*/ 214009 w 262647"/>
              <a:gd name="connsiteY15" fmla="*/ 1928070 h 1937797"/>
              <a:gd name="connsiteX16" fmla="*/ 252919 w 262647"/>
              <a:gd name="connsiteY16" fmla="*/ 1840521 h 1937797"/>
              <a:gd name="connsiteX17" fmla="*/ 262647 w 262647"/>
              <a:gd name="connsiteY17" fmla="*/ 1801610 h 1937797"/>
              <a:gd name="connsiteX18" fmla="*/ 252919 w 262647"/>
              <a:gd name="connsiteY18" fmla="*/ 1003942 h 1937797"/>
              <a:gd name="connsiteX19" fmla="*/ 243192 w 262647"/>
              <a:gd name="connsiteY19" fmla="*/ 955304 h 1937797"/>
              <a:gd name="connsiteX20" fmla="*/ 214009 w 262647"/>
              <a:gd name="connsiteY20" fmla="*/ 838572 h 1937797"/>
              <a:gd name="connsiteX21" fmla="*/ 204281 w 262647"/>
              <a:gd name="connsiteY21" fmla="*/ 731568 h 1937797"/>
              <a:gd name="connsiteX22" fmla="*/ 184826 w 262647"/>
              <a:gd name="connsiteY22" fmla="*/ 663474 h 1937797"/>
              <a:gd name="connsiteX23" fmla="*/ 175098 w 262647"/>
              <a:gd name="connsiteY23" fmla="*/ 566197 h 1937797"/>
              <a:gd name="connsiteX24" fmla="*/ 165370 w 262647"/>
              <a:gd name="connsiteY24" fmla="*/ 478648 h 1937797"/>
              <a:gd name="connsiteX25" fmla="*/ 175098 w 262647"/>
              <a:gd name="connsiteY25" fmla="*/ 206274 h 1937797"/>
              <a:gd name="connsiteX26" fmla="*/ 204281 w 262647"/>
              <a:gd name="connsiteY26" fmla="*/ 70087 h 1937797"/>
              <a:gd name="connsiteX27" fmla="*/ 194553 w 262647"/>
              <a:gd name="connsiteY27" fmla="*/ 31176 h 1937797"/>
              <a:gd name="connsiteX28" fmla="*/ 165370 w 262647"/>
              <a:gd name="connsiteY28" fmla="*/ 21448 h 1937797"/>
              <a:gd name="connsiteX29" fmla="*/ 68094 w 262647"/>
              <a:gd name="connsiteY29" fmla="*/ 31176 h 1937797"/>
              <a:gd name="connsiteX30" fmla="*/ 58366 w 262647"/>
              <a:gd name="connsiteY30" fmla="*/ 1993 h 1937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62647" h="1937797">
                <a:moveTo>
                  <a:pt x="58366" y="1993"/>
                </a:moveTo>
                <a:cubicBezTo>
                  <a:pt x="55123" y="13342"/>
                  <a:pt x="52945" y="66968"/>
                  <a:pt x="48638" y="99270"/>
                </a:cubicBezTo>
                <a:cubicBezTo>
                  <a:pt x="38394" y="176105"/>
                  <a:pt x="43213" y="120972"/>
                  <a:pt x="29183" y="177091"/>
                </a:cubicBezTo>
                <a:cubicBezTo>
                  <a:pt x="25173" y="193131"/>
                  <a:pt x="22328" y="209447"/>
                  <a:pt x="19455" y="225729"/>
                </a:cubicBezTo>
                <a:cubicBezTo>
                  <a:pt x="12600" y="264576"/>
                  <a:pt x="0" y="342461"/>
                  <a:pt x="0" y="342461"/>
                </a:cubicBezTo>
                <a:cubicBezTo>
                  <a:pt x="3243" y="439738"/>
                  <a:pt x="3840" y="537139"/>
                  <a:pt x="9728" y="634291"/>
                </a:cubicBezTo>
                <a:cubicBezTo>
                  <a:pt x="10348" y="644526"/>
                  <a:pt x="17444" y="653419"/>
                  <a:pt x="19455" y="663474"/>
                </a:cubicBezTo>
                <a:cubicBezTo>
                  <a:pt x="23952" y="685957"/>
                  <a:pt x="24027" y="709227"/>
                  <a:pt x="29183" y="731568"/>
                </a:cubicBezTo>
                <a:cubicBezTo>
                  <a:pt x="58388" y="858124"/>
                  <a:pt x="38899" y="741247"/>
                  <a:pt x="58366" y="819117"/>
                </a:cubicBezTo>
                <a:cubicBezTo>
                  <a:pt x="83382" y="919182"/>
                  <a:pt x="74039" y="870468"/>
                  <a:pt x="87549" y="965031"/>
                </a:cubicBezTo>
                <a:cubicBezTo>
                  <a:pt x="90792" y="1224435"/>
                  <a:pt x="91175" y="1483891"/>
                  <a:pt x="97277" y="1743244"/>
                </a:cubicBezTo>
                <a:cubicBezTo>
                  <a:pt x="97666" y="1759773"/>
                  <a:pt x="104046" y="1775616"/>
                  <a:pt x="107004" y="1791883"/>
                </a:cubicBezTo>
                <a:cubicBezTo>
                  <a:pt x="110532" y="1811288"/>
                  <a:pt x="111948" y="1831114"/>
                  <a:pt x="116732" y="1850248"/>
                </a:cubicBezTo>
                <a:cubicBezTo>
                  <a:pt x="123580" y="1877639"/>
                  <a:pt x="128621" y="1911857"/>
                  <a:pt x="155643" y="1928070"/>
                </a:cubicBezTo>
                <a:cubicBezTo>
                  <a:pt x="164436" y="1933345"/>
                  <a:pt x="175098" y="1934555"/>
                  <a:pt x="184826" y="1937797"/>
                </a:cubicBezTo>
                <a:cubicBezTo>
                  <a:pt x="194554" y="1934555"/>
                  <a:pt x="205216" y="1933346"/>
                  <a:pt x="214009" y="1928070"/>
                </a:cubicBezTo>
                <a:cubicBezTo>
                  <a:pt x="244976" y="1909490"/>
                  <a:pt x="244275" y="1872215"/>
                  <a:pt x="252919" y="1840521"/>
                </a:cubicBezTo>
                <a:cubicBezTo>
                  <a:pt x="256437" y="1827623"/>
                  <a:pt x="259404" y="1814580"/>
                  <a:pt x="262647" y="1801610"/>
                </a:cubicBezTo>
                <a:cubicBezTo>
                  <a:pt x="259404" y="1535721"/>
                  <a:pt x="259030" y="1269781"/>
                  <a:pt x="252919" y="1003942"/>
                </a:cubicBezTo>
                <a:cubicBezTo>
                  <a:pt x="252539" y="987413"/>
                  <a:pt x="247202" y="971344"/>
                  <a:pt x="243192" y="955304"/>
                </a:cubicBezTo>
                <a:cubicBezTo>
                  <a:pt x="207196" y="811319"/>
                  <a:pt x="236769" y="952377"/>
                  <a:pt x="214009" y="838572"/>
                </a:cubicBezTo>
                <a:cubicBezTo>
                  <a:pt x="210766" y="802904"/>
                  <a:pt x="210169" y="766896"/>
                  <a:pt x="204281" y="731568"/>
                </a:cubicBezTo>
                <a:cubicBezTo>
                  <a:pt x="200400" y="708283"/>
                  <a:pt x="188928" y="686721"/>
                  <a:pt x="184826" y="663474"/>
                </a:cubicBezTo>
                <a:cubicBezTo>
                  <a:pt x="179163" y="631382"/>
                  <a:pt x="178510" y="598605"/>
                  <a:pt x="175098" y="566197"/>
                </a:cubicBezTo>
                <a:cubicBezTo>
                  <a:pt x="172024" y="536996"/>
                  <a:pt x="168613" y="507831"/>
                  <a:pt x="165370" y="478648"/>
                </a:cubicBezTo>
                <a:cubicBezTo>
                  <a:pt x="168613" y="387857"/>
                  <a:pt x="167948" y="296841"/>
                  <a:pt x="175098" y="206274"/>
                </a:cubicBezTo>
                <a:cubicBezTo>
                  <a:pt x="177646" y="173999"/>
                  <a:pt x="194428" y="109497"/>
                  <a:pt x="204281" y="70087"/>
                </a:cubicBezTo>
                <a:cubicBezTo>
                  <a:pt x="201038" y="57117"/>
                  <a:pt x="202905" y="41616"/>
                  <a:pt x="194553" y="31176"/>
                </a:cubicBezTo>
                <a:cubicBezTo>
                  <a:pt x="188147" y="23169"/>
                  <a:pt x="175624" y="21448"/>
                  <a:pt x="165370" y="21448"/>
                </a:cubicBezTo>
                <a:cubicBezTo>
                  <a:pt x="132783" y="21448"/>
                  <a:pt x="100547" y="28226"/>
                  <a:pt x="68094" y="31176"/>
                </a:cubicBezTo>
                <a:cubicBezTo>
                  <a:pt x="64865" y="31470"/>
                  <a:pt x="61609" y="-9356"/>
                  <a:pt x="58366" y="1993"/>
                </a:cubicBezTo>
                <a:close/>
              </a:path>
            </a:pathLst>
          </a:custGeom>
          <a:solidFill>
            <a:schemeClr val="tx1"/>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800" b="0" i="0" u="none" strike="noStrike" cap="none" normalizeH="0" baseline="0">
              <a:ln>
                <a:noFill/>
              </a:ln>
              <a:solidFill>
                <a:schemeClr val="tx1"/>
              </a:solidFill>
              <a:effectLst/>
              <a:latin typeface="Verdana" pitchFamily="34" charset="0"/>
            </a:endParaRPr>
          </a:p>
        </p:txBody>
      </p:sp>
    </p:spTree>
    <p:extLst>
      <p:ext uri="{BB962C8B-B14F-4D97-AF65-F5344CB8AC3E}">
        <p14:creationId xmlns:p14="http://schemas.microsoft.com/office/powerpoint/2010/main" val="167155469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309572096"/>
              </p:ext>
            </p:extLst>
          </p:nvPr>
        </p:nvGraphicFramePr>
        <p:xfrm>
          <a:off x="381000" y="891595"/>
          <a:ext cx="8382000" cy="4897385"/>
        </p:xfrm>
        <a:graphic>
          <a:graphicData uri="http://schemas.openxmlformats.org/drawingml/2006/table">
            <a:tbl>
              <a:tblPr firstRow="1" bandRow="1">
                <a:tableStyleId>{5C22544A-7EE6-4342-B048-85BDC9FD1C3A}</a:tableStyleId>
              </a:tblPr>
              <a:tblGrid>
                <a:gridCol w="1676400">
                  <a:extLst>
                    <a:ext uri="{9D8B030D-6E8A-4147-A177-3AD203B41FA5}">
                      <a16:colId xmlns:a16="http://schemas.microsoft.com/office/drawing/2014/main" val="20000"/>
                    </a:ext>
                  </a:extLst>
                </a:gridCol>
                <a:gridCol w="1676400">
                  <a:extLst>
                    <a:ext uri="{9D8B030D-6E8A-4147-A177-3AD203B41FA5}">
                      <a16:colId xmlns:a16="http://schemas.microsoft.com/office/drawing/2014/main" val="20001"/>
                    </a:ext>
                  </a:extLst>
                </a:gridCol>
                <a:gridCol w="1676400">
                  <a:extLst>
                    <a:ext uri="{9D8B030D-6E8A-4147-A177-3AD203B41FA5}">
                      <a16:colId xmlns:a16="http://schemas.microsoft.com/office/drawing/2014/main" val="20002"/>
                    </a:ext>
                  </a:extLst>
                </a:gridCol>
                <a:gridCol w="1676400">
                  <a:extLst>
                    <a:ext uri="{9D8B030D-6E8A-4147-A177-3AD203B41FA5}">
                      <a16:colId xmlns:a16="http://schemas.microsoft.com/office/drawing/2014/main" val="20003"/>
                    </a:ext>
                  </a:extLst>
                </a:gridCol>
                <a:gridCol w="1676400">
                  <a:extLst>
                    <a:ext uri="{9D8B030D-6E8A-4147-A177-3AD203B41FA5}">
                      <a16:colId xmlns:a16="http://schemas.microsoft.com/office/drawing/2014/main" val="20004"/>
                    </a:ext>
                  </a:extLst>
                </a:gridCol>
              </a:tblGrid>
              <a:tr h="764223">
                <a:tc>
                  <a:txBody>
                    <a:bodyPr/>
                    <a:lstStyle/>
                    <a:p>
                      <a:pPr algn="ctr"/>
                      <a:r>
                        <a:rPr lang="en-US" dirty="0"/>
                        <a:t>HI</a:t>
                      </a:r>
                      <a:r>
                        <a:rPr lang="en-US" baseline="0" dirty="0"/>
                        <a:t>P </a:t>
                      </a:r>
                      <a:r>
                        <a:rPr lang="en-US" baseline="0" dirty="0" err="1"/>
                        <a:t>HIP</a:t>
                      </a:r>
                      <a:br>
                        <a:rPr lang="en-US" baseline="0" dirty="0"/>
                      </a:br>
                      <a:r>
                        <a:rPr lang="en-US" baseline="0" dirty="0"/>
                        <a:t>HOORAY</a:t>
                      </a:r>
                      <a:endParaRPr lang="en-US" dirty="0"/>
                    </a:p>
                  </a:txBody>
                  <a:tcPr>
                    <a:noFill/>
                  </a:tcPr>
                </a:tc>
                <a:tc>
                  <a:txBody>
                    <a:bodyPr/>
                    <a:lstStyle/>
                    <a:p>
                      <a:pPr algn="ctr"/>
                      <a:r>
                        <a:rPr lang="en-US" dirty="0"/>
                        <a:t>SPIRAL</a:t>
                      </a:r>
                      <a:br>
                        <a:rPr lang="en-US" dirty="0"/>
                      </a:br>
                      <a:r>
                        <a:rPr lang="en-US" dirty="0" err="1"/>
                        <a:t>SPIRAL</a:t>
                      </a:r>
                      <a:endParaRPr lang="en-US" dirty="0"/>
                    </a:p>
                  </a:txBody>
                  <a:tcPr>
                    <a:noFill/>
                  </a:tcPr>
                </a:tc>
                <a:tc>
                  <a:txBody>
                    <a:bodyPr/>
                    <a:lstStyle/>
                    <a:p>
                      <a:pPr algn="ctr"/>
                      <a:r>
                        <a:rPr lang="en-US" dirty="0"/>
                        <a:t>SHAPE-UP</a:t>
                      </a:r>
                    </a:p>
                  </a:txBody>
                  <a:tcPr>
                    <a:noFill/>
                  </a:tcPr>
                </a:tc>
                <a:tc>
                  <a:txBody>
                    <a:bodyPr/>
                    <a:lstStyle/>
                    <a:p>
                      <a:pPr algn="ctr"/>
                      <a:r>
                        <a:rPr lang="en-US" dirty="0"/>
                        <a:t>LIFE</a:t>
                      </a:r>
                    </a:p>
                    <a:p>
                      <a:pPr algn="ctr"/>
                      <a:r>
                        <a:rPr lang="en-US" dirty="0"/>
                        <a:t>LINE</a:t>
                      </a:r>
                    </a:p>
                  </a:txBody>
                  <a:tcPr>
                    <a:noFill/>
                  </a:tcPr>
                </a:tc>
                <a:tc>
                  <a:txBody>
                    <a:bodyPr/>
                    <a:lstStyle/>
                    <a:p>
                      <a:pPr algn="ctr"/>
                      <a:r>
                        <a:rPr lang="en-US" dirty="0"/>
                        <a:t>-Bonus-</a:t>
                      </a:r>
                    </a:p>
                    <a:p>
                      <a:pPr algn="ctr"/>
                      <a:r>
                        <a:rPr lang="en-US" dirty="0"/>
                        <a:t>FAMILY</a:t>
                      </a:r>
                      <a:r>
                        <a:rPr lang="en-US" baseline="0" dirty="0"/>
                        <a:t> JEANS</a:t>
                      </a:r>
                      <a:endParaRPr lang="en-US" dirty="0"/>
                    </a:p>
                  </a:txBody>
                  <a:tcPr>
                    <a:noFill/>
                  </a:tcPr>
                </a:tc>
                <a:extLst>
                  <a:ext uri="{0D108BD9-81ED-4DB2-BD59-A6C34878D82A}">
                    <a16:rowId xmlns:a16="http://schemas.microsoft.com/office/drawing/2014/main" val="10000"/>
                  </a:ext>
                </a:extLst>
              </a:tr>
              <a:tr h="796597">
                <a:tc>
                  <a:txBody>
                    <a:bodyPr/>
                    <a:lstStyle/>
                    <a:p>
                      <a:pPr algn="ctr"/>
                      <a:r>
                        <a:rPr lang="en-US" sz="4400" dirty="0">
                          <a:solidFill>
                            <a:schemeClr val="tx1"/>
                          </a:solidFill>
                        </a:rPr>
                        <a:t>1</a:t>
                      </a:r>
                    </a:p>
                  </a:txBody>
                  <a:tcPr>
                    <a:noFill/>
                  </a:tcPr>
                </a:tc>
                <a:tc>
                  <a:txBody>
                    <a:bodyPr/>
                    <a:lstStyle/>
                    <a:p>
                      <a:pPr algn="ctr"/>
                      <a:r>
                        <a:rPr lang="en-US" sz="4400" dirty="0">
                          <a:solidFill>
                            <a:schemeClr val="tx1"/>
                          </a:solidFill>
                        </a:rPr>
                        <a:t>6</a:t>
                      </a:r>
                    </a:p>
                  </a:txBody>
                  <a:tcPr>
                    <a:noFill/>
                  </a:tcPr>
                </a:tc>
                <a:tc>
                  <a:txBody>
                    <a:bodyPr/>
                    <a:lstStyle/>
                    <a:p>
                      <a:pPr algn="ctr"/>
                      <a:r>
                        <a:rPr lang="en-US" sz="4400" dirty="0">
                          <a:solidFill>
                            <a:schemeClr val="tx1"/>
                          </a:solidFill>
                        </a:rPr>
                        <a:t>11</a:t>
                      </a:r>
                    </a:p>
                  </a:txBody>
                  <a:tcPr>
                    <a:noFill/>
                  </a:tcPr>
                </a:tc>
                <a:tc>
                  <a:txBody>
                    <a:bodyPr/>
                    <a:lstStyle/>
                    <a:p>
                      <a:pPr algn="ctr"/>
                      <a:r>
                        <a:rPr lang="en-US" sz="4400" dirty="0">
                          <a:solidFill>
                            <a:schemeClr val="tx1"/>
                          </a:solidFill>
                        </a:rPr>
                        <a:t>16</a:t>
                      </a:r>
                    </a:p>
                  </a:txBody>
                  <a:tcPr>
                    <a:noFill/>
                  </a:tcPr>
                </a:tc>
                <a:tc>
                  <a:txBody>
                    <a:bodyPr/>
                    <a:lstStyle/>
                    <a:p>
                      <a:pPr algn="ctr"/>
                      <a:r>
                        <a:rPr lang="en-US" sz="4400" dirty="0">
                          <a:solidFill>
                            <a:schemeClr val="tx1"/>
                          </a:solidFill>
                        </a:rPr>
                        <a:t>*21</a:t>
                      </a:r>
                    </a:p>
                  </a:txBody>
                  <a:tcPr>
                    <a:noFill/>
                  </a:tcPr>
                </a:tc>
                <a:extLst>
                  <a:ext uri="{0D108BD9-81ED-4DB2-BD59-A6C34878D82A}">
                    <a16:rowId xmlns:a16="http://schemas.microsoft.com/office/drawing/2014/main" val="10001"/>
                  </a:ext>
                </a:extLst>
              </a:tr>
              <a:tr h="796597">
                <a:tc>
                  <a:txBody>
                    <a:bodyPr/>
                    <a:lstStyle/>
                    <a:p>
                      <a:pPr algn="ctr"/>
                      <a:r>
                        <a:rPr lang="en-US" sz="4400" dirty="0">
                          <a:solidFill>
                            <a:schemeClr val="tx1"/>
                          </a:solidFill>
                        </a:rPr>
                        <a:t>2</a:t>
                      </a:r>
                    </a:p>
                  </a:txBody>
                  <a:tcPr>
                    <a:noFill/>
                  </a:tcPr>
                </a:tc>
                <a:tc>
                  <a:txBody>
                    <a:bodyPr/>
                    <a:lstStyle/>
                    <a:p>
                      <a:pPr algn="ctr"/>
                      <a:r>
                        <a:rPr lang="en-US" sz="4400" dirty="0">
                          <a:solidFill>
                            <a:schemeClr val="tx1"/>
                          </a:solidFill>
                        </a:rPr>
                        <a:t>7</a:t>
                      </a:r>
                    </a:p>
                  </a:txBody>
                  <a:tcPr>
                    <a:noFill/>
                  </a:tcPr>
                </a:tc>
                <a:tc>
                  <a:txBody>
                    <a:bodyPr/>
                    <a:lstStyle/>
                    <a:p>
                      <a:pPr algn="ctr"/>
                      <a:r>
                        <a:rPr lang="en-US" sz="4400" dirty="0">
                          <a:solidFill>
                            <a:schemeClr val="tx1"/>
                          </a:solidFill>
                        </a:rPr>
                        <a:t>12</a:t>
                      </a:r>
                    </a:p>
                  </a:txBody>
                  <a:tcPr>
                    <a:noFill/>
                  </a:tcPr>
                </a:tc>
                <a:tc>
                  <a:txBody>
                    <a:bodyPr/>
                    <a:lstStyle/>
                    <a:p>
                      <a:pPr algn="ctr"/>
                      <a:r>
                        <a:rPr lang="en-US" sz="4400" dirty="0">
                          <a:solidFill>
                            <a:schemeClr val="tx1"/>
                          </a:solidFill>
                        </a:rPr>
                        <a:t>17</a:t>
                      </a:r>
                    </a:p>
                  </a:txBody>
                  <a:tcPr>
                    <a:noFill/>
                  </a:tcPr>
                </a:tc>
                <a:tc>
                  <a:txBody>
                    <a:bodyPr/>
                    <a:lstStyle/>
                    <a:p>
                      <a:pPr algn="ctr"/>
                      <a:r>
                        <a:rPr lang="en-US" sz="4400" dirty="0">
                          <a:solidFill>
                            <a:schemeClr val="tx1"/>
                          </a:solidFill>
                        </a:rPr>
                        <a:t>*22</a:t>
                      </a:r>
                    </a:p>
                  </a:txBody>
                  <a:tcPr>
                    <a:noFill/>
                  </a:tcPr>
                </a:tc>
                <a:extLst>
                  <a:ext uri="{0D108BD9-81ED-4DB2-BD59-A6C34878D82A}">
                    <a16:rowId xmlns:a16="http://schemas.microsoft.com/office/drawing/2014/main" val="10002"/>
                  </a:ext>
                </a:extLst>
              </a:tr>
              <a:tr h="796597">
                <a:tc>
                  <a:txBody>
                    <a:bodyPr/>
                    <a:lstStyle/>
                    <a:p>
                      <a:pPr algn="ctr"/>
                      <a:r>
                        <a:rPr lang="en-US" sz="4400" dirty="0">
                          <a:solidFill>
                            <a:schemeClr val="tx1"/>
                          </a:solidFill>
                        </a:rPr>
                        <a:t>3</a:t>
                      </a:r>
                    </a:p>
                  </a:txBody>
                  <a:tcPr>
                    <a:noFill/>
                  </a:tcPr>
                </a:tc>
                <a:tc>
                  <a:txBody>
                    <a:bodyPr/>
                    <a:lstStyle/>
                    <a:p>
                      <a:pPr algn="ctr"/>
                      <a:r>
                        <a:rPr lang="en-US" sz="4400" dirty="0">
                          <a:solidFill>
                            <a:schemeClr val="tx1"/>
                          </a:solidFill>
                        </a:rPr>
                        <a:t>8</a:t>
                      </a:r>
                    </a:p>
                  </a:txBody>
                  <a:tcPr>
                    <a:noFill/>
                  </a:tcPr>
                </a:tc>
                <a:tc>
                  <a:txBody>
                    <a:bodyPr/>
                    <a:lstStyle/>
                    <a:p>
                      <a:pPr algn="ctr"/>
                      <a:r>
                        <a:rPr lang="en-US" sz="4400" dirty="0">
                          <a:solidFill>
                            <a:schemeClr val="tx1"/>
                          </a:solidFill>
                        </a:rPr>
                        <a:t>13</a:t>
                      </a:r>
                    </a:p>
                  </a:txBody>
                  <a:tcPr>
                    <a:noFill/>
                  </a:tcPr>
                </a:tc>
                <a:tc>
                  <a:txBody>
                    <a:bodyPr/>
                    <a:lstStyle/>
                    <a:p>
                      <a:pPr algn="ctr"/>
                      <a:r>
                        <a:rPr lang="en-US" sz="4400" dirty="0">
                          <a:solidFill>
                            <a:schemeClr val="tx1"/>
                          </a:solidFill>
                        </a:rPr>
                        <a:t>18</a:t>
                      </a:r>
                    </a:p>
                  </a:txBody>
                  <a:tcPr>
                    <a:noFill/>
                  </a:tcPr>
                </a:tc>
                <a:tc>
                  <a:txBody>
                    <a:bodyPr/>
                    <a:lstStyle/>
                    <a:p>
                      <a:pPr algn="ctr"/>
                      <a:r>
                        <a:rPr lang="en-US" sz="4400" dirty="0">
                          <a:solidFill>
                            <a:schemeClr val="tx1"/>
                          </a:solidFill>
                        </a:rPr>
                        <a:t>*23</a:t>
                      </a:r>
                    </a:p>
                  </a:txBody>
                  <a:tcPr>
                    <a:noFill/>
                  </a:tcPr>
                </a:tc>
                <a:extLst>
                  <a:ext uri="{0D108BD9-81ED-4DB2-BD59-A6C34878D82A}">
                    <a16:rowId xmlns:a16="http://schemas.microsoft.com/office/drawing/2014/main" val="10003"/>
                  </a:ext>
                </a:extLst>
              </a:tr>
              <a:tr h="796597">
                <a:tc>
                  <a:txBody>
                    <a:bodyPr/>
                    <a:lstStyle/>
                    <a:p>
                      <a:pPr algn="ctr"/>
                      <a:r>
                        <a:rPr lang="en-US" sz="4400" dirty="0">
                          <a:solidFill>
                            <a:schemeClr val="tx1"/>
                          </a:solidFill>
                        </a:rPr>
                        <a:t>4</a:t>
                      </a:r>
                    </a:p>
                  </a:txBody>
                  <a:tcPr>
                    <a:noFill/>
                  </a:tcPr>
                </a:tc>
                <a:tc>
                  <a:txBody>
                    <a:bodyPr/>
                    <a:lstStyle/>
                    <a:p>
                      <a:pPr algn="ctr"/>
                      <a:r>
                        <a:rPr lang="en-US" sz="4400" dirty="0">
                          <a:solidFill>
                            <a:schemeClr val="tx1"/>
                          </a:solidFill>
                        </a:rPr>
                        <a:t>9</a:t>
                      </a:r>
                    </a:p>
                  </a:txBody>
                  <a:tcPr>
                    <a:noFill/>
                  </a:tcPr>
                </a:tc>
                <a:tc>
                  <a:txBody>
                    <a:bodyPr/>
                    <a:lstStyle/>
                    <a:p>
                      <a:pPr algn="ctr"/>
                      <a:r>
                        <a:rPr lang="en-US" sz="4400" dirty="0">
                          <a:solidFill>
                            <a:schemeClr val="tx1"/>
                          </a:solidFill>
                        </a:rPr>
                        <a:t>14</a:t>
                      </a:r>
                    </a:p>
                  </a:txBody>
                  <a:tcPr>
                    <a:noFill/>
                  </a:tcPr>
                </a:tc>
                <a:tc>
                  <a:txBody>
                    <a:bodyPr/>
                    <a:lstStyle/>
                    <a:p>
                      <a:pPr algn="ctr"/>
                      <a:r>
                        <a:rPr lang="en-US" sz="4400" dirty="0">
                          <a:solidFill>
                            <a:schemeClr val="tx1"/>
                          </a:solidFill>
                        </a:rPr>
                        <a:t>19</a:t>
                      </a:r>
                    </a:p>
                  </a:txBody>
                  <a:tcPr>
                    <a:noFill/>
                  </a:tcPr>
                </a:tc>
                <a:tc>
                  <a:txBody>
                    <a:bodyPr/>
                    <a:lstStyle/>
                    <a:p>
                      <a:pPr algn="ctr"/>
                      <a:r>
                        <a:rPr lang="en-US" sz="4400" dirty="0">
                          <a:solidFill>
                            <a:schemeClr val="tx1"/>
                          </a:solidFill>
                        </a:rPr>
                        <a:t>*24</a:t>
                      </a:r>
                    </a:p>
                  </a:txBody>
                  <a:tcPr>
                    <a:noFill/>
                  </a:tcPr>
                </a:tc>
                <a:extLst>
                  <a:ext uri="{0D108BD9-81ED-4DB2-BD59-A6C34878D82A}">
                    <a16:rowId xmlns:a16="http://schemas.microsoft.com/office/drawing/2014/main" val="10004"/>
                  </a:ext>
                </a:extLst>
              </a:tr>
              <a:tr h="796597">
                <a:tc>
                  <a:txBody>
                    <a:bodyPr/>
                    <a:lstStyle/>
                    <a:p>
                      <a:pPr algn="ctr"/>
                      <a:r>
                        <a:rPr lang="en-US" sz="4400" dirty="0">
                          <a:solidFill>
                            <a:schemeClr val="tx1"/>
                          </a:solidFill>
                        </a:rPr>
                        <a:t>5</a:t>
                      </a:r>
                    </a:p>
                  </a:txBody>
                  <a:tcPr>
                    <a:noFill/>
                  </a:tcPr>
                </a:tc>
                <a:tc>
                  <a:txBody>
                    <a:bodyPr/>
                    <a:lstStyle/>
                    <a:p>
                      <a:pPr algn="ctr"/>
                      <a:r>
                        <a:rPr lang="en-US" sz="4400" dirty="0">
                          <a:solidFill>
                            <a:schemeClr val="tx1"/>
                          </a:solidFill>
                        </a:rPr>
                        <a:t>10</a:t>
                      </a:r>
                    </a:p>
                  </a:txBody>
                  <a:tcPr>
                    <a:noFill/>
                  </a:tcPr>
                </a:tc>
                <a:tc>
                  <a:txBody>
                    <a:bodyPr/>
                    <a:lstStyle/>
                    <a:p>
                      <a:pPr algn="ctr"/>
                      <a:r>
                        <a:rPr lang="en-US" sz="4400" dirty="0">
                          <a:solidFill>
                            <a:schemeClr val="tx1"/>
                          </a:solidFill>
                        </a:rPr>
                        <a:t>15</a:t>
                      </a:r>
                    </a:p>
                  </a:txBody>
                  <a:tcPr>
                    <a:noFill/>
                  </a:tcPr>
                </a:tc>
                <a:tc>
                  <a:txBody>
                    <a:bodyPr/>
                    <a:lstStyle/>
                    <a:p>
                      <a:pPr algn="ctr"/>
                      <a:r>
                        <a:rPr lang="en-US" sz="4400" dirty="0">
                          <a:solidFill>
                            <a:schemeClr val="tx1"/>
                          </a:solidFill>
                        </a:rPr>
                        <a:t>20</a:t>
                      </a:r>
                    </a:p>
                  </a:txBody>
                  <a:tcPr>
                    <a:noFill/>
                  </a:tcPr>
                </a:tc>
                <a:tc>
                  <a:txBody>
                    <a:bodyPr/>
                    <a:lstStyle/>
                    <a:p>
                      <a:pPr algn="ctr"/>
                      <a:r>
                        <a:rPr lang="en-US" sz="4400" dirty="0">
                          <a:solidFill>
                            <a:schemeClr val="tx1"/>
                          </a:solidFill>
                        </a:rPr>
                        <a:t>*25</a:t>
                      </a:r>
                    </a:p>
                  </a:txBody>
                  <a:tcPr>
                    <a:noFill/>
                  </a:tcPr>
                </a:tc>
                <a:extLst>
                  <a:ext uri="{0D108BD9-81ED-4DB2-BD59-A6C34878D82A}">
                    <a16:rowId xmlns:a16="http://schemas.microsoft.com/office/drawing/2014/main" val="10005"/>
                  </a:ext>
                </a:extLst>
              </a:tr>
            </a:tbl>
          </a:graphicData>
        </a:graphic>
      </p:graphicFrame>
      <p:sp>
        <p:nvSpPr>
          <p:cNvPr id="3" name="Rectangle 2"/>
          <p:cNvSpPr/>
          <p:nvPr/>
        </p:nvSpPr>
        <p:spPr>
          <a:xfrm>
            <a:off x="2874270" y="228600"/>
            <a:ext cx="3395481" cy="461665"/>
          </a:xfrm>
          <a:prstGeom prst="rect">
            <a:avLst/>
          </a:prstGeom>
          <a:noFill/>
        </p:spPr>
        <p:txBody>
          <a:bodyPr wrap="none" lIns="91440" tIns="45720" rIns="91440" bIns="45720">
            <a:spAutoFit/>
          </a:bodyPr>
          <a:lstStyle/>
          <a:p>
            <a:pPr algn="ctr"/>
            <a:r>
              <a:rPr lang="en-US" sz="24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DNA Review Game</a:t>
            </a:r>
            <a:endParaRPr lang="en-US" sz="24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
        <p:nvSpPr>
          <p:cNvPr id="4" name="Rectangle 3"/>
          <p:cNvSpPr/>
          <p:nvPr/>
        </p:nvSpPr>
        <p:spPr>
          <a:xfrm>
            <a:off x="400035" y="5791200"/>
            <a:ext cx="5779146" cy="923330"/>
          </a:xfrm>
          <a:prstGeom prst="rect">
            <a:avLst/>
          </a:prstGeom>
          <a:noFill/>
        </p:spPr>
        <p:txBody>
          <a:bodyPr wrap="none" lIns="91440" tIns="45720" rIns="91440" bIns="45720">
            <a:spAutoFit/>
          </a:bodyPr>
          <a:lstStyle/>
          <a:p>
            <a:pPr algn="ctr"/>
            <a:r>
              <a:rPr lang="en-US" sz="5400" b="1" cap="none" spc="0" dirty="0">
                <a:ln w="17780" cmpd="sng">
                  <a:solidFill>
                    <a:sysClr val="windowText" lastClr="000000"/>
                  </a:solidFill>
                  <a:prstDash val="solid"/>
                  <a:miter lim="800000"/>
                </a:ln>
                <a:solidFill>
                  <a:srgbClr val="9933FF"/>
                </a:solidFill>
                <a:effectLst>
                  <a:outerShdw blurRad="50800" algn="tl" rotWithShape="0">
                    <a:srgbClr val="000000"/>
                  </a:outerShdw>
                </a:effectLst>
              </a:rPr>
              <a:t>Final Question</a:t>
            </a:r>
          </a:p>
        </p:txBody>
      </p:sp>
    </p:spTree>
    <p:extLst>
      <p:ext uri="{BB962C8B-B14F-4D97-AF65-F5344CB8AC3E}">
        <p14:creationId xmlns:p14="http://schemas.microsoft.com/office/powerpoint/2010/main" val="153687900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58370" name="Picture 2" descr="http://thechive.files.wordpress.com/2010/08/dna-it-works-0.jpg?w=500&amp;h=408"/>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7257"/>
            <a:ext cx="9144000" cy="6865257"/>
          </a:xfrm>
          <a:prstGeom prst="rect">
            <a:avLst/>
          </a:prstGeom>
          <a:noFill/>
          <a:extLst>
            <a:ext uri="{909E8E84-426E-40DD-AFC4-6F175D3DCCD1}">
              <a14:hiddenFill xmlns:a14="http://schemas.microsoft.com/office/drawing/2010/main">
                <a:solidFill>
                  <a:srgbClr val="FFFFFF"/>
                </a:solidFill>
              </a14:hiddenFill>
            </a:ext>
          </a:extLst>
        </p:spPr>
      </p:pic>
      <p:sp>
        <p:nvSpPr>
          <p:cNvPr id="7" name="Freeform 6"/>
          <p:cNvSpPr/>
          <p:nvPr/>
        </p:nvSpPr>
        <p:spPr bwMode="auto">
          <a:xfrm>
            <a:off x="-464457" y="26514"/>
            <a:ext cx="5630160" cy="7332229"/>
          </a:xfrm>
          <a:custGeom>
            <a:avLst/>
            <a:gdLst>
              <a:gd name="connsiteX0" fmla="*/ 4891314 w 5630160"/>
              <a:gd name="connsiteY0" fmla="*/ 46057 h 7332229"/>
              <a:gd name="connsiteX1" fmla="*/ 5007428 w 5630160"/>
              <a:gd name="connsiteY1" fmla="*/ 31543 h 7332229"/>
              <a:gd name="connsiteX2" fmla="*/ 5050971 w 5630160"/>
              <a:gd name="connsiteY2" fmla="*/ 2515 h 7332229"/>
              <a:gd name="connsiteX3" fmla="*/ 5094514 w 5630160"/>
              <a:gd name="connsiteY3" fmla="*/ 17029 h 7332229"/>
              <a:gd name="connsiteX4" fmla="*/ 5239657 w 5630160"/>
              <a:gd name="connsiteY4" fmla="*/ 46057 h 7332229"/>
              <a:gd name="connsiteX5" fmla="*/ 5312228 w 5630160"/>
              <a:gd name="connsiteY5" fmla="*/ 60572 h 7332229"/>
              <a:gd name="connsiteX6" fmla="*/ 5399314 w 5630160"/>
              <a:gd name="connsiteY6" fmla="*/ 89600 h 7332229"/>
              <a:gd name="connsiteX7" fmla="*/ 5442857 w 5630160"/>
              <a:gd name="connsiteY7" fmla="*/ 133143 h 7332229"/>
              <a:gd name="connsiteX8" fmla="*/ 5529943 w 5630160"/>
              <a:gd name="connsiteY8" fmla="*/ 162172 h 7332229"/>
              <a:gd name="connsiteX9" fmla="*/ 5602514 w 5630160"/>
              <a:gd name="connsiteY9" fmla="*/ 292800 h 7332229"/>
              <a:gd name="connsiteX10" fmla="*/ 5602514 w 5630160"/>
              <a:gd name="connsiteY10" fmla="*/ 408915 h 7332229"/>
              <a:gd name="connsiteX11" fmla="*/ 5588000 w 5630160"/>
              <a:gd name="connsiteY11" fmla="*/ 641143 h 7332229"/>
              <a:gd name="connsiteX12" fmla="*/ 5573486 w 5630160"/>
              <a:gd name="connsiteY12" fmla="*/ 829829 h 7332229"/>
              <a:gd name="connsiteX13" fmla="*/ 5558971 w 5630160"/>
              <a:gd name="connsiteY13" fmla="*/ 873372 h 7332229"/>
              <a:gd name="connsiteX14" fmla="*/ 5529943 w 5630160"/>
              <a:gd name="connsiteY14" fmla="*/ 989486 h 7332229"/>
              <a:gd name="connsiteX15" fmla="*/ 5515428 w 5630160"/>
              <a:gd name="connsiteY15" fmla="*/ 1120115 h 7332229"/>
              <a:gd name="connsiteX16" fmla="*/ 5500914 w 5630160"/>
              <a:gd name="connsiteY16" fmla="*/ 1584572 h 7332229"/>
              <a:gd name="connsiteX17" fmla="*/ 5486400 w 5630160"/>
              <a:gd name="connsiteY17" fmla="*/ 1628115 h 7332229"/>
              <a:gd name="connsiteX18" fmla="*/ 5457371 w 5630160"/>
              <a:gd name="connsiteY18" fmla="*/ 1744229 h 7332229"/>
              <a:gd name="connsiteX19" fmla="*/ 5413828 w 5630160"/>
              <a:gd name="connsiteY19" fmla="*/ 1874857 h 7332229"/>
              <a:gd name="connsiteX20" fmla="*/ 5399314 w 5630160"/>
              <a:gd name="connsiteY20" fmla="*/ 1918400 h 7332229"/>
              <a:gd name="connsiteX21" fmla="*/ 5370286 w 5630160"/>
              <a:gd name="connsiteY21" fmla="*/ 1976457 h 7332229"/>
              <a:gd name="connsiteX22" fmla="*/ 5341257 w 5630160"/>
              <a:gd name="connsiteY22" fmla="*/ 2063543 h 7332229"/>
              <a:gd name="connsiteX23" fmla="*/ 5283200 w 5630160"/>
              <a:gd name="connsiteY23" fmla="*/ 2150629 h 7332229"/>
              <a:gd name="connsiteX24" fmla="*/ 5268686 w 5630160"/>
              <a:gd name="connsiteY24" fmla="*/ 2194172 h 7332229"/>
              <a:gd name="connsiteX25" fmla="*/ 5210628 w 5630160"/>
              <a:gd name="connsiteY25" fmla="*/ 2281257 h 7332229"/>
              <a:gd name="connsiteX26" fmla="*/ 5181600 w 5630160"/>
              <a:gd name="connsiteY26" fmla="*/ 2324800 h 7332229"/>
              <a:gd name="connsiteX27" fmla="*/ 5123543 w 5630160"/>
              <a:gd name="connsiteY27" fmla="*/ 2455429 h 7332229"/>
              <a:gd name="connsiteX28" fmla="*/ 5152571 w 5630160"/>
              <a:gd name="connsiteY28" fmla="*/ 2948915 h 7332229"/>
              <a:gd name="connsiteX29" fmla="*/ 5138057 w 5630160"/>
              <a:gd name="connsiteY29" fmla="*/ 3210172 h 7332229"/>
              <a:gd name="connsiteX30" fmla="*/ 5123543 w 5630160"/>
              <a:gd name="connsiteY30" fmla="*/ 5184115 h 7332229"/>
              <a:gd name="connsiteX31" fmla="*/ 5094514 w 5630160"/>
              <a:gd name="connsiteY31" fmla="*/ 5401829 h 7332229"/>
              <a:gd name="connsiteX32" fmla="*/ 5065486 w 5630160"/>
              <a:gd name="connsiteY32" fmla="*/ 5488915 h 7332229"/>
              <a:gd name="connsiteX33" fmla="*/ 5021943 w 5630160"/>
              <a:gd name="connsiteY33" fmla="*/ 5517943 h 7332229"/>
              <a:gd name="connsiteX34" fmla="*/ 4992914 w 5630160"/>
              <a:gd name="connsiteY34" fmla="*/ 5576000 h 7332229"/>
              <a:gd name="connsiteX35" fmla="*/ 4978400 w 5630160"/>
              <a:gd name="connsiteY35" fmla="*/ 5619543 h 7332229"/>
              <a:gd name="connsiteX36" fmla="*/ 4949371 w 5630160"/>
              <a:gd name="connsiteY36" fmla="*/ 5663086 h 7332229"/>
              <a:gd name="connsiteX37" fmla="*/ 4978400 w 5630160"/>
              <a:gd name="connsiteY37" fmla="*/ 6113029 h 7332229"/>
              <a:gd name="connsiteX38" fmla="*/ 5007428 w 5630160"/>
              <a:gd name="connsiteY38" fmla="*/ 6200115 h 7332229"/>
              <a:gd name="connsiteX39" fmla="*/ 5036457 w 5630160"/>
              <a:gd name="connsiteY39" fmla="*/ 6243657 h 7332229"/>
              <a:gd name="connsiteX40" fmla="*/ 5050971 w 5630160"/>
              <a:gd name="connsiteY40" fmla="*/ 6287200 h 7332229"/>
              <a:gd name="connsiteX41" fmla="*/ 5036457 w 5630160"/>
              <a:gd name="connsiteY41" fmla="*/ 6519429 h 7332229"/>
              <a:gd name="connsiteX42" fmla="*/ 5021943 w 5630160"/>
              <a:gd name="connsiteY42" fmla="*/ 6562972 h 7332229"/>
              <a:gd name="connsiteX43" fmla="*/ 4920343 w 5630160"/>
              <a:gd name="connsiteY43" fmla="*/ 6693600 h 7332229"/>
              <a:gd name="connsiteX44" fmla="*/ 4862286 w 5630160"/>
              <a:gd name="connsiteY44" fmla="*/ 6737143 h 7332229"/>
              <a:gd name="connsiteX45" fmla="*/ 4804228 w 5630160"/>
              <a:gd name="connsiteY45" fmla="*/ 6853257 h 7332229"/>
              <a:gd name="connsiteX46" fmla="*/ 4702628 w 5630160"/>
              <a:gd name="connsiteY46" fmla="*/ 6998400 h 7332229"/>
              <a:gd name="connsiteX47" fmla="*/ 4615543 w 5630160"/>
              <a:gd name="connsiteY47" fmla="*/ 7114515 h 7332229"/>
              <a:gd name="connsiteX48" fmla="*/ 4528457 w 5630160"/>
              <a:gd name="connsiteY48" fmla="*/ 7216115 h 7332229"/>
              <a:gd name="connsiteX49" fmla="*/ 4484914 w 5630160"/>
              <a:gd name="connsiteY49" fmla="*/ 7230629 h 7332229"/>
              <a:gd name="connsiteX50" fmla="*/ 4441371 w 5630160"/>
              <a:gd name="connsiteY50" fmla="*/ 7259657 h 7332229"/>
              <a:gd name="connsiteX51" fmla="*/ 4397828 w 5630160"/>
              <a:gd name="connsiteY51" fmla="*/ 7274172 h 7332229"/>
              <a:gd name="connsiteX52" fmla="*/ 4325257 w 5630160"/>
              <a:gd name="connsiteY52" fmla="*/ 7303200 h 7332229"/>
              <a:gd name="connsiteX53" fmla="*/ 4281714 w 5630160"/>
              <a:gd name="connsiteY53" fmla="*/ 7317715 h 7332229"/>
              <a:gd name="connsiteX54" fmla="*/ 4020457 w 5630160"/>
              <a:gd name="connsiteY54" fmla="*/ 7332229 h 7332229"/>
              <a:gd name="connsiteX55" fmla="*/ 1843314 w 5630160"/>
              <a:gd name="connsiteY55" fmla="*/ 7317715 h 7332229"/>
              <a:gd name="connsiteX56" fmla="*/ 1770743 w 5630160"/>
              <a:gd name="connsiteY56" fmla="*/ 7303200 h 7332229"/>
              <a:gd name="connsiteX57" fmla="*/ 1538514 w 5630160"/>
              <a:gd name="connsiteY57" fmla="*/ 7245143 h 7332229"/>
              <a:gd name="connsiteX58" fmla="*/ 1422400 w 5630160"/>
              <a:gd name="connsiteY58" fmla="*/ 7216115 h 7332229"/>
              <a:gd name="connsiteX59" fmla="*/ 1277257 w 5630160"/>
              <a:gd name="connsiteY59" fmla="*/ 7187086 h 7332229"/>
              <a:gd name="connsiteX60" fmla="*/ 1175657 w 5630160"/>
              <a:gd name="connsiteY60" fmla="*/ 7143543 h 7332229"/>
              <a:gd name="connsiteX61" fmla="*/ 1117600 w 5630160"/>
              <a:gd name="connsiteY61" fmla="*/ 7114515 h 7332229"/>
              <a:gd name="connsiteX62" fmla="*/ 1059543 w 5630160"/>
              <a:gd name="connsiteY62" fmla="*/ 7100000 h 7332229"/>
              <a:gd name="connsiteX63" fmla="*/ 928914 w 5630160"/>
              <a:gd name="connsiteY63" fmla="*/ 6998400 h 7332229"/>
              <a:gd name="connsiteX64" fmla="*/ 827314 w 5630160"/>
              <a:gd name="connsiteY64" fmla="*/ 6925829 h 7332229"/>
              <a:gd name="connsiteX65" fmla="*/ 667657 w 5630160"/>
              <a:gd name="connsiteY65" fmla="*/ 6795200 h 7332229"/>
              <a:gd name="connsiteX66" fmla="*/ 522514 w 5630160"/>
              <a:gd name="connsiteY66" fmla="*/ 6693600 h 7332229"/>
              <a:gd name="connsiteX67" fmla="*/ 493486 w 5630160"/>
              <a:gd name="connsiteY67" fmla="*/ 6650057 h 7332229"/>
              <a:gd name="connsiteX68" fmla="*/ 435428 w 5630160"/>
              <a:gd name="connsiteY68" fmla="*/ 6577486 h 7332229"/>
              <a:gd name="connsiteX69" fmla="*/ 319314 w 5630160"/>
              <a:gd name="connsiteY69" fmla="*/ 6301715 h 7332229"/>
              <a:gd name="connsiteX70" fmla="*/ 290286 w 5630160"/>
              <a:gd name="connsiteY70" fmla="*/ 6214629 h 7332229"/>
              <a:gd name="connsiteX71" fmla="*/ 145143 w 5630160"/>
              <a:gd name="connsiteY71" fmla="*/ 5851772 h 7332229"/>
              <a:gd name="connsiteX72" fmla="*/ 101600 w 5630160"/>
              <a:gd name="connsiteY72" fmla="*/ 5692115 h 7332229"/>
              <a:gd name="connsiteX73" fmla="*/ 14514 w 5630160"/>
              <a:gd name="connsiteY73" fmla="*/ 5169600 h 7332229"/>
              <a:gd name="connsiteX74" fmla="*/ 0 w 5630160"/>
              <a:gd name="connsiteY74" fmla="*/ 4995429 h 7332229"/>
              <a:gd name="connsiteX75" fmla="*/ 43543 w 5630160"/>
              <a:gd name="connsiteY75" fmla="*/ 4501943 h 7332229"/>
              <a:gd name="connsiteX76" fmla="*/ 246743 w 5630160"/>
              <a:gd name="connsiteY76" fmla="*/ 3993943 h 7332229"/>
              <a:gd name="connsiteX77" fmla="*/ 304800 w 5630160"/>
              <a:gd name="connsiteY77" fmla="*/ 3819772 h 7332229"/>
              <a:gd name="connsiteX78" fmla="*/ 333828 w 5630160"/>
              <a:gd name="connsiteY78" fmla="*/ 3761715 h 7332229"/>
              <a:gd name="connsiteX79" fmla="*/ 420914 w 5630160"/>
              <a:gd name="connsiteY79" fmla="*/ 3558515 h 7332229"/>
              <a:gd name="connsiteX80" fmla="*/ 464457 w 5630160"/>
              <a:gd name="connsiteY80" fmla="*/ 3384343 h 7332229"/>
              <a:gd name="connsiteX81" fmla="*/ 638628 w 5630160"/>
              <a:gd name="connsiteY81" fmla="*/ 3050515 h 7332229"/>
              <a:gd name="connsiteX82" fmla="*/ 725714 w 5630160"/>
              <a:gd name="connsiteY82" fmla="*/ 2861829 h 7332229"/>
              <a:gd name="connsiteX83" fmla="*/ 827314 w 5630160"/>
              <a:gd name="connsiteY83" fmla="*/ 2687657 h 7332229"/>
              <a:gd name="connsiteX84" fmla="*/ 841828 w 5630160"/>
              <a:gd name="connsiteY84" fmla="*/ 2644115 h 7332229"/>
              <a:gd name="connsiteX85" fmla="*/ 972457 w 5630160"/>
              <a:gd name="connsiteY85" fmla="*/ 2484457 h 7332229"/>
              <a:gd name="connsiteX86" fmla="*/ 1132114 w 5630160"/>
              <a:gd name="connsiteY86" fmla="*/ 2266743 h 7332229"/>
              <a:gd name="connsiteX87" fmla="*/ 1233714 w 5630160"/>
              <a:gd name="connsiteY87" fmla="*/ 2136115 h 7332229"/>
              <a:gd name="connsiteX88" fmla="*/ 1335314 w 5630160"/>
              <a:gd name="connsiteY88" fmla="*/ 2005486 h 7332229"/>
              <a:gd name="connsiteX89" fmla="*/ 1422400 w 5630160"/>
              <a:gd name="connsiteY89" fmla="*/ 1889372 h 7332229"/>
              <a:gd name="connsiteX90" fmla="*/ 1451428 w 5630160"/>
              <a:gd name="connsiteY90" fmla="*/ 1845829 h 7332229"/>
              <a:gd name="connsiteX91" fmla="*/ 1756228 w 5630160"/>
              <a:gd name="connsiteY91" fmla="*/ 1570057 h 7332229"/>
              <a:gd name="connsiteX92" fmla="*/ 2162628 w 5630160"/>
              <a:gd name="connsiteY92" fmla="*/ 1279772 h 7332229"/>
              <a:gd name="connsiteX93" fmla="*/ 2380343 w 5630160"/>
              <a:gd name="connsiteY93" fmla="*/ 1105600 h 7332229"/>
              <a:gd name="connsiteX94" fmla="*/ 2452914 w 5630160"/>
              <a:gd name="connsiteY94" fmla="*/ 1062057 h 7332229"/>
              <a:gd name="connsiteX95" fmla="*/ 2540000 w 5630160"/>
              <a:gd name="connsiteY95" fmla="*/ 989486 h 7332229"/>
              <a:gd name="connsiteX96" fmla="*/ 2627086 w 5630160"/>
              <a:gd name="connsiteY96" fmla="*/ 931429 h 7332229"/>
              <a:gd name="connsiteX97" fmla="*/ 2714171 w 5630160"/>
              <a:gd name="connsiteY97" fmla="*/ 873372 h 7332229"/>
              <a:gd name="connsiteX98" fmla="*/ 2801257 w 5630160"/>
              <a:gd name="connsiteY98" fmla="*/ 815315 h 7332229"/>
              <a:gd name="connsiteX99" fmla="*/ 2859314 w 5630160"/>
              <a:gd name="connsiteY99" fmla="*/ 786286 h 7332229"/>
              <a:gd name="connsiteX100" fmla="*/ 3048000 w 5630160"/>
              <a:gd name="connsiteY100" fmla="*/ 641143 h 7332229"/>
              <a:gd name="connsiteX101" fmla="*/ 3077028 w 5630160"/>
              <a:gd name="connsiteY101" fmla="*/ 597600 h 7332229"/>
              <a:gd name="connsiteX102" fmla="*/ 3120571 w 5630160"/>
              <a:gd name="connsiteY102" fmla="*/ 583086 h 7332229"/>
              <a:gd name="connsiteX103" fmla="*/ 3207657 w 5630160"/>
              <a:gd name="connsiteY103" fmla="*/ 525029 h 7332229"/>
              <a:gd name="connsiteX104" fmla="*/ 3309257 w 5630160"/>
              <a:gd name="connsiteY104" fmla="*/ 466972 h 7332229"/>
              <a:gd name="connsiteX105" fmla="*/ 3396343 w 5630160"/>
              <a:gd name="connsiteY105" fmla="*/ 394400 h 7332229"/>
              <a:gd name="connsiteX106" fmla="*/ 3526971 w 5630160"/>
              <a:gd name="connsiteY106" fmla="*/ 365372 h 7332229"/>
              <a:gd name="connsiteX107" fmla="*/ 3628571 w 5630160"/>
              <a:gd name="connsiteY107" fmla="*/ 336343 h 7332229"/>
              <a:gd name="connsiteX108" fmla="*/ 3672114 w 5630160"/>
              <a:gd name="connsiteY108" fmla="*/ 307315 h 7332229"/>
              <a:gd name="connsiteX109" fmla="*/ 3817257 w 5630160"/>
              <a:gd name="connsiteY109" fmla="*/ 263772 h 7332229"/>
              <a:gd name="connsiteX110" fmla="*/ 3918857 w 5630160"/>
              <a:gd name="connsiteY110" fmla="*/ 249257 h 7332229"/>
              <a:gd name="connsiteX111" fmla="*/ 4064000 w 5630160"/>
              <a:gd name="connsiteY111" fmla="*/ 220229 h 7332229"/>
              <a:gd name="connsiteX112" fmla="*/ 4122057 w 5630160"/>
              <a:gd name="connsiteY112" fmla="*/ 191200 h 7332229"/>
              <a:gd name="connsiteX113" fmla="*/ 4180114 w 5630160"/>
              <a:gd name="connsiteY113" fmla="*/ 176686 h 7332229"/>
              <a:gd name="connsiteX114" fmla="*/ 4252686 w 5630160"/>
              <a:gd name="connsiteY114" fmla="*/ 147657 h 7332229"/>
              <a:gd name="connsiteX115" fmla="*/ 4296228 w 5630160"/>
              <a:gd name="connsiteY115" fmla="*/ 133143 h 7332229"/>
              <a:gd name="connsiteX116" fmla="*/ 4339771 w 5630160"/>
              <a:gd name="connsiteY116" fmla="*/ 104115 h 7332229"/>
              <a:gd name="connsiteX117" fmla="*/ 4789714 w 5630160"/>
              <a:gd name="connsiteY117" fmla="*/ 75086 h 7332229"/>
              <a:gd name="connsiteX118" fmla="*/ 4949371 w 5630160"/>
              <a:gd name="connsiteY118" fmla="*/ 46057 h 7332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Lst>
            <a:rect l="l" t="t" r="r" b="b"/>
            <a:pathLst>
              <a:path w="5630160" h="7332229">
                <a:moveTo>
                  <a:pt x="4891314" y="46057"/>
                </a:moveTo>
                <a:cubicBezTo>
                  <a:pt x="4930019" y="41219"/>
                  <a:pt x="4969797" y="41806"/>
                  <a:pt x="5007428" y="31543"/>
                </a:cubicBezTo>
                <a:cubicBezTo>
                  <a:pt x="5024257" y="26953"/>
                  <a:pt x="5033764" y="5383"/>
                  <a:pt x="5050971" y="2515"/>
                </a:cubicBezTo>
                <a:cubicBezTo>
                  <a:pt x="5066062" y="0"/>
                  <a:pt x="5079606" y="13589"/>
                  <a:pt x="5094514" y="17029"/>
                </a:cubicBezTo>
                <a:cubicBezTo>
                  <a:pt x="5142590" y="28123"/>
                  <a:pt x="5191276" y="36381"/>
                  <a:pt x="5239657" y="46057"/>
                </a:cubicBezTo>
                <a:cubicBezTo>
                  <a:pt x="5263847" y="50895"/>
                  <a:pt x="5288824" y="52771"/>
                  <a:pt x="5312228" y="60572"/>
                </a:cubicBezTo>
                <a:lnTo>
                  <a:pt x="5399314" y="89600"/>
                </a:lnTo>
                <a:cubicBezTo>
                  <a:pt x="5413828" y="104114"/>
                  <a:pt x="5424914" y="123174"/>
                  <a:pt x="5442857" y="133143"/>
                </a:cubicBezTo>
                <a:cubicBezTo>
                  <a:pt x="5469605" y="148003"/>
                  <a:pt x="5529943" y="162172"/>
                  <a:pt x="5529943" y="162172"/>
                </a:cubicBezTo>
                <a:cubicBezTo>
                  <a:pt x="5565462" y="268730"/>
                  <a:pt x="5537335" y="227621"/>
                  <a:pt x="5602514" y="292800"/>
                </a:cubicBezTo>
                <a:cubicBezTo>
                  <a:pt x="5630160" y="403384"/>
                  <a:pt x="5613572" y="298330"/>
                  <a:pt x="5602514" y="408915"/>
                </a:cubicBezTo>
                <a:cubicBezTo>
                  <a:pt x="5594797" y="486090"/>
                  <a:pt x="5593336" y="563766"/>
                  <a:pt x="5588000" y="641143"/>
                </a:cubicBezTo>
                <a:cubicBezTo>
                  <a:pt x="5583660" y="704075"/>
                  <a:pt x="5581310" y="767235"/>
                  <a:pt x="5573486" y="829829"/>
                </a:cubicBezTo>
                <a:cubicBezTo>
                  <a:pt x="5571588" y="845010"/>
                  <a:pt x="5562682" y="858529"/>
                  <a:pt x="5558971" y="873372"/>
                </a:cubicBezTo>
                <a:lnTo>
                  <a:pt x="5529943" y="989486"/>
                </a:lnTo>
                <a:cubicBezTo>
                  <a:pt x="5525105" y="1033029"/>
                  <a:pt x="5517563" y="1076356"/>
                  <a:pt x="5515428" y="1120115"/>
                </a:cubicBezTo>
                <a:cubicBezTo>
                  <a:pt x="5507881" y="1274826"/>
                  <a:pt x="5509751" y="1429930"/>
                  <a:pt x="5500914" y="1584572"/>
                </a:cubicBezTo>
                <a:cubicBezTo>
                  <a:pt x="5500041" y="1599846"/>
                  <a:pt x="5490426" y="1613355"/>
                  <a:pt x="5486400" y="1628115"/>
                </a:cubicBezTo>
                <a:cubicBezTo>
                  <a:pt x="5475903" y="1666605"/>
                  <a:pt x="5469987" y="1706380"/>
                  <a:pt x="5457371" y="1744229"/>
                </a:cubicBezTo>
                <a:lnTo>
                  <a:pt x="5413828" y="1874857"/>
                </a:lnTo>
                <a:cubicBezTo>
                  <a:pt x="5408990" y="1889371"/>
                  <a:pt x="5406156" y="1904716"/>
                  <a:pt x="5399314" y="1918400"/>
                </a:cubicBezTo>
                <a:cubicBezTo>
                  <a:pt x="5389638" y="1937752"/>
                  <a:pt x="5378322" y="1956368"/>
                  <a:pt x="5370286" y="1976457"/>
                </a:cubicBezTo>
                <a:cubicBezTo>
                  <a:pt x="5358922" y="2004867"/>
                  <a:pt x="5358230" y="2038083"/>
                  <a:pt x="5341257" y="2063543"/>
                </a:cubicBezTo>
                <a:cubicBezTo>
                  <a:pt x="5321905" y="2092572"/>
                  <a:pt x="5294232" y="2117531"/>
                  <a:pt x="5283200" y="2150629"/>
                </a:cubicBezTo>
                <a:cubicBezTo>
                  <a:pt x="5278362" y="2165143"/>
                  <a:pt x="5276116" y="2180798"/>
                  <a:pt x="5268686" y="2194172"/>
                </a:cubicBezTo>
                <a:cubicBezTo>
                  <a:pt x="5251743" y="2224669"/>
                  <a:pt x="5229980" y="2252229"/>
                  <a:pt x="5210628" y="2281257"/>
                </a:cubicBezTo>
                <a:cubicBezTo>
                  <a:pt x="5200952" y="2295771"/>
                  <a:pt x="5187116" y="2308251"/>
                  <a:pt x="5181600" y="2324800"/>
                </a:cubicBezTo>
                <a:cubicBezTo>
                  <a:pt x="5147055" y="2428435"/>
                  <a:pt x="5169544" y="2386426"/>
                  <a:pt x="5123543" y="2455429"/>
                </a:cubicBezTo>
                <a:cubicBezTo>
                  <a:pt x="5129692" y="2547661"/>
                  <a:pt x="5152571" y="2875566"/>
                  <a:pt x="5152571" y="2948915"/>
                </a:cubicBezTo>
                <a:cubicBezTo>
                  <a:pt x="5152571" y="3036135"/>
                  <a:pt x="5142895" y="3123086"/>
                  <a:pt x="5138057" y="3210172"/>
                </a:cubicBezTo>
                <a:cubicBezTo>
                  <a:pt x="5133219" y="3868153"/>
                  <a:pt x="5132556" y="4526178"/>
                  <a:pt x="5123543" y="5184115"/>
                </a:cubicBezTo>
                <a:cubicBezTo>
                  <a:pt x="5122905" y="5230720"/>
                  <a:pt x="5110277" y="5344030"/>
                  <a:pt x="5094514" y="5401829"/>
                </a:cubicBezTo>
                <a:cubicBezTo>
                  <a:pt x="5086463" y="5431350"/>
                  <a:pt x="5090946" y="5471942"/>
                  <a:pt x="5065486" y="5488915"/>
                </a:cubicBezTo>
                <a:lnTo>
                  <a:pt x="5021943" y="5517943"/>
                </a:lnTo>
                <a:cubicBezTo>
                  <a:pt x="5012267" y="5537295"/>
                  <a:pt x="5001437" y="5556113"/>
                  <a:pt x="4992914" y="5576000"/>
                </a:cubicBezTo>
                <a:cubicBezTo>
                  <a:pt x="4986887" y="5590062"/>
                  <a:pt x="4985242" y="5605859"/>
                  <a:pt x="4978400" y="5619543"/>
                </a:cubicBezTo>
                <a:cubicBezTo>
                  <a:pt x="4970599" y="5635145"/>
                  <a:pt x="4959047" y="5648572"/>
                  <a:pt x="4949371" y="5663086"/>
                </a:cubicBezTo>
                <a:cubicBezTo>
                  <a:pt x="4952891" y="5754594"/>
                  <a:pt x="4941539" y="5977870"/>
                  <a:pt x="4978400" y="6113029"/>
                </a:cubicBezTo>
                <a:cubicBezTo>
                  <a:pt x="4986451" y="6142550"/>
                  <a:pt x="4990454" y="6174656"/>
                  <a:pt x="5007428" y="6200115"/>
                </a:cubicBezTo>
                <a:lnTo>
                  <a:pt x="5036457" y="6243657"/>
                </a:lnTo>
                <a:cubicBezTo>
                  <a:pt x="5041295" y="6258171"/>
                  <a:pt x="5050971" y="6271901"/>
                  <a:pt x="5050971" y="6287200"/>
                </a:cubicBezTo>
                <a:cubicBezTo>
                  <a:pt x="5050971" y="6364761"/>
                  <a:pt x="5044576" y="6442294"/>
                  <a:pt x="5036457" y="6519429"/>
                </a:cubicBezTo>
                <a:cubicBezTo>
                  <a:pt x="5034855" y="6534644"/>
                  <a:pt x="5029373" y="6549598"/>
                  <a:pt x="5021943" y="6562972"/>
                </a:cubicBezTo>
                <a:cubicBezTo>
                  <a:pt x="4992162" y="6616577"/>
                  <a:pt x="4965220" y="6655134"/>
                  <a:pt x="4920343" y="6693600"/>
                </a:cubicBezTo>
                <a:cubicBezTo>
                  <a:pt x="4901976" y="6709343"/>
                  <a:pt x="4881638" y="6722629"/>
                  <a:pt x="4862286" y="6737143"/>
                </a:cubicBezTo>
                <a:cubicBezTo>
                  <a:pt x="4842933" y="6775848"/>
                  <a:pt x="4828232" y="6817251"/>
                  <a:pt x="4804228" y="6853257"/>
                </a:cubicBezTo>
                <a:cubicBezTo>
                  <a:pt x="4732753" y="6960471"/>
                  <a:pt x="4767104" y="6912433"/>
                  <a:pt x="4702628" y="6998400"/>
                </a:cubicBezTo>
                <a:cubicBezTo>
                  <a:pt x="4674810" y="7081856"/>
                  <a:pt x="4704491" y="7014448"/>
                  <a:pt x="4615543" y="7114515"/>
                </a:cubicBezTo>
                <a:cubicBezTo>
                  <a:pt x="4586277" y="7147440"/>
                  <a:pt x="4566541" y="7190726"/>
                  <a:pt x="4528457" y="7216115"/>
                </a:cubicBezTo>
                <a:cubicBezTo>
                  <a:pt x="4515727" y="7224602"/>
                  <a:pt x="4498598" y="7223787"/>
                  <a:pt x="4484914" y="7230629"/>
                </a:cubicBezTo>
                <a:cubicBezTo>
                  <a:pt x="4469312" y="7238430"/>
                  <a:pt x="4456973" y="7251856"/>
                  <a:pt x="4441371" y="7259657"/>
                </a:cubicBezTo>
                <a:cubicBezTo>
                  <a:pt x="4427687" y="7266499"/>
                  <a:pt x="4412153" y="7268800"/>
                  <a:pt x="4397828" y="7274172"/>
                </a:cubicBezTo>
                <a:cubicBezTo>
                  <a:pt x="4373433" y="7283320"/>
                  <a:pt x="4349652" y="7294052"/>
                  <a:pt x="4325257" y="7303200"/>
                </a:cubicBezTo>
                <a:cubicBezTo>
                  <a:pt x="4310932" y="7308572"/>
                  <a:pt x="4296945" y="7316264"/>
                  <a:pt x="4281714" y="7317715"/>
                </a:cubicBezTo>
                <a:cubicBezTo>
                  <a:pt x="4194887" y="7325984"/>
                  <a:pt x="4107543" y="7327391"/>
                  <a:pt x="4020457" y="7332229"/>
                </a:cubicBezTo>
                <a:lnTo>
                  <a:pt x="1843314" y="7317715"/>
                </a:lnTo>
                <a:cubicBezTo>
                  <a:pt x="1818647" y="7317397"/>
                  <a:pt x="1794742" y="7308914"/>
                  <a:pt x="1770743" y="7303200"/>
                </a:cubicBezTo>
                <a:cubicBezTo>
                  <a:pt x="1693121" y="7284718"/>
                  <a:pt x="1615924" y="7264495"/>
                  <a:pt x="1538514" y="7245143"/>
                </a:cubicBezTo>
                <a:cubicBezTo>
                  <a:pt x="1499809" y="7235467"/>
                  <a:pt x="1461521" y="7223939"/>
                  <a:pt x="1422400" y="7216115"/>
                </a:cubicBezTo>
                <a:lnTo>
                  <a:pt x="1277257" y="7187086"/>
                </a:lnTo>
                <a:cubicBezTo>
                  <a:pt x="1243390" y="7172572"/>
                  <a:pt x="1209200" y="7158790"/>
                  <a:pt x="1175657" y="7143543"/>
                </a:cubicBezTo>
                <a:cubicBezTo>
                  <a:pt x="1155960" y="7134590"/>
                  <a:pt x="1137859" y="7122112"/>
                  <a:pt x="1117600" y="7114515"/>
                </a:cubicBezTo>
                <a:cubicBezTo>
                  <a:pt x="1098922" y="7107511"/>
                  <a:pt x="1078895" y="7104838"/>
                  <a:pt x="1059543" y="7100000"/>
                </a:cubicBezTo>
                <a:cubicBezTo>
                  <a:pt x="1016000" y="7066133"/>
                  <a:pt x="973044" y="7031498"/>
                  <a:pt x="928914" y="6998400"/>
                </a:cubicBezTo>
                <a:cubicBezTo>
                  <a:pt x="895619" y="6973429"/>
                  <a:pt x="856743" y="6955258"/>
                  <a:pt x="827314" y="6925829"/>
                </a:cubicBezTo>
                <a:cubicBezTo>
                  <a:pt x="760104" y="6858619"/>
                  <a:pt x="775342" y="6869751"/>
                  <a:pt x="667657" y="6795200"/>
                </a:cubicBezTo>
                <a:cubicBezTo>
                  <a:pt x="594780" y="6744746"/>
                  <a:pt x="588280" y="6759366"/>
                  <a:pt x="522514" y="6693600"/>
                </a:cubicBezTo>
                <a:cubicBezTo>
                  <a:pt x="510179" y="6681265"/>
                  <a:pt x="503952" y="6664012"/>
                  <a:pt x="493486" y="6650057"/>
                </a:cubicBezTo>
                <a:cubicBezTo>
                  <a:pt x="474899" y="6625274"/>
                  <a:pt x="454781" y="6601676"/>
                  <a:pt x="435428" y="6577486"/>
                </a:cubicBezTo>
                <a:cubicBezTo>
                  <a:pt x="310491" y="6244316"/>
                  <a:pt x="495073" y="6728559"/>
                  <a:pt x="319314" y="6301715"/>
                </a:cubicBezTo>
                <a:cubicBezTo>
                  <a:pt x="307664" y="6273421"/>
                  <a:pt x="301332" y="6243165"/>
                  <a:pt x="290286" y="6214629"/>
                </a:cubicBezTo>
                <a:cubicBezTo>
                  <a:pt x="243260" y="6093144"/>
                  <a:pt x="179419" y="5977451"/>
                  <a:pt x="145143" y="5851772"/>
                </a:cubicBezTo>
                <a:cubicBezTo>
                  <a:pt x="130629" y="5798553"/>
                  <a:pt x="114004" y="5745865"/>
                  <a:pt x="101600" y="5692115"/>
                </a:cubicBezTo>
                <a:cubicBezTo>
                  <a:pt x="62041" y="5520694"/>
                  <a:pt x="33935" y="5344387"/>
                  <a:pt x="14514" y="5169600"/>
                </a:cubicBezTo>
                <a:cubicBezTo>
                  <a:pt x="8080" y="5111698"/>
                  <a:pt x="4838" y="5053486"/>
                  <a:pt x="0" y="4995429"/>
                </a:cubicBezTo>
                <a:cubicBezTo>
                  <a:pt x="14514" y="4830934"/>
                  <a:pt x="15381" y="4664658"/>
                  <a:pt x="43543" y="4501943"/>
                </a:cubicBezTo>
                <a:cubicBezTo>
                  <a:pt x="77247" y="4307206"/>
                  <a:pt x="172865" y="4172482"/>
                  <a:pt x="246743" y="3993943"/>
                </a:cubicBezTo>
                <a:cubicBezTo>
                  <a:pt x="270142" y="3937396"/>
                  <a:pt x="283312" y="3877073"/>
                  <a:pt x="304800" y="3819772"/>
                </a:cubicBezTo>
                <a:cubicBezTo>
                  <a:pt x="312397" y="3799513"/>
                  <a:pt x="325041" y="3781487"/>
                  <a:pt x="333828" y="3761715"/>
                </a:cubicBezTo>
                <a:cubicBezTo>
                  <a:pt x="363757" y="3694375"/>
                  <a:pt x="396809" y="3628153"/>
                  <a:pt x="420914" y="3558515"/>
                </a:cubicBezTo>
                <a:cubicBezTo>
                  <a:pt x="440490" y="3501963"/>
                  <a:pt x="440883" y="3439348"/>
                  <a:pt x="464457" y="3384343"/>
                </a:cubicBezTo>
                <a:cubicBezTo>
                  <a:pt x="513898" y="3268980"/>
                  <a:pt x="582498" y="3162775"/>
                  <a:pt x="638628" y="3050515"/>
                </a:cubicBezTo>
                <a:cubicBezTo>
                  <a:pt x="669607" y="2988557"/>
                  <a:pt x="690810" y="2921664"/>
                  <a:pt x="725714" y="2861829"/>
                </a:cubicBezTo>
                <a:cubicBezTo>
                  <a:pt x="759581" y="2803772"/>
                  <a:pt x="795684" y="2746963"/>
                  <a:pt x="827314" y="2687657"/>
                </a:cubicBezTo>
                <a:cubicBezTo>
                  <a:pt x="834514" y="2674158"/>
                  <a:pt x="832936" y="2656564"/>
                  <a:pt x="841828" y="2644115"/>
                </a:cubicBezTo>
                <a:cubicBezTo>
                  <a:pt x="881795" y="2588161"/>
                  <a:pt x="930532" y="2538960"/>
                  <a:pt x="972457" y="2484457"/>
                </a:cubicBezTo>
                <a:cubicBezTo>
                  <a:pt x="1027327" y="2413126"/>
                  <a:pt x="1078118" y="2338738"/>
                  <a:pt x="1132114" y="2266743"/>
                </a:cubicBezTo>
                <a:cubicBezTo>
                  <a:pt x="1165212" y="2222613"/>
                  <a:pt x="1203115" y="2182013"/>
                  <a:pt x="1233714" y="2136115"/>
                </a:cubicBezTo>
                <a:cubicBezTo>
                  <a:pt x="1296073" y="2042577"/>
                  <a:pt x="1224781" y="2146165"/>
                  <a:pt x="1335314" y="2005486"/>
                </a:cubicBezTo>
                <a:cubicBezTo>
                  <a:pt x="1365205" y="1967443"/>
                  <a:pt x="1393944" y="1928499"/>
                  <a:pt x="1422400" y="1889372"/>
                </a:cubicBezTo>
                <a:cubicBezTo>
                  <a:pt x="1432660" y="1875264"/>
                  <a:pt x="1439941" y="1858957"/>
                  <a:pt x="1451428" y="1845829"/>
                </a:cubicBezTo>
                <a:cubicBezTo>
                  <a:pt x="1515601" y="1772487"/>
                  <a:pt x="1742185" y="1579419"/>
                  <a:pt x="1756228" y="1570057"/>
                </a:cubicBezTo>
                <a:cubicBezTo>
                  <a:pt x="1912853" y="1465641"/>
                  <a:pt x="1995300" y="1413634"/>
                  <a:pt x="2162628" y="1279772"/>
                </a:cubicBezTo>
                <a:cubicBezTo>
                  <a:pt x="2235200" y="1221715"/>
                  <a:pt x="2300650" y="1153416"/>
                  <a:pt x="2380343" y="1105600"/>
                </a:cubicBezTo>
                <a:cubicBezTo>
                  <a:pt x="2404533" y="1091086"/>
                  <a:pt x="2430099" y="1078650"/>
                  <a:pt x="2452914" y="1062057"/>
                </a:cubicBezTo>
                <a:cubicBezTo>
                  <a:pt x="2483473" y="1039832"/>
                  <a:pt x="2509771" y="1012158"/>
                  <a:pt x="2540000" y="989486"/>
                </a:cubicBezTo>
                <a:cubicBezTo>
                  <a:pt x="2567911" y="968553"/>
                  <a:pt x="2598057" y="950781"/>
                  <a:pt x="2627086" y="931429"/>
                </a:cubicBezTo>
                <a:lnTo>
                  <a:pt x="2714171" y="873372"/>
                </a:lnTo>
                <a:cubicBezTo>
                  <a:pt x="2743200" y="854020"/>
                  <a:pt x="2770052" y="830918"/>
                  <a:pt x="2801257" y="815315"/>
                </a:cubicBezTo>
                <a:cubicBezTo>
                  <a:pt x="2820609" y="805639"/>
                  <a:pt x="2841708" y="798862"/>
                  <a:pt x="2859314" y="786286"/>
                </a:cubicBezTo>
                <a:cubicBezTo>
                  <a:pt x="3303885" y="468735"/>
                  <a:pt x="2872437" y="758186"/>
                  <a:pt x="3048000" y="641143"/>
                </a:cubicBezTo>
                <a:cubicBezTo>
                  <a:pt x="3057676" y="626629"/>
                  <a:pt x="3063407" y="608497"/>
                  <a:pt x="3077028" y="597600"/>
                </a:cubicBezTo>
                <a:cubicBezTo>
                  <a:pt x="3088975" y="588043"/>
                  <a:pt x="3107197" y="590516"/>
                  <a:pt x="3120571" y="583086"/>
                </a:cubicBezTo>
                <a:cubicBezTo>
                  <a:pt x="3151069" y="566143"/>
                  <a:pt x="3177366" y="542338"/>
                  <a:pt x="3207657" y="525029"/>
                </a:cubicBezTo>
                <a:cubicBezTo>
                  <a:pt x="3241524" y="505677"/>
                  <a:pt x="3277302" y="489340"/>
                  <a:pt x="3309257" y="466972"/>
                </a:cubicBezTo>
                <a:cubicBezTo>
                  <a:pt x="3389505" y="410799"/>
                  <a:pt x="3315011" y="435066"/>
                  <a:pt x="3396343" y="394400"/>
                </a:cubicBezTo>
                <a:cubicBezTo>
                  <a:pt x="3436212" y="374465"/>
                  <a:pt x="3485563" y="374928"/>
                  <a:pt x="3526971" y="365372"/>
                </a:cubicBezTo>
                <a:cubicBezTo>
                  <a:pt x="3561291" y="357452"/>
                  <a:pt x="3594704" y="346019"/>
                  <a:pt x="3628571" y="336343"/>
                </a:cubicBezTo>
                <a:cubicBezTo>
                  <a:pt x="3643085" y="326667"/>
                  <a:pt x="3656174" y="314400"/>
                  <a:pt x="3672114" y="307315"/>
                </a:cubicBezTo>
                <a:cubicBezTo>
                  <a:pt x="3698336" y="295661"/>
                  <a:pt x="3781530" y="270268"/>
                  <a:pt x="3817257" y="263772"/>
                </a:cubicBezTo>
                <a:cubicBezTo>
                  <a:pt x="3850916" y="257652"/>
                  <a:pt x="3885167" y="255202"/>
                  <a:pt x="3918857" y="249257"/>
                </a:cubicBezTo>
                <a:cubicBezTo>
                  <a:pt x="3967445" y="240683"/>
                  <a:pt x="4064000" y="220229"/>
                  <a:pt x="4064000" y="220229"/>
                </a:cubicBezTo>
                <a:cubicBezTo>
                  <a:pt x="4083352" y="210553"/>
                  <a:pt x="4101798" y="198797"/>
                  <a:pt x="4122057" y="191200"/>
                </a:cubicBezTo>
                <a:cubicBezTo>
                  <a:pt x="4140735" y="184196"/>
                  <a:pt x="4161190" y="182994"/>
                  <a:pt x="4180114" y="176686"/>
                </a:cubicBezTo>
                <a:cubicBezTo>
                  <a:pt x="4204831" y="168447"/>
                  <a:pt x="4228291" y="156805"/>
                  <a:pt x="4252686" y="147657"/>
                </a:cubicBezTo>
                <a:cubicBezTo>
                  <a:pt x="4267011" y="142285"/>
                  <a:pt x="4282544" y="139985"/>
                  <a:pt x="4296228" y="133143"/>
                </a:cubicBezTo>
                <a:cubicBezTo>
                  <a:pt x="4311830" y="125342"/>
                  <a:pt x="4322626" y="107330"/>
                  <a:pt x="4339771" y="104115"/>
                </a:cubicBezTo>
                <a:cubicBezTo>
                  <a:pt x="4384420" y="95743"/>
                  <a:pt x="4784868" y="75355"/>
                  <a:pt x="4789714" y="75086"/>
                </a:cubicBezTo>
                <a:cubicBezTo>
                  <a:pt x="4899749" y="38407"/>
                  <a:pt x="4846201" y="46057"/>
                  <a:pt x="4949371" y="46057"/>
                </a:cubicBezTo>
              </a:path>
            </a:pathLst>
          </a:custGeom>
          <a:solidFill>
            <a:schemeClr val="tx1"/>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800" b="0" i="0" u="none" strike="noStrike" cap="none" normalizeH="0" baseline="0">
              <a:ln>
                <a:noFill/>
              </a:ln>
              <a:solidFill>
                <a:schemeClr val="tx1"/>
              </a:solidFill>
              <a:effectLst/>
              <a:latin typeface="Verdana" pitchFamily="34" charset="0"/>
            </a:endParaRPr>
          </a:p>
        </p:txBody>
      </p:sp>
      <p:sp>
        <p:nvSpPr>
          <p:cNvPr id="8" name="Rectangle 7"/>
          <p:cNvSpPr/>
          <p:nvPr/>
        </p:nvSpPr>
        <p:spPr>
          <a:xfrm>
            <a:off x="0" y="609600"/>
            <a:ext cx="9427582" cy="923330"/>
          </a:xfrm>
          <a:prstGeom prst="rect">
            <a:avLst/>
          </a:prstGeom>
          <a:noFill/>
        </p:spPr>
        <p:txBody>
          <a:bodyPr wrap="none" lIns="91440" tIns="45720" rIns="91440" bIns="45720">
            <a:prstTxWarp prst="textArchUp">
              <a:avLst/>
            </a:prstTxWarp>
            <a:spAutoFit/>
          </a:bodyPr>
          <a:lstStyle/>
          <a:p>
            <a:pPr algn="ctr"/>
            <a:r>
              <a:rPr lang="en-US" sz="54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5 Point Wager Question</a:t>
            </a:r>
          </a:p>
        </p:txBody>
      </p:sp>
    </p:spTree>
    <p:extLst>
      <p:ext uri="{BB962C8B-B14F-4D97-AF65-F5344CB8AC3E}">
        <p14:creationId xmlns:p14="http://schemas.microsoft.com/office/powerpoint/2010/main" val="151690850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58370" name="Picture 2" descr="http://thechive.files.wordpress.com/2010/08/dna-it-works-0.jpg?w=500&amp;h=408"/>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7257"/>
            <a:ext cx="9144000" cy="6865257"/>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0" y="609600"/>
            <a:ext cx="9427582" cy="923330"/>
          </a:xfrm>
          <a:prstGeom prst="rect">
            <a:avLst/>
          </a:prstGeom>
          <a:noFill/>
        </p:spPr>
        <p:txBody>
          <a:bodyPr wrap="none" lIns="91440" tIns="45720" rIns="91440" bIns="45720">
            <a:prstTxWarp prst="textArchUp">
              <a:avLst/>
            </a:prstTxWarp>
            <a:spAutoFit/>
          </a:bodyPr>
          <a:lstStyle/>
          <a:p>
            <a:pPr algn="ctr"/>
            <a:r>
              <a:rPr lang="en-US" sz="54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5 Point Wager Question</a:t>
            </a:r>
          </a:p>
        </p:txBody>
      </p:sp>
    </p:spTree>
    <p:extLst>
      <p:ext uri="{BB962C8B-B14F-4D97-AF65-F5344CB8AC3E}">
        <p14:creationId xmlns:p14="http://schemas.microsoft.com/office/powerpoint/2010/main" val="151690850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3"/>
          <p:cNvSpPr>
            <a:spLocks noGrp="1" noChangeArrowheads="1"/>
          </p:cNvSpPr>
          <p:nvPr>
            <p:ph type="body" idx="1"/>
          </p:nvPr>
        </p:nvSpPr>
        <p:spPr>
          <a:xfrm>
            <a:off x="152400" y="152400"/>
            <a:ext cx="8839200" cy="5821363"/>
          </a:xfrm>
        </p:spPr>
        <p:txBody>
          <a:bodyPr/>
          <a:lstStyle/>
          <a:p>
            <a:pPr eaLnBrk="1" hangingPunct="1"/>
            <a:r>
              <a:rPr lang="en-US" sz="4000" dirty="0">
                <a:solidFill>
                  <a:schemeClr val="tx1">
                    <a:lumMod val="95000"/>
                  </a:schemeClr>
                </a:solidFill>
              </a:rPr>
              <a:t>The bandit </a:t>
            </a:r>
            <a:r>
              <a:rPr lang="en-US" sz="4000" dirty="0">
                <a:solidFill>
                  <a:schemeClr val="bg1">
                    <a:lumMod val="75000"/>
                    <a:lumOff val="25000"/>
                  </a:schemeClr>
                </a:solidFill>
              </a:rPr>
              <a:t>mask of a </a:t>
            </a:r>
            <a:r>
              <a:rPr lang="en-US" sz="4000" dirty="0">
                <a:solidFill>
                  <a:schemeClr val="tx1">
                    <a:lumMod val="95000"/>
                  </a:schemeClr>
                </a:solidFill>
              </a:rPr>
              <a:t>raccoon. </a:t>
            </a:r>
            <a:r>
              <a:rPr lang="en-US" sz="4000">
                <a:solidFill>
                  <a:schemeClr val="tx1">
                    <a:lumMod val="95000"/>
                  </a:schemeClr>
                </a:solidFill>
              </a:rPr>
              <a:t>Is it </a:t>
            </a:r>
            <a:r>
              <a:rPr lang="en-US" sz="4000" dirty="0">
                <a:solidFill>
                  <a:schemeClr val="tx1">
                    <a:lumMod val="95000"/>
                  </a:schemeClr>
                </a:solidFill>
              </a:rPr>
              <a:t>an acqu</a:t>
            </a:r>
            <a:r>
              <a:rPr lang="en-US" sz="4000" dirty="0">
                <a:solidFill>
                  <a:schemeClr val="bg1">
                    <a:lumMod val="75000"/>
                    <a:lumOff val="25000"/>
                  </a:schemeClr>
                </a:solidFill>
              </a:rPr>
              <a:t>ired or inherited </a:t>
            </a:r>
            <a:r>
              <a:rPr lang="en-US" sz="4000" dirty="0">
                <a:solidFill>
                  <a:schemeClr val="tx1">
                    <a:lumMod val="95000"/>
                  </a:schemeClr>
                </a:solidFill>
              </a:rPr>
              <a:t>trait?</a:t>
            </a:r>
          </a:p>
        </p:txBody>
      </p:sp>
      <p:sp>
        <p:nvSpPr>
          <p:cNvPr id="17418" name="Rectangle 10"/>
          <p:cNvSpPr>
            <a:spLocks noChangeArrowheads="1"/>
          </p:cNvSpPr>
          <p:nvPr/>
        </p:nvSpPr>
        <p:spPr bwMode="auto">
          <a:xfrm>
            <a:off x="5715000" y="6629400"/>
            <a:ext cx="3429000" cy="214313"/>
          </a:xfrm>
          <a:prstGeom prst="rect">
            <a:avLst/>
          </a:prstGeom>
          <a:noFill/>
          <a:ln w="9525" algn="ctr">
            <a:noFill/>
            <a:miter lim="800000"/>
            <a:headEnd/>
            <a:tailEnd/>
          </a:ln>
          <a:effectLst/>
        </p:spPr>
        <p:txBody>
          <a:bodyPr>
            <a:spAutoFit/>
          </a:bodyPr>
          <a:lstStyle/>
          <a:p>
            <a:pPr marL="342900" indent="-342900" algn="r" eaLnBrk="1" hangingPunct="1">
              <a:buClr>
                <a:schemeClr val="hlink"/>
              </a:buClr>
              <a:buSzPct val="65000"/>
              <a:buFont typeface="Wingdings" pitchFamily="2" charset="2"/>
              <a:buNone/>
              <a:defRPr/>
            </a:pPr>
            <a:r>
              <a:rPr lang="en-US" sz="800" b="1" dirty="0">
                <a:latin typeface="Verdana" pitchFamily="34" charset="0"/>
              </a:rPr>
              <a:t>Copyright © 2024 SlideSpark .LLC</a:t>
            </a:r>
            <a:endParaRPr lang="en-US" sz="9600" dirty="0">
              <a:effectLst>
                <a:outerShdw blurRad="38100" dist="38100" dir="2700000" algn="tl">
                  <a:srgbClr val="336699"/>
                </a:outerShdw>
              </a:effectLst>
              <a:latin typeface="Tahoma" pitchFamily="34" charset="0"/>
            </a:endParaRPr>
          </a:p>
        </p:txBody>
      </p:sp>
      <p:pic>
        <p:nvPicPr>
          <p:cNvPr id="1028" name="Picture 4" descr="Raccoons">
            <a:extLst>
              <a:ext uri="{FF2B5EF4-FFF2-40B4-BE49-F238E27FC236}">
                <a16:creationId xmlns:a16="http://schemas.microsoft.com/office/drawing/2014/main" id="{9B60E76B-139D-A364-116C-54790E9615D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7518" y="1600200"/>
            <a:ext cx="8651682" cy="4867275"/>
          </a:xfrm>
          <a:prstGeom prst="roundRect">
            <a:avLst>
              <a:gd name="adj" fmla="val 8594"/>
            </a:avLst>
          </a:prstGeom>
          <a:solidFill>
            <a:srgbClr val="FFFFFF">
              <a:shade val="85000"/>
            </a:srgbClr>
          </a:solidFill>
          <a:ln w="38100">
            <a:solidFill>
              <a:schemeClr val="tx1">
                <a:lumMod val="65000"/>
              </a:schemeClr>
            </a:solidFill>
          </a:ln>
          <a:effectLst>
            <a:reflection blurRad="12700" stA="38000" endPos="28000" dist="5000" dir="5400000" sy="-100000" algn="bl" rotWithShape="0"/>
          </a:effectLst>
        </p:spPr>
      </p:pic>
      <p:pic>
        <p:nvPicPr>
          <p:cNvPr id="1030" name="Picture 6" descr="Raccoon Bandit | Los Angeles CA">
            <a:extLst>
              <a:ext uri="{FF2B5EF4-FFF2-40B4-BE49-F238E27FC236}">
                <a16:creationId xmlns:a16="http://schemas.microsoft.com/office/drawing/2014/main" id="{28CBECA4-0216-2CC9-29C3-B37E7EFE7CB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1737" y="1524000"/>
            <a:ext cx="2743863" cy="274386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942584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289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3" name="Rectangle 2"/>
          <p:cNvSpPr/>
          <p:nvPr/>
        </p:nvSpPr>
        <p:spPr>
          <a:xfrm>
            <a:off x="266700" y="152400"/>
            <a:ext cx="8610600" cy="1275301"/>
          </a:xfrm>
          <a:prstGeom prst="rect">
            <a:avLst/>
          </a:prstGeom>
          <a:noFill/>
        </p:spPr>
        <p:txBody>
          <a:bodyPr wrap="none" lIns="91440" tIns="45720" rIns="91440" bIns="45720">
            <a:prstTxWarp prst="textWave1">
              <a:avLst/>
            </a:prstTxWarp>
            <a:spAutoFit/>
            <a:scene3d>
              <a:camera prst="orthographicFront"/>
              <a:lightRig rig="threePt" dir="t"/>
            </a:scene3d>
            <a:sp3d extrusionH="57150">
              <a:bevelT w="57150" h="38100" prst="artDeco"/>
            </a:sp3d>
          </a:bodyPr>
          <a:lstStyle/>
          <a:p>
            <a:pPr algn="ctr"/>
            <a:r>
              <a:rPr lang="en-US" sz="5400" b="1" cap="none" spc="0" dirty="0">
                <a:ln w="17780" cmpd="sng">
                  <a:solidFill>
                    <a:schemeClr val="accent1">
                      <a:tint val="3000"/>
                    </a:schemeClr>
                  </a:solidFill>
                  <a:prstDash val="solid"/>
                  <a:miter lim="800000"/>
                </a:ln>
                <a:solidFill>
                  <a:srgbClr val="FF00FF"/>
                </a:solidFill>
                <a:effectLst>
                  <a:outerShdw blurRad="55000" dist="50800" dir="5400000" algn="tl">
                    <a:srgbClr val="000000">
                      <a:alpha val="33000"/>
                    </a:srgbClr>
                  </a:outerShdw>
                </a:effectLst>
              </a:rPr>
              <a:t>DNA Review Game</a:t>
            </a:r>
          </a:p>
        </p:txBody>
      </p:sp>
      <p:sp>
        <p:nvSpPr>
          <p:cNvPr id="4" name="Rectangle 3"/>
          <p:cNvSpPr/>
          <p:nvPr/>
        </p:nvSpPr>
        <p:spPr>
          <a:xfrm>
            <a:off x="0" y="4898157"/>
            <a:ext cx="3605474" cy="1754326"/>
          </a:xfrm>
          <a:prstGeom prst="rect">
            <a:avLst/>
          </a:prstGeom>
          <a:noFill/>
        </p:spPr>
        <p:txBody>
          <a:bodyPr wrap="none" lIns="91440" tIns="45720" rIns="91440" bIns="45720">
            <a:spAutoFit/>
          </a:bodyPr>
          <a:lstStyle/>
          <a:p>
            <a:pPr algn="ctr"/>
            <a:r>
              <a:rPr lang="en-US" sz="5400" b="1" cap="none" spc="0" dirty="0">
                <a:ln w="17780" cmpd="sng">
                  <a:solidFill>
                    <a:schemeClr val="accent1">
                      <a:tint val="3000"/>
                    </a:schemeClr>
                  </a:solidFill>
                  <a:prstDash val="solid"/>
                  <a:miter lim="800000"/>
                </a:ln>
                <a:gradFill>
                  <a:gsLst>
                    <a:gs pos="10000">
                      <a:schemeClr val="accent1">
                        <a:tint val="63000"/>
                        <a:sat val="105000"/>
                      </a:schemeClr>
                    </a:gs>
                    <a:gs pos="90000">
                      <a:schemeClr val="accent1">
                        <a:shade val="50000"/>
                        <a:satMod val="100000"/>
                      </a:schemeClr>
                    </a:gs>
                  </a:gsLst>
                  <a:lin ang="5400000"/>
                </a:gradFill>
                <a:effectLst>
                  <a:outerShdw blurRad="55000" dist="50800" dir="5400000" algn="tl">
                    <a:srgbClr val="000000">
                      <a:alpha val="33000"/>
                    </a:srgbClr>
                  </a:outerShdw>
                </a:effectLst>
              </a:rPr>
              <a:t>Part 1 </a:t>
            </a:r>
          </a:p>
          <a:p>
            <a:pPr algn="ctr"/>
            <a:r>
              <a:rPr lang="en-US" sz="5400" b="1" cap="none" spc="0" dirty="0">
                <a:ln w="17780" cmpd="sng">
                  <a:solidFill>
                    <a:schemeClr val="accent1">
                      <a:tint val="3000"/>
                    </a:schemeClr>
                  </a:solidFill>
                  <a:prstDash val="solid"/>
                  <a:miter lim="800000"/>
                </a:ln>
                <a:gradFill>
                  <a:gsLst>
                    <a:gs pos="10000">
                      <a:schemeClr val="accent1">
                        <a:tint val="63000"/>
                        <a:sat val="105000"/>
                      </a:schemeClr>
                    </a:gs>
                    <a:gs pos="90000">
                      <a:schemeClr val="accent1">
                        <a:shade val="50000"/>
                        <a:satMod val="100000"/>
                      </a:schemeClr>
                    </a:gs>
                  </a:gsLst>
                  <a:lin ang="5400000"/>
                </a:gradFill>
                <a:effectLst>
                  <a:outerShdw blurRad="55000" dist="50800" dir="5400000" algn="tl">
                    <a:srgbClr val="000000">
                      <a:alpha val="33000"/>
                    </a:srgbClr>
                  </a:outerShdw>
                </a:effectLst>
              </a:rPr>
              <a:t>Lesson 8</a:t>
            </a:r>
          </a:p>
        </p:txBody>
      </p:sp>
      <mc:AlternateContent xmlns:mc="http://schemas.openxmlformats.org/markup-compatibility/2006">
        <mc:Choice xmlns:am3d="http://schemas.microsoft.com/office/drawing/2017/model3d" Requires="am3d">
          <p:graphicFrame>
            <p:nvGraphicFramePr>
              <p:cNvPr id="5" name="3D Model 4" descr="DNA">
                <a:extLst>
                  <a:ext uri="{FF2B5EF4-FFF2-40B4-BE49-F238E27FC236}">
                    <a16:creationId xmlns:a16="http://schemas.microsoft.com/office/drawing/2014/main" id="{7467476D-5281-E99D-F83A-79F8C3948641}"/>
                  </a:ext>
                </a:extLst>
              </p:cNvPr>
              <p:cNvGraphicFramePr>
                <a:graphicFrameLocks noChangeAspect="1"/>
              </p:cNvGraphicFramePr>
              <p:nvPr/>
            </p:nvGraphicFramePr>
            <p:xfrm rot="17415403" flipH="1">
              <a:off x="3785263" y="-2271289"/>
              <a:ext cx="3272471" cy="13436627"/>
            </p:xfrm>
            <a:graphic>
              <a:graphicData uri="http://schemas.microsoft.com/office/drawing/2017/model3d">
                <am3d:model3d r:embed="rId3">
                  <am3d:spPr>
                    <a:xfrm rot="17415403" flipH="1">
                      <a:off x="0" y="0"/>
                      <a:ext cx="3272471" cy="13436627"/>
                    </a:xfrm>
                    <a:prstGeom prst="rect">
                      <a:avLst/>
                    </a:prstGeom>
                  </am3d:spPr>
                  <am3d:camera>
                    <am3d:pos x="0" y="0" z="49127550"/>
                    <am3d:up dx="0" dy="36000000" dz="0"/>
                    <am3d:lookAt x="0" y="0" z="0"/>
                    <am3d:perspective fov="2700000"/>
                  </am3d:camera>
                  <am3d:trans>
                    <am3d:meterPerModelUnit n="1724731" d="1000000"/>
                    <am3d:preTrans dx="-118" dy="-18000000" dz="-1"/>
                    <am3d:scale>
                      <am3d:sx n="1000000" d="1000000"/>
                      <am3d:sy n="1000000" d="1000000"/>
                      <am3d:sz n="1000000" d="1000000"/>
                    </am3d:scale>
                    <am3d:rot ax="2824912" ay="-3937056" az="-2664450"/>
                    <am3d:postTrans dx="0" dy="0" dz="0"/>
                  </am3d:trans>
                  <am3d:raster rName="Office3DRenderer" rVer="16.0.8326">
                    <am3d:blip r:embed="rId4"/>
                  </am3d:raster>
                  <am3d:objViewport viewportSz="13857910"/>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5" name="3D Model 4" descr="DNA">
                <a:extLst>
                  <a:ext uri="{FF2B5EF4-FFF2-40B4-BE49-F238E27FC236}">
                    <a16:creationId xmlns:a16="http://schemas.microsoft.com/office/drawing/2014/main" id="{7467476D-5281-E99D-F83A-79F8C3948641}"/>
                  </a:ext>
                </a:extLst>
              </p:cNvPr>
              <p:cNvPicPr>
                <a:picLocks noGrp="1" noRot="1" noChangeAspect="1" noMove="1" noResize="1" noEditPoints="1" noAdjustHandles="1" noChangeArrowheads="1" noChangeShapeType="1" noCrop="1"/>
              </p:cNvPicPr>
              <p:nvPr/>
            </p:nvPicPr>
            <p:blipFill>
              <a:blip r:embed="rId4"/>
              <a:stretch>
                <a:fillRect/>
              </a:stretch>
            </p:blipFill>
            <p:spPr>
              <a:xfrm rot="17415403" flipH="1">
                <a:off x="3785263" y="-2271289"/>
                <a:ext cx="3272471" cy="13436627"/>
              </a:xfrm>
              <a:prstGeom prst="rect">
                <a:avLst/>
              </a:prstGeom>
            </p:spPr>
          </p:pic>
        </mc:Fallback>
      </mc:AlternateContent>
      <p:pic>
        <p:nvPicPr>
          <p:cNvPr id="6" name="Graphic 5">
            <a:extLst>
              <a:ext uri="{FF2B5EF4-FFF2-40B4-BE49-F238E27FC236}">
                <a16:creationId xmlns:a16="http://schemas.microsoft.com/office/drawing/2014/main" id="{88AD9C7A-4259-51F8-3A9E-C13306F5A1A1}"/>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381994" y="4947494"/>
            <a:ext cx="5699410" cy="1610564"/>
          </a:xfrm>
          <a:prstGeom prst="rect">
            <a:avLst/>
          </a:prstGeom>
        </p:spPr>
      </p:pic>
      <p:pic>
        <p:nvPicPr>
          <p:cNvPr id="7" name="Picture 6">
            <a:extLst>
              <a:ext uri="{FF2B5EF4-FFF2-40B4-BE49-F238E27FC236}">
                <a16:creationId xmlns:a16="http://schemas.microsoft.com/office/drawing/2014/main" id="{B9920E8D-8DC4-E14A-D0D1-26C751209825}"/>
              </a:ext>
            </a:extLst>
          </p:cNvPr>
          <p:cNvPicPr>
            <a:picLocks noChangeAspect="1"/>
          </p:cNvPicPr>
          <p:nvPr/>
        </p:nvPicPr>
        <p:blipFill>
          <a:blip r:embed="rId7"/>
          <a:stretch>
            <a:fillRect/>
          </a:stretch>
        </p:blipFill>
        <p:spPr>
          <a:xfrm>
            <a:off x="7418674" y="6787306"/>
            <a:ext cx="1633537" cy="70694"/>
          </a:xfrm>
          <a:prstGeom prst="rect">
            <a:avLst/>
          </a:prstGeom>
        </p:spPr>
      </p:pic>
    </p:spTree>
    <p:extLst>
      <p:ext uri="{BB962C8B-B14F-4D97-AF65-F5344CB8AC3E}">
        <p14:creationId xmlns:p14="http://schemas.microsoft.com/office/powerpoint/2010/main" val="415793641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9190"/>
            <a:ext cx="9144000" cy="68289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3" name="Rectangle 2"/>
          <p:cNvSpPr/>
          <p:nvPr/>
        </p:nvSpPr>
        <p:spPr>
          <a:xfrm>
            <a:off x="249208" y="50800"/>
            <a:ext cx="8818592" cy="1168400"/>
          </a:xfrm>
          <a:prstGeom prst="rect">
            <a:avLst/>
          </a:prstGeom>
          <a:noFill/>
          <a:scene3d>
            <a:camera prst="orthographicFront"/>
            <a:lightRig rig="threePt" dir="t"/>
          </a:scene3d>
          <a:sp3d>
            <a:bevelT w="114300" prst="artDeco"/>
          </a:sp3d>
        </p:spPr>
        <p:txBody>
          <a:bodyPr wrap="none" lIns="91440" tIns="45720" rIns="91440" bIns="45720">
            <a:prstTxWarp prst="textWave1">
              <a:avLst/>
            </a:prstTxWarp>
            <a:spAutoFit/>
            <a:sp3d extrusionH="57150">
              <a:bevelT w="57150" h="38100" prst="artDeco"/>
            </a:sp3d>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w="17780" cmpd="sng">
                  <a:solidFill>
                    <a:srgbClr val="003399">
                      <a:tint val="3000"/>
                    </a:srgbClr>
                  </a:solidFill>
                  <a:prstDash val="solid"/>
                  <a:miter lim="800000"/>
                </a:ln>
                <a:gradFill>
                  <a:gsLst>
                    <a:gs pos="10000">
                      <a:srgbClr val="003399">
                        <a:tint val="63000"/>
                        <a:sat val="105000"/>
                      </a:srgbClr>
                    </a:gs>
                    <a:gs pos="90000">
                      <a:srgbClr val="003399">
                        <a:shade val="50000"/>
                        <a:satMod val="100000"/>
                      </a:srgbClr>
                    </a:gs>
                  </a:gsLst>
                  <a:lin ang="5400000"/>
                </a:gradFill>
                <a:effectLst>
                  <a:outerShdw blurRad="55000" dist="50800" dir="5400000" algn="tl">
                    <a:srgbClr val="000000">
                      <a:alpha val="33000"/>
                    </a:srgbClr>
                  </a:outerShdw>
                </a:effectLst>
                <a:uLnTx/>
                <a:uFillTx/>
                <a:latin typeface="Verdana" pitchFamily="34" charset="0"/>
                <a:ea typeface="+mn-ea"/>
                <a:cs typeface="+mn-cs"/>
              </a:rPr>
              <a:t>DNA Review Game</a:t>
            </a:r>
          </a:p>
        </p:txBody>
      </p:sp>
      <p:sp>
        <p:nvSpPr>
          <p:cNvPr id="4" name="Rectangle 3"/>
          <p:cNvSpPr/>
          <p:nvPr/>
        </p:nvSpPr>
        <p:spPr>
          <a:xfrm>
            <a:off x="32197" y="4925826"/>
            <a:ext cx="3605474" cy="1754326"/>
          </a:xfrm>
          <a:prstGeom prst="rect">
            <a:avLst/>
          </a:prstGeom>
          <a:noFill/>
        </p:spPr>
        <p:txBody>
          <a:bodyPr wrap="none" lIns="91440" tIns="45720" rIns="91440" bIns="4572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w="17780" cmpd="sng">
                  <a:solidFill>
                    <a:srgbClr val="003399">
                      <a:tint val="3000"/>
                    </a:srgbClr>
                  </a:solidFill>
                  <a:prstDash val="solid"/>
                  <a:miter lim="800000"/>
                </a:ln>
                <a:gradFill>
                  <a:gsLst>
                    <a:gs pos="10000">
                      <a:srgbClr val="003399">
                        <a:tint val="63000"/>
                        <a:sat val="105000"/>
                      </a:srgbClr>
                    </a:gs>
                    <a:gs pos="90000">
                      <a:srgbClr val="003399">
                        <a:shade val="50000"/>
                        <a:satMod val="100000"/>
                      </a:srgbClr>
                    </a:gs>
                  </a:gsLst>
                  <a:lin ang="5400000"/>
                </a:gradFill>
                <a:effectLst>
                  <a:outerShdw blurRad="55000" dist="50800" dir="5400000" algn="tl">
                    <a:srgbClr val="000000">
                      <a:alpha val="33000"/>
                    </a:srgbClr>
                  </a:outerShdw>
                </a:effectLst>
                <a:uLnTx/>
                <a:uFillTx/>
                <a:latin typeface="Verdana" pitchFamily="34" charset="0"/>
                <a:ea typeface="+mn-ea"/>
                <a:cs typeface="+mn-cs"/>
              </a:rPr>
              <a:t>Part 1</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w="17780" cmpd="sng">
                  <a:solidFill>
                    <a:srgbClr val="003399">
                      <a:tint val="3000"/>
                    </a:srgbClr>
                  </a:solidFill>
                  <a:prstDash val="solid"/>
                  <a:miter lim="800000"/>
                </a:ln>
                <a:gradFill>
                  <a:gsLst>
                    <a:gs pos="10000">
                      <a:srgbClr val="003399">
                        <a:tint val="63000"/>
                        <a:sat val="105000"/>
                      </a:srgbClr>
                    </a:gs>
                    <a:gs pos="90000">
                      <a:srgbClr val="003399">
                        <a:shade val="50000"/>
                        <a:satMod val="100000"/>
                      </a:srgbClr>
                    </a:gs>
                  </a:gsLst>
                  <a:lin ang="5400000"/>
                </a:gradFill>
                <a:effectLst>
                  <a:outerShdw blurRad="55000" dist="50800" dir="5400000" algn="tl">
                    <a:srgbClr val="000000">
                      <a:alpha val="33000"/>
                    </a:srgbClr>
                  </a:outerShdw>
                </a:effectLst>
                <a:uLnTx/>
                <a:uFillTx/>
                <a:latin typeface="Verdana" pitchFamily="34" charset="0"/>
                <a:ea typeface="+mn-ea"/>
                <a:cs typeface="+mn-cs"/>
              </a:rPr>
              <a:t>Lesson 9</a:t>
            </a:r>
          </a:p>
        </p:txBody>
      </p:sp>
      <p:sp>
        <p:nvSpPr>
          <p:cNvPr id="5" name="Rectangle 4">
            <a:extLst>
              <a:ext uri="{FF2B5EF4-FFF2-40B4-BE49-F238E27FC236}">
                <a16:creationId xmlns:a16="http://schemas.microsoft.com/office/drawing/2014/main" id="{1BA4F863-287C-4A59-BF3F-71C2ABD0761F}"/>
              </a:ext>
            </a:extLst>
          </p:cNvPr>
          <p:cNvSpPr/>
          <p:nvPr/>
        </p:nvSpPr>
        <p:spPr>
          <a:xfrm>
            <a:off x="1524000" y="990600"/>
            <a:ext cx="4790094" cy="923330"/>
          </a:xfrm>
          <a:prstGeom prst="rect">
            <a:avLst/>
          </a:prstGeom>
          <a:noFill/>
        </p:spPr>
        <p:txBody>
          <a:bodyPr wrap="none" lIns="91440" tIns="45720" rIns="91440" bIns="4572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w="9525">
                  <a:solidFill>
                    <a:srgbClr val="000000"/>
                  </a:solidFill>
                  <a:prstDash val="solid"/>
                </a:ln>
                <a:solidFill>
                  <a:srgbClr val="FFFFCC"/>
                </a:solidFill>
                <a:effectLst>
                  <a:outerShdw blurRad="12700" dist="38100" dir="2700000" algn="tl" rotWithShape="0">
                    <a:srgbClr val="000000">
                      <a:lumMod val="50000"/>
                    </a:srgbClr>
                  </a:outerShdw>
                </a:effectLst>
                <a:uLnTx/>
                <a:uFillTx/>
                <a:latin typeface="Verdana" pitchFamily="34" charset="0"/>
                <a:ea typeface="+mn-ea"/>
                <a:cs typeface="+mn-cs"/>
              </a:rPr>
              <a:t>Answer Key</a:t>
            </a:r>
          </a:p>
        </p:txBody>
      </p:sp>
      <p:pic>
        <p:nvPicPr>
          <p:cNvPr id="7" name="Picture 2" descr="Download Key Transparent HQ PNG Image | FreePNGImg">
            <a:extLst>
              <a:ext uri="{FF2B5EF4-FFF2-40B4-BE49-F238E27FC236}">
                <a16:creationId xmlns:a16="http://schemas.microsoft.com/office/drawing/2014/main" id="{D53E1C29-690B-9064-BC0E-A1129A7F48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9144002">
            <a:off x="147399" y="-306618"/>
            <a:ext cx="8849203" cy="8144113"/>
          </a:xfrm>
          <a:prstGeom prst="rect">
            <a:avLst/>
          </a:prstGeom>
          <a:noFill/>
          <a:extLst>
            <a:ext uri="{909E8E84-426E-40DD-AFC4-6F175D3DCCD1}">
              <a14:hiddenFill xmlns:a14="http://schemas.microsoft.com/office/drawing/2010/main">
                <a:solidFill>
                  <a:srgbClr val="FFFFFF"/>
                </a:solidFill>
              </a14:hiddenFill>
            </a:ext>
          </a:extLst>
        </p:spPr>
      </p:pic>
      <p:pic>
        <p:nvPicPr>
          <p:cNvPr id="8" name="Graphic 7">
            <a:extLst>
              <a:ext uri="{FF2B5EF4-FFF2-40B4-BE49-F238E27FC236}">
                <a16:creationId xmlns:a16="http://schemas.microsoft.com/office/drawing/2014/main" id="{59330A62-A551-FCE9-D23D-26208ACA2C89}"/>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381994" y="4947494"/>
            <a:ext cx="5699410" cy="1610564"/>
          </a:xfrm>
          <a:prstGeom prst="rect">
            <a:avLst/>
          </a:prstGeom>
        </p:spPr>
      </p:pic>
      <p:pic>
        <p:nvPicPr>
          <p:cNvPr id="9" name="Picture 8">
            <a:extLst>
              <a:ext uri="{FF2B5EF4-FFF2-40B4-BE49-F238E27FC236}">
                <a16:creationId xmlns:a16="http://schemas.microsoft.com/office/drawing/2014/main" id="{816D1EAE-92FB-78E8-D1B3-1A294BA08231}"/>
              </a:ext>
            </a:extLst>
          </p:cNvPr>
          <p:cNvPicPr>
            <a:picLocks noChangeAspect="1"/>
          </p:cNvPicPr>
          <p:nvPr/>
        </p:nvPicPr>
        <p:blipFill>
          <a:blip r:embed="rId6"/>
          <a:stretch>
            <a:fillRect/>
          </a:stretch>
        </p:blipFill>
        <p:spPr>
          <a:xfrm>
            <a:off x="7418674" y="6787306"/>
            <a:ext cx="1633537" cy="70694"/>
          </a:xfrm>
          <a:prstGeom prst="rect">
            <a:avLst/>
          </a:prstGeom>
        </p:spPr>
      </p:pic>
    </p:spTree>
    <p:extLst>
      <p:ext uri="{BB962C8B-B14F-4D97-AF65-F5344CB8AC3E}">
        <p14:creationId xmlns:p14="http://schemas.microsoft.com/office/powerpoint/2010/main" val="306040942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381000" y="891594"/>
          <a:ext cx="8382000" cy="5680075"/>
        </p:xfrm>
        <a:graphic>
          <a:graphicData uri="http://schemas.openxmlformats.org/drawingml/2006/table">
            <a:tbl>
              <a:tblPr firstRow="1" bandRow="1">
                <a:tableStyleId>{5C22544A-7EE6-4342-B048-85BDC9FD1C3A}</a:tableStyleId>
              </a:tblPr>
              <a:tblGrid>
                <a:gridCol w="1676400">
                  <a:extLst>
                    <a:ext uri="{9D8B030D-6E8A-4147-A177-3AD203B41FA5}">
                      <a16:colId xmlns:a16="http://schemas.microsoft.com/office/drawing/2014/main" val="20000"/>
                    </a:ext>
                  </a:extLst>
                </a:gridCol>
                <a:gridCol w="1676400">
                  <a:extLst>
                    <a:ext uri="{9D8B030D-6E8A-4147-A177-3AD203B41FA5}">
                      <a16:colId xmlns:a16="http://schemas.microsoft.com/office/drawing/2014/main" val="20001"/>
                    </a:ext>
                  </a:extLst>
                </a:gridCol>
                <a:gridCol w="1676400">
                  <a:extLst>
                    <a:ext uri="{9D8B030D-6E8A-4147-A177-3AD203B41FA5}">
                      <a16:colId xmlns:a16="http://schemas.microsoft.com/office/drawing/2014/main" val="20002"/>
                    </a:ext>
                  </a:extLst>
                </a:gridCol>
                <a:gridCol w="1676400">
                  <a:extLst>
                    <a:ext uri="{9D8B030D-6E8A-4147-A177-3AD203B41FA5}">
                      <a16:colId xmlns:a16="http://schemas.microsoft.com/office/drawing/2014/main" val="20003"/>
                    </a:ext>
                  </a:extLst>
                </a:gridCol>
                <a:gridCol w="1676400">
                  <a:extLst>
                    <a:ext uri="{9D8B030D-6E8A-4147-A177-3AD203B41FA5}">
                      <a16:colId xmlns:a16="http://schemas.microsoft.com/office/drawing/2014/main" val="20004"/>
                    </a:ext>
                  </a:extLst>
                </a:gridCol>
              </a:tblGrid>
              <a:tr h="819729">
                <a:tc>
                  <a:txBody>
                    <a:bodyPr/>
                    <a:lstStyle/>
                    <a:p>
                      <a:pPr algn="ctr"/>
                      <a:r>
                        <a:rPr lang="en-US" dirty="0"/>
                        <a:t>HI</a:t>
                      </a:r>
                      <a:r>
                        <a:rPr lang="en-US" baseline="0" dirty="0"/>
                        <a:t>P </a:t>
                      </a:r>
                      <a:r>
                        <a:rPr lang="en-US" baseline="0" dirty="0" err="1"/>
                        <a:t>HIP</a:t>
                      </a:r>
                      <a:br>
                        <a:rPr lang="en-US" baseline="0" dirty="0"/>
                      </a:br>
                      <a:r>
                        <a:rPr lang="en-US" baseline="0" dirty="0"/>
                        <a:t>HOORAY</a:t>
                      </a:r>
                      <a:endParaRPr lang="en-US" dirty="0"/>
                    </a:p>
                  </a:txBody>
                  <a:tcPr>
                    <a:noFill/>
                  </a:tcPr>
                </a:tc>
                <a:tc>
                  <a:txBody>
                    <a:bodyPr/>
                    <a:lstStyle/>
                    <a:p>
                      <a:pPr algn="ctr"/>
                      <a:r>
                        <a:rPr lang="en-US" dirty="0"/>
                        <a:t>SPIRAL</a:t>
                      </a:r>
                      <a:br>
                        <a:rPr lang="en-US" dirty="0"/>
                      </a:br>
                      <a:r>
                        <a:rPr lang="en-US" dirty="0" err="1"/>
                        <a:t>SPIRAL</a:t>
                      </a:r>
                      <a:endParaRPr lang="en-US" dirty="0"/>
                    </a:p>
                  </a:txBody>
                  <a:tcPr>
                    <a:noFill/>
                  </a:tcPr>
                </a:tc>
                <a:tc>
                  <a:txBody>
                    <a:bodyPr/>
                    <a:lstStyle/>
                    <a:p>
                      <a:pPr algn="ctr"/>
                      <a:r>
                        <a:rPr lang="en-US" dirty="0"/>
                        <a:t>SHAPE-UP</a:t>
                      </a:r>
                    </a:p>
                  </a:txBody>
                  <a:tcPr>
                    <a:noFill/>
                  </a:tcPr>
                </a:tc>
                <a:tc>
                  <a:txBody>
                    <a:bodyPr/>
                    <a:lstStyle/>
                    <a:p>
                      <a:pPr algn="ctr"/>
                      <a:r>
                        <a:rPr lang="en-US" dirty="0"/>
                        <a:t>LIFE</a:t>
                      </a:r>
                    </a:p>
                    <a:p>
                      <a:pPr algn="ctr"/>
                      <a:r>
                        <a:rPr lang="en-US" dirty="0"/>
                        <a:t>LINE</a:t>
                      </a:r>
                    </a:p>
                  </a:txBody>
                  <a:tcPr>
                    <a:noFill/>
                  </a:tcPr>
                </a:tc>
                <a:tc>
                  <a:txBody>
                    <a:bodyPr/>
                    <a:lstStyle/>
                    <a:p>
                      <a:pPr algn="ctr"/>
                      <a:r>
                        <a:rPr lang="en-US" dirty="0"/>
                        <a:t>-Bonus-</a:t>
                      </a:r>
                    </a:p>
                    <a:p>
                      <a:pPr algn="ctr"/>
                      <a:r>
                        <a:rPr lang="en-US" dirty="0"/>
                        <a:t>FAMILY</a:t>
                      </a:r>
                      <a:r>
                        <a:rPr lang="en-US" baseline="0" dirty="0"/>
                        <a:t> JEANS</a:t>
                      </a:r>
                      <a:endParaRPr lang="en-US" dirty="0"/>
                    </a:p>
                  </a:txBody>
                  <a:tcPr>
                    <a:noFill/>
                  </a:tcPr>
                </a:tc>
                <a:extLst>
                  <a:ext uri="{0D108BD9-81ED-4DB2-BD59-A6C34878D82A}">
                    <a16:rowId xmlns:a16="http://schemas.microsoft.com/office/drawing/2014/main" val="10000"/>
                  </a:ext>
                </a:extLst>
              </a:tr>
              <a:tr h="953135">
                <a:tc>
                  <a:txBody>
                    <a:bodyPr/>
                    <a:lstStyle/>
                    <a:p>
                      <a:pPr algn="ctr"/>
                      <a:r>
                        <a:rPr lang="en-US" sz="4400" dirty="0">
                          <a:solidFill>
                            <a:schemeClr val="tx1"/>
                          </a:solidFill>
                        </a:rPr>
                        <a:t>1</a:t>
                      </a:r>
                    </a:p>
                  </a:txBody>
                  <a:tcPr>
                    <a:noFill/>
                  </a:tcPr>
                </a:tc>
                <a:tc>
                  <a:txBody>
                    <a:bodyPr/>
                    <a:lstStyle/>
                    <a:p>
                      <a:pPr algn="ctr"/>
                      <a:r>
                        <a:rPr lang="en-US" sz="4400" dirty="0">
                          <a:solidFill>
                            <a:schemeClr val="tx1"/>
                          </a:solidFill>
                        </a:rPr>
                        <a:t>6</a:t>
                      </a:r>
                    </a:p>
                  </a:txBody>
                  <a:tcPr>
                    <a:noFill/>
                  </a:tcPr>
                </a:tc>
                <a:tc>
                  <a:txBody>
                    <a:bodyPr/>
                    <a:lstStyle/>
                    <a:p>
                      <a:pPr algn="ctr"/>
                      <a:r>
                        <a:rPr lang="en-US" sz="4400" dirty="0">
                          <a:solidFill>
                            <a:schemeClr val="tx1"/>
                          </a:solidFill>
                        </a:rPr>
                        <a:t>11</a:t>
                      </a:r>
                    </a:p>
                  </a:txBody>
                  <a:tcPr>
                    <a:noFill/>
                  </a:tcPr>
                </a:tc>
                <a:tc>
                  <a:txBody>
                    <a:bodyPr/>
                    <a:lstStyle/>
                    <a:p>
                      <a:pPr algn="ctr"/>
                      <a:r>
                        <a:rPr lang="en-US" sz="4400" dirty="0">
                          <a:solidFill>
                            <a:schemeClr val="tx1"/>
                          </a:solidFill>
                        </a:rPr>
                        <a:t>16</a:t>
                      </a:r>
                    </a:p>
                  </a:txBody>
                  <a:tcPr>
                    <a:noFill/>
                  </a:tcPr>
                </a:tc>
                <a:tc>
                  <a:txBody>
                    <a:bodyPr/>
                    <a:lstStyle/>
                    <a:p>
                      <a:pPr algn="ctr"/>
                      <a:r>
                        <a:rPr lang="en-US" sz="4400" dirty="0">
                          <a:solidFill>
                            <a:schemeClr val="tx1"/>
                          </a:solidFill>
                        </a:rPr>
                        <a:t>*21</a:t>
                      </a:r>
                    </a:p>
                  </a:txBody>
                  <a:tcPr>
                    <a:noFill/>
                  </a:tcPr>
                </a:tc>
                <a:extLst>
                  <a:ext uri="{0D108BD9-81ED-4DB2-BD59-A6C34878D82A}">
                    <a16:rowId xmlns:a16="http://schemas.microsoft.com/office/drawing/2014/main" val="10001"/>
                  </a:ext>
                </a:extLst>
              </a:tr>
              <a:tr h="953135">
                <a:tc>
                  <a:txBody>
                    <a:bodyPr/>
                    <a:lstStyle/>
                    <a:p>
                      <a:pPr algn="ctr"/>
                      <a:r>
                        <a:rPr lang="en-US" sz="4400" dirty="0">
                          <a:solidFill>
                            <a:schemeClr val="tx1"/>
                          </a:solidFill>
                        </a:rPr>
                        <a:t>2</a:t>
                      </a:r>
                    </a:p>
                  </a:txBody>
                  <a:tcPr>
                    <a:noFill/>
                  </a:tcPr>
                </a:tc>
                <a:tc>
                  <a:txBody>
                    <a:bodyPr/>
                    <a:lstStyle/>
                    <a:p>
                      <a:pPr algn="ctr"/>
                      <a:r>
                        <a:rPr lang="en-US" sz="4400" dirty="0">
                          <a:solidFill>
                            <a:schemeClr val="tx1"/>
                          </a:solidFill>
                        </a:rPr>
                        <a:t>7</a:t>
                      </a:r>
                    </a:p>
                  </a:txBody>
                  <a:tcPr>
                    <a:noFill/>
                  </a:tcPr>
                </a:tc>
                <a:tc>
                  <a:txBody>
                    <a:bodyPr/>
                    <a:lstStyle/>
                    <a:p>
                      <a:pPr algn="ctr"/>
                      <a:r>
                        <a:rPr lang="en-US" sz="4400" dirty="0">
                          <a:solidFill>
                            <a:schemeClr val="tx1"/>
                          </a:solidFill>
                        </a:rPr>
                        <a:t>12</a:t>
                      </a:r>
                    </a:p>
                  </a:txBody>
                  <a:tcPr>
                    <a:noFill/>
                  </a:tcPr>
                </a:tc>
                <a:tc>
                  <a:txBody>
                    <a:bodyPr/>
                    <a:lstStyle/>
                    <a:p>
                      <a:pPr algn="ctr"/>
                      <a:r>
                        <a:rPr lang="en-US" sz="4400" dirty="0">
                          <a:solidFill>
                            <a:schemeClr val="tx1"/>
                          </a:solidFill>
                        </a:rPr>
                        <a:t>17</a:t>
                      </a:r>
                    </a:p>
                  </a:txBody>
                  <a:tcPr>
                    <a:noFill/>
                  </a:tcPr>
                </a:tc>
                <a:tc>
                  <a:txBody>
                    <a:bodyPr/>
                    <a:lstStyle/>
                    <a:p>
                      <a:pPr algn="ctr"/>
                      <a:r>
                        <a:rPr lang="en-US" sz="4400" dirty="0">
                          <a:solidFill>
                            <a:schemeClr val="tx1"/>
                          </a:solidFill>
                        </a:rPr>
                        <a:t>*22</a:t>
                      </a:r>
                    </a:p>
                  </a:txBody>
                  <a:tcPr>
                    <a:noFill/>
                  </a:tcPr>
                </a:tc>
                <a:extLst>
                  <a:ext uri="{0D108BD9-81ED-4DB2-BD59-A6C34878D82A}">
                    <a16:rowId xmlns:a16="http://schemas.microsoft.com/office/drawing/2014/main" val="10002"/>
                  </a:ext>
                </a:extLst>
              </a:tr>
              <a:tr h="953135">
                <a:tc>
                  <a:txBody>
                    <a:bodyPr/>
                    <a:lstStyle/>
                    <a:p>
                      <a:pPr algn="ctr"/>
                      <a:r>
                        <a:rPr lang="en-US" sz="4400" dirty="0">
                          <a:solidFill>
                            <a:schemeClr val="tx1"/>
                          </a:solidFill>
                        </a:rPr>
                        <a:t>3</a:t>
                      </a:r>
                    </a:p>
                  </a:txBody>
                  <a:tcPr>
                    <a:noFill/>
                  </a:tcPr>
                </a:tc>
                <a:tc>
                  <a:txBody>
                    <a:bodyPr/>
                    <a:lstStyle/>
                    <a:p>
                      <a:pPr algn="ctr"/>
                      <a:r>
                        <a:rPr lang="en-US" sz="4400" dirty="0">
                          <a:solidFill>
                            <a:schemeClr val="tx1"/>
                          </a:solidFill>
                        </a:rPr>
                        <a:t>8</a:t>
                      </a:r>
                    </a:p>
                  </a:txBody>
                  <a:tcPr>
                    <a:noFill/>
                  </a:tcPr>
                </a:tc>
                <a:tc>
                  <a:txBody>
                    <a:bodyPr/>
                    <a:lstStyle/>
                    <a:p>
                      <a:pPr algn="ctr"/>
                      <a:r>
                        <a:rPr lang="en-US" sz="4400" dirty="0">
                          <a:solidFill>
                            <a:schemeClr val="tx1"/>
                          </a:solidFill>
                        </a:rPr>
                        <a:t>13</a:t>
                      </a:r>
                    </a:p>
                  </a:txBody>
                  <a:tcPr>
                    <a:noFill/>
                  </a:tcPr>
                </a:tc>
                <a:tc>
                  <a:txBody>
                    <a:bodyPr/>
                    <a:lstStyle/>
                    <a:p>
                      <a:pPr algn="ctr"/>
                      <a:r>
                        <a:rPr lang="en-US" sz="4400" dirty="0">
                          <a:solidFill>
                            <a:schemeClr val="tx1"/>
                          </a:solidFill>
                        </a:rPr>
                        <a:t>18</a:t>
                      </a:r>
                    </a:p>
                  </a:txBody>
                  <a:tcPr>
                    <a:noFill/>
                  </a:tcPr>
                </a:tc>
                <a:tc>
                  <a:txBody>
                    <a:bodyPr/>
                    <a:lstStyle/>
                    <a:p>
                      <a:pPr algn="ctr"/>
                      <a:r>
                        <a:rPr lang="en-US" sz="4400" dirty="0">
                          <a:solidFill>
                            <a:schemeClr val="tx1"/>
                          </a:solidFill>
                        </a:rPr>
                        <a:t>*23</a:t>
                      </a:r>
                    </a:p>
                  </a:txBody>
                  <a:tcPr>
                    <a:noFill/>
                  </a:tcPr>
                </a:tc>
                <a:extLst>
                  <a:ext uri="{0D108BD9-81ED-4DB2-BD59-A6C34878D82A}">
                    <a16:rowId xmlns:a16="http://schemas.microsoft.com/office/drawing/2014/main" val="10003"/>
                  </a:ext>
                </a:extLst>
              </a:tr>
              <a:tr h="953135">
                <a:tc>
                  <a:txBody>
                    <a:bodyPr/>
                    <a:lstStyle/>
                    <a:p>
                      <a:pPr algn="ctr"/>
                      <a:r>
                        <a:rPr lang="en-US" sz="4400" dirty="0">
                          <a:solidFill>
                            <a:schemeClr val="tx1"/>
                          </a:solidFill>
                        </a:rPr>
                        <a:t>4</a:t>
                      </a:r>
                    </a:p>
                  </a:txBody>
                  <a:tcPr>
                    <a:noFill/>
                  </a:tcPr>
                </a:tc>
                <a:tc>
                  <a:txBody>
                    <a:bodyPr/>
                    <a:lstStyle/>
                    <a:p>
                      <a:pPr algn="ctr"/>
                      <a:r>
                        <a:rPr lang="en-US" sz="4400" dirty="0">
                          <a:solidFill>
                            <a:schemeClr val="tx1"/>
                          </a:solidFill>
                        </a:rPr>
                        <a:t>9</a:t>
                      </a:r>
                    </a:p>
                  </a:txBody>
                  <a:tcPr>
                    <a:noFill/>
                  </a:tcPr>
                </a:tc>
                <a:tc>
                  <a:txBody>
                    <a:bodyPr/>
                    <a:lstStyle/>
                    <a:p>
                      <a:pPr algn="ctr"/>
                      <a:r>
                        <a:rPr lang="en-US" sz="4400" dirty="0">
                          <a:solidFill>
                            <a:schemeClr val="tx1"/>
                          </a:solidFill>
                        </a:rPr>
                        <a:t>14</a:t>
                      </a:r>
                    </a:p>
                  </a:txBody>
                  <a:tcPr>
                    <a:noFill/>
                  </a:tcPr>
                </a:tc>
                <a:tc>
                  <a:txBody>
                    <a:bodyPr/>
                    <a:lstStyle/>
                    <a:p>
                      <a:pPr algn="ctr"/>
                      <a:r>
                        <a:rPr lang="en-US" sz="4400" dirty="0">
                          <a:solidFill>
                            <a:schemeClr val="tx1"/>
                          </a:solidFill>
                        </a:rPr>
                        <a:t>19</a:t>
                      </a:r>
                    </a:p>
                  </a:txBody>
                  <a:tcPr>
                    <a:noFill/>
                  </a:tcPr>
                </a:tc>
                <a:tc>
                  <a:txBody>
                    <a:bodyPr/>
                    <a:lstStyle/>
                    <a:p>
                      <a:pPr algn="ctr"/>
                      <a:r>
                        <a:rPr lang="en-US" sz="4400" dirty="0">
                          <a:solidFill>
                            <a:schemeClr val="tx1"/>
                          </a:solidFill>
                        </a:rPr>
                        <a:t>*24</a:t>
                      </a:r>
                    </a:p>
                  </a:txBody>
                  <a:tcPr>
                    <a:noFill/>
                  </a:tcPr>
                </a:tc>
                <a:extLst>
                  <a:ext uri="{0D108BD9-81ED-4DB2-BD59-A6C34878D82A}">
                    <a16:rowId xmlns:a16="http://schemas.microsoft.com/office/drawing/2014/main" val="10004"/>
                  </a:ext>
                </a:extLst>
              </a:tr>
              <a:tr h="953135">
                <a:tc>
                  <a:txBody>
                    <a:bodyPr/>
                    <a:lstStyle/>
                    <a:p>
                      <a:pPr algn="ctr"/>
                      <a:r>
                        <a:rPr lang="en-US" sz="4400" dirty="0">
                          <a:solidFill>
                            <a:schemeClr val="tx1"/>
                          </a:solidFill>
                        </a:rPr>
                        <a:t>5</a:t>
                      </a:r>
                    </a:p>
                  </a:txBody>
                  <a:tcPr>
                    <a:noFill/>
                  </a:tcPr>
                </a:tc>
                <a:tc>
                  <a:txBody>
                    <a:bodyPr/>
                    <a:lstStyle/>
                    <a:p>
                      <a:pPr algn="ctr"/>
                      <a:r>
                        <a:rPr lang="en-US" sz="4400" dirty="0">
                          <a:solidFill>
                            <a:schemeClr val="tx1"/>
                          </a:solidFill>
                        </a:rPr>
                        <a:t>10</a:t>
                      </a:r>
                    </a:p>
                  </a:txBody>
                  <a:tcPr>
                    <a:noFill/>
                  </a:tcPr>
                </a:tc>
                <a:tc>
                  <a:txBody>
                    <a:bodyPr/>
                    <a:lstStyle/>
                    <a:p>
                      <a:pPr algn="ctr"/>
                      <a:r>
                        <a:rPr lang="en-US" sz="4400" dirty="0">
                          <a:solidFill>
                            <a:schemeClr val="tx1"/>
                          </a:solidFill>
                        </a:rPr>
                        <a:t>15</a:t>
                      </a:r>
                    </a:p>
                  </a:txBody>
                  <a:tcPr>
                    <a:noFill/>
                  </a:tcPr>
                </a:tc>
                <a:tc>
                  <a:txBody>
                    <a:bodyPr/>
                    <a:lstStyle/>
                    <a:p>
                      <a:pPr algn="ctr"/>
                      <a:r>
                        <a:rPr lang="en-US" sz="4400" dirty="0">
                          <a:solidFill>
                            <a:schemeClr val="tx1"/>
                          </a:solidFill>
                        </a:rPr>
                        <a:t>20</a:t>
                      </a:r>
                    </a:p>
                  </a:txBody>
                  <a:tcPr>
                    <a:noFill/>
                  </a:tcPr>
                </a:tc>
                <a:tc>
                  <a:txBody>
                    <a:bodyPr/>
                    <a:lstStyle/>
                    <a:p>
                      <a:pPr algn="ctr"/>
                      <a:r>
                        <a:rPr lang="en-US" sz="4400" dirty="0">
                          <a:solidFill>
                            <a:schemeClr val="tx1"/>
                          </a:solidFill>
                        </a:rPr>
                        <a:t>*25</a:t>
                      </a:r>
                    </a:p>
                  </a:txBody>
                  <a:tcPr>
                    <a:noFill/>
                  </a:tcPr>
                </a:tc>
                <a:extLst>
                  <a:ext uri="{0D108BD9-81ED-4DB2-BD59-A6C34878D82A}">
                    <a16:rowId xmlns:a16="http://schemas.microsoft.com/office/drawing/2014/main" val="10005"/>
                  </a:ext>
                </a:extLst>
              </a:tr>
            </a:tbl>
          </a:graphicData>
        </a:graphic>
      </p:graphicFrame>
      <p:sp>
        <p:nvSpPr>
          <p:cNvPr id="3" name="Rectangle 2"/>
          <p:cNvSpPr/>
          <p:nvPr/>
        </p:nvSpPr>
        <p:spPr>
          <a:xfrm>
            <a:off x="2874270" y="228600"/>
            <a:ext cx="3395481" cy="461665"/>
          </a:xfrm>
          <a:prstGeom prst="rect">
            <a:avLst/>
          </a:prstGeom>
          <a:noFill/>
        </p:spPr>
        <p:txBody>
          <a:bodyPr wrap="none" lIns="91440" tIns="45720" rIns="91440" bIns="4572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Verdana" pitchFamily="34" charset="0"/>
                <a:ea typeface="+mn-ea"/>
                <a:cs typeface="+mn-cs"/>
              </a:rPr>
              <a:t>DNA Review Game</a:t>
            </a:r>
          </a:p>
        </p:txBody>
      </p:sp>
      <p:pic>
        <p:nvPicPr>
          <p:cNvPr id="4" name="Picture 3">
            <a:extLst>
              <a:ext uri="{FF2B5EF4-FFF2-40B4-BE49-F238E27FC236}">
                <a16:creationId xmlns:a16="http://schemas.microsoft.com/office/drawing/2014/main" id="{106F2E3A-3726-C82C-1500-8108ACF90E7F}"/>
              </a:ext>
            </a:extLst>
          </p:cNvPr>
          <p:cNvPicPr>
            <a:picLocks noChangeAspect="1"/>
          </p:cNvPicPr>
          <p:nvPr/>
        </p:nvPicPr>
        <p:blipFill>
          <a:blip r:embed="rId2"/>
          <a:stretch>
            <a:fillRect/>
          </a:stretch>
        </p:blipFill>
        <p:spPr>
          <a:xfrm>
            <a:off x="7418674" y="6787306"/>
            <a:ext cx="1633537" cy="70694"/>
          </a:xfrm>
          <a:prstGeom prst="rect">
            <a:avLst/>
          </a:prstGeom>
        </p:spPr>
      </p:pic>
    </p:spTree>
    <p:extLst>
      <p:ext uri="{BB962C8B-B14F-4D97-AF65-F5344CB8AC3E}">
        <p14:creationId xmlns:p14="http://schemas.microsoft.com/office/powerpoint/2010/main" val="142859758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381000" y="891594"/>
          <a:ext cx="8382000" cy="5680075"/>
        </p:xfrm>
        <a:graphic>
          <a:graphicData uri="http://schemas.openxmlformats.org/drawingml/2006/table">
            <a:tbl>
              <a:tblPr firstRow="1" bandRow="1">
                <a:tableStyleId>{5C22544A-7EE6-4342-B048-85BDC9FD1C3A}</a:tableStyleId>
              </a:tblPr>
              <a:tblGrid>
                <a:gridCol w="1676400">
                  <a:extLst>
                    <a:ext uri="{9D8B030D-6E8A-4147-A177-3AD203B41FA5}">
                      <a16:colId xmlns:a16="http://schemas.microsoft.com/office/drawing/2014/main" val="20000"/>
                    </a:ext>
                  </a:extLst>
                </a:gridCol>
                <a:gridCol w="1676400">
                  <a:extLst>
                    <a:ext uri="{9D8B030D-6E8A-4147-A177-3AD203B41FA5}">
                      <a16:colId xmlns:a16="http://schemas.microsoft.com/office/drawing/2014/main" val="20001"/>
                    </a:ext>
                  </a:extLst>
                </a:gridCol>
                <a:gridCol w="1676400">
                  <a:extLst>
                    <a:ext uri="{9D8B030D-6E8A-4147-A177-3AD203B41FA5}">
                      <a16:colId xmlns:a16="http://schemas.microsoft.com/office/drawing/2014/main" val="20002"/>
                    </a:ext>
                  </a:extLst>
                </a:gridCol>
                <a:gridCol w="1676400">
                  <a:extLst>
                    <a:ext uri="{9D8B030D-6E8A-4147-A177-3AD203B41FA5}">
                      <a16:colId xmlns:a16="http://schemas.microsoft.com/office/drawing/2014/main" val="20003"/>
                    </a:ext>
                  </a:extLst>
                </a:gridCol>
                <a:gridCol w="1676400">
                  <a:extLst>
                    <a:ext uri="{9D8B030D-6E8A-4147-A177-3AD203B41FA5}">
                      <a16:colId xmlns:a16="http://schemas.microsoft.com/office/drawing/2014/main" val="20004"/>
                    </a:ext>
                  </a:extLst>
                </a:gridCol>
              </a:tblGrid>
              <a:tr h="819729">
                <a:tc>
                  <a:txBody>
                    <a:bodyPr/>
                    <a:lstStyle/>
                    <a:p>
                      <a:pPr algn="ctr"/>
                      <a:r>
                        <a:rPr lang="en-US" dirty="0">
                          <a:solidFill>
                            <a:srgbClr val="FF00FF"/>
                          </a:solidFill>
                        </a:rPr>
                        <a:t>HI</a:t>
                      </a:r>
                      <a:r>
                        <a:rPr lang="en-US" baseline="0" dirty="0">
                          <a:solidFill>
                            <a:srgbClr val="FF00FF"/>
                          </a:solidFill>
                        </a:rPr>
                        <a:t>P </a:t>
                      </a:r>
                      <a:r>
                        <a:rPr lang="en-US" baseline="0" dirty="0" err="1">
                          <a:solidFill>
                            <a:srgbClr val="FF00FF"/>
                          </a:solidFill>
                        </a:rPr>
                        <a:t>HIP</a:t>
                      </a:r>
                      <a:br>
                        <a:rPr lang="en-US" baseline="0" dirty="0">
                          <a:solidFill>
                            <a:srgbClr val="FF00FF"/>
                          </a:solidFill>
                        </a:rPr>
                      </a:br>
                      <a:r>
                        <a:rPr lang="en-US" baseline="0" dirty="0">
                          <a:solidFill>
                            <a:srgbClr val="FF00FF"/>
                          </a:solidFill>
                        </a:rPr>
                        <a:t>HOORAY</a:t>
                      </a:r>
                      <a:endParaRPr lang="en-US" dirty="0">
                        <a:solidFill>
                          <a:srgbClr val="FF00FF"/>
                        </a:solidFill>
                      </a:endParaRPr>
                    </a:p>
                  </a:txBody>
                  <a:tcPr>
                    <a:noFill/>
                  </a:tcPr>
                </a:tc>
                <a:tc>
                  <a:txBody>
                    <a:bodyPr/>
                    <a:lstStyle/>
                    <a:p>
                      <a:pPr algn="ctr"/>
                      <a:r>
                        <a:rPr lang="en-US" dirty="0"/>
                        <a:t>SPIRAL</a:t>
                      </a:r>
                      <a:br>
                        <a:rPr lang="en-US" dirty="0"/>
                      </a:br>
                      <a:r>
                        <a:rPr lang="en-US" dirty="0" err="1"/>
                        <a:t>SPIRAL</a:t>
                      </a:r>
                      <a:endParaRPr lang="en-US" dirty="0"/>
                    </a:p>
                  </a:txBody>
                  <a:tcPr>
                    <a:noFill/>
                  </a:tcPr>
                </a:tc>
                <a:tc>
                  <a:txBody>
                    <a:bodyPr/>
                    <a:lstStyle/>
                    <a:p>
                      <a:pPr algn="ctr"/>
                      <a:r>
                        <a:rPr lang="en-US" dirty="0"/>
                        <a:t>SHAPE-UP</a:t>
                      </a:r>
                    </a:p>
                  </a:txBody>
                  <a:tcPr>
                    <a:noFill/>
                  </a:tcPr>
                </a:tc>
                <a:tc>
                  <a:txBody>
                    <a:bodyPr/>
                    <a:lstStyle/>
                    <a:p>
                      <a:pPr algn="ctr"/>
                      <a:r>
                        <a:rPr lang="en-US" dirty="0"/>
                        <a:t>LIFE</a:t>
                      </a:r>
                    </a:p>
                    <a:p>
                      <a:pPr algn="ctr"/>
                      <a:r>
                        <a:rPr lang="en-US" dirty="0"/>
                        <a:t>LINE</a:t>
                      </a:r>
                    </a:p>
                  </a:txBody>
                  <a:tcPr>
                    <a:noFill/>
                  </a:tcPr>
                </a:tc>
                <a:tc>
                  <a:txBody>
                    <a:bodyPr/>
                    <a:lstStyle/>
                    <a:p>
                      <a:pPr algn="ctr"/>
                      <a:r>
                        <a:rPr lang="en-US" dirty="0"/>
                        <a:t>-Bonus-</a:t>
                      </a:r>
                    </a:p>
                    <a:p>
                      <a:pPr algn="ctr"/>
                      <a:r>
                        <a:rPr lang="en-US" dirty="0"/>
                        <a:t>FAMILY</a:t>
                      </a:r>
                      <a:r>
                        <a:rPr lang="en-US" baseline="0" dirty="0"/>
                        <a:t> JEANS</a:t>
                      </a:r>
                      <a:endParaRPr lang="en-US" dirty="0"/>
                    </a:p>
                  </a:txBody>
                  <a:tcPr>
                    <a:noFill/>
                  </a:tcPr>
                </a:tc>
                <a:extLst>
                  <a:ext uri="{0D108BD9-81ED-4DB2-BD59-A6C34878D82A}">
                    <a16:rowId xmlns:a16="http://schemas.microsoft.com/office/drawing/2014/main" val="10000"/>
                  </a:ext>
                </a:extLst>
              </a:tr>
              <a:tr h="953135">
                <a:tc>
                  <a:txBody>
                    <a:bodyPr/>
                    <a:lstStyle/>
                    <a:p>
                      <a:pPr algn="ctr"/>
                      <a:r>
                        <a:rPr lang="en-US" sz="4400" dirty="0">
                          <a:solidFill>
                            <a:schemeClr val="tx1"/>
                          </a:solidFill>
                        </a:rPr>
                        <a:t>1</a:t>
                      </a:r>
                    </a:p>
                  </a:txBody>
                  <a:tcPr>
                    <a:solidFill>
                      <a:schemeClr val="bg1">
                        <a:lumMod val="85000"/>
                        <a:lumOff val="15000"/>
                      </a:schemeClr>
                    </a:solidFill>
                  </a:tcPr>
                </a:tc>
                <a:tc>
                  <a:txBody>
                    <a:bodyPr/>
                    <a:lstStyle/>
                    <a:p>
                      <a:pPr algn="ctr"/>
                      <a:r>
                        <a:rPr lang="en-US" sz="4400" dirty="0">
                          <a:solidFill>
                            <a:schemeClr val="tx1"/>
                          </a:solidFill>
                        </a:rPr>
                        <a:t>6</a:t>
                      </a:r>
                    </a:p>
                  </a:txBody>
                  <a:tcPr>
                    <a:noFill/>
                  </a:tcPr>
                </a:tc>
                <a:tc>
                  <a:txBody>
                    <a:bodyPr/>
                    <a:lstStyle/>
                    <a:p>
                      <a:pPr algn="ctr"/>
                      <a:r>
                        <a:rPr lang="en-US" sz="4400" dirty="0">
                          <a:solidFill>
                            <a:schemeClr val="tx1"/>
                          </a:solidFill>
                        </a:rPr>
                        <a:t>11</a:t>
                      </a:r>
                    </a:p>
                  </a:txBody>
                  <a:tcPr>
                    <a:noFill/>
                  </a:tcPr>
                </a:tc>
                <a:tc>
                  <a:txBody>
                    <a:bodyPr/>
                    <a:lstStyle/>
                    <a:p>
                      <a:pPr algn="ctr"/>
                      <a:r>
                        <a:rPr lang="en-US" sz="4400" dirty="0">
                          <a:solidFill>
                            <a:schemeClr val="tx1"/>
                          </a:solidFill>
                        </a:rPr>
                        <a:t>16</a:t>
                      </a:r>
                    </a:p>
                  </a:txBody>
                  <a:tcPr>
                    <a:noFill/>
                  </a:tcPr>
                </a:tc>
                <a:tc>
                  <a:txBody>
                    <a:bodyPr/>
                    <a:lstStyle/>
                    <a:p>
                      <a:pPr algn="ctr"/>
                      <a:r>
                        <a:rPr lang="en-US" sz="4400" dirty="0">
                          <a:solidFill>
                            <a:schemeClr val="tx1"/>
                          </a:solidFill>
                        </a:rPr>
                        <a:t>*21</a:t>
                      </a:r>
                    </a:p>
                  </a:txBody>
                  <a:tcPr>
                    <a:noFill/>
                  </a:tcPr>
                </a:tc>
                <a:extLst>
                  <a:ext uri="{0D108BD9-81ED-4DB2-BD59-A6C34878D82A}">
                    <a16:rowId xmlns:a16="http://schemas.microsoft.com/office/drawing/2014/main" val="10001"/>
                  </a:ext>
                </a:extLst>
              </a:tr>
              <a:tr h="953135">
                <a:tc>
                  <a:txBody>
                    <a:bodyPr/>
                    <a:lstStyle/>
                    <a:p>
                      <a:pPr algn="ctr"/>
                      <a:r>
                        <a:rPr lang="en-US" sz="4400" dirty="0">
                          <a:solidFill>
                            <a:schemeClr val="tx1"/>
                          </a:solidFill>
                        </a:rPr>
                        <a:t>2</a:t>
                      </a:r>
                    </a:p>
                  </a:txBody>
                  <a:tcPr>
                    <a:solidFill>
                      <a:schemeClr val="bg1">
                        <a:lumMod val="85000"/>
                        <a:lumOff val="15000"/>
                      </a:schemeClr>
                    </a:solidFill>
                  </a:tcPr>
                </a:tc>
                <a:tc>
                  <a:txBody>
                    <a:bodyPr/>
                    <a:lstStyle/>
                    <a:p>
                      <a:pPr algn="ctr"/>
                      <a:r>
                        <a:rPr lang="en-US" sz="4400" dirty="0">
                          <a:solidFill>
                            <a:schemeClr val="tx1"/>
                          </a:solidFill>
                        </a:rPr>
                        <a:t>7</a:t>
                      </a:r>
                    </a:p>
                  </a:txBody>
                  <a:tcPr>
                    <a:noFill/>
                  </a:tcPr>
                </a:tc>
                <a:tc>
                  <a:txBody>
                    <a:bodyPr/>
                    <a:lstStyle/>
                    <a:p>
                      <a:pPr algn="ctr"/>
                      <a:r>
                        <a:rPr lang="en-US" sz="4400" dirty="0">
                          <a:solidFill>
                            <a:schemeClr val="tx1"/>
                          </a:solidFill>
                        </a:rPr>
                        <a:t>12</a:t>
                      </a:r>
                    </a:p>
                  </a:txBody>
                  <a:tcPr>
                    <a:noFill/>
                  </a:tcPr>
                </a:tc>
                <a:tc>
                  <a:txBody>
                    <a:bodyPr/>
                    <a:lstStyle/>
                    <a:p>
                      <a:pPr algn="ctr"/>
                      <a:r>
                        <a:rPr lang="en-US" sz="4400" dirty="0">
                          <a:solidFill>
                            <a:schemeClr val="tx1"/>
                          </a:solidFill>
                        </a:rPr>
                        <a:t>17</a:t>
                      </a:r>
                    </a:p>
                  </a:txBody>
                  <a:tcPr>
                    <a:noFill/>
                  </a:tcPr>
                </a:tc>
                <a:tc>
                  <a:txBody>
                    <a:bodyPr/>
                    <a:lstStyle/>
                    <a:p>
                      <a:pPr algn="ctr"/>
                      <a:r>
                        <a:rPr lang="en-US" sz="4400" dirty="0">
                          <a:solidFill>
                            <a:schemeClr val="tx1"/>
                          </a:solidFill>
                        </a:rPr>
                        <a:t>*22</a:t>
                      </a:r>
                    </a:p>
                  </a:txBody>
                  <a:tcPr>
                    <a:noFill/>
                  </a:tcPr>
                </a:tc>
                <a:extLst>
                  <a:ext uri="{0D108BD9-81ED-4DB2-BD59-A6C34878D82A}">
                    <a16:rowId xmlns:a16="http://schemas.microsoft.com/office/drawing/2014/main" val="10002"/>
                  </a:ext>
                </a:extLst>
              </a:tr>
              <a:tr h="953135">
                <a:tc>
                  <a:txBody>
                    <a:bodyPr/>
                    <a:lstStyle/>
                    <a:p>
                      <a:pPr algn="ctr"/>
                      <a:r>
                        <a:rPr lang="en-US" sz="4400" dirty="0">
                          <a:solidFill>
                            <a:schemeClr val="tx1"/>
                          </a:solidFill>
                        </a:rPr>
                        <a:t>3</a:t>
                      </a:r>
                    </a:p>
                  </a:txBody>
                  <a:tcPr>
                    <a:solidFill>
                      <a:schemeClr val="bg1">
                        <a:lumMod val="85000"/>
                        <a:lumOff val="15000"/>
                      </a:schemeClr>
                    </a:solidFill>
                  </a:tcPr>
                </a:tc>
                <a:tc>
                  <a:txBody>
                    <a:bodyPr/>
                    <a:lstStyle/>
                    <a:p>
                      <a:pPr algn="ctr"/>
                      <a:r>
                        <a:rPr lang="en-US" sz="4400" dirty="0">
                          <a:solidFill>
                            <a:schemeClr val="tx1"/>
                          </a:solidFill>
                        </a:rPr>
                        <a:t>8</a:t>
                      </a:r>
                    </a:p>
                  </a:txBody>
                  <a:tcPr>
                    <a:noFill/>
                  </a:tcPr>
                </a:tc>
                <a:tc>
                  <a:txBody>
                    <a:bodyPr/>
                    <a:lstStyle/>
                    <a:p>
                      <a:pPr algn="ctr"/>
                      <a:r>
                        <a:rPr lang="en-US" sz="4400" dirty="0">
                          <a:solidFill>
                            <a:schemeClr val="tx1"/>
                          </a:solidFill>
                        </a:rPr>
                        <a:t>13</a:t>
                      </a:r>
                    </a:p>
                  </a:txBody>
                  <a:tcPr>
                    <a:noFill/>
                  </a:tcPr>
                </a:tc>
                <a:tc>
                  <a:txBody>
                    <a:bodyPr/>
                    <a:lstStyle/>
                    <a:p>
                      <a:pPr algn="ctr"/>
                      <a:r>
                        <a:rPr lang="en-US" sz="4400" dirty="0">
                          <a:solidFill>
                            <a:schemeClr val="tx1"/>
                          </a:solidFill>
                        </a:rPr>
                        <a:t>18</a:t>
                      </a:r>
                    </a:p>
                  </a:txBody>
                  <a:tcPr>
                    <a:noFill/>
                  </a:tcPr>
                </a:tc>
                <a:tc>
                  <a:txBody>
                    <a:bodyPr/>
                    <a:lstStyle/>
                    <a:p>
                      <a:pPr algn="ctr"/>
                      <a:r>
                        <a:rPr lang="en-US" sz="4400" dirty="0">
                          <a:solidFill>
                            <a:schemeClr val="tx1"/>
                          </a:solidFill>
                        </a:rPr>
                        <a:t>*23</a:t>
                      </a:r>
                    </a:p>
                  </a:txBody>
                  <a:tcPr>
                    <a:noFill/>
                  </a:tcPr>
                </a:tc>
                <a:extLst>
                  <a:ext uri="{0D108BD9-81ED-4DB2-BD59-A6C34878D82A}">
                    <a16:rowId xmlns:a16="http://schemas.microsoft.com/office/drawing/2014/main" val="10003"/>
                  </a:ext>
                </a:extLst>
              </a:tr>
              <a:tr h="953135">
                <a:tc>
                  <a:txBody>
                    <a:bodyPr/>
                    <a:lstStyle/>
                    <a:p>
                      <a:pPr algn="ctr"/>
                      <a:r>
                        <a:rPr lang="en-US" sz="4400" dirty="0">
                          <a:solidFill>
                            <a:schemeClr val="tx1"/>
                          </a:solidFill>
                        </a:rPr>
                        <a:t>4</a:t>
                      </a:r>
                    </a:p>
                  </a:txBody>
                  <a:tcPr>
                    <a:solidFill>
                      <a:schemeClr val="bg1">
                        <a:lumMod val="85000"/>
                        <a:lumOff val="15000"/>
                      </a:schemeClr>
                    </a:solidFill>
                  </a:tcPr>
                </a:tc>
                <a:tc>
                  <a:txBody>
                    <a:bodyPr/>
                    <a:lstStyle/>
                    <a:p>
                      <a:pPr algn="ctr"/>
                      <a:r>
                        <a:rPr lang="en-US" sz="4400" dirty="0">
                          <a:solidFill>
                            <a:schemeClr val="tx1"/>
                          </a:solidFill>
                        </a:rPr>
                        <a:t>9</a:t>
                      </a:r>
                    </a:p>
                  </a:txBody>
                  <a:tcPr>
                    <a:noFill/>
                  </a:tcPr>
                </a:tc>
                <a:tc>
                  <a:txBody>
                    <a:bodyPr/>
                    <a:lstStyle/>
                    <a:p>
                      <a:pPr algn="ctr"/>
                      <a:r>
                        <a:rPr lang="en-US" sz="4400" dirty="0">
                          <a:solidFill>
                            <a:schemeClr val="tx1"/>
                          </a:solidFill>
                        </a:rPr>
                        <a:t>14</a:t>
                      </a:r>
                    </a:p>
                  </a:txBody>
                  <a:tcPr>
                    <a:noFill/>
                  </a:tcPr>
                </a:tc>
                <a:tc>
                  <a:txBody>
                    <a:bodyPr/>
                    <a:lstStyle/>
                    <a:p>
                      <a:pPr algn="ctr"/>
                      <a:r>
                        <a:rPr lang="en-US" sz="4400" dirty="0">
                          <a:solidFill>
                            <a:schemeClr val="tx1"/>
                          </a:solidFill>
                        </a:rPr>
                        <a:t>19</a:t>
                      </a:r>
                    </a:p>
                  </a:txBody>
                  <a:tcPr>
                    <a:noFill/>
                  </a:tcPr>
                </a:tc>
                <a:tc>
                  <a:txBody>
                    <a:bodyPr/>
                    <a:lstStyle/>
                    <a:p>
                      <a:pPr algn="ctr"/>
                      <a:r>
                        <a:rPr lang="en-US" sz="4400" dirty="0">
                          <a:solidFill>
                            <a:schemeClr val="tx1"/>
                          </a:solidFill>
                        </a:rPr>
                        <a:t>*24</a:t>
                      </a:r>
                    </a:p>
                  </a:txBody>
                  <a:tcPr>
                    <a:noFill/>
                  </a:tcPr>
                </a:tc>
                <a:extLst>
                  <a:ext uri="{0D108BD9-81ED-4DB2-BD59-A6C34878D82A}">
                    <a16:rowId xmlns:a16="http://schemas.microsoft.com/office/drawing/2014/main" val="10004"/>
                  </a:ext>
                </a:extLst>
              </a:tr>
              <a:tr h="953135">
                <a:tc>
                  <a:txBody>
                    <a:bodyPr/>
                    <a:lstStyle/>
                    <a:p>
                      <a:pPr algn="ctr"/>
                      <a:r>
                        <a:rPr lang="en-US" sz="4400" dirty="0">
                          <a:solidFill>
                            <a:schemeClr val="tx1"/>
                          </a:solidFill>
                        </a:rPr>
                        <a:t>5</a:t>
                      </a:r>
                    </a:p>
                  </a:txBody>
                  <a:tcPr>
                    <a:solidFill>
                      <a:schemeClr val="bg1">
                        <a:lumMod val="85000"/>
                        <a:lumOff val="15000"/>
                      </a:schemeClr>
                    </a:solidFill>
                  </a:tcPr>
                </a:tc>
                <a:tc>
                  <a:txBody>
                    <a:bodyPr/>
                    <a:lstStyle/>
                    <a:p>
                      <a:pPr algn="ctr"/>
                      <a:r>
                        <a:rPr lang="en-US" sz="4400" dirty="0">
                          <a:solidFill>
                            <a:schemeClr val="tx1"/>
                          </a:solidFill>
                        </a:rPr>
                        <a:t>10</a:t>
                      </a:r>
                    </a:p>
                  </a:txBody>
                  <a:tcPr>
                    <a:noFill/>
                  </a:tcPr>
                </a:tc>
                <a:tc>
                  <a:txBody>
                    <a:bodyPr/>
                    <a:lstStyle/>
                    <a:p>
                      <a:pPr algn="ctr"/>
                      <a:r>
                        <a:rPr lang="en-US" sz="4400" dirty="0">
                          <a:solidFill>
                            <a:schemeClr val="tx1"/>
                          </a:solidFill>
                        </a:rPr>
                        <a:t>15</a:t>
                      </a:r>
                    </a:p>
                  </a:txBody>
                  <a:tcPr>
                    <a:noFill/>
                  </a:tcPr>
                </a:tc>
                <a:tc>
                  <a:txBody>
                    <a:bodyPr/>
                    <a:lstStyle/>
                    <a:p>
                      <a:pPr algn="ctr"/>
                      <a:r>
                        <a:rPr lang="en-US" sz="4400" dirty="0">
                          <a:solidFill>
                            <a:schemeClr val="tx1"/>
                          </a:solidFill>
                        </a:rPr>
                        <a:t>20</a:t>
                      </a:r>
                    </a:p>
                  </a:txBody>
                  <a:tcPr>
                    <a:noFill/>
                  </a:tcPr>
                </a:tc>
                <a:tc>
                  <a:txBody>
                    <a:bodyPr/>
                    <a:lstStyle/>
                    <a:p>
                      <a:pPr algn="ctr"/>
                      <a:r>
                        <a:rPr lang="en-US" sz="4400" dirty="0">
                          <a:solidFill>
                            <a:schemeClr val="tx1"/>
                          </a:solidFill>
                        </a:rPr>
                        <a:t>*25</a:t>
                      </a:r>
                    </a:p>
                  </a:txBody>
                  <a:tcPr>
                    <a:noFill/>
                  </a:tcPr>
                </a:tc>
                <a:extLst>
                  <a:ext uri="{0D108BD9-81ED-4DB2-BD59-A6C34878D82A}">
                    <a16:rowId xmlns:a16="http://schemas.microsoft.com/office/drawing/2014/main" val="10005"/>
                  </a:ext>
                </a:extLst>
              </a:tr>
            </a:tbl>
          </a:graphicData>
        </a:graphic>
      </p:graphicFrame>
      <p:sp>
        <p:nvSpPr>
          <p:cNvPr id="3" name="Rectangle 2"/>
          <p:cNvSpPr/>
          <p:nvPr/>
        </p:nvSpPr>
        <p:spPr>
          <a:xfrm>
            <a:off x="2874270" y="228600"/>
            <a:ext cx="3395481" cy="461665"/>
          </a:xfrm>
          <a:prstGeom prst="rect">
            <a:avLst/>
          </a:prstGeom>
          <a:noFill/>
        </p:spPr>
        <p:txBody>
          <a:bodyPr wrap="none" lIns="91440" tIns="45720" rIns="91440" bIns="4572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Verdana" pitchFamily="34" charset="0"/>
                <a:ea typeface="+mn-ea"/>
                <a:cs typeface="+mn-cs"/>
              </a:rPr>
              <a:t>DNA Review Game</a:t>
            </a:r>
          </a:p>
        </p:txBody>
      </p:sp>
      <p:pic>
        <p:nvPicPr>
          <p:cNvPr id="4" name="Picture 3">
            <a:extLst>
              <a:ext uri="{FF2B5EF4-FFF2-40B4-BE49-F238E27FC236}">
                <a16:creationId xmlns:a16="http://schemas.microsoft.com/office/drawing/2014/main" id="{BD1C6217-4EF7-8270-8B0E-25B0219C7BDA}"/>
              </a:ext>
            </a:extLst>
          </p:cNvPr>
          <p:cNvPicPr>
            <a:picLocks noChangeAspect="1"/>
          </p:cNvPicPr>
          <p:nvPr/>
        </p:nvPicPr>
        <p:blipFill>
          <a:blip r:embed="rId2"/>
          <a:stretch>
            <a:fillRect/>
          </a:stretch>
        </p:blipFill>
        <p:spPr>
          <a:xfrm>
            <a:off x="7418674" y="6787306"/>
            <a:ext cx="1633537" cy="70694"/>
          </a:xfrm>
          <a:prstGeom prst="rect">
            <a:avLst/>
          </a:prstGeom>
        </p:spPr>
      </p:pic>
    </p:spTree>
    <p:extLst>
      <p:ext uri="{BB962C8B-B14F-4D97-AF65-F5344CB8AC3E}">
        <p14:creationId xmlns:p14="http://schemas.microsoft.com/office/powerpoint/2010/main" val="3323984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850993187"/>
              </p:ext>
            </p:extLst>
          </p:nvPr>
        </p:nvGraphicFramePr>
        <p:xfrm>
          <a:off x="381000" y="891594"/>
          <a:ext cx="8382000" cy="5680075"/>
        </p:xfrm>
        <a:graphic>
          <a:graphicData uri="http://schemas.openxmlformats.org/drawingml/2006/table">
            <a:tbl>
              <a:tblPr firstRow="1" bandRow="1">
                <a:tableStyleId>{5C22544A-7EE6-4342-B048-85BDC9FD1C3A}</a:tableStyleId>
              </a:tblPr>
              <a:tblGrid>
                <a:gridCol w="1676400">
                  <a:extLst>
                    <a:ext uri="{9D8B030D-6E8A-4147-A177-3AD203B41FA5}">
                      <a16:colId xmlns:a16="http://schemas.microsoft.com/office/drawing/2014/main" val="20000"/>
                    </a:ext>
                  </a:extLst>
                </a:gridCol>
                <a:gridCol w="1676400">
                  <a:extLst>
                    <a:ext uri="{9D8B030D-6E8A-4147-A177-3AD203B41FA5}">
                      <a16:colId xmlns:a16="http://schemas.microsoft.com/office/drawing/2014/main" val="20001"/>
                    </a:ext>
                  </a:extLst>
                </a:gridCol>
                <a:gridCol w="1676400">
                  <a:extLst>
                    <a:ext uri="{9D8B030D-6E8A-4147-A177-3AD203B41FA5}">
                      <a16:colId xmlns:a16="http://schemas.microsoft.com/office/drawing/2014/main" val="20002"/>
                    </a:ext>
                  </a:extLst>
                </a:gridCol>
                <a:gridCol w="1676400">
                  <a:extLst>
                    <a:ext uri="{9D8B030D-6E8A-4147-A177-3AD203B41FA5}">
                      <a16:colId xmlns:a16="http://schemas.microsoft.com/office/drawing/2014/main" val="20003"/>
                    </a:ext>
                  </a:extLst>
                </a:gridCol>
                <a:gridCol w="1676400">
                  <a:extLst>
                    <a:ext uri="{9D8B030D-6E8A-4147-A177-3AD203B41FA5}">
                      <a16:colId xmlns:a16="http://schemas.microsoft.com/office/drawing/2014/main" val="20004"/>
                    </a:ext>
                  </a:extLst>
                </a:gridCol>
              </a:tblGrid>
              <a:tr h="819729">
                <a:tc>
                  <a:txBody>
                    <a:bodyPr/>
                    <a:lstStyle/>
                    <a:p>
                      <a:pPr algn="ctr"/>
                      <a:r>
                        <a:rPr lang="en-US" dirty="0"/>
                        <a:t>HI</a:t>
                      </a:r>
                      <a:r>
                        <a:rPr lang="en-US" baseline="0" dirty="0"/>
                        <a:t>P </a:t>
                      </a:r>
                      <a:r>
                        <a:rPr lang="en-US" baseline="0" dirty="0" err="1"/>
                        <a:t>HIP</a:t>
                      </a:r>
                      <a:br>
                        <a:rPr lang="en-US" baseline="0" dirty="0"/>
                      </a:br>
                      <a:r>
                        <a:rPr lang="en-US" baseline="0" dirty="0"/>
                        <a:t>HOORAY</a:t>
                      </a:r>
                      <a:endParaRPr lang="en-US" dirty="0"/>
                    </a:p>
                  </a:txBody>
                  <a:tcPr>
                    <a:noFill/>
                  </a:tcPr>
                </a:tc>
                <a:tc>
                  <a:txBody>
                    <a:bodyPr/>
                    <a:lstStyle/>
                    <a:p>
                      <a:pPr algn="ctr"/>
                      <a:r>
                        <a:rPr lang="en-US" dirty="0"/>
                        <a:t>SPIRAL</a:t>
                      </a:r>
                      <a:br>
                        <a:rPr lang="en-US" dirty="0"/>
                      </a:br>
                      <a:r>
                        <a:rPr lang="en-US" dirty="0" err="1"/>
                        <a:t>SPIRAL</a:t>
                      </a:r>
                      <a:endParaRPr lang="en-US" dirty="0"/>
                    </a:p>
                  </a:txBody>
                  <a:tcPr>
                    <a:noFill/>
                  </a:tcPr>
                </a:tc>
                <a:tc>
                  <a:txBody>
                    <a:bodyPr/>
                    <a:lstStyle/>
                    <a:p>
                      <a:pPr algn="ctr"/>
                      <a:r>
                        <a:rPr lang="en-US" dirty="0"/>
                        <a:t>SHAPE-UP</a:t>
                      </a:r>
                    </a:p>
                  </a:txBody>
                  <a:tcPr>
                    <a:noFill/>
                  </a:tcPr>
                </a:tc>
                <a:tc>
                  <a:txBody>
                    <a:bodyPr/>
                    <a:lstStyle/>
                    <a:p>
                      <a:pPr algn="ctr"/>
                      <a:r>
                        <a:rPr lang="en-US" dirty="0"/>
                        <a:t>LIFE</a:t>
                      </a:r>
                    </a:p>
                    <a:p>
                      <a:pPr algn="ctr"/>
                      <a:r>
                        <a:rPr lang="en-US" dirty="0"/>
                        <a:t>LINE</a:t>
                      </a:r>
                    </a:p>
                  </a:txBody>
                  <a:tcPr>
                    <a:noFill/>
                  </a:tcPr>
                </a:tc>
                <a:tc>
                  <a:txBody>
                    <a:bodyPr/>
                    <a:lstStyle/>
                    <a:p>
                      <a:pPr algn="ctr"/>
                      <a:r>
                        <a:rPr lang="en-US" dirty="0"/>
                        <a:t>-Bonus-</a:t>
                      </a:r>
                    </a:p>
                    <a:p>
                      <a:pPr algn="ctr"/>
                      <a:r>
                        <a:rPr lang="en-US" dirty="0"/>
                        <a:t>FAMILY</a:t>
                      </a:r>
                      <a:r>
                        <a:rPr lang="en-US" baseline="0" dirty="0"/>
                        <a:t> JEANS</a:t>
                      </a:r>
                      <a:endParaRPr lang="en-US" dirty="0"/>
                    </a:p>
                  </a:txBody>
                  <a:tcPr>
                    <a:noFill/>
                  </a:tcPr>
                </a:tc>
                <a:extLst>
                  <a:ext uri="{0D108BD9-81ED-4DB2-BD59-A6C34878D82A}">
                    <a16:rowId xmlns:a16="http://schemas.microsoft.com/office/drawing/2014/main" val="10000"/>
                  </a:ext>
                </a:extLst>
              </a:tr>
              <a:tr h="953135">
                <a:tc>
                  <a:txBody>
                    <a:bodyPr/>
                    <a:lstStyle/>
                    <a:p>
                      <a:pPr algn="ctr"/>
                      <a:r>
                        <a:rPr lang="en-US" sz="4400" dirty="0">
                          <a:solidFill>
                            <a:schemeClr val="tx1"/>
                          </a:solidFill>
                        </a:rPr>
                        <a:t>1</a:t>
                      </a:r>
                    </a:p>
                  </a:txBody>
                  <a:tcPr>
                    <a:noFill/>
                  </a:tcPr>
                </a:tc>
                <a:tc>
                  <a:txBody>
                    <a:bodyPr/>
                    <a:lstStyle/>
                    <a:p>
                      <a:pPr algn="ctr"/>
                      <a:r>
                        <a:rPr lang="en-US" sz="4400" dirty="0">
                          <a:solidFill>
                            <a:schemeClr val="tx1"/>
                          </a:solidFill>
                        </a:rPr>
                        <a:t>6</a:t>
                      </a:r>
                    </a:p>
                  </a:txBody>
                  <a:tcPr>
                    <a:noFill/>
                  </a:tcPr>
                </a:tc>
                <a:tc>
                  <a:txBody>
                    <a:bodyPr/>
                    <a:lstStyle/>
                    <a:p>
                      <a:pPr algn="ctr"/>
                      <a:r>
                        <a:rPr lang="en-US" sz="4400" dirty="0">
                          <a:solidFill>
                            <a:schemeClr val="tx1"/>
                          </a:solidFill>
                        </a:rPr>
                        <a:t>11</a:t>
                      </a:r>
                    </a:p>
                  </a:txBody>
                  <a:tcPr>
                    <a:noFill/>
                  </a:tcPr>
                </a:tc>
                <a:tc>
                  <a:txBody>
                    <a:bodyPr/>
                    <a:lstStyle/>
                    <a:p>
                      <a:pPr algn="ctr"/>
                      <a:r>
                        <a:rPr lang="en-US" sz="4400" dirty="0">
                          <a:solidFill>
                            <a:schemeClr val="tx1"/>
                          </a:solidFill>
                        </a:rPr>
                        <a:t>16</a:t>
                      </a:r>
                    </a:p>
                  </a:txBody>
                  <a:tcPr>
                    <a:noFill/>
                  </a:tcPr>
                </a:tc>
                <a:tc>
                  <a:txBody>
                    <a:bodyPr/>
                    <a:lstStyle/>
                    <a:p>
                      <a:pPr algn="ctr"/>
                      <a:r>
                        <a:rPr lang="en-US" sz="4400" dirty="0">
                          <a:solidFill>
                            <a:schemeClr val="tx1"/>
                          </a:solidFill>
                        </a:rPr>
                        <a:t>*21</a:t>
                      </a:r>
                    </a:p>
                  </a:txBody>
                  <a:tcPr>
                    <a:noFill/>
                  </a:tcPr>
                </a:tc>
                <a:extLst>
                  <a:ext uri="{0D108BD9-81ED-4DB2-BD59-A6C34878D82A}">
                    <a16:rowId xmlns:a16="http://schemas.microsoft.com/office/drawing/2014/main" val="10001"/>
                  </a:ext>
                </a:extLst>
              </a:tr>
              <a:tr h="953135">
                <a:tc>
                  <a:txBody>
                    <a:bodyPr/>
                    <a:lstStyle/>
                    <a:p>
                      <a:pPr algn="ctr"/>
                      <a:r>
                        <a:rPr lang="en-US" sz="4400" dirty="0">
                          <a:solidFill>
                            <a:schemeClr val="tx1"/>
                          </a:solidFill>
                        </a:rPr>
                        <a:t>2</a:t>
                      </a:r>
                    </a:p>
                  </a:txBody>
                  <a:tcPr>
                    <a:noFill/>
                  </a:tcPr>
                </a:tc>
                <a:tc>
                  <a:txBody>
                    <a:bodyPr/>
                    <a:lstStyle/>
                    <a:p>
                      <a:pPr algn="ctr"/>
                      <a:r>
                        <a:rPr lang="en-US" sz="4400" dirty="0">
                          <a:solidFill>
                            <a:schemeClr val="tx1"/>
                          </a:solidFill>
                        </a:rPr>
                        <a:t>7</a:t>
                      </a:r>
                    </a:p>
                  </a:txBody>
                  <a:tcPr>
                    <a:noFill/>
                  </a:tcPr>
                </a:tc>
                <a:tc>
                  <a:txBody>
                    <a:bodyPr/>
                    <a:lstStyle/>
                    <a:p>
                      <a:pPr algn="ctr"/>
                      <a:r>
                        <a:rPr lang="en-US" sz="4400" dirty="0">
                          <a:solidFill>
                            <a:schemeClr val="tx1"/>
                          </a:solidFill>
                        </a:rPr>
                        <a:t>12</a:t>
                      </a:r>
                    </a:p>
                  </a:txBody>
                  <a:tcPr>
                    <a:noFill/>
                  </a:tcPr>
                </a:tc>
                <a:tc>
                  <a:txBody>
                    <a:bodyPr/>
                    <a:lstStyle/>
                    <a:p>
                      <a:pPr algn="ctr"/>
                      <a:r>
                        <a:rPr lang="en-US" sz="4400" dirty="0">
                          <a:solidFill>
                            <a:schemeClr val="tx1"/>
                          </a:solidFill>
                        </a:rPr>
                        <a:t>17</a:t>
                      </a:r>
                    </a:p>
                  </a:txBody>
                  <a:tcPr>
                    <a:noFill/>
                  </a:tcPr>
                </a:tc>
                <a:tc>
                  <a:txBody>
                    <a:bodyPr/>
                    <a:lstStyle/>
                    <a:p>
                      <a:pPr algn="ctr"/>
                      <a:r>
                        <a:rPr lang="en-US" sz="4400" dirty="0">
                          <a:solidFill>
                            <a:schemeClr val="tx1"/>
                          </a:solidFill>
                        </a:rPr>
                        <a:t>*22</a:t>
                      </a:r>
                    </a:p>
                  </a:txBody>
                  <a:tcPr>
                    <a:noFill/>
                  </a:tcPr>
                </a:tc>
                <a:extLst>
                  <a:ext uri="{0D108BD9-81ED-4DB2-BD59-A6C34878D82A}">
                    <a16:rowId xmlns:a16="http://schemas.microsoft.com/office/drawing/2014/main" val="10002"/>
                  </a:ext>
                </a:extLst>
              </a:tr>
              <a:tr h="953135">
                <a:tc>
                  <a:txBody>
                    <a:bodyPr/>
                    <a:lstStyle/>
                    <a:p>
                      <a:pPr algn="ctr"/>
                      <a:r>
                        <a:rPr lang="en-US" sz="4400" dirty="0">
                          <a:solidFill>
                            <a:schemeClr val="tx1"/>
                          </a:solidFill>
                        </a:rPr>
                        <a:t>3</a:t>
                      </a:r>
                    </a:p>
                  </a:txBody>
                  <a:tcPr>
                    <a:noFill/>
                  </a:tcPr>
                </a:tc>
                <a:tc>
                  <a:txBody>
                    <a:bodyPr/>
                    <a:lstStyle/>
                    <a:p>
                      <a:pPr algn="ctr"/>
                      <a:r>
                        <a:rPr lang="en-US" sz="4400" dirty="0">
                          <a:solidFill>
                            <a:schemeClr val="tx1"/>
                          </a:solidFill>
                        </a:rPr>
                        <a:t>8</a:t>
                      </a:r>
                    </a:p>
                  </a:txBody>
                  <a:tcPr>
                    <a:noFill/>
                  </a:tcPr>
                </a:tc>
                <a:tc>
                  <a:txBody>
                    <a:bodyPr/>
                    <a:lstStyle/>
                    <a:p>
                      <a:pPr algn="ctr"/>
                      <a:r>
                        <a:rPr lang="en-US" sz="4400" dirty="0">
                          <a:solidFill>
                            <a:schemeClr val="tx1"/>
                          </a:solidFill>
                        </a:rPr>
                        <a:t>13</a:t>
                      </a:r>
                    </a:p>
                  </a:txBody>
                  <a:tcPr>
                    <a:noFill/>
                  </a:tcPr>
                </a:tc>
                <a:tc>
                  <a:txBody>
                    <a:bodyPr/>
                    <a:lstStyle/>
                    <a:p>
                      <a:pPr algn="ctr"/>
                      <a:r>
                        <a:rPr lang="en-US" sz="4400" dirty="0">
                          <a:solidFill>
                            <a:schemeClr val="tx1"/>
                          </a:solidFill>
                        </a:rPr>
                        <a:t>18</a:t>
                      </a:r>
                    </a:p>
                  </a:txBody>
                  <a:tcPr>
                    <a:noFill/>
                  </a:tcPr>
                </a:tc>
                <a:tc>
                  <a:txBody>
                    <a:bodyPr/>
                    <a:lstStyle/>
                    <a:p>
                      <a:pPr algn="ctr"/>
                      <a:r>
                        <a:rPr lang="en-US" sz="4400" dirty="0">
                          <a:solidFill>
                            <a:schemeClr val="tx1"/>
                          </a:solidFill>
                        </a:rPr>
                        <a:t>*23</a:t>
                      </a:r>
                    </a:p>
                  </a:txBody>
                  <a:tcPr>
                    <a:noFill/>
                  </a:tcPr>
                </a:tc>
                <a:extLst>
                  <a:ext uri="{0D108BD9-81ED-4DB2-BD59-A6C34878D82A}">
                    <a16:rowId xmlns:a16="http://schemas.microsoft.com/office/drawing/2014/main" val="10003"/>
                  </a:ext>
                </a:extLst>
              </a:tr>
              <a:tr h="953135">
                <a:tc>
                  <a:txBody>
                    <a:bodyPr/>
                    <a:lstStyle/>
                    <a:p>
                      <a:pPr algn="ctr"/>
                      <a:r>
                        <a:rPr lang="en-US" sz="4400" dirty="0">
                          <a:solidFill>
                            <a:schemeClr val="tx1"/>
                          </a:solidFill>
                        </a:rPr>
                        <a:t>4</a:t>
                      </a:r>
                    </a:p>
                  </a:txBody>
                  <a:tcPr>
                    <a:noFill/>
                  </a:tcPr>
                </a:tc>
                <a:tc>
                  <a:txBody>
                    <a:bodyPr/>
                    <a:lstStyle/>
                    <a:p>
                      <a:pPr algn="ctr"/>
                      <a:r>
                        <a:rPr lang="en-US" sz="4400" dirty="0">
                          <a:solidFill>
                            <a:schemeClr val="tx1"/>
                          </a:solidFill>
                        </a:rPr>
                        <a:t>9</a:t>
                      </a:r>
                    </a:p>
                  </a:txBody>
                  <a:tcPr>
                    <a:noFill/>
                  </a:tcPr>
                </a:tc>
                <a:tc>
                  <a:txBody>
                    <a:bodyPr/>
                    <a:lstStyle/>
                    <a:p>
                      <a:pPr algn="ctr"/>
                      <a:r>
                        <a:rPr lang="en-US" sz="4400" dirty="0">
                          <a:solidFill>
                            <a:schemeClr val="tx1"/>
                          </a:solidFill>
                        </a:rPr>
                        <a:t>14</a:t>
                      </a:r>
                    </a:p>
                  </a:txBody>
                  <a:tcPr>
                    <a:noFill/>
                  </a:tcPr>
                </a:tc>
                <a:tc>
                  <a:txBody>
                    <a:bodyPr/>
                    <a:lstStyle/>
                    <a:p>
                      <a:pPr algn="ctr"/>
                      <a:r>
                        <a:rPr lang="en-US" sz="4400" dirty="0">
                          <a:solidFill>
                            <a:schemeClr val="tx1"/>
                          </a:solidFill>
                        </a:rPr>
                        <a:t>19</a:t>
                      </a:r>
                    </a:p>
                  </a:txBody>
                  <a:tcPr>
                    <a:noFill/>
                  </a:tcPr>
                </a:tc>
                <a:tc>
                  <a:txBody>
                    <a:bodyPr/>
                    <a:lstStyle/>
                    <a:p>
                      <a:pPr algn="ctr"/>
                      <a:r>
                        <a:rPr lang="en-US" sz="4400" dirty="0">
                          <a:solidFill>
                            <a:schemeClr val="tx1"/>
                          </a:solidFill>
                        </a:rPr>
                        <a:t>*24</a:t>
                      </a:r>
                    </a:p>
                  </a:txBody>
                  <a:tcPr>
                    <a:noFill/>
                  </a:tcPr>
                </a:tc>
                <a:extLst>
                  <a:ext uri="{0D108BD9-81ED-4DB2-BD59-A6C34878D82A}">
                    <a16:rowId xmlns:a16="http://schemas.microsoft.com/office/drawing/2014/main" val="10004"/>
                  </a:ext>
                </a:extLst>
              </a:tr>
              <a:tr h="953135">
                <a:tc>
                  <a:txBody>
                    <a:bodyPr/>
                    <a:lstStyle/>
                    <a:p>
                      <a:pPr algn="ctr"/>
                      <a:r>
                        <a:rPr lang="en-US" sz="4400" dirty="0">
                          <a:solidFill>
                            <a:schemeClr val="tx1"/>
                          </a:solidFill>
                        </a:rPr>
                        <a:t>5</a:t>
                      </a:r>
                    </a:p>
                  </a:txBody>
                  <a:tcPr>
                    <a:noFill/>
                  </a:tcPr>
                </a:tc>
                <a:tc>
                  <a:txBody>
                    <a:bodyPr/>
                    <a:lstStyle/>
                    <a:p>
                      <a:pPr algn="ctr"/>
                      <a:r>
                        <a:rPr lang="en-US" sz="4400" dirty="0">
                          <a:solidFill>
                            <a:schemeClr val="tx1"/>
                          </a:solidFill>
                        </a:rPr>
                        <a:t>10</a:t>
                      </a:r>
                    </a:p>
                  </a:txBody>
                  <a:tcPr>
                    <a:noFill/>
                  </a:tcPr>
                </a:tc>
                <a:tc>
                  <a:txBody>
                    <a:bodyPr/>
                    <a:lstStyle/>
                    <a:p>
                      <a:pPr algn="ctr"/>
                      <a:r>
                        <a:rPr lang="en-US" sz="4400" dirty="0">
                          <a:solidFill>
                            <a:schemeClr val="tx1"/>
                          </a:solidFill>
                        </a:rPr>
                        <a:t>15</a:t>
                      </a:r>
                    </a:p>
                  </a:txBody>
                  <a:tcPr>
                    <a:noFill/>
                  </a:tcPr>
                </a:tc>
                <a:tc>
                  <a:txBody>
                    <a:bodyPr/>
                    <a:lstStyle/>
                    <a:p>
                      <a:pPr algn="ctr"/>
                      <a:r>
                        <a:rPr lang="en-US" sz="4400" dirty="0">
                          <a:solidFill>
                            <a:schemeClr val="tx1"/>
                          </a:solidFill>
                        </a:rPr>
                        <a:t>20</a:t>
                      </a:r>
                    </a:p>
                  </a:txBody>
                  <a:tcPr>
                    <a:noFill/>
                  </a:tcPr>
                </a:tc>
                <a:tc>
                  <a:txBody>
                    <a:bodyPr/>
                    <a:lstStyle/>
                    <a:p>
                      <a:pPr algn="ctr"/>
                      <a:r>
                        <a:rPr lang="en-US" sz="4400" dirty="0">
                          <a:solidFill>
                            <a:schemeClr val="tx1"/>
                          </a:solidFill>
                        </a:rPr>
                        <a:t>*25</a:t>
                      </a:r>
                    </a:p>
                  </a:txBody>
                  <a:tcPr>
                    <a:noFill/>
                  </a:tcPr>
                </a:tc>
                <a:extLst>
                  <a:ext uri="{0D108BD9-81ED-4DB2-BD59-A6C34878D82A}">
                    <a16:rowId xmlns:a16="http://schemas.microsoft.com/office/drawing/2014/main" val="10005"/>
                  </a:ext>
                </a:extLst>
              </a:tr>
            </a:tbl>
          </a:graphicData>
        </a:graphic>
      </p:graphicFrame>
      <p:sp>
        <p:nvSpPr>
          <p:cNvPr id="3" name="Rectangle 2"/>
          <p:cNvSpPr/>
          <p:nvPr/>
        </p:nvSpPr>
        <p:spPr>
          <a:xfrm>
            <a:off x="2874270" y="228600"/>
            <a:ext cx="3395481" cy="461665"/>
          </a:xfrm>
          <a:prstGeom prst="rect">
            <a:avLst/>
          </a:prstGeom>
          <a:noFill/>
        </p:spPr>
        <p:txBody>
          <a:bodyPr wrap="none" lIns="91440" tIns="45720" rIns="91440" bIns="45720">
            <a:spAutoFit/>
          </a:bodyPr>
          <a:lstStyle/>
          <a:p>
            <a:pPr algn="ctr"/>
            <a:r>
              <a:rPr lang="en-US" sz="24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DNA Review Game</a:t>
            </a:r>
            <a:endParaRPr lang="en-US" sz="24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4" name="Picture 3">
            <a:extLst>
              <a:ext uri="{FF2B5EF4-FFF2-40B4-BE49-F238E27FC236}">
                <a16:creationId xmlns:a16="http://schemas.microsoft.com/office/drawing/2014/main" id="{AE9F6FE7-BF62-87CC-1902-57BAC7D26931}"/>
              </a:ext>
            </a:extLst>
          </p:cNvPr>
          <p:cNvPicPr>
            <a:picLocks noChangeAspect="1"/>
          </p:cNvPicPr>
          <p:nvPr/>
        </p:nvPicPr>
        <p:blipFill>
          <a:blip r:embed="rId2"/>
          <a:stretch>
            <a:fillRect/>
          </a:stretch>
        </p:blipFill>
        <p:spPr>
          <a:xfrm>
            <a:off x="7418674" y="6787306"/>
            <a:ext cx="1633537" cy="70694"/>
          </a:xfrm>
          <a:prstGeom prst="rect">
            <a:avLst/>
          </a:prstGeom>
        </p:spPr>
      </p:pic>
    </p:spTree>
    <p:extLst>
      <p:ext uri="{BB962C8B-B14F-4D97-AF65-F5344CB8AC3E}">
        <p14:creationId xmlns:p14="http://schemas.microsoft.com/office/powerpoint/2010/main" val="288223608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body" idx="1"/>
          </p:nvPr>
        </p:nvSpPr>
        <p:spPr>
          <a:xfrm>
            <a:off x="152400" y="304800"/>
            <a:ext cx="8839200" cy="5821363"/>
          </a:xfrm>
        </p:spPr>
        <p:txBody>
          <a:bodyPr/>
          <a:lstStyle/>
          <a:p>
            <a:r>
              <a:rPr lang="en-US" dirty="0"/>
              <a:t>Which is not correct of DNA?</a:t>
            </a:r>
            <a:endParaRPr lang="en-US" sz="2400" dirty="0"/>
          </a:p>
          <a:p>
            <a:pPr marL="457200" lvl="1" indent="0">
              <a:buNone/>
            </a:pPr>
            <a:r>
              <a:rPr lang="en-US" dirty="0">
                <a:solidFill>
                  <a:srgbClr val="9933FF"/>
                </a:solidFill>
              </a:rPr>
              <a:t>A.) </a:t>
            </a:r>
            <a:r>
              <a:rPr lang="en-US" dirty="0">
                <a:solidFill>
                  <a:schemeClr val="bg1"/>
                </a:solidFill>
              </a:rPr>
              <a:t>DNA is housed in the nucleus of Eukaryotic Cells.</a:t>
            </a:r>
          </a:p>
          <a:p>
            <a:pPr marL="457200" lvl="1" indent="0">
              <a:buNone/>
            </a:pPr>
            <a:r>
              <a:rPr lang="en-US" dirty="0">
                <a:solidFill>
                  <a:srgbClr val="FF00FF"/>
                </a:solidFill>
              </a:rPr>
              <a:t>B.) </a:t>
            </a:r>
            <a:r>
              <a:rPr lang="en-US" dirty="0">
                <a:solidFill>
                  <a:schemeClr val="bg1"/>
                </a:solidFill>
              </a:rPr>
              <a:t>DNA stands for Double Nucleus  Amino acid.</a:t>
            </a:r>
            <a:endParaRPr lang="en-US" sz="2000" dirty="0">
              <a:solidFill>
                <a:schemeClr val="bg1"/>
              </a:solidFill>
            </a:endParaRPr>
          </a:p>
          <a:p>
            <a:pPr marL="457200" lvl="1" indent="0">
              <a:buNone/>
            </a:pPr>
            <a:r>
              <a:rPr lang="en-US" dirty="0">
                <a:solidFill>
                  <a:srgbClr val="92D050"/>
                </a:solidFill>
              </a:rPr>
              <a:t>C.) </a:t>
            </a:r>
            <a:r>
              <a:rPr lang="en-US" dirty="0">
                <a:solidFill>
                  <a:schemeClr val="bg1"/>
                </a:solidFill>
              </a:rPr>
              <a:t>The shape is called the double helix.</a:t>
            </a:r>
            <a:endParaRPr lang="en-US" sz="2000" dirty="0">
              <a:solidFill>
                <a:schemeClr val="bg1"/>
              </a:solidFill>
            </a:endParaRPr>
          </a:p>
          <a:p>
            <a:pPr marL="457200" lvl="1" indent="0">
              <a:buNone/>
            </a:pPr>
            <a:r>
              <a:rPr lang="en-US" dirty="0">
                <a:solidFill>
                  <a:srgbClr val="FF0000"/>
                </a:solidFill>
              </a:rPr>
              <a:t>D.) </a:t>
            </a:r>
            <a:r>
              <a:rPr lang="en-US" dirty="0">
                <a:solidFill>
                  <a:schemeClr val="bg1"/>
                </a:solidFill>
              </a:rPr>
              <a:t>DNA has the information for our cells to make proteins.  </a:t>
            </a:r>
            <a:endParaRPr lang="en-US" sz="2000" dirty="0">
              <a:solidFill>
                <a:schemeClr val="bg1"/>
              </a:solidFill>
            </a:endParaRPr>
          </a:p>
          <a:p>
            <a:pPr marL="457200" lvl="1" indent="0">
              <a:buNone/>
            </a:pPr>
            <a:r>
              <a:rPr lang="en-US" dirty="0">
                <a:solidFill>
                  <a:srgbClr val="FF9900"/>
                </a:solidFill>
              </a:rPr>
              <a:t>E.) </a:t>
            </a:r>
            <a:r>
              <a:rPr lang="en-US" dirty="0">
                <a:solidFill>
                  <a:schemeClr val="bg1"/>
                </a:solidFill>
              </a:rPr>
              <a:t>DNA through transcription makes mRNA.</a:t>
            </a:r>
            <a:endParaRPr lang="en-US" sz="2000" dirty="0">
              <a:solidFill>
                <a:schemeClr val="bg1"/>
              </a:solidFill>
            </a:endParaRPr>
          </a:p>
          <a:p>
            <a:endParaRPr lang="en-US" dirty="0">
              <a:solidFill>
                <a:srgbClr val="FFFF66"/>
              </a:solidFill>
            </a:endParaRPr>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4267200"/>
            <a:ext cx="9144000" cy="2895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8062322" y="20935"/>
            <a:ext cx="1059907" cy="1569660"/>
          </a:xfrm>
          <a:prstGeom prst="rect">
            <a:avLst/>
          </a:prstGeom>
          <a:noFill/>
        </p:spPr>
        <p:txBody>
          <a:bodyPr wrap="none" lIns="91440" tIns="45720" rIns="91440" bIns="4572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96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Verdana" pitchFamily="34" charset="0"/>
                <a:ea typeface="+mn-ea"/>
                <a:cs typeface="+mn-cs"/>
              </a:rPr>
              <a:t>1</a:t>
            </a:r>
          </a:p>
        </p:txBody>
      </p:sp>
      <p:pic>
        <p:nvPicPr>
          <p:cNvPr id="3" name="Picture 2">
            <a:extLst>
              <a:ext uri="{FF2B5EF4-FFF2-40B4-BE49-F238E27FC236}">
                <a16:creationId xmlns:a16="http://schemas.microsoft.com/office/drawing/2014/main" id="{118BAEDE-7108-DB87-71D9-C3D7129BF10A}"/>
              </a:ext>
            </a:extLst>
          </p:cNvPr>
          <p:cNvPicPr>
            <a:picLocks noChangeAspect="1"/>
          </p:cNvPicPr>
          <p:nvPr/>
        </p:nvPicPr>
        <p:blipFill>
          <a:blip r:embed="rId3"/>
          <a:stretch>
            <a:fillRect/>
          </a:stretch>
        </p:blipFill>
        <p:spPr>
          <a:xfrm>
            <a:off x="7418674" y="6787306"/>
            <a:ext cx="1633537" cy="70694"/>
          </a:xfrm>
          <a:prstGeom prst="rect">
            <a:avLst/>
          </a:prstGeom>
        </p:spPr>
      </p:pic>
    </p:spTree>
    <p:extLst>
      <p:ext uri="{BB962C8B-B14F-4D97-AF65-F5344CB8AC3E}">
        <p14:creationId xmlns:p14="http://schemas.microsoft.com/office/powerpoint/2010/main" val="355312074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body" idx="1"/>
          </p:nvPr>
        </p:nvSpPr>
        <p:spPr>
          <a:xfrm>
            <a:off x="152400" y="304800"/>
            <a:ext cx="8839200" cy="5821363"/>
          </a:xfrm>
        </p:spPr>
        <p:txBody>
          <a:bodyPr/>
          <a:lstStyle/>
          <a:p>
            <a:r>
              <a:rPr lang="en-US" dirty="0"/>
              <a:t>Which is not correct of DNA?</a:t>
            </a:r>
            <a:endParaRPr lang="en-US" sz="2400" dirty="0"/>
          </a:p>
          <a:p>
            <a:pPr marL="457200" lvl="1" indent="0">
              <a:buNone/>
            </a:pPr>
            <a:r>
              <a:rPr lang="en-US" dirty="0">
                <a:solidFill>
                  <a:srgbClr val="9933FF"/>
                </a:solidFill>
              </a:rPr>
              <a:t>A.) DNA is housed in the nucleus of Eukaryotic Cells.</a:t>
            </a:r>
          </a:p>
          <a:p>
            <a:pPr marL="457200" lvl="1" indent="0">
              <a:buNone/>
            </a:pPr>
            <a:r>
              <a:rPr lang="en-US" dirty="0">
                <a:solidFill>
                  <a:srgbClr val="FF00FF"/>
                </a:solidFill>
              </a:rPr>
              <a:t>B.) </a:t>
            </a:r>
            <a:r>
              <a:rPr lang="en-US" dirty="0">
                <a:solidFill>
                  <a:schemeClr val="bg1"/>
                </a:solidFill>
              </a:rPr>
              <a:t>DNA stands for Double Nucleus  Amino acid.</a:t>
            </a:r>
            <a:endParaRPr lang="en-US" sz="2000" dirty="0">
              <a:solidFill>
                <a:schemeClr val="bg1"/>
              </a:solidFill>
            </a:endParaRPr>
          </a:p>
          <a:p>
            <a:pPr marL="457200" lvl="1" indent="0">
              <a:buNone/>
            </a:pPr>
            <a:r>
              <a:rPr lang="en-US" dirty="0">
                <a:solidFill>
                  <a:srgbClr val="92D050"/>
                </a:solidFill>
              </a:rPr>
              <a:t>C.) </a:t>
            </a:r>
            <a:r>
              <a:rPr lang="en-US" dirty="0">
                <a:solidFill>
                  <a:schemeClr val="bg1"/>
                </a:solidFill>
              </a:rPr>
              <a:t>The shape is called the double helix.</a:t>
            </a:r>
            <a:endParaRPr lang="en-US" sz="2000" dirty="0">
              <a:solidFill>
                <a:schemeClr val="bg1"/>
              </a:solidFill>
            </a:endParaRPr>
          </a:p>
          <a:p>
            <a:pPr marL="457200" lvl="1" indent="0">
              <a:buNone/>
            </a:pPr>
            <a:r>
              <a:rPr lang="en-US" dirty="0">
                <a:solidFill>
                  <a:srgbClr val="FF0000"/>
                </a:solidFill>
              </a:rPr>
              <a:t>D.) </a:t>
            </a:r>
            <a:r>
              <a:rPr lang="en-US" dirty="0">
                <a:solidFill>
                  <a:schemeClr val="bg1"/>
                </a:solidFill>
              </a:rPr>
              <a:t>DNA has the information for our cells to make proteins.  </a:t>
            </a:r>
            <a:endParaRPr lang="en-US" sz="2000" dirty="0">
              <a:solidFill>
                <a:schemeClr val="bg1"/>
              </a:solidFill>
            </a:endParaRPr>
          </a:p>
          <a:p>
            <a:pPr marL="457200" lvl="1" indent="0">
              <a:buNone/>
            </a:pPr>
            <a:r>
              <a:rPr lang="en-US" dirty="0">
                <a:solidFill>
                  <a:srgbClr val="FF9900"/>
                </a:solidFill>
              </a:rPr>
              <a:t>E.) </a:t>
            </a:r>
            <a:r>
              <a:rPr lang="en-US" dirty="0">
                <a:solidFill>
                  <a:schemeClr val="bg1"/>
                </a:solidFill>
              </a:rPr>
              <a:t>DNA through transcription makes mRNA.</a:t>
            </a:r>
            <a:endParaRPr lang="en-US" sz="2000" dirty="0">
              <a:solidFill>
                <a:schemeClr val="bg1"/>
              </a:solidFill>
            </a:endParaRPr>
          </a:p>
          <a:p>
            <a:endParaRPr lang="en-US" dirty="0">
              <a:solidFill>
                <a:srgbClr val="FFFF66"/>
              </a:solidFill>
            </a:endParaRPr>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4267200"/>
            <a:ext cx="9144000" cy="2895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8062322" y="20935"/>
            <a:ext cx="1059907" cy="1569660"/>
          </a:xfrm>
          <a:prstGeom prst="rect">
            <a:avLst/>
          </a:prstGeom>
          <a:noFill/>
        </p:spPr>
        <p:txBody>
          <a:bodyPr wrap="none" lIns="91440" tIns="45720" rIns="91440" bIns="4572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96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Verdana" pitchFamily="34" charset="0"/>
                <a:ea typeface="+mn-ea"/>
                <a:cs typeface="+mn-cs"/>
              </a:rPr>
              <a:t>1</a:t>
            </a:r>
          </a:p>
        </p:txBody>
      </p:sp>
      <p:pic>
        <p:nvPicPr>
          <p:cNvPr id="3" name="Picture 2">
            <a:extLst>
              <a:ext uri="{FF2B5EF4-FFF2-40B4-BE49-F238E27FC236}">
                <a16:creationId xmlns:a16="http://schemas.microsoft.com/office/drawing/2014/main" id="{7334D832-310B-A8EA-2C94-51DD5B7D25DB}"/>
              </a:ext>
            </a:extLst>
          </p:cNvPr>
          <p:cNvPicPr>
            <a:picLocks noChangeAspect="1"/>
          </p:cNvPicPr>
          <p:nvPr/>
        </p:nvPicPr>
        <p:blipFill>
          <a:blip r:embed="rId3"/>
          <a:stretch>
            <a:fillRect/>
          </a:stretch>
        </p:blipFill>
        <p:spPr>
          <a:xfrm>
            <a:off x="7418674" y="6787306"/>
            <a:ext cx="1633537" cy="70694"/>
          </a:xfrm>
          <a:prstGeom prst="rect">
            <a:avLst/>
          </a:prstGeom>
        </p:spPr>
      </p:pic>
    </p:spTree>
    <p:extLst>
      <p:ext uri="{BB962C8B-B14F-4D97-AF65-F5344CB8AC3E}">
        <p14:creationId xmlns:p14="http://schemas.microsoft.com/office/powerpoint/2010/main" val="412916404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body" idx="1"/>
          </p:nvPr>
        </p:nvSpPr>
        <p:spPr>
          <a:xfrm>
            <a:off x="152400" y="304800"/>
            <a:ext cx="8839200" cy="5821363"/>
          </a:xfrm>
        </p:spPr>
        <p:txBody>
          <a:bodyPr/>
          <a:lstStyle/>
          <a:p>
            <a:r>
              <a:rPr lang="en-US" dirty="0"/>
              <a:t>Which is not correct of DNA?</a:t>
            </a:r>
            <a:endParaRPr lang="en-US" sz="2400" dirty="0"/>
          </a:p>
          <a:p>
            <a:pPr marL="457200" lvl="1" indent="0">
              <a:buNone/>
            </a:pPr>
            <a:r>
              <a:rPr lang="en-US" dirty="0">
                <a:solidFill>
                  <a:srgbClr val="9933FF"/>
                </a:solidFill>
              </a:rPr>
              <a:t>A.) DNA is housed in the nucleus of Eukaryotic Cells.</a:t>
            </a:r>
          </a:p>
          <a:p>
            <a:pPr marL="457200" lvl="1" indent="0">
              <a:buNone/>
            </a:pPr>
            <a:r>
              <a:rPr lang="en-US" dirty="0">
                <a:solidFill>
                  <a:srgbClr val="FF00FF"/>
                </a:solidFill>
              </a:rPr>
              <a:t>B.) DNA stands for Double Nucleus Amino acid.</a:t>
            </a:r>
            <a:endParaRPr lang="en-US" sz="2000" dirty="0">
              <a:solidFill>
                <a:srgbClr val="FF00FF"/>
              </a:solidFill>
            </a:endParaRPr>
          </a:p>
          <a:p>
            <a:pPr marL="457200" lvl="1" indent="0">
              <a:buNone/>
            </a:pPr>
            <a:r>
              <a:rPr lang="en-US" dirty="0">
                <a:solidFill>
                  <a:srgbClr val="92D050"/>
                </a:solidFill>
              </a:rPr>
              <a:t>C.) </a:t>
            </a:r>
            <a:r>
              <a:rPr lang="en-US" dirty="0">
                <a:solidFill>
                  <a:schemeClr val="bg1"/>
                </a:solidFill>
              </a:rPr>
              <a:t>The shape is called the double helix.</a:t>
            </a:r>
            <a:endParaRPr lang="en-US" sz="2000" dirty="0">
              <a:solidFill>
                <a:schemeClr val="bg1"/>
              </a:solidFill>
            </a:endParaRPr>
          </a:p>
          <a:p>
            <a:pPr marL="457200" lvl="1" indent="0">
              <a:buNone/>
            </a:pPr>
            <a:r>
              <a:rPr lang="en-US" dirty="0">
                <a:solidFill>
                  <a:srgbClr val="FF0000"/>
                </a:solidFill>
              </a:rPr>
              <a:t>D.) </a:t>
            </a:r>
            <a:r>
              <a:rPr lang="en-US" dirty="0">
                <a:solidFill>
                  <a:schemeClr val="bg1"/>
                </a:solidFill>
              </a:rPr>
              <a:t>DNA has the information for our cells to make proteins.  </a:t>
            </a:r>
            <a:endParaRPr lang="en-US" sz="2000" dirty="0">
              <a:solidFill>
                <a:schemeClr val="bg1"/>
              </a:solidFill>
            </a:endParaRPr>
          </a:p>
          <a:p>
            <a:pPr marL="457200" lvl="1" indent="0">
              <a:buNone/>
            </a:pPr>
            <a:r>
              <a:rPr lang="en-US" dirty="0">
                <a:solidFill>
                  <a:srgbClr val="FF9900"/>
                </a:solidFill>
              </a:rPr>
              <a:t>E.) </a:t>
            </a:r>
            <a:r>
              <a:rPr lang="en-US" dirty="0">
                <a:solidFill>
                  <a:schemeClr val="bg1"/>
                </a:solidFill>
              </a:rPr>
              <a:t>DNA through transcription makes mRNA.</a:t>
            </a:r>
            <a:endParaRPr lang="en-US" sz="2000" dirty="0">
              <a:solidFill>
                <a:schemeClr val="bg1"/>
              </a:solidFill>
            </a:endParaRPr>
          </a:p>
          <a:p>
            <a:endParaRPr lang="en-US" dirty="0">
              <a:solidFill>
                <a:srgbClr val="FFFF66"/>
              </a:solidFill>
            </a:endParaRPr>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4267200"/>
            <a:ext cx="9144000" cy="2895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8062322" y="20935"/>
            <a:ext cx="1059907" cy="1569660"/>
          </a:xfrm>
          <a:prstGeom prst="rect">
            <a:avLst/>
          </a:prstGeom>
          <a:noFill/>
        </p:spPr>
        <p:txBody>
          <a:bodyPr wrap="none" lIns="91440" tIns="45720" rIns="91440" bIns="4572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96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Verdana" pitchFamily="34" charset="0"/>
                <a:ea typeface="+mn-ea"/>
                <a:cs typeface="+mn-cs"/>
              </a:rPr>
              <a:t>1</a:t>
            </a:r>
          </a:p>
        </p:txBody>
      </p:sp>
      <p:pic>
        <p:nvPicPr>
          <p:cNvPr id="3" name="Picture 2">
            <a:extLst>
              <a:ext uri="{FF2B5EF4-FFF2-40B4-BE49-F238E27FC236}">
                <a16:creationId xmlns:a16="http://schemas.microsoft.com/office/drawing/2014/main" id="{893EC59A-0598-75C9-4216-F91CFA318A1E}"/>
              </a:ext>
            </a:extLst>
          </p:cNvPr>
          <p:cNvPicPr>
            <a:picLocks noChangeAspect="1"/>
          </p:cNvPicPr>
          <p:nvPr/>
        </p:nvPicPr>
        <p:blipFill>
          <a:blip r:embed="rId3"/>
          <a:stretch>
            <a:fillRect/>
          </a:stretch>
        </p:blipFill>
        <p:spPr>
          <a:xfrm>
            <a:off x="7418674" y="6787306"/>
            <a:ext cx="1633537" cy="70694"/>
          </a:xfrm>
          <a:prstGeom prst="rect">
            <a:avLst/>
          </a:prstGeom>
        </p:spPr>
      </p:pic>
      <p:pic>
        <p:nvPicPr>
          <p:cNvPr id="4" name="Picture 3">
            <a:extLst>
              <a:ext uri="{FF2B5EF4-FFF2-40B4-BE49-F238E27FC236}">
                <a16:creationId xmlns:a16="http://schemas.microsoft.com/office/drawing/2014/main" id="{08535B47-D3D9-305F-8280-58C35915B344}"/>
              </a:ext>
            </a:extLst>
          </p:cNvPr>
          <p:cNvPicPr>
            <a:picLocks noChangeAspect="1"/>
          </p:cNvPicPr>
          <p:nvPr/>
        </p:nvPicPr>
        <p:blipFill>
          <a:blip r:embed="rId3"/>
          <a:stretch>
            <a:fillRect/>
          </a:stretch>
        </p:blipFill>
        <p:spPr>
          <a:xfrm>
            <a:off x="7571074" y="6939706"/>
            <a:ext cx="1633537" cy="70694"/>
          </a:xfrm>
          <a:prstGeom prst="rect">
            <a:avLst/>
          </a:prstGeom>
        </p:spPr>
      </p:pic>
    </p:spTree>
    <p:extLst>
      <p:ext uri="{BB962C8B-B14F-4D97-AF65-F5344CB8AC3E}">
        <p14:creationId xmlns:p14="http://schemas.microsoft.com/office/powerpoint/2010/main" val="15118673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body" idx="1"/>
          </p:nvPr>
        </p:nvSpPr>
        <p:spPr>
          <a:xfrm>
            <a:off x="152400" y="304800"/>
            <a:ext cx="8839200" cy="5821363"/>
          </a:xfrm>
        </p:spPr>
        <p:txBody>
          <a:bodyPr/>
          <a:lstStyle/>
          <a:p>
            <a:r>
              <a:rPr lang="en-US" dirty="0"/>
              <a:t>Which is not correct of DNA?</a:t>
            </a:r>
            <a:endParaRPr lang="en-US" sz="2400" dirty="0"/>
          </a:p>
          <a:p>
            <a:pPr marL="457200" lvl="1" indent="0">
              <a:buNone/>
            </a:pPr>
            <a:r>
              <a:rPr lang="en-US" dirty="0">
                <a:solidFill>
                  <a:srgbClr val="9933FF"/>
                </a:solidFill>
              </a:rPr>
              <a:t>A.) DNA is housed in the nucleus of Eukaryotic Cells.</a:t>
            </a:r>
          </a:p>
          <a:p>
            <a:pPr marL="457200" lvl="1" indent="0">
              <a:buNone/>
            </a:pPr>
            <a:r>
              <a:rPr lang="en-US" dirty="0">
                <a:solidFill>
                  <a:srgbClr val="FF00FF"/>
                </a:solidFill>
              </a:rPr>
              <a:t>B.) DNA stands for Double Nucleus Amino acid.</a:t>
            </a:r>
            <a:endParaRPr lang="en-US" sz="2000" dirty="0">
              <a:solidFill>
                <a:srgbClr val="FF00FF"/>
              </a:solidFill>
            </a:endParaRPr>
          </a:p>
          <a:p>
            <a:pPr marL="457200" lvl="1" indent="0">
              <a:buNone/>
            </a:pPr>
            <a:r>
              <a:rPr lang="en-US" dirty="0">
                <a:solidFill>
                  <a:srgbClr val="92D050"/>
                </a:solidFill>
              </a:rPr>
              <a:t>C.) The shape is called the double helix.</a:t>
            </a:r>
            <a:endParaRPr lang="en-US" sz="2000" dirty="0">
              <a:solidFill>
                <a:srgbClr val="92D050"/>
              </a:solidFill>
            </a:endParaRPr>
          </a:p>
          <a:p>
            <a:pPr marL="457200" lvl="1" indent="0">
              <a:buNone/>
            </a:pPr>
            <a:r>
              <a:rPr lang="en-US" dirty="0">
                <a:solidFill>
                  <a:srgbClr val="FF0000"/>
                </a:solidFill>
              </a:rPr>
              <a:t>D.) </a:t>
            </a:r>
            <a:r>
              <a:rPr lang="en-US" dirty="0">
                <a:solidFill>
                  <a:schemeClr val="bg1"/>
                </a:solidFill>
              </a:rPr>
              <a:t>DNA has the information for our cells to make proteins.  </a:t>
            </a:r>
            <a:endParaRPr lang="en-US" sz="2000" dirty="0">
              <a:solidFill>
                <a:schemeClr val="bg1"/>
              </a:solidFill>
            </a:endParaRPr>
          </a:p>
          <a:p>
            <a:pPr marL="457200" lvl="1" indent="0">
              <a:buNone/>
            </a:pPr>
            <a:r>
              <a:rPr lang="en-US" dirty="0">
                <a:solidFill>
                  <a:srgbClr val="FF9900"/>
                </a:solidFill>
              </a:rPr>
              <a:t>E.) </a:t>
            </a:r>
            <a:r>
              <a:rPr lang="en-US" dirty="0">
                <a:solidFill>
                  <a:schemeClr val="bg1"/>
                </a:solidFill>
              </a:rPr>
              <a:t>DNA through transcription makes mRN</a:t>
            </a:r>
            <a:r>
              <a:rPr lang="en-US" dirty="0">
                <a:solidFill>
                  <a:schemeClr val="bg1">
                    <a:lumMod val="95000"/>
                    <a:lumOff val="5000"/>
                  </a:schemeClr>
                </a:solidFill>
              </a:rPr>
              <a:t>A.</a:t>
            </a:r>
            <a:endParaRPr lang="en-US" sz="2000" dirty="0">
              <a:solidFill>
                <a:schemeClr val="bg1">
                  <a:lumMod val="95000"/>
                  <a:lumOff val="5000"/>
                </a:schemeClr>
              </a:solidFill>
            </a:endParaRPr>
          </a:p>
          <a:p>
            <a:endParaRPr lang="en-US" dirty="0">
              <a:solidFill>
                <a:srgbClr val="FFFF66"/>
              </a:solidFill>
            </a:endParaRPr>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4267200"/>
            <a:ext cx="9144000" cy="2895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8062322" y="20935"/>
            <a:ext cx="1059907" cy="1569660"/>
          </a:xfrm>
          <a:prstGeom prst="rect">
            <a:avLst/>
          </a:prstGeom>
          <a:noFill/>
        </p:spPr>
        <p:txBody>
          <a:bodyPr wrap="none" lIns="91440" tIns="45720" rIns="91440" bIns="4572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96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Verdana" pitchFamily="34" charset="0"/>
                <a:ea typeface="+mn-ea"/>
                <a:cs typeface="+mn-cs"/>
              </a:rPr>
              <a:t>1</a:t>
            </a:r>
          </a:p>
        </p:txBody>
      </p:sp>
    </p:spTree>
    <p:extLst>
      <p:ext uri="{BB962C8B-B14F-4D97-AF65-F5344CB8AC3E}">
        <p14:creationId xmlns:p14="http://schemas.microsoft.com/office/powerpoint/2010/main" val="75127383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body" idx="1"/>
          </p:nvPr>
        </p:nvSpPr>
        <p:spPr>
          <a:xfrm>
            <a:off x="152400" y="304800"/>
            <a:ext cx="8839200" cy="5821363"/>
          </a:xfrm>
        </p:spPr>
        <p:txBody>
          <a:bodyPr/>
          <a:lstStyle/>
          <a:p>
            <a:r>
              <a:rPr lang="en-US" dirty="0"/>
              <a:t>Which is not correct of DNA?</a:t>
            </a:r>
            <a:endParaRPr lang="en-US" sz="2400" dirty="0"/>
          </a:p>
          <a:p>
            <a:pPr marL="457200" lvl="1" indent="0">
              <a:buNone/>
            </a:pPr>
            <a:r>
              <a:rPr lang="en-US" dirty="0">
                <a:solidFill>
                  <a:srgbClr val="9933FF"/>
                </a:solidFill>
              </a:rPr>
              <a:t>A.) DNA is housed in the nucleus of Eukaryotic Cells.</a:t>
            </a:r>
          </a:p>
          <a:p>
            <a:pPr marL="457200" lvl="1" indent="0">
              <a:buNone/>
            </a:pPr>
            <a:r>
              <a:rPr lang="en-US" dirty="0">
                <a:solidFill>
                  <a:srgbClr val="FF00FF"/>
                </a:solidFill>
              </a:rPr>
              <a:t>B.) DNA stands for Double Nucleus Amino acid.</a:t>
            </a:r>
            <a:endParaRPr lang="en-US" sz="2000" dirty="0">
              <a:solidFill>
                <a:srgbClr val="FF00FF"/>
              </a:solidFill>
            </a:endParaRPr>
          </a:p>
          <a:p>
            <a:pPr marL="457200" lvl="1" indent="0">
              <a:buNone/>
            </a:pPr>
            <a:r>
              <a:rPr lang="en-US" dirty="0">
                <a:solidFill>
                  <a:srgbClr val="92D050"/>
                </a:solidFill>
              </a:rPr>
              <a:t>C.) The shape is called the double helix.</a:t>
            </a:r>
            <a:endParaRPr lang="en-US" sz="2000" dirty="0">
              <a:solidFill>
                <a:srgbClr val="92D050"/>
              </a:solidFill>
            </a:endParaRPr>
          </a:p>
          <a:p>
            <a:pPr marL="457200" lvl="1" indent="0">
              <a:buNone/>
            </a:pPr>
            <a:r>
              <a:rPr lang="en-US" dirty="0">
                <a:solidFill>
                  <a:srgbClr val="FF0000"/>
                </a:solidFill>
              </a:rPr>
              <a:t>D.) DNA has the information for our cells to make proteins.  </a:t>
            </a:r>
            <a:endParaRPr lang="en-US" sz="2000" dirty="0">
              <a:solidFill>
                <a:srgbClr val="FF0000"/>
              </a:solidFill>
            </a:endParaRPr>
          </a:p>
          <a:p>
            <a:pPr marL="457200" lvl="1" indent="0">
              <a:buNone/>
            </a:pPr>
            <a:r>
              <a:rPr lang="en-US" dirty="0">
                <a:solidFill>
                  <a:srgbClr val="FF9900"/>
                </a:solidFill>
              </a:rPr>
              <a:t>E.) </a:t>
            </a:r>
            <a:r>
              <a:rPr lang="en-US" dirty="0">
                <a:solidFill>
                  <a:schemeClr val="bg1"/>
                </a:solidFill>
              </a:rPr>
              <a:t>DNA through transcription makes mRNA</a:t>
            </a:r>
            <a:r>
              <a:rPr lang="en-US" dirty="0">
                <a:solidFill>
                  <a:schemeClr val="bg1">
                    <a:lumMod val="95000"/>
                    <a:lumOff val="5000"/>
                  </a:schemeClr>
                </a:solidFill>
              </a:rPr>
              <a:t>.</a:t>
            </a:r>
            <a:endParaRPr lang="en-US" sz="2000" dirty="0">
              <a:solidFill>
                <a:schemeClr val="bg1">
                  <a:lumMod val="95000"/>
                  <a:lumOff val="5000"/>
                </a:schemeClr>
              </a:solidFill>
            </a:endParaRPr>
          </a:p>
          <a:p>
            <a:endParaRPr lang="en-US" dirty="0">
              <a:solidFill>
                <a:srgbClr val="FFFF66"/>
              </a:solidFill>
            </a:endParaRPr>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4267200"/>
            <a:ext cx="9144000" cy="2895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8062322" y="20935"/>
            <a:ext cx="1059907" cy="1569660"/>
          </a:xfrm>
          <a:prstGeom prst="rect">
            <a:avLst/>
          </a:prstGeom>
          <a:noFill/>
        </p:spPr>
        <p:txBody>
          <a:bodyPr wrap="none" lIns="91440" tIns="45720" rIns="91440" bIns="4572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96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Verdana" pitchFamily="34" charset="0"/>
                <a:ea typeface="+mn-ea"/>
                <a:cs typeface="+mn-cs"/>
              </a:rPr>
              <a:t>1</a:t>
            </a:r>
          </a:p>
        </p:txBody>
      </p:sp>
      <p:pic>
        <p:nvPicPr>
          <p:cNvPr id="3" name="Picture 2">
            <a:extLst>
              <a:ext uri="{FF2B5EF4-FFF2-40B4-BE49-F238E27FC236}">
                <a16:creationId xmlns:a16="http://schemas.microsoft.com/office/drawing/2014/main" id="{8AD38063-EC10-C1D3-62FC-766A948A75FD}"/>
              </a:ext>
            </a:extLst>
          </p:cNvPr>
          <p:cNvPicPr>
            <a:picLocks noChangeAspect="1"/>
          </p:cNvPicPr>
          <p:nvPr/>
        </p:nvPicPr>
        <p:blipFill>
          <a:blip r:embed="rId3"/>
          <a:stretch>
            <a:fillRect/>
          </a:stretch>
        </p:blipFill>
        <p:spPr>
          <a:xfrm>
            <a:off x="7418674" y="6787306"/>
            <a:ext cx="1633537" cy="70694"/>
          </a:xfrm>
          <a:prstGeom prst="rect">
            <a:avLst/>
          </a:prstGeom>
        </p:spPr>
      </p:pic>
    </p:spTree>
    <p:extLst>
      <p:ext uri="{BB962C8B-B14F-4D97-AF65-F5344CB8AC3E}">
        <p14:creationId xmlns:p14="http://schemas.microsoft.com/office/powerpoint/2010/main" val="80500233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body" idx="1"/>
          </p:nvPr>
        </p:nvSpPr>
        <p:spPr>
          <a:xfrm>
            <a:off x="152400" y="304800"/>
            <a:ext cx="8839200" cy="5821363"/>
          </a:xfrm>
        </p:spPr>
        <p:txBody>
          <a:bodyPr/>
          <a:lstStyle/>
          <a:p>
            <a:r>
              <a:rPr lang="en-US" dirty="0"/>
              <a:t>Which is not correct of DNA?</a:t>
            </a:r>
            <a:endParaRPr lang="en-US" sz="2400" dirty="0"/>
          </a:p>
          <a:p>
            <a:pPr marL="457200" lvl="1" indent="0">
              <a:buNone/>
            </a:pPr>
            <a:r>
              <a:rPr lang="en-US" dirty="0">
                <a:solidFill>
                  <a:srgbClr val="9933FF"/>
                </a:solidFill>
              </a:rPr>
              <a:t>A.) DNA is housed in the nucleus of Eukaryotic Cells.</a:t>
            </a:r>
          </a:p>
          <a:p>
            <a:pPr marL="457200" lvl="1" indent="0">
              <a:buNone/>
            </a:pPr>
            <a:r>
              <a:rPr lang="en-US" dirty="0">
                <a:solidFill>
                  <a:srgbClr val="FF00FF"/>
                </a:solidFill>
              </a:rPr>
              <a:t>B.) DNA stands for Double Nucleus Amino acid.</a:t>
            </a:r>
            <a:endParaRPr lang="en-US" sz="2000" dirty="0">
              <a:solidFill>
                <a:srgbClr val="FF00FF"/>
              </a:solidFill>
            </a:endParaRPr>
          </a:p>
          <a:p>
            <a:pPr marL="457200" lvl="1" indent="0">
              <a:buNone/>
            </a:pPr>
            <a:r>
              <a:rPr lang="en-US" dirty="0">
                <a:solidFill>
                  <a:srgbClr val="92D050"/>
                </a:solidFill>
              </a:rPr>
              <a:t>C.) The shape is called the double helix.</a:t>
            </a:r>
            <a:endParaRPr lang="en-US" sz="2000" dirty="0">
              <a:solidFill>
                <a:srgbClr val="92D050"/>
              </a:solidFill>
            </a:endParaRPr>
          </a:p>
          <a:p>
            <a:pPr marL="457200" lvl="1" indent="0">
              <a:buNone/>
            </a:pPr>
            <a:r>
              <a:rPr lang="en-US" dirty="0">
                <a:solidFill>
                  <a:srgbClr val="FF0000"/>
                </a:solidFill>
              </a:rPr>
              <a:t>D.) DNA has the information for our cells to make proteins.  </a:t>
            </a:r>
            <a:endParaRPr lang="en-US" sz="2000" dirty="0">
              <a:solidFill>
                <a:srgbClr val="FF0000"/>
              </a:solidFill>
            </a:endParaRPr>
          </a:p>
          <a:p>
            <a:pPr marL="457200" lvl="1" indent="0">
              <a:buNone/>
            </a:pPr>
            <a:r>
              <a:rPr lang="en-US" dirty="0">
                <a:solidFill>
                  <a:srgbClr val="FF9900"/>
                </a:solidFill>
              </a:rPr>
              <a:t>E.) DNA through transcription makes mRNA.</a:t>
            </a:r>
            <a:endParaRPr lang="en-US" sz="2000" dirty="0">
              <a:solidFill>
                <a:srgbClr val="FF9900"/>
              </a:solidFill>
            </a:endParaRPr>
          </a:p>
          <a:p>
            <a:endParaRPr lang="en-US" dirty="0">
              <a:solidFill>
                <a:srgbClr val="FFFF66"/>
              </a:solidFill>
            </a:endParaRPr>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4267200"/>
            <a:ext cx="9144000" cy="2895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8062322" y="20935"/>
            <a:ext cx="1059907" cy="1569660"/>
          </a:xfrm>
          <a:prstGeom prst="rect">
            <a:avLst/>
          </a:prstGeom>
          <a:noFill/>
        </p:spPr>
        <p:txBody>
          <a:bodyPr wrap="none" lIns="91440" tIns="45720" rIns="91440" bIns="4572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96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Verdana" pitchFamily="34" charset="0"/>
                <a:ea typeface="+mn-ea"/>
                <a:cs typeface="+mn-cs"/>
              </a:rPr>
              <a:t>1</a:t>
            </a:r>
          </a:p>
        </p:txBody>
      </p:sp>
      <p:pic>
        <p:nvPicPr>
          <p:cNvPr id="3" name="Picture 2">
            <a:extLst>
              <a:ext uri="{FF2B5EF4-FFF2-40B4-BE49-F238E27FC236}">
                <a16:creationId xmlns:a16="http://schemas.microsoft.com/office/drawing/2014/main" id="{2F40E825-96E5-7B49-9041-6435950FB8B0}"/>
              </a:ext>
            </a:extLst>
          </p:cNvPr>
          <p:cNvPicPr>
            <a:picLocks noChangeAspect="1"/>
          </p:cNvPicPr>
          <p:nvPr/>
        </p:nvPicPr>
        <p:blipFill>
          <a:blip r:embed="rId3"/>
          <a:stretch>
            <a:fillRect/>
          </a:stretch>
        </p:blipFill>
        <p:spPr>
          <a:xfrm>
            <a:off x="7418674" y="6787306"/>
            <a:ext cx="1633537" cy="70694"/>
          </a:xfrm>
          <a:prstGeom prst="rect">
            <a:avLst/>
          </a:prstGeom>
        </p:spPr>
      </p:pic>
    </p:spTree>
    <p:extLst>
      <p:ext uri="{BB962C8B-B14F-4D97-AF65-F5344CB8AC3E}">
        <p14:creationId xmlns:p14="http://schemas.microsoft.com/office/powerpoint/2010/main" val="234466436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body" idx="1"/>
          </p:nvPr>
        </p:nvSpPr>
        <p:spPr>
          <a:xfrm>
            <a:off x="152400" y="304800"/>
            <a:ext cx="8839200" cy="5821363"/>
          </a:xfrm>
        </p:spPr>
        <p:txBody>
          <a:bodyPr/>
          <a:lstStyle/>
          <a:p>
            <a:r>
              <a:rPr lang="en-US" dirty="0"/>
              <a:t>Which is not correct of DNA?</a:t>
            </a:r>
            <a:endParaRPr lang="en-US" sz="2400" dirty="0"/>
          </a:p>
          <a:p>
            <a:pPr marL="457200" lvl="1" indent="0">
              <a:buNone/>
            </a:pPr>
            <a:r>
              <a:rPr lang="en-US" dirty="0">
                <a:solidFill>
                  <a:srgbClr val="9933FF"/>
                </a:solidFill>
              </a:rPr>
              <a:t>A.) DNA is housed in the nucleus of Eukaryotic Cells.</a:t>
            </a:r>
          </a:p>
          <a:p>
            <a:pPr marL="457200" lvl="1" indent="0">
              <a:buNone/>
            </a:pPr>
            <a:r>
              <a:rPr lang="en-US" dirty="0">
                <a:solidFill>
                  <a:srgbClr val="FF00FF"/>
                </a:solidFill>
              </a:rPr>
              <a:t>B.) DNA stands for Double Nucleus Amino acid.</a:t>
            </a:r>
            <a:endParaRPr lang="en-US" sz="2000" dirty="0">
              <a:solidFill>
                <a:srgbClr val="FF00FF"/>
              </a:solidFill>
            </a:endParaRPr>
          </a:p>
          <a:p>
            <a:pPr marL="457200" lvl="1" indent="0">
              <a:buNone/>
            </a:pPr>
            <a:r>
              <a:rPr lang="en-US" dirty="0">
                <a:solidFill>
                  <a:srgbClr val="92D050"/>
                </a:solidFill>
              </a:rPr>
              <a:t>C.) The shape is called the double helix.</a:t>
            </a:r>
            <a:endParaRPr lang="en-US" sz="2000" dirty="0">
              <a:solidFill>
                <a:srgbClr val="92D050"/>
              </a:solidFill>
            </a:endParaRPr>
          </a:p>
          <a:p>
            <a:pPr marL="457200" lvl="1" indent="0">
              <a:buNone/>
            </a:pPr>
            <a:r>
              <a:rPr lang="en-US" dirty="0">
                <a:solidFill>
                  <a:srgbClr val="FF0000"/>
                </a:solidFill>
              </a:rPr>
              <a:t>D.) DNA has the information for our cells to make proteins.  </a:t>
            </a:r>
            <a:endParaRPr lang="en-US" sz="2000" dirty="0">
              <a:solidFill>
                <a:srgbClr val="FF0000"/>
              </a:solidFill>
            </a:endParaRPr>
          </a:p>
          <a:p>
            <a:pPr marL="457200" lvl="1" indent="0">
              <a:buNone/>
            </a:pPr>
            <a:r>
              <a:rPr lang="en-US" dirty="0">
                <a:solidFill>
                  <a:srgbClr val="FF9900"/>
                </a:solidFill>
              </a:rPr>
              <a:t>E.) DNA through transcription makes mRNA.</a:t>
            </a:r>
            <a:endParaRPr lang="en-US" sz="2000" dirty="0">
              <a:solidFill>
                <a:srgbClr val="FF9900"/>
              </a:solidFill>
            </a:endParaRPr>
          </a:p>
          <a:p>
            <a:endParaRPr lang="en-US" dirty="0">
              <a:solidFill>
                <a:srgbClr val="FFFF66"/>
              </a:solidFill>
            </a:endParaRPr>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4267200"/>
            <a:ext cx="9144000" cy="2895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8062322" y="20935"/>
            <a:ext cx="1059907" cy="1569660"/>
          </a:xfrm>
          <a:prstGeom prst="rect">
            <a:avLst/>
          </a:prstGeom>
          <a:noFill/>
        </p:spPr>
        <p:txBody>
          <a:bodyPr wrap="none" lIns="91440" tIns="45720" rIns="91440" bIns="4572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96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Verdana" pitchFamily="34" charset="0"/>
                <a:ea typeface="+mn-ea"/>
                <a:cs typeface="+mn-cs"/>
              </a:rPr>
              <a:t>1</a:t>
            </a:r>
          </a:p>
        </p:txBody>
      </p:sp>
      <p:sp>
        <p:nvSpPr>
          <p:cNvPr id="3" name="Rectangle 2"/>
          <p:cNvSpPr/>
          <p:nvPr/>
        </p:nvSpPr>
        <p:spPr>
          <a:xfrm>
            <a:off x="304800" y="6096000"/>
            <a:ext cx="7928774" cy="923330"/>
          </a:xfrm>
          <a:prstGeom prst="rect">
            <a:avLst/>
          </a:prstGeom>
          <a:noFill/>
        </p:spPr>
        <p:txBody>
          <a:bodyPr wrap="none" lIns="91440" tIns="45720" rIns="91440" bIns="4572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w="17780" cmpd="sng">
                  <a:solidFill>
                    <a:sysClr val="windowText" lastClr="000000"/>
                  </a:solidFill>
                  <a:prstDash val="solid"/>
                  <a:miter lim="800000"/>
                </a:ln>
                <a:solidFill>
                  <a:srgbClr val="FFFF00"/>
                </a:solidFill>
                <a:effectLst>
                  <a:outerShdw blurRad="50800" algn="tl" rotWithShape="0">
                    <a:srgbClr val="000000"/>
                  </a:outerShdw>
                </a:effectLst>
                <a:uLnTx/>
                <a:uFillTx/>
                <a:latin typeface="Verdana" pitchFamily="34" charset="0"/>
                <a:ea typeface="+mn-ea"/>
                <a:cs typeface="+mn-cs"/>
              </a:rPr>
              <a:t>And the answer is…</a:t>
            </a:r>
          </a:p>
        </p:txBody>
      </p:sp>
      <p:pic>
        <p:nvPicPr>
          <p:cNvPr id="4" name="Picture 3">
            <a:extLst>
              <a:ext uri="{FF2B5EF4-FFF2-40B4-BE49-F238E27FC236}">
                <a16:creationId xmlns:a16="http://schemas.microsoft.com/office/drawing/2014/main" id="{4576347C-A8CD-EC2A-D272-45378EAABAFC}"/>
              </a:ext>
            </a:extLst>
          </p:cNvPr>
          <p:cNvPicPr>
            <a:picLocks noChangeAspect="1"/>
          </p:cNvPicPr>
          <p:nvPr/>
        </p:nvPicPr>
        <p:blipFill>
          <a:blip r:embed="rId3"/>
          <a:stretch>
            <a:fillRect/>
          </a:stretch>
        </p:blipFill>
        <p:spPr>
          <a:xfrm>
            <a:off x="7418674" y="6787306"/>
            <a:ext cx="1633537" cy="70694"/>
          </a:xfrm>
          <a:prstGeom prst="rect">
            <a:avLst/>
          </a:prstGeom>
        </p:spPr>
      </p:pic>
    </p:spTree>
    <p:extLst>
      <p:ext uri="{BB962C8B-B14F-4D97-AF65-F5344CB8AC3E}">
        <p14:creationId xmlns:p14="http://schemas.microsoft.com/office/powerpoint/2010/main" val="349329322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body" idx="1"/>
          </p:nvPr>
        </p:nvSpPr>
        <p:spPr>
          <a:xfrm>
            <a:off x="152400" y="304800"/>
            <a:ext cx="8839200" cy="5821363"/>
          </a:xfrm>
        </p:spPr>
        <p:txBody>
          <a:bodyPr/>
          <a:lstStyle/>
          <a:p>
            <a:r>
              <a:rPr lang="en-US" dirty="0"/>
              <a:t>Which is not correct of DNA?</a:t>
            </a:r>
            <a:endParaRPr lang="en-US" sz="2400" dirty="0"/>
          </a:p>
          <a:p>
            <a:pPr marL="457200" lvl="1" indent="0">
              <a:buNone/>
            </a:pPr>
            <a:r>
              <a:rPr lang="en-US" dirty="0">
                <a:solidFill>
                  <a:srgbClr val="9933FF"/>
                </a:solidFill>
              </a:rPr>
              <a:t>A.) DNA is housed in the nucleus of Eukaryotic Cells.</a:t>
            </a:r>
          </a:p>
          <a:p>
            <a:pPr marL="457200" lvl="1" indent="0">
              <a:buNone/>
            </a:pPr>
            <a:r>
              <a:rPr lang="en-US" dirty="0">
                <a:solidFill>
                  <a:srgbClr val="FF00FF"/>
                </a:solidFill>
              </a:rPr>
              <a:t>B.) DNA stands for Double Nucleus Amino acid.</a:t>
            </a:r>
            <a:endParaRPr lang="en-US" sz="2000" dirty="0">
              <a:solidFill>
                <a:srgbClr val="FF00FF"/>
              </a:solidFill>
            </a:endParaRPr>
          </a:p>
          <a:p>
            <a:pPr marL="457200" lvl="1" indent="0">
              <a:buNone/>
            </a:pPr>
            <a:r>
              <a:rPr lang="en-US" dirty="0">
                <a:solidFill>
                  <a:srgbClr val="92D050"/>
                </a:solidFill>
              </a:rPr>
              <a:t>C.) The shape is called the double helix.</a:t>
            </a:r>
            <a:endParaRPr lang="en-US" sz="2000" dirty="0">
              <a:solidFill>
                <a:srgbClr val="92D050"/>
              </a:solidFill>
            </a:endParaRPr>
          </a:p>
          <a:p>
            <a:pPr marL="457200" lvl="1" indent="0">
              <a:buNone/>
            </a:pPr>
            <a:r>
              <a:rPr lang="en-US" dirty="0">
                <a:solidFill>
                  <a:srgbClr val="FF0000"/>
                </a:solidFill>
              </a:rPr>
              <a:t>D.) DNA has the information for our cells to make proteins.  </a:t>
            </a:r>
            <a:endParaRPr lang="en-US" sz="2000" dirty="0">
              <a:solidFill>
                <a:srgbClr val="FF0000"/>
              </a:solidFill>
            </a:endParaRPr>
          </a:p>
          <a:p>
            <a:pPr marL="457200" lvl="1" indent="0">
              <a:buNone/>
            </a:pPr>
            <a:r>
              <a:rPr lang="en-US" dirty="0">
                <a:solidFill>
                  <a:srgbClr val="FF9900"/>
                </a:solidFill>
              </a:rPr>
              <a:t>E.) DNA through transcription makes mRNA.</a:t>
            </a:r>
            <a:endParaRPr lang="en-US" sz="2000" dirty="0">
              <a:solidFill>
                <a:srgbClr val="FF9900"/>
              </a:solidFill>
            </a:endParaRPr>
          </a:p>
          <a:p>
            <a:endParaRPr lang="en-US" dirty="0">
              <a:solidFill>
                <a:srgbClr val="FFFF66"/>
              </a:solidFill>
            </a:endParaRPr>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4267200"/>
            <a:ext cx="9144000" cy="2895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8062322" y="20935"/>
            <a:ext cx="1059907" cy="1569660"/>
          </a:xfrm>
          <a:prstGeom prst="rect">
            <a:avLst/>
          </a:prstGeom>
          <a:noFill/>
        </p:spPr>
        <p:txBody>
          <a:bodyPr wrap="none" lIns="91440" tIns="45720" rIns="91440" bIns="4572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96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Verdana" pitchFamily="34" charset="0"/>
                <a:ea typeface="+mn-ea"/>
                <a:cs typeface="+mn-cs"/>
              </a:rPr>
              <a:t>1</a:t>
            </a:r>
          </a:p>
        </p:txBody>
      </p:sp>
      <p:sp>
        <p:nvSpPr>
          <p:cNvPr id="3" name="Rectangle 2"/>
          <p:cNvSpPr/>
          <p:nvPr/>
        </p:nvSpPr>
        <p:spPr>
          <a:xfrm>
            <a:off x="304800" y="6096000"/>
            <a:ext cx="7928774" cy="923330"/>
          </a:xfrm>
          <a:prstGeom prst="rect">
            <a:avLst/>
          </a:prstGeom>
          <a:noFill/>
        </p:spPr>
        <p:txBody>
          <a:bodyPr wrap="none" lIns="91440" tIns="45720" rIns="91440" bIns="4572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w="17780" cmpd="sng">
                  <a:solidFill>
                    <a:sysClr val="windowText" lastClr="000000"/>
                  </a:solidFill>
                  <a:prstDash val="solid"/>
                  <a:miter lim="800000"/>
                </a:ln>
                <a:solidFill>
                  <a:srgbClr val="FFFF00"/>
                </a:solidFill>
                <a:effectLst>
                  <a:outerShdw blurRad="50800" algn="tl" rotWithShape="0">
                    <a:srgbClr val="000000"/>
                  </a:outerShdw>
                </a:effectLst>
                <a:uLnTx/>
                <a:uFillTx/>
                <a:latin typeface="Verdana" pitchFamily="34" charset="0"/>
                <a:ea typeface="+mn-ea"/>
                <a:cs typeface="+mn-cs"/>
              </a:rPr>
              <a:t>And the answer is…</a:t>
            </a:r>
          </a:p>
        </p:txBody>
      </p:sp>
      <p:sp>
        <p:nvSpPr>
          <p:cNvPr id="4" name="Rounded Rectangle 3"/>
          <p:cNvSpPr/>
          <p:nvPr/>
        </p:nvSpPr>
        <p:spPr bwMode="auto">
          <a:xfrm>
            <a:off x="457200" y="1828800"/>
            <a:ext cx="8382000" cy="533400"/>
          </a:xfrm>
          <a:prstGeom prst="roundRect">
            <a:avLst/>
          </a:prstGeom>
          <a:solidFill>
            <a:srgbClr val="FF00FF">
              <a:alpha val="25000"/>
            </a:srgbClr>
          </a:solidFill>
          <a:ln w="57150" cap="flat" cmpd="sng" algn="ctr">
            <a:solidFill>
              <a:srgbClr val="FF00FF"/>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pic>
        <p:nvPicPr>
          <p:cNvPr id="5" name="Picture 4">
            <a:extLst>
              <a:ext uri="{FF2B5EF4-FFF2-40B4-BE49-F238E27FC236}">
                <a16:creationId xmlns:a16="http://schemas.microsoft.com/office/drawing/2014/main" id="{96A32F3B-D2FA-1E71-CA44-34477493B47B}"/>
              </a:ext>
            </a:extLst>
          </p:cNvPr>
          <p:cNvPicPr>
            <a:picLocks noChangeAspect="1"/>
          </p:cNvPicPr>
          <p:nvPr/>
        </p:nvPicPr>
        <p:blipFill>
          <a:blip r:embed="rId3"/>
          <a:stretch>
            <a:fillRect/>
          </a:stretch>
        </p:blipFill>
        <p:spPr>
          <a:xfrm>
            <a:off x="7418674" y="6787306"/>
            <a:ext cx="1633537" cy="70694"/>
          </a:xfrm>
          <a:prstGeom prst="rect">
            <a:avLst/>
          </a:prstGeom>
        </p:spPr>
      </p:pic>
    </p:spTree>
    <p:extLst>
      <p:ext uri="{BB962C8B-B14F-4D97-AF65-F5344CB8AC3E}">
        <p14:creationId xmlns:p14="http://schemas.microsoft.com/office/powerpoint/2010/main" val="2843825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body" idx="1"/>
          </p:nvPr>
        </p:nvSpPr>
        <p:spPr>
          <a:xfrm>
            <a:off x="152400" y="304800"/>
            <a:ext cx="8839200" cy="5821363"/>
          </a:xfrm>
        </p:spPr>
        <p:txBody>
          <a:bodyPr/>
          <a:lstStyle/>
          <a:p>
            <a:r>
              <a:rPr lang="en-US" dirty="0"/>
              <a:t>Which is not correct of DNA?</a:t>
            </a:r>
            <a:endParaRPr lang="en-US" sz="2400" dirty="0"/>
          </a:p>
          <a:p>
            <a:pPr marL="457200" lvl="1" indent="0">
              <a:buNone/>
            </a:pPr>
            <a:r>
              <a:rPr lang="en-US" dirty="0">
                <a:solidFill>
                  <a:srgbClr val="9933FF"/>
                </a:solidFill>
              </a:rPr>
              <a:t>A.) DNA is housed in the nucleus of Eukaryotic Cells.</a:t>
            </a:r>
          </a:p>
          <a:p>
            <a:pPr marL="457200" lvl="1" indent="0">
              <a:buNone/>
            </a:pPr>
            <a:r>
              <a:rPr lang="en-US" dirty="0">
                <a:solidFill>
                  <a:srgbClr val="FF00FF"/>
                </a:solidFill>
              </a:rPr>
              <a:t>B.) DNA stands for </a:t>
            </a:r>
            <a:r>
              <a:rPr lang="en-US" dirty="0" err="1"/>
              <a:t>Deoxyribose</a:t>
            </a:r>
            <a:r>
              <a:rPr lang="en-US" dirty="0"/>
              <a:t> Nucleic Acid</a:t>
            </a:r>
          </a:p>
          <a:p>
            <a:pPr marL="457200" lvl="1" indent="0">
              <a:buNone/>
            </a:pPr>
            <a:r>
              <a:rPr lang="en-US" dirty="0">
                <a:solidFill>
                  <a:srgbClr val="92D050"/>
                </a:solidFill>
              </a:rPr>
              <a:t>C.) The shape is called the double helix.</a:t>
            </a:r>
            <a:endParaRPr lang="en-US" sz="2000" dirty="0">
              <a:solidFill>
                <a:srgbClr val="92D050"/>
              </a:solidFill>
            </a:endParaRPr>
          </a:p>
          <a:p>
            <a:pPr marL="457200" lvl="1" indent="0">
              <a:buNone/>
            </a:pPr>
            <a:r>
              <a:rPr lang="en-US" dirty="0">
                <a:solidFill>
                  <a:srgbClr val="FF0000"/>
                </a:solidFill>
              </a:rPr>
              <a:t>D.) DNA has the information for our cells to make proteins.  </a:t>
            </a:r>
            <a:endParaRPr lang="en-US" sz="2000" dirty="0">
              <a:solidFill>
                <a:srgbClr val="FF0000"/>
              </a:solidFill>
            </a:endParaRPr>
          </a:p>
          <a:p>
            <a:pPr marL="457200" lvl="1" indent="0">
              <a:buNone/>
            </a:pPr>
            <a:r>
              <a:rPr lang="en-US" dirty="0">
                <a:solidFill>
                  <a:srgbClr val="FF9900"/>
                </a:solidFill>
              </a:rPr>
              <a:t>E.) DNA through transcription makes mRNA.</a:t>
            </a:r>
            <a:endParaRPr lang="en-US" sz="2000" dirty="0">
              <a:solidFill>
                <a:srgbClr val="FF9900"/>
              </a:solidFill>
            </a:endParaRPr>
          </a:p>
          <a:p>
            <a:endParaRPr lang="en-US" dirty="0">
              <a:solidFill>
                <a:srgbClr val="FFFF66"/>
              </a:solidFill>
            </a:endParaRPr>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4267200"/>
            <a:ext cx="9144000" cy="2895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8062322" y="20935"/>
            <a:ext cx="1059907" cy="1569660"/>
          </a:xfrm>
          <a:prstGeom prst="rect">
            <a:avLst/>
          </a:prstGeom>
          <a:noFill/>
        </p:spPr>
        <p:txBody>
          <a:bodyPr wrap="none" lIns="91440" tIns="45720" rIns="91440" bIns="4572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96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Verdana" pitchFamily="34" charset="0"/>
                <a:ea typeface="+mn-ea"/>
                <a:cs typeface="+mn-cs"/>
              </a:rPr>
              <a:t>1</a:t>
            </a:r>
          </a:p>
        </p:txBody>
      </p:sp>
      <p:sp>
        <p:nvSpPr>
          <p:cNvPr id="3" name="Rectangle 2"/>
          <p:cNvSpPr/>
          <p:nvPr/>
        </p:nvSpPr>
        <p:spPr>
          <a:xfrm>
            <a:off x="304800" y="6096000"/>
            <a:ext cx="7928774" cy="923330"/>
          </a:xfrm>
          <a:prstGeom prst="rect">
            <a:avLst/>
          </a:prstGeom>
          <a:noFill/>
        </p:spPr>
        <p:txBody>
          <a:bodyPr wrap="none" lIns="91440" tIns="45720" rIns="91440" bIns="4572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w="17780" cmpd="sng">
                  <a:solidFill>
                    <a:sysClr val="windowText" lastClr="000000"/>
                  </a:solidFill>
                  <a:prstDash val="solid"/>
                  <a:miter lim="800000"/>
                </a:ln>
                <a:solidFill>
                  <a:srgbClr val="FFFF00"/>
                </a:solidFill>
                <a:effectLst>
                  <a:outerShdw blurRad="50800" algn="tl" rotWithShape="0">
                    <a:srgbClr val="000000"/>
                  </a:outerShdw>
                </a:effectLst>
                <a:uLnTx/>
                <a:uFillTx/>
                <a:latin typeface="Verdana" pitchFamily="34" charset="0"/>
                <a:ea typeface="+mn-ea"/>
                <a:cs typeface="+mn-cs"/>
              </a:rPr>
              <a:t>And the answer is…</a:t>
            </a:r>
          </a:p>
        </p:txBody>
      </p:sp>
      <p:sp>
        <p:nvSpPr>
          <p:cNvPr id="7" name="Rounded Rectangle 6"/>
          <p:cNvSpPr/>
          <p:nvPr/>
        </p:nvSpPr>
        <p:spPr bwMode="auto">
          <a:xfrm>
            <a:off x="533400" y="1828800"/>
            <a:ext cx="8382000" cy="533400"/>
          </a:xfrm>
          <a:prstGeom prst="roundRect">
            <a:avLst/>
          </a:prstGeom>
          <a:solidFill>
            <a:srgbClr val="FF00FF">
              <a:alpha val="25000"/>
            </a:srgbClr>
          </a:solidFill>
          <a:ln w="57150" cap="flat" cmpd="sng" algn="ctr">
            <a:solidFill>
              <a:srgbClr val="FF00FF"/>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pic>
        <p:nvPicPr>
          <p:cNvPr id="4" name="Picture 3">
            <a:extLst>
              <a:ext uri="{FF2B5EF4-FFF2-40B4-BE49-F238E27FC236}">
                <a16:creationId xmlns:a16="http://schemas.microsoft.com/office/drawing/2014/main" id="{D8DF4AE2-7A85-9055-9F2C-F0323A845304}"/>
              </a:ext>
            </a:extLst>
          </p:cNvPr>
          <p:cNvPicPr>
            <a:picLocks noChangeAspect="1"/>
          </p:cNvPicPr>
          <p:nvPr/>
        </p:nvPicPr>
        <p:blipFill>
          <a:blip r:embed="rId3"/>
          <a:stretch>
            <a:fillRect/>
          </a:stretch>
        </p:blipFill>
        <p:spPr>
          <a:xfrm>
            <a:off x="7418674" y="6787306"/>
            <a:ext cx="1633537" cy="70694"/>
          </a:xfrm>
          <a:prstGeom prst="rect">
            <a:avLst/>
          </a:prstGeom>
        </p:spPr>
      </p:pic>
    </p:spTree>
    <p:extLst>
      <p:ext uri="{BB962C8B-B14F-4D97-AF65-F5344CB8AC3E}">
        <p14:creationId xmlns:p14="http://schemas.microsoft.com/office/powerpoint/2010/main" val="227748100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228600"/>
            <a:ext cx="8458200" cy="5897563"/>
          </a:xfrm>
        </p:spPr>
        <p:txBody>
          <a:bodyPr/>
          <a:lstStyle/>
          <a:p>
            <a:r>
              <a:rPr lang="en-US" dirty="0"/>
              <a:t>How many meters (roughly) of DNA stretched out can be found in a single cell?</a:t>
            </a:r>
          </a:p>
          <a:p>
            <a:pPr lvl="1"/>
            <a:r>
              <a:rPr lang="en-US" dirty="0">
                <a:solidFill>
                  <a:srgbClr val="66FFCC"/>
                </a:solidFill>
              </a:rPr>
              <a:t>A.) </a:t>
            </a:r>
            <a:r>
              <a:rPr lang="en-US" dirty="0">
                <a:solidFill>
                  <a:schemeClr val="bg1"/>
                </a:solidFill>
              </a:rPr>
              <a:t>.18 nanometers</a:t>
            </a:r>
          </a:p>
          <a:p>
            <a:pPr lvl="1"/>
            <a:r>
              <a:rPr lang="en-US" dirty="0">
                <a:solidFill>
                  <a:srgbClr val="FFC000"/>
                </a:solidFill>
              </a:rPr>
              <a:t>B.) </a:t>
            </a:r>
            <a:r>
              <a:rPr lang="en-US" dirty="0">
                <a:solidFill>
                  <a:schemeClr val="bg1"/>
                </a:solidFill>
              </a:rPr>
              <a:t>18 millimeters</a:t>
            </a:r>
          </a:p>
          <a:p>
            <a:pPr lvl="1"/>
            <a:r>
              <a:rPr lang="en-US" dirty="0">
                <a:solidFill>
                  <a:srgbClr val="FF5050"/>
                </a:solidFill>
              </a:rPr>
              <a:t>C.) </a:t>
            </a:r>
            <a:r>
              <a:rPr lang="en-US" dirty="0">
                <a:solidFill>
                  <a:schemeClr val="bg1"/>
                </a:solidFill>
              </a:rPr>
              <a:t>1.8 meters</a:t>
            </a:r>
          </a:p>
          <a:p>
            <a:pPr lvl="1"/>
            <a:r>
              <a:rPr lang="en-US" dirty="0">
                <a:solidFill>
                  <a:srgbClr val="9933FF"/>
                </a:solidFill>
              </a:rPr>
              <a:t>D.) </a:t>
            </a:r>
            <a:r>
              <a:rPr lang="en-US" dirty="0">
                <a:solidFill>
                  <a:schemeClr val="bg1"/>
                </a:solidFill>
              </a:rPr>
              <a:t>180 kilometers</a:t>
            </a:r>
          </a:p>
          <a:p>
            <a:pPr lvl="1"/>
            <a:r>
              <a:rPr lang="en-US" dirty="0">
                <a:solidFill>
                  <a:schemeClr val="accent1">
                    <a:lumMod val="40000"/>
                    <a:lumOff val="60000"/>
                  </a:schemeClr>
                </a:solidFill>
              </a:rPr>
              <a:t>E.) </a:t>
            </a:r>
            <a:r>
              <a:rPr lang="en-US" dirty="0">
                <a:solidFill>
                  <a:schemeClr val="bg1"/>
                </a:solidFill>
              </a:rPr>
              <a:t>It can wrap around the world over 180 million times.</a:t>
            </a:r>
          </a:p>
        </p:txBody>
      </p:sp>
      <p:pic>
        <p:nvPicPr>
          <p:cNvPr id="4"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1000" y="4419600"/>
            <a:ext cx="8382000" cy="2133600"/>
          </a:xfrm>
          <a:prstGeom prst="rect">
            <a:avLst/>
          </a:prstGeom>
          <a:noFill/>
          <a:ln w="76200" cmpd="tri" algn="ctr">
            <a:solidFill>
              <a:srgbClr val="CC00CC"/>
            </a:solidFill>
            <a:miter lim="800000"/>
            <a:headEnd/>
            <a:tailEnd/>
          </a:ln>
          <a:extLst>
            <a:ext uri="{909E8E84-426E-40DD-AFC4-6F175D3DCCD1}">
              <a14:hiddenFill xmlns:a14="http://schemas.microsoft.com/office/drawing/2010/main">
                <a:solidFill>
                  <a:srgbClr val="FFFFFF"/>
                </a:solidFill>
              </a14:hiddenFill>
            </a:ext>
          </a:extLst>
        </p:spPr>
      </p:pic>
      <p:sp>
        <p:nvSpPr>
          <p:cNvPr id="5" name="Rectangle 4"/>
          <p:cNvSpPr/>
          <p:nvPr/>
        </p:nvSpPr>
        <p:spPr>
          <a:xfrm>
            <a:off x="7670436" y="1397675"/>
            <a:ext cx="1059907" cy="1569660"/>
          </a:xfrm>
          <a:prstGeom prst="rect">
            <a:avLst/>
          </a:prstGeom>
          <a:noFill/>
        </p:spPr>
        <p:txBody>
          <a:bodyPr wrap="none" lIns="91440" tIns="45720" rIns="91440" bIns="4572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96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Verdana" pitchFamily="34" charset="0"/>
                <a:ea typeface="+mn-ea"/>
                <a:cs typeface="+mn-cs"/>
              </a:rPr>
              <a:t>2</a:t>
            </a:r>
          </a:p>
        </p:txBody>
      </p:sp>
      <p:pic>
        <p:nvPicPr>
          <p:cNvPr id="2" name="Picture 1">
            <a:extLst>
              <a:ext uri="{FF2B5EF4-FFF2-40B4-BE49-F238E27FC236}">
                <a16:creationId xmlns:a16="http://schemas.microsoft.com/office/drawing/2014/main" id="{51156BBC-62BE-F2B0-87CF-26AC32E5EDBA}"/>
              </a:ext>
            </a:extLst>
          </p:cNvPr>
          <p:cNvPicPr>
            <a:picLocks noChangeAspect="1"/>
          </p:cNvPicPr>
          <p:nvPr/>
        </p:nvPicPr>
        <p:blipFill>
          <a:blip r:embed="rId3"/>
          <a:stretch>
            <a:fillRect/>
          </a:stretch>
        </p:blipFill>
        <p:spPr>
          <a:xfrm>
            <a:off x="7418674" y="6787306"/>
            <a:ext cx="1633537" cy="70694"/>
          </a:xfrm>
          <a:prstGeom prst="rect">
            <a:avLst/>
          </a:prstGeom>
        </p:spPr>
      </p:pic>
    </p:spTree>
    <p:extLst>
      <p:ext uri="{BB962C8B-B14F-4D97-AF65-F5344CB8AC3E}">
        <p14:creationId xmlns:p14="http://schemas.microsoft.com/office/powerpoint/2010/main" val="71799009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997798567"/>
              </p:ext>
            </p:extLst>
          </p:nvPr>
        </p:nvGraphicFramePr>
        <p:xfrm>
          <a:off x="381000" y="891594"/>
          <a:ext cx="8382000" cy="5680075"/>
        </p:xfrm>
        <a:graphic>
          <a:graphicData uri="http://schemas.openxmlformats.org/drawingml/2006/table">
            <a:tbl>
              <a:tblPr firstRow="1" bandRow="1">
                <a:tableStyleId>{5C22544A-7EE6-4342-B048-85BDC9FD1C3A}</a:tableStyleId>
              </a:tblPr>
              <a:tblGrid>
                <a:gridCol w="1676400">
                  <a:extLst>
                    <a:ext uri="{9D8B030D-6E8A-4147-A177-3AD203B41FA5}">
                      <a16:colId xmlns:a16="http://schemas.microsoft.com/office/drawing/2014/main" val="20000"/>
                    </a:ext>
                  </a:extLst>
                </a:gridCol>
                <a:gridCol w="1676400">
                  <a:extLst>
                    <a:ext uri="{9D8B030D-6E8A-4147-A177-3AD203B41FA5}">
                      <a16:colId xmlns:a16="http://schemas.microsoft.com/office/drawing/2014/main" val="20001"/>
                    </a:ext>
                  </a:extLst>
                </a:gridCol>
                <a:gridCol w="1676400">
                  <a:extLst>
                    <a:ext uri="{9D8B030D-6E8A-4147-A177-3AD203B41FA5}">
                      <a16:colId xmlns:a16="http://schemas.microsoft.com/office/drawing/2014/main" val="20002"/>
                    </a:ext>
                  </a:extLst>
                </a:gridCol>
                <a:gridCol w="1676400">
                  <a:extLst>
                    <a:ext uri="{9D8B030D-6E8A-4147-A177-3AD203B41FA5}">
                      <a16:colId xmlns:a16="http://schemas.microsoft.com/office/drawing/2014/main" val="20003"/>
                    </a:ext>
                  </a:extLst>
                </a:gridCol>
                <a:gridCol w="1676400">
                  <a:extLst>
                    <a:ext uri="{9D8B030D-6E8A-4147-A177-3AD203B41FA5}">
                      <a16:colId xmlns:a16="http://schemas.microsoft.com/office/drawing/2014/main" val="20004"/>
                    </a:ext>
                  </a:extLst>
                </a:gridCol>
              </a:tblGrid>
              <a:tr h="819729">
                <a:tc>
                  <a:txBody>
                    <a:bodyPr/>
                    <a:lstStyle/>
                    <a:p>
                      <a:pPr algn="ctr"/>
                      <a:r>
                        <a:rPr lang="en-US" dirty="0">
                          <a:solidFill>
                            <a:srgbClr val="FF00FF"/>
                          </a:solidFill>
                        </a:rPr>
                        <a:t>HI</a:t>
                      </a:r>
                      <a:r>
                        <a:rPr lang="en-US" baseline="0" dirty="0">
                          <a:solidFill>
                            <a:srgbClr val="FF00FF"/>
                          </a:solidFill>
                        </a:rPr>
                        <a:t>P </a:t>
                      </a:r>
                      <a:r>
                        <a:rPr lang="en-US" baseline="0" dirty="0" err="1">
                          <a:solidFill>
                            <a:srgbClr val="FF00FF"/>
                          </a:solidFill>
                        </a:rPr>
                        <a:t>HIP</a:t>
                      </a:r>
                      <a:br>
                        <a:rPr lang="en-US" baseline="0" dirty="0">
                          <a:solidFill>
                            <a:srgbClr val="FF00FF"/>
                          </a:solidFill>
                        </a:rPr>
                      </a:br>
                      <a:r>
                        <a:rPr lang="en-US" baseline="0" dirty="0">
                          <a:solidFill>
                            <a:srgbClr val="FF00FF"/>
                          </a:solidFill>
                        </a:rPr>
                        <a:t>HOORAY</a:t>
                      </a:r>
                      <a:endParaRPr lang="en-US" dirty="0">
                        <a:solidFill>
                          <a:srgbClr val="FF00FF"/>
                        </a:solidFill>
                      </a:endParaRPr>
                    </a:p>
                  </a:txBody>
                  <a:tcPr>
                    <a:noFill/>
                  </a:tcPr>
                </a:tc>
                <a:tc>
                  <a:txBody>
                    <a:bodyPr/>
                    <a:lstStyle/>
                    <a:p>
                      <a:pPr algn="ctr"/>
                      <a:r>
                        <a:rPr lang="en-US" dirty="0"/>
                        <a:t>SPIRAL</a:t>
                      </a:r>
                      <a:br>
                        <a:rPr lang="en-US" dirty="0"/>
                      </a:br>
                      <a:r>
                        <a:rPr lang="en-US" dirty="0" err="1"/>
                        <a:t>SPIRAL</a:t>
                      </a:r>
                      <a:endParaRPr lang="en-US" dirty="0"/>
                    </a:p>
                  </a:txBody>
                  <a:tcPr>
                    <a:noFill/>
                  </a:tcPr>
                </a:tc>
                <a:tc>
                  <a:txBody>
                    <a:bodyPr/>
                    <a:lstStyle/>
                    <a:p>
                      <a:pPr algn="ctr"/>
                      <a:r>
                        <a:rPr lang="en-US" dirty="0"/>
                        <a:t>SHAPE-UP</a:t>
                      </a:r>
                    </a:p>
                  </a:txBody>
                  <a:tcPr>
                    <a:noFill/>
                  </a:tcPr>
                </a:tc>
                <a:tc>
                  <a:txBody>
                    <a:bodyPr/>
                    <a:lstStyle/>
                    <a:p>
                      <a:pPr algn="ctr"/>
                      <a:r>
                        <a:rPr lang="en-US" dirty="0"/>
                        <a:t>LIFE</a:t>
                      </a:r>
                    </a:p>
                    <a:p>
                      <a:pPr algn="ctr"/>
                      <a:r>
                        <a:rPr lang="en-US" dirty="0"/>
                        <a:t>LINE</a:t>
                      </a:r>
                    </a:p>
                  </a:txBody>
                  <a:tcPr>
                    <a:noFill/>
                  </a:tcPr>
                </a:tc>
                <a:tc>
                  <a:txBody>
                    <a:bodyPr/>
                    <a:lstStyle/>
                    <a:p>
                      <a:pPr algn="ctr"/>
                      <a:r>
                        <a:rPr lang="en-US" dirty="0"/>
                        <a:t>-Bonus-</a:t>
                      </a:r>
                    </a:p>
                    <a:p>
                      <a:pPr algn="ctr"/>
                      <a:r>
                        <a:rPr lang="en-US" dirty="0"/>
                        <a:t>FAMILY</a:t>
                      </a:r>
                      <a:r>
                        <a:rPr lang="en-US" baseline="0" dirty="0"/>
                        <a:t> JEANS</a:t>
                      </a:r>
                      <a:endParaRPr lang="en-US" dirty="0"/>
                    </a:p>
                  </a:txBody>
                  <a:tcPr>
                    <a:noFill/>
                  </a:tcPr>
                </a:tc>
                <a:extLst>
                  <a:ext uri="{0D108BD9-81ED-4DB2-BD59-A6C34878D82A}">
                    <a16:rowId xmlns:a16="http://schemas.microsoft.com/office/drawing/2014/main" val="10000"/>
                  </a:ext>
                </a:extLst>
              </a:tr>
              <a:tr h="953135">
                <a:tc>
                  <a:txBody>
                    <a:bodyPr/>
                    <a:lstStyle/>
                    <a:p>
                      <a:pPr algn="ctr"/>
                      <a:r>
                        <a:rPr lang="en-US" sz="4400" dirty="0">
                          <a:solidFill>
                            <a:schemeClr val="tx1"/>
                          </a:solidFill>
                        </a:rPr>
                        <a:t>1</a:t>
                      </a:r>
                    </a:p>
                  </a:txBody>
                  <a:tcPr>
                    <a:solidFill>
                      <a:schemeClr val="bg1">
                        <a:lumMod val="85000"/>
                        <a:lumOff val="15000"/>
                      </a:schemeClr>
                    </a:solidFill>
                  </a:tcPr>
                </a:tc>
                <a:tc>
                  <a:txBody>
                    <a:bodyPr/>
                    <a:lstStyle/>
                    <a:p>
                      <a:pPr algn="ctr"/>
                      <a:r>
                        <a:rPr lang="en-US" sz="4400" dirty="0">
                          <a:solidFill>
                            <a:schemeClr val="tx1"/>
                          </a:solidFill>
                        </a:rPr>
                        <a:t>6</a:t>
                      </a:r>
                    </a:p>
                  </a:txBody>
                  <a:tcPr>
                    <a:noFill/>
                  </a:tcPr>
                </a:tc>
                <a:tc>
                  <a:txBody>
                    <a:bodyPr/>
                    <a:lstStyle/>
                    <a:p>
                      <a:pPr algn="ctr"/>
                      <a:r>
                        <a:rPr lang="en-US" sz="4400" dirty="0">
                          <a:solidFill>
                            <a:schemeClr val="tx1"/>
                          </a:solidFill>
                        </a:rPr>
                        <a:t>11</a:t>
                      </a:r>
                    </a:p>
                  </a:txBody>
                  <a:tcPr>
                    <a:noFill/>
                  </a:tcPr>
                </a:tc>
                <a:tc>
                  <a:txBody>
                    <a:bodyPr/>
                    <a:lstStyle/>
                    <a:p>
                      <a:pPr algn="ctr"/>
                      <a:r>
                        <a:rPr lang="en-US" sz="4400" dirty="0">
                          <a:solidFill>
                            <a:schemeClr val="tx1"/>
                          </a:solidFill>
                        </a:rPr>
                        <a:t>16</a:t>
                      </a:r>
                    </a:p>
                  </a:txBody>
                  <a:tcPr>
                    <a:noFill/>
                  </a:tcPr>
                </a:tc>
                <a:tc>
                  <a:txBody>
                    <a:bodyPr/>
                    <a:lstStyle/>
                    <a:p>
                      <a:pPr algn="ctr"/>
                      <a:r>
                        <a:rPr lang="en-US" sz="4400" dirty="0">
                          <a:solidFill>
                            <a:schemeClr val="tx1"/>
                          </a:solidFill>
                        </a:rPr>
                        <a:t>*21</a:t>
                      </a:r>
                    </a:p>
                  </a:txBody>
                  <a:tcPr>
                    <a:noFill/>
                  </a:tcPr>
                </a:tc>
                <a:extLst>
                  <a:ext uri="{0D108BD9-81ED-4DB2-BD59-A6C34878D82A}">
                    <a16:rowId xmlns:a16="http://schemas.microsoft.com/office/drawing/2014/main" val="10001"/>
                  </a:ext>
                </a:extLst>
              </a:tr>
              <a:tr h="953135">
                <a:tc>
                  <a:txBody>
                    <a:bodyPr/>
                    <a:lstStyle/>
                    <a:p>
                      <a:pPr algn="ctr"/>
                      <a:r>
                        <a:rPr lang="en-US" sz="4400" dirty="0">
                          <a:solidFill>
                            <a:schemeClr val="tx1"/>
                          </a:solidFill>
                        </a:rPr>
                        <a:t>2</a:t>
                      </a:r>
                    </a:p>
                  </a:txBody>
                  <a:tcPr>
                    <a:solidFill>
                      <a:schemeClr val="bg1">
                        <a:lumMod val="85000"/>
                        <a:lumOff val="15000"/>
                      </a:schemeClr>
                    </a:solidFill>
                  </a:tcPr>
                </a:tc>
                <a:tc>
                  <a:txBody>
                    <a:bodyPr/>
                    <a:lstStyle/>
                    <a:p>
                      <a:pPr algn="ctr"/>
                      <a:r>
                        <a:rPr lang="en-US" sz="4400" dirty="0">
                          <a:solidFill>
                            <a:schemeClr val="tx1"/>
                          </a:solidFill>
                        </a:rPr>
                        <a:t>7</a:t>
                      </a:r>
                    </a:p>
                  </a:txBody>
                  <a:tcPr>
                    <a:noFill/>
                  </a:tcPr>
                </a:tc>
                <a:tc>
                  <a:txBody>
                    <a:bodyPr/>
                    <a:lstStyle/>
                    <a:p>
                      <a:pPr algn="ctr"/>
                      <a:r>
                        <a:rPr lang="en-US" sz="4400" dirty="0">
                          <a:solidFill>
                            <a:schemeClr val="tx1"/>
                          </a:solidFill>
                        </a:rPr>
                        <a:t>12</a:t>
                      </a:r>
                    </a:p>
                  </a:txBody>
                  <a:tcPr>
                    <a:noFill/>
                  </a:tcPr>
                </a:tc>
                <a:tc>
                  <a:txBody>
                    <a:bodyPr/>
                    <a:lstStyle/>
                    <a:p>
                      <a:pPr algn="ctr"/>
                      <a:r>
                        <a:rPr lang="en-US" sz="4400" dirty="0">
                          <a:solidFill>
                            <a:schemeClr val="tx1"/>
                          </a:solidFill>
                        </a:rPr>
                        <a:t>17</a:t>
                      </a:r>
                    </a:p>
                  </a:txBody>
                  <a:tcPr>
                    <a:noFill/>
                  </a:tcPr>
                </a:tc>
                <a:tc>
                  <a:txBody>
                    <a:bodyPr/>
                    <a:lstStyle/>
                    <a:p>
                      <a:pPr algn="ctr"/>
                      <a:r>
                        <a:rPr lang="en-US" sz="4400" dirty="0">
                          <a:solidFill>
                            <a:schemeClr val="tx1"/>
                          </a:solidFill>
                        </a:rPr>
                        <a:t>*22</a:t>
                      </a:r>
                    </a:p>
                  </a:txBody>
                  <a:tcPr>
                    <a:noFill/>
                  </a:tcPr>
                </a:tc>
                <a:extLst>
                  <a:ext uri="{0D108BD9-81ED-4DB2-BD59-A6C34878D82A}">
                    <a16:rowId xmlns:a16="http://schemas.microsoft.com/office/drawing/2014/main" val="10002"/>
                  </a:ext>
                </a:extLst>
              </a:tr>
              <a:tr h="953135">
                <a:tc>
                  <a:txBody>
                    <a:bodyPr/>
                    <a:lstStyle/>
                    <a:p>
                      <a:pPr algn="ctr"/>
                      <a:r>
                        <a:rPr lang="en-US" sz="4400" dirty="0">
                          <a:solidFill>
                            <a:schemeClr val="tx1"/>
                          </a:solidFill>
                        </a:rPr>
                        <a:t>3</a:t>
                      </a:r>
                    </a:p>
                  </a:txBody>
                  <a:tcPr>
                    <a:solidFill>
                      <a:schemeClr val="bg1">
                        <a:lumMod val="85000"/>
                        <a:lumOff val="15000"/>
                      </a:schemeClr>
                    </a:solidFill>
                  </a:tcPr>
                </a:tc>
                <a:tc>
                  <a:txBody>
                    <a:bodyPr/>
                    <a:lstStyle/>
                    <a:p>
                      <a:pPr algn="ctr"/>
                      <a:r>
                        <a:rPr lang="en-US" sz="4400" dirty="0">
                          <a:solidFill>
                            <a:schemeClr val="tx1"/>
                          </a:solidFill>
                        </a:rPr>
                        <a:t>8</a:t>
                      </a:r>
                    </a:p>
                  </a:txBody>
                  <a:tcPr>
                    <a:noFill/>
                  </a:tcPr>
                </a:tc>
                <a:tc>
                  <a:txBody>
                    <a:bodyPr/>
                    <a:lstStyle/>
                    <a:p>
                      <a:pPr algn="ctr"/>
                      <a:r>
                        <a:rPr lang="en-US" sz="4400" dirty="0">
                          <a:solidFill>
                            <a:schemeClr val="tx1"/>
                          </a:solidFill>
                        </a:rPr>
                        <a:t>13</a:t>
                      </a:r>
                    </a:p>
                  </a:txBody>
                  <a:tcPr>
                    <a:noFill/>
                  </a:tcPr>
                </a:tc>
                <a:tc>
                  <a:txBody>
                    <a:bodyPr/>
                    <a:lstStyle/>
                    <a:p>
                      <a:pPr algn="ctr"/>
                      <a:r>
                        <a:rPr lang="en-US" sz="4400" dirty="0">
                          <a:solidFill>
                            <a:schemeClr val="tx1"/>
                          </a:solidFill>
                        </a:rPr>
                        <a:t>18</a:t>
                      </a:r>
                    </a:p>
                  </a:txBody>
                  <a:tcPr>
                    <a:noFill/>
                  </a:tcPr>
                </a:tc>
                <a:tc>
                  <a:txBody>
                    <a:bodyPr/>
                    <a:lstStyle/>
                    <a:p>
                      <a:pPr algn="ctr"/>
                      <a:r>
                        <a:rPr lang="en-US" sz="4400" dirty="0">
                          <a:solidFill>
                            <a:schemeClr val="tx1"/>
                          </a:solidFill>
                        </a:rPr>
                        <a:t>*23</a:t>
                      </a:r>
                    </a:p>
                  </a:txBody>
                  <a:tcPr>
                    <a:noFill/>
                  </a:tcPr>
                </a:tc>
                <a:extLst>
                  <a:ext uri="{0D108BD9-81ED-4DB2-BD59-A6C34878D82A}">
                    <a16:rowId xmlns:a16="http://schemas.microsoft.com/office/drawing/2014/main" val="10003"/>
                  </a:ext>
                </a:extLst>
              </a:tr>
              <a:tr h="953135">
                <a:tc>
                  <a:txBody>
                    <a:bodyPr/>
                    <a:lstStyle/>
                    <a:p>
                      <a:pPr algn="ctr"/>
                      <a:r>
                        <a:rPr lang="en-US" sz="4400" dirty="0">
                          <a:solidFill>
                            <a:schemeClr val="tx1"/>
                          </a:solidFill>
                        </a:rPr>
                        <a:t>4</a:t>
                      </a:r>
                    </a:p>
                  </a:txBody>
                  <a:tcPr>
                    <a:solidFill>
                      <a:schemeClr val="bg1">
                        <a:lumMod val="85000"/>
                        <a:lumOff val="15000"/>
                      </a:schemeClr>
                    </a:solidFill>
                  </a:tcPr>
                </a:tc>
                <a:tc>
                  <a:txBody>
                    <a:bodyPr/>
                    <a:lstStyle/>
                    <a:p>
                      <a:pPr algn="ctr"/>
                      <a:r>
                        <a:rPr lang="en-US" sz="4400" dirty="0">
                          <a:solidFill>
                            <a:schemeClr val="tx1"/>
                          </a:solidFill>
                        </a:rPr>
                        <a:t>9</a:t>
                      </a:r>
                    </a:p>
                  </a:txBody>
                  <a:tcPr>
                    <a:noFill/>
                  </a:tcPr>
                </a:tc>
                <a:tc>
                  <a:txBody>
                    <a:bodyPr/>
                    <a:lstStyle/>
                    <a:p>
                      <a:pPr algn="ctr"/>
                      <a:r>
                        <a:rPr lang="en-US" sz="4400" dirty="0">
                          <a:solidFill>
                            <a:schemeClr val="tx1"/>
                          </a:solidFill>
                        </a:rPr>
                        <a:t>14</a:t>
                      </a:r>
                    </a:p>
                  </a:txBody>
                  <a:tcPr>
                    <a:noFill/>
                  </a:tcPr>
                </a:tc>
                <a:tc>
                  <a:txBody>
                    <a:bodyPr/>
                    <a:lstStyle/>
                    <a:p>
                      <a:pPr algn="ctr"/>
                      <a:r>
                        <a:rPr lang="en-US" sz="4400" dirty="0">
                          <a:solidFill>
                            <a:schemeClr val="tx1"/>
                          </a:solidFill>
                        </a:rPr>
                        <a:t>19</a:t>
                      </a:r>
                    </a:p>
                  </a:txBody>
                  <a:tcPr>
                    <a:noFill/>
                  </a:tcPr>
                </a:tc>
                <a:tc>
                  <a:txBody>
                    <a:bodyPr/>
                    <a:lstStyle/>
                    <a:p>
                      <a:pPr algn="ctr"/>
                      <a:r>
                        <a:rPr lang="en-US" sz="4400" dirty="0">
                          <a:solidFill>
                            <a:schemeClr val="tx1"/>
                          </a:solidFill>
                        </a:rPr>
                        <a:t>*24</a:t>
                      </a:r>
                    </a:p>
                  </a:txBody>
                  <a:tcPr>
                    <a:noFill/>
                  </a:tcPr>
                </a:tc>
                <a:extLst>
                  <a:ext uri="{0D108BD9-81ED-4DB2-BD59-A6C34878D82A}">
                    <a16:rowId xmlns:a16="http://schemas.microsoft.com/office/drawing/2014/main" val="10004"/>
                  </a:ext>
                </a:extLst>
              </a:tr>
              <a:tr h="953135">
                <a:tc>
                  <a:txBody>
                    <a:bodyPr/>
                    <a:lstStyle/>
                    <a:p>
                      <a:pPr algn="ctr"/>
                      <a:r>
                        <a:rPr lang="en-US" sz="4400" dirty="0">
                          <a:solidFill>
                            <a:schemeClr val="tx1"/>
                          </a:solidFill>
                        </a:rPr>
                        <a:t>5</a:t>
                      </a:r>
                    </a:p>
                  </a:txBody>
                  <a:tcPr>
                    <a:solidFill>
                      <a:schemeClr val="bg1">
                        <a:lumMod val="85000"/>
                        <a:lumOff val="15000"/>
                      </a:schemeClr>
                    </a:solidFill>
                  </a:tcPr>
                </a:tc>
                <a:tc>
                  <a:txBody>
                    <a:bodyPr/>
                    <a:lstStyle/>
                    <a:p>
                      <a:pPr algn="ctr"/>
                      <a:r>
                        <a:rPr lang="en-US" sz="4400" dirty="0">
                          <a:solidFill>
                            <a:schemeClr val="tx1"/>
                          </a:solidFill>
                        </a:rPr>
                        <a:t>10</a:t>
                      </a:r>
                    </a:p>
                  </a:txBody>
                  <a:tcPr>
                    <a:noFill/>
                  </a:tcPr>
                </a:tc>
                <a:tc>
                  <a:txBody>
                    <a:bodyPr/>
                    <a:lstStyle/>
                    <a:p>
                      <a:pPr algn="ctr"/>
                      <a:r>
                        <a:rPr lang="en-US" sz="4400" dirty="0">
                          <a:solidFill>
                            <a:schemeClr val="tx1"/>
                          </a:solidFill>
                        </a:rPr>
                        <a:t>15</a:t>
                      </a:r>
                    </a:p>
                  </a:txBody>
                  <a:tcPr>
                    <a:noFill/>
                  </a:tcPr>
                </a:tc>
                <a:tc>
                  <a:txBody>
                    <a:bodyPr/>
                    <a:lstStyle/>
                    <a:p>
                      <a:pPr algn="ctr"/>
                      <a:r>
                        <a:rPr lang="en-US" sz="4400" dirty="0">
                          <a:solidFill>
                            <a:schemeClr val="tx1"/>
                          </a:solidFill>
                        </a:rPr>
                        <a:t>20</a:t>
                      </a:r>
                    </a:p>
                  </a:txBody>
                  <a:tcPr>
                    <a:noFill/>
                  </a:tcPr>
                </a:tc>
                <a:tc>
                  <a:txBody>
                    <a:bodyPr/>
                    <a:lstStyle/>
                    <a:p>
                      <a:pPr algn="ctr"/>
                      <a:r>
                        <a:rPr lang="en-US" sz="4400" dirty="0">
                          <a:solidFill>
                            <a:schemeClr val="tx1"/>
                          </a:solidFill>
                        </a:rPr>
                        <a:t>*25</a:t>
                      </a:r>
                    </a:p>
                  </a:txBody>
                  <a:tcPr>
                    <a:noFill/>
                  </a:tcPr>
                </a:tc>
                <a:extLst>
                  <a:ext uri="{0D108BD9-81ED-4DB2-BD59-A6C34878D82A}">
                    <a16:rowId xmlns:a16="http://schemas.microsoft.com/office/drawing/2014/main" val="10005"/>
                  </a:ext>
                </a:extLst>
              </a:tr>
            </a:tbl>
          </a:graphicData>
        </a:graphic>
      </p:graphicFrame>
      <p:sp>
        <p:nvSpPr>
          <p:cNvPr id="3" name="Rectangle 2"/>
          <p:cNvSpPr/>
          <p:nvPr/>
        </p:nvSpPr>
        <p:spPr>
          <a:xfrm>
            <a:off x="2874270" y="228600"/>
            <a:ext cx="3395481" cy="461665"/>
          </a:xfrm>
          <a:prstGeom prst="rect">
            <a:avLst/>
          </a:prstGeom>
          <a:noFill/>
        </p:spPr>
        <p:txBody>
          <a:bodyPr wrap="none" lIns="91440" tIns="45720" rIns="91440" bIns="45720">
            <a:spAutoFit/>
          </a:bodyPr>
          <a:lstStyle/>
          <a:p>
            <a:pPr algn="ctr"/>
            <a:r>
              <a:rPr lang="en-US" sz="24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DNA Review Game</a:t>
            </a:r>
            <a:endParaRPr lang="en-US" sz="24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4" name="Picture 3">
            <a:extLst>
              <a:ext uri="{FF2B5EF4-FFF2-40B4-BE49-F238E27FC236}">
                <a16:creationId xmlns:a16="http://schemas.microsoft.com/office/drawing/2014/main" id="{4D0A6828-73E1-9FF6-A92E-3DD216F907D2}"/>
              </a:ext>
            </a:extLst>
          </p:cNvPr>
          <p:cNvPicPr>
            <a:picLocks noChangeAspect="1"/>
          </p:cNvPicPr>
          <p:nvPr/>
        </p:nvPicPr>
        <p:blipFill>
          <a:blip r:embed="rId2"/>
          <a:stretch>
            <a:fillRect/>
          </a:stretch>
        </p:blipFill>
        <p:spPr>
          <a:xfrm>
            <a:off x="7418674" y="6787306"/>
            <a:ext cx="1633537" cy="70694"/>
          </a:xfrm>
          <a:prstGeom prst="rect">
            <a:avLst/>
          </a:prstGeom>
        </p:spPr>
      </p:pic>
    </p:spTree>
    <p:extLst>
      <p:ext uri="{BB962C8B-B14F-4D97-AF65-F5344CB8AC3E}">
        <p14:creationId xmlns:p14="http://schemas.microsoft.com/office/powerpoint/2010/main" val="297152581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228600"/>
            <a:ext cx="8458200" cy="5897563"/>
          </a:xfrm>
        </p:spPr>
        <p:txBody>
          <a:bodyPr/>
          <a:lstStyle/>
          <a:p>
            <a:r>
              <a:rPr lang="en-US" dirty="0"/>
              <a:t>How many meters (roughly) of DNA stretched out can be found in a single cell?</a:t>
            </a:r>
          </a:p>
          <a:p>
            <a:pPr lvl="1"/>
            <a:r>
              <a:rPr lang="en-US" dirty="0">
                <a:solidFill>
                  <a:srgbClr val="66FFCC"/>
                </a:solidFill>
              </a:rPr>
              <a:t>A.) .18 nanometers</a:t>
            </a:r>
          </a:p>
          <a:p>
            <a:pPr lvl="1"/>
            <a:r>
              <a:rPr lang="en-US" dirty="0">
                <a:solidFill>
                  <a:srgbClr val="FFC000"/>
                </a:solidFill>
              </a:rPr>
              <a:t>B.) </a:t>
            </a:r>
            <a:r>
              <a:rPr lang="en-US" dirty="0">
                <a:solidFill>
                  <a:schemeClr val="bg1"/>
                </a:solidFill>
              </a:rPr>
              <a:t>18 millimeters</a:t>
            </a:r>
          </a:p>
          <a:p>
            <a:pPr lvl="1"/>
            <a:r>
              <a:rPr lang="en-US" dirty="0">
                <a:solidFill>
                  <a:srgbClr val="FF5050"/>
                </a:solidFill>
              </a:rPr>
              <a:t>C.) </a:t>
            </a:r>
            <a:r>
              <a:rPr lang="en-US" dirty="0">
                <a:solidFill>
                  <a:schemeClr val="bg1"/>
                </a:solidFill>
              </a:rPr>
              <a:t>1.8 meters</a:t>
            </a:r>
          </a:p>
          <a:p>
            <a:pPr lvl="1"/>
            <a:r>
              <a:rPr lang="en-US" dirty="0">
                <a:solidFill>
                  <a:srgbClr val="9933FF"/>
                </a:solidFill>
              </a:rPr>
              <a:t>D.) </a:t>
            </a:r>
            <a:r>
              <a:rPr lang="en-US" dirty="0">
                <a:solidFill>
                  <a:schemeClr val="bg1"/>
                </a:solidFill>
              </a:rPr>
              <a:t>180 kilometers</a:t>
            </a:r>
          </a:p>
          <a:p>
            <a:pPr lvl="1"/>
            <a:r>
              <a:rPr lang="en-US" dirty="0">
                <a:solidFill>
                  <a:schemeClr val="accent1">
                    <a:lumMod val="40000"/>
                    <a:lumOff val="60000"/>
                  </a:schemeClr>
                </a:solidFill>
              </a:rPr>
              <a:t>E.) </a:t>
            </a:r>
            <a:r>
              <a:rPr lang="en-US" dirty="0">
                <a:solidFill>
                  <a:schemeClr val="bg1"/>
                </a:solidFill>
              </a:rPr>
              <a:t>It can wrap around the world over 180 million times.</a:t>
            </a:r>
          </a:p>
        </p:txBody>
      </p:sp>
      <p:pic>
        <p:nvPicPr>
          <p:cNvPr id="4"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1000" y="4419600"/>
            <a:ext cx="8382000" cy="2133600"/>
          </a:xfrm>
          <a:prstGeom prst="rect">
            <a:avLst/>
          </a:prstGeom>
          <a:noFill/>
          <a:ln w="76200" cmpd="tri" algn="ctr">
            <a:solidFill>
              <a:srgbClr val="CC00CC"/>
            </a:solidFill>
            <a:miter lim="800000"/>
            <a:headEnd/>
            <a:tailEnd/>
          </a:ln>
          <a:extLst>
            <a:ext uri="{909E8E84-426E-40DD-AFC4-6F175D3DCCD1}">
              <a14:hiddenFill xmlns:a14="http://schemas.microsoft.com/office/drawing/2010/main">
                <a:solidFill>
                  <a:srgbClr val="FFFFFF"/>
                </a:solidFill>
              </a14:hiddenFill>
            </a:ext>
          </a:extLst>
        </p:spPr>
      </p:pic>
      <p:sp>
        <p:nvSpPr>
          <p:cNvPr id="5" name="Rectangle 4"/>
          <p:cNvSpPr/>
          <p:nvPr/>
        </p:nvSpPr>
        <p:spPr>
          <a:xfrm>
            <a:off x="7670436" y="1397675"/>
            <a:ext cx="1059907" cy="1569660"/>
          </a:xfrm>
          <a:prstGeom prst="rect">
            <a:avLst/>
          </a:prstGeom>
          <a:noFill/>
        </p:spPr>
        <p:txBody>
          <a:bodyPr wrap="none" lIns="91440" tIns="45720" rIns="91440" bIns="4572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96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Verdana" pitchFamily="34" charset="0"/>
                <a:ea typeface="+mn-ea"/>
                <a:cs typeface="+mn-cs"/>
              </a:rPr>
              <a:t>2</a:t>
            </a:r>
          </a:p>
        </p:txBody>
      </p:sp>
      <p:pic>
        <p:nvPicPr>
          <p:cNvPr id="2" name="Picture 1">
            <a:extLst>
              <a:ext uri="{FF2B5EF4-FFF2-40B4-BE49-F238E27FC236}">
                <a16:creationId xmlns:a16="http://schemas.microsoft.com/office/drawing/2014/main" id="{15F32F1E-0999-4733-DF86-B0BFC6033A4D}"/>
              </a:ext>
            </a:extLst>
          </p:cNvPr>
          <p:cNvPicPr>
            <a:picLocks noChangeAspect="1"/>
          </p:cNvPicPr>
          <p:nvPr/>
        </p:nvPicPr>
        <p:blipFill>
          <a:blip r:embed="rId3"/>
          <a:stretch>
            <a:fillRect/>
          </a:stretch>
        </p:blipFill>
        <p:spPr>
          <a:xfrm>
            <a:off x="7418674" y="6787306"/>
            <a:ext cx="1633537" cy="70694"/>
          </a:xfrm>
          <a:prstGeom prst="rect">
            <a:avLst/>
          </a:prstGeom>
        </p:spPr>
      </p:pic>
    </p:spTree>
    <p:extLst>
      <p:ext uri="{BB962C8B-B14F-4D97-AF65-F5344CB8AC3E}">
        <p14:creationId xmlns:p14="http://schemas.microsoft.com/office/powerpoint/2010/main" val="176672531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228600"/>
            <a:ext cx="8458200" cy="5897563"/>
          </a:xfrm>
        </p:spPr>
        <p:txBody>
          <a:bodyPr/>
          <a:lstStyle/>
          <a:p>
            <a:r>
              <a:rPr lang="en-US" dirty="0"/>
              <a:t>How many meters (roughly) of DNA stretched out can be found in a single cell?</a:t>
            </a:r>
          </a:p>
          <a:p>
            <a:pPr lvl="1"/>
            <a:r>
              <a:rPr lang="en-US" dirty="0">
                <a:solidFill>
                  <a:srgbClr val="66FFCC"/>
                </a:solidFill>
              </a:rPr>
              <a:t>A.) .18 nanometers</a:t>
            </a:r>
          </a:p>
          <a:p>
            <a:pPr lvl="1"/>
            <a:r>
              <a:rPr lang="en-US" dirty="0">
                <a:solidFill>
                  <a:srgbClr val="FFC000"/>
                </a:solidFill>
              </a:rPr>
              <a:t>B.) 18 millimeters</a:t>
            </a:r>
          </a:p>
          <a:p>
            <a:pPr lvl="1"/>
            <a:r>
              <a:rPr lang="en-US" dirty="0">
                <a:solidFill>
                  <a:srgbClr val="FF5050"/>
                </a:solidFill>
              </a:rPr>
              <a:t>C.) </a:t>
            </a:r>
            <a:r>
              <a:rPr lang="en-US" dirty="0">
                <a:solidFill>
                  <a:schemeClr val="bg1"/>
                </a:solidFill>
              </a:rPr>
              <a:t>1.8 meters</a:t>
            </a:r>
          </a:p>
          <a:p>
            <a:pPr lvl="1"/>
            <a:r>
              <a:rPr lang="en-US" dirty="0">
                <a:solidFill>
                  <a:srgbClr val="9933FF"/>
                </a:solidFill>
              </a:rPr>
              <a:t>D.) </a:t>
            </a:r>
            <a:r>
              <a:rPr lang="en-US" dirty="0">
                <a:solidFill>
                  <a:schemeClr val="bg1"/>
                </a:solidFill>
              </a:rPr>
              <a:t>180 kilometers</a:t>
            </a:r>
          </a:p>
          <a:p>
            <a:pPr lvl="1"/>
            <a:r>
              <a:rPr lang="en-US" dirty="0">
                <a:solidFill>
                  <a:schemeClr val="accent1">
                    <a:lumMod val="40000"/>
                    <a:lumOff val="60000"/>
                  </a:schemeClr>
                </a:solidFill>
              </a:rPr>
              <a:t>E.) </a:t>
            </a:r>
            <a:r>
              <a:rPr lang="en-US" dirty="0">
                <a:solidFill>
                  <a:schemeClr val="bg1"/>
                </a:solidFill>
              </a:rPr>
              <a:t>It can wrap around the world over 180 million times.</a:t>
            </a:r>
          </a:p>
        </p:txBody>
      </p:sp>
      <p:pic>
        <p:nvPicPr>
          <p:cNvPr id="4"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1000" y="4419600"/>
            <a:ext cx="8382000" cy="2133600"/>
          </a:xfrm>
          <a:prstGeom prst="rect">
            <a:avLst/>
          </a:prstGeom>
          <a:noFill/>
          <a:ln w="76200" cmpd="tri" algn="ctr">
            <a:solidFill>
              <a:srgbClr val="CC00CC"/>
            </a:solidFill>
            <a:miter lim="800000"/>
            <a:headEnd/>
            <a:tailEnd/>
          </a:ln>
          <a:extLst>
            <a:ext uri="{909E8E84-426E-40DD-AFC4-6F175D3DCCD1}">
              <a14:hiddenFill xmlns:a14="http://schemas.microsoft.com/office/drawing/2010/main">
                <a:solidFill>
                  <a:srgbClr val="FFFFFF"/>
                </a:solidFill>
              </a14:hiddenFill>
            </a:ext>
          </a:extLst>
        </p:spPr>
      </p:pic>
      <p:sp>
        <p:nvSpPr>
          <p:cNvPr id="5" name="Rectangle 4"/>
          <p:cNvSpPr/>
          <p:nvPr/>
        </p:nvSpPr>
        <p:spPr>
          <a:xfrm>
            <a:off x="7670436" y="1397675"/>
            <a:ext cx="1059907" cy="1569660"/>
          </a:xfrm>
          <a:prstGeom prst="rect">
            <a:avLst/>
          </a:prstGeom>
          <a:noFill/>
        </p:spPr>
        <p:txBody>
          <a:bodyPr wrap="none" lIns="91440" tIns="45720" rIns="91440" bIns="4572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96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Verdana" pitchFamily="34" charset="0"/>
                <a:ea typeface="+mn-ea"/>
                <a:cs typeface="+mn-cs"/>
              </a:rPr>
              <a:t>2</a:t>
            </a:r>
          </a:p>
        </p:txBody>
      </p:sp>
      <p:pic>
        <p:nvPicPr>
          <p:cNvPr id="2" name="Picture 1">
            <a:extLst>
              <a:ext uri="{FF2B5EF4-FFF2-40B4-BE49-F238E27FC236}">
                <a16:creationId xmlns:a16="http://schemas.microsoft.com/office/drawing/2014/main" id="{57685F0E-0374-D31F-BC3C-E1BC5EC86040}"/>
              </a:ext>
            </a:extLst>
          </p:cNvPr>
          <p:cNvPicPr>
            <a:picLocks noChangeAspect="1"/>
          </p:cNvPicPr>
          <p:nvPr/>
        </p:nvPicPr>
        <p:blipFill>
          <a:blip r:embed="rId3"/>
          <a:stretch>
            <a:fillRect/>
          </a:stretch>
        </p:blipFill>
        <p:spPr>
          <a:xfrm>
            <a:off x="7418674" y="6787306"/>
            <a:ext cx="1633537" cy="70694"/>
          </a:xfrm>
          <a:prstGeom prst="rect">
            <a:avLst/>
          </a:prstGeom>
        </p:spPr>
      </p:pic>
    </p:spTree>
    <p:extLst>
      <p:ext uri="{BB962C8B-B14F-4D97-AF65-F5344CB8AC3E}">
        <p14:creationId xmlns:p14="http://schemas.microsoft.com/office/powerpoint/2010/main" val="190683424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228600"/>
            <a:ext cx="8458200" cy="5897563"/>
          </a:xfrm>
        </p:spPr>
        <p:txBody>
          <a:bodyPr/>
          <a:lstStyle/>
          <a:p>
            <a:r>
              <a:rPr lang="en-US" dirty="0"/>
              <a:t>How many meters (roughly) of DNA stretched out can be found in a single cell?</a:t>
            </a:r>
          </a:p>
          <a:p>
            <a:pPr lvl="1"/>
            <a:r>
              <a:rPr lang="en-US" dirty="0">
                <a:solidFill>
                  <a:srgbClr val="66FFCC"/>
                </a:solidFill>
              </a:rPr>
              <a:t>A.) .18 nanometers</a:t>
            </a:r>
          </a:p>
          <a:p>
            <a:pPr lvl="1"/>
            <a:r>
              <a:rPr lang="en-US" dirty="0">
                <a:solidFill>
                  <a:srgbClr val="FFC000"/>
                </a:solidFill>
              </a:rPr>
              <a:t>B.) 18 millimeters</a:t>
            </a:r>
          </a:p>
          <a:p>
            <a:pPr lvl="1"/>
            <a:r>
              <a:rPr lang="en-US" dirty="0">
                <a:solidFill>
                  <a:srgbClr val="FF5050"/>
                </a:solidFill>
              </a:rPr>
              <a:t>C.) 1.8 meters</a:t>
            </a:r>
          </a:p>
          <a:p>
            <a:pPr lvl="1"/>
            <a:r>
              <a:rPr lang="en-US" dirty="0">
                <a:solidFill>
                  <a:srgbClr val="9933FF"/>
                </a:solidFill>
              </a:rPr>
              <a:t>D.) </a:t>
            </a:r>
            <a:r>
              <a:rPr lang="en-US" dirty="0">
                <a:solidFill>
                  <a:schemeClr val="bg1"/>
                </a:solidFill>
              </a:rPr>
              <a:t>180 kilometers</a:t>
            </a:r>
          </a:p>
          <a:p>
            <a:pPr lvl="1"/>
            <a:r>
              <a:rPr lang="en-US" dirty="0">
                <a:solidFill>
                  <a:schemeClr val="accent1">
                    <a:lumMod val="40000"/>
                    <a:lumOff val="60000"/>
                  </a:schemeClr>
                </a:solidFill>
              </a:rPr>
              <a:t>E</a:t>
            </a:r>
            <a:r>
              <a:rPr lang="en-US" dirty="0">
                <a:solidFill>
                  <a:srgbClr val="00B0F0"/>
                </a:solidFill>
              </a:rPr>
              <a:t>.)</a:t>
            </a:r>
            <a:r>
              <a:rPr lang="en-US" dirty="0">
                <a:solidFill>
                  <a:schemeClr val="bg1"/>
                </a:solidFill>
              </a:rPr>
              <a:t> It can wrap around the world over 180 million times.</a:t>
            </a:r>
          </a:p>
        </p:txBody>
      </p:sp>
      <p:pic>
        <p:nvPicPr>
          <p:cNvPr id="4"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1000" y="4419600"/>
            <a:ext cx="8382000" cy="2133600"/>
          </a:xfrm>
          <a:prstGeom prst="rect">
            <a:avLst/>
          </a:prstGeom>
          <a:noFill/>
          <a:ln w="76200" cmpd="tri" algn="ctr">
            <a:solidFill>
              <a:srgbClr val="CC00CC"/>
            </a:solidFill>
            <a:miter lim="800000"/>
            <a:headEnd/>
            <a:tailEnd/>
          </a:ln>
          <a:extLst>
            <a:ext uri="{909E8E84-426E-40DD-AFC4-6F175D3DCCD1}">
              <a14:hiddenFill xmlns:a14="http://schemas.microsoft.com/office/drawing/2010/main">
                <a:solidFill>
                  <a:srgbClr val="FFFFFF"/>
                </a:solidFill>
              </a14:hiddenFill>
            </a:ext>
          </a:extLst>
        </p:spPr>
      </p:pic>
      <p:sp>
        <p:nvSpPr>
          <p:cNvPr id="5" name="Rectangle 4"/>
          <p:cNvSpPr/>
          <p:nvPr/>
        </p:nvSpPr>
        <p:spPr>
          <a:xfrm>
            <a:off x="7670436" y="1397675"/>
            <a:ext cx="1059907" cy="1569660"/>
          </a:xfrm>
          <a:prstGeom prst="rect">
            <a:avLst/>
          </a:prstGeom>
          <a:noFill/>
        </p:spPr>
        <p:txBody>
          <a:bodyPr wrap="none" lIns="91440" tIns="45720" rIns="91440" bIns="4572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96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Verdana" pitchFamily="34" charset="0"/>
                <a:ea typeface="+mn-ea"/>
                <a:cs typeface="+mn-cs"/>
              </a:rPr>
              <a:t>2</a:t>
            </a:r>
          </a:p>
        </p:txBody>
      </p:sp>
      <p:pic>
        <p:nvPicPr>
          <p:cNvPr id="2" name="Picture 1">
            <a:extLst>
              <a:ext uri="{FF2B5EF4-FFF2-40B4-BE49-F238E27FC236}">
                <a16:creationId xmlns:a16="http://schemas.microsoft.com/office/drawing/2014/main" id="{6A216256-4983-CF0B-4BD0-C314EA02B200}"/>
              </a:ext>
            </a:extLst>
          </p:cNvPr>
          <p:cNvPicPr>
            <a:picLocks noChangeAspect="1"/>
          </p:cNvPicPr>
          <p:nvPr/>
        </p:nvPicPr>
        <p:blipFill>
          <a:blip r:embed="rId3"/>
          <a:stretch>
            <a:fillRect/>
          </a:stretch>
        </p:blipFill>
        <p:spPr>
          <a:xfrm>
            <a:off x="7418674" y="6787306"/>
            <a:ext cx="1633537" cy="70694"/>
          </a:xfrm>
          <a:prstGeom prst="rect">
            <a:avLst/>
          </a:prstGeom>
        </p:spPr>
      </p:pic>
      <p:pic>
        <p:nvPicPr>
          <p:cNvPr id="6" name="Picture 5">
            <a:extLst>
              <a:ext uri="{FF2B5EF4-FFF2-40B4-BE49-F238E27FC236}">
                <a16:creationId xmlns:a16="http://schemas.microsoft.com/office/drawing/2014/main" id="{AEB0456D-DA71-9E4A-3E22-3FFEBA184BD2}"/>
              </a:ext>
            </a:extLst>
          </p:cNvPr>
          <p:cNvPicPr>
            <a:picLocks noChangeAspect="1"/>
          </p:cNvPicPr>
          <p:nvPr/>
        </p:nvPicPr>
        <p:blipFill>
          <a:blip r:embed="rId3"/>
          <a:stretch>
            <a:fillRect/>
          </a:stretch>
        </p:blipFill>
        <p:spPr>
          <a:xfrm>
            <a:off x="7571074" y="6939706"/>
            <a:ext cx="1633537" cy="70694"/>
          </a:xfrm>
          <a:prstGeom prst="rect">
            <a:avLst/>
          </a:prstGeom>
        </p:spPr>
      </p:pic>
    </p:spTree>
    <p:extLst>
      <p:ext uri="{BB962C8B-B14F-4D97-AF65-F5344CB8AC3E}">
        <p14:creationId xmlns:p14="http://schemas.microsoft.com/office/powerpoint/2010/main" val="141046537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228600"/>
            <a:ext cx="8458200" cy="5897563"/>
          </a:xfrm>
        </p:spPr>
        <p:txBody>
          <a:bodyPr/>
          <a:lstStyle/>
          <a:p>
            <a:r>
              <a:rPr lang="en-US" dirty="0"/>
              <a:t>How many meters (roughly) of DNA stretched out can be found in a single cell?</a:t>
            </a:r>
          </a:p>
          <a:p>
            <a:pPr lvl="1"/>
            <a:r>
              <a:rPr lang="en-US" dirty="0">
                <a:solidFill>
                  <a:srgbClr val="66FFCC"/>
                </a:solidFill>
              </a:rPr>
              <a:t>A.) .18 nanometers</a:t>
            </a:r>
          </a:p>
          <a:p>
            <a:pPr lvl="1"/>
            <a:r>
              <a:rPr lang="en-US" dirty="0">
                <a:solidFill>
                  <a:srgbClr val="FFC000"/>
                </a:solidFill>
              </a:rPr>
              <a:t>B.) 18 millimeters</a:t>
            </a:r>
          </a:p>
          <a:p>
            <a:pPr lvl="1"/>
            <a:r>
              <a:rPr lang="en-US" dirty="0">
                <a:solidFill>
                  <a:srgbClr val="FF5050"/>
                </a:solidFill>
              </a:rPr>
              <a:t>C.) 1.8 meters</a:t>
            </a:r>
          </a:p>
          <a:p>
            <a:pPr lvl="1"/>
            <a:r>
              <a:rPr lang="en-US" dirty="0">
                <a:solidFill>
                  <a:srgbClr val="9933FF"/>
                </a:solidFill>
              </a:rPr>
              <a:t>D.) 180 kilometers</a:t>
            </a:r>
          </a:p>
          <a:p>
            <a:pPr lvl="1"/>
            <a:r>
              <a:rPr lang="en-US" dirty="0">
                <a:solidFill>
                  <a:schemeClr val="accent1">
                    <a:lumMod val="40000"/>
                    <a:lumOff val="60000"/>
                  </a:schemeClr>
                </a:solidFill>
              </a:rPr>
              <a:t>E.) </a:t>
            </a:r>
            <a:r>
              <a:rPr lang="en-US" dirty="0">
                <a:solidFill>
                  <a:schemeClr val="bg1"/>
                </a:solidFill>
              </a:rPr>
              <a:t>It can wrap around the world over 180 million times.</a:t>
            </a:r>
          </a:p>
        </p:txBody>
      </p:sp>
      <p:pic>
        <p:nvPicPr>
          <p:cNvPr id="4"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1000" y="4419600"/>
            <a:ext cx="8382000" cy="2133600"/>
          </a:xfrm>
          <a:prstGeom prst="rect">
            <a:avLst/>
          </a:prstGeom>
          <a:noFill/>
          <a:ln w="76200" cmpd="tri" algn="ctr">
            <a:solidFill>
              <a:srgbClr val="CC00CC"/>
            </a:solidFill>
            <a:miter lim="800000"/>
            <a:headEnd/>
            <a:tailEnd/>
          </a:ln>
          <a:extLst>
            <a:ext uri="{909E8E84-426E-40DD-AFC4-6F175D3DCCD1}">
              <a14:hiddenFill xmlns:a14="http://schemas.microsoft.com/office/drawing/2010/main">
                <a:solidFill>
                  <a:srgbClr val="FFFFFF"/>
                </a:solidFill>
              </a14:hiddenFill>
            </a:ext>
          </a:extLst>
        </p:spPr>
      </p:pic>
      <p:sp>
        <p:nvSpPr>
          <p:cNvPr id="5" name="Rectangle 4"/>
          <p:cNvSpPr/>
          <p:nvPr/>
        </p:nvSpPr>
        <p:spPr>
          <a:xfrm>
            <a:off x="7670436" y="1397675"/>
            <a:ext cx="1059907" cy="1569660"/>
          </a:xfrm>
          <a:prstGeom prst="rect">
            <a:avLst/>
          </a:prstGeom>
          <a:noFill/>
        </p:spPr>
        <p:txBody>
          <a:bodyPr wrap="none" lIns="91440" tIns="45720" rIns="91440" bIns="4572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96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Verdana" pitchFamily="34" charset="0"/>
                <a:ea typeface="+mn-ea"/>
                <a:cs typeface="+mn-cs"/>
              </a:rPr>
              <a:t>2</a:t>
            </a:r>
          </a:p>
        </p:txBody>
      </p:sp>
    </p:spTree>
    <p:extLst>
      <p:ext uri="{BB962C8B-B14F-4D97-AF65-F5344CB8AC3E}">
        <p14:creationId xmlns:p14="http://schemas.microsoft.com/office/powerpoint/2010/main" val="140510798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228600"/>
            <a:ext cx="8458200" cy="5897563"/>
          </a:xfrm>
        </p:spPr>
        <p:txBody>
          <a:bodyPr/>
          <a:lstStyle/>
          <a:p>
            <a:r>
              <a:rPr lang="en-US" dirty="0"/>
              <a:t>How many meters (roughly) of DNA stretched out can be found in a single cell?</a:t>
            </a:r>
          </a:p>
          <a:p>
            <a:pPr lvl="1"/>
            <a:r>
              <a:rPr lang="en-US" dirty="0">
                <a:solidFill>
                  <a:srgbClr val="66FFCC"/>
                </a:solidFill>
              </a:rPr>
              <a:t>A.) .18 nanometers</a:t>
            </a:r>
          </a:p>
          <a:p>
            <a:pPr lvl="1"/>
            <a:r>
              <a:rPr lang="en-US" dirty="0">
                <a:solidFill>
                  <a:srgbClr val="FFC000"/>
                </a:solidFill>
              </a:rPr>
              <a:t>B.) 18 millimeters</a:t>
            </a:r>
          </a:p>
          <a:p>
            <a:pPr lvl="1"/>
            <a:r>
              <a:rPr lang="en-US" dirty="0">
                <a:solidFill>
                  <a:srgbClr val="FF5050"/>
                </a:solidFill>
              </a:rPr>
              <a:t>C.) 1.8 meters</a:t>
            </a:r>
          </a:p>
          <a:p>
            <a:pPr lvl="1"/>
            <a:r>
              <a:rPr lang="en-US" dirty="0">
                <a:solidFill>
                  <a:srgbClr val="9933FF"/>
                </a:solidFill>
              </a:rPr>
              <a:t>D.) 180 kilometers</a:t>
            </a:r>
          </a:p>
          <a:p>
            <a:pPr lvl="1"/>
            <a:r>
              <a:rPr lang="en-US" dirty="0">
                <a:solidFill>
                  <a:schemeClr val="accent1">
                    <a:lumMod val="40000"/>
                    <a:lumOff val="60000"/>
                  </a:schemeClr>
                </a:solidFill>
              </a:rPr>
              <a:t>E.) It can wrap around the world over 180 million times.</a:t>
            </a:r>
          </a:p>
        </p:txBody>
      </p:sp>
      <p:pic>
        <p:nvPicPr>
          <p:cNvPr id="4"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1000" y="4419600"/>
            <a:ext cx="8382000" cy="2133600"/>
          </a:xfrm>
          <a:prstGeom prst="rect">
            <a:avLst/>
          </a:prstGeom>
          <a:noFill/>
          <a:ln w="76200" cmpd="tri" algn="ctr">
            <a:solidFill>
              <a:srgbClr val="CC00CC"/>
            </a:solidFill>
            <a:miter lim="800000"/>
            <a:headEnd/>
            <a:tailEnd/>
          </a:ln>
          <a:extLst>
            <a:ext uri="{909E8E84-426E-40DD-AFC4-6F175D3DCCD1}">
              <a14:hiddenFill xmlns:a14="http://schemas.microsoft.com/office/drawing/2010/main">
                <a:solidFill>
                  <a:srgbClr val="FFFFFF"/>
                </a:solidFill>
              </a14:hiddenFill>
            </a:ext>
          </a:extLst>
        </p:spPr>
      </p:pic>
      <p:sp>
        <p:nvSpPr>
          <p:cNvPr id="5" name="Rectangle 4"/>
          <p:cNvSpPr/>
          <p:nvPr/>
        </p:nvSpPr>
        <p:spPr>
          <a:xfrm>
            <a:off x="7670436" y="1397675"/>
            <a:ext cx="1059907" cy="1569660"/>
          </a:xfrm>
          <a:prstGeom prst="rect">
            <a:avLst/>
          </a:prstGeom>
          <a:noFill/>
        </p:spPr>
        <p:txBody>
          <a:bodyPr wrap="none" lIns="91440" tIns="45720" rIns="91440" bIns="4572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96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Verdana" pitchFamily="34" charset="0"/>
                <a:ea typeface="+mn-ea"/>
                <a:cs typeface="+mn-cs"/>
              </a:rPr>
              <a:t>2</a:t>
            </a:r>
          </a:p>
        </p:txBody>
      </p:sp>
      <p:pic>
        <p:nvPicPr>
          <p:cNvPr id="2" name="Picture 1">
            <a:extLst>
              <a:ext uri="{FF2B5EF4-FFF2-40B4-BE49-F238E27FC236}">
                <a16:creationId xmlns:a16="http://schemas.microsoft.com/office/drawing/2014/main" id="{522D6F3B-D562-9771-D929-834CC11899EA}"/>
              </a:ext>
            </a:extLst>
          </p:cNvPr>
          <p:cNvPicPr>
            <a:picLocks noChangeAspect="1"/>
          </p:cNvPicPr>
          <p:nvPr/>
        </p:nvPicPr>
        <p:blipFill>
          <a:blip r:embed="rId3"/>
          <a:stretch>
            <a:fillRect/>
          </a:stretch>
        </p:blipFill>
        <p:spPr>
          <a:xfrm>
            <a:off x="7418674" y="6787306"/>
            <a:ext cx="1633537" cy="70694"/>
          </a:xfrm>
          <a:prstGeom prst="rect">
            <a:avLst/>
          </a:prstGeom>
        </p:spPr>
      </p:pic>
    </p:spTree>
    <p:extLst>
      <p:ext uri="{BB962C8B-B14F-4D97-AF65-F5344CB8AC3E}">
        <p14:creationId xmlns:p14="http://schemas.microsoft.com/office/powerpoint/2010/main" val="364328884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228600"/>
            <a:ext cx="8458200" cy="5897563"/>
          </a:xfrm>
        </p:spPr>
        <p:txBody>
          <a:bodyPr/>
          <a:lstStyle/>
          <a:p>
            <a:r>
              <a:rPr lang="en-US" dirty="0"/>
              <a:t>How many meters (roughly) of DNA stretched out can be found in a single cell?</a:t>
            </a:r>
          </a:p>
          <a:p>
            <a:pPr lvl="1"/>
            <a:r>
              <a:rPr lang="en-US" dirty="0">
                <a:solidFill>
                  <a:srgbClr val="66FFCC"/>
                </a:solidFill>
              </a:rPr>
              <a:t>A.) .18 nanometers</a:t>
            </a:r>
          </a:p>
          <a:p>
            <a:pPr lvl="1"/>
            <a:r>
              <a:rPr lang="en-US" dirty="0">
                <a:solidFill>
                  <a:srgbClr val="FFC000"/>
                </a:solidFill>
              </a:rPr>
              <a:t>B.) 18 millimeters</a:t>
            </a:r>
          </a:p>
          <a:p>
            <a:pPr lvl="1"/>
            <a:r>
              <a:rPr lang="en-US" dirty="0">
                <a:solidFill>
                  <a:srgbClr val="FF5050"/>
                </a:solidFill>
              </a:rPr>
              <a:t>C.) 1.8 meters</a:t>
            </a:r>
          </a:p>
          <a:p>
            <a:pPr lvl="1"/>
            <a:r>
              <a:rPr lang="en-US" dirty="0">
                <a:solidFill>
                  <a:srgbClr val="9933FF"/>
                </a:solidFill>
              </a:rPr>
              <a:t>D.) 180 kilometers</a:t>
            </a:r>
          </a:p>
          <a:p>
            <a:pPr lvl="1"/>
            <a:r>
              <a:rPr lang="en-US" dirty="0">
                <a:solidFill>
                  <a:schemeClr val="accent1">
                    <a:lumMod val="40000"/>
                    <a:lumOff val="60000"/>
                  </a:schemeClr>
                </a:solidFill>
              </a:rPr>
              <a:t>E.) It can wrap around the world over 180 million times.</a:t>
            </a:r>
          </a:p>
        </p:txBody>
      </p:sp>
      <p:pic>
        <p:nvPicPr>
          <p:cNvPr id="4"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1000" y="4419600"/>
            <a:ext cx="8382000" cy="2133600"/>
          </a:xfrm>
          <a:prstGeom prst="rect">
            <a:avLst/>
          </a:prstGeom>
          <a:noFill/>
          <a:ln w="76200" cmpd="tri" algn="ctr">
            <a:solidFill>
              <a:srgbClr val="CC00CC"/>
            </a:solidFill>
            <a:miter lim="800000"/>
            <a:headEnd/>
            <a:tailEnd/>
          </a:ln>
          <a:extLst>
            <a:ext uri="{909E8E84-426E-40DD-AFC4-6F175D3DCCD1}">
              <a14:hiddenFill xmlns:a14="http://schemas.microsoft.com/office/drawing/2010/main">
                <a:solidFill>
                  <a:srgbClr val="FFFFFF"/>
                </a:solidFill>
              </a14:hiddenFill>
            </a:ext>
          </a:extLst>
        </p:spPr>
      </p:pic>
      <p:sp>
        <p:nvSpPr>
          <p:cNvPr id="5" name="Rectangle 4"/>
          <p:cNvSpPr/>
          <p:nvPr/>
        </p:nvSpPr>
        <p:spPr>
          <a:xfrm>
            <a:off x="7670436" y="1397675"/>
            <a:ext cx="1059907" cy="1569660"/>
          </a:xfrm>
          <a:prstGeom prst="rect">
            <a:avLst/>
          </a:prstGeom>
          <a:noFill/>
        </p:spPr>
        <p:txBody>
          <a:bodyPr wrap="none" lIns="91440" tIns="45720" rIns="91440" bIns="4572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96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Verdana" pitchFamily="34" charset="0"/>
                <a:ea typeface="+mn-ea"/>
                <a:cs typeface="+mn-cs"/>
              </a:rPr>
              <a:t>2</a:t>
            </a:r>
          </a:p>
        </p:txBody>
      </p:sp>
      <p:sp>
        <p:nvSpPr>
          <p:cNvPr id="2" name="Rectangle 1"/>
          <p:cNvSpPr/>
          <p:nvPr/>
        </p:nvSpPr>
        <p:spPr>
          <a:xfrm>
            <a:off x="533400" y="5650805"/>
            <a:ext cx="7830990" cy="923330"/>
          </a:xfrm>
          <a:prstGeom prst="rect">
            <a:avLst/>
          </a:prstGeom>
          <a:noFill/>
        </p:spPr>
        <p:txBody>
          <a:bodyPr wrap="none" lIns="91440" tIns="45720" rIns="91440" bIns="4572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Verdana" pitchFamily="34" charset="0"/>
                <a:ea typeface="+mn-ea"/>
                <a:cs typeface="+mn-cs"/>
              </a:rPr>
              <a:t>and the answer is…</a:t>
            </a:r>
          </a:p>
        </p:txBody>
      </p:sp>
      <p:pic>
        <p:nvPicPr>
          <p:cNvPr id="6" name="Picture 5">
            <a:extLst>
              <a:ext uri="{FF2B5EF4-FFF2-40B4-BE49-F238E27FC236}">
                <a16:creationId xmlns:a16="http://schemas.microsoft.com/office/drawing/2014/main" id="{A932ED80-174A-EE58-2247-B8C3361361B7}"/>
              </a:ext>
            </a:extLst>
          </p:cNvPr>
          <p:cNvPicPr>
            <a:picLocks noChangeAspect="1"/>
          </p:cNvPicPr>
          <p:nvPr/>
        </p:nvPicPr>
        <p:blipFill>
          <a:blip r:embed="rId3"/>
          <a:stretch>
            <a:fillRect/>
          </a:stretch>
        </p:blipFill>
        <p:spPr>
          <a:xfrm>
            <a:off x="7418674" y="6787306"/>
            <a:ext cx="1633537" cy="70694"/>
          </a:xfrm>
          <a:prstGeom prst="rect">
            <a:avLst/>
          </a:prstGeom>
        </p:spPr>
      </p:pic>
    </p:spTree>
    <p:extLst>
      <p:ext uri="{BB962C8B-B14F-4D97-AF65-F5344CB8AC3E}">
        <p14:creationId xmlns:p14="http://schemas.microsoft.com/office/powerpoint/2010/main" val="2525099049"/>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228600"/>
            <a:ext cx="8458200" cy="5897563"/>
          </a:xfrm>
        </p:spPr>
        <p:txBody>
          <a:bodyPr/>
          <a:lstStyle/>
          <a:p>
            <a:r>
              <a:rPr lang="en-US" dirty="0"/>
              <a:t>How many meters (roughly) of DNA stretched out can be found in a single cell?</a:t>
            </a:r>
          </a:p>
          <a:p>
            <a:pPr lvl="1"/>
            <a:r>
              <a:rPr lang="en-US" dirty="0">
                <a:solidFill>
                  <a:srgbClr val="66FFCC"/>
                </a:solidFill>
              </a:rPr>
              <a:t>A.) .18 nanometers</a:t>
            </a:r>
          </a:p>
          <a:p>
            <a:pPr lvl="1"/>
            <a:r>
              <a:rPr lang="en-US" dirty="0">
                <a:solidFill>
                  <a:srgbClr val="FFC000"/>
                </a:solidFill>
              </a:rPr>
              <a:t>B.) 18 millimeters</a:t>
            </a:r>
          </a:p>
          <a:p>
            <a:pPr lvl="1"/>
            <a:r>
              <a:rPr lang="en-US" dirty="0">
                <a:solidFill>
                  <a:srgbClr val="FF5050"/>
                </a:solidFill>
              </a:rPr>
              <a:t>C.) 1.8 meters</a:t>
            </a:r>
          </a:p>
          <a:p>
            <a:pPr lvl="1"/>
            <a:r>
              <a:rPr lang="en-US" dirty="0">
                <a:solidFill>
                  <a:srgbClr val="9933FF"/>
                </a:solidFill>
              </a:rPr>
              <a:t>D.) 180 kilometers</a:t>
            </a:r>
          </a:p>
          <a:p>
            <a:pPr lvl="1"/>
            <a:r>
              <a:rPr lang="en-US" dirty="0">
                <a:solidFill>
                  <a:schemeClr val="accent1">
                    <a:lumMod val="40000"/>
                    <a:lumOff val="60000"/>
                  </a:schemeClr>
                </a:solidFill>
              </a:rPr>
              <a:t>E.) It can wrap around the world over 180 million times.</a:t>
            </a:r>
          </a:p>
        </p:txBody>
      </p:sp>
      <p:pic>
        <p:nvPicPr>
          <p:cNvPr id="4"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1000" y="4419600"/>
            <a:ext cx="8382000" cy="2133600"/>
          </a:xfrm>
          <a:prstGeom prst="rect">
            <a:avLst/>
          </a:prstGeom>
          <a:noFill/>
          <a:ln w="76200" cmpd="tri" algn="ctr">
            <a:solidFill>
              <a:srgbClr val="CC00CC"/>
            </a:solidFill>
            <a:miter lim="800000"/>
            <a:headEnd/>
            <a:tailEnd/>
          </a:ln>
          <a:extLst>
            <a:ext uri="{909E8E84-426E-40DD-AFC4-6F175D3DCCD1}">
              <a14:hiddenFill xmlns:a14="http://schemas.microsoft.com/office/drawing/2010/main">
                <a:solidFill>
                  <a:srgbClr val="FFFFFF"/>
                </a:solidFill>
              </a14:hiddenFill>
            </a:ext>
          </a:extLst>
        </p:spPr>
      </p:pic>
      <p:sp>
        <p:nvSpPr>
          <p:cNvPr id="5" name="Rectangle 4"/>
          <p:cNvSpPr/>
          <p:nvPr/>
        </p:nvSpPr>
        <p:spPr>
          <a:xfrm>
            <a:off x="7670436" y="1397675"/>
            <a:ext cx="1059907" cy="1569660"/>
          </a:xfrm>
          <a:prstGeom prst="rect">
            <a:avLst/>
          </a:prstGeom>
          <a:noFill/>
        </p:spPr>
        <p:txBody>
          <a:bodyPr wrap="none" lIns="91440" tIns="45720" rIns="91440" bIns="4572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96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Verdana" pitchFamily="34" charset="0"/>
                <a:ea typeface="+mn-ea"/>
                <a:cs typeface="+mn-cs"/>
              </a:rPr>
              <a:t>2</a:t>
            </a:r>
          </a:p>
        </p:txBody>
      </p:sp>
      <p:sp>
        <p:nvSpPr>
          <p:cNvPr id="2" name="Rectangle 1"/>
          <p:cNvSpPr/>
          <p:nvPr/>
        </p:nvSpPr>
        <p:spPr>
          <a:xfrm>
            <a:off x="533400" y="5650805"/>
            <a:ext cx="7830990" cy="923330"/>
          </a:xfrm>
          <a:prstGeom prst="rect">
            <a:avLst/>
          </a:prstGeom>
          <a:noFill/>
        </p:spPr>
        <p:txBody>
          <a:bodyPr wrap="none" lIns="91440" tIns="45720" rIns="91440" bIns="4572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Verdana" pitchFamily="34" charset="0"/>
                <a:ea typeface="+mn-ea"/>
                <a:cs typeface="+mn-cs"/>
              </a:rPr>
              <a:t>and the answer is…</a:t>
            </a:r>
          </a:p>
        </p:txBody>
      </p:sp>
      <p:sp>
        <p:nvSpPr>
          <p:cNvPr id="6" name="Rounded Rectangle 5"/>
          <p:cNvSpPr/>
          <p:nvPr/>
        </p:nvSpPr>
        <p:spPr bwMode="auto">
          <a:xfrm>
            <a:off x="402771" y="2362200"/>
            <a:ext cx="3635829" cy="533400"/>
          </a:xfrm>
          <a:prstGeom prst="roundRect">
            <a:avLst/>
          </a:prstGeom>
          <a:solidFill>
            <a:srgbClr val="FF5050">
              <a:alpha val="25000"/>
            </a:srgbClr>
          </a:solidFill>
          <a:ln w="57150" cap="flat" cmpd="sng" algn="ctr">
            <a:solidFill>
              <a:srgbClr val="FF505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pic>
        <p:nvPicPr>
          <p:cNvPr id="7" name="Picture 6">
            <a:extLst>
              <a:ext uri="{FF2B5EF4-FFF2-40B4-BE49-F238E27FC236}">
                <a16:creationId xmlns:a16="http://schemas.microsoft.com/office/drawing/2014/main" id="{C215ADA1-25C2-84A2-7E96-48569D09DC87}"/>
              </a:ext>
            </a:extLst>
          </p:cNvPr>
          <p:cNvPicPr>
            <a:picLocks noChangeAspect="1"/>
          </p:cNvPicPr>
          <p:nvPr/>
        </p:nvPicPr>
        <p:blipFill>
          <a:blip r:embed="rId3"/>
          <a:stretch>
            <a:fillRect/>
          </a:stretch>
        </p:blipFill>
        <p:spPr>
          <a:xfrm>
            <a:off x="7418674" y="6787306"/>
            <a:ext cx="1633537" cy="70694"/>
          </a:xfrm>
          <a:prstGeom prst="rect">
            <a:avLst/>
          </a:prstGeom>
        </p:spPr>
      </p:pic>
    </p:spTree>
    <p:extLst>
      <p:ext uri="{BB962C8B-B14F-4D97-AF65-F5344CB8AC3E}">
        <p14:creationId xmlns:p14="http://schemas.microsoft.com/office/powerpoint/2010/main" val="3217572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94883" name="Rectangle 3"/>
          <p:cNvSpPr>
            <a:spLocks noGrp="1" noChangeArrowheads="1"/>
          </p:cNvSpPr>
          <p:nvPr>
            <p:ph type="body" idx="4294967295"/>
          </p:nvPr>
        </p:nvSpPr>
        <p:spPr>
          <a:xfrm>
            <a:off x="457200" y="228600"/>
            <a:ext cx="8229600" cy="5902325"/>
          </a:xfrm>
        </p:spPr>
        <p:txBody>
          <a:bodyPr/>
          <a:lstStyle/>
          <a:p>
            <a:pPr eaLnBrk="1" hangingPunct="1">
              <a:defRPr/>
            </a:pPr>
            <a:r>
              <a:rPr lang="en-US" dirty="0"/>
              <a:t>DNA has the information for our cells to make proteins. </a:t>
            </a:r>
            <a:r>
              <a:rPr lang="en-US" dirty="0">
                <a:solidFill>
                  <a:srgbClr val="9933FF"/>
                </a:solidFill>
              </a:rPr>
              <a:t>Name A and B? </a:t>
            </a:r>
          </a:p>
        </p:txBody>
      </p:sp>
      <p:sp>
        <p:nvSpPr>
          <p:cNvPr id="29705" name="Rectangle 9"/>
          <p:cNvSpPr>
            <a:spLocks noChangeArrowheads="1"/>
          </p:cNvSpPr>
          <p:nvPr/>
        </p:nvSpPr>
        <p:spPr bwMode="auto">
          <a:xfrm>
            <a:off x="5715000" y="6629400"/>
            <a:ext cx="3124200" cy="214313"/>
          </a:xfrm>
          <a:prstGeom prst="rect">
            <a:avLst/>
          </a:prstGeom>
          <a:noFill/>
          <a:ln w="9525" algn="ctr">
            <a:noFill/>
            <a:miter lim="800000"/>
            <a:headEnd/>
            <a:tailEnd/>
          </a:ln>
          <a:effectLst/>
        </p:spPr>
        <p:txBody>
          <a:bodyPr>
            <a:spAutoFit/>
          </a:bodyPr>
          <a:lstStyle/>
          <a:p>
            <a:pPr marL="342900" marR="0" lvl="0" indent="-342900" algn="r" defTabSz="914400" rtl="0" eaLnBrk="1" fontAlgn="base" latinLnBrk="0" hangingPunct="1">
              <a:lnSpc>
                <a:spcPct val="100000"/>
              </a:lnSpc>
              <a:spcBef>
                <a:spcPct val="0"/>
              </a:spcBef>
              <a:spcAft>
                <a:spcPct val="0"/>
              </a:spcAft>
              <a:buClr>
                <a:srgbClr val="66CCFF"/>
              </a:buClr>
              <a:buSzPct val="65000"/>
              <a:buFont typeface="Wingdings" pitchFamily="2" charset="2"/>
              <a:buNone/>
              <a:tabLst/>
              <a:defRPr/>
            </a:pPr>
            <a: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rPr>
              <a:t>Copyright © 2024 </a:t>
            </a:r>
            <a:r>
              <a:rPr kumimoji="0" lang="en-US" sz="800" b="1" i="0" u="none" strike="noStrike" kern="1200" cap="none" spc="0" normalizeH="0" baseline="0" noProof="0" dirty="0" err="1">
                <a:ln>
                  <a:noFill/>
                </a:ln>
                <a:solidFill>
                  <a:srgbClr val="FFFFFF"/>
                </a:solidFill>
                <a:effectLst/>
                <a:uLnTx/>
                <a:uFillTx/>
                <a:latin typeface="Verdana" pitchFamily="34" charset="0"/>
                <a:ea typeface="+mn-ea"/>
                <a:cs typeface="+mn-cs"/>
              </a:rPr>
              <a:t>SlideSpark</a:t>
            </a:r>
            <a: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rPr>
              <a:t> .LLC</a:t>
            </a:r>
            <a:endParaRPr kumimoji="0" lang="en-US" sz="96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Tahoma" pitchFamily="34" charset="0"/>
              <a:ea typeface="+mn-ea"/>
              <a:cs typeface="+mn-cs"/>
            </a:endParaRPr>
          </a:p>
        </p:txBody>
      </p:sp>
      <p:pic>
        <p:nvPicPr>
          <p:cNvPr id="97284"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8600" y="1371600"/>
            <a:ext cx="8610600" cy="5029200"/>
          </a:xfrm>
          <a:prstGeom prst="rect">
            <a:avLst/>
          </a:prstGeom>
          <a:noFill/>
          <a:ln w="76200" algn="ctr">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
        <p:nvSpPr>
          <p:cNvPr id="97285" name="Rectangle 5"/>
          <p:cNvSpPr>
            <a:spLocks noChangeArrowheads="1"/>
          </p:cNvSpPr>
          <p:nvPr/>
        </p:nvSpPr>
        <p:spPr bwMode="auto">
          <a:xfrm>
            <a:off x="4495800" y="4419600"/>
            <a:ext cx="1981200" cy="1447800"/>
          </a:xfrm>
          <a:prstGeom prst="rect">
            <a:avLst/>
          </a:prstGeom>
          <a:noFill/>
          <a:ln w="76200" algn="ctr">
            <a:solidFill>
              <a:srgbClr val="FF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sp>
        <p:nvSpPr>
          <p:cNvPr id="6" name="Rectangle 5"/>
          <p:cNvSpPr/>
          <p:nvPr/>
        </p:nvSpPr>
        <p:spPr>
          <a:xfrm>
            <a:off x="2442029" y="1696930"/>
            <a:ext cx="2514600" cy="2062103"/>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w="17780" cmpd="sng">
                  <a:solidFill>
                    <a:srgbClr val="FFFFFF"/>
                  </a:solidFill>
                  <a:prstDash val="solid"/>
                  <a:miter lim="800000"/>
                </a:ln>
                <a:solidFill>
                  <a:srgbClr val="7030A0"/>
                </a:solidFill>
                <a:effectLst>
                  <a:outerShdw blurRad="50800" algn="tl" rotWithShape="0">
                    <a:srgbClr val="000000"/>
                  </a:outerShdw>
                </a:effectLst>
                <a:uLnTx/>
                <a:uFillTx/>
                <a:latin typeface="Arial" pitchFamily="34" charset="0"/>
                <a:ea typeface="+mn-ea"/>
                <a:cs typeface="+mn-cs"/>
              </a:rPr>
              <a:t>Keep your</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w="17780" cmpd="sng">
                  <a:solidFill>
                    <a:srgbClr val="FFFFFF"/>
                  </a:solidFill>
                  <a:prstDash val="solid"/>
                  <a:miter lim="800000"/>
                </a:ln>
                <a:solidFill>
                  <a:srgbClr val="7030A0"/>
                </a:solidFill>
                <a:effectLst>
                  <a:outerShdw blurRad="50800" algn="tl" rotWithShape="0">
                    <a:srgbClr val="000000"/>
                  </a:outerShdw>
                </a:effectLst>
                <a:uLnTx/>
                <a:uFillTx/>
                <a:latin typeface="Arial" pitchFamily="34" charset="0"/>
                <a:ea typeface="+mn-ea"/>
                <a:cs typeface="+mn-cs"/>
              </a:rPr>
              <a:t>hard copy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w="17780" cmpd="sng">
                  <a:solidFill>
                    <a:srgbClr val="FFFFFF"/>
                  </a:solidFill>
                  <a:prstDash val="solid"/>
                  <a:miter lim="800000"/>
                </a:ln>
                <a:solidFill>
                  <a:srgbClr val="7030A0"/>
                </a:solidFill>
                <a:effectLst>
                  <a:outerShdw blurRad="50800" algn="tl" rotWithShape="0">
                    <a:srgbClr val="000000"/>
                  </a:outerShdw>
                </a:effectLst>
                <a:uLnTx/>
                <a:uFillTx/>
                <a:latin typeface="Arial" pitchFamily="34" charset="0"/>
                <a:ea typeface="+mn-ea"/>
                <a:cs typeface="+mn-cs"/>
              </a:rPr>
              <a:t>safe in the nucleus</a:t>
            </a:r>
          </a:p>
        </p:txBody>
      </p:sp>
      <p:pic>
        <p:nvPicPr>
          <p:cNvPr id="97287"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8600" y="4343400"/>
            <a:ext cx="25908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97288"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7200" y="4419600"/>
            <a:ext cx="2286000"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97289"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971800" y="4419600"/>
            <a:ext cx="457200" cy="53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cxnSp>
        <p:nvCxnSpPr>
          <p:cNvPr id="97290" name="Straight Arrow Connector 10"/>
          <p:cNvCxnSpPr>
            <a:cxnSpLocks noChangeShapeType="1"/>
          </p:cNvCxnSpPr>
          <p:nvPr/>
        </p:nvCxnSpPr>
        <p:spPr bwMode="auto">
          <a:xfrm flipV="1">
            <a:off x="2057400" y="4724400"/>
            <a:ext cx="762000" cy="304800"/>
          </a:xfrm>
          <a:prstGeom prst="straightConnector1">
            <a:avLst/>
          </a:prstGeom>
          <a:noFill/>
          <a:ln w="76200" algn="ctr">
            <a:solidFill>
              <a:srgbClr val="7030A0"/>
            </a:solidFill>
            <a:round/>
            <a:headEnd/>
            <a:tailEnd type="arrow" w="med" len="med"/>
          </a:ln>
          <a:extLst>
            <a:ext uri="{909E8E84-426E-40DD-AFC4-6F175D3DCCD1}">
              <a14:hiddenFill xmlns:a14="http://schemas.microsoft.com/office/drawing/2010/main">
                <a:noFill/>
              </a14:hiddenFill>
            </a:ext>
          </a:extLst>
        </p:spPr>
      </p:cxnSp>
      <p:pic>
        <p:nvPicPr>
          <p:cNvPr id="97291"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105400" y="3200400"/>
            <a:ext cx="685800" cy="53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97292"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934200" y="4495800"/>
            <a:ext cx="1724025" cy="156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97293" name="Picture 6"/>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315200" y="1524000"/>
            <a:ext cx="1447800" cy="204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14" name="Rectangle 13"/>
          <p:cNvSpPr/>
          <p:nvPr/>
        </p:nvSpPr>
        <p:spPr>
          <a:xfrm>
            <a:off x="5029200" y="1295400"/>
            <a:ext cx="2819400" cy="1175706"/>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pitchFamily="34" charset="0"/>
                <a:ea typeface="+mn-ea"/>
                <a:cs typeface="+mn-cs"/>
              </a:rPr>
              <a:t>Except</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pitchFamily="34" charset="0"/>
                <a:ea typeface="+mn-ea"/>
                <a:cs typeface="+mn-cs"/>
              </a:rPr>
              <a:t>Proteins</a:t>
            </a:r>
          </a:p>
        </p:txBody>
      </p:sp>
      <p:sp>
        <p:nvSpPr>
          <p:cNvPr id="2" name="Rounded Rectangle 1"/>
          <p:cNvSpPr/>
          <p:nvPr/>
        </p:nvSpPr>
        <p:spPr bwMode="auto">
          <a:xfrm rot="2818976">
            <a:off x="1698782" y="3555916"/>
            <a:ext cx="1641929" cy="406233"/>
          </a:xfrm>
          <a:prstGeom prst="roundRect">
            <a:avLst/>
          </a:prstGeom>
          <a:solidFill>
            <a:schemeClr val="bg1"/>
          </a:solidFill>
          <a:ln w="9525" cap="flat" cmpd="sng" algn="ctr">
            <a:solidFill>
              <a:srgbClr val="9933FF"/>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sp>
        <p:nvSpPr>
          <p:cNvPr id="16" name="Rounded Rectangle 15"/>
          <p:cNvSpPr/>
          <p:nvPr/>
        </p:nvSpPr>
        <p:spPr bwMode="auto">
          <a:xfrm rot="20300396">
            <a:off x="5808202" y="2344820"/>
            <a:ext cx="1641929" cy="406233"/>
          </a:xfrm>
          <a:prstGeom prst="roundRect">
            <a:avLst/>
          </a:prstGeom>
          <a:solidFill>
            <a:schemeClr val="bg1"/>
          </a:solidFill>
          <a:ln w="9525" cap="flat" cmpd="sng" algn="ctr">
            <a:solidFill>
              <a:srgbClr val="9933FF"/>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sp>
        <p:nvSpPr>
          <p:cNvPr id="3" name="Rectangle 2"/>
          <p:cNvSpPr/>
          <p:nvPr/>
        </p:nvSpPr>
        <p:spPr>
          <a:xfrm>
            <a:off x="1798074" y="2463012"/>
            <a:ext cx="721672" cy="923330"/>
          </a:xfrm>
          <a:prstGeom prst="rect">
            <a:avLst/>
          </a:prstGeom>
          <a:noFill/>
        </p:spPr>
        <p:txBody>
          <a:bodyPr wrap="none" lIns="91440" tIns="45720" rIns="91440" bIns="4572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Verdana" pitchFamily="34" charset="0"/>
                <a:ea typeface="+mn-ea"/>
                <a:cs typeface="+mn-cs"/>
              </a:rPr>
              <a:t>A</a:t>
            </a:r>
          </a:p>
        </p:txBody>
      </p:sp>
      <p:sp>
        <p:nvSpPr>
          <p:cNvPr id="4" name="Rectangle 3"/>
          <p:cNvSpPr/>
          <p:nvPr/>
        </p:nvSpPr>
        <p:spPr>
          <a:xfrm>
            <a:off x="5562600" y="2266316"/>
            <a:ext cx="712054" cy="923330"/>
          </a:xfrm>
          <a:prstGeom prst="rect">
            <a:avLst/>
          </a:prstGeom>
          <a:noFill/>
        </p:spPr>
        <p:txBody>
          <a:bodyPr wrap="none" lIns="91440" tIns="45720" rIns="91440" bIns="4572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Verdana" pitchFamily="34" charset="0"/>
                <a:ea typeface="+mn-ea"/>
                <a:cs typeface="+mn-cs"/>
              </a:rPr>
              <a:t>B</a:t>
            </a:r>
          </a:p>
        </p:txBody>
      </p:sp>
      <p:sp>
        <p:nvSpPr>
          <p:cNvPr id="5" name="Rectangle 4"/>
          <p:cNvSpPr/>
          <p:nvPr/>
        </p:nvSpPr>
        <p:spPr>
          <a:xfrm>
            <a:off x="8128271" y="156998"/>
            <a:ext cx="1059907" cy="1569660"/>
          </a:xfrm>
          <a:prstGeom prst="rect">
            <a:avLst/>
          </a:prstGeom>
          <a:noFill/>
        </p:spPr>
        <p:txBody>
          <a:bodyPr wrap="none" lIns="91440" tIns="45720" rIns="91440" bIns="4572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96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Verdana" pitchFamily="34" charset="0"/>
                <a:ea typeface="+mn-ea"/>
                <a:cs typeface="+mn-cs"/>
              </a:rPr>
              <a:t>3</a:t>
            </a:r>
          </a:p>
        </p:txBody>
      </p:sp>
      <p:pic>
        <p:nvPicPr>
          <p:cNvPr id="20" name="Picture 4" descr="http://www.clker.com/cliparts/9/a/e/e/12154415151126295659lemmling_Cartoon_owl.svg.hi.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128271" y="2056144"/>
            <a:ext cx="156864" cy="1425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66049980"/>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94883" name="Rectangle 3"/>
          <p:cNvSpPr>
            <a:spLocks noGrp="1" noChangeArrowheads="1"/>
          </p:cNvSpPr>
          <p:nvPr>
            <p:ph type="body" idx="4294967295"/>
          </p:nvPr>
        </p:nvSpPr>
        <p:spPr>
          <a:xfrm>
            <a:off x="457200" y="228600"/>
            <a:ext cx="8229600" cy="5902325"/>
          </a:xfrm>
        </p:spPr>
        <p:txBody>
          <a:bodyPr/>
          <a:lstStyle/>
          <a:p>
            <a:pPr eaLnBrk="1" hangingPunct="1">
              <a:defRPr/>
            </a:pPr>
            <a:r>
              <a:rPr lang="en-US" dirty="0"/>
              <a:t>DNA has the information for our cells to make proteins. </a:t>
            </a:r>
            <a:r>
              <a:rPr lang="en-US" dirty="0">
                <a:solidFill>
                  <a:srgbClr val="9933FF"/>
                </a:solidFill>
              </a:rPr>
              <a:t>Name A and B? </a:t>
            </a:r>
          </a:p>
        </p:txBody>
      </p:sp>
      <p:sp>
        <p:nvSpPr>
          <p:cNvPr id="29705" name="Rectangle 9"/>
          <p:cNvSpPr>
            <a:spLocks noChangeArrowheads="1"/>
          </p:cNvSpPr>
          <p:nvPr/>
        </p:nvSpPr>
        <p:spPr bwMode="auto">
          <a:xfrm>
            <a:off x="5715000" y="6629400"/>
            <a:ext cx="3124200" cy="214313"/>
          </a:xfrm>
          <a:prstGeom prst="rect">
            <a:avLst/>
          </a:prstGeom>
          <a:noFill/>
          <a:ln w="9525" algn="ctr">
            <a:noFill/>
            <a:miter lim="800000"/>
            <a:headEnd/>
            <a:tailEnd/>
          </a:ln>
          <a:effectLst/>
        </p:spPr>
        <p:txBody>
          <a:bodyPr>
            <a:spAutoFit/>
          </a:bodyPr>
          <a:lstStyle/>
          <a:p>
            <a:pPr marL="342900" marR="0" lvl="0" indent="-342900" algn="r" defTabSz="914400" rtl="0" eaLnBrk="1" fontAlgn="base" latinLnBrk="0" hangingPunct="1">
              <a:lnSpc>
                <a:spcPct val="100000"/>
              </a:lnSpc>
              <a:spcBef>
                <a:spcPct val="0"/>
              </a:spcBef>
              <a:spcAft>
                <a:spcPct val="0"/>
              </a:spcAft>
              <a:buClr>
                <a:srgbClr val="66CCFF"/>
              </a:buClr>
              <a:buSzPct val="65000"/>
              <a:buFont typeface="Wingdings" pitchFamily="2" charset="2"/>
              <a:buNone/>
              <a:tabLst/>
              <a:defRPr/>
            </a:pPr>
            <a: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rPr>
              <a:t>Copyright © 2024 </a:t>
            </a:r>
            <a:r>
              <a:rPr kumimoji="0" lang="en-US" sz="800" b="1" i="0" u="none" strike="noStrike" kern="1200" cap="none" spc="0" normalizeH="0" baseline="0" noProof="0" dirty="0" err="1">
                <a:ln>
                  <a:noFill/>
                </a:ln>
                <a:solidFill>
                  <a:srgbClr val="FFFFFF"/>
                </a:solidFill>
                <a:effectLst/>
                <a:uLnTx/>
                <a:uFillTx/>
                <a:latin typeface="Verdana" pitchFamily="34" charset="0"/>
                <a:ea typeface="+mn-ea"/>
                <a:cs typeface="+mn-cs"/>
              </a:rPr>
              <a:t>SlideSpark</a:t>
            </a:r>
            <a: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rPr>
              <a:t> .LLC</a:t>
            </a:r>
            <a:endParaRPr kumimoji="0" lang="en-US" sz="96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Tahoma" pitchFamily="34" charset="0"/>
              <a:ea typeface="+mn-ea"/>
              <a:cs typeface="+mn-cs"/>
            </a:endParaRPr>
          </a:p>
        </p:txBody>
      </p:sp>
      <p:pic>
        <p:nvPicPr>
          <p:cNvPr id="97284"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8600" y="1371600"/>
            <a:ext cx="8610600" cy="5029200"/>
          </a:xfrm>
          <a:prstGeom prst="rect">
            <a:avLst/>
          </a:prstGeom>
          <a:noFill/>
          <a:ln w="76200" algn="ctr">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
        <p:nvSpPr>
          <p:cNvPr id="97285" name="Rectangle 5"/>
          <p:cNvSpPr>
            <a:spLocks noChangeArrowheads="1"/>
          </p:cNvSpPr>
          <p:nvPr/>
        </p:nvSpPr>
        <p:spPr bwMode="auto">
          <a:xfrm>
            <a:off x="4495800" y="4419600"/>
            <a:ext cx="1981200" cy="1447800"/>
          </a:xfrm>
          <a:prstGeom prst="rect">
            <a:avLst/>
          </a:prstGeom>
          <a:noFill/>
          <a:ln w="76200" algn="ctr">
            <a:solidFill>
              <a:srgbClr val="FF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sp>
        <p:nvSpPr>
          <p:cNvPr id="6" name="Rectangle 5"/>
          <p:cNvSpPr/>
          <p:nvPr/>
        </p:nvSpPr>
        <p:spPr>
          <a:xfrm>
            <a:off x="2442029" y="1696930"/>
            <a:ext cx="2514600" cy="2062103"/>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w="17780" cmpd="sng">
                  <a:solidFill>
                    <a:srgbClr val="FFFFFF"/>
                  </a:solidFill>
                  <a:prstDash val="solid"/>
                  <a:miter lim="800000"/>
                </a:ln>
                <a:solidFill>
                  <a:srgbClr val="7030A0"/>
                </a:solidFill>
                <a:effectLst>
                  <a:outerShdw blurRad="50800" algn="tl" rotWithShape="0">
                    <a:srgbClr val="000000"/>
                  </a:outerShdw>
                </a:effectLst>
                <a:uLnTx/>
                <a:uFillTx/>
                <a:latin typeface="Arial" pitchFamily="34" charset="0"/>
                <a:ea typeface="+mn-ea"/>
                <a:cs typeface="+mn-cs"/>
              </a:rPr>
              <a:t>Keep your</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w="17780" cmpd="sng">
                  <a:solidFill>
                    <a:srgbClr val="FFFFFF"/>
                  </a:solidFill>
                  <a:prstDash val="solid"/>
                  <a:miter lim="800000"/>
                </a:ln>
                <a:solidFill>
                  <a:srgbClr val="7030A0"/>
                </a:solidFill>
                <a:effectLst>
                  <a:outerShdw blurRad="50800" algn="tl" rotWithShape="0">
                    <a:srgbClr val="000000"/>
                  </a:outerShdw>
                </a:effectLst>
                <a:uLnTx/>
                <a:uFillTx/>
                <a:latin typeface="Arial" pitchFamily="34" charset="0"/>
                <a:ea typeface="+mn-ea"/>
                <a:cs typeface="+mn-cs"/>
              </a:rPr>
              <a:t>hard copy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w="17780" cmpd="sng">
                  <a:solidFill>
                    <a:srgbClr val="FFFFFF"/>
                  </a:solidFill>
                  <a:prstDash val="solid"/>
                  <a:miter lim="800000"/>
                </a:ln>
                <a:solidFill>
                  <a:srgbClr val="7030A0"/>
                </a:solidFill>
                <a:effectLst>
                  <a:outerShdw blurRad="50800" algn="tl" rotWithShape="0">
                    <a:srgbClr val="000000"/>
                  </a:outerShdw>
                </a:effectLst>
                <a:uLnTx/>
                <a:uFillTx/>
                <a:latin typeface="Arial" pitchFamily="34" charset="0"/>
                <a:ea typeface="+mn-ea"/>
                <a:cs typeface="+mn-cs"/>
              </a:rPr>
              <a:t>safe in the nucleus</a:t>
            </a:r>
          </a:p>
        </p:txBody>
      </p:sp>
      <p:pic>
        <p:nvPicPr>
          <p:cNvPr id="97287"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8600" y="4343400"/>
            <a:ext cx="25908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97288"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7200" y="4419600"/>
            <a:ext cx="2286000"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97289"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971800" y="4419600"/>
            <a:ext cx="457200" cy="53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cxnSp>
        <p:nvCxnSpPr>
          <p:cNvPr id="97290" name="Straight Arrow Connector 10"/>
          <p:cNvCxnSpPr>
            <a:cxnSpLocks noChangeShapeType="1"/>
          </p:cNvCxnSpPr>
          <p:nvPr/>
        </p:nvCxnSpPr>
        <p:spPr bwMode="auto">
          <a:xfrm flipV="1">
            <a:off x="2057400" y="4724400"/>
            <a:ext cx="762000" cy="304800"/>
          </a:xfrm>
          <a:prstGeom prst="straightConnector1">
            <a:avLst/>
          </a:prstGeom>
          <a:noFill/>
          <a:ln w="76200" algn="ctr">
            <a:solidFill>
              <a:srgbClr val="7030A0"/>
            </a:solidFill>
            <a:round/>
            <a:headEnd/>
            <a:tailEnd type="arrow" w="med" len="med"/>
          </a:ln>
          <a:extLst>
            <a:ext uri="{909E8E84-426E-40DD-AFC4-6F175D3DCCD1}">
              <a14:hiddenFill xmlns:a14="http://schemas.microsoft.com/office/drawing/2010/main">
                <a:noFill/>
              </a14:hiddenFill>
            </a:ext>
          </a:extLst>
        </p:spPr>
      </p:cxnSp>
      <p:pic>
        <p:nvPicPr>
          <p:cNvPr id="97291"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105400" y="3200400"/>
            <a:ext cx="685800" cy="53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97292"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934200" y="4495800"/>
            <a:ext cx="1724025" cy="156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97293" name="Picture 6"/>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315200" y="1524000"/>
            <a:ext cx="1447800" cy="204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14" name="Rectangle 13"/>
          <p:cNvSpPr/>
          <p:nvPr/>
        </p:nvSpPr>
        <p:spPr>
          <a:xfrm>
            <a:off x="5029200" y="1295400"/>
            <a:ext cx="2819400" cy="1175706"/>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pitchFamily="34" charset="0"/>
                <a:ea typeface="+mn-ea"/>
                <a:cs typeface="+mn-cs"/>
              </a:rPr>
              <a:t>Except</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pitchFamily="34" charset="0"/>
                <a:ea typeface="+mn-ea"/>
                <a:cs typeface="+mn-cs"/>
              </a:rPr>
              <a:t>Proteins</a:t>
            </a:r>
          </a:p>
        </p:txBody>
      </p:sp>
      <p:sp>
        <p:nvSpPr>
          <p:cNvPr id="2" name="Rounded Rectangle 1"/>
          <p:cNvSpPr/>
          <p:nvPr/>
        </p:nvSpPr>
        <p:spPr bwMode="auto">
          <a:xfrm rot="2818976">
            <a:off x="1698782" y="3555916"/>
            <a:ext cx="1641929" cy="406233"/>
          </a:xfrm>
          <a:prstGeom prst="roundRect">
            <a:avLst/>
          </a:prstGeom>
          <a:solidFill>
            <a:schemeClr val="bg1"/>
          </a:solidFill>
          <a:ln w="9525" cap="flat" cmpd="sng" algn="ctr">
            <a:solidFill>
              <a:srgbClr val="9933FF"/>
            </a:solidFill>
            <a:prstDash val="solid"/>
            <a:round/>
            <a:headEnd type="none" w="med" len="med"/>
            <a:tailEnd type="none" w="med" len="med"/>
          </a:ln>
          <a:effectLst>
            <a:glow rad="330200">
              <a:srgbClr val="FF00FF"/>
            </a:glow>
          </a:effectLst>
        </p:spPr>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sp>
        <p:nvSpPr>
          <p:cNvPr id="16" name="Rounded Rectangle 15"/>
          <p:cNvSpPr/>
          <p:nvPr/>
        </p:nvSpPr>
        <p:spPr bwMode="auto">
          <a:xfrm rot="20300396">
            <a:off x="5808202" y="2344820"/>
            <a:ext cx="1641929" cy="406233"/>
          </a:xfrm>
          <a:prstGeom prst="roundRect">
            <a:avLst/>
          </a:prstGeom>
          <a:solidFill>
            <a:schemeClr val="bg1"/>
          </a:solidFill>
          <a:ln w="9525" cap="flat" cmpd="sng" algn="ctr">
            <a:solidFill>
              <a:srgbClr val="9933FF"/>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sp>
        <p:nvSpPr>
          <p:cNvPr id="3" name="Rectangle 2"/>
          <p:cNvSpPr/>
          <p:nvPr/>
        </p:nvSpPr>
        <p:spPr>
          <a:xfrm>
            <a:off x="1798074" y="2463012"/>
            <a:ext cx="721672" cy="923330"/>
          </a:xfrm>
          <a:prstGeom prst="rect">
            <a:avLst/>
          </a:prstGeom>
          <a:noFill/>
        </p:spPr>
        <p:txBody>
          <a:bodyPr wrap="none" lIns="91440" tIns="45720" rIns="91440" bIns="4572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Verdana" pitchFamily="34" charset="0"/>
                <a:ea typeface="+mn-ea"/>
                <a:cs typeface="+mn-cs"/>
              </a:rPr>
              <a:t>A</a:t>
            </a:r>
          </a:p>
        </p:txBody>
      </p:sp>
      <p:sp>
        <p:nvSpPr>
          <p:cNvPr id="4" name="Rectangle 3"/>
          <p:cNvSpPr/>
          <p:nvPr/>
        </p:nvSpPr>
        <p:spPr>
          <a:xfrm>
            <a:off x="5562600" y="2266316"/>
            <a:ext cx="712054" cy="923330"/>
          </a:xfrm>
          <a:prstGeom prst="rect">
            <a:avLst/>
          </a:prstGeom>
          <a:noFill/>
        </p:spPr>
        <p:txBody>
          <a:bodyPr wrap="none" lIns="91440" tIns="45720" rIns="91440" bIns="4572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Verdana" pitchFamily="34" charset="0"/>
                <a:ea typeface="+mn-ea"/>
                <a:cs typeface="+mn-cs"/>
              </a:rPr>
              <a:t>B</a:t>
            </a:r>
          </a:p>
        </p:txBody>
      </p:sp>
      <p:sp>
        <p:nvSpPr>
          <p:cNvPr id="5" name="Rectangle 4"/>
          <p:cNvSpPr/>
          <p:nvPr/>
        </p:nvSpPr>
        <p:spPr>
          <a:xfrm>
            <a:off x="8128271" y="156998"/>
            <a:ext cx="1059907" cy="1569660"/>
          </a:xfrm>
          <a:prstGeom prst="rect">
            <a:avLst/>
          </a:prstGeom>
          <a:noFill/>
        </p:spPr>
        <p:txBody>
          <a:bodyPr wrap="none" lIns="91440" tIns="45720" rIns="91440" bIns="4572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96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Verdana" pitchFamily="34" charset="0"/>
                <a:ea typeface="+mn-ea"/>
                <a:cs typeface="+mn-cs"/>
              </a:rPr>
              <a:t>3</a:t>
            </a:r>
          </a:p>
        </p:txBody>
      </p:sp>
      <p:pic>
        <p:nvPicPr>
          <p:cNvPr id="20" name="Picture 4" descr="http://www.clker.com/cliparts/9/a/e/e/12154415151126295659lemmling_Cartoon_owl.svg.hi.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128271" y="2056144"/>
            <a:ext cx="156864" cy="1425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83737232"/>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94883" name="Rectangle 3"/>
          <p:cNvSpPr>
            <a:spLocks noGrp="1" noChangeArrowheads="1"/>
          </p:cNvSpPr>
          <p:nvPr>
            <p:ph type="body" idx="4294967295"/>
          </p:nvPr>
        </p:nvSpPr>
        <p:spPr>
          <a:xfrm>
            <a:off x="457200" y="228600"/>
            <a:ext cx="8229600" cy="5902325"/>
          </a:xfrm>
        </p:spPr>
        <p:txBody>
          <a:bodyPr/>
          <a:lstStyle/>
          <a:p>
            <a:pPr eaLnBrk="1" hangingPunct="1">
              <a:defRPr/>
            </a:pPr>
            <a:r>
              <a:rPr lang="en-US" dirty="0"/>
              <a:t>DNA has the information for our cells to make proteins. </a:t>
            </a:r>
            <a:r>
              <a:rPr lang="en-US" dirty="0">
                <a:solidFill>
                  <a:srgbClr val="9933FF"/>
                </a:solidFill>
              </a:rPr>
              <a:t>Name A and B? </a:t>
            </a:r>
          </a:p>
        </p:txBody>
      </p:sp>
      <p:sp>
        <p:nvSpPr>
          <p:cNvPr id="29705" name="Rectangle 9"/>
          <p:cNvSpPr>
            <a:spLocks noChangeArrowheads="1"/>
          </p:cNvSpPr>
          <p:nvPr/>
        </p:nvSpPr>
        <p:spPr bwMode="auto">
          <a:xfrm>
            <a:off x="5715000" y="6629400"/>
            <a:ext cx="3124200" cy="214313"/>
          </a:xfrm>
          <a:prstGeom prst="rect">
            <a:avLst/>
          </a:prstGeom>
          <a:noFill/>
          <a:ln w="9525" algn="ctr">
            <a:noFill/>
            <a:miter lim="800000"/>
            <a:headEnd/>
            <a:tailEnd/>
          </a:ln>
          <a:effectLst/>
        </p:spPr>
        <p:txBody>
          <a:bodyPr>
            <a:spAutoFit/>
          </a:bodyPr>
          <a:lstStyle/>
          <a:p>
            <a:pPr marL="342900" marR="0" lvl="0" indent="-342900" algn="r" defTabSz="914400" rtl="0" eaLnBrk="1" fontAlgn="base" latinLnBrk="0" hangingPunct="1">
              <a:lnSpc>
                <a:spcPct val="100000"/>
              </a:lnSpc>
              <a:spcBef>
                <a:spcPct val="0"/>
              </a:spcBef>
              <a:spcAft>
                <a:spcPct val="0"/>
              </a:spcAft>
              <a:buClr>
                <a:srgbClr val="66CCFF"/>
              </a:buClr>
              <a:buSzPct val="65000"/>
              <a:buFont typeface="Wingdings" pitchFamily="2" charset="2"/>
              <a:buNone/>
              <a:tabLst/>
              <a:defRPr/>
            </a:pPr>
            <a: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rPr>
              <a:t>Copyright © 2024 </a:t>
            </a:r>
            <a:r>
              <a:rPr kumimoji="0" lang="en-US" sz="800" b="1" i="0" u="none" strike="noStrike" kern="1200" cap="none" spc="0" normalizeH="0" baseline="0" noProof="0" dirty="0" err="1">
                <a:ln>
                  <a:noFill/>
                </a:ln>
                <a:solidFill>
                  <a:srgbClr val="FFFFFF"/>
                </a:solidFill>
                <a:effectLst/>
                <a:uLnTx/>
                <a:uFillTx/>
                <a:latin typeface="Verdana" pitchFamily="34" charset="0"/>
                <a:ea typeface="+mn-ea"/>
                <a:cs typeface="+mn-cs"/>
              </a:rPr>
              <a:t>SlideSpark</a:t>
            </a:r>
            <a: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rPr>
              <a:t> .LLC</a:t>
            </a:r>
            <a:endParaRPr kumimoji="0" lang="en-US" sz="96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Tahoma" pitchFamily="34" charset="0"/>
              <a:ea typeface="+mn-ea"/>
              <a:cs typeface="+mn-cs"/>
            </a:endParaRPr>
          </a:p>
        </p:txBody>
      </p:sp>
      <p:pic>
        <p:nvPicPr>
          <p:cNvPr id="97284"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8600" y="1371600"/>
            <a:ext cx="8610600" cy="5029200"/>
          </a:xfrm>
          <a:prstGeom prst="rect">
            <a:avLst/>
          </a:prstGeom>
          <a:noFill/>
          <a:ln w="76200" algn="ctr">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
        <p:nvSpPr>
          <p:cNvPr id="97285" name="Rectangle 5"/>
          <p:cNvSpPr>
            <a:spLocks noChangeArrowheads="1"/>
          </p:cNvSpPr>
          <p:nvPr/>
        </p:nvSpPr>
        <p:spPr bwMode="auto">
          <a:xfrm>
            <a:off x="4495800" y="4419600"/>
            <a:ext cx="1981200" cy="1447800"/>
          </a:xfrm>
          <a:prstGeom prst="rect">
            <a:avLst/>
          </a:prstGeom>
          <a:noFill/>
          <a:ln w="76200" algn="ctr">
            <a:solidFill>
              <a:srgbClr val="FF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sp>
        <p:nvSpPr>
          <p:cNvPr id="6" name="Rectangle 5"/>
          <p:cNvSpPr/>
          <p:nvPr/>
        </p:nvSpPr>
        <p:spPr>
          <a:xfrm>
            <a:off x="2442029" y="1696930"/>
            <a:ext cx="2514600" cy="2062103"/>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w="17780" cmpd="sng">
                  <a:solidFill>
                    <a:srgbClr val="FFFFFF"/>
                  </a:solidFill>
                  <a:prstDash val="solid"/>
                  <a:miter lim="800000"/>
                </a:ln>
                <a:solidFill>
                  <a:srgbClr val="7030A0"/>
                </a:solidFill>
                <a:effectLst>
                  <a:outerShdw blurRad="50800" algn="tl" rotWithShape="0">
                    <a:srgbClr val="000000"/>
                  </a:outerShdw>
                </a:effectLst>
                <a:uLnTx/>
                <a:uFillTx/>
                <a:latin typeface="Arial" pitchFamily="34" charset="0"/>
                <a:ea typeface="+mn-ea"/>
                <a:cs typeface="+mn-cs"/>
              </a:rPr>
              <a:t>Keep your</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w="17780" cmpd="sng">
                  <a:solidFill>
                    <a:srgbClr val="FFFFFF"/>
                  </a:solidFill>
                  <a:prstDash val="solid"/>
                  <a:miter lim="800000"/>
                </a:ln>
                <a:solidFill>
                  <a:srgbClr val="7030A0"/>
                </a:solidFill>
                <a:effectLst>
                  <a:outerShdw blurRad="50800" algn="tl" rotWithShape="0">
                    <a:srgbClr val="000000"/>
                  </a:outerShdw>
                </a:effectLst>
                <a:uLnTx/>
                <a:uFillTx/>
                <a:latin typeface="Arial" pitchFamily="34" charset="0"/>
                <a:ea typeface="+mn-ea"/>
                <a:cs typeface="+mn-cs"/>
              </a:rPr>
              <a:t>hard copy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w="17780" cmpd="sng">
                  <a:solidFill>
                    <a:srgbClr val="FFFFFF"/>
                  </a:solidFill>
                  <a:prstDash val="solid"/>
                  <a:miter lim="800000"/>
                </a:ln>
                <a:solidFill>
                  <a:srgbClr val="7030A0"/>
                </a:solidFill>
                <a:effectLst>
                  <a:outerShdw blurRad="50800" algn="tl" rotWithShape="0">
                    <a:srgbClr val="000000"/>
                  </a:outerShdw>
                </a:effectLst>
                <a:uLnTx/>
                <a:uFillTx/>
                <a:latin typeface="Arial" pitchFamily="34" charset="0"/>
                <a:ea typeface="+mn-ea"/>
                <a:cs typeface="+mn-cs"/>
              </a:rPr>
              <a:t>safe in the nucleus</a:t>
            </a:r>
          </a:p>
        </p:txBody>
      </p:sp>
      <p:pic>
        <p:nvPicPr>
          <p:cNvPr id="97287"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8600" y="4343400"/>
            <a:ext cx="25908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97288"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7200" y="4419600"/>
            <a:ext cx="2286000"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97289"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971800" y="4419600"/>
            <a:ext cx="457200" cy="53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cxnSp>
        <p:nvCxnSpPr>
          <p:cNvPr id="97290" name="Straight Arrow Connector 10"/>
          <p:cNvCxnSpPr>
            <a:cxnSpLocks noChangeShapeType="1"/>
          </p:cNvCxnSpPr>
          <p:nvPr/>
        </p:nvCxnSpPr>
        <p:spPr bwMode="auto">
          <a:xfrm flipV="1">
            <a:off x="2057400" y="4724400"/>
            <a:ext cx="762000" cy="304800"/>
          </a:xfrm>
          <a:prstGeom prst="straightConnector1">
            <a:avLst/>
          </a:prstGeom>
          <a:noFill/>
          <a:ln w="76200" algn="ctr">
            <a:solidFill>
              <a:srgbClr val="7030A0"/>
            </a:solidFill>
            <a:round/>
            <a:headEnd/>
            <a:tailEnd type="arrow" w="med" len="med"/>
          </a:ln>
          <a:extLst>
            <a:ext uri="{909E8E84-426E-40DD-AFC4-6F175D3DCCD1}">
              <a14:hiddenFill xmlns:a14="http://schemas.microsoft.com/office/drawing/2010/main">
                <a:noFill/>
              </a14:hiddenFill>
            </a:ext>
          </a:extLst>
        </p:spPr>
      </p:cxnSp>
      <p:pic>
        <p:nvPicPr>
          <p:cNvPr id="97291"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105400" y="3200400"/>
            <a:ext cx="685800" cy="53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97292"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934200" y="4495800"/>
            <a:ext cx="1724025" cy="156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97293" name="Picture 6"/>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315200" y="1524000"/>
            <a:ext cx="1447800" cy="204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14" name="Rectangle 13"/>
          <p:cNvSpPr/>
          <p:nvPr/>
        </p:nvSpPr>
        <p:spPr>
          <a:xfrm>
            <a:off x="5029200" y="1295400"/>
            <a:ext cx="2819400" cy="1175706"/>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pitchFamily="34" charset="0"/>
                <a:ea typeface="+mn-ea"/>
                <a:cs typeface="+mn-cs"/>
              </a:rPr>
              <a:t>Except</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pitchFamily="34" charset="0"/>
                <a:ea typeface="+mn-ea"/>
                <a:cs typeface="+mn-cs"/>
              </a:rPr>
              <a:t>Proteins</a:t>
            </a:r>
          </a:p>
        </p:txBody>
      </p:sp>
      <p:sp>
        <p:nvSpPr>
          <p:cNvPr id="16" name="Rounded Rectangle 15"/>
          <p:cNvSpPr/>
          <p:nvPr/>
        </p:nvSpPr>
        <p:spPr bwMode="auto">
          <a:xfrm rot="20300396">
            <a:off x="5808202" y="2344820"/>
            <a:ext cx="1641929" cy="406233"/>
          </a:xfrm>
          <a:prstGeom prst="roundRect">
            <a:avLst/>
          </a:prstGeom>
          <a:solidFill>
            <a:schemeClr val="bg1"/>
          </a:solidFill>
          <a:ln w="9525" cap="flat" cmpd="sng" algn="ctr">
            <a:solidFill>
              <a:srgbClr val="9933FF"/>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sp>
        <p:nvSpPr>
          <p:cNvPr id="3" name="Rectangle 2"/>
          <p:cNvSpPr/>
          <p:nvPr/>
        </p:nvSpPr>
        <p:spPr>
          <a:xfrm>
            <a:off x="1798074" y="2463012"/>
            <a:ext cx="721672" cy="923330"/>
          </a:xfrm>
          <a:prstGeom prst="rect">
            <a:avLst/>
          </a:prstGeom>
          <a:noFill/>
        </p:spPr>
        <p:txBody>
          <a:bodyPr wrap="none" lIns="91440" tIns="45720" rIns="91440" bIns="4572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Verdana" pitchFamily="34" charset="0"/>
                <a:ea typeface="+mn-ea"/>
                <a:cs typeface="+mn-cs"/>
              </a:rPr>
              <a:t>A</a:t>
            </a:r>
          </a:p>
        </p:txBody>
      </p:sp>
      <p:sp>
        <p:nvSpPr>
          <p:cNvPr id="4" name="Rectangle 3"/>
          <p:cNvSpPr/>
          <p:nvPr/>
        </p:nvSpPr>
        <p:spPr>
          <a:xfrm>
            <a:off x="5562600" y="2266316"/>
            <a:ext cx="712054" cy="923330"/>
          </a:xfrm>
          <a:prstGeom prst="rect">
            <a:avLst/>
          </a:prstGeom>
          <a:noFill/>
        </p:spPr>
        <p:txBody>
          <a:bodyPr wrap="none" lIns="91440" tIns="45720" rIns="91440" bIns="4572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Verdana" pitchFamily="34" charset="0"/>
                <a:ea typeface="+mn-ea"/>
                <a:cs typeface="+mn-cs"/>
              </a:rPr>
              <a:t>B</a:t>
            </a:r>
          </a:p>
        </p:txBody>
      </p:sp>
      <p:sp>
        <p:nvSpPr>
          <p:cNvPr id="5" name="Rectangle 4"/>
          <p:cNvSpPr/>
          <p:nvPr/>
        </p:nvSpPr>
        <p:spPr>
          <a:xfrm>
            <a:off x="8128271" y="156998"/>
            <a:ext cx="1059907" cy="1569660"/>
          </a:xfrm>
          <a:prstGeom prst="rect">
            <a:avLst/>
          </a:prstGeom>
          <a:noFill/>
        </p:spPr>
        <p:txBody>
          <a:bodyPr wrap="none" lIns="91440" tIns="45720" rIns="91440" bIns="4572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96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Verdana" pitchFamily="34" charset="0"/>
                <a:ea typeface="+mn-ea"/>
                <a:cs typeface="+mn-cs"/>
              </a:rPr>
              <a:t>3</a:t>
            </a:r>
          </a:p>
        </p:txBody>
      </p:sp>
      <p:pic>
        <p:nvPicPr>
          <p:cNvPr id="20" name="Picture 4" descr="http://www.clker.com/cliparts/9/a/e/e/12154415151126295659lemmling_Cartoon_owl.svg.hi.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128271" y="2056144"/>
            <a:ext cx="156864" cy="1425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68798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body" idx="1"/>
          </p:nvPr>
        </p:nvSpPr>
        <p:spPr>
          <a:xfrm>
            <a:off x="152400" y="304800"/>
            <a:ext cx="8839200" cy="5821363"/>
          </a:xfrm>
        </p:spPr>
        <p:txBody>
          <a:bodyPr/>
          <a:lstStyle/>
          <a:p>
            <a:r>
              <a:rPr lang="en-US" dirty="0"/>
              <a:t>Which is not correct of DNA?</a:t>
            </a:r>
            <a:endParaRPr lang="en-US" sz="2400" dirty="0"/>
          </a:p>
          <a:p>
            <a:pPr marL="457200" lvl="1" indent="0">
              <a:buNone/>
            </a:pPr>
            <a:r>
              <a:rPr lang="en-US" dirty="0">
                <a:solidFill>
                  <a:srgbClr val="9933FF"/>
                </a:solidFill>
              </a:rPr>
              <a:t>A.) </a:t>
            </a:r>
            <a:r>
              <a:rPr lang="en-US" dirty="0">
                <a:solidFill>
                  <a:schemeClr val="bg1"/>
                </a:solidFill>
              </a:rPr>
              <a:t>DNA is housed in the nucleus of Eukaryotic Cells.</a:t>
            </a:r>
          </a:p>
          <a:p>
            <a:pPr marL="457200" lvl="1" indent="0">
              <a:buNone/>
            </a:pPr>
            <a:r>
              <a:rPr lang="en-US" dirty="0">
                <a:solidFill>
                  <a:srgbClr val="FF00FF"/>
                </a:solidFill>
              </a:rPr>
              <a:t>B.) </a:t>
            </a:r>
            <a:r>
              <a:rPr lang="en-US" dirty="0">
                <a:solidFill>
                  <a:schemeClr val="bg1"/>
                </a:solidFill>
              </a:rPr>
              <a:t>DNA stands for Double Nucleus  Amino acid.</a:t>
            </a:r>
            <a:endParaRPr lang="en-US" sz="2000" dirty="0">
              <a:solidFill>
                <a:schemeClr val="bg1"/>
              </a:solidFill>
            </a:endParaRPr>
          </a:p>
          <a:p>
            <a:pPr marL="457200" lvl="1" indent="0">
              <a:buNone/>
            </a:pPr>
            <a:r>
              <a:rPr lang="en-US" dirty="0">
                <a:solidFill>
                  <a:srgbClr val="92D050"/>
                </a:solidFill>
              </a:rPr>
              <a:t>C.) </a:t>
            </a:r>
            <a:r>
              <a:rPr lang="en-US" dirty="0">
                <a:solidFill>
                  <a:schemeClr val="bg1"/>
                </a:solidFill>
              </a:rPr>
              <a:t>The shape is called the double helix.</a:t>
            </a:r>
            <a:endParaRPr lang="en-US" sz="2000" dirty="0">
              <a:solidFill>
                <a:schemeClr val="bg1"/>
              </a:solidFill>
            </a:endParaRPr>
          </a:p>
          <a:p>
            <a:pPr marL="457200" lvl="1" indent="0">
              <a:buNone/>
            </a:pPr>
            <a:r>
              <a:rPr lang="en-US" dirty="0">
                <a:solidFill>
                  <a:srgbClr val="FF0000"/>
                </a:solidFill>
              </a:rPr>
              <a:t>D.) </a:t>
            </a:r>
            <a:r>
              <a:rPr lang="en-US" dirty="0">
                <a:solidFill>
                  <a:schemeClr val="bg1"/>
                </a:solidFill>
              </a:rPr>
              <a:t>DNA has the information for our cells to make proteins.  </a:t>
            </a:r>
            <a:endParaRPr lang="en-US" sz="2000" dirty="0">
              <a:solidFill>
                <a:schemeClr val="bg1"/>
              </a:solidFill>
            </a:endParaRPr>
          </a:p>
          <a:p>
            <a:pPr marL="457200" lvl="1" indent="0">
              <a:buNone/>
            </a:pPr>
            <a:r>
              <a:rPr lang="en-US" dirty="0">
                <a:solidFill>
                  <a:srgbClr val="FF9900"/>
                </a:solidFill>
              </a:rPr>
              <a:t>E.) </a:t>
            </a:r>
            <a:r>
              <a:rPr lang="en-US" dirty="0">
                <a:solidFill>
                  <a:schemeClr val="bg1"/>
                </a:solidFill>
              </a:rPr>
              <a:t>DNA through transcription makes mRNA.</a:t>
            </a:r>
            <a:endParaRPr lang="en-US" sz="2000" dirty="0">
              <a:solidFill>
                <a:schemeClr val="bg1"/>
              </a:solidFill>
            </a:endParaRPr>
          </a:p>
          <a:p>
            <a:endParaRPr lang="en-US" dirty="0">
              <a:solidFill>
                <a:srgbClr val="FFFF66"/>
              </a:solidFill>
            </a:endParaRPr>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4267200"/>
            <a:ext cx="9144000" cy="2895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8062322" y="20935"/>
            <a:ext cx="1059907" cy="1569660"/>
          </a:xfrm>
          <a:prstGeom prst="rect">
            <a:avLst/>
          </a:prstGeom>
          <a:noFill/>
        </p:spPr>
        <p:txBody>
          <a:bodyPr wrap="none" lIns="91440" tIns="45720" rIns="91440" bIns="45720">
            <a:spAutoFit/>
          </a:bodyPr>
          <a:lstStyle/>
          <a:p>
            <a:pPr algn="ctr"/>
            <a:r>
              <a:rPr lang="en-US" sz="9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1</a:t>
            </a:r>
          </a:p>
        </p:txBody>
      </p:sp>
      <p:pic>
        <p:nvPicPr>
          <p:cNvPr id="3" name="Picture 2">
            <a:extLst>
              <a:ext uri="{FF2B5EF4-FFF2-40B4-BE49-F238E27FC236}">
                <a16:creationId xmlns:a16="http://schemas.microsoft.com/office/drawing/2014/main" id="{7424F985-529B-92DF-5B33-2C4992863A20}"/>
              </a:ext>
            </a:extLst>
          </p:cNvPr>
          <p:cNvPicPr>
            <a:picLocks noChangeAspect="1"/>
          </p:cNvPicPr>
          <p:nvPr/>
        </p:nvPicPr>
        <p:blipFill>
          <a:blip r:embed="rId3"/>
          <a:stretch>
            <a:fillRect/>
          </a:stretch>
        </p:blipFill>
        <p:spPr>
          <a:xfrm>
            <a:off x="7418674" y="6787306"/>
            <a:ext cx="1633537" cy="70694"/>
          </a:xfrm>
          <a:prstGeom prst="rect">
            <a:avLst/>
          </a:prstGeom>
        </p:spPr>
      </p:pic>
    </p:spTree>
    <p:extLst>
      <p:ext uri="{BB962C8B-B14F-4D97-AF65-F5344CB8AC3E}">
        <p14:creationId xmlns:p14="http://schemas.microsoft.com/office/powerpoint/2010/main" val="3868254927"/>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94883" name="Rectangle 3"/>
          <p:cNvSpPr>
            <a:spLocks noGrp="1" noChangeArrowheads="1"/>
          </p:cNvSpPr>
          <p:nvPr>
            <p:ph type="body" idx="4294967295"/>
          </p:nvPr>
        </p:nvSpPr>
        <p:spPr>
          <a:xfrm>
            <a:off x="457200" y="228600"/>
            <a:ext cx="8229600" cy="5902325"/>
          </a:xfrm>
        </p:spPr>
        <p:txBody>
          <a:bodyPr/>
          <a:lstStyle/>
          <a:p>
            <a:pPr eaLnBrk="1" hangingPunct="1">
              <a:defRPr/>
            </a:pPr>
            <a:r>
              <a:rPr lang="en-US" dirty="0"/>
              <a:t>DNA has the information for our cells to make proteins. </a:t>
            </a:r>
            <a:r>
              <a:rPr lang="en-US" dirty="0">
                <a:solidFill>
                  <a:srgbClr val="9933FF"/>
                </a:solidFill>
              </a:rPr>
              <a:t>Name A and B? </a:t>
            </a:r>
          </a:p>
        </p:txBody>
      </p:sp>
      <p:sp>
        <p:nvSpPr>
          <p:cNvPr id="29705" name="Rectangle 9"/>
          <p:cNvSpPr>
            <a:spLocks noChangeArrowheads="1"/>
          </p:cNvSpPr>
          <p:nvPr/>
        </p:nvSpPr>
        <p:spPr bwMode="auto">
          <a:xfrm>
            <a:off x="5715000" y="6629400"/>
            <a:ext cx="3124200" cy="214313"/>
          </a:xfrm>
          <a:prstGeom prst="rect">
            <a:avLst/>
          </a:prstGeom>
          <a:noFill/>
          <a:ln w="9525" algn="ctr">
            <a:noFill/>
            <a:miter lim="800000"/>
            <a:headEnd/>
            <a:tailEnd/>
          </a:ln>
          <a:effectLst/>
        </p:spPr>
        <p:txBody>
          <a:bodyPr>
            <a:spAutoFit/>
          </a:bodyPr>
          <a:lstStyle/>
          <a:p>
            <a:pPr marL="342900" marR="0" lvl="0" indent="-342900" algn="r" defTabSz="914400" rtl="0" eaLnBrk="1" fontAlgn="base" latinLnBrk="0" hangingPunct="1">
              <a:lnSpc>
                <a:spcPct val="100000"/>
              </a:lnSpc>
              <a:spcBef>
                <a:spcPct val="0"/>
              </a:spcBef>
              <a:spcAft>
                <a:spcPct val="0"/>
              </a:spcAft>
              <a:buClr>
                <a:srgbClr val="66CCFF"/>
              </a:buClr>
              <a:buSzPct val="65000"/>
              <a:buFont typeface="Wingdings" pitchFamily="2" charset="2"/>
              <a:buNone/>
              <a:tabLst/>
              <a:defRPr/>
            </a:pPr>
            <a: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rPr>
              <a:t>Copyright © 2024 </a:t>
            </a:r>
            <a:r>
              <a:rPr kumimoji="0" lang="en-US" sz="800" b="1" i="0" u="none" strike="noStrike" kern="1200" cap="none" spc="0" normalizeH="0" baseline="0" noProof="0" dirty="0" err="1">
                <a:ln>
                  <a:noFill/>
                </a:ln>
                <a:solidFill>
                  <a:srgbClr val="FFFFFF"/>
                </a:solidFill>
                <a:effectLst/>
                <a:uLnTx/>
                <a:uFillTx/>
                <a:latin typeface="Verdana" pitchFamily="34" charset="0"/>
                <a:ea typeface="+mn-ea"/>
                <a:cs typeface="+mn-cs"/>
              </a:rPr>
              <a:t>SlideSpark</a:t>
            </a:r>
            <a: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rPr>
              <a:t> .LLC</a:t>
            </a:r>
            <a:endParaRPr kumimoji="0" lang="en-US" sz="96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Tahoma" pitchFamily="34" charset="0"/>
              <a:ea typeface="+mn-ea"/>
              <a:cs typeface="+mn-cs"/>
            </a:endParaRPr>
          </a:p>
        </p:txBody>
      </p:sp>
      <p:pic>
        <p:nvPicPr>
          <p:cNvPr id="97284"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8600" y="1371600"/>
            <a:ext cx="8610600" cy="5029200"/>
          </a:xfrm>
          <a:prstGeom prst="rect">
            <a:avLst/>
          </a:prstGeom>
          <a:noFill/>
          <a:ln w="76200" algn="ctr">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
        <p:nvSpPr>
          <p:cNvPr id="97285" name="Rectangle 5"/>
          <p:cNvSpPr>
            <a:spLocks noChangeArrowheads="1"/>
          </p:cNvSpPr>
          <p:nvPr/>
        </p:nvSpPr>
        <p:spPr bwMode="auto">
          <a:xfrm>
            <a:off x="4495800" y="4419600"/>
            <a:ext cx="1981200" cy="1447800"/>
          </a:xfrm>
          <a:prstGeom prst="rect">
            <a:avLst/>
          </a:prstGeom>
          <a:noFill/>
          <a:ln w="76200" algn="ctr">
            <a:solidFill>
              <a:srgbClr val="FF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sp>
        <p:nvSpPr>
          <p:cNvPr id="6" name="Rectangle 5"/>
          <p:cNvSpPr/>
          <p:nvPr/>
        </p:nvSpPr>
        <p:spPr>
          <a:xfrm>
            <a:off x="2442029" y="1696930"/>
            <a:ext cx="2514600" cy="2062103"/>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w="17780" cmpd="sng">
                  <a:solidFill>
                    <a:srgbClr val="FFFFFF"/>
                  </a:solidFill>
                  <a:prstDash val="solid"/>
                  <a:miter lim="800000"/>
                </a:ln>
                <a:solidFill>
                  <a:srgbClr val="7030A0"/>
                </a:solidFill>
                <a:effectLst>
                  <a:outerShdw blurRad="50800" algn="tl" rotWithShape="0">
                    <a:srgbClr val="000000"/>
                  </a:outerShdw>
                </a:effectLst>
                <a:uLnTx/>
                <a:uFillTx/>
                <a:latin typeface="Arial" pitchFamily="34" charset="0"/>
                <a:ea typeface="+mn-ea"/>
                <a:cs typeface="+mn-cs"/>
              </a:rPr>
              <a:t>Keep your</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w="17780" cmpd="sng">
                  <a:solidFill>
                    <a:srgbClr val="FFFFFF"/>
                  </a:solidFill>
                  <a:prstDash val="solid"/>
                  <a:miter lim="800000"/>
                </a:ln>
                <a:solidFill>
                  <a:srgbClr val="7030A0"/>
                </a:solidFill>
                <a:effectLst>
                  <a:outerShdw blurRad="50800" algn="tl" rotWithShape="0">
                    <a:srgbClr val="000000"/>
                  </a:outerShdw>
                </a:effectLst>
                <a:uLnTx/>
                <a:uFillTx/>
                <a:latin typeface="Arial" pitchFamily="34" charset="0"/>
                <a:ea typeface="+mn-ea"/>
                <a:cs typeface="+mn-cs"/>
              </a:rPr>
              <a:t>hard copy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w="17780" cmpd="sng">
                  <a:solidFill>
                    <a:srgbClr val="FFFFFF"/>
                  </a:solidFill>
                  <a:prstDash val="solid"/>
                  <a:miter lim="800000"/>
                </a:ln>
                <a:solidFill>
                  <a:srgbClr val="7030A0"/>
                </a:solidFill>
                <a:effectLst>
                  <a:outerShdw blurRad="50800" algn="tl" rotWithShape="0">
                    <a:srgbClr val="000000"/>
                  </a:outerShdw>
                </a:effectLst>
                <a:uLnTx/>
                <a:uFillTx/>
                <a:latin typeface="Arial" pitchFamily="34" charset="0"/>
                <a:ea typeface="+mn-ea"/>
                <a:cs typeface="+mn-cs"/>
              </a:rPr>
              <a:t>safe in the nucleus</a:t>
            </a:r>
          </a:p>
        </p:txBody>
      </p:sp>
      <p:pic>
        <p:nvPicPr>
          <p:cNvPr id="97287"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8600" y="4343400"/>
            <a:ext cx="25908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97288"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7200" y="4419600"/>
            <a:ext cx="2286000"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97289"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971800" y="4419600"/>
            <a:ext cx="457200" cy="53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cxnSp>
        <p:nvCxnSpPr>
          <p:cNvPr id="97290" name="Straight Arrow Connector 10"/>
          <p:cNvCxnSpPr>
            <a:cxnSpLocks noChangeShapeType="1"/>
          </p:cNvCxnSpPr>
          <p:nvPr/>
        </p:nvCxnSpPr>
        <p:spPr bwMode="auto">
          <a:xfrm flipV="1">
            <a:off x="2057400" y="4724400"/>
            <a:ext cx="762000" cy="304800"/>
          </a:xfrm>
          <a:prstGeom prst="straightConnector1">
            <a:avLst/>
          </a:prstGeom>
          <a:noFill/>
          <a:ln w="76200" algn="ctr">
            <a:solidFill>
              <a:srgbClr val="7030A0"/>
            </a:solidFill>
            <a:round/>
            <a:headEnd/>
            <a:tailEnd type="arrow" w="med" len="med"/>
          </a:ln>
          <a:extLst>
            <a:ext uri="{909E8E84-426E-40DD-AFC4-6F175D3DCCD1}">
              <a14:hiddenFill xmlns:a14="http://schemas.microsoft.com/office/drawing/2010/main">
                <a:noFill/>
              </a14:hiddenFill>
            </a:ext>
          </a:extLst>
        </p:spPr>
      </p:cxnSp>
      <p:pic>
        <p:nvPicPr>
          <p:cNvPr id="97291"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105400" y="3200400"/>
            <a:ext cx="685800" cy="53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97292"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934200" y="4495800"/>
            <a:ext cx="1724025" cy="156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97293" name="Picture 6"/>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315200" y="1524000"/>
            <a:ext cx="1447800" cy="204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14" name="Rectangle 13"/>
          <p:cNvSpPr/>
          <p:nvPr/>
        </p:nvSpPr>
        <p:spPr>
          <a:xfrm>
            <a:off x="5029200" y="1295400"/>
            <a:ext cx="2819400" cy="1175706"/>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pitchFamily="34" charset="0"/>
                <a:ea typeface="+mn-ea"/>
                <a:cs typeface="+mn-cs"/>
              </a:rPr>
              <a:t>Except</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pitchFamily="34" charset="0"/>
                <a:ea typeface="+mn-ea"/>
                <a:cs typeface="+mn-cs"/>
              </a:rPr>
              <a:t>Proteins</a:t>
            </a:r>
          </a:p>
        </p:txBody>
      </p:sp>
      <p:sp>
        <p:nvSpPr>
          <p:cNvPr id="16" name="Rounded Rectangle 15"/>
          <p:cNvSpPr/>
          <p:nvPr/>
        </p:nvSpPr>
        <p:spPr bwMode="auto">
          <a:xfrm rot="20300396">
            <a:off x="5808202" y="2344820"/>
            <a:ext cx="1641929" cy="406233"/>
          </a:xfrm>
          <a:prstGeom prst="roundRect">
            <a:avLst/>
          </a:prstGeom>
          <a:solidFill>
            <a:schemeClr val="bg1"/>
          </a:solidFill>
          <a:ln w="9525" cap="flat" cmpd="sng" algn="ctr">
            <a:solidFill>
              <a:srgbClr val="9933FF"/>
            </a:solidFill>
            <a:prstDash val="solid"/>
            <a:round/>
            <a:headEnd type="none" w="med" len="med"/>
            <a:tailEnd type="none" w="med" len="med"/>
          </a:ln>
          <a:effectLst>
            <a:glow rad="292100">
              <a:srgbClr val="FF00FF"/>
            </a:glow>
          </a:effectLst>
        </p:spPr>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sp>
        <p:nvSpPr>
          <p:cNvPr id="3" name="Rectangle 2"/>
          <p:cNvSpPr/>
          <p:nvPr/>
        </p:nvSpPr>
        <p:spPr>
          <a:xfrm>
            <a:off x="1798074" y="2463012"/>
            <a:ext cx="721672" cy="923330"/>
          </a:xfrm>
          <a:prstGeom prst="rect">
            <a:avLst/>
          </a:prstGeom>
          <a:noFill/>
        </p:spPr>
        <p:txBody>
          <a:bodyPr wrap="none" lIns="91440" tIns="45720" rIns="91440" bIns="4572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Verdana" pitchFamily="34" charset="0"/>
                <a:ea typeface="+mn-ea"/>
                <a:cs typeface="+mn-cs"/>
              </a:rPr>
              <a:t>A</a:t>
            </a:r>
          </a:p>
        </p:txBody>
      </p:sp>
      <p:sp>
        <p:nvSpPr>
          <p:cNvPr id="4" name="Rectangle 3"/>
          <p:cNvSpPr/>
          <p:nvPr/>
        </p:nvSpPr>
        <p:spPr>
          <a:xfrm>
            <a:off x="5562600" y="2266316"/>
            <a:ext cx="712054" cy="923330"/>
          </a:xfrm>
          <a:prstGeom prst="rect">
            <a:avLst/>
          </a:prstGeom>
          <a:noFill/>
        </p:spPr>
        <p:txBody>
          <a:bodyPr wrap="none" lIns="91440" tIns="45720" rIns="91440" bIns="4572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Verdana" pitchFamily="34" charset="0"/>
                <a:ea typeface="+mn-ea"/>
                <a:cs typeface="+mn-cs"/>
              </a:rPr>
              <a:t>B</a:t>
            </a:r>
          </a:p>
        </p:txBody>
      </p:sp>
      <p:sp>
        <p:nvSpPr>
          <p:cNvPr id="5" name="Rectangle 4"/>
          <p:cNvSpPr/>
          <p:nvPr/>
        </p:nvSpPr>
        <p:spPr>
          <a:xfrm>
            <a:off x="8128271" y="156998"/>
            <a:ext cx="1059907" cy="1569660"/>
          </a:xfrm>
          <a:prstGeom prst="rect">
            <a:avLst/>
          </a:prstGeom>
          <a:noFill/>
        </p:spPr>
        <p:txBody>
          <a:bodyPr wrap="none" lIns="91440" tIns="45720" rIns="91440" bIns="4572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96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Verdana" pitchFamily="34" charset="0"/>
                <a:ea typeface="+mn-ea"/>
                <a:cs typeface="+mn-cs"/>
              </a:rPr>
              <a:t>3</a:t>
            </a:r>
          </a:p>
        </p:txBody>
      </p:sp>
      <p:pic>
        <p:nvPicPr>
          <p:cNvPr id="19" name="Picture 4" descr="http://www.clker.com/cliparts/9/a/e/e/12154415151126295659lemmling_Cartoon_owl.svg.hi.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128271" y="2056144"/>
            <a:ext cx="156864" cy="1425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33928876"/>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94883" name="Rectangle 3"/>
          <p:cNvSpPr>
            <a:spLocks noGrp="1" noChangeArrowheads="1"/>
          </p:cNvSpPr>
          <p:nvPr>
            <p:ph type="body" idx="4294967295"/>
          </p:nvPr>
        </p:nvSpPr>
        <p:spPr>
          <a:xfrm>
            <a:off x="457200" y="228600"/>
            <a:ext cx="8229600" cy="5902325"/>
          </a:xfrm>
        </p:spPr>
        <p:txBody>
          <a:bodyPr/>
          <a:lstStyle/>
          <a:p>
            <a:pPr eaLnBrk="1" hangingPunct="1">
              <a:defRPr/>
            </a:pPr>
            <a:r>
              <a:rPr lang="en-US" dirty="0"/>
              <a:t>DNA has the information for our cells to make proteins. </a:t>
            </a:r>
            <a:r>
              <a:rPr lang="en-US" dirty="0">
                <a:solidFill>
                  <a:srgbClr val="9933FF"/>
                </a:solidFill>
              </a:rPr>
              <a:t>Name A and B? </a:t>
            </a:r>
          </a:p>
        </p:txBody>
      </p:sp>
      <p:sp>
        <p:nvSpPr>
          <p:cNvPr id="29705" name="Rectangle 9"/>
          <p:cNvSpPr>
            <a:spLocks noChangeArrowheads="1"/>
          </p:cNvSpPr>
          <p:nvPr/>
        </p:nvSpPr>
        <p:spPr bwMode="auto">
          <a:xfrm>
            <a:off x="5715000" y="6629400"/>
            <a:ext cx="3124200" cy="214313"/>
          </a:xfrm>
          <a:prstGeom prst="rect">
            <a:avLst/>
          </a:prstGeom>
          <a:noFill/>
          <a:ln w="9525" algn="ctr">
            <a:noFill/>
            <a:miter lim="800000"/>
            <a:headEnd/>
            <a:tailEnd/>
          </a:ln>
          <a:effectLst/>
        </p:spPr>
        <p:txBody>
          <a:bodyPr>
            <a:spAutoFit/>
          </a:bodyPr>
          <a:lstStyle/>
          <a:p>
            <a:pPr marL="342900" marR="0" lvl="0" indent="-342900" algn="r" defTabSz="914400" rtl="0" eaLnBrk="1" fontAlgn="base" latinLnBrk="0" hangingPunct="1">
              <a:lnSpc>
                <a:spcPct val="100000"/>
              </a:lnSpc>
              <a:spcBef>
                <a:spcPct val="0"/>
              </a:spcBef>
              <a:spcAft>
                <a:spcPct val="0"/>
              </a:spcAft>
              <a:buClr>
                <a:srgbClr val="66CCFF"/>
              </a:buClr>
              <a:buSzPct val="65000"/>
              <a:buFont typeface="Wingdings" pitchFamily="2" charset="2"/>
              <a:buNone/>
              <a:tabLst/>
              <a:defRPr/>
            </a:pPr>
            <a: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rPr>
              <a:t>Copyright © 2024 </a:t>
            </a:r>
            <a:r>
              <a:rPr kumimoji="0" lang="en-US" sz="800" b="1" i="0" u="none" strike="noStrike" kern="1200" cap="none" spc="0" normalizeH="0" baseline="0" noProof="0" dirty="0" err="1">
                <a:ln>
                  <a:noFill/>
                </a:ln>
                <a:solidFill>
                  <a:srgbClr val="FFFFFF"/>
                </a:solidFill>
                <a:effectLst/>
                <a:uLnTx/>
                <a:uFillTx/>
                <a:latin typeface="Verdana" pitchFamily="34" charset="0"/>
                <a:ea typeface="+mn-ea"/>
                <a:cs typeface="+mn-cs"/>
              </a:rPr>
              <a:t>SlideSpark</a:t>
            </a:r>
            <a: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rPr>
              <a:t> .LLC</a:t>
            </a:r>
            <a:endParaRPr kumimoji="0" lang="en-US" sz="96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Tahoma" pitchFamily="34" charset="0"/>
              <a:ea typeface="+mn-ea"/>
              <a:cs typeface="+mn-cs"/>
            </a:endParaRPr>
          </a:p>
        </p:txBody>
      </p:sp>
      <p:pic>
        <p:nvPicPr>
          <p:cNvPr id="97284"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8600" y="1371600"/>
            <a:ext cx="8610600" cy="5029200"/>
          </a:xfrm>
          <a:prstGeom prst="rect">
            <a:avLst/>
          </a:prstGeom>
          <a:noFill/>
          <a:ln w="76200" algn="ctr">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
        <p:nvSpPr>
          <p:cNvPr id="97285" name="Rectangle 5"/>
          <p:cNvSpPr>
            <a:spLocks noChangeArrowheads="1"/>
          </p:cNvSpPr>
          <p:nvPr/>
        </p:nvSpPr>
        <p:spPr bwMode="auto">
          <a:xfrm>
            <a:off x="4495800" y="4419600"/>
            <a:ext cx="1981200" cy="1447800"/>
          </a:xfrm>
          <a:prstGeom prst="rect">
            <a:avLst/>
          </a:prstGeom>
          <a:noFill/>
          <a:ln w="76200" algn="ctr">
            <a:solidFill>
              <a:srgbClr val="FF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sp>
        <p:nvSpPr>
          <p:cNvPr id="6" name="Rectangle 5"/>
          <p:cNvSpPr/>
          <p:nvPr/>
        </p:nvSpPr>
        <p:spPr>
          <a:xfrm>
            <a:off x="2442029" y="1696930"/>
            <a:ext cx="2514600" cy="2062103"/>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w="17780" cmpd="sng">
                  <a:solidFill>
                    <a:srgbClr val="FFFFFF"/>
                  </a:solidFill>
                  <a:prstDash val="solid"/>
                  <a:miter lim="800000"/>
                </a:ln>
                <a:solidFill>
                  <a:srgbClr val="7030A0"/>
                </a:solidFill>
                <a:effectLst>
                  <a:outerShdw blurRad="50800" algn="tl" rotWithShape="0">
                    <a:srgbClr val="000000"/>
                  </a:outerShdw>
                </a:effectLst>
                <a:uLnTx/>
                <a:uFillTx/>
                <a:latin typeface="Arial" pitchFamily="34" charset="0"/>
                <a:ea typeface="+mn-ea"/>
                <a:cs typeface="+mn-cs"/>
              </a:rPr>
              <a:t>Keep your</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w="17780" cmpd="sng">
                  <a:solidFill>
                    <a:srgbClr val="FFFFFF"/>
                  </a:solidFill>
                  <a:prstDash val="solid"/>
                  <a:miter lim="800000"/>
                </a:ln>
                <a:solidFill>
                  <a:srgbClr val="7030A0"/>
                </a:solidFill>
                <a:effectLst>
                  <a:outerShdw blurRad="50800" algn="tl" rotWithShape="0">
                    <a:srgbClr val="000000"/>
                  </a:outerShdw>
                </a:effectLst>
                <a:uLnTx/>
                <a:uFillTx/>
                <a:latin typeface="Arial" pitchFamily="34" charset="0"/>
                <a:ea typeface="+mn-ea"/>
                <a:cs typeface="+mn-cs"/>
              </a:rPr>
              <a:t>hard copy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w="17780" cmpd="sng">
                  <a:solidFill>
                    <a:srgbClr val="FFFFFF"/>
                  </a:solidFill>
                  <a:prstDash val="solid"/>
                  <a:miter lim="800000"/>
                </a:ln>
                <a:solidFill>
                  <a:srgbClr val="7030A0"/>
                </a:solidFill>
                <a:effectLst>
                  <a:outerShdw blurRad="50800" algn="tl" rotWithShape="0">
                    <a:srgbClr val="000000"/>
                  </a:outerShdw>
                </a:effectLst>
                <a:uLnTx/>
                <a:uFillTx/>
                <a:latin typeface="Arial" pitchFamily="34" charset="0"/>
                <a:ea typeface="+mn-ea"/>
                <a:cs typeface="+mn-cs"/>
              </a:rPr>
              <a:t>safe in the nucleus</a:t>
            </a:r>
          </a:p>
        </p:txBody>
      </p:sp>
      <p:pic>
        <p:nvPicPr>
          <p:cNvPr id="97287"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8600" y="4343400"/>
            <a:ext cx="25908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97288"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7200" y="4419600"/>
            <a:ext cx="2286000"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97289"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971800" y="4419600"/>
            <a:ext cx="457200" cy="53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cxnSp>
        <p:nvCxnSpPr>
          <p:cNvPr id="97290" name="Straight Arrow Connector 10"/>
          <p:cNvCxnSpPr>
            <a:cxnSpLocks noChangeShapeType="1"/>
          </p:cNvCxnSpPr>
          <p:nvPr/>
        </p:nvCxnSpPr>
        <p:spPr bwMode="auto">
          <a:xfrm flipV="1">
            <a:off x="2057400" y="4724400"/>
            <a:ext cx="762000" cy="304800"/>
          </a:xfrm>
          <a:prstGeom prst="straightConnector1">
            <a:avLst/>
          </a:prstGeom>
          <a:noFill/>
          <a:ln w="76200" algn="ctr">
            <a:solidFill>
              <a:srgbClr val="7030A0"/>
            </a:solidFill>
            <a:round/>
            <a:headEnd/>
            <a:tailEnd type="arrow" w="med" len="med"/>
          </a:ln>
          <a:extLst>
            <a:ext uri="{909E8E84-426E-40DD-AFC4-6F175D3DCCD1}">
              <a14:hiddenFill xmlns:a14="http://schemas.microsoft.com/office/drawing/2010/main">
                <a:noFill/>
              </a14:hiddenFill>
            </a:ext>
          </a:extLst>
        </p:spPr>
      </p:cxnSp>
      <p:pic>
        <p:nvPicPr>
          <p:cNvPr id="97291"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105400" y="3200400"/>
            <a:ext cx="685800" cy="53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97292"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934200" y="4495800"/>
            <a:ext cx="1724025" cy="156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97293" name="Picture 6"/>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315200" y="1524000"/>
            <a:ext cx="1447800" cy="204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14" name="Rectangle 13"/>
          <p:cNvSpPr/>
          <p:nvPr/>
        </p:nvSpPr>
        <p:spPr>
          <a:xfrm>
            <a:off x="5029200" y="1295400"/>
            <a:ext cx="2819400" cy="1175706"/>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pitchFamily="34" charset="0"/>
                <a:ea typeface="+mn-ea"/>
                <a:cs typeface="+mn-cs"/>
              </a:rPr>
              <a:t>Except</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pitchFamily="34" charset="0"/>
                <a:ea typeface="+mn-ea"/>
                <a:cs typeface="+mn-cs"/>
              </a:rPr>
              <a:t>Proteins</a:t>
            </a:r>
          </a:p>
        </p:txBody>
      </p:sp>
      <p:sp>
        <p:nvSpPr>
          <p:cNvPr id="3" name="Rectangle 2"/>
          <p:cNvSpPr/>
          <p:nvPr/>
        </p:nvSpPr>
        <p:spPr>
          <a:xfrm>
            <a:off x="1798074" y="2463012"/>
            <a:ext cx="721672" cy="923330"/>
          </a:xfrm>
          <a:prstGeom prst="rect">
            <a:avLst/>
          </a:prstGeom>
          <a:noFill/>
        </p:spPr>
        <p:txBody>
          <a:bodyPr wrap="none" lIns="91440" tIns="45720" rIns="91440" bIns="4572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Verdana" pitchFamily="34" charset="0"/>
                <a:ea typeface="+mn-ea"/>
                <a:cs typeface="+mn-cs"/>
              </a:rPr>
              <a:t>A</a:t>
            </a:r>
          </a:p>
        </p:txBody>
      </p:sp>
      <p:sp>
        <p:nvSpPr>
          <p:cNvPr id="4" name="Rectangle 3"/>
          <p:cNvSpPr/>
          <p:nvPr/>
        </p:nvSpPr>
        <p:spPr>
          <a:xfrm>
            <a:off x="5562600" y="2266316"/>
            <a:ext cx="712054" cy="923330"/>
          </a:xfrm>
          <a:prstGeom prst="rect">
            <a:avLst/>
          </a:prstGeom>
          <a:noFill/>
        </p:spPr>
        <p:txBody>
          <a:bodyPr wrap="none" lIns="91440" tIns="45720" rIns="91440" bIns="4572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Verdana" pitchFamily="34" charset="0"/>
                <a:ea typeface="+mn-ea"/>
                <a:cs typeface="+mn-cs"/>
              </a:rPr>
              <a:t>B</a:t>
            </a:r>
          </a:p>
        </p:txBody>
      </p:sp>
      <p:sp>
        <p:nvSpPr>
          <p:cNvPr id="5" name="Rectangle 4"/>
          <p:cNvSpPr/>
          <p:nvPr/>
        </p:nvSpPr>
        <p:spPr>
          <a:xfrm>
            <a:off x="8128271" y="156998"/>
            <a:ext cx="1059907" cy="1569660"/>
          </a:xfrm>
          <a:prstGeom prst="rect">
            <a:avLst/>
          </a:prstGeom>
          <a:noFill/>
        </p:spPr>
        <p:txBody>
          <a:bodyPr wrap="none" lIns="91440" tIns="45720" rIns="91440" bIns="4572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96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Verdana" pitchFamily="34" charset="0"/>
                <a:ea typeface="+mn-ea"/>
                <a:cs typeface="+mn-cs"/>
              </a:rPr>
              <a:t>3</a:t>
            </a:r>
          </a:p>
        </p:txBody>
      </p:sp>
      <p:pic>
        <p:nvPicPr>
          <p:cNvPr id="19" name="Picture 4" descr="http://www.clker.com/cliparts/9/a/e/e/12154415151126295659lemmling_Cartoon_owl.svg.hi.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128271" y="2056144"/>
            <a:ext cx="156864" cy="1425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83003359"/>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94883" name="Rectangle 3"/>
          <p:cNvSpPr>
            <a:spLocks noGrp="1" noChangeArrowheads="1"/>
          </p:cNvSpPr>
          <p:nvPr>
            <p:ph type="body" idx="4294967295"/>
          </p:nvPr>
        </p:nvSpPr>
        <p:spPr>
          <a:xfrm>
            <a:off x="457200" y="228600"/>
            <a:ext cx="8229600" cy="5902325"/>
          </a:xfrm>
        </p:spPr>
        <p:txBody>
          <a:bodyPr/>
          <a:lstStyle/>
          <a:p>
            <a:pPr eaLnBrk="1" hangingPunct="1">
              <a:defRPr/>
            </a:pPr>
            <a:r>
              <a:rPr lang="en-US" dirty="0"/>
              <a:t>DNA has the information for our cells to make proteins. </a:t>
            </a:r>
            <a:r>
              <a:rPr lang="en-US" dirty="0">
                <a:solidFill>
                  <a:srgbClr val="9933FF"/>
                </a:solidFill>
              </a:rPr>
              <a:t>Name A and B? </a:t>
            </a:r>
          </a:p>
        </p:txBody>
      </p:sp>
      <p:sp>
        <p:nvSpPr>
          <p:cNvPr id="29705" name="Rectangle 9"/>
          <p:cNvSpPr>
            <a:spLocks noChangeArrowheads="1"/>
          </p:cNvSpPr>
          <p:nvPr/>
        </p:nvSpPr>
        <p:spPr bwMode="auto">
          <a:xfrm>
            <a:off x="5715000" y="6629400"/>
            <a:ext cx="3124200" cy="214313"/>
          </a:xfrm>
          <a:prstGeom prst="rect">
            <a:avLst/>
          </a:prstGeom>
          <a:noFill/>
          <a:ln w="9525" algn="ctr">
            <a:noFill/>
            <a:miter lim="800000"/>
            <a:headEnd/>
            <a:tailEnd/>
          </a:ln>
          <a:effectLst/>
        </p:spPr>
        <p:txBody>
          <a:bodyPr>
            <a:spAutoFit/>
          </a:bodyPr>
          <a:lstStyle/>
          <a:p>
            <a:pPr marL="342900" marR="0" lvl="0" indent="-342900" algn="r" defTabSz="914400" rtl="0" eaLnBrk="1" fontAlgn="base" latinLnBrk="0" hangingPunct="1">
              <a:lnSpc>
                <a:spcPct val="100000"/>
              </a:lnSpc>
              <a:spcBef>
                <a:spcPct val="0"/>
              </a:spcBef>
              <a:spcAft>
                <a:spcPct val="0"/>
              </a:spcAft>
              <a:buClr>
                <a:srgbClr val="66CCFF"/>
              </a:buClr>
              <a:buSzPct val="65000"/>
              <a:buFont typeface="Wingdings" pitchFamily="2" charset="2"/>
              <a:buNone/>
              <a:tabLst/>
              <a:defRPr/>
            </a:pPr>
            <a: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rPr>
              <a:t>Copyright © 2024 </a:t>
            </a:r>
            <a:r>
              <a:rPr kumimoji="0" lang="en-US" sz="800" b="1" i="0" u="none" strike="noStrike" kern="1200" cap="none" spc="0" normalizeH="0" baseline="0" noProof="0" dirty="0" err="1">
                <a:ln>
                  <a:noFill/>
                </a:ln>
                <a:solidFill>
                  <a:srgbClr val="FFFFFF"/>
                </a:solidFill>
                <a:effectLst/>
                <a:uLnTx/>
                <a:uFillTx/>
                <a:latin typeface="Verdana" pitchFamily="34" charset="0"/>
                <a:ea typeface="+mn-ea"/>
                <a:cs typeface="+mn-cs"/>
              </a:rPr>
              <a:t>SlideSpark</a:t>
            </a:r>
            <a: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rPr>
              <a:t> .LLC</a:t>
            </a:r>
            <a:endParaRPr kumimoji="0" lang="en-US" sz="96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Tahoma" pitchFamily="34" charset="0"/>
              <a:ea typeface="+mn-ea"/>
              <a:cs typeface="+mn-cs"/>
            </a:endParaRPr>
          </a:p>
        </p:txBody>
      </p:sp>
      <p:pic>
        <p:nvPicPr>
          <p:cNvPr id="97284"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8600" y="1371600"/>
            <a:ext cx="8610600" cy="5029200"/>
          </a:xfrm>
          <a:prstGeom prst="rect">
            <a:avLst/>
          </a:prstGeom>
          <a:noFill/>
          <a:ln w="76200" algn="ctr">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
        <p:nvSpPr>
          <p:cNvPr id="97285" name="Rectangle 5"/>
          <p:cNvSpPr>
            <a:spLocks noChangeArrowheads="1"/>
          </p:cNvSpPr>
          <p:nvPr/>
        </p:nvSpPr>
        <p:spPr bwMode="auto">
          <a:xfrm>
            <a:off x="4495800" y="4419600"/>
            <a:ext cx="1981200" cy="1447800"/>
          </a:xfrm>
          <a:prstGeom prst="rect">
            <a:avLst/>
          </a:prstGeom>
          <a:noFill/>
          <a:ln w="76200" algn="ctr">
            <a:solidFill>
              <a:srgbClr val="FF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sp>
        <p:nvSpPr>
          <p:cNvPr id="6" name="Rectangle 5"/>
          <p:cNvSpPr/>
          <p:nvPr/>
        </p:nvSpPr>
        <p:spPr>
          <a:xfrm>
            <a:off x="2442029" y="1696930"/>
            <a:ext cx="2514600" cy="2062103"/>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w="17780" cmpd="sng">
                  <a:solidFill>
                    <a:srgbClr val="FFFFFF"/>
                  </a:solidFill>
                  <a:prstDash val="solid"/>
                  <a:miter lim="800000"/>
                </a:ln>
                <a:solidFill>
                  <a:srgbClr val="7030A0"/>
                </a:solidFill>
                <a:effectLst>
                  <a:outerShdw blurRad="50800" algn="tl" rotWithShape="0">
                    <a:srgbClr val="000000"/>
                  </a:outerShdw>
                </a:effectLst>
                <a:uLnTx/>
                <a:uFillTx/>
                <a:latin typeface="Arial" pitchFamily="34" charset="0"/>
                <a:ea typeface="+mn-ea"/>
                <a:cs typeface="+mn-cs"/>
              </a:rPr>
              <a:t>Keep your</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w="17780" cmpd="sng">
                  <a:solidFill>
                    <a:srgbClr val="FFFFFF"/>
                  </a:solidFill>
                  <a:prstDash val="solid"/>
                  <a:miter lim="800000"/>
                </a:ln>
                <a:solidFill>
                  <a:srgbClr val="7030A0"/>
                </a:solidFill>
                <a:effectLst>
                  <a:outerShdw blurRad="50800" algn="tl" rotWithShape="0">
                    <a:srgbClr val="000000"/>
                  </a:outerShdw>
                </a:effectLst>
                <a:uLnTx/>
                <a:uFillTx/>
                <a:latin typeface="Arial" pitchFamily="34" charset="0"/>
                <a:ea typeface="+mn-ea"/>
                <a:cs typeface="+mn-cs"/>
              </a:rPr>
              <a:t>hard copy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w="17780" cmpd="sng">
                  <a:solidFill>
                    <a:srgbClr val="FFFFFF"/>
                  </a:solidFill>
                  <a:prstDash val="solid"/>
                  <a:miter lim="800000"/>
                </a:ln>
                <a:solidFill>
                  <a:srgbClr val="7030A0"/>
                </a:solidFill>
                <a:effectLst>
                  <a:outerShdw blurRad="50800" algn="tl" rotWithShape="0">
                    <a:srgbClr val="000000"/>
                  </a:outerShdw>
                </a:effectLst>
                <a:uLnTx/>
                <a:uFillTx/>
                <a:latin typeface="Arial" pitchFamily="34" charset="0"/>
                <a:ea typeface="+mn-ea"/>
                <a:cs typeface="+mn-cs"/>
              </a:rPr>
              <a:t>safe in the nucleus</a:t>
            </a:r>
          </a:p>
        </p:txBody>
      </p:sp>
      <p:pic>
        <p:nvPicPr>
          <p:cNvPr id="97287"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8600" y="4343400"/>
            <a:ext cx="25908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97288"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7200" y="4419600"/>
            <a:ext cx="2286000"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97289"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971800" y="4419600"/>
            <a:ext cx="457200" cy="53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cxnSp>
        <p:nvCxnSpPr>
          <p:cNvPr id="97290" name="Straight Arrow Connector 10"/>
          <p:cNvCxnSpPr>
            <a:cxnSpLocks noChangeShapeType="1"/>
          </p:cNvCxnSpPr>
          <p:nvPr/>
        </p:nvCxnSpPr>
        <p:spPr bwMode="auto">
          <a:xfrm flipV="1">
            <a:off x="2057400" y="4724400"/>
            <a:ext cx="762000" cy="304800"/>
          </a:xfrm>
          <a:prstGeom prst="straightConnector1">
            <a:avLst/>
          </a:prstGeom>
          <a:noFill/>
          <a:ln w="76200" algn="ctr">
            <a:solidFill>
              <a:srgbClr val="7030A0"/>
            </a:solidFill>
            <a:round/>
            <a:headEnd/>
            <a:tailEnd type="arrow" w="med" len="med"/>
          </a:ln>
          <a:extLst>
            <a:ext uri="{909E8E84-426E-40DD-AFC4-6F175D3DCCD1}">
              <a14:hiddenFill xmlns:a14="http://schemas.microsoft.com/office/drawing/2010/main">
                <a:noFill/>
              </a14:hiddenFill>
            </a:ext>
          </a:extLst>
        </p:spPr>
      </p:cxnSp>
      <p:pic>
        <p:nvPicPr>
          <p:cNvPr id="97291"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105400" y="3200400"/>
            <a:ext cx="685800" cy="53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97292"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934200" y="4495800"/>
            <a:ext cx="1724025" cy="156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97293" name="Picture 6"/>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315200" y="1524000"/>
            <a:ext cx="1447800" cy="204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14" name="Rectangle 13"/>
          <p:cNvSpPr/>
          <p:nvPr/>
        </p:nvSpPr>
        <p:spPr>
          <a:xfrm>
            <a:off x="5029200" y="1295400"/>
            <a:ext cx="2819400" cy="1175706"/>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pitchFamily="34" charset="0"/>
                <a:ea typeface="+mn-ea"/>
                <a:cs typeface="+mn-cs"/>
              </a:rPr>
              <a:t>Except</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pitchFamily="34" charset="0"/>
                <a:ea typeface="+mn-ea"/>
                <a:cs typeface="+mn-cs"/>
              </a:rPr>
              <a:t>Proteins</a:t>
            </a:r>
          </a:p>
        </p:txBody>
      </p:sp>
      <p:sp>
        <p:nvSpPr>
          <p:cNvPr id="3" name="Rectangle 2"/>
          <p:cNvSpPr/>
          <p:nvPr/>
        </p:nvSpPr>
        <p:spPr>
          <a:xfrm>
            <a:off x="1798074" y="2463012"/>
            <a:ext cx="721672" cy="923330"/>
          </a:xfrm>
          <a:prstGeom prst="rect">
            <a:avLst/>
          </a:prstGeom>
          <a:noFill/>
        </p:spPr>
        <p:txBody>
          <a:bodyPr wrap="none" lIns="91440" tIns="45720" rIns="91440" bIns="4572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Verdana" pitchFamily="34" charset="0"/>
                <a:ea typeface="+mn-ea"/>
                <a:cs typeface="+mn-cs"/>
              </a:rPr>
              <a:t>A</a:t>
            </a:r>
          </a:p>
        </p:txBody>
      </p:sp>
      <p:sp>
        <p:nvSpPr>
          <p:cNvPr id="4" name="Rectangle 3"/>
          <p:cNvSpPr/>
          <p:nvPr/>
        </p:nvSpPr>
        <p:spPr>
          <a:xfrm>
            <a:off x="5562600" y="2266316"/>
            <a:ext cx="712054" cy="923330"/>
          </a:xfrm>
          <a:prstGeom prst="rect">
            <a:avLst/>
          </a:prstGeom>
          <a:noFill/>
        </p:spPr>
        <p:txBody>
          <a:bodyPr wrap="none" lIns="91440" tIns="45720" rIns="91440" bIns="4572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Verdana" pitchFamily="34" charset="0"/>
                <a:ea typeface="+mn-ea"/>
                <a:cs typeface="+mn-cs"/>
              </a:rPr>
              <a:t>B</a:t>
            </a:r>
          </a:p>
        </p:txBody>
      </p:sp>
      <p:sp>
        <p:nvSpPr>
          <p:cNvPr id="5" name="Rectangle 4"/>
          <p:cNvSpPr/>
          <p:nvPr/>
        </p:nvSpPr>
        <p:spPr>
          <a:xfrm>
            <a:off x="8128271" y="156998"/>
            <a:ext cx="1059907" cy="1569660"/>
          </a:xfrm>
          <a:prstGeom prst="rect">
            <a:avLst/>
          </a:prstGeom>
          <a:noFill/>
        </p:spPr>
        <p:txBody>
          <a:bodyPr wrap="none" lIns="91440" tIns="45720" rIns="91440" bIns="4572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96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Verdana" pitchFamily="34" charset="0"/>
                <a:ea typeface="+mn-ea"/>
                <a:cs typeface="+mn-cs"/>
              </a:rPr>
              <a:t>3</a:t>
            </a:r>
          </a:p>
        </p:txBody>
      </p:sp>
      <p:pic>
        <p:nvPicPr>
          <p:cNvPr id="19" name="Picture 4" descr="http://www.clker.com/cliparts/9/a/e/e/12154415151126295659lemmling_Cartoon_owl.svg.hi.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128271" y="2056144"/>
            <a:ext cx="156864" cy="1425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4" descr="http://www.clker.com/cliparts/9/a/e/e/12154415151126295659lemmling_Cartoon_owl.svg.hi.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038600" y="224719"/>
            <a:ext cx="2667000" cy="2424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02244031"/>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3"/>
          <p:cNvSpPr>
            <a:spLocks noGrp="1" noChangeArrowheads="1"/>
          </p:cNvSpPr>
          <p:nvPr>
            <p:ph type="body" idx="4294967295"/>
          </p:nvPr>
        </p:nvSpPr>
        <p:spPr>
          <a:xfrm>
            <a:off x="114300" y="78014"/>
            <a:ext cx="9029700" cy="5867400"/>
          </a:xfrm>
        </p:spPr>
        <p:txBody>
          <a:bodyPr/>
          <a:lstStyle/>
          <a:p>
            <a:pPr eaLnBrk="1" hangingPunct="1"/>
            <a:r>
              <a:rPr lang="en-US" dirty="0"/>
              <a:t>In 1962, </a:t>
            </a:r>
            <a:r>
              <a:rPr lang="en-US" dirty="0">
                <a:solidFill>
                  <a:srgbClr val="FF9900"/>
                </a:solidFill>
              </a:rPr>
              <a:t>Watson,</a:t>
            </a:r>
            <a:r>
              <a:rPr lang="en-US" dirty="0"/>
              <a:t> </a:t>
            </a:r>
            <a:r>
              <a:rPr lang="en-US" dirty="0">
                <a:solidFill>
                  <a:srgbClr val="66FF99"/>
                </a:solidFill>
              </a:rPr>
              <a:t>Crick</a:t>
            </a:r>
            <a:r>
              <a:rPr lang="en-US" dirty="0"/>
              <a:t>, and </a:t>
            </a:r>
            <a:r>
              <a:rPr lang="en-US" dirty="0">
                <a:solidFill>
                  <a:srgbClr val="FF99FF"/>
                </a:solidFill>
              </a:rPr>
              <a:t>Wilkins</a:t>
            </a:r>
            <a:r>
              <a:rPr lang="en-US" dirty="0"/>
              <a:t> discovered DNA’s structure and won the Nobel Prize.</a:t>
            </a:r>
          </a:p>
        </p:txBody>
      </p:sp>
      <p:sp>
        <p:nvSpPr>
          <p:cNvPr id="37897" name="Rectangle 9"/>
          <p:cNvSpPr>
            <a:spLocks noChangeArrowheads="1"/>
          </p:cNvSpPr>
          <p:nvPr/>
        </p:nvSpPr>
        <p:spPr bwMode="auto">
          <a:xfrm>
            <a:off x="5715000" y="6629400"/>
            <a:ext cx="3124200" cy="214313"/>
          </a:xfrm>
          <a:prstGeom prst="rect">
            <a:avLst/>
          </a:prstGeom>
          <a:noFill/>
          <a:ln w="9525" algn="ctr">
            <a:noFill/>
            <a:miter lim="800000"/>
            <a:headEnd/>
            <a:tailEnd/>
          </a:ln>
          <a:effectLst/>
        </p:spPr>
        <p:txBody>
          <a:bodyPr>
            <a:spAutoFit/>
          </a:bodyPr>
          <a:lstStyle/>
          <a:p>
            <a:pPr marL="342900" marR="0" lvl="0" indent="-342900" algn="r" defTabSz="914400" rtl="0" eaLnBrk="1" fontAlgn="base" latinLnBrk="0" hangingPunct="1">
              <a:lnSpc>
                <a:spcPct val="100000"/>
              </a:lnSpc>
              <a:spcBef>
                <a:spcPct val="0"/>
              </a:spcBef>
              <a:spcAft>
                <a:spcPct val="0"/>
              </a:spcAft>
              <a:buClr>
                <a:srgbClr val="66CCFF"/>
              </a:buClr>
              <a:buSzPct val="65000"/>
              <a:buFont typeface="Wingdings" pitchFamily="2" charset="2"/>
              <a:buNone/>
              <a:tabLst/>
              <a:defRPr/>
            </a:pPr>
            <a: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rPr>
              <a:t>Copyright © 2024 </a:t>
            </a:r>
            <a:r>
              <a:rPr kumimoji="0" lang="en-US" sz="800" b="1" i="0" u="none" strike="noStrike" kern="1200" cap="none" spc="0" normalizeH="0" baseline="0" noProof="0" dirty="0" err="1">
                <a:ln>
                  <a:noFill/>
                </a:ln>
                <a:solidFill>
                  <a:srgbClr val="FFFFFF"/>
                </a:solidFill>
                <a:effectLst/>
                <a:uLnTx/>
                <a:uFillTx/>
                <a:latin typeface="Verdana" pitchFamily="34" charset="0"/>
                <a:ea typeface="+mn-ea"/>
                <a:cs typeface="+mn-cs"/>
              </a:rPr>
              <a:t>SlideSpark</a:t>
            </a:r>
            <a: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rPr>
              <a:t> .LLC</a:t>
            </a:r>
            <a:endParaRPr kumimoji="0" lang="en-US" sz="9600" b="0" i="0" u="none" strike="noStrike" kern="1200" cap="none" spc="0" normalizeH="0" baseline="0" noProof="0" dirty="0">
              <a:ln>
                <a:noFill/>
              </a:ln>
              <a:solidFill>
                <a:srgbClr val="FFFFFF"/>
              </a:solidFill>
              <a:effectLst>
                <a:outerShdw blurRad="38100" dist="38100" dir="2700000" algn="tl">
                  <a:srgbClr val="336699"/>
                </a:outerShdw>
              </a:effectLst>
              <a:uLnTx/>
              <a:uFillTx/>
              <a:latin typeface="Tahoma" pitchFamily="34" charset="0"/>
              <a:ea typeface="+mn-ea"/>
              <a:cs typeface="+mn-cs"/>
            </a:endParaRPr>
          </a:p>
        </p:txBody>
      </p:sp>
      <p:pic>
        <p:nvPicPr>
          <p:cNvPr id="13824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48000" y="1371600"/>
            <a:ext cx="2819400" cy="5029200"/>
          </a:xfrm>
          <a:prstGeom prst="rect">
            <a:avLst/>
          </a:prstGeom>
          <a:noFill/>
          <a:ln w="57150">
            <a:solidFill>
              <a:schemeClr val="tx1">
                <a:lumMod val="50000"/>
              </a:schemeClr>
            </a:solidFill>
            <a:miter lim="800000"/>
            <a:headEnd/>
            <a:tailEnd/>
          </a:ln>
          <a:extLst>
            <a:ext uri="{909E8E84-426E-40DD-AFC4-6F175D3DCCD1}">
              <a14:hiddenFill xmlns:a14="http://schemas.microsoft.com/office/drawing/2010/main">
                <a:solidFill>
                  <a:srgbClr val="FFFFFF"/>
                </a:solidFill>
              </a14:hiddenFill>
            </a:ext>
          </a:extLst>
        </p:spPr>
      </p:pic>
      <p:pic>
        <p:nvPicPr>
          <p:cNvPr id="138245"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8600" y="1371600"/>
            <a:ext cx="2667000" cy="5029200"/>
          </a:xfrm>
          <a:prstGeom prst="rect">
            <a:avLst/>
          </a:prstGeom>
          <a:noFill/>
          <a:ln w="57150">
            <a:solidFill>
              <a:srgbClr val="FFFF00"/>
            </a:solidFill>
            <a:miter lim="800000"/>
            <a:headEnd/>
            <a:tailEnd/>
          </a:ln>
          <a:extLst>
            <a:ext uri="{909E8E84-426E-40DD-AFC4-6F175D3DCCD1}">
              <a14:hiddenFill xmlns:a14="http://schemas.microsoft.com/office/drawing/2010/main">
                <a:solidFill>
                  <a:srgbClr val="FFFFFF"/>
                </a:solidFill>
              </a14:hiddenFill>
            </a:ext>
          </a:extLst>
        </p:spPr>
      </p:pic>
      <p:pic>
        <p:nvPicPr>
          <p:cNvPr id="138246"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19800" y="1371600"/>
            <a:ext cx="2895600" cy="5029200"/>
          </a:xfrm>
          <a:prstGeom prst="rect">
            <a:avLst/>
          </a:prstGeom>
          <a:noFill/>
          <a:ln w="57150" algn="ctr">
            <a:solidFill>
              <a:schemeClr val="tx1">
                <a:lumMod val="50000"/>
              </a:schemeClr>
            </a:solidFill>
            <a:miter lim="800000"/>
            <a:headEnd/>
            <a:tailEnd/>
          </a:ln>
          <a:extLst>
            <a:ext uri="{909E8E84-426E-40DD-AFC4-6F175D3DCCD1}">
              <a14:hiddenFill xmlns:a14="http://schemas.microsoft.com/office/drawing/2010/main">
                <a:solidFill>
                  <a:srgbClr val="FFFFFF"/>
                </a:solidFill>
              </a14:hiddenFill>
            </a:ext>
          </a:extLst>
        </p:spPr>
      </p:pic>
      <p:sp>
        <p:nvSpPr>
          <p:cNvPr id="138247" name="Freeform 10"/>
          <p:cNvSpPr>
            <a:spLocks/>
          </p:cNvSpPr>
          <p:nvPr/>
        </p:nvSpPr>
        <p:spPr bwMode="auto">
          <a:xfrm flipH="1">
            <a:off x="914400" y="3276600"/>
            <a:ext cx="304800" cy="762000"/>
          </a:xfrm>
          <a:custGeom>
            <a:avLst/>
            <a:gdLst>
              <a:gd name="T0" fmla="*/ 0 w 276"/>
              <a:gd name="T1" fmla="*/ 2147483647 h 456"/>
              <a:gd name="T2" fmla="*/ 2147483647 w 276"/>
              <a:gd name="T3" fmla="*/ 2147483647 h 456"/>
              <a:gd name="T4" fmla="*/ 2147483647 w 276"/>
              <a:gd name="T5" fmla="*/ 2147483647 h 456"/>
              <a:gd name="T6" fmla="*/ 2147483647 w 276"/>
              <a:gd name="T7" fmla="*/ 2147483647 h 456"/>
              <a:gd name="T8" fmla="*/ 2147483647 w 276"/>
              <a:gd name="T9" fmla="*/ 2147483647 h 456"/>
              <a:gd name="T10" fmla="*/ 2147483647 w 276"/>
              <a:gd name="T11" fmla="*/ 2147483647 h 456"/>
              <a:gd name="T12" fmla="*/ 2147483647 w 276"/>
              <a:gd name="T13" fmla="*/ 2147483647 h 456"/>
              <a:gd name="T14" fmla="*/ 2147483647 w 276"/>
              <a:gd name="T15" fmla="*/ 2147483647 h 456"/>
              <a:gd name="T16" fmla="*/ 0 w 276"/>
              <a:gd name="T17" fmla="*/ 2147483647 h 4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76"/>
              <a:gd name="T28" fmla="*/ 0 h 456"/>
              <a:gd name="T29" fmla="*/ 276 w 276"/>
              <a:gd name="T30" fmla="*/ 456 h 4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76" h="456">
                <a:moveTo>
                  <a:pt x="0" y="456"/>
                </a:moveTo>
                <a:cubicBezTo>
                  <a:pt x="29" y="446"/>
                  <a:pt x="44" y="445"/>
                  <a:pt x="67" y="422"/>
                </a:cubicBezTo>
                <a:cubicBezTo>
                  <a:pt x="77" y="413"/>
                  <a:pt x="80" y="398"/>
                  <a:pt x="90" y="389"/>
                </a:cubicBezTo>
                <a:cubicBezTo>
                  <a:pt x="111" y="371"/>
                  <a:pt x="135" y="358"/>
                  <a:pt x="158" y="343"/>
                </a:cubicBezTo>
                <a:cubicBezTo>
                  <a:pt x="195" y="318"/>
                  <a:pt x="222" y="278"/>
                  <a:pt x="259" y="253"/>
                </a:cubicBezTo>
                <a:cubicBezTo>
                  <a:pt x="258" y="239"/>
                  <a:pt x="276" y="0"/>
                  <a:pt x="192" y="129"/>
                </a:cubicBezTo>
                <a:cubicBezTo>
                  <a:pt x="182" y="224"/>
                  <a:pt x="180" y="281"/>
                  <a:pt x="101" y="332"/>
                </a:cubicBezTo>
                <a:cubicBezTo>
                  <a:pt x="76" y="371"/>
                  <a:pt x="44" y="390"/>
                  <a:pt x="11" y="422"/>
                </a:cubicBezTo>
                <a:cubicBezTo>
                  <a:pt x="7" y="433"/>
                  <a:pt x="0" y="456"/>
                  <a:pt x="0" y="456"/>
                </a:cubicBezTo>
                <a:close/>
              </a:path>
            </a:pathLst>
          </a:custGeom>
          <a:solidFill>
            <a:schemeClr val="tx1">
              <a:lumMod val="65000"/>
            </a:schemeClr>
          </a:solidFill>
          <a:ln w="9525" cap="flat" cmpd="sng">
            <a:solidFill>
              <a:schemeClr val="bg1"/>
            </a:solidFill>
            <a:prstDash val="solid"/>
            <a:round/>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sp>
        <p:nvSpPr>
          <p:cNvPr id="138248" name="Freeform 9"/>
          <p:cNvSpPr>
            <a:spLocks/>
          </p:cNvSpPr>
          <p:nvPr/>
        </p:nvSpPr>
        <p:spPr bwMode="auto">
          <a:xfrm>
            <a:off x="1447800" y="3352800"/>
            <a:ext cx="546100" cy="752475"/>
          </a:xfrm>
          <a:custGeom>
            <a:avLst/>
            <a:gdLst>
              <a:gd name="T0" fmla="*/ 0 w 276"/>
              <a:gd name="T1" fmla="*/ 2147483647 h 456"/>
              <a:gd name="T2" fmla="*/ 2147483647 w 276"/>
              <a:gd name="T3" fmla="*/ 2147483647 h 456"/>
              <a:gd name="T4" fmla="*/ 2147483647 w 276"/>
              <a:gd name="T5" fmla="*/ 2147483647 h 456"/>
              <a:gd name="T6" fmla="*/ 2147483647 w 276"/>
              <a:gd name="T7" fmla="*/ 2147483647 h 456"/>
              <a:gd name="T8" fmla="*/ 2147483647 w 276"/>
              <a:gd name="T9" fmla="*/ 2147483647 h 456"/>
              <a:gd name="T10" fmla="*/ 2147483647 w 276"/>
              <a:gd name="T11" fmla="*/ 2147483647 h 456"/>
              <a:gd name="T12" fmla="*/ 2147483647 w 276"/>
              <a:gd name="T13" fmla="*/ 2147483647 h 456"/>
              <a:gd name="T14" fmla="*/ 2147483647 w 276"/>
              <a:gd name="T15" fmla="*/ 2147483647 h 456"/>
              <a:gd name="T16" fmla="*/ 0 w 276"/>
              <a:gd name="T17" fmla="*/ 2147483647 h 4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76"/>
              <a:gd name="T28" fmla="*/ 0 h 456"/>
              <a:gd name="T29" fmla="*/ 276 w 276"/>
              <a:gd name="T30" fmla="*/ 456 h 4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76" h="456">
                <a:moveTo>
                  <a:pt x="0" y="456"/>
                </a:moveTo>
                <a:cubicBezTo>
                  <a:pt x="29" y="446"/>
                  <a:pt x="44" y="445"/>
                  <a:pt x="67" y="422"/>
                </a:cubicBezTo>
                <a:cubicBezTo>
                  <a:pt x="77" y="413"/>
                  <a:pt x="80" y="398"/>
                  <a:pt x="90" y="389"/>
                </a:cubicBezTo>
                <a:cubicBezTo>
                  <a:pt x="111" y="371"/>
                  <a:pt x="135" y="358"/>
                  <a:pt x="158" y="343"/>
                </a:cubicBezTo>
                <a:cubicBezTo>
                  <a:pt x="195" y="318"/>
                  <a:pt x="222" y="278"/>
                  <a:pt x="259" y="253"/>
                </a:cubicBezTo>
                <a:cubicBezTo>
                  <a:pt x="258" y="239"/>
                  <a:pt x="276" y="0"/>
                  <a:pt x="192" y="129"/>
                </a:cubicBezTo>
                <a:cubicBezTo>
                  <a:pt x="182" y="224"/>
                  <a:pt x="180" y="281"/>
                  <a:pt x="101" y="332"/>
                </a:cubicBezTo>
                <a:cubicBezTo>
                  <a:pt x="76" y="371"/>
                  <a:pt x="44" y="390"/>
                  <a:pt x="11" y="422"/>
                </a:cubicBezTo>
                <a:cubicBezTo>
                  <a:pt x="7" y="433"/>
                  <a:pt x="0" y="456"/>
                  <a:pt x="0" y="456"/>
                </a:cubicBezTo>
                <a:close/>
              </a:path>
            </a:pathLst>
          </a:custGeom>
          <a:solidFill>
            <a:schemeClr val="tx1">
              <a:lumMod val="65000"/>
            </a:schemeClr>
          </a:solidFill>
          <a:ln w="9525" cap="flat" cmpd="sng">
            <a:solidFill>
              <a:schemeClr val="bg1"/>
            </a:solidFill>
            <a:prstDash val="solid"/>
            <a:round/>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sp>
        <p:nvSpPr>
          <p:cNvPr id="138249" name="Oval 7"/>
          <p:cNvSpPr>
            <a:spLocks noChangeArrowheads="1"/>
          </p:cNvSpPr>
          <p:nvPr/>
        </p:nvSpPr>
        <p:spPr bwMode="auto">
          <a:xfrm>
            <a:off x="1066800" y="3962400"/>
            <a:ext cx="457200" cy="457200"/>
          </a:xfrm>
          <a:prstGeom prst="ellipse">
            <a:avLst/>
          </a:prstGeom>
          <a:solidFill>
            <a:schemeClr val="tx1">
              <a:lumMod val="65000"/>
            </a:schemeClr>
          </a:solidFill>
          <a:ln w="38100" algn="ctr">
            <a:solidFill>
              <a:schemeClr val="bg1"/>
            </a:solidFill>
            <a:round/>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sp>
        <p:nvSpPr>
          <p:cNvPr id="138250" name="Freeform 13"/>
          <p:cNvSpPr>
            <a:spLocks/>
          </p:cNvSpPr>
          <p:nvPr/>
        </p:nvSpPr>
        <p:spPr bwMode="auto">
          <a:xfrm flipH="1">
            <a:off x="3352800" y="4724400"/>
            <a:ext cx="914400" cy="1143000"/>
          </a:xfrm>
          <a:custGeom>
            <a:avLst/>
            <a:gdLst>
              <a:gd name="T0" fmla="*/ 0 w 276"/>
              <a:gd name="T1" fmla="*/ 2147483647 h 456"/>
              <a:gd name="T2" fmla="*/ 2147483647 w 276"/>
              <a:gd name="T3" fmla="*/ 2147483647 h 456"/>
              <a:gd name="T4" fmla="*/ 2147483647 w 276"/>
              <a:gd name="T5" fmla="*/ 2147483647 h 456"/>
              <a:gd name="T6" fmla="*/ 2147483647 w 276"/>
              <a:gd name="T7" fmla="*/ 2147483647 h 456"/>
              <a:gd name="T8" fmla="*/ 2147483647 w 276"/>
              <a:gd name="T9" fmla="*/ 2147483647 h 456"/>
              <a:gd name="T10" fmla="*/ 2147483647 w 276"/>
              <a:gd name="T11" fmla="*/ 2147483647 h 456"/>
              <a:gd name="T12" fmla="*/ 2147483647 w 276"/>
              <a:gd name="T13" fmla="*/ 2147483647 h 456"/>
              <a:gd name="T14" fmla="*/ 2147483647 w 276"/>
              <a:gd name="T15" fmla="*/ 2147483647 h 456"/>
              <a:gd name="T16" fmla="*/ 0 w 276"/>
              <a:gd name="T17" fmla="*/ 2147483647 h 4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76"/>
              <a:gd name="T28" fmla="*/ 0 h 456"/>
              <a:gd name="T29" fmla="*/ 276 w 276"/>
              <a:gd name="T30" fmla="*/ 456 h 4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76" h="456">
                <a:moveTo>
                  <a:pt x="0" y="456"/>
                </a:moveTo>
                <a:cubicBezTo>
                  <a:pt x="29" y="446"/>
                  <a:pt x="44" y="445"/>
                  <a:pt x="67" y="422"/>
                </a:cubicBezTo>
                <a:cubicBezTo>
                  <a:pt x="77" y="413"/>
                  <a:pt x="80" y="398"/>
                  <a:pt x="90" y="389"/>
                </a:cubicBezTo>
                <a:cubicBezTo>
                  <a:pt x="111" y="371"/>
                  <a:pt x="135" y="358"/>
                  <a:pt x="158" y="343"/>
                </a:cubicBezTo>
                <a:cubicBezTo>
                  <a:pt x="195" y="318"/>
                  <a:pt x="222" y="278"/>
                  <a:pt x="259" y="253"/>
                </a:cubicBezTo>
                <a:cubicBezTo>
                  <a:pt x="258" y="239"/>
                  <a:pt x="276" y="0"/>
                  <a:pt x="192" y="129"/>
                </a:cubicBezTo>
                <a:cubicBezTo>
                  <a:pt x="182" y="224"/>
                  <a:pt x="180" y="281"/>
                  <a:pt x="101" y="332"/>
                </a:cubicBezTo>
                <a:cubicBezTo>
                  <a:pt x="76" y="371"/>
                  <a:pt x="44" y="390"/>
                  <a:pt x="11" y="422"/>
                </a:cubicBezTo>
                <a:cubicBezTo>
                  <a:pt x="7" y="433"/>
                  <a:pt x="0" y="456"/>
                  <a:pt x="0" y="456"/>
                </a:cubicBezTo>
                <a:close/>
              </a:path>
            </a:pathLst>
          </a:custGeom>
          <a:solidFill>
            <a:schemeClr val="tx1">
              <a:lumMod val="65000"/>
            </a:schemeClr>
          </a:solidFill>
          <a:ln w="9525" cap="flat" cmpd="sng">
            <a:solidFill>
              <a:schemeClr val="bg1"/>
            </a:solidFill>
            <a:prstDash val="solid"/>
            <a:round/>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sp>
        <p:nvSpPr>
          <p:cNvPr id="138251" name="Freeform 12"/>
          <p:cNvSpPr>
            <a:spLocks/>
          </p:cNvSpPr>
          <p:nvPr/>
        </p:nvSpPr>
        <p:spPr bwMode="auto">
          <a:xfrm>
            <a:off x="4572000" y="4038600"/>
            <a:ext cx="685800" cy="1819275"/>
          </a:xfrm>
          <a:custGeom>
            <a:avLst/>
            <a:gdLst>
              <a:gd name="T0" fmla="*/ 0 w 276"/>
              <a:gd name="T1" fmla="*/ 2147483647 h 456"/>
              <a:gd name="T2" fmla="*/ 2147483647 w 276"/>
              <a:gd name="T3" fmla="*/ 2147483647 h 456"/>
              <a:gd name="T4" fmla="*/ 2147483647 w 276"/>
              <a:gd name="T5" fmla="*/ 2147483647 h 456"/>
              <a:gd name="T6" fmla="*/ 2147483647 w 276"/>
              <a:gd name="T7" fmla="*/ 2147483647 h 456"/>
              <a:gd name="T8" fmla="*/ 2147483647 w 276"/>
              <a:gd name="T9" fmla="*/ 2147483647 h 456"/>
              <a:gd name="T10" fmla="*/ 2147483647 w 276"/>
              <a:gd name="T11" fmla="*/ 2147483647 h 456"/>
              <a:gd name="T12" fmla="*/ 2147483647 w 276"/>
              <a:gd name="T13" fmla="*/ 2147483647 h 456"/>
              <a:gd name="T14" fmla="*/ 2147483647 w 276"/>
              <a:gd name="T15" fmla="*/ 2147483647 h 456"/>
              <a:gd name="T16" fmla="*/ 0 w 276"/>
              <a:gd name="T17" fmla="*/ 2147483647 h 4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76"/>
              <a:gd name="T28" fmla="*/ 0 h 456"/>
              <a:gd name="T29" fmla="*/ 276 w 276"/>
              <a:gd name="T30" fmla="*/ 456 h 4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76" h="456">
                <a:moveTo>
                  <a:pt x="0" y="456"/>
                </a:moveTo>
                <a:cubicBezTo>
                  <a:pt x="29" y="446"/>
                  <a:pt x="44" y="445"/>
                  <a:pt x="67" y="422"/>
                </a:cubicBezTo>
                <a:cubicBezTo>
                  <a:pt x="77" y="413"/>
                  <a:pt x="80" y="398"/>
                  <a:pt x="90" y="389"/>
                </a:cubicBezTo>
                <a:cubicBezTo>
                  <a:pt x="111" y="371"/>
                  <a:pt x="135" y="358"/>
                  <a:pt x="158" y="343"/>
                </a:cubicBezTo>
                <a:cubicBezTo>
                  <a:pt x="195" y="318"/>
                  <a:pt x="222" y="278"/>
                  <a:pt x="259" y="253"/>
                </a:cubicBezTo>
                <a:cubicBezTo>
                  <a:pt x="258" y="239"/>
                  <a:pt x="276" y="0"/>
                  <a:pt x="192" y="129"/>
                </a:cubicBezTo>
                <a:cubicBezTo>
                  <a:pt x="182" y="224"/>
                  <a:pt x="180" y="281"/>
                  <a:pt x="101" y="332"/>
                </a:cubicBezTo>
                <a:cubicBezTo>
                  <a:pt x="76" y="371"/>
                  <a:pt x="44" y="390"/>
                  <a:pt x="11" y="422"/>
                </a:cubicBezTo>
                <a:cubicBezTo>
                  <a:pt x="7" y="433"/>
                  <a:pt x="0" y="456"/>
                  <a:pt x="0" y="456"/>
                </a:cubicBezTo>
                <a:close/>
              </a:path>
            </a:pathLst>
          </a:custGeom>
          <a:solidFill>
            <a:schemeClr val="tx1">
              <a:lumMod val="65000"/>
            </a:schemeClr>
          </a:solidFill>
          <a:ln w="9525" cap="flat" cmpd="sng">
            <a:solidFill>
              <a:schemeClr val="bg1"/>
            </a:solidFill>
            <a:prstDash val="solid"/>
            <a:round/>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sp>
        <p:nvSpPr>
          <p:cNvPr id="138252" name="Oval 11"/>
          <p:cNvSpPr>
            <a:spLocks noChangeArrowheads="1"/>
          </p:cNvSpPr>
          <p:nvPr/>
        </p:nvSpPr>
        <p:spPr bwMode="auto">
          <a:xfrm>
            <a:off x="4191000" y="5638800"/>
            <a:ext cx="685800" cy="685800"/>
          </a:xfrm>
          <a:prstGeom prst="ellipse">
            <a:avLst/>
          </a:prstGeom>
          <a:solidFill>
            <a:schemeClr val="tx1">
              <a:lumMod val="65000"/>
            </a:schemeClr>
          </a:solidFill>
          <a:ln w="38100" algn="ctr">
            <a:solidFill>
              <a:schemeClr val="bg1"/>
            </a:solidFill>
            <a:round/>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sp>
        <p:nvSpPr>
          <p:cNvPr id="138253" name="Freeform 16"/>
          <p:cNvSpPr>
            <a:spLocks/>
          </p:cNvSpPr>
          <p:nvPr/>
        </p:nvSpPr>
        <p:spPr bwMode="auto">
          <a:xfrm flipH="1">
            <a:off x="6248400" y="4343400"/>
            <a:ext cx="838200" cy="1828800"/>
          </a:xfrm>
          <a:custGeom>
            <a:avLst/>
            <a:gdLst>
              <a:gd name="T0" fmla="*/ 0 w 276"/>
              <a:gd name="T1" fmla="*/ 2147483647 h 456"/>
              <a:gd name="T2" fmla="*/ 2147483647 w 276"/>
              <a:gd name="T3" fmla="*/ 2147483647 h 456"/>
              <a:gd name="T4" fmla="*/ 2147483647 w 276"/>
              <a:gd name="T5" fmla="*/ 2147483647 h 456"/>
              <a:gd name="T6" fmla="*/ 2147483647 w 276"/>
              <a:gd name="T7" fmla="*/ 2147483647 h 456"/>
              <a:gd name="T8" fmla="*/ 2147483647 w 276"/>
              <a:gd name="T9" fmla="*/ 2147483647 h 456"/>
              <a:gd name="T10" fmla="*/ 2147483647 w 276"/>
              <a:gd name="T11" fmla="*/ 2147483647 h 456"/>
              <a:gd name="T12" fmla="*/ 2147483647 w 276"/>
              <a:gd name="T13" fmla="*/ 2147483647 h 456"/>
              <a:gd name="T14" fmla="*/ 2147483647 w 276"/>
              <a:gd name="T15" fmla="*/ 2147483647 h 456"/>
              <a:gd name="T16" fmla="*/ 0 w 276"/>
              <a:gd name="T17" fmla="*/ 2147483647 h 4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76"/>
              <a:gd name="T28" fmla="*/ 0 h 456"/>
              <a:gd name="T29" fmla="*/ 276 w 276"/>
              <a:gd name="T30" fmla="*/ 456 h 4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76" h="456">
                <a:moveTo>
                  <a:pt x="0" y="456"/>
                </a:moveTo>
                <a:cubicBezTo>
                  <a:pt x="29" y="446"/>
                  <a:pt x="44" y="445"/>
                  <a:pt x="67" y="422"/>
                </a:cubicBezTo>
                <a:cubicBezTo>
                  <a:pt x="77" y="413"/>
                  <a:pt x="80" y="398"/>
                  <a:pt x="90" y="389"/>
                </a:cubicBezTo>
                <a:cubicBezTo>
                  <a:pt x="111" y="371"/>
                  <a:pt x="135" y="358"/>
                  <a:pt x="158" y="343"/>
                </a:cubicBezTo>
                <a:cubicBezTo>
                  <a:pt x="195" y="318"/>
                  <a:pt x="222" y="278"/>
                  <a:pt x="259" y="253"/>
                </a:cubicBezTo>
                <a:cubicBezTo>
                  <a:pt x="258" y="239"/>
                  <a:pt x="276" y="0"/>
                  <a:pt x="192" y="129"/>
                </a:cubicBezTo>
                <a:cubicBezTo>
                  <a:pt x="182" y="224"/>
                  <a:pt x="180" y="281"/>
                  <a:pt x="101" y="332"/>
                </a:cubicBezTo>
                <a:cubicBezTo>
                  <a:pt x="76" y="371"/>
                  <a:pt x="44" y="390"/>
                  <a:pt x="11" y="422"/>
                </a:cubicBezTo>
                <a:cubicBezTo>
                  <a:pt x="7" y="433"/>
                  <a:pt x="0" y="456"/>
                  <a:pt x="0" y="456"/>
                </a:cubicBezTo>
                <a:close/>
              </a:path>
            </a:pathLst>
          </a:custGeom>
          <a:solidFill>
            <a:schemeClr val="tx1">
              <a:lumMod val="65000"/>
            </a:schemeClr>
          </a:solidFill>
          <a:ln w="9525" cap="flat" cmpd="sng">
            <a:solidFill>
              <a:schemeClr val="bg1"/>
            </a:solidFill>
            <a:prstDash val="solid"/>
            <a:round/>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sp>
        <p:nvSpPr>
          <p:cNvPr id="138254" name="Freeform 15"/>
          <p:cNvSpPr>
            <a:spLocks/>
          </p:cNvSpPr>
          <p:nvPr/>
        </p:nvSpPr>
        <p:spPr bwMode="auto">
          <a:xfrm>
            <a:off x="7543800" y="4800600"/>
            <a:ext cx="609600" cy="1219200"/>
          </a:xfrm>
          <a:custGeom>
            <a:avLst/>
            <a:gdLst>
              <a:gd name="T0" fmla="*/ 0 w 276"/>
              <a:gd name="T1" fmla="*/ 2147483647 h 456"/>
              <a:gd name="T2" fmla="*/ 2147483647 w 276"/>
              <a:gd name="T3" fmla="*/ 2147483647 h 456"/>
              <a:gd name="T4" fmla="*/ 2147483647 w 276"/>
              <a:gd name="T5" fmla="*/ 2147483647 h 456"/>
              <a:gd name="T6" fmla="*/ 2147483647 w 276"/>
              <a:gd name="T7" fmla="*/ 2147483647 h 456"/>
              <a:gd name="T8" fmla="*/ 2147483647 w 276"/>
              <a:gd name="T9" fmla="*/ 2147483647 h 456"/>
              <a:gd name="T10" fmla="*/ 2147483647 w 276"/>
              <a:gd name="T11" fmla="*/ 2147483647 h 456"/>
              <a:gd name="T12" fmla="*/ 2147483647 w 276"/>
              <a:gd name="T13" fmla="*/ 2147483647 h 456"/>
              <a:gd name="T14" fmla="*/ 2147483647 w 276"/>
              <a:gd name="T15" fmla="*/ 2147483647 h 456"/>
              <a:gd name="T16" fmla="*/ 0 w 276"/>
              <a:gd name="T17" fmla="*/ 2147483647 h 4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76"/>
              <a:gd name="T28" fmla="*/ 0 h 456"/>
              <a:gd name="T29" fmla="*/ 276 w 276"/>
              <a:gd name="T30" fmla="*/ 456 h 4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76" h="456">
                <a:moveTo>
                  <a:pt x="0" y="456"/>
                </a:moveTo>
                <a:cubicBezTo>
                  <a:pt x="29" y="446"/>
                  <a:pt x="44" y="445"/>
                  <a:pt x="67" y="422"/>
                </a:cubicBezTo>
                <a:cubicBezTo>
                  <a:pt x="77" y="413"/>
                  <a:pt x="80" y="398"/>
                  <a:pt x="90" y="389"/>
                </a:cubicBezTo>
                <a:cubicBezTo>
                  <a:pt x="111" y="371"/>
                  <a:pt x="135" y="358"/>
                  <a:pt x="158" y="343"/>
                </a:cubicBezTo>
                <a:cubicBezTo>
                  <a:pt x="195" y="318"/>
                  <a:pt x="222" y="278"/>
                  <a:pt x="259" y="253"/>
                </a:cubicBezTo>
                <a:cubicBezTo>
                  <a:pt x="258" y="239"/>
                  <a:pt x="276" y="0"/>
                  <a:pt x="192" y="129"/>
                </a:cubicBezTo>
                <a:cubicBezTo>
                  <a:pt x="182" y="224"/>
                  <a:pt x="180" y="281"/>
                  <a:pt x="101" y="332"/>
                </a:cubicBezTo>
                <a:cubicBezTo>
                  <a:pt x="76" y="371"/>
                  <a:pt x="44" y="390"/>
                  <a:pt x="11" y="422"/>
                </a:cubicBezTo>
                <a:cubicBezTo>
                  <a:pt x="7" y="433"/>
                  <a:pt x="0" y="456"/>
                  <a:pt x="0" y="456"/>
                </a:cubicBezTo>
                <a:close/>
              </a:path>
            </a:pathLst>
          </a:custGeom>
          <a:solidFill>
            <a:schemeClr val="tx1">
              <a:lumMod val="65000"/>
            </a:schemeClr>
          </a:solidFill>
          <a:ln w="9525" cap="flat" cmpd="sng">
            <a:solidFill>
              <a:schemeClr val="bg1"/>
            </a:solidFill>
            <a:prstDash val="solid"/>
            <a:round/>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sp>
        <p:nvSpPr>
          <p:cNvPr id="138255" name="Oval 14"/>
          <p:cNvSpPr>
            <a:spLocks noChangeArrowheads="1"/>
          </p:cNvSpPr>
          <p:nvPr/>
        </p:nvSpPr>
        <p:spPr bwMode="auto">
          <a:xfrm>
            <a:off x="6934200" y="5715000"/>
            <a:ext cx="685800" cy="685800"/>
          </a:xfrm>
          <a:prstGeom prst="ellipse">
            <a:avLst/>
          </a:prstGeom>
          <a:solidFill>
            <a:schemeClr val="tx1">
              <a:lumMod val="65000"/>
            </a:schemeClr>
          </a:solidFill>
          <a:ln w="38100" algn="ctr">
            <a:solidFill>
              <a:schemeClr val="bg1"/>
            </a:solidFill>
            <a:round/>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sp>
        <p:nvSpPr>
          <p:cNvPr id="2" name="Rectangle 1"/>
          <p:cNvSpPr/>
          <p:nvPr/>
        </p:nvSpPr>
        <p:spPr>
          <a:xfrm>
            <a:off x="228600" y="1371600"/>
            <a:ext cx="721672" cy="923330"/>
          </a:xfrm>
          <a:prstGeom prst="rect">
            <a:avLst/>
          </a:prstGeom>
          <a:noFill/>
        </p:spPr>
        <p:txBody>
          <a:bodyPr wrap="none" lIns="91440" tIns="45720" rIns="91440" bIns="4572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Verdana" pitchFamily="34" charset="0"/>
                <a:ea typeface="+mn-ea"/>
                <a:cs typeface="+mn-cs"/>
              </a:rPr>
              <a:t>A</a:t>
            </a:r>
          </a:p>
        </p:txBody>
      </p:sp>
      <p:sp>
        <p:nvSpPr>
          <p:cNvPr id="3" name="Rectangle 2"/>
          <p:cNvSpPr/>
          <p:nvPr/>
        </p:nvSpPr>
        <p:spPr>
          <a:xfrm>
            <a:off x="3097946" y="1378021"/>
            <a:ext cx="712054" cy="923330"/>
          </a:xfrm>
          <a:prstGeom prst="rect">
            <a:avLst/>
          </a:prstGeom>
          <a:noFill/>
        </p:spPr>
        <p:txBody>
          <a:bodyPr wrap="none" lIns="91440" tIns="45720" rIns="91440" bIns="4572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Verdana" pitchFamily="34" charset="0"/>
                <a:ea typeface="+mn-ea"/>
                <a:cs typeface="+mn-cs"/>
              </a:rPr>
              <a:t>B</a:t>
            </a:r>
          </a:p>
        </p:txBody>
      </p:sp>
      <p:sp>
        <p:nvSpPr>
          <p:cNvPr id="4" name="Rectangle 3"/>
          <p:cNvSpPr/>
          <p:nvPr/>
        </p:nvSpPr>
        <p:spPr>
          <a:xfrm>
            <a:off x="6072415" y="1436078"/>
            <a:ext cx="686406" cy="923330"/>
          </a:xfrm>
          <a:prstGeom prst="rect">
            <a:avLst/>
          </a:prstGeom>
          <a:noFill/>
        </p:spPr>
        <p:txBody>
          <a:bodyPr wrap="none" lIns="91440" tIns="45720" rIns="91440" bIns="4572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Verdana" pitchFamily="34" charset="0"/>
                <a:ea typeface="+mn-ea"/>
                <a:cs typeface="+mn-cs"/>
              </a:rPr>
              <a:t>C</a:t>
            </a:r>
          </a:p>
        </p:txBody>
      </p:sp>
      <p:sp>
        <p:nvSpPr>
          <p:cNvPr id="5" name="Rounded Rectangle 4"/>
          <p:cNvSpPr/>
          <p:nvPr/>
        </p:nvSpPr>
        <p:spPr bwMode="auto">
          <a:xfrm>
            <a:off x="2133599" y="152400"/>
            <a:ext cx="1422187" cy="457200"/>
          </a:xfrm>
          <a:prstGeom prst="roundRect">
            <a:avLst/>
          </a:prstGeom>
          <a:solidFill>
            <a:schemeClr val="bg1">
              <a:lumMod val="95000"/>
              <a:lumOff val="5000"/>
            </a:schemeClr>
          </a:solidFill>
          <a:ln w="9525" cap="flat" cmpd="sng" algn="ctr">
            <a:solidFill>
              <a:srgbClr val="FFFF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sp>
        <p:nvSpPr>
          <p:cNvPr id="20" name="Rounded Rectangle 19"/>
          <p:cNvSpPr/>
          <p:nvPr/>
        </p:nvSpPr>
        <p:spPr bwMode="auto">
          <a:xfrm>
            <a:off x="3693565" y="163286"/>
            <a:ext cx="1183235" cy="457200"/>
          </a:xfrm>
          <a:prstGeom prst="roundRect">
            <a:avLst/>
          </a:prstGeom>
          <a:solidFill>
            <a:schemeClr val="bg1">
              <a:lumMod val="95000"/>
              <a:lumOff val="5000"/>
            </a:schemeClr>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sp>
        <p:nvSpPr>
          <p:cNvPr id="21" name="Rounded Rectangle 20"/>
          <p:cNvSpPr/>
          <p:nvPr/>
        </p:nvSpPr>
        <p:spPr bwMode="auto">
          <a:xfrm>
            <a:off x="5656782" y="163286"/>
            <a:ext cx="1277418" cy="457200"/>
          </a:xfrm>
          <a:prstGeom prst="roundRect">
            <a:avLst/>
          </a:prstGeom>
          <a:solidFill>
            <a:schemeClr val="bg1">
              <a:lumMod val="95000"/>
              <a:lumOff val="5000"/>
            </a:schemeClr>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sp>
        <p:nvSpPr>
          <p:cNvPr id="6" name="Rectangle 5"/>
          <p:cNvSpPr/>
          <p:nvPr/>
        </p:nvSpPr>
        <p:spPr>
          <a:xfrm>
            <a:off x="8047807" y="767140"/>
            <a:ext cx="1059907" cy="1569660"/>
          </a:xfrm>
          <a:prstGeom prst="rect">
            <a:avLst/>
          </a:prstGeom>
          <a:noFill/>
        </p:spPr>
        <p:txBody>
          <a:bodyPr wrap="none" lIns="91440" tIns="45720" rIns="91440" bIns="4572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96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Verdana" pitchFamily="34" charset="0"/>
                <a:ea typeface="+mn-ea"/>
                <a:cs typeface="+mn-cs"/>
              </a:rPr>
              <a:t>4</a:t>
            </a:r>
          </a:p>
        </p:txBody>
      </p:sp>
    </p:spTree>
    <p:extLst>
      <p:ext uri="{BB962C8B-B14F-4D97-AF65-F5344CB8AC3E}">
        <p14:creationId xmlns:p14="http://schemas.microsoft.com/office/powerpoint/2010/main" val="3913927892"/>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3"/>
          <p:cNvSpPr>
            <a:spLocks noGrp="1" noChangeArrowheads="1"/>
          </p:cNvSpPr>
          <p:nvPr>
            <p:ph type="body" idx="4294967295"/>
          </p:nvPr>
        </p:nvSpPr>
        <p:spPr>
          <a:xfrm>
            <a:off x="114300" y="78014"/>
            <a:ext cx="9029700" cy="5867400"/>
          </a:xfrm>
        </p:spPr>
        <p:txBody>
          <a:bodyPr/>
          <a:lstStyle/>
          <a:p>
            <a:pPr eaLnBrk="1" hangingPunct="1"/>
            <a:r>
              <a:rPr lang="en-US" dirty="0"/>
              <a:t>In 1962, </a:t>
            </a:r>
            <a:r>
              <a:rPr lang="en-US" dirty="0">
                <a:solidFill>
                  <a:srgbClr val="FF9900"/>
                </a:solidFill>
              </a:rPr>
              <a:t>Watson,</a:t>
            </a:r>
            <a:r>
              <a:rPr lang="en-US" dirty="0"/>
              <a:t> </a:t>
            </a:r>
            <a:r>
              <a:rPr lang="en-US" dirty="0">
                <a:solidFill>
                  <a:srgbClr val="66FF99"/>
                </a:solidFill>
              </a:rPr>
              <a:t>Crick</a:t>
            </a:r>
            <a:r>
              <a:rPr lang="en-US" dirty="0"/>
              <a:t>, and </a:t>
            </a:r>
            <a:r>
              <a:rPr lang="en-US" dirty="0">
                <a:solidFill>
                  <a:srgbClr val="FF99FF"/>
                </a:solidFill>
              </a:rPr>
              <a:t>Wilkins</a:t>
            </a:r>
            <a:r>
              <a:rPr lang="en-US" dirty="0"/>
              <a:t> discovered DNA’s structure and won the Nobel Prize.</a:t>
            </a:r>
          </a:p>
        </p:txBody>
      </p:sp>
      <p:sp>
        <p:nvSpPr>
          <p:cNvPr id="37897" name="Rectangle 9"/>
          <p:cNvSpPr>
            <a:spLocks noChangeArrowheads="1"/>
          </p:cNvSpPr>
          <p:nvPr/>
        </p:nvSpPr>
        <p:spPr bwMode="auto">
          <a:xfrm>
            <a:off x="5715000" y="6629400"/>
            <a:ext cx="3124200" cy="214313"/>
          </a:xfrm>
          <a:prstGeom prst="rect">
            <a:avLst/>
          </a:prstGeom>
          <a:noFill/>
          <a:ln w="9525" algn="ctr">
            <a:noFill/>
            <a:miter lim="800000"/>
            <a:headEnd/>
            <a:tailEnd/>
          </a:ln>
          <a:effectLst/>
        </p:spPr>
        <p:txBody>
          <a:bodyPr>
            <a:spAutoFit/>
          </a:bodyPr>
          <a:lstStyle/>
          <a:p>
            <a:pPr marL="342900" marR="0" lvl="0" indent="-342900" algn="r" defTabSz="914400" rtl="0" eaLnBrk="1" fontAlgn="base" latinLnBrk="0" hangingPunct="1">
              <a:lnSpc>
                <a:spcPct val="100000"/>
              </a:lnSpc>
              <a:spcBef>
                <a:spcPct val="0"/>
              </a:spcBef>
              <a:spcAft>
                <a:spcPct val="0"/>
              </a:spcAft>
              <a:buClr>
                <a:srgbClr val="66CCFF"/>
              </a:buClr>
              <a:buSzPct val="65000"/>
              <a:buFont typeface="Wingdings" pitchFamily="2" charset="2"/>
              <a:buNone/>
              <a:tabLst/>
              <a:defRPr/>
            </a:pPr>
            <a: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rPr>
              <a:t>Copyright © 2024 </a:t>
            </a:r>
            <a:r>
              <a:rPr kumimoji="0" lang="en-US" sz="800" b="1" i="0" u="none" strike="noStrike" kern="1200" cap="none" spc="0" normalizeH="0" baseline="0" noProof="0" dirty="0" err="1">
                <a:ln>
                  <a:noFill/>
                </a:ln>
                <a:solidFill>
                  <a:srgbClr val="FFFFFF"/>
                </a:solidFill>
                <a:effectLst/>
                <a:uLnTx/>
                <a:uFillTx/>
                <a:latin typeface="Verdana" pitchFamily="34" charset="0"/>
                <a:ea typeface="+mn-ea"/>
                <a:cs typeface="+mn-cs"/>
              </a:rPr>
              <a:t>SlideSpark</a:t>
            </a:r>
            <a: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rPr>
              <a:t> .LLC</a:t>
            </a:r>
            <a:endParaRPr kumimoji="0" lang="en-US" sz="9600" b="0" i="0" u="none" strike="noStrike" kern="1200" cap="none" spc="0" normalizeH="0" baseline="0" noProof="0" dirty="0">
              <a:ln>
                <a:noFill/>
              </a:ln>
              <a:solidFill>
                <a:srgbClr val="FFFFFF"/>
              </a:solidFill>
              <a:effectLst>
                <a:outerShdw blurRad="38100" dist="38100" dir="2700000" algn="tl">
                  <a:srgbClr val="336699"/>
                </a:outerShdw>
              </a:effectLst>
              <a:uLnTx/>
              <a:uFillTx/>
              <a:latin typeface="Tahoma" pitchFamily="34" charset="0"/>
              <a:ea typeface="+mn-ea"/>
              <a:cs typeface="+mn-cs"/>
            </a:endParaRPr>
          </a:p>
        </p:txBody>
      </p:sp>
      <p:pic>
        <p:nvPicPr>
          <p:cNvPr id="13824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48000" y="1371600"/>
            <a:ext cx="2819400" cy="5029200"/>
          </a:xfrm>
          <a:prstGeom prst="rect">
            <a:avLst/>
          </a:prstGeom>
          <a:noFill/>
          <a:ln w="57150">
            <a:solidFill>
              <a:schemeClr val="tx1">
                <a:lumMod val="50000"/>
              </a:schemeClr>
            </a:solidFill>
            <a:miter lim="800000"/>
            <a:headEnd/>
            <a:tailEnd/>
          </a:ln>
          <a:extLst>
            <a:ext uri="{909E8E84-426E-40DD-AFC4-6F175D3DCCD1}">
              <a14:hiddenFill xmlns:a14="http://schemas.microsoft.com/office/drawing/2010/main">
                <a:solidFill>
                  <a:srgbClr val="FFFFFF"/>
                </a:solidFill>
              </a14:hiddenFill>
            </a:ext>
          </a:extLst>
        </p:spPr>
      </p:pic>
      <p:pic>
        <p:nvPicPr>
          <p:cNvPr id="138245"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8600" y="1371600"/>
            <a:ext cx="2667000" cy="5029200"/>
          </a:xfrm>
          <a:prstGeom prst="rect">
            <a:avLst/>
          </a:prstGeom>
          <a:noFill/>
          <a:ln w="57150">
            <a:solidFill>
              <a:srgbClr val="FFC000"/>
            </a:solidFill>
            <a:miter lim="800000"/>
            <a:headEnd/>
            <a:tailEnd/>
          </a:ln>
          <a:extLst>
            <a:ext uri="{909E8E84-426E-40DD-AFC4-6F175D3DCCD1}">
              <a14:hiddenFill xmlns:a14="http://schemas.microsoft.com/office/drawing/2010/main">
                <a:solidFill>
                  <a:srgbClr val="FFFFFF"/>
                </a:solidFill>
              </a14:hiddenFill>
            </a:ext>
          </a:extLst>
        </p:spPr>
      </p:pic>
      <p:pic>
        <p:nvPicPr>
          <p:cNvPr id="138246"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19800" y="1371600"/>
            <a:ext cx="2895600" cy="5029200"/>
          </a:xfrm>
          <a:prstGeom prst="rect">
            <a:avLst/>
          </a:prstGeom>
          <a:noFill/>
          <a:ln w="57150" algn="ctr">
            <a:solidFill>
              <a:schemeClr val="tx1">
                <a:lumMod val="50000"/>
              </a:schemeClr>
            </a:solidFill>
            <a:miter lim="800000"/>
            <a:headEnd/>
            <a:tailEnd/>
          </a:ln>
          <a:extLst>
            <a:ext uri="{909E8E84-426E-40DD-AFC4-6F175D3DCCD1}">
              <a14:hiddenFill xmlns:a14="http://schemas.microsoft.com/office/drawing/2010/main">
                <a:solidFill>
                  <a:srgbClr val="FFFFFF"/>
                </a:solidFill>
              </a14:hiddenFill>
            </a:ext>
          </a:extLst>
        </p:spPr>
      </p:pic>
      <p:sp>
        <p:nvSpPr>
          <p:cNvPr id="138247" name="Freeform 10"/>
          <p:cNvSpPr>
            <a:spLocks/>
          </p:cNvSpPr>
          <p:nvPr/>
        </p:nvSpPr>
        <p:spPr bwMode="auto">
          <a:xfrm flipH="1">
            <a:off x="914400" y="3276600"/>
            <a:ext cx="304800" cy="762000"/>
          </a:xfrm>
          <a:custGeom>
            <a:avLst/>
            <a:gdLst>
              <a:gd name="T0" fmla="*/ 0 w 276"/>
              <a:gd name="T1" fmla="*/ 2147483647 h 456"/>
              <a:gd name="T2" fmla="*/ 2147483647 w 276"/>
              <a:gd name="T3" fmla="*/ 2147483647 h 456"/>
              <a:gd name="T4" fmla="*/ 2147483647 w 276"/>
              <a:gd name="T5" fmla="*/ 2147483647 h 456"/>
              <a:gd name="T6" fmla="*/ 2147483647 w 276"/>
              <a:gd name="T7" fmla="*/ 2147483647 h 456"/>
              <a:gd name="T8" fmla="*/ 2147483647 w 276"/>
              <a:gd name="T9" fmla="*/ 2147483647 h 456"/>
              <a:gd name="T10" fmla="*/ 2147483647 w 276"/>
              <a:gd name="T11" fmla="*/ 2147483647 h 456"/>
              <a:gd name="T12" fmla="*/ 2147483647 w 276"/>
              <a:gd name="T13" fmla="*/ 2147483647 h 456"/>
              <a:gd name="T14" fmla="*/ 2147483647 w 276"/>
              <a:gd name="T15" fmla="*/ 2147483647 h 456"/>
              <a:gd name="T16" fmla="*/ 0 w 276"/>
              <a:gd name="T17" fmla="*/ 2147483647 h 4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76"/>
              <a:gd name="T28" fmla="*/ 0 h 456"/>
              <a:gd name="T29" fmla="*/ 276 w 276"/>
              <a:gd name="T30" fmla="*/ 456 h 4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76" h="456">
                <a:moveTo>
                  <a:pt x="0" y="456"/>
                </a:moveTo>
                <a:cubicBezTo>
                  <a:pt x="29" y="446"/>
                  <a:pt x="44" y="445"/>
                  <a:pt x="67" y="422"/>
                </a:cubicBezTo>
                <a:cubicBezTo>
                  <a:pt x="77" y="413"/>
                  <a:pt x="80" y="398"/>
                  <a:pt x="90" y="389"/>
                </a:cubicBezTo>
                <a:cubicBezTo>
                  <a:pt x="111" y="371"/>
                  <a:pt x="135" y="358"/>
                  <a:pt x="158" y="343"/>
                </a:cubicBezTo>
                <a:cubicBezTo>
                  <a:pt x="195" y="318"/>
                  <a:pt x="222" y="278"/>
                  <a:pt x="259" y="253"/>
                </a:cubicBezTo>
                <a:cubicBezTo>
                  <a:pt x="258" y="239"/>
                  <a:pt x="276" y="0"/>
                  <a:pt x="192" y="129"/>
                </a:cubicBezTo>
                <a:cubicBezTo>
                  <a:pt x="182" y="224"/>
                  <a:pt x="180" y="281"/>
                  <a:pt x="101" y="332"/>
                </a:cubicBezTo>
                <a:cubicBezTo>
                  <a:pt x="76" y="371"/>
                  <a:pt x="44" y="390"/>
                  <a:pt x="11" y="422"/>
                </a:cubicBezTo>
                <a:cubicBezTo>
                  <a:pt x="7" y="433"/>
                  <a:pt x="0" y="456"/>
                  <a:pt x="0" y="456"/>
                </a:cubicBezTo>
                <a:close/>
              </a:path>
            </a:pathLst>
          </a:custGeom>
          <a:solidFill>
            <a:schemeClr val="accent1">
              <a:lumMod val="60000"/>
              <a:lumOff val="40000"/>
            </a:schemeClr>
          </a:solidFill>
          <a:ln w="9525" cap="flat" cmpd="sng">
            <a:solidFill>
              <a:schemeClr val="bg1"/>
            </a:solidFill>
            <a:prstDash val="solid"/>
            <a:round/>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sp>
        <p:nvSpPr>
          <p:cNvPr id="138248" name="Freeform 9"/>
          <p:cNvSpPr>
            <a:spLocks/>
          </p:cNvSpPr>
          <p:nvPr/>
        </p:nvSpPr>
        <p:spPr bwMode="auto">
          <a:xfrm>
            <a:off x="1447800" y="3352800"/>
            <a:ext cx="546100" cy="752475"/>
          </a:xfrm>
          <a:custGeom>
            <a:avLst/>
            <a:gdLst>
              <a:gd name="T0" fmla="*/ 0 w 276"/>
              <a:gd name="T1" fmla="*/ 2147483647 h 456"/>
              <a:gd name="T2" fmla="*/ 2147483647 w 276"/>
              <a:gd name="T3" fmla="*/ 2147483647 h 456"/>
              <a:gd name="T4" fmla="*/ 2147483647 w 276"/>
              <a:gd name="T5" fmla="*/ 2147483647 h 456"/>
              <a:gd name="T6" fmla="*/ 2147483647 w 276"/>
              <a:gd name="T7" fmla="*/ 2147483647 h 456"/>
              <a:gd name="T8" fmla="*/ 2147483647 w 276"/>
              <a:gd name="T9" fmla="*/ 2147483647 h 456"/>
              <a:gd name="T10" fmla="*/ 2147483647 w 276"/>
              <a:gd name="T11" fmla="*/ 2147483647 h 456"/>
              <a:gd name="T12" fmla="*/ 2147483647 w 276"/>
              <a:gd name="T13" fmla="*/ 2147483647 h 456"/>
              <a:gd name="T14" fmla="*/ 2147483647 w 276"/>
              <a:gd name="T15" fmla="*/ 2147483647 h 456"/>
              <a:gd name="T16" fmla="*/ 0 w 276"/>
              <a:gd name="T17" fmla="*/ 2147483647 h 4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76"/>
              <a:gd name="T28" fmla="*/ 0 h 456"/>
              <a:gd name="T29" fmla="*/ 276 w 276"/>
              <a:gd name="T30" fmla="*/ 456 h 4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76" h="456">
                <a:moveTo>
                  <a:pt x="0" y="456"/>
                </a:moveTo>
                <a:cubicBezTo>
                  <a:pt x="29" y="446"/>
                  <a:pt x="44" y="445"/>
                  <a:pt x="67" y="422"/>
                </a:cubicBezTo>
                <a:cubicBezTo>
                  <a:pt x="77" y="413"/>
                  <a:pt x="80" y="398"/>
                  <a:pt x="90" y="389"/>
                </a:cubicBezTo>
                <a:cubicBezTo>
                  <a:pt x="111" y="371"/>
                  <a:pt x="135" y="358"/>
                  <a:pt x="158" y="343"/>
                </a:cubicBezTo>
                <a:cubicBezTo>
                  <a:pt x="195" y="318"/>
                  <a:pt x="222" y="278"/>
                  <a:pt x="259" y="253"/>
                </a:cubicBezTo>
                <a:cubicBezTo>
                  <a:pt x="258" y="239"/>
                  <a:pt x="276" y="0"/>
                  <a:pt x="192" y="129"/>
                </a:cubicBezTo>
                <a:cubicBezTo>
                  <a:pt x="182" y="224"/>
                  <a:pt x="180" y="281"/>
                  <a:pt x="101" y="332"/>
                </a:cubicBezTo>
                <a:cubicBezTo>
                  <a:pt x="76" y="371"/>
                  <a:pt x="44" y="390"/>
                  <a:pt x="11" y="422"/>
                </a:cubicBezTo>
                <a:cubicBezTo>
                  <a:pt x="7" y="433"/>
                  <a:pt x="0" y="456"/>
                  <a:pt x="0" y="456"/>
                </a:cubicBezTo>
                <a:close/>
              </a:path>
            </a:pathLst>
          </a:custGeom>
          <a:solidFill>
            <a:schemeClr val="accent1">
              <a:lumMod val="60000"/>
              <a:lumOff val="40000"/>
            </a:schemeClr>
          </a:solidFill>
          <a:ln w="9525" cap="flat" cmpd="sng">
            <a:solidFill>
              <a:schemeClr val="bg1"/>
            </a:solidFill>
            <a:prstDash val="solid"/>
            <a:round/>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sp>
        <p:nvSpPr>
          <p:cNvPr id="138249" name="Oval 7"/>
          <p:cNvSpPr>
            <a:spLocks noChangeArrowheads="1"/>
          </p:cNvSpPr>
          <p:nvPr/>
        </p:nvSpPr>
        <p:spPr bwMode="auto">
          <a:xfrm>
            <a:off x="1066800" y="3962400"/>
            <a:ext cx="457200" cy="457200"/>
          </a:xfrm>
          <a:prstGeom prst="ellipse">
            <a:avLst/>
          </a:prstGeom>
          <a:solidFill>
            <a:srgbClr val="FFFF00"/>
          </a:solidFill>
          <a:ln w="38100" algn="ctr">
            <a:solidFill>
              <a:schemeClr val="bg1"/>
            </a:solidFill>
            <a:round/>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sp>
        <p:nvSpPr>
          <p:cNvPr id="138250" name="Freeform 13"/>
          <p:cNvSpPr>
            <a:spLocks/>
          </p:cNvSpPr>
          <p:nvPr/>
        </p:nvSpPr>
        <p:spPr bwMode="auto">
          <a:xfrm flipH="1">
            <a:off x="3352800" y="4724400"/>
            <a:ext cx="914400" cy="1143000"/>
          </a:xfrm>
          <a:custGeom>
            <a:avLst/>
            <a:gdLst>
              <a:gd name="T0" fmla="*/ 0 w 276"/>
              <a:gd name="T1" fmla="*/ 2147483647 h 456"/>
              <a:gd name="T2" fmla="*/ 2147483647 w 276"/>
              <a:gd name="T3" fmla="*/ 2147483647 h 456"/>
              <a:gd name="T4" fmla="*/ 2147483647 w 276"/>
              <a:gd name="T5" fmla="*/ 2147483647 h 456"/>
              <a:gd name="T6" fmla="*/ 2147483647 w 276"/>
              <a:gd name="T7" fmla="*/ 2147483647 h 456"/>
              <a:gd name="T8" fmla="*/ 2147483647 w 276"/>
              <a:gd name="T9" fmla="*/ 2147483647 h 456"/>
              <a:gd name="T10" fmla="*/ 2147483647 w 276"/>
              <a:gd name="T11" fmla="*/ 2147483647 h 456"/>
              <a:gd name="T12" fmla="*/ 2147483647 w 276"/>
              <a:gd name="T13" fmla="*/ 2147483647 h 456"/>
              <a:gd name="T14" fmla="*/ 2147483647 w 276"/>
              <a:gd name="T15" fmla="*/ 2147483647 h 456"/>
              <a:gd name="T16" fmla="*/ 0 w 276"/>
              <a:gd name="T17" fmla="*/ 2147483647 h 4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76"/>
              <a:gd name="T28" fmla="*/ 0 h 456"/>
              <a:gd name="T29" fmla="*/ 276 w 276"/>
              <a:gd name="T30" fmla="*/ 456 h 4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76" h="456">
                <a:moveTo>
                  <a:pt x="0" y="456"/>
                </a:moveTo>
                <a:cubicBezTo>
                  <a:pt x="29" y="446"/>
                  <a:pt x="44" y="445"/>
                  <a:pt x="67" y="422"/>
                </a:cubicBezTo>
                <a:cubicBezTo>
                  <a:pt x="77" y="413"/>
                  <a:pt x="80" y="398"/>
                  <a:pt x="90" y="389"/>
                </a:cubicBezTo>
                <a:cubicBezTo>
                  <a:pt x="111" y="371"/>
                  <a:pt x="135" y="358"/>
                  <a:pt x="158" y="343"/>
                </a:cubicBezTo>
                <a:cubicBezTo>
                  <a:pt x="195" y="318"/>
                  <a:pt x="222" y="278"/>
                  <a:pt x="259" y="253"/>
                </a:cubicBezTo>
                <a:cubicBezTo>
                  <a:pt x="258" y="239"/>
                  <a:pt x="276" y="0"/>
                  <a:pt x="192" y="129"/>
                </a:cubicBezTo>
                <a:cubicBezTo>
                  <a:pt x="182" y="224"/>
                  <a:pt x="180" y="281"/>
                  <a:pt x="101" y="332"/>
                </a:cubicBezTo>
                <a:cubicBezTo>
                  <a:pt x="76" y="371"/>
                  <a:pt x="44" y="390"/>
                  <a:pt x="11" y="422"/>
                </a:cubicBezTo>
                <a:cubicBezTo>
                  <a:pt x="7" y="433"/>
                  <a:pt x="0" y="456"/>
                  <a:pt x="0" y="456"/>
                </a:cubicBezTo>
                <a:close/>
              </a:path>
            </a:pathLst>
          </a:custGeom>
          <a:solidFill>
            <a:schemeClr val="tx1">
              <a:lumMod val="65000"/>
            </a:schemeClr>
          </a:solidFill>
          <a:ln w="9525" cap="flat" cmpd="sng">
            <a:solidFill>
              <a:schemeClr val="bg1"/>
            </a:solidFill>
            <a:prstDash val="solid"/>
            <a:round/>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sp>
        <p:nvSpPr>
          <p:cNvPr id="138251" name="Freeform 12"/>
          <p:cNvSpPr>
            <a:spLocks/>
          </p:cNvSpPr>
          <p:nvPr/>
        </p:nvSpPr>
        <p:spPr bwMode="auto">
          <a:xfrm>
            <a:off x="4572000" y="4038600"/>
            <a:ext cx="685800" cy="1819275"/>
          </a:xfrm>
          <a:custGeom>
            <a:avLst/>
            <a:gdLst>
              <a:gd name="T0" fmla="*/ 0 w 276"/>
              <a:gd name="T1" fmla="*/ 2147483647 h 456"/>
              <a:gd name="T2" fmla="*/ 2147483647 w 276"/>
              <a:gd name="T3" fmla="*/ 2147483647 h 456"/>
              <a:gd name="T4" fmla="*/ 2147483647 w 276"/>
              <a:gd name="T5" fmla="*/ 2147483647 h 456"/>
              <a:gd name="T6" fmla="*/ 2147483647 w 276"/>
              <a:gd name="T7" fmla="*/ 2147483647 h 456"/>
              <a:gd name="T8" fmla="*/ 2147483647 w 276"/>
              <a:gd name="T9" fmla="*/ 2147483647 h 456"/>
              <a:gd name="T10" fmla="*/ 2147483647 w 276"/>
              <a:gd name="T11" fmla="*/ 2147483647 h 456"/>
              <a:gd name="T12" fmla="*/ 2147483647 w 276"/>
              <a:gd name="T13" fmla="*/ 2147483647 h 456"/>
              <a:gd name="T14" fmla="*/ 2147483647 w 276"/>
              <a:gd name="T15" fmla="*/ 2147483647 h 456"/>
              <a:gd name="T16" fmla="*/ 0 w 276"/>
              <a:gd name="T17" fmla="*/ 2147483647 h 4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76"/>
              <a:gd name="T28" fmla="*/ 0 h 456"/>
              <a:gd name="T29" fmla="*/ 276 w 276"/>
              <a:gd name="T30" fmla="*/ 456 h 4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76" h="456">
                <a:moveTo>
                  <a:pt x="0" y="456"/>
                </a:moveTo>
                <a:cubicBezTo>
                  <a:pt x="29" y="446"/>
                  <a:pt x="44" y="445"/>
                  <a:pt x="67" y="422"/>
                </a:cubicBezTo>
                <a:cubicBezTo>
                  <a:pt x="77" y="413"/>
                  <a:pt x="80" y="398"/>
                  <a:pt x="90" y="389"/>
                </a:cubicBezTo>
                <a:cubicBezTo>
                  <a:pt x="111" y="371"/>
                  <a:pt x="135" y="358"/>
                  <a:pt x="158" y="343"/>
                </a:cubicBezTo>
                <a:cubicBezTo>
                  <a:pt x="195" y="318"/>
                  <a:pt x="222" y="278"/>
                  <a:pt x="259" y="253"/>
                </a:cubicBezTo>
                <a:cubicBezTo>
                  <a:pt x="258" y="239"/>
                  <a:pt x="276" y="0"/>
                  <a:pt x="192" y="129"/>
                </a:cubicBezTo>
                <a:cubicBezTo>
                  <a:pt x="182" y="224"/>
                  <a:pt x="180" y="281"/>
                  <a:pt x="101" y="332"/>
                </a:cubicBezTo>
                <a:cubicBezTo>
                  <a:pt x="76" y="371"/>
                  <a:pt x="44" y="390"/>
                  <a:pt x="11" y="422"/>
                </a:cubicBezTo>
                <a:cubicBezTo>
                  <a:pt x="7" y="433"/>
                  <a:pt x="0" y="456"/>
                  <a:pt x="0" y="456"/>
                </a:cubicBezTo>
                <a:close/>
              </a:path>
            </a:pathLst>
          </a:custGeom>
          <a:solidFill>
            <a:schemeClr val="tx1">
              <a:lumMod val="65000"/>
            </a:schemeClr>
          </a:solidFill>
          <a:ln w="9525" cap="flat" cmpd="sng">
            <a:solidFill>
              <a:schemeClr val="bg1"/>
            </a:solidFill>
            <a:prstDash val="solid"/>
            <a:round/>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sp>
        <p:nvSpPr>
          <p:cNvPr id="138252" name="Oval 11"/>
          <p:cNvSpPr>
            <a:spLocks noChangeArrowheads="1"/>
          </p:cNvSpPr>
          <p:nvPr/>
        </p:nvSpPr>
        <p:spPr bwMode="auto">
          <a:xfrm>
            <a:off x="4191000" y="5638800"/>
            <a:ext cx="685800" cy="685800"/>
          </a:xfrm>
          <a:prstGeom prst="ellipse">
            <a:avLst/>
          </a:prstGeom>
          <a:solidFill>
            <a:schemeClr val="tx1">
              <a:lumMod val="65000"/>
            </a:schemeClr>
          </a:solidFill>
          <a:ln w="38100" algn="ctr">
            <a:solidFill>
              <a:schemeClr val="bg1"/>
            </a:solidFill>
            <a:round/>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sp>
        <p:nvSpPr>
          <p:cNvPr id="138253" name="Freeform 16"/>
          <p:cNvSpPr>
            <a:spLocks/>
          </p:cNvSpPr>
          <p:nvPr/>
        </p:nvSpPr>
        <p:spPr bwMode="auto">
          <a:xfrm flipH="1">
            <a:off x="6248400" y="4343400"/>
            <a:ext cx="838200" cy="1828800"/>
          </a:xfrm>
          <a:custGeom>
            <a:avLst/>
            <a:gdLst>
              <a:gd name="T0" fmla="*/ 0 w 276"/>
              <a:gd name="T1" fmla="*/ 2147483647 h 456"/>
              <a:gd name="T2" fmla="*/ 2147483647 w 276"/>
              <a:gd name="T3" fmla="*/ 2147483647 h 456"/>
              <a:gd name="T4" fmla="*/ 2147483647 w 276"/>
              <a:gd name="T5" fmla="*/ 2147483647 h 456"/>
              <a:gd name="T6" fmla="*/ 2147483647 w 276"/>
              <a:gd name="T7" fmla="*/ 2147483647 h 456"/>
              <a:gd name="T8" fmla="*/ 2147483647 w 276"/>
              <a:gd name="T9" fmla="*/ 2147483647 h 456"/>
              <a:gd name="T10" fmla="*/ 2147483647 w 276"/>
              <a:gd name="T11" fmla="*/ 2147483647 h 456"/>
              <a:gd name="T12" fmla="*/ 2147483647 w 276"/>
              <a:gd name="T13" fmla="*/ 2147483647 h 456"/>
              <a:gd name="T14" fmla="*/ 2147483647 w 276"/>
              <a:gd name="T15" fmla="*/ 2147483647 h 456"/>
              <a:gd name="T16" fmla="*/ 0 w 276"/>
              <a:gd name="T17" fmla="*/ 2147483647 h 4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76"/>
              <a:gd name="T28" fmla="*/ 0 h 456"/>
              <a:gd name="T29" fmla="*/ 276 w 276"/>
              <a:gd name="T30" fmla="*/ 456 h 4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76" h="456">
                <a:moveTo>
                  <a:pt x="0" y="456"/>
                </a:moveTo>
                <a:cubicBezTo>
                  <a:pt x="29" y="446"/>
                  <a:pt x="44" y="445"/>
                  <a:pt x="67" y="422"/>
                </a:cubicBezTo>
                <a:cubicBezTo>
                  <a:pt x="77" y="413"/>
                  <a:pt x="80" y="398"/>
                  <a:pt x="90" y="389"/>
                </a:cubicBezTo>
                <a:cubicBezTo>
                  <a:pt x="111" y="371"/>
                  <a:pt x="135" y="358"/>
                  <a:pt x="158" y="343"/>
                </a:cubicBezTo>
                <a:cubicBezTo>
                  <a:pt x="195" y="318"/>
                  <a:pt x="222" y="278"/>
                  <a:pt x="259" y="253"/>
                </a:cubicBezTo>
                <a:cubicBezTo>
                  <a:pt x="258" y="239"/>
                  <a:pt x="276" y="0"/>
                  <a:pt x="192" y="129"/>
                </a:cubicBezTo>
                <a:cubicBezTo>
                  <a:pt x="182" y="224"/>
                  <a:pt x="180" y="281"/>
                  <a:pt x="101" y="332"/>
                </a:cubicBezTo>
                <a:cubicBezTo>
                  <a:pt x="76" y="371"/>
                  <a:pt x="44" y="390"/>
                  <a:pt x="11" y="422"/>
                </a:cubicBezTo>
                <a:cubicBezTo>
                  <a:pt x="7" y="433"/>
                  <a:pt x="0" y="456"/>
                  <a:pt x="0" y="456"/>
                </a:cubicBezTo>
                <a:close/>
              </a:path>
            </a:pathLst>
          </a:custGeom>
          <a:solidFill>
            <a:schemeClr val="tx1">
              <a:lumMod val="65000"/>
            </a:schemeClr>
          </a:solidFill>
          <a:ln w="9525" cap="flat" cmpd="sng">
            <a:solidFill>
              <a:schemeClr val="bg1"/>
            </a:solidFill>
            <a:prstDash val="solid"/>
            <a:round/>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sp>
        <p:nvSpPr>
          <p:cNvPr id="138254" name="Freeform 15"/>
          <p:cNvSpPr>
            <a:spLocks/>
          </p:cNvSpPr>
          <p:nvPr/>
        </p:nvSpPr>
        <p:spPr bwMode="auto">
          <a:xfrm>
            <a:off x="7543800" y="4800600"/>
            <a:ext cx="609600" cy="1219200"/>
          </a:xfrm>
          <a:custGeom>
            <a:avLst/>
            <a:gdLst>
              <a:gd name="T0" fmla="*/ 0 w 276"/>
              <a:gd name="T1" fmla="*/ 2147483647 h 456"/>
              <a:gd name="T2" fmla="*/ 2147483647 w 276"/>
              <a:gd name="T3" fmla="*/ 2147483647 h 456"/>
              <a:gd name="T4" fmla="*/ 2147483647 w 276"/>
              <a:gd name="T5" fmla="*/ 2147483647 h 456"/>
              <a:gd name="T6" fmla="*/ 2147483647 w 276"/>
              <a:gd name="T7" fmla="*/ 2147483647 h 456"/>
              <a:gd name="T8" fmla="*/ 2147483647 w 276"/>
              <a:gd name="T9" fmla="*/ 2147483647 h 456"/>
              <a:gd name="T10" fmla="*/ 2147483647 w 276"/>
              <a:gd name="T11" fmla="*/ 2147483647 h 456"/>
              <a:gd name="T12" fmla="*/ 2147483647 w 276"/>
              <a:gd name="T13" fmla="*/ 2147483647 h 456"/>
              <a:gd name="T14" fmla="*/ 2147483647 w 276"/>
              <a:gd name="T15" fmla="*/ 2147483647 h 456"/>
              <a:gd name="T16" fmla="*/ 0 w 276"/>
              <a:gd name="T17" fmla="*/ 2147483647 h 4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76"/>
              <a:gd name="T28" fmla="*/ 0 h 456"/>
              <a:gd name="T29" fmla="*/ 276 w 276"/>
              <a:gd name="T30" fmla="*/ 456 h 4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76" h="456">
                <a:moveTo>
                  <a:pt x="0" y="456"/>
                </a:moveTo>
                <a:cubicBezTo>
                  <a:pt x="29" y="446"/>
                  <a:pt x="44" y="445"/>
                  <a:pt x="67" y="422"/>
                </a:cubicBezTo>
                <a:cubicBezTo>
                  <a:pt x="77" y="413"/>
                  <a:pt x="80" y="398"/>
                  <a:pt x="90" y="389"/>
                </a:cubicBezTo>
                <a:cubicBezTo>
                  <a:pt x="111" y="371"/>
                  <a:pt x="135" y="358"/>
                  <a:pt x="158" y="343"/>
                </a:cubicBezTo>
                <a:cubicBezTo>
                  <a:pt x="195" y="318"/>
                  <a:pt x="222" y="278"/>
                  <a:pt x="259" y="253"/>
                </a:cubicBezTo>
                <a:cubicBezTo>
                  <a:pt x="258" y="239"/>
                  <a:pt x="276" y="0"/>
                  <a:pt x="192" y="129"/>
                </a:cubicBezTo>
                <a:cubicBezTo>
                  <a:pt x="182" y="224"/>
                  <a:pt x="180" y="281"/>
                  <a:pt x="101" y="332"/>
                </a:cubicBezTo>
                <a:cubicBezTo>
                  <a:pt x="76" y="371"/>
                  <a:pt x="44" y="390"/>
                  <a:pt x="11" y="422"/>
                </a:cubicBezTo>
                <a:cubicBezTo>
                  <a:pt x="7" y="433"/>
                  <a:pt x="0" y="456"/>
                  <a:pt x="0" y="456"/>
                </a:cubicBezTo>
                <a:close/>
              </a:path>
            </a:pathLst>
          </a:custGeom>
          <a:solidFill>
            <a:schemeClr val="tx1">
              <a:lumMod val="65000"/>
            </a:schemeClr>
          </a:solidFill>
          <a:ln w="9525" cap="flat" cmpd="sng">
            <a:solidFill>
              <a:schemeClr val="bg1"/>
            </a:solidFill>
            <a:prstDash val="solid"/>
            <a:round/>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sp>
        <p:nvSpPr>
          <p:cNvPr id="138255" name="Oval 14"/>
          <p:cNvSpPr>
            <a:spLocks noChangeArrowheads="1"/>
          </p:cNvSpPr>
          <p:nvPr/>
        </p:nvSpPr>
        <p:spPr bwMode="auto">
          <a:xfrm>
            <a:off x="6934200" y="5715000"/>
            <a:ext cx="685800" cy="685800"/>
          </a:xfrm>
          <a:prstGeom prst="ellipse">
            <a:avLst/>
          </a:prstGeom>
          <a:solidFill>
            <a:schemeClr val="tx1">
              <a:lumMod val="65000"/>
            </a:schemeClr>
          </a:solidFill>
          <a:ln w="38100" algn="ctr">
            <a:solidFill>
              <a:schemeClr val="bg1"/>
            </a:solidFill>
            <a:round/>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sp>
        <p:nvSpPr>
          <p:cNvPr id="2" name="Rectangle 1"/>
          <p:cNvSpPr/>
          <p:nvPr/>
        </p:nvSpPr>
        <p:spPr>
          <a:xfrm>
            <a:off x="228600" y="1371600"/>
            <a:ext cx="721672" cy="923330"/>
          </a:xfrm>
          <a:prstGeom prst="rect">
            <a:avLst/>
          </a:prstGeom>
          <a:noFill/>
        </p:spPr>
        <p:txBody>
          <a:bodyPr wrap="none" lIns="91440" tIns="45720" rIns="91440" bIns="4572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Verdana" pitchFamily="34" charset="0"/>
                <a:ea typeface="+mn-ea"/>
                <a:cs typeface="+mn-cs"/>
              </a:rPr>
              <a:t>A</a:t>
            </a:r>
          </a:p>
        </p:txBody>
      </p:sp>
      <p:sp>
        <p:nvSpPr>
          <p:cNvPr id="3" name="Rectangle 2"/>
          <p:cNvSpPr/>
          <p:nvPr/>
        </p:nvSpPr>
        <p:spPr>
          <a:xfrm>
            <a:off x="3097946" y="1378021"/>
            <a:ext cx="712054" cy="923330"/>
          </a:xfrm>
          <a:prstGeom prst="rect">
            <a:avLst/>
          </a:prstGeom>
          <a:noFill/>
        </p:spPr>
        <p:txBody>
          <a:bodyPr wrap="none" lIns="91440" tIns="45720" rIns="91440" bIns="4572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Verdana" pitchFamily="34" charset="0"/>
                <a:ea typeface="+mn-ea"/>
                <a:cs typeface="+mn-cs"/>
              </a:rPr>
              <a:t>B</a:t>
            </a:r>
          </a:p>
        </p:txBody>
      </p:sp>
      <p:sp>
        <p:nvSpPr>
          <p:cNvPr id="4" name="Rectangle 3"/>
          <p:cNvSpPr/>
          <p:nvPr/>
        </p:nvSpPr>
        <p:spPr>
          <a:xfrm>
            <a:off x="6072415" y="1436078"/>
            <a:ext cx="686406" cy="923330"/>
          </a:xfrm>
          <a:prstGeom prst="rect">
            <a:avLst/>
          </a:prstGeom>
          <a:noFill/>
        </p:spPr>
        <p:txBody>
          <a:bodyPr wrap="none" lIns="91440" tIns="45720" rIns="91440" bIns="4572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Verdana" pitchFamily="34" charset="0"/>
                <a:ea typeface="+mn-ea"/>
                <a:cs typeface="+mn-cs"/>
              </a:rPr>
              <a:t>C</a:t>
            </a:r>
          </a:p>
        </p:txBody>
      </p:sp>
      <p:sp>
        <p:nvSpPr>
          <p:cNvPr id="20" name="Rounded Rectangle 19"/>
          <p:cNvSpPr/>
          <p:nvPr/>
        </p:nvSpPr>
        <p:spPr bwMode="auto">
          <a:xfrm>
            <a:off x="3693565" y="163286"/>
            <a:ext cx="1183235" cy="457200"/>
          </a:xfrm>
          <a:prstGeom prst="roundRect">
            <a:avLst/>
          </a:prstGeom>
          <a:solidFill>
            <a:schemeClr val="bg1">
              <a:lumMod val="95000"/>
              <a:lumOff val="5000"/>
            </a:schemeClr>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sp>
        <p:nvSpPr>
          <p:cNvPr id="21" name="Rounded Rectangle 20"/>
          <p:cNvSpPr/>
          <p:nvPr/>
        </p:nvSpPr>
        <p:spPr bwMode="auto">
          <a:xfrm>
            <a:off x="5656782" y="163286"/>
            <a:ext cx="1277418" cy="457200"/>
          </a:xfrm>
          <a:prstGeom prst="roundRect">
            <a:avLst/>
          </a:prstGeom>
          <a:solidFill>
            <a:schemeClr val="bg1">
              <a:lumMod val="95000"/>
              <a:lumOff val="5000"/>
            </a:schemeClr>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sp>
        <p:nvSpPr>
          <p:cNvPr id="6" name="Rectangle 5"/>
          <p:cNvSpPr/>
          <p:nvPr/>
        </p:nvSpPr>
        <p:spPr>
          <a:xfrm>
            <a:off x="8047807" y="767140"/>
            <a:ext cx="1059907" cy="1569660"/>
          </a:xfrm>
          <a:prstGeom prst="rect">
            <a:avLst/>
          </a:prstGeom>
          <a:noFill/>
        </p:spPr>
        <p:txBody>
          <a:bodyPr wrap="none" lIns="91440" tIns="45720" rIns="91440" bIns="4572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96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Verdana" pitchFamily="34" charset="0"/>
                <a:ea typeface="+mn-ea"/>
                <a:cs typeface="+mn-cs"/>
              </a:rPr>
              <a:t>4</a:t>
            </a:r>
          </a:p>
        </p:txBody>
      </p:sp>
    </p:spTree>
    <p:extLst>
      <p:ext uri="{BB962C8B-B14F-4D97-AF65-F5344CB8AC3E}">
        <p14:creationId xmlns:p14="http://schemas.microsoft.com/office/powerpoint/2010/main" val="388182858"/>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3"/>
          <p:cNvSpPr>
            <a:spLocks noGrp="1" noChangeArrowheads="1"/>
          </p:cNvSpPr>
          <p:nvPr>
            <p:ph type="body" idx="4294967295"/>
          </p:nvPr>
        </p:nvSpPr>
        <p:spPr>
          <a:xfrm>
            <a:off x="114300" y="78014"/>
            <a:ext cx="9029700" cy="5867400"/>
          </a:xfrm>
        </p:spPr>
        <p:txBody>
          <a:bodyPr/>
          <a:lstStyle/>
          <a:p>
            <a:pPr eaLnBrk="1" hangingPunct="1"/>
            <a:r>
              <a:rPr lang="en-US" dirty="0"/>
              <a:t>In 1962, </a:t>
            </a:r>
            <a:r>
              <a:rPr lang="en-US" dirty="0">
                <a:solidFill>
                  <a:srgbClr val="FF9900"/>
                </a:solidFill>
              </a:rPr>
              <a:t>Watson,</a:t>
            </a:r>
            <a:r>
              <a:rPr lang="en-US" dirty="0"/>
              <a:t> </a:t>
            </a:r>
            <a:r>
              <a:rPr lang="en-US" dirty="0">
                <a:solidFill>
                  <a:srgbClr val="66FF99"/>
                </a:solidFill>
              </a:rPr>
              <a:t>Crick</a:t>
            </a:r>
            <a:r>
              <a:rPr lang="en-US" dirty="0"/>
              <a:t>, and </a:t>
            </a:r>
            <a:r>
              <a:rPr lang="en-US" dirty="0">
                <a:solidFill>
                  <a:srgbClr val="FF99FF"/>
                </a:solidFill>
              </a:rPr>
              <a:t>Wilkins</a:t>
            </a:r>
            <a:r>
              <a:rPr lang="en-US" dirty="0"/>
              <a:t> discovered DNA’s structure and won the Nobel Prize.</a:t>
            </a:r>
          </a:p>
        </p:txBody>
      </p:sp>
      <p:sp>
        <p:nvSpPr>
          <p:cNvPr id="37897" name="Rectangle 9"/>
          <p:cNvSpPr>
            <a:spLocks noChangeArrowheads="1"/>
          </p:cNvSpPr>
          <p:nvPr/>
        </p:nvSpPr>
        <p:spPr bwMode="auto">
          <a:xfrm>
            <a:off x="5715000" y="6629400"/>
            <a:ext cx="3124200" cy="214313"/>
          </a:xfrm>
          <a:prstGeom prst="rect">
            <a:avLst/>
          </a:prstGeom>
          <a:noFill/>
          <a:ln w="9525" algn="ctr">
            <a:noFill/>
            <a:miter lim="800000"/>
            <a:headEnd/>
            <a:tailEnd/>
          </a:ln>
          <a:effectLst/>
        </p:spPr>
        <p:txBody>
          <a:bodyPr>
            <a:spAutoFit/>
          </a:bodyPr>
          <a:lstStyle/>
          <a:p>
            <a:pPr marL="342900" marR="0" lvl="0" indent="-342900" algn="r" defTabSz="914400" rtl="0" eaLnBrk="1" fontAlgn="base" latinLnBrk="0" hangingPunct="1">
              <a:lnSpc>
                <a:spcPct val="100000"/>
              </a:lnSpc>
              <a:spcBef>
                <a:spcPct val="0"/>
              </a:spcBef>
              <a:spcAft>
                <a:spcPct val="0"/>
              </a:spcAft>
              <a:buClr>
                <a:srgbClr val="66CCFF"/>
              </a:buClr>
              <a:buSzPct val="65000"/>
              <a:buFont typeface="Wingdings" pitchFamily="2" charset="2"/>
              <a:buNone/>
              <a:tabLst/>
              <a:defRPr/>
            </a:pPr>
            <a: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rPr>
              <a:t>Copyright © 2024 </a:t>
            </a:r>
            <a:r>
              <a:rPr kumimoji="0" lang="en-US" sz="800" b="1" i="0" u="none" strike="noStrike" kern="1200" cap="none" spc="0" normalizeH="0" baseline="0" noProof="0" dirty="0" err="1">
                <a:ln>
                  <a:noFill/>
                </a:ln>
                <a:solidFill>
                  <a:srgbClr val="FFFFFF"/>
                </a:solidFill>
                <a:effectLst/>
                <a:uLnTx/>
                <a:uFillTx/>
                <a:latin typeface="Verdana" pitchFamily="34" charset="0"/>
                <a:ea typeface="+mn-ea"/>
                <a:cs typeface="+mn-cs"/>
              </a:rPr>
              <a:t>SlideSpark</a:t>
            </a:r>
            <a: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rPr>
              <a:t> .LLC</a:t>
            </a:r>
            <a:endParaRPr kumimoji="0" lang="en-US" sz="9600" b="0" i="0" u="none" strike="noStrike" kern="1200" cap="none" spc="0" normalizeH="0" baseline="0" noProof="0" dirty="0">
              <a:ln>
                <a:noFill/>
              </a:ln>
              <a:solidFill>
                <a:srgbClr val="FFFFFF"/>
              </a:solidFill>
              <a:effectLst>
                <a:outerShdw blurRad="38100" dist="38100" dir="2700000" algn="tl">
                  <a:srgbClr val="336699"/>
                </a:outerShdw>
              </a:effectLst>
              <a:uLnTx/>
              <a:uFillTx/>
              <a:latin typeface="Tahoma" pitchFamily="34" charset="0"/>
              <a:ea typeface="+mn-ea"/>
              <a:cs typeface="+mn-cs"/>
            </a:endParaRPr>
          </a:p>
        </p:txBody>
      </p:sp>
      <p:pic>
        <p:nvPicPr>
          <p:cNvPr id="13824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48000" y="1371600"/>
            <a:ext cx="2819400" cy="5029200"/>
          </a:xfrm>
          <a:prstGeom prst="rect">
            <a:avLst/>
          </a:prstGeom>
          <a:noFill/>
          <a:ln w="57150">
            <a:solidFill>
              <a:srgbClr val="FFFF00"/>
            </a:solidFill>
            <a:miter lim="800000"/>
            <a:headEnd/>
            <a:tailEnd/>
          </a:ln>
          <a:extLst>
            <a:ext uri="{909E8E84-426E-40DD-AFC4-6F175D3DCCD1}">
              <a14:hiddenFill xmlns:a14="http://schemas.microsoft.com/office/drawing/2010/main">
                <a:solidFill>
                  <a:srgbClr val="FFFFFF"/>
                </a:solidFill>
              </a14:hiddenFill>
            </a:ext>
          </a:extLst>
        </p:spPr>
      </p:pic>
      <p:pic>
        <p:nvPicPr>
          <p:cNvPr id="138245"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8600" y="1371600"/>
            <a:ext cx="2667000" cy="5029200"/>
          </a:xfrm>
          <a:prstGeom prst="rect">
            <a:avLst/>
          </a:prstGeom>
          <a:noFill/>
          <a:ln w="57150">
            <a:solidFill>
              <a:srgbClr val="FFC000"/>
            </a:solidFill>
            <a:miter lim="800000"/>
            <a:headEnd/>
            <a:tailEnd/>
          </a:ln>
          <a:extLst>
            <a:ext uri="{909E8E84-426E-40DD-AFC4-6F175D3DCCD1}">
              <a14:hiddenFill xmlns:a14="http://schemas.microsoft.com/office/drawing/2010/main">
                <a:solidFill>
                  <a:srgbClr val="FFFFFF"/>
                </a:solidFill>
              </a14:hiddenFill>
            </a:ext>
          </a:extLst>
        </p:spPr>
      </p:pic>
      <p:pic>
        <p:nvPicPr>
          <p:cNvPr id="138246"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19800" y="1371600"/>
            <a:ext cx="2895600" cy="5029200"/>
          </a:xfrm>
          <a:prstGeom prst="rect">
            <a:avLst/>
          </a:prstGeom>
          <a:noFill/>
          <a:ln w="57150" algn="ctr">
            <a:solidFill>
              <a:schemeClr val="tx1">
                <a:lumMod val="50000"/>
              </a:schemeClr>
            </a:solidFill>
            <a:miter lim="800000"/>
            <a:headEnd/>
            <a:tailEnd/>
          </a:ln>
          <a:extLst>
            <a:ext uri="{909E8E84-426E-40DD-AFC4-6F175D3DCCD1}">
              <a14:hiddenFill xmlns:a14="http://schemas.microsoft.com/office/drawing/2010/main">
                <a:solidFill>
                  <a:srgbClr val="FFFFFF"/>
                </a:solidFill>
              </a14:hiddenFill>
            </a:ext>
          </a:extLst>
        </p:spPr>
      </p:pic>
      <p:sp>
        <p:nvSpPr>
          <p:cNvPr id="138247" name="Freeform 10"/>
          <p:cNvSpPr>
            <a:spLocks/>
          </p:cNvSpPr>
          <p:nvPr/>
        </p:nvSpPr>
        <p:spPr bwMode="auto">
          <a:xfrm flipH="1">
            <a:off x="914400" y="3276600"/>
            <a:ext cx="304800" cy="762000"/>
          </a:xfrm>
          <a:custGeom>
            <a:avLst/>
            <a:gdLst>
              <a:gd name="T0" fmla="*/ 0 w 276"/>
              <a:gd name="T1" fmla="*/ 2147483647 h 456"/>
              <a:gd name="T2" fmla="*/ 2147483647 w 276"/>
              <a:gd name="T3" fmla="*/ 2147483647 h 456"/>
              <a:gd name="T4" fmla="*/ 2147483647 w 276"/>
              <a:gd name="T5" fmla="*/ 2147483647 h 456"/>
              <a:gd name="T6" fmla="*/ 2147483647 w 276"/>
              <a:gd name="T7" fmla="*/ 2147483647 h 456"/>
              <a:gd name="T8" fmla="*/ 2147483647 w 276"/>
              <a:gd name="T9" fmla="*/ 2147483647 h 456"/>
              <a:gd name="T10" fmla="*/ 2147483647 w 276"/>
              <a:gd name="T11" fmla="*/ 2147483647 h 456"/>
              <a:gd name="T12" fmla="*/ 2147483647 w 276"/>
              <a:gd name="T13" fmla="*/ 2147483647 h 456"/>
              <a:gd name="T14" fmla="*/ 2147483647 w 276"/>
              <a:gd name="T15" fmla="*/ 2147483647 h 456"/>
              <a:gd name="T16" fmla="*/ 0 w 276"/>
              <a:gd name="T17" fmla="*/ 2147483647 h 4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76"/>
              <a:gd name="T28" fmla="*/ 0 h 456"/>
              <a:gd name="T29" fmla="*/ 276 w 276"/>
              <a:gd name="T30" fmla="*/ 456 h 4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76" h="456">
                <a:moveTo>
                  <a:pt x="0" y="456"/>
                </a:moveTo>
                <a:cubicBezTo>
                  <a:pt x="29" y="446"/>
                  <a:pt x="44" y="445"/>
                  <a:pt x="67" y="422"/>
                </a:cubicBezTo>
                <a:cubicBezTo>
                  <a:pt x="77" y="413"/>
                  <a:pt x="80" y="398"/>
                  <a:pt x="90" y="389"/>
                </a:cubicBezTo>
                <a:cubicBezTo>
                  <a:pt x="111" y="371"/>
                  <a:pt x="135" y="358"/>
                  <a:pt x="158" y="343"/>
                </a:cubicBezTo>
                <a:cubicBezTo>
                  <a:pt x="195" y="318"/>
                  <a:pt x="222" y="278"/>
                  <a:pt x="259" y="253"/>
                </a:cubicBezTo>
                <a:cubicBezTo>
                  <a:pt x="258" y="239"/>
                  <a:pt x="276" y="0"/>
                  <a:pt x="192" y="129"/>
                </a:cubicBezTo>
                <a:cubicBezTo>
                  <a:pt x="182" y="224"/>
                  <a:pt x="180" y="281"/>
                  <a:pt x="101" y="332"/>
                </a:cubicBezTo>
                <a:cubicBezTo>
                  <a:pt x="76" y="371"/>
                  <a:pt x="44" y="390"/>
                  <a:pt x="11" y="422"/>
                </a:cubicBezTo>
                <a:cubicBezTo>
                  <a:pt x="7" y="433"/>
                  <a:pt x="0" y="456"/>
                  <a:pt x="0" y="456"/>
                </a:cubicBezTo>
                <a:close/>
              </a:path>
            </a:pathLst>
          </a:custGeom>
          <a:solidFill>
            <a:schemeClr val="accent1">
              <a:lumMod val="60000"/>
              <a:lumOff val="40000"/>
            </a:schemeClr>
          </a:solidFill>
          <a:ln w="9525" cap="flat" cmpd="sng">
            <a:solidFill>
              <a:schemeClr val="bg1"/>
            </a:solidFill>
            <a:prstDash val="solid"/>
            <a:round/>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sp>
        <p:nvSpPr>
          <p:cNvPr id="138248" name="Freeform 9"/>
          <p:cNvSpPr>
            <a:spLocks/>
          </p:cNvSpPr>
          <p:nvPr/>
        </p:nvSpPr>
        <p:spPr bwMode="auto">
          <a:xfrm>
            <a:off x="1447800" y="3352800"/>
            <a:ext cx="546100" cy="752475"/>
          </a:xfrm>
          <a:custGeom>
            <a:avLst/>
            <a:gdLst>
              <a:gd name="T0" fmla="*/ 0 w 276"/>
              <a:gd name="T1" fmla="*/ 2147483647 h 456"/>
              <a:gd name="T2" fmla="*/ 2147483647 w 276"/>
              <a:gd name="T3" fmla="*/ 2147483647 h 456"/>
              <a:gd name="T4" fmla="*/ 2147483647 w 276"/>
              <a:gd name="T5" fmla="*/ 2147483647 h 456"/>
              <a:gd name="T6" fmla="*/ 2147483647 w 276"/>
              <a:gd name="T7" fmla="*/ 2147483647 h 456"/>
              <a:gd name="T8" fmla="*/ 2147483647 w 276"/>
              <a:gd name="T9" fmla="*/ 2147483647 h 456"/>
              <a:gd name="T10" fmla="*/ 2147483647 w 276"/>
              <a:gd name="T11" fmla="*/ 2147483647 h 456"/>
              <a:gd name="T12" fmla="*/ 2147483647 w 276"/>
              <a:gd name="T13" fmla="*/ 2147483647 h 456"/>
              <a:gd name="T14" fmla="*/ 2147483647 w 276"/>
              <a:gd name="T15" fmla="*/ 2147483647 h 456"/>
              <a:gd name="T16" fmla="*/ 0 w 276"/>
              <a:gd name="T17" fmla="*/ 2147483647 h 4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76"/>
              <a:gd name="T28" fmla="*/ 0 h 456"/>
              <a:gd name="T29" fmla="*/ 276 w 276"/>
              <a:gd name="T30" fmla="*/ 456 h 4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76" h="456">
                <a:moveTo>
                  <a:pt x="0" y="456"/>
                </a:moveTo>
                <a:cubicBezTo>
                  <a:pt x="29" y="446"/>
                  <a:pt x="44" y="445"/>
                  <a:pt x="67" y="422"/>
                </a:cubicBezTo>
                <a:cubicBezTo>
                  <a:pt x="77" y="413"/>
                  <a:pt x="80" y="398"/>
                  <a:pt x="90" y="389"/>
                </a:cubicBezTo>
                <a:cubicBezTo>
                  <a:pt x="111" y="371"/>
                  <a:pt x="135" y="358"/>
                  <a:pt x="158" y="343"/>
                </a:cubicBezTo>
                <a:cubicBezTo>
                  <a:pt x="195" y="318"/>
                  <a:pt x="222" y="278"/>
                  <a:pt x="259" y="253"/>
                </a:cubicBezTo>
                <a:cubicBezTo>
                  <a:pt x="258" y="239"/>
                  <a:pt x="276" y="0"/>
                  <a:pt x="192" y="129"/>
                </a:cubicBezTo>
                <a:cubicBezTo>
                  <a:pt x="182" y="224"/>
                  <a:pt x="180" y="281"/>
                  <a:pt x="101" y="332"/>
                </a:cubicBezTo>
                <a:cubicBezTo>
                  <a:pt x="76" y="371"/>
                  <a:pt x="44" y="390"/>
                  <a:pt x="11" y="422"/>
                </a:cubicBezTo>
                <a:cubicBezTo>
                  <a:pt x="7" y="433"/>
                  <a:pt x="0" y="456"/>
                  <a:pt x="0" y="456"/>
                </a:cubicBezTo>
                <a:close/>
              </a:path>
            </a:pathLst>
          </a:custGeom>
          <a:solidFill>
            <a:schemeClr val="accent1">
              <a:lumMod val="60000"/>
              <a:lumOff val="40000"/>
            </a:schemeClr>
          </a:solidFill>
          <a:ln w="9525" cap="flat" cmpd="sng">
            <a:solidFill>
              <a:schemeClr val="bg1"/>
            </a:solidFill>
            <a:prstDash val="solid"/>
            <a:round/>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sp>
        <p:nvSpPr>
          <p:cNvPr id="138249" name="Oval 7"/>
          <p:cNvSpPr>
            <a:spLocks noChangeArrowheads="1"/>
          </p:cNvSpPr>
          <p:nvPr/>
        </p:nvSpPr>
        <p:spPr bwMode="auto">
          <a:xfrm>
            <a:off x="1066800" y="3962400"/>
            <a:ext cx="457200" cy="457200"/>
          </a:xfrm>
          <a:prstGeom prst="ellipse">
            <a:avLst/>
          </a:prstGeom>
          <a:solidFill>
            <a:srgbClr val="FFFF00"/>
          </a:solidFill>
          <a:ln w="38100" algn="ctr">
            <a:solidFill>
              <a:schemeClr val="bg1"/>
            </a:solidFill>
            <a:round/>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sp>
        <p:nvSpPr>
          <p:cNvPr id="138250" name="Freeform 13"/>
          <p:cNvSpPr>
            <a:spLocks/>
          </p:cNvSpPr>
          <p:nvPr/>
        </p:nvSpPr>
        <p:spPr bwMode="auto">
          <a:xfrm flipH="1">
            <a:off x="3352800" y="4724400"/>
            <a:ext cx="914400" cy="1143000"/>
          </a:xfrm>
          <a:custGeom>
            <a:avLst/>
            <a:gdLst>
              <a:gd name="T0" fmla="*/ 0 w 276"/>
              <a:gd name="T1" fmla="*/ 2147483647 h 456"/>
              <a:gd name="T2" fmla="*/ 2147483647 w 276"/>
              <a:gd name="T3" fmla="*/ 2147483647 h 456"/>
              <a:gd name="T4" fmla="*/ 2147483647 w 276"/>
              <a:gd name="T5" fmla="*/ 2147483647 h 456"/>
              <a:gd name="T6" fmla="*/ 2147483647 w 276"/>
              <a:gd name="T7" fmla="*/ 2147483647 h 456"/>
              <a:gd name="T8" fmla="*/ 2147483647 w 276"/>
              <a:gd name="T9" fmla="*/ 2147483647 h 456"/>
              <a:gd name="T10" fmla="*/ 2147483647 w 276"/>
              <a:gd name="T11" fmla="*/ 2147483647 h 456"/>
              <a:gd name="T12" fmla="*/ 2147483647 w 276"/>
              <a:gd name="T13" fmla="*/ 2147483647 h 456"/>
              <a:gd name="T14" fmla="*/ 2147483647 w 276"/>
              <a:gd name="T15" fmla="*/ 2147483647 h 456"/>
              <a:gd name="T16" fmla="*/ 0 w 276"/>
              <a:gd name="T17" fmla="*/ 2147483647 h 4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76"/>
              <a:gd name="T28" fmla="*/ 0 h 456"/>
              <a:gd name="T29" fmla="*/ 276 w 276"/>
              <a:gd name="T30" fmla="*/ 456 h 4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76" h="456">
                <a:moveTo>
                  <a:pt x="0" y="456"/>
                </a:moveTo>
                <a:cubicBezTo>
                  <a:pt x="29" y="446"/>
                  <a:pt x="44" y="445"/>
                  <a:pt x="67" y="422"/>
                </a:cubicBezTo>
                <a:cubicBezTo>
                  <a:pt x="77" y="413"/>
                  <a:pt x="80" y="398"/>
                  <a:pt x="90" y="389"/>
                </a:cubicBezTo>
                <a:cubicBezTo>
                  <a:pt x="111" y="371"/>
                  <a:pt x="135" y="358"/>
                  <a:pt x="158" y="343"/>
                </a:cubicBezTo>
                <a:cubicBezTo>
                  <a:pt x="195" y="318"/>
                  <a:pt x="222" y="278"/>
                  <a:pt x="259" y="253"/>
                </a:cubicBezTo>
                <a:cubicBezTo>
                  <a:pt x="258" y="239"/>
                  <a:pt x="276" y="0"/>
                  <a:pt x="192" y="129"/>
                </a:cubicBezTo>
                <a:cubicBezTo>
                  <a:pt x="182" y="224"/>
                  <a:pt x="180" y="281"/>
                  <a:pt x="101" y="332"/>
                </a:cubicBezTo>
                <a:cubicBezTo>
                  <a:pt x="76" y="371"/>
                  <a:pt x="44" y="390"/>
                  <a:pt x="11" y="422"/>
                </a:cubicBezTo>
                <a:cubicBezTo>
                  <a:pt x="7" y="433"/>
                  <a:pt x="0" y="456"/>
                  <a:pt x="0" y="456"/>
                </a:cubicBezTo>
                <a:close/>
              </a:path>
            </a:pathLst>
          </a:custGeom>
          <a:solidFill>
            <a:schemeClr val="tx1">
              <a:lumMod val="65000"/>
            </a:schemeClr>
          </a:solidFill>
          <a:ln w="9525" cap="flat" cmpd="sng">
            <a:solidFill>
              <a:schemeClr val="bg1"/>
            </a:solidFill>
            <a:prstDash val="solid"/>
            <a:round/>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sp>
        <p:nvSpPr>
          <p:cNvPr id="138251" name="Freeform 12"/>
          <p:cNvSpPr>
            <a:spLocks/>
          </p:cNvSpPr>
          <p:nvPr/>
        </p:nvSpPr>
        <p:spPr bwMode="auto">
          <a:xfrm>
            <a:off x="4572000" y="4038600"/>
            <a:ext cx="685800" cy="1819275"/>
          </a:xfrm>
          <a:custGeom>
            <a:avLst/>
            <a:gdLst>
              <a:gd name="T0" fmla="*/ 0 w 276"/>
              <a:gd name="T1" fmla="*/ 2147483647 h 456"/>
              <a:gd name="T2" fmla="*/ 2147483647 w 276"/>
              <a:gd name="T3" fmla="*/ 2147483647 h 456"/>
              <a:gd name="T4" fmla="*/ 2147483647 w 276"/>
              <a:gd name="T5" fmla="*/ 2147483647 h 456"/>
              <a:gd name="T6" fmla="*/ 2147483647 w 276"/>
              <a:gd name="T7" fmla="*/ 2147483647 h 456"/>
              <a:gd name="T8" fmla="*/ 2147483647 w 276"/>
              <a:gd name="T9" fmla="*/ 2147483647 h 456"/>
              <a:gd name="T10" fmla="*/ 2147483647 w 276"/>
              <a:gd name="T11" fmla="*/ 2147483647 h 456"/>
              <a:gd name="T12" fmla="*/ 2147483647 w 276"/>
              <a:gd name="T13" fmla="*/ 2147483647 h 456"/>
              <a:gd name="T14" fmla="*/ 2147483647 w 276"/>
              <a:gd name="T15" fmla="*/ 2147483647 h 456"/>
              <a:gd name="T16" fmla="*/ 0 w 276"/>
              <a:gd name="T17" fmla="*/ 2147483647 h 4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76"/>
              <a:gd name="T28" fmla="*/ 0 h 456"/>
              <a:gd name="T29" fmla="*/ 276 w 276"/>
              <a:gd name="T30" fmla="*/ 456 h 4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76" h="456">
                <a:moveTo>
                  <a:pt x="0" y="456"/>
                </a:moveTo>
                <a:cubicBezTo>
                  <a:pt x="29" y="446"/>
                  <a:pt x="44" y="445"/>
                  <a:pt x="67" y="422"/>
                </a:cubicBezTo>
                <a:cubicBezTo>
                  <a:pt x="77" y="413"/>
                  <a:pt x="80" y="398"/>
                  <a:pt x="90" y="389"/>
                </a:cubicBezTo>
                <a:cubicBezTo>
                  <a:pt x="111" y="371"/>
                  <a:pt x="135" y="358"/>
                  <a:pt x="158" y="343"/>
                </a:cubicBezTo>
                <a:cubicBezTo>
                  <a:pt x="195" y="318"/>
                  <a:pt x="222" y="278"/>
                  <a:pt x="259" y="253"/>
                </a:cubicBezTo>
                <a:cubicBezTo>
                  <a:pt x="258" y="239"/>
                  <a:pt x="276" y="0"/>
                  <a:pt x="192" y="129"/>
                </a:cubicBezTo>
                <a:cubicBezTo>
                  <a:pt x="182" y="224"/>
                  <a:pt x="180" y="281"/>
                  <a:pt x="101" y="332"/>
                </a:cubicBezTo>
                <a:cubicBezTo>
                  <a:pt x="76" y="371"/>
                  <a:pt x="44" y="390"/>
                  <a:pt x="11" y="422"/>
                </a:cubicBezTo>
                <a:cubicBezTo>
                  <a:pt x="7" y="433"/>
                  <a:pt x="0" y="456"/>
                  <a:pt x="0" y="456"/>
                </a:cubicBezTo>
                <a:close/>
              </a:path>
            </a:pathLst>
          </a:custGeom>
          <a:solidFill>
            <a:schemeClr val="tx1">
              <a:lumMod val="65000"/>
            </a:schemeClr>
          </a:solidFill>
          <a:ln w="9525" cap="flat" cmpd="sng">
            <a:solidFill>
              <a:schemeClr val="bg1"/>
            </a:solidFill>
            <a:prstDash val="solid"/>
            <a:round/>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sp>
        <p:nvSpPr>
          <p:cNvPr id="138252" name="Oval 11"/>
          <p:cNvSpPr>
            <a:spLocks noChangeArrowheads="1"/>
          </p:cNvSpPr>
          <p:nvPr/>
        </p:nvSpPr>
        <p:spPr bwMode="auto">
          <a:xfrm>
            <a:off x="4191000" y="5638800"/>
            <a:ext cx="685800" cy="685800"/>
          </a:xfrm>
          <a:prstGeom prst="ellipse">
            <a:avLst/>
          </a:prstGeom>
          <a:solidFill>
            <a:schemeClr val="tx1">
              <a:lumMod val="65000"/>
            </a:schemeClr>
          </a:solidFill>
          <a:ln w="38100" algn="ctr">
            <a:solidFill>
              <a:schemeClr val="bg1"/>
            </a:solidFill>
            <a:round/>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sp>
        <p:nvSpPr>
          <p:cNvPr id="138253" name="Freeform 16"/>
          <p:cNvSpPr>
            <a:spLocks/>
          </p:cNvSpPr>
          <p:nvPr/>
        </p:nvSpPr>
        <p:spPr bwMode="auto">
          <a:xfrm flipH="1">
            <a:off x="6248400" y="4343400"/>
            <a:ext cx="838200" cy="1828800"/>
          </a:xfrm>
          <a:custGeom>
            <a:avLst/>
            <a:gdLst>
              <a:gd name="T0" fmla="*/ 0 w 276"/>
              <a:gd name="T1" fmla="*/ 2147483647 h 456"/>
              <a:gd name="T2" fmla="*/ 2147483647 w 276"/>
              <a:gd name="T3" fmla="*/ 2147483647 h 456"/>
              <a:gd name="T4" fmla="*/ 2147483647 w 276"/>
              <a:gd name="T5" fmla="*/ 2147483647 h 456"/>
              <a:gd name="T6" fmla="*/ 2147483647 w 276"/>
              <a:gd name="T7" fmla="*/ 2147483647 h 456"/>
              <a:gd name="T8" fmla="*/ 2147483647 w 276"/>
              <a:gd name="T9" fmla="*/ 2147483647 h 456"/>
              <a:gd name="T10" fmla="*/ 2147483647 w 276"/>
              <a:gd name="T11" fmla="*/ 2147483647 h 456"/>
              <a:gd name="T12" fmla="*/ 2147483647 w 276"/>
              <a:gd name="T13" fmla="*/ 2147483647 h 456"/>
              <a:gd name="T14" fmla="*/ 2147483647 w 276"/>
              <a:gd name="T15" fmla="*/ 2147483647 h 456"/>
              <a:gd name="T16" fmla="*/ 0 w 276"/>
              <a:gd name="T17" fmla="*/ 2147483647 h 4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76"/>
              <a:gd name="T28" fmla="*/ 0 h 456"/>
              <a:gd name="T29" fmla="*/ 276 w 276"/>
              <a:gd name="T30" fmla="*/ 456 h 4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76" h="456">
                <a:moveTo>
                  <a:pt x="0" y="456"/>
                </a:moveTo>
                <a:cubicBezTo>
                  <a:pt x="29" y="446"/>
                  <a:pt x="44" y="445"/>
                  <a:pt x="67" y="422"/>
                </a:cubicBezTo>
                <a:cubicBezTo>
                  <a:pt x="77" y="413"/>
                  <a:pt x="80" y="398"/>
                  <a:pt x="90" y="389"/>
                </a:cubicBezTo>
                <a:cubicBezTo>
                  <a:pt x="111" y="371"/>
                  <a:pt x="135" y="358"/>
                  <a:pt x="158" y="343"/>
                </a:cubicBezTo>
                <a:cubicBezTo>
                  <a:pt x="195" y="318"/>
                  <a:pt x="222" y="278"/>
                  <a:pt x="259" y="253"/>
                </a:cubicBezTo>
                <a:cubicBezTo>
                  <a:pt x="258" y="239"/>
                  <a:pt x="276" y="0"/>
                  <a:pt x="192" y="129"/>
                </a:cubicBezTo>
                <a:cubicBezTo>
                  <a:pt x="182" y="224"/>
                  <a:pt x="180" y="281"/>
                  <a:pt x="101" y="332"/>
                </a:cubicBezTo>
                <a:cubicBezTo>
                  <a:pt x="76" y="371"/>
                  <a:pt x="44" y="390"/>
                  <a:pt x="11" y="422"/>
                </a:cubicBezTo>
                <a:cubicBezTo>
                  <a:pt x="7" y="433"/>
                  <a:pt x="0" y="456"/>
                  <a:pt x="0" y="456"/>
                </a:cubicBezTo>
                <a:close/>
              </a:path>
            </a:pathLst>
          </a:custGeom>
          <a:solidFill>
            <a:schemeClr val="tx1">
              <a:lumMod val="65000"/>
            </a:schemeClr>
          </a:solidFill>
          <a:ln w="9525" cap="flat" cmpd="sng">
            <a:solidFill>
              <a:schemeClr val="bg1"/>
            </a:solidFill>
            <a:prstDash val="solid"/>
            <a:round/>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sp>
        <p:nvSpPr>
          <p:cNvPr id="138254" name="Freeform 15"/>
          <p:cNvSpPr>
            <a:spLocks/>
          </p:cNvSpPr>
          <p:nvPr/>
        </p:nvSpPr>
        <p:spPr bwMode="auto">
          <a:xfrm>
            <a:off x="7543800" y="4800600"/>
            <a:ext cx="609600" cy="1219200"/>
          </a:xfrm>
          <a:custGeom>
            <a:avLst/>
            <a:gdLst>
              <a:gd name="T0" fmla="*/ 0 w 276"/>
              <a:gd name="T1" fmla="*/ 2147483647 h 456"/>
              <a:gd name="T2" fmla="*/ 2147483647 w 276"/>
              <a:gd name="T3" fmla="*/ 2147483647 h 456"/>
              <a:gd name="T4" fmla="*/ 2147483647 w 276"/>
              <a:gd name="T5" fmla="*/ 2147483647 h 456"/>
              <a:gd name="T6" fmla="*/ 2147483647 w 276"/>
              <a:gd name="T7" fmla="*/ 2147483647 h 456"/>
              <a:gd name="T8" fmla="*/ 2147483647 w 276"/>
              <a:gd name="T9" fmla="*/ 2147483647 h 456"/>
              <a:gd name="T10" fmla="*/ 2147483647 w 276"/>
              <a:gd name="T11" fmla="*/ 2147483647 h 456"/>
              <a:gd name="T12" fmla="*/ 2147483647 w 276"/>
              <a:gd name="T13" fmla="*/ 2147483647 h 456"/>
              <a:gd name="T14" fmla="*/ 2147483647 w 276"/>
              <a:gd name="T15" fmla="*/ 2147483647 h 456"/>
              <a:gd name="T16" fmla="*/ 0 w 276"/>
              <a:gd name="T17" fmla="*/ 2147483647 h 4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76"/>
              <a:gd name="T28" fmla="*/ 0 h 456"/>
              <a:gd name="T29" fmla="*/ 276 w 276"/>
              <a:gd name="T30" fmla="*/ 456 h 4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76" h="456">
                <a:moveTo>
                  <a:pt x="0" y="456"/>
                </a:moveTo>
                <a:cubicBezTo>
                  <a:pt x="29" y="446"/>
                  <a:pt x="44" y="445"/>
                  <a:pt x="67" y="422"/>
                </a:cubicBezTo>
                <a:cubicBezTo>
                  <a:pt x="77" y="413"/>
                  <a:pt x="80" y="398"/>
                  <a:pt x="90" y="389"/>
                </a:cubicBezTo>
                <a:cubicBezTo>
                  <a:pt x="111" y="371"/>
                  <a:pt x="135" y="358"/>
                  <a:pt x="158" y="343"/>
                </a:cubicBezTo>
                <a:cubicBezTo>
                  <a:pt x="195" y="318"/>
                  <a:pt x="222" y="278"/>
                  <a:pt x="259" y="253"/>
                </a:cubicBezTo>
                <a:cubicBezTo>
                  <a:pt x="258" y="239"/>
                  <a:pt x="276" y="0"/>
                  <a:pt x="192" y="129"/>
                </a:cubicBezTo>
                <a:cubicBezTo>
                  <a:pt x="182" y="224"/>
                  <a:pt x="180" y="281"/>
                  <a:pt x="101" y="332"/>
                </a:cubicBezTo>
                <a:cubicBezTo>
                  <a:pt x="76" y="371"/>
                  <a:pt x="44" y="390"/>
                  <a:pt x="11" y="422"/>
                </a:cubicBezTo>
                <a:cubicBezTo>
                  <a:pt x="7" y="433"/>
                  <a:pt x="0" y="456"/>
                  <a:pt x="0" y="456"/>
                </a:cubicBezTo>
                <a:close/>
              </a:path>
            </a:pathLst>
          </a:custGeom>
          <a:solidFill>
            <a:schemeClr val="tx1">
              <a:lumMod val="65000"/>
            </a:schemeClr>
          </a:solidFill>
          <a:ln w="9525" cap="flat" cmpd="sng">
            <a:solidFill>
              <a:schemeClr val="bg1"/>
            </a:solidFill>
            <a:prstDash val="solid"/>
            <a:round/>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sp>
        <p:nvSpPr>
          <p:cNvPr id="138255" name="Oval 14"/>
          <p:cNvSpPr>
            <a:spLocks noChangeArrowheads="1"/>
          </p:cNvSpPr>
          <p:nvPr/>
        </p:nvSpPr>
        <p:spPr bwMode="auto">
          <a:xfrm>
            <a:off x="6934200" y="5715000"/>
            <a:ext cx="685800" cy="685800"/>
          </a:xfrm>
          <a:prstGeom prst="ellipse">
            <a:avLst/>
          </a:prstGeom>
          <a:solidFill>
            <a:schemeClr val="tx1">
              <a:lumMod val="65000"/>
            </a:schemeClr>
          </a:solidFill>
          <a:ln w="38100" algn="ctr">
            <a:solidFill>
              <a:schemeClr val="bg1"/>
            </a:solidFill>
            <a:round/>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sp>
        <p:nvSpPr>
          <p:cNvPr id="2" name="Rectangle 1"/>
          <p:cNvSpPr/>
          <p:nvPr/>
        </p:nvSpPr>
        <p:spPr>
          <a:xfrm>
            <a:off x="228600" y="1371600"/>
            <a:ext cx="721672" cy="923330"/>
          </a:xfrm>
          <a:prstGeom prst="rect">
            <a:avLst/>
          </a:prstGeom>
          <a:noFill/>
        </p:spPr>
        <p:txBody>
          <a:bodyPr wrap="none" lIns="91440" tIns="45720" rIns="91440" bIns="4572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Verdana" pitchFamily="34" charset="0"/>
                <a:ea typeface="+mn-ea"/>
                <a:cs typeface="+mn-cs"/>
              </a:rPr>
              <a:t>A</a:t>
            </a:r>
          </a:p>
        </p:txBody>
      </p:sp>
      <p:sp>
        <p:nvSpPr>
          <p:cNvPr id="3" name="Rectangle 2"/>
          <p:cNvSpPr/>
          <p:nvPr/>
        </p:nvSpPr>
        <p:spPr>
          <a:xfrm>
            <a:off x="3097946" y="1378021"/>
            <a:ext cx="712054" cy="923330"/>
          </a:xfrm>
          <a:prstGeom prst="rect">
            <a:avLst/>
          </a:prstGeom>
          <a:noFill/>
        </p:spPr>
        <p:txBody>
          <a:bodyPr wrap="none" lIns="91440" tIns="45720" rIns="91440" bIns="4572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Verdana" pitchFamily="34" charset="0"/>
                <a:ea typeface="+mn-ea"/>
                <a:cs typeface="+mn-cs"/>
              </a:rPr>
              <a:t>B</a:t>
            </a:r>
          </a:p>
        </p:txBody>
      </p:sp>
      <p:sp>
        <p:nvSpPr>
          <p:cNvPr id="4" name="Rectangle 3"/>
          <p:cNvSpPr/>
          <p:nvPr/>
        </p:nvSpPr>
        <p:spPr>
          <a:xfrm>
            <a:off x="6072415" y="1436078"/>
            <a:ext cx="686406" cy="923330"/>
          </a:xfrm>
          <a:prstGeom prst="rect">
            <a:avLst/>
          </a:prstGeom>
          <a:noFill/>
        </p:spPr>
        <p:txBody>
          <a:bodyPr wrap="none" lIns="91440" tIns="45720" rIns="91440" bIns="4572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Verdana" pitchFamily="34" charset="0"/>
                <a:ea typeface="+mn-ea"/>
                <a:cs typeface="+mn-cs"/>
              </a:rPr>
              <a:t>C</a:t>
            </a:r>
          </a:p>
        </p:txBody>
      </p:sp>
      <p:sp>
        <p:nvSpPr>
          <p:cNvPr id="20" name="Rounded Rectangle 19"/>
          <p:cNvSpPr/>
          <p:nvPr/>
        </p:nvSpPr>
        <p:spPr bwMode="auto">
          <a:xfrm>
            <a:off x="3693565" y="163286"/>
            <a:ext cx="1183235" cy="457200"/>
          </a:xfrm>
          <a:prstGeom prst="roundRect">
            <a:avLst/>
          </a:prstGeom>
          <a:solidFill>
            <a:schemeClr val="bg1">
              <a:lumMod val="95000"/>
              <a:lumOff val="5000"/>
            </a:schemeClr>
          </a:solidFill>
          <a:ln w="9525" cap="flat" cmpd="sng" algn="ctr">
            <a:solidFill>
              <a:srgbClr val="FFFF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sp>
        <p:nvSpPr>
          <p:cNvPr id="21" name="Rounded Rectangle 20"/>
          <p:cNvSpPr/>
          <p:nvPr/>
        </p:nvSpPr>
        <p:spPr bwMode="auto">
          <a:xfrm>
            <a:off x="5656782" y="163286"/>
            <a:ext cx="1277418" cy="457200"/>
          </a:xfrm>
          <a:prstGeom prst="roundRect">
            <a:avLst/>
          </a:prstGeom>
          <a:solidFill>
            <a:schemeClr val="bg1">
              <a:lumMod val="95000"/>
              <a:lumOff val="5000"/>
            </a:schemeClr>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sp>
        <p:nvSpPr>
          <p:cNvPr id="6" name="Rectangle 5"/>
          <p:cNvSpPr/>
          <p:nvPr/>
        </p:nvSpPr>
        <p:spPr>
          <a:xfrm>
            <a:off x="8047807" y="767140"/>
            <a:ext cx="1059907" cy="1569660"/>
          </a:xfrm>
          <a:prstGeom prst="rect">
            <a:avLst/>
          </a:prstGeom>
          <a:noFill/>
        </p:spPr>
        <p:txBody>
          <a:bodyPr wrap="none" lIns="91440" tIns="45720" rIns="91440" bIns="4572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96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Verdana" pitchFamily="34" charset="0"/>
                <a:ea typeface="+mn-ea"/>
                <a:cs typeface="+mn-cs"/>
              </a:rPr>
              <a:t>4</a:t>
            </a:r>
          </a:p>
        </p:txBody>
      </p:sp>
    </p:spTree>
    <p:extLst>
      <p:ext uri="{BB962C8B-B14F-4D97-AF65-F5344CB8AC3E}">
        <p14:creationId xmlns:p14="http://schemas.microsoft.com/office/powerpoint/2010/main" val="623243514"/>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3"/>
          <p:cNvSpPr>
            <a:spLocks noGrp="1" noChangeArrowheads="1"/>
          </p:cNvSpPr>
          <p:nvPr>
            <p:ph type="body" idx="4294967295"/>
          </p:nvPr>
        </p:nvSpPr>
        <p:spPr>
          <a:xfrm>
            <a:off x="114300" y="78014"/>
            <a:ext cx="9029700" cy="5867400"/>
          </a:xfrm>
        </p:spPr>
        <p:txBody>
          <a:bodyPr/>
          <a:lstStyle/>
          <a:p>
            <a:pPr eaLnBrk="1" hangingPunct="1"/>
            <a:r>
              <a:rPr lang="en-US" dirty="0"/>
              <a:t>In 1962, </a:t>
            </a:r>
            <a:r>
              <a:rPr lang="en-US" dirty="0">
                <a:solidFill>
                  <a:srgbClr val="FF9900"/>
                </a:solidFill>
              </a:rPr>
              <a:t>Watson,</a:t>
            </a:r>
            <a:r>
              <a:rPr lang="en-US" dirty="0"/>
              <a:t> </a:t>
            </a:r>
            <a:r>
              <a:rPr lang="en-US" dirty="0">
                <a:solidFill>
                  <a:srgbClr val="66FF99"/>
                </a:solidFill>
              </a:rPr>
              <a:t>Crick</a:t>
            </a:r>
            <a:r>
              <a:rPr lang="en-US" dirty="0"/>
              <a:t>, and </a:t>
            </a:r>
            <a:r>
              <a:rPr lang="en-US" dirty="0">
                <a:solidFill>
                  <a:srgbClr val="FF99FF"/>
                </a:solidFill>
              </a:rPr>
              <a:t>Wilkins</a:t>
            </a:r>
            <a:r>
              <a:rPr lang="en-US" dirty="0"/>
              <a:t> discovered DNA’s structure and won the Nobel Prize.</a:t>
            </a:r>
          </a:p>
        </p:txBody>
      </p:sp>
      <p:sp>
        <p:nvSpPr>
          <p:cNvPr id="37897" name="Rectangle 9"/>
          <p:cNvSpPr>
            <a:spLocks noChangeArrowheads="1"/>
          </p:cNvSpPr>
          <p:nvPr/>
        </p:nvSpPr>
        <p:spPr bwMode="auto">
          <a:xfrm>
            <a:off x="5715000" y="6629400"/>
            <a:ext cx="3124200" cy="214313"/>
          </a:xfrm>
          <a:prstGeom prst="rect">
            <a:avLst/>
          </a:prstGeom>
          <a:noFill/>
          <a:ln w="9525" algn="ctr">
            <a:noFill/>
            <a:miter lim="800000"/>
            <a:headEnd/>
            <a:tailEnd/>
          </a:ln>
          <a:effectLst/>
        </p:spPr>
        <p:txBody>
          <a:bodyPr>
            <a:spAutoFit/>
          </a:bodyPr>
          <a:lstStyle/>
          <a:p>
            <a:pPr marL="342900" marR="0" lvl="0" indent="-342900" algn="r" defTabSz="914400" rtl="0" eaLnBrk="1" fontAlgn="base" latinLnBrk="0" hangingPunct="1">
              <a:lnSpc>
                <a:spcPct val="100000"/>
              </a:lnSpc>
              <a:spcBef>
                <a:spcPct val="0"/>
              </a:spcBef>
              <a:spcAft>
                <a:spcPct val="0"/>
              </a:spcAft>
              <a:buClr>
                <a:srgbClr val="66CCFF"/>
              </a:buClr>
              <a:buSzPct val="65000"/>
              <a:buFont typeface="Wingdings" pitchFamily="2" charset="2"/>
              <a:buNone/>
              <a:tabLst/>
              <a:defRPr/>
            </a:pPr>
            <a: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rPr>
              <a:t>Copyright © 2024 </a:t>
            </a:r>
            <a:r>
              <a:rPr kumimoji="0" lang="en-US" sz="800" b="1" i="0" u="none" strike="noStrike" kern="1200" cap="none" spc="0" normalizeH="0" baseline="0" noProof="0" dirty="0" err="1">
                <a:ln>
                  <a:noFill/>
                </a:ln>
                <a:solidFill>
                  <a:srgbClr val="FFFFFF"/>
                </a:solidFill>
                <a:effectLst/>
                <a:uLnTx/>
                <a:uFillTx/>
                <a:latin typeface="Verdana" pitchFamily="34" charset="0"/>
                <a:ea typeface="+mn-ea"/>
                <a:cs typeface="+mn-cs"/>
              </a:rPr>
              <a:t>SlideSpark</a:t>
            </a:r>
            <a: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rPr>
              <a:t> .LLC</a:t>
            </a:r>
            <a:endParaRPr kumimoji="0" lang="en-US" sz="9600" b="0" i="0" u="none" strike="noStrike" kern="1200" cap="none" spc="0" normalizeH="0" baseline="0" noProof="0" dirty="0">
              <a:ln>
                <a:noFill/>
              </a:ln>
              <a:solidFill>
                <a:srgbClr val="FFFFFF"/>
              </a:solidFill>
              <a:effectLst>
                <a:outerShdw blurRad="38100" dist="38100" dir="2700000" algn="tl">
                  <a:srgbClr val="336699"/>
                </a:outerShdw>
              </a:effectLst>
              <a:uLnTx/>
              <a:uFillTx/>
              <a:latin typeface="Tahoma" pitchFamily="34" charset="0"/>
              <a:ea typeface="+mn-ea"/>
              <a:cs typeface="+mn-cs"/>
            </a:endParaRPr>
          </a:p>
        </p:txBody>
      </p:sp>
      <p:pic>
        <p:nvPicPr>
          <p:cNvPr id="13824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48000" y="1371600"/>
            <a:ext cx="2819400" cy="5029200"/>
          </a:xfrm>
          <a:prstGeom prst="rect">
            <a:avLst/>
          </a:prstGeom>
          <a:noFill/>
          <a:ln w="57150">
            <a:solidFill>
              <a:srgbClr val="66FFCC"/>
            </a:solidFill>
            <a:miter lim="800000"/>
            <a:headEnd/>
            <a:tailEnd/>
          </a:ln>
          <a:extLst>
            <a:ext uri="{909E8E84-426E-40DD-AFC4-6F175D3DCCD1}">
              <a14:hiddenFill xmlns:a14="http://schemas.microsoft.com/office/drawing/2010/main">
                <a:solidFill>
                  <a:srgbClr val="FFFFFF"/>
                </a:solidFill>
              </a14:hiddenFill>
            </a:ext>
          </a:extLst>
        </p:spPr>
      </p:pic>
      <p:pic>
        <p:nvPicPr>
          <p:cNvPr id="138245"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8600" y="1371600"/>
            <a:ext cx="2667000" cy="5029200"/>
          </a:xfrm>
          <a:prstGeom prst="rect">
            <a:avLst/>
          </a:prstGeom>
          <a:noFill/>
          <a:ln w="57150">
            <a:solidFill>
              <a:srgbClr val="FFC000"/>
            </a:solidFill>
            <a:miter lim="800000"/>
            <a:headEnd/>
            <a:tailEnd/>
          </a:ln>
          <a:extLst>
            <a:ext uri="{909E8E84-426E-40DD-AFC4-6F175D3DCCD1}">
              <a14:hiddenFill xmlns:a14="http://schemas.microsoft.com/office/drawing/2010/main">
                <a:solidFill>
                  <a:srgbClr val="FFFFFF"/>
                </a:solidFill>
              </a14:hiddenFill>
            </a:ext>
          </a:extLst>
        </p:spPr>
      </p:pic>
      <p:pic>
        <p:nvPicPr>
          <p:cNvPr id="138246"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19800" y="1371600"/>
            <a:ext cx="2895600" cy="5029200"/>
          </a:xfrm>
          <a:prstGeom prst="rect">
            <a:avLst/>
          </a:prstGeom>
          <a:noFill/>
          <a:ln w="57150" algn="ctr">
            <a:solidFill>
              <a:schemeClr val="tx1">
                <a:lumMod val="50000"/>
              </a:schemeClr>
            </a:solidFill>
            <a:miter lim="800000"/>
            <a:headEnd/>
            <a:tailEnd/>
          </a:ln>
          <a:extLst>
            <a:ext uri="{909E8E84-426E-40DD-AFC4-6F175D3DCCD1}">
              <a14:hiddenFill xmlns:a14="http://schemas.microsoft.com/office/drawing/2010/main">
                <a:solidFill>
                  <a:srgbClr val="FFFFFF"/>
                </a:solidFill>
              </a14:hiddenFill>
            </a:ext>
          </a:extLst>
        </p:spPr>
      </p:pic>
      <p:sp>
        <p:nvSpPr>
          <p:cNvPr id="138247" name="Freeform 10"/>
          <p:cNvSpPr>
            <a:spLocks/>
          </p:cNvSpPr>
          <p:nvPr/>
        </p:nvSpPr>
        <p:spPr bwMode="auto">
          <a:xfrm flipH="1">
            <a:off x="914400" y="3276600"/>
            <a:ext cx="304800" cy="762000"/>
          </a:xfrm>
          <a:custGeom>
            <a:avLst/>
            <a:gdLst>
              <a:gd name="T0" fmla="*/ 0 w 276"/>
              <a:gd name="T1" fmla="*/ 2147483647 h 456"/>
              <a:gd name="T2" fmla="*/ 2147483647 w 276"/>
              <a:gd name="T3" fmla="*/ 2147483647 h 456"/>
              <a:gd name="T4" fmla="*/ 2147483647 w 276"/>
              <a:gd name="T5" fmla="*/ 2147483647 h 456"/>
              <a:gd name="T6" fmla="*/ 2147483647 w 276"/>
              <a:gd name="T7" fmla="*/ 2147483647 h 456"/>
              <a:gd name="T8" fmla="*/ 2147483647 w 276"/>
              <a:gd name="T9" fmla="*/ 2147483647 h 456"/>
              <a:gd name="T10" fmla="*/ 2147483647 w 276"/>
              <a:gd name="T11" fmla="*/ 2147483647 h 456"/>
              <a:gd name="T12" fmla="*/ 2147483647 w 276"/>
              <a:gd name="T13" fmla="*/ 2147483647 h 456"/>
              <a:gd name="T14" fmla="*/ 2147483647 w 276"/>
              <a:gd name="T15" fmla="*/ 2147483647 h 456"/>
              <a:gd name="T16" fmla="*/ 0 w 276"/>
              <a:gd name="T17" fmla="*/ 2147483647 h 4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76"/>
              <a:gd name="T28" fmla="*/ 0 h 456"/>
              <a:gd name="T29" fmla="*/ 276 w 276"/>
              <a:gd name="T30" fmla="*/ 456 h 4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76" h="456">
                <a:moveTo>
                  <a:pt x="0" y="456"/>
                </a:moveTo>
                <a:cubicBezTo>
                  <a:pt x="29" y="446"/>
                  <a:pt x="44" y="445"/>
                  <a:pt x="67" y="422"/>
                </a:cubicBezTo>
                <a:cubicBezTo>
                  <a:pt x="77" y="413"/>
                  <a:pt x="80" y="398"/>
                  <a:pt x="90" y="389"/>
                </a:cubicBezTo>
                <a:cubicBezTo>
                  <a:pt x="111" y="371"/>
                  <a:pt x="135" y="358"/>
                  <a:pt x="158" y="343"/>
                </a:cubicBezTo>
                <a:cubicBezTo>
                  <a:pt x="195" y="318"/>
                  <a:pt x="222" y="278"/>
                  <a:pt x="259" y="253"/>
                </a:cubicBezTo>
                <a:cubicBezTo>
                  <a:pt x="258" y="239"/>
                  <a:pt x="276" y="0"/>
                  <a:pt x="192" y="129"/>
                </a:cubicBezTo>
                <a:cubicBezTo>
                  <a:pt x="182" y="224"/>
                  <a:pt x="180" y="281"/>
                  <a:pt x="101" y="332"/>
                </a:cubicBezTo>
                <a:cubicBezTo>
                  <a:pt x="76" y="371"/>
                  <a:pt x="44" y="390"/>
                  <a:pt x="11" y="422"/>
                </a:cubicBezTo>
                <a:cubicBezTo>
                  <a:pt x="7" y="433"/>
                  <a:pt x="0" y="456"/>
                  <a:pt x="0" y="456"/>
                </a:cubicBezTo>
                <a:close/>
              </a:path>
            </a:pathLst>
          </a:custGeom>
          <a:solidFill>
            <a:schemeClr val="accent1">
              <a:lumMod val="60000"/>
              <a:lumOff val="40000"/>
            </a:schemeClr>
          </a:solidFill>
          <a:ln w="9525" cap="flat" cmpd="sng">
            <a:solidFill>
              <a:schemeClr val="bg1"/>
            </a:solidFill>
            <a:prstDash val="solid"/>
            <a:round/>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sp>
        <p:nvSpPr>
          <p:cNvPr id="138248" name="Freeform 9"/>
          <p:cNvSpPr>
            <a:spLocks/>
          </p:cNvSpPr>
          <p:nvPr/>
        </p:nvSpPr>
        <p:spPr bwMode="auto">
          <a:xfrm>
            <a:off x="1447800" y="3352800"/>
            <a:ext cx="546100" cy="752475"/>
          </a:xfrm>
          <a:custGeom>
            <a:avLst/>
            <a:gdLst>
              <a:gd name="T0" fmla="*/ 0 w 276"/>
              <a:gd name="T1" fmla="*/ 2147483647 h 456"/>
              <a:gd name="T2" fmla="*/ 2147483647 w 276"/>
              <a:gd name="T3" fmla="*/ 2147483647 h 456"/>
              <a:gd name="T4" fmla="*/ 2147483647 w 276"/>
              <a:gd name="T5" fmla="*/ 2147483647 h 456"/>
              <a:gd name="T6" fmla="*/ 2147483647 w 276"/>
              <a:gd name="T7" fmla="*/ 2147483647 h 456"/>
              <a:gd name="T8" fmla="*/ 2147483647 w 276"/>
              <a:gd name="T9" fmla="*/ 2147483647 h 456"/>
              <a:gd name="T10" fmla="*/ 2147483647 w 276"/>
              <a:gd name="T11" fmla="*/ 2147483647 h 456"/>
              <a:gd name="T12" fmla="*/ 2147483647 w 276"/>
              <a:gd name="T13" fmla="*/ 2147483647 h 456"/>
              <a:gd name="T14" fmla="*/ 2147483647 w 276"/>
              <a:gd name="T15" fmla="*/ 2147483647 h 456"/>
              <a:gd name="T16" fmla="*/ 0 w 276"/>
              <a:gd name="T17" fmla="*/ 2147483647 h 4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76"/>
              <a:gd name="T28" fmla="*/ 0 h 456"/>
              <a:gd name="T29" fmla="*/ 276 w 276"/>
              <a:gd name="T30" fmla="*/ 456 h 4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76" h="456">
                <a:moveTo>
                  <a:pt x="0" y="456"/>
                </a:moveTo>
                <a:cubicBezTo>
                  <a:pt x="29" y="446"/>
                  <a:pt x="44" y="445"/>
                  <a:pt x="67" y="422"/>
                </a:cubicBezTo>
                <a:cubicBezTo>
                  <a:pt x="77" y="413"/>
                  <a:pt x="80" y="398"/>
                  <a:pt x="90" y="389"/>
                </a:cubicBezTo>
                <a:cubicBezTo>
                  <a:pt x="111" y="371"/>
                  <a:pt x="135" y="358"/>
                  <a:pt x="158" y="343"/>
                </a:cubicBezTo>
                <a:cubicBezTo>
                  <a:pt x="195" y="318"/>
                  <a:pt x="222" y="278"/>
                  <a:pt x="259" y="253"/>
                </a:cubicBezTo>
                <a:cubicBezTo>
                  <a:pt x="258" y="239"/>
                  <a:pt x="276" y="0"/>
                  <a:pt x="192" y="129"/>
                </a:cubicBezTo>
                <a:cubicBezTo>
                  <a:pt x="182" y="224"/>
                  <a:pt x="180" y="281"/>
                  <a:pt x="101" y="332"/>
                </a:cubicBezTo>
                <a:cubicBezTo>
                  <a:pt x="76" y="371"/>
                  <a:pt x="44" y="390"/>
                  <a:pt x="11" y="422"/>
                </a:cubicBezTo>
                <a:cubicBezTo>
                  <a:pt x="7" y="433"/>
                  <a:pt x="0" y="456"/>
                  <a:pt x="0" y="456"/>
                </a:cubicBezTo>
                <a:close/>
              </a:path>
            </a:pathLst>
          </a:custGeom>
          <a:solidFill>
            <a:schemeClr val="accent1">
              <a:lumMod val="60000"/>
              <a:lumOff val="40000"/>
            </a:schemeClr>
          </a:solidFill>
          <a:ln w="9525" cap="flat" cmpd="sng">
            <a:solidFill>
              <a:schemeClr val="bg1"/>
            </a:solidFill>
            <a:prstDash val="solid"/>
            <a:round/>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sp>
        <p:nvSpPr>
          <p:cNvPr id="138249" name="Oval 7"/>
          <p:cNvSpPr>
            <a:spLocks noChangeArrowheads="1"/>
          </p:cNvSpPr>
          <p:nvPr/>
        </p:nvSpPr>
        <p:spPr bwMode="auto">
          <a:xfrm>
            <a:off x="1066800" y="3962400"/>
            <a:ext cx="457200" cy="457200"/>
          </a:xfrm>
          <a:prstGeom prst="ellipse">
            <a:avLst/>
          </a:prstGeom>
          <a:solidFill>
            <a:srgbClr val="FFFF00"/>
          </a:solidFill>
          <a:ln w="38100" algn="ctr">
            <a:solidFill>
              <a:schemeClr val="bg1"/>
            </a:solidFill>
            <a:round/>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sp>
        <p:nvSpPr>
          <p:cNvPr id="138250" name="Freeform 13"/>
          <p:cNvSpPr>
            <a:spLocks/>
          </p:cNvSpPr>
          <p:nvPr/>
        </p:nvSpPr>
        <p:spPr bwMode="auto">
          <a:xfrm flipH="1">
            <a:off x="3352800" y="4724400"/>
            <a:ext cx="914400" cy="1143000"/>
          </a:xfrm>
          <a:custGeom>
            <a:avLst/>
            <a:gdLst>
              <a:gd name="T0" fmla="*/ 0 w 276"/>
              <a:gd name="T1" fmla="*/ 2147483647 h 456"/>
              <a:gd name="T2" fmla="*/ 2147483647 w 276"/>
              <a:gd name="T3" fmla="*/ 2147483647 h 456"/>
              <a:gd name="T4" fmla="*/ 2147483647 w 276"/>
              <a:gd name="T5" fmla="*/ 2147483647 h 456"/>
              <a:gd name="T6" fmla="*/ 2147483647 w 276"/>
              <a:gd name="T7" fmla="*/ 2147483647 h 456"/>
              <a:gd name="T8" fmla="*/ 2147483647 w 276"/>
              <a:gd name="T9" fmla="*/ 2147483647 h 456"/>
              <a:gd name="T10" fmla="*/ 2147483647 w 276"/>
              <a:gd name="T11" fmla="*/ 2147483647 h 456"/>
              <a:gd name="T12" fmla="*/ 2147483647 w 276"/>
              <a:gd name="T13" fmla="*/ 2147483647 h 456"/>
              <a:gd name="T14" fmla="*/ 2147483647 w 276"/>
              <a:gd name="T15" fmla="*/ 2147483647 h 456"/>
              <a:gd name="T16" fmla="*/ 0 w 276"/>
              <a:gd name="T17" fmla="*/ 2147483647 h 4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76"/>
              <a:gd name="T28" fmla="*/ 0 h 456"/>
              <a:gd name="T29" fmla="*/ 276 w 276"/>
              <a:gd name="T30" fmla="*/ 456 h 4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76" h="456">
                <a:moveTo>
                  <a:pt x="0" y="456"/>
                </a:moveTo>
                <a:cubicBezTo>
                  <a:pt x="29" y="446"/>
                  <a:pt x="44" y="445"/>
                  <a:pt x="67" y="422"/>
                </a:cubicBezTo>
                <a:cubicBezTo>
                  <a:pt x="77" y="413"/>
                  <a:pt x="80" y="398"/>
                  <a:pt x="90" y="389"/>
                </a:cubicBezTo>
                <a:cubicBezTo>
                  <a:pt x="111" y="371"/>
                  <a:pt x="135" y="358"/>
                  <a:pt x="158" y="343"/>
                </a:cubicBezTo>
                <a:cubicBezTo>
                  <a:pt x="195" y="318"/>
                  <a:pt x="222" y="278"/>
                  <a:pt x="259" y="253"/>
                </a:cubicBezTo>
                <a:cubicBezTo>
                  <a:pt x="258" y="239"/>
                  <a:pt x="276" y="0"/>
                  <a:pt x="192" y="129"/>
                </a:cubicBezTo>
                <a:cubicBezTo>
                  <a:pt x="182" y="224"/>
                  <a:pt x="180" y="281"/>
                  <a:pt x="101" y="332"/>
                </a:cubicBezTo>
                <a:cubicBezTo>
                  <a:pt x="76" y="371"/>
                  <a:pt x="44" y="390"/>
                  <a:pt x="11" y="422"/>
                </a:cubicBezTo>
                <a:cubicBezTo>
                  <a:pt x="7" y="433"/>
                  <a:pt x="0" y="456"/>
                  <a:pt x="0" y="456"/>
                </a:cubicBezTo>
                <a:close/>
              </a:path>
            </a:pathLst>
          </a:custGeom>
          <a:solidFill>
            <a:schemeClr val="accent1">
              <a:lumMod val="60000"/>
              <a:lumOff val="40000"/>
            </a:schemeClr>
          </a:solidFill>
          <a:ln w="9525" cap="flat" cmpd="sng">
            <a:solidFill>
              <a:schemeClr val="bg1"/>
            </a:solidFill>
            <a:prstDash val="solid"/>
            <a:round/>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sp>
        <p:nvSpPr>
          <p:cNvPr id="138251" name="Freeform 12"/>
          <p:cNvSpPr>
            <a:spLocks/>
          </p:cNvSpPr>
          <p:nvPr/>
        </p:nvSpPr>
        <p:spPr bwMode="auto">
          <a:xfrm>
            <a:off x="4572000" y="4038600"/>
            <a:ext cx="685800" cy="1819275"/>
          </a:xfrm>
          <a:custGeom>
            <a:avLst/>
            <a:gdLst>
              <a:gd name="T0" fmla="*/ 0 w 276"/>
              <a:gd name="T1" fmla="*/ 2147483647 h 456"/>
              <a:gd name="T2" fmla="*/ 2147483647 w 276"/>
              <a:gd name="T3" fmla="*/ 2147483647 h 456"/>
              <a:gd name="T4" fmla="*/ 2147483647 w 276"/>
              <a:gd name="T5" fmla="*/ 2147483647 h 456"/>
              <a:gd name="T6" fmla="*/ 2147483647 w 276"/>
              <a:gd name="T7" fmla="*/ 2147483647 h 456"/>
              <a:gd name="T8" fmla="*/ 2147483647 w 276"/>
              <a:gd name="T9" fmla="*/ 2147483647 h 456"/>
              <a:gd name="T10" fmla="*/ 2147483647 w 276"/>
              <a:gd name="T11" fmla="*/ 2147483647 h 456"/>
              <a:gd name="T12" fmla="*/ 2147483647 w 276"/>
              <a:gd name="T13" fmla="*/ 2147483647 h 456"/>
              <a:gd name="T14" fmla="*/ 2147483647 w 276"/>
              <a:gd name="T15" fmla="*/ 2147483647 h 456"/>
              <a:gd name="T16" fmla="*/ 0 w 276"/>
              <a:gd name="T17" fmla="*/ 2147483647 h 4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76"/>
              <a:gd name="T28" fmla="*/ 0 h 456"/>
              <a:gd name="T29" fmla="*/ 276 w 276"/>
              <a:gd name="T30" fmla="*/ 456 h 4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76" h="456">
                <a:moveTo>
                  <a:pt x="0" y="456"/>
                </a:moveTo>
                <a:cubicBezTo>
                  <a:pt x="29" y="446"/>
                  <a:pt x="44" y="445"/>
                  <a:pt x="67" y="422"/>
                </a:cubicBezTo>
                <a:cubicBezTo>
                  <a:pt x="77" y="413"/>
                  <a:pt x="80" y="398"/>
                  <a:pt x="90" y="389"/>
                </a:cubicBezTo>
                <a:cubicBezTo>
                  <a:pt x="111" y="371"/>
                  <a:pt x="135" y="358"/>
                  <a:pt x="158" y="343"/>
                </a:cubicBezTo>
                <a:cubicBezTo>
                  <a:pt x="195" y="318"/>
                  <a:pt x="222" y="278"/>
                  <a:pt x="259" y="253"/>
                </a:cubicBezTo>
                <a:cubicBezTo>
                  <a:pt x="258" y="239"/>
                  <a:pt x="276" y="0"/>
                  <a:pt x="192" y="129"/>
                </a:cubicBezTo>
                <a:cubicBezTo>
                  <a:pt x="182" y="224"/>
                  <a:pt x="180" y="281"/>
                  <a:pt x="101" y="332"/>
                </a:cubicBezTo>
                <a:cubicBezTo>
                  <a:pt x="76" y="371"/>
                  <a:pt x="44" y="390"/>
                  <a:pt x="11" y="422"/>
                </a:cubicBezTo>
                <a:cubicBezTo>
                  <a:pt x="7" y="433"/>
                  <a:pt x="0" y="456"/>
                  <a:pt x="0" y="456"/>
                </a:cubicBezTo>
                <a:close/>
              </a:path>
            </a:pathLst>
          </a:custGeom>
          <a:solidFill>
            <a:schemeClr val="accent1">
              <a:lumMod val="60000"/>
              <a:lumOff val="40000"/>
            </a:schemeClr>
          </a:solidFill>
          <a:ln w="9525" cap="flat" cmpd="sng">
            <a:solidFill>
              <a:schemeClr val="bg1"/>
            </a:solidFill>
            <a:prstDash val="solid"/>
            <a:round/>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sp>
        <p:nvSpPr>
          <p:cNvPr id="138252" name="Oval 11"/>
          <p:cNvSpPr>
            <a:spLocks noChangeArrowheads="1"/>
          </p:cNvSpPr>
          <p:nvPr/>
        </p:nvSpPr>
        <p:spPr bwMode="auto">
          <a:xfrm>
            <a:off x="4191000" y="5638800"/>
            <a:ext cx="685800" cy="685800"/>
          </a:xfrm>
          <a:prstGeom prst="ellipse">
            <a:avLst/>
          </a:prstGeom>
          <a:solidFill>
            <a:srgbClr val="FFFF00"/>
          </a:solidFill>
          <a:ln w="38100" algn="ctr">
            <a:solidFill>
              <a:schemeClr val="bg1"/>
            </a:solidFill>
            <a:round/>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sp>
        <p:nvSpPr>
          <p:cNvPr id="138253" name="Freeform 16"/>
          <p:cNvSpPr>
            <a:spLocks/>
          </p:cNvSpPr>
          <p:nvPr/>
        </p:nvSpPr>
        <p:spPr bwMode="auto">
          <a:xfrm flipH="1">
            <a:off x="6248400" y="4343400"/>
            <a:ext cx="838200" cy="1828800"/>
          </a:xfrm>
          <a:custGeom>
            <a:avLst/>
            <a:gdLst>
              <a:gd name="T0" fmla="*/ 0 w 276"/>
              <a:gd name="T1" fmla="*/ 2147483647 h 456"/>
              <a:gd name="T2" fmla="*/ 2147483647 w 276"/>
              <a:gd name="T3" fmla="*/ 2147483647 h 456"/>
              <a:gd name="T4" fmla="*/ 2147483647 w 276"/>
              <a:gd name="T5" fmla="*/ 2147483647 h 456"/>
              <a:gd name="T6" fmla="*/ 2147483647 w 276"/>
              <a:gd name="T7" fmla="*/ 2147483647 h 456"/>
              <a:gd name="T8" fmla="*/ 2147483647 w 276"/>
              <a:gd name="T9" fmla="*/ 2147483647 h 456"/>
              <a:gd name="T10" fmla="*/ 2147483647 w 276"/>
              <a:gd name="T11" fmla="*/ 2147483647 h 456"/>
              <a:gd name="T12" fmla="*/ 2147483647 w 276"/>
              <a:gd name="T13" fmla="*/ 2147483647 h 456"/>
              <a:gd name="T14" fmla="*/ 2147483647 w 276"/>
              <a:gd name="T15" fmla="*/ 2147483647 h 456"/>
              <a:gd name="T16" fmla="*/ 0 w 276"/>
              <a:gd name="T17" fmla="*/ 2147483647 h 4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76"/>
              <a:gd name="T28" fmla="*/ 0 h 456"/>
              <a:gd name="T29" fmla="*/ 276 w 276"/>
              <a:gd name="T30" fmla="*/ 456 h 4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76" h="456">
                <a:moveTo>
                  <a:pt x="0" y="456"/>
                </a:moveTo>
                <a:cubicBezTo>
                  <a:pt x="29" y="446"/>
                  <a:pt x="44" y="445"/>
                  <a:pt x="67" y="422"/>
                </a:cubicBezTo>
                <a:cubicBezTo>
                  <a:pt x="77" y="413"/>
                  <a:pt x="80" y="398"/>
                  <a:pt x="90" y="389"/>
                </a:cubicBezTo>
                <a:cubicBezTo>
                  <a:pt x="111" y="371"/>
                  <a:pt x="135" y="358"/>
                  <a:pt x="158" y="343"/>
                </a:cubicBezTo>
                <a:cubicBezTo>
                  <a:pt x="195" y="318"/>
                  <a:pt x="222" y="278"/>
                  <a:pt x="259" y="253"/>
                </a:cubicBezTo>
                <a:cubicBezTo>
                  <a:pt x="258" y="239"/>
                  <a:pt x="276" y="0"/>
                  <a:pt x="192" y="129"/>
                </a:cubicBezTo>
                <a:cubicBezTo>
                  <a:pt x="182" y="224"/>
                  <a:pt x="180" y="281"/>
                  <a:pt x="101" y="332"/>
                </a:cubicBezTo>
                <a:cubicBezTo>
                  <a:pt x="76" y="371"/>
                  <a:pt x="44" y="390"/>
                  <a:pt x="11" y="422"/>
                </a:cubicBezTo>
                <a:cubicBezTo>
                  <a:pt x="7" y="433"/>
                  <a:pt x="0" y="456"/>
                  <a:pt x="0" y="456"/>
                </a:cubicBezTo>
                <a:close/>
              </a:path>
            </a:pathLst>
          </a:custGeom>
          <a:solidFill>
            <a:schemeClr val="tx1">
              <a:lumMod val="65000"/>
            </a:schemeClr>
          </a:solidFill>
          <a:ln w="9525" cap="flat" cmpd="sng">
            <a:solidFill>
              <a:schemeClr val="bg1"/>
            </a:solidFill>
            <a:prstDash val="solid"/>
            <a:round/>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sp>
        <p:nvSpPr>
          <p:cNvPr id="138254" name="Freeform 15"/>
          <p:cNvSpPr>
            <a:spLocks/>
          </p:cNvSpPr>
          <p:nvPr/>
        </p:nvSpPr>
        <p:spPr bwMode="auto">
          <a:xfrm>
            <a:off x="7543800" y="4800600"/>
            <a:ext cx="609600" cy="1219200"/>
          </a:xfrm>
          <a:custGeom>
            <a:avLst/>
            <a:gdLst>
              <a:gd name="T0" fmla="*/ 0 w 276"/>
              <a:gd name="T1" fmla="*/ 2147483647 h 456"/>
              <a:gd name="T2" fmla="*/ 2147483647 w 276"/>
              <a:gd name="T3" fmla="*/ 2147483647 h 456"/>
              <a:gd name="T4" fmla="*/ 2147483647 w 276"/>
              <a:gd name="T5" fmla="*/ 2147483647 h 456"/>
              <a:gd name="T6" fmla="*/ 2147483647 w 276"/>
              <a:gd name="T7" fmla="*/ 2147483647 h 456"/>
              <a:gd name="T8" fmla="*/ 2147483647 w 276"/>
              <a:gd name="T9" fmla="*/ 2147483647 h 456"/>
              <a:gd name="T10" fmla="*/ 2147483647 w 276"/>
              <a:gd name="T11" fmla="*/ 2147483647 h 456"/>
              <a:gd name="T12" fmla="*/ 2147483647 w 276"/>
              <a:gd name="T13" fmla="*/ 2147483647 h 456"/>
              <a:gd name="T14" fmla="*/ 2147483647 w 276"/>
              <a:gd name="T15" fmla="*/ 2147483647 h 456"/>
              <a:gd name="T16" fmla="*/ 0 w 276"/>
              <a:gd name="T17" fmla="*/ 2147483647 h 4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76"/>
              <a:gd name="T28" fmla="*/ 0 h 456"/>
              <a:gd name="T29" fmla="*/ 276 w 276"/>
              <a:gd name="T30" fmla="*/ 456 h 4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76" h="456">
                <a:moveTo>
                  <a:pt x="0" y="456"/>
                </a:moveTo>
                <a:cubicBezTo>
                  <a:pt x="29" y="446"/>
                  <a:pt x="44" y="445"/>
                  <a:pt x="67" y="422"/>
                </a:cubicBezTo>
                <a:cubicBezTo>
                  <a:pt x="77" y="413"/>
                  <a:pt x="80" y="398"/>
                  <a:pt x="90" y="389"/>
                </a:cubicBezTo>
                <a:cubicBezTo>
                  <a:pt x="111" y="371"/>
                  <a:pt x="135" y="358"/>
                  <a:pt x="158" y="343"/>
                </a:cubicBezTo>
                <a:cubicBezTo>
                  <a:pt x="195" y="318"/>
                  <a:pt x="222" y="278"/>
                  <a:pt x="259" y="253"/>
                </a:cubicBezTo>
                <a:cubicBezTo>
                  <a:pt x="258" y="239"/>
                  <a:pt x="276" y="0"/>
                  <a:pt x="192" y="129"/>
                </a:cubicBezTo>
                <a:cubicBezTo>
                  <a:pt x="182" y="224"/>
                  <a:pt x="180" y="281"/>
                  <a:pt x="101" y="332"/>
                </a:cubicBezTo>
                <a:cubicBezTo>
                  <a:pt x="76" y="371"/>
                  <a:pt x="44" y="390"/>
                  <a:pt x="11" y="422"/>
                </a:cubicBezTo>
                <a:cubicBezTo>
                  <a:pt x="7" y="433"/>
                  <a:pt x="0" y="456"/>
                  <a:pt x="0" y="456"/>
                </a:cubicBezTo>
                <a:close/>
              </a:path>
            </a:pathLst>
          </a:custGeom>
          <a:solidFill>
            <a:schemeClr val="tx1">
              <a:lumMod val="65000"/>
            </a:schemeClr>
          </a:solidFill>
          <a:ln w="9525" cap="flat" cmpd="sng">
            <a:solidFill>
              <a:schemeClr val="bg1"/>
            </a:solidFill>
            <a:prstDash val="solid"/>
            <a:round/>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sp>
        <p:nvSpPr>
          <p:cNvPr id="138255" name="Oval 14"/>
          <p:cNvSpPr>
            <a:spLocks noChangeArrowheads="1"/>
          </p:cNvSpPr>
          <p:nvPr/>
        </p:nvSpPr>
        <p:spPr bwMode="auto">
          <a:xfrm>
            <a:off x="6934200" y="5715000"/>
            <a:ext cx="685800" cy="685800"/>
          </a:xfrm>
          <a:prstGeom prst="ellipse">
            <a:avLst/>
          </a:prstGeom>
          <a:solidFill>
            <a:schemeClr val="tx1">
              <a:lumMod val="65000"/>
            </a:schemeClr>
          </a:solidFill>
          <a:ln w="38100" algn="ctr">
            <a:solidFill>
              <a:schemeClr val="bg1"/>
            </a:solidFill>
            <a:round/>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sp>
        <p:nvSpPr>
          <p:cNvPr id="2" name="Rectangle 1"/>
          <p:cNvSpPr/>
          <p:nvPr/>
        </p:nvSpPr>
        <p:spPr>
          <a:xfrm>
            <a:off x="228600" y="1371600"/>
            <a:ext cx="721672" cy="923330"/>
          </a:xfrm>
          <a:prstGeom prst="rect">
            <a:avLst/>
          </a:prstGeom>
          <a:noFill/>
        </p:spPr>
        <p:txBody>
          <a:bodyPr wrap="none" lIns="91440" tIns="45720" rIns="91440" bIns="4572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Verdana" pitchFamily="34" charset="0"/>
                <a:ea typeface="+mn-ea"/>
                <a:cs typeface="+mn-cs"/>
              </a:rPr>
              <a:t>A</a:t>
            </a:r>
          </a:p>
        </p:txBody>
      </p:sp>
      <p:sp>
        <p:nvSpPr>
          <p:cNvPr id="3" name="Rectangle 2"/>
          <p:cNvSpPr/>
          <p:nvPr/>
        </p:nvSpPr>
        <p:spPr>
          <a:xfrm>
            <a:off x="3097946" y="1378021"/>
            <a:ext cx="712054" cy="923330"/>
          </a:xfrm>
          <a:prstGeom prst="rect">
            <a:avLst/>
          </a:prstGeom>
          <a:noFill/>
        </p:spPr>
        <p:txBody>
          <a:bodyPr wrap="none" lIns="91440" tIns="45720" rIns="91440" bIns="4572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Verdana" pitchFamily="34" charset="0"/>
                <a:ea typeface="+mn-ea"/>
                <a:cs typeface="+mn-cs"/>
              </a:rPr>
              <a:t>B</a:t>
            </a:r>
          </a:p>
        </p:txBody>
      </p:sp>
      <p:sp>
        <p:nvSpPr>
          <p:cNvPr id="4" name="Rectangle 3"/>
          <p:cNvSpPr/>
          <p:nvPr/>
        </p:nvSpPr>
        <p:spPr>
          <a:xfrm>
            <a:off x="6072415" y="1436078"/>
            <a:ext cx="686406" cy="923330"/>
          </a:xfrm>
          <a:prstGeom prst="rect">
            <a:avLst/>
          </a:prstGeom>
          <a:noFill/>
        </p:spPr>
        <p:txBody>
          <a:bodyPr wrap="none" lIns="91440" tIns="45720" rIns="91440" bIns="4572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Verdana" pitchFamily="34" charset="0"/>
                <a:ea typeface="+mn-ea"/>
                <a:cs typeface="+mn-cs"/>
              </a:rPr>
              <a:t>C</a:t>
            </a:r>
          </a:p>
        </p:txBody>
      </p:sp>
      <p:sp>
        <p:nvSpPr>
          <p:cNvPr id="21" name="Rounded Rectangle 20"/>
          <p:cNvSpPr/>
          <p:nvPr/>
        </p:nvSpPr>
        <p:spPr bwMode="auto">
          <a:xfrm>
            <a:off x="5656782" y="163286"/>
            <a:ext cx="1277418" cy="457200"/>
          </a:xfrm>
          <a:prstGeom prst="roundRect">
            <a:avLst/>
          </a:prstGeom>
          <a:solidFill>
            <a:schemeClr val="bg1">
              <a:lumMod val="95000"/>
              <a:lumOff val="5000"/>
            </a:schemeClr>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sp>
        <p:nvSpPr>
          <p:cNvPr id="6" name="Rectangle 5"/>
          <p:cNvSpPr/>
          <p:nvPr/>
        </p:nvSpPr>
        <p:spPr>
          <a:xfrm>
            <a:off x="8047807" y="767140"/>
            <a:ext cx="1059907" cy="1569660"/>
          </a:xfrm>
          <a:prstGeom prst="rect">
            <a:avLst/>
          </a:prstGeom>
          <a:noFill/>
        </p:spPr>
        <p:txBody>
          <a:bodyPr wrap="none" lIns="91440" tIns="45720" rIns="91440" bIns="4572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96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Verdana" pitchFamily="34" charset="0"/>
                <a:ea typeface="+mn-ea"/>
                <a:cs typeface="+mn-cs"/>
              </a:rPr>
              <a:t>4</a:t>
            </a:r>
          </a:p>
        </p:txBody>
      </p:sp>
    </p:spTree>
    <p:extLst>
      <p:ext uri="{BB962C8B-B14F-4D97-AF65-F5344CB8AC3E}">
        <p14:creationId xmlns:p14="http://schemas.microsoft.com/office/powerpoint/2010/main" val="3921655902"/>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3"/>
          <p:cNvSpPr>
            <a:spLocks noGrp="1" noChangeArrowheads="1"/>
          </p:cNvSpPr>
          <p:nvPr>
            <p:ph type="body" idx="4294967295"/>
          </p:nvPr>
        </p:nvSpPr>
        <p:spPr>
          <a:xfrm>
            <a:off x="114300" y="78014"/>
            <a:ext cx="9029700" cy="5867400"/>
          </a:xfrm>
        </p:spPr>
        <p:txBody>
          <a:bodyPr/>
          <a:lstStyle/>
          <a:p>
            <a:pPr eaLnBrk="1" hangingPunct="1"/>
            <a:r>
              <a:rPr lang="en-US" dirty="0"/>
              <a:t>In 1962, </a:t>
            </a:r>
            <a:r>
              <a:rPr lang="en-US" dirty="0">
                <a:solidFill>
                  <a:srgbClr val="FF9900"/>
                </a:solidFill>
              </a:rPr>
              <a:t>Watson,</a:t>
            </a:r>
            <a:r>
              <a:rPr lang="en-US" dirty="0"/>
              <a:t> </a:t>
            </a:r>
            <a:r>
              <a:rPr lang="en-US" dirty="0">
                <a:solidFill>
                  <a:srgbClr val="66FF99"/>
                </a:solidFill>
              </a:rPr>
              <a:t>Crick</a:t>
            </a:r>
            <a:r>
              <a:rPr lang="en-US" dirty="0"/>
              <a:t>, and </a:t>
            </a:r>
            <a:r>
              <a:rPr lang="en-US" dirty="0">
                <a:solidFill>
                  <a:srgbClr val="FF99FF"/>
                </a:solidFill>
              </a:rPr>
              <a:t>Wilkins</a:t>
            </a:r>
            <a:r>
              <a:rPr lang="en-US" dirty="0"/>
              <a:t> discovered DNA’s structure and won the Nobel Prize.</a:t>
            </a:r>
          </a:p>
        </p:txBody>
      </p:sp>
      <p:sp>
        <p:nvSpPr>
          <p:cNvPr id="37897" name="Rectangle 9"/>
          <p:cNvSpPr>
            <a:spLocks noChangeArrowheads="1"/>
          </p:cNvSpPr>
          <p:nvPr/>
        </p:nvSpPr>
        <p:spPr bwMode="auto">
          <a:xfrm>
            <a:off x="5715000" y="6629400"/>
            <a:ext cx="3124200" cy="214313"/>
          </a:xfrm>
          <a:prstGeom prst="rect">
            <a:avLst/>
          </a:prstGeom>
          <a:noFill/>
          <a:ln w="9525" algn="ctr">
            <a:noFill/>
            <a:miter lim="800000"/>
            <a:headEnd/>
            <a:tailEnd/>
          </a:ln>
          <a:effectLst/>
        </p:spPr>
        <p:txBody>
          <a:bodyPr>
            <a:spAutoFit/>
          </a:bodyPr>
          <a:lstStyle/>
          <a:p>
            <a:pPr marL="342900" marR="0" lvl="0" indent="-342900" algn="r" defTabSz="914400" rtl="0" eaLnBrk="1" fontAlgn="base" latinLnBrk="0" hangingPunct="1">
              <a:lnSpc>
                <a:spcPct val="100000"/>
              </a:lnSpc>
              <a:spcBef>
                <a:spcPct val="0"/>
              </a:spcBef>
              <a:spcAft>
                <a:spcPct val="0"/>
              </a:spcAft>
              <a:buClr>
                <a:srgbClr val="66CCFF"/>
              </a:buClr>
              <a:buSzPct val="65000"/>
              <a:buFont typeface="Wingdings" pitchFamily="2" charset="2"/>
              <a:buNone/>
              <a:tabLst/>
              <a:defRPr/>
            </a:pPr>
            <a: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rPr>
              <a:t>Copyright © 2024 </a:t>
            </a:r>
            <a:r>
              <a:rPr kumimoji="0" lang="en-US" sz="800" b="1" i="0" u="none" strike="noStrike" kern="1200" cap="none" spc="0" normalizeH="0" baseline="0" noProof="0" dirty="0" err="1">
                <a:ln>
                  <a:noFill/>
                </a:ln>
                <a:solidFill>
                  <a:srgbClr val="FFFFFF"/>
                </a:solidFill>
                <a:effectLst/>
                <a:uLnTx/>
                <a:uFillTx/>
                <a:latin typeface="Verdana" pitchFamily="34" charset="0"/>
                <a:ea typeface="+mn-ea"/>
                <a:cs typeface="+mn-cs"/>
              </a:rPr>
              <a:t>SlideSpark</a:t>
            </a:r>
            <a: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rPr>
              <a:t> .LLC</a:t>
            </a:r>
            <a:endParaRPr kumimoji="0" lang="en-US" sz="9600" b="0" i="0" u="none" strike="noStrike" kern="1200" cap="none" spc="0" normalizeH="0" baseline="0" noProof="0" dirty="0">
              <a:ln>
                <a:noFill/>
              </a:ln>
              <a:solidFill>
                <a:srgbClr val="FFFFFF"/>
              </a:solidFill>
              <a:effectLst>
                <a:outerShdw blurRad="38100" dist="38100" dir="2700000" algn="tl">
                  <a:srgbClr val="336699"/>
                </a:outerShdw>
              </a:effectLst>
              <a:uLnTx/>
              <a:uFillTx/>
              <a:latin typeface="Tahoma" pitchFamily="34" charset="0"/>
              <a:ea typeface="+mn-ea"/>
              <a:cs typeface="+mn-cs"/>
            </a:endParaRPr>
          </a:p>
        </p:txBody>
      </p:sp>
      <p:pic>
        <p:nvPicPr>
          <p:cNvPr id="13824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48000" y="1371600"/>
            <a:ext cx="2819400" cy="5029200"/>
          </a:xfrm>
          <a:prstGeom prst="rect">
            <a:avLst/>
          </a:prstGeom>
          <a:noFill/>
          <a:ln w="57150">
            <a:solidFill>
              <a:srgbClr val="66FFCC"/>
            </a:solidFill>
            <a:miter lim="800000"/>
            <a:headEnd/>
            <a:tailEnd/>
          </a:ln>
          <a:extLst>
            <a:ext uri="{909E8E84-426E-40DD-AFC4-6F175D3DCCD1}">
              <a14:hiddenFill xmlns:a14="http://schemas.microsoft.com/office/drawing/2010/main">
                <a:solidFill>
                  <a:srgbClr val="FFFFFF"/>
                </a:solidFill>
              </a14:hiddenFill>
            </a:ext>
          </a:extLst>
        </p:spPr>
      </p:pic>
      <p:pic>
        <p:nvPicPr>
          <p:cNvPr id="138245"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8600" y="1371600"/>
            <a:ext cx="2667000" cy="5029200"/>
          </a:xfrm>
          <a:prstGeom prst="rect">
            <a:avLst/>
          </a:prstGeom>
          <a:noFill/>
          <a:ln w="57150">
            <a:solidFill>
              <a:srgbClr val="FFC000"/>
            </a:solidFill>
            <a:miter lim="800000"/>
            <a:headEnd/>
            <a:tailEnd/>
          </a:ln>
          <a:extLst>
            <a:ext uri="{909E8E84-426E-40DD-AFC4-6F175D3DCCD1}">
              <a14:hiddenFill xmlns:a14="http://schemas.microsoft.com/office/drawing/2010/main">
                <a:solidFill>
                  <a:srgbClr val="FFFFFF"/>
                </a:solidFill>
              </a14:hiddenFill>
            </a:ext>
          </a:extLst>
        </p:spPr>
      </p:pic>
      <p:pic>
        <p:nvPicPr>
          <p:cNvPr id="138246"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19800" y="1371600"/>
            <a:ext cx="2895600" cy="5029200"/>
          </a:xfrm>
          <a:prstGeom prst="rect">
            <a:avLst/>
          </a:prstGeom>
          <a:noFill/>
          <a:ln w="57150" algn="ctr">
            <a:solidFill>
              <a:srgbClr val="FFFF00"/>
            </a:solidFill>
            <a:miter lim="800000"/>
            <a:headEnd/>
            <a:tailEnd/>
          </a:ln>
          <a:extLst>
            <a:ext uri="{909E8E84-426E-40DD-AFC4-6F175D3DCCD1}">
              <a14:hiddenFill xmlns:a14="http://schemas.microsoft.com/office/drawing/2010/main">
                <a:solidFill>
                  <a:srgbClr val="FFFFFF"/>
                </a:solidFill>
              </a14:hiddenFill>
            </a:ext>
          </a:extLst>
        </p:spPr>
      </p:pic>
      <p:sp>
        <p:nvSpPr>
          <p:cNvPr id="138247" name="Freeform 10"/>
          <p:cNvSpPr>
            <a:spLocks/>
          </p:cNvSpPr>
          <p:nvPr/>
        </p:nvSpPr>
        <p:spPr bwMode="auto">
          <a:xfrm flipH="1">
            <a:off x="914400" y="3276600"/>
            <a:ext cx="304800" cy="762000"/>
          </a:xfrm>
          <a:custGeom>
            <a:avLst/>
            <a:gdLst>
              <a:gd name="T0" fmla="*/ 0 w 276"/>
              <a:gd name="T1" fmla="*/ 2147483647 h 456"/>
              <a:gd name="T2" fmla="*/ 2147483647 w 276"/>
              <a:gd name="T3" fmla="*/ 2147483647 h 456"/>
              <a:gd name="T4" fmla="*/ 2147483647 w 276"/>
              <a:gd name="T5" fmla="*/ 2147483647 h 456"/>
              <a:gd name="T6" fmla="*/ 2147483647 w 276"/>
              <a:gd name="T7" fmla="*/ 2147483647 h 456"/>
              <a:gd name="T8" fmla="*/ 2147483647 w 276"/>
              <a:gd name="T9" fmla="*/ 2147483647 h 456"/>
              <a:gd name="T10" fmla="*/ 2147483647 w 276"/>
              <a:gd name="T11" fmla="*/ 2147483647 h 456"/>
              <a:gd name="T12" fmla="*/ 2147483647 w 276"/>
              <a:gd name="T13" fmla="*/ 2147483647 h 456"/>
              <a:gd name="T14" fmla="*/ 2147483647 w 276"/>
              <a:gd name="T15" fmla="*/ 2147483647 h 456"/>
              <a:gd name="T16" fmla="*/ 0 w 276"/>
              <a:gd name="T17" fmla="*/ 2147483647 h 4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76"/>
              <a:gd name="T28" fmla="*/ 0 h 456"/>
              <a:gd name="T29" fmla="*/ 276 w 276"/>
              <a:gd name="T30" fmla="*/ 456 h 4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76" h="456">
                <a:moveTo>
                  <a:pt x="0" y="456"/>
                </a:moveTo>
                <a:cubicBezTo>
                  <a:pt x="29" y="446"/>
                  <a:pt x="44" y="445"/>
                  <a:pt x="67" y="422"/>
                </a:cubicBezTo>
                <a:cubicBezTo>
                  <a:pt x="77" y="413"/>
                  <a:pt x="80" y="398"/>
                  <a:pt x="90" y="389"/>
                </a:cubicBezTo>
                <a:cubicBezTo>
                  <a:pt x="111" y="371"/>
                  <a:pt x="135" y="358"/>
                  <a:pt x="158" y="343"/>
                </a:cubicBezTo>
                <a:cubicBezTo>
                  <a:pt x="195" y="318"/>
                  <a:pt x="222" y="278"/>
                  <a:pt x="259" y="253"/>
                </a:cubicBezTo>
                <a:cubicBezTo>
                  <a:pt x="258" y="239"/>
                  <a:pt x="276" y="0"/>
                  <a:pt x="192" y="129"/>
                </a:cubicBezTo>
                <a:cubicBezTo>
                  <a:pt x="182" y="224"/>
                  <a:pt x="180" y="281"/>
                  <a:pt x="101" y="332"/>
                </a:cubicBezTo>
                <a:cubicBezTo>
                  <a:pt x="76" y="371"/>
                  <a:pt x="44" y="390"/>
                  <a:pt x="11" y="422"/>
                </a:cubicBezTo>
                <a:cubicBezTo>
                  <a:pt x="7" y="433"/>
                  <a:pt x="0" y="456"/>
                  <a:pt x="0" y="456"/>
                </a:cubicBezTo>
                <a:close/>
              </a:path>
            </a:pathLst>
          </a:custGeom>
          <a:solidFill>
            <a:schemeClr val="accent1">
              <a:lumMod val="60000"/>
              <a:lumOff val="40000"/>
            </a:schemeClr>
          </a:solidFill>
          <a:ln w="9525" cap="flat" cmpd="sng">
            <a:solidFill>
              <a:schemeClr val="bg1"/>
            </a:solidFill>
            <a:prstDash val="solid"/>
            <a:round/>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sp>
        <p:nvSpPr>
          <p:cNvPr id="138248" name="Freeform 9"/>
          <p:cNvSpPr>
            <a:spLocks/>
          </p:cNvSpPr>
          <p:nvPr/>
        </p:nvSpPr>
        <p:spPr bwMode="auto">
          <a:xfrm>
            <a:off x="1447800" y="3352800"/>
            <a:ext cx="546100" cy="752475"/>
          </a:xfrm>
          <a:custGeom>
            <a:avLst/>
            <a:gdLst>
              <a:gd name="T0" fmla="*/ 0 w 276"/>
              <a:gd name="T1" fmla="*/ 2147483647 h 456"/>
              <a:gd name="T2" fmla="*/ 2147483647 w 276"/>
              <a:gd name="T3" fmla="*/ 2147483647 h 456"/>
              <a:gd name="T4" fmla="*/ 2147483647 w 276"/>
              <a:gd name="T5" fmla="*/ 2147483647 h 456"/>
              <a:gd name="T6" fmla="*/ 2147483647 w 276"/>
              <a:gd name="T7" fmla="*/ 2147483647 h 456"/>
              <a:gd name="T8" fmla="*/ 2147483647 w 276"/>
              <a:gd name="T9" fmla="*/ 2147483647 h 456"/>
              <a:gd name="T10" fmla="*/ 2147483647 w 276"/>
              <a:gd name="T11" fmla="*/ 2147483647 h 456"/>
              <a:gd name="T12" fmla="*/ 2147483647 w 276"/>
              <a:gd name="T13" fmla="*/ 2147483647 h 456"/>
              <a:gd name="T14" fmla="*/ 2147483647 w 276"/>
              <a:gd name="T15" fmla="*/ 2147483647 h 456"/>
              <a:gd name="T16" fmla="*/ 0 w 276"/>
              <a:gd name="T17" fmla="*/ 2147483647 h 4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76"/>
              <a:gd name="T28" fmla="*/ 0 h 456"/>
              <a:gd name="T29" fmla="*/ 276 w 276"/>
              <a:gd name="T30" fmla="*/ 456 h 4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76" h="456">
                <a:moveTo>
                  <a:pt x="0" y="456"/>
                </a:moveTo>
                <a:cubicBezTo>
                  <a:pt x="29" y="446"/>
                  <a:pt x="44" y="445"/>
                  <a:pt x="67" y="422"/>
                </a:cubicBezTo>
                <a:cubicBezTo>
                  <a:pt x="77" y="413"/>
                  <a:pt x="80" y="398"/>
                  <a:pt x="90" y="389"/>
                </a:cubicBezTo>
                <a:cubicBezTo>
                  <a:pt x="111" y="371"/>
                  <a:pt x="135" y="358"/>
                  <a:pt x="158" y="343"/>
                </a:cubicBezTo>
                <a:cubicBezTo>
                  <a:pt x="195" y="318"/>
                  <a:pt x="222" y="278"/>
                  <a:pt x="259" y="253"/>
                </a:cubicBezTo>
                <a:cubicBezTo>
                  <a:pt x="258" y="239"/>
                  <a:pt x="276" y="0"/>
                  <a:pt x="192" y="129"/>
                </a:cubicBezTo>
                <a:cubicBezTo>
                  <a:pt x="182" y="224"/>
                  <a:pt x="180" y="281"/>
                  <a:pt x="101" y="332"/>
                </a:cubicBezTo>
                <a:cubicBezTo>
                  <a:pt x="76" y="371"/>
                  <a:pt x="44" y="390"/>
                  <a:pt x="11" y="422"/>
                </a:cubicBezTo>
                <a:cubicBezTo>
                  <a:pt x="7" y="433"/>
                  <a:pt x="0" y="456"/>
                  <a:pt x="0" y="456"/>
                </a:cubicBezTo>
                <a:close/>
              </a:path>
            </a:pathLst>
          </a:custGeom>
          <a:solidFill>
            <a:schemeClr val="accent1">
              <a:lumMod val="60000"/>
              <a:lumOff val="40000"/>
            </a:schemeClr>
          </a:solidFill>
          <a:ln w="9525" cap="flat" cmpd="sng">
            <a:solidFill>
              <a:schemeClr val="bg1"/>
            </a:solidFill>
            <a:prstDash val="solid"/>
            <a:round/>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sp>
        <p:nvSpPr>
          <p:cNvPr id="138249" name="Oval 7"/>
          <p:cNvSpPr>
            <a:spLocks noChangeArrowheads="1"/>
          </p:cNvSpPr>
          <p:nvPr/>
        </p:nvSpPr>
        <p:spPr bwMode="auto">
          <a:xfrm>
            <a:off x="1066800" y="3962400"/>
            <a:ext cx="457200" cy="457200"/>
          </a:xfrm>
          <a:prstGeom prst="ellipse">
            <a:avLst/>
          </a:prstGeom>
          <a:solidFill>
            <a:srgbClr val="FFFF00"/>
          </a:solidFill>
          <a:ln w="38100" algn="ctr">
            <a:solidFill>
              <a:schemeClr val="bg1"/>
            </a:solidFill>
            <a:round/>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sp>
        <p:nvSpPr>
          <p:cNvPr id="138250" name="Freeform 13"/>
          <p:cNvSpPr>
            <a:spLocks/>
          </p:cNvSpPr>
          <p:nvPr/>
        </p:nvSpPr>
        <p:spPr bwMode="auto">
          <a:xfrm flipH="1">
            <a:off x="3352800" y="4724400"/>
            <a:ext cx="914400" cy="1143000"/>
          </a:xfrm>
          <a:custGeom>
            <a:avLst/>
            <a:gdLst>
              <a:gd name="T0" fmla="*/ 0 w 276"/>
              <a:gd name="T1" fmla="*/ 2147483647 h 456"/>
              <a:gd name="T2" fmla="*/ 2147483647 w 276"/>
              <a:gd name="T3" fmla="*/ 2147483647 h 456"/>
              <a:gd name="T4" fmla="*/ 2147483647 w 276"/>
              <a:gd name="T5" fmla="*/ 2147483647 h 456"/>
              <a:gd name="T6" fmla="*/ 2147483647 w 276"/>
              <a:gd name="T7" fmla="*/ 2147483647 h 456"/>
              <a:gd name="T8" fmla="*/ 2147483647 w 276"/>
              <a:gd name="T9" fmla="*/ 2147483647 h 456"/>
              <a:gd name="T10" fmla="*/ 2147483647 w 276"/>
              <a:gd name="T11" fmla="*/ 2147483647 h 456"/>
              <a:gd name="T12" fmla="*/ 2147483647 w 276"/>
              <a:gd name="T13" fmla="*/ 2147483647 h 456"/>
              <a:gd name="T14" fmla="*/ 2147483647 w 276"/>
              <a:gd name="T15" fmla="*/ 2147483647 h 456"/>
              <a:gd name="T16" fmla="*/ 0 w 276"/>
              <a:gd name="T17" fmla="*/ 2147483647 h 4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76"/>
              <a:gd name="T28" fmla="*/ 0 h 456"/>
              <a:gd name="T29" fmla="*/ 276 w 276"/>
              <a:gd name="T30" fmla="*/ 456 h 4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76" h="456">
                <a:moveTo>
                  <a:pt x="0" y="456"/>
                </a:moveTo>
                <a:cubicBezTo>
                  <a:pt x="29" y="446"/>
                  <a:pt x="44" y="445"/>
                  <a:pt x="67" y="422"/>
                </a:cubicBezTo>
                <a:cubicBezTo>
                  <a:pt x="77" y="413"/>
                  <a:pt x="80" y="398"/>
                  <a:pt x="90" y="389"/>
                </a:cubicBezTo>
                <a:cubicBezTo>
                  <a:pt x="111" y="371"/>
                  <a:pt x="135" y="358"/>
                  <a:pt x="158" y="343"/>
                </a:cubicBezTo>
                <a:cubicBezTo>
                  <a:pt x="195" y="318"/>
                  <a:pt x="222" y="278"/>
                  <a:pt x="259" y="253"/>
                </a:cubicBezTo>
                <a:cubicBezTo>
                  <a:pt x="258" y="239"/>
                  <a:pt x="276" y="0"/>
                  <a:pt x="192" y="129"/>
                </a:cubicBezTo>
                <a:cubicBezTo>
                  <a:pt x="182" y="224"/>
                  <a:pt x="180" y="281"/>
                  <a:pt x="101" y="332"/>
                </a:cubicBezTo>
                <a:cubicBezTo>
                  <a:pt x="76" y="371"/>
                  <a:pt x="44" y="390"/>
                  <a:pt x="11" y="422"/>
                </a:cubicBezTo>
                <a:cubicBezTo>
                  <a:pt x="7" y="433"/>
                  <a:pt x="0" y="456"/>
                  <a:pt x="0" y="456"/>
                </a:cubicBezTo>
                <a:close/>
              </a:path>
            </a:pathLst>
          </a:custGeom>
          <a:solidFill>
            <a:schemeClr val="accent1">
              <a:lumMod val="60000"/>
              <a:lumOff val="40000"/>
            </a:schemeClr>
          </a:solidFill>
          <a:ln w="9525" cap="flat" cmpd="sng">
            <a:solidFill>
              <a:schemeClr val="bg1"/>
            </a:solidFill>
            <a:prstDash val="solid"/>
            <a:round/>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sp>
        <p:nvSpPr>
          <p:cNvPr id="138251" name="Freeform 12"/>
          <p:cNvSpPr>
            <a:spLocks/>
          </p:cNvSpPr>
          <p:nvPr/>
        </p:nvSpPr>
        <p:spPr bwMode="auto">
          <a:xfrm>
            <a:off x="4572000" y="4038600"/>
            <a:ext cx="685800" cy="1819275"/>
          </a:xfrm>
          <a:custGeom>
            <a:avLst/>
            <a:gdLst>
              <a:gd name="T0" fmla="*/ 0 w 276"/>
              <a:gd name="T1" fmla="*/ 2147483647 h 456"/>
              <a:gd name="T2" fmla="*/ 2147483647 w 276"/>
              <a:gd name="T3" fmla="*/ 2147483647 h 456"/>
              <a:gd name="T4" fmla="*/ 2147483647 w 276"/>
              <a:gd name="T5" fmla="*/ 2147483647 h 456"/>
              <a:gd name="T6" fmla="*/ 2147483647 w 276"/>
              <a:gd name="T7" fmla="*/ 2147483647 h 456"/>
              <a:gd name="T8" fmla="*/ 2147483647 w 276"/>
              <a:gd name="T9" fmla="*/ 2147483647 h 456"/>
              <a:gd name="T10" fmla="*/ 2147483647 w 276"/>
              <a:gd name="T11" fmla="*/ 2147483647 h 456"/>
              <a:gd name="T12" fmla="*/ 2147483647 w 276"/>
              <a:gd name="T13" fmla="*/ 2147483647 h 456"/>
              <a:gd name="T14" fmla="*/ 2147483647 w 276"/>
              <a:gd name="T15" fmla="*/ 2147483647 h 456"/>
              <a:gd name="T16" fmla="*/ 0 w 276"/>
              <a:gd name="T17" fmla="*/ 2147483647 h 4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76"/>
              <a:gd name="T28" fmla="*/ 0 h 456"/>
              <a:gd name="T29" fmla="*/ 276 w 276"/>
              <a:gd name="T30" fmla="*/ 456 h 4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76" h="456">
                <a:moveTo>
                  <a:pt x="0" y="456"/>
                </a:moveTo>
                <a:cubicBezTo>
                  <a:pt x="29" y="446"/>
                  <a:pt x="44" y="445"/>
                  <a:pt x="67" y="422"/>
                </a:cubicBezTo>
                <a:cubicBezTo>
                  <a:pt x="77" y="413"/>
                  <a:pt x="80" y="398"/>
                  <a:pt x="90" y="389"/>
                </a:cubicBezTo>
                <a:cubicBezTo>
                  <a:pt x="111" y="371"/>
                  <a:pt x="135" y="358"/>
                  <a:pt x="158" y="343"/>
                </a:cubicBezTo>
                <a:cubicBezTo>
                  <a:pt x="195" y="318"/>
                  <a:pt x="222" y="278"/>
                  <a:pt x="259" y="253"/>
                </a:cubicBezTo>
                <a:cubicBezTo>
                  <a:pt x="258" y="239"/>
                  <a:pt x="276" y="0"/>
                  <a:pt x="192" y="129"/>
                </a:cubicBezTo>
                <a:cubicBezTo>
                  <a:pt x="182" y="224"/>
                  <a:pt x="180" y="281"/>
                  <a:pt x="101" y="332"/>
                </a:cubicBezTo>
                <a:cubicBezTo>
                  <a:pt x="76" y="371"/>
                  <a:pt x="44" y="390"/>
                  <a:pt x="11" y="422"/>
                </a:cubicBezTo>
                <a:cubicBezTo>
                  <a:pt x="7" y="433"/>
                  <a:pt x="0" y="456"/>
                  <a:pt x="0" y="456"/>
                </a:cubicBezTo>
                <a:close/>
              </a:path>
            </a:pathLst>
          </a:custGeom>
          <a:solidFill>
            <a:schemeClr val="accent1">
              <a:lumMod val="60000"/>
              <a:lumOff val="40000"/>
            </a:schemeClr>
          </a:solidFill>
          <a:ln w="9525" cap="flat" cmpd="sng">
            <a:solidFill>
              <a:schemeClr val="bg1"/>
            </a:solidFill>
            <a:prstDash val="solid"/>
            <a:round/>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sp>
        <p:nvSpPr>
          <p:cNvPr id="138252" name="Oval 11"/>
          <p:cNvSpPr>
            <a:spLocks noChangeArrowheads="1"/>
          </p:cNvSpPr>
          <p:nvPr/>
        </p:nvSpPr>
        <p:spPr bwMode="auto">
          <a:xfrm>
            <a:off x="4191000" y="5638800"/>
            <a:ext cx="685800" cy="685800"/>
          </a:xfrm>
          <a:prstGeom prst="ellipse">
            <a:avLst/>
          </a:prstGeom>
          <a:solidFill>
            <a:srgbClr val="FFFF00"/>
          </a:solidFill>
          <a:ln w="38100" algn="ctr">
            <a:solidFill>
              <a:schemeClr val="bg1"/>
            </a:solidFill>
            <a:round/>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sp>
        <p:nvSpPr>
          <p:cNvPr id="138253" name="Freeform 16"/>
          <p:cNvSpPr>
            <a:spLocks/>
          </p:cNvSpPr>
          <p:nvPr/>
        </p:nvSpPr>
        <p:spPr bwMode="auto">
          <a:xfrm flipH="1">
            <a:off x="6248400" y="4343400"/>
            <a:ext cx="838200" cy="1828800"/>
          </a:xfrm>
          <a:custGeom>
            <a:avLst/>
            <a:gdLst>
              <a:gd name="T0" fmla="*/ 0 w 276"/>
              <a:gd name="T1" fmla="*/ 2147483647 h 456"/>
              <a:gd name="T2" fmla="*/ 2147483647 w 276"/>
              <a:gd name="T3" fmla="*/ 2147483647 h 456"/>
              <a:gd name="T4" fmla="*/ 2147483647 w 276"/>
              <a:gd name="T5" fmla="*/ 2147483647 h 456"/>
              <a:gd name="T6" fmla="*/ 2147483647 w 276"/>
              <a:gd name="T7" fmla="*/ 2147483647 h 456"/>
              <a:gd name="T8" fmla="*/ 2147483647 w 276"/>
              <a:gd name="T9" fmla="*/ 2147483647 h 456"/>
              <a:gd name="T10" fmla="*/ 2147483647 w 276"/>
              <a:gd name="T11" fmla="*/ 2147483647 h 456"/>
              <a:gd name="T12" fmla="*/ 2147483647 w 276"/>
              <a:gd name="T13" fmla="*/ 2147483647 h 456"/>
              <a:gd name="T14" fmla="*/ 2147483647 w 276"/>
              <a:gd name="T15" fmla="*/ 2147483647 h 456"/>
              <a:gd name="T16" fmla="*/ 0 w 276"/>
              <a:gd name="T17" fmla="*/ 2147483647 h 4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76"/>
              <a:gd name="T28" fmla="*/ 0 h 456"/>
              <a:gd name="T29" fmla="*/ 276 w 276"/>
              <a:gd name="T30" fmla="*/ 456 h 4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76" h="456">
                <a:moveTo>
                  <a:pt x="0" y="456"/>
                </a:moveTo>
                <a:cubicBezTo>
                  <a:pt x="29" y="446"/>
                  <a:pt x="44" y="445"/>
                  <a:pt x="67" y="422"/>
                </a:cubicBezTo>
                <a:cubicBezTo>
                  <a:pt x="77" y="413"/>
                  <a:pt x="80" y="398"/>
                  <a:pt x="90" y="389"/>
                </a:cubicBezTo>
                <a:cubicBezTo>
                  <a:pt x="111" y="371"/>
                  <a:pt x="135" y="358"/>
                  <a:pt x="158" y="343"/>
                </a:cubicBezTo>
                <a:cubicBezTo>
                  <a:pt x="195" y="318"/>
                  <a:pt x="222" y="278"/>
                  <a:pt x="259" y="253"/>
                </a:cubicBezTo>
                <a:cubicBezTo>
                  <a:pt x="258" y="239"/>
                  <a:pt x="276" y="0"/>
                  <a:pt x="192" y="129"/>
                </a:cubicBezTo>
                <a:cubicBezTo>
                  <a:pt x="182" y="224"/>
                  <a:pt x="180" y="281"/>
                  <a:pt x="101" y="332"/>
                </a:cubicBezTo>
                <a:cubicBezTo>
                  <a:pt x="76" y="371"/>
                  <a:pt x="44" y="390"/>
                  <a:pt x="11" y="422"/>
                </a:cubicBezTo>
                <a:cubicBezTo>
                  <a:pt x="7" y="433"/>
                  <a:pt x="0" y="456"/>
                  <a:pt x="0" y="456"/>
                </a:cubicBezTo>
                <a:close/>
              </a:path>
            </a:pathLst>
          </a:custGeom>
          <a:solidFill>
            <a:schemeClr val="tx1">
              <a:lumMod val="65000"/>
            </a:schemeClr>
          </a:solidFill>
          <a:ln w="9525" cap="flat" cmpd="sng">
            <a:solidFill>
              <a:schemeClr val="bg1"/>
            </a:solidFill>
            <a:prstDash val="solid"/>
            <a:round/>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sp>
        <p:nvSpPr>
          <p:cNvPr id="138254" name="Freeform 15"/>
          <p:cNvSpPr>
            <a:spLocks/>
          </p:cNvSpPr>
          <p:nvPr/>
        </p:nvSpPr>
        <p:spPr bwMode="auto">
          <a:xfrm>
            <a:off x="7543800" y="4800600"/>
            <a:ext cx="609600" cy="1219200"/>
          </a:xfrm>
          <a:custGeom>
            <a:avLst/>
            <a:gdLst>
              <a:gd name="T0" fmla="*/ 0 w 276"/>
              <a:gd name="T1" fmla="*/ 2147483647 h 456"/>
              <a:gd name="T2" fmla="*/ 2147483647 w 276"/>
              <a:gd name="T3" fmla="*/ 2147483647 h 456"/>
              <a:gd name="T4" fmla="*/ 2147483647 w 276"/>
              <a:gd name="T5" fmla="*/ 2147483647 h 456"/>
              <a:gd name="T6" fmla="*/ 2147483647 w 276"/>
              <a:gd name="T7" fmla="*/ 2147483647 h 456"/>
              <a:gd name="T8" fmla="*/ 2147483647 w 276"/>
              <a:gd name="T9" fmla="*/ 2147483647 h 456"/>
              <a:gd name="T10" fmla="*/ 2147483647 w 276"/>
              <a:gd name="T11" fmla="*/ 2147483647 h 456"/>
              <a:gd name="T12" fmla="*/ 2147483647 w 276"/>
              <a:gd name="T13" fmla="*/ 2147483647 h 456"/>
              <a:gd name="T14" fmla="*/ 2147483647 w 276"/>
              <a:gd name="T15" fmla="*/ 2147483647 h 456"/>
              <a:gd name="T16" fmla="*/ 0 w 276"/>
              <a:gd name="T17" fmla="*/ 2147483647 h 4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76"/>
              <a:gd name="T28" fmla="*/ 0 h 456"/>
              <a:gd name="T29" fmla="*/ 276 w 276"/>
              <a:gd name="T30" fmla="*/ 456 h 4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76" h="456">
                <a:moveTo>
                  <a:pt x="0" y="456"/>
                </a:moveTo>
                <a:cubicBezTo>
                  <a:pt x="29" y="446"/>
                  <a:pt x="44" y="445"/>
                  <a:pt x="67" y="422"/>
                </a:cubicBezTo>
                <a:cubicBezTo>
                  <a:pt x="77" y="413"/>
                  <a:pt x="80" y="398"/>
                  <a:pt x="90" y="389"/>
                </a:cubicBezTo>
                <a:cubicBezTo>
                  <a:pt x="111" y="371"/>
                  <a:pt x="135" y="358"/>
                  <a:pt x="158" y="343"/>
                </a:cubicBezTo>
                <a:cubicBezTo>
                  <a:pt x="195" y="318"/>
                  <a:pt x="222" y="278"/>
                  <a:pt x="259" y="253"/>
                </a:cubicBezTo>
                <a:cubicBezTo>
                  <a:pt x="258" y="239"/>
                  <a:pt x="276" y="0"/>
                  <a:pt x="192" y="129"/>
                </a:cubicBezTo>
                <a:cubicBezTo>
                  <a:pt x="182" y="224"/>
                  <a:pt x="180" y="281"/>
                  <a:pt x="101" y="332"/>
                </a:cubicBezTo>
                <a:cubicBezTo>
                  <a:pt x="76" y="371"/>
                  <a:pt x="44" y="390"/>
                  <a:pt x="11" y="422"/>
                </a:cubicBezTo>
                <a:cubicBezTo>
                  <a:pt x="7" y="433"/>
                  <a:pt x="0" y="456"/>
                  <a:pt x="0" y="456"/>
                </a:cubicBezTo>
                <a:close/>
              </a:path>
            </a:pathLst>
          </a:custGeom>
          <a:solidFill>
            <a:schemeClr val="tx1">
              <a:lumMod val="65000"/>
            </a:schemeClr>
          </a:solidFill>
          <a:ln w="9525" cap="flat" cmpd="sng">
            <a:solidFill>
              <a:schemeClr val="bg1"/>
            </a:solidFill>
            <a:prstDash val="solid"/>
            <a:round/>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sp>
        <p:nvSpPr>
          <p:cNvPr id="138255" name="Oval 14"/>
          <p:cNvSpPr>
            <a:spLocks noChangeArrowheads="1"/>
          </p:cNvSpPr>
          <p:nvPr/>
        </p:nvSpPr>
        <p:spPr bwMode="auto">
          <a:xfrm>
            <a:off x="6934200" y="5715000"/>
            <a:ext cx="685800" cy="685800"/>
          </a:xfrm>
          <a:prstGeom prst="ellipse">
            <a:avLst/>
          </a:prstGeom>
          <a:solidFill>
            <a:schemeClr val="tx1">
              <a:lumMod val="65000"/>
            </a:schemeClr>
          </a:solidFill>
          <a:ln w="38100" algn="ctr">
            <a:solidFill>
              <a:schemeClr val="bg1"/>
            </a:solidFill>
            <a:round/>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sp>
        <p:nvSpPr>
          <p:cNvPr id="2" name="Rectangle 1"/>
          <p:cNvSpPr/>
          <p:nvPr/>
        </p:nvSpPr>
        <p:spPr>
          <a:xfrm>
            <a:off x="228600" y="1371600"/>
            <a:ext cx="721672" cy="923330"/>
          </a:xfrm>
          <a:prstGeom prst="rect">
            <a:avLst/>
          </a:prstGeom>
          <a:noFill/>
        </p:spPr>
        <p:txBody>
          <a:bodyPr wrap="none" lIns="91440" tIns="45720" rIns="91440" bIns="4572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Verdana" pitchFamily="34" charset="0"/>
                <a:ea typeface="+mn-ea"/>
                <a:cs typeface="+mn-cs"/>
              </a:rPr>
              <a:t>A</a:t>
            </a:r>
          </a:p>
        </p:txBody>
      </p:sp>
      <p:sp>
        <p:nvSpPr>
          <p:cNvPr id="3" name="Rectangle 2"/>
          <p:cNvSpPr/>
          <p:nvPr/>
        </p:nvSpPr>
        <p:spPr>
          <a:xfrm>
            <a:off x="3097946" y="1378021"/>
            <a:ext cx="712054" cy="923330"/>
          </a:xfrm>
          <a:prstGeom prst="rect">
            <a:avLst/>
          </a:prstGeom>
          <a:noFill/>
        </p:spPr>
        <p:txBody>
          <a:bodyPr wrap="none" lIns="91440" tIns="45720" rIns="91440" bIns="4572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Verdana" pitchFamily="34" charset="0"/>
                <a:ea typeface="+mn-ea"/>
                <a:cs typeface="+mn-cs"/>
              </a:rPr>
              <a:t>B</a:t>
            </a:r>
          </a:p>
        </p:txBody>
      </p:sp>
      <p:sp>
        <p:nvSpPr>
          <p:cNvPr id="4" name="Rectangle 3"/>
          <p:cNvSpPr/>
          <p:nvPr/>
        </p:nvSpPr>
        <p:spPr>
          <a:xfrm>
            <a:off x="6072415" y="1436078"/>
            <a:ext cx="686406" cy="923330"/>
          </a:xfrm>
          <a:prstGeom prst="rect">
            <a:avLst/>
          </a:prstGeom>
          <a:noFill/>
        </p:spPr>
        <p:txBody>
          <a:bodyPr wrap="none" lIns="91440" tIns="45720" rIns="91440" bIns="4572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Verdana" pitchFamily="34" charset="0"/>
                <a:ea typeface="+mn-ea"/>
                <a:cs typeface="+mn-cs"/>
              </a:rPr>
              <a:t>C</a:t>
            </a:r>
          </a:p>
        </p:txBody>
      </p:sp>
      <p:sp>
        <p:nvSpPr>
          <p:cNvPr id="21" name="Rounded Rectangle 20"/>
          <p:cNvSpPr/>
          <p:nvPr/>
        </p:nvSpPr>
        <p:spPr bwMode="auto">
          <a:xfrm>
            <a:off x="5656782" y="163286"/>
            <a:ext cx="1277418" cy="457200"/>
          </a:xfrm>
          <a:prstGeom prst="roundRect">
            <a:avLst/>
          </a:prstGeom>
          <a:solidFill>
            <a:schemeClr val="bg1">
              <a:lumMod val="95000"/>
              <a:lumOff val="5000"/>
            </a:schemeClr>
          </a:solidFill>
          <a:ln w="9525" cap="flat" cmpd="sng" algn="ctr">
            <a:solidFill>
              <a:srgbClr val="FFFF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sp>
        <p:nvSpPr>
          <p:cNvPr id="6" name="Rectangle 5"/>
          <p:cNvSpPr/>
          <p:nvPr/>
        </p:nvSpPr>
        <p:spPr>
          <a:xfrm>
            <a:off x="8047807" y="767140"/>
            <a:ext cx="1059907" cy="1569660"/>
          </a:xfrm>
          <a:prstGeom prst="rect">
            <a:avLst/>
          </a:prstGeom>
          <a:noFill/>
        </p:spPr>
        <p:txBody>
          <a:bodyPr wrap="none" lIns="91440" tIns="45720" rIns="91440" bIns="4572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96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Verdana" pitchFamily="34" charset="0"/>
                <a:ea typeface="+mn-ea"/>
                <a:cs typeface="+mn-cs"/>
              </a:rPr>
              <a:t>4</a:t>
            </a:r>
          </a:p>
        </p:txBody>
      </p:sp>
    </p:spTree>
    <p:extLst>
      <p:ext uri="{BB962C8B-B14F-4D97-AF65-F5344CB8AC3E}">
        <p14:creationId xmlns:p14="http://schemas.microsoft.com/office/powerpoint/2010/main" val="390930588"/>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3"/>
          <p:cNvSpPr>
            <a:spLocks noGrp="1" noChangeArrowheads="1"/>
          </p:cNvSpPr>
          <p:nvPr>
            <p:ph type="body" idx="4294967295"/>
          </p:nvPr>
        </p:nvSpPr>
        <p:spPr>
          <a:xfrm>
            <a:off x="114300" y="78014"/>
            <a:ext cx="9029700" cy="5867400"/>
          </a:xfrm>
        </p:spPr>
        <p:txBody>
          <a:bodyPr/>
          <a:lstStyle/>
          <a:p>
            <a:pPr eaLnBrk="1" hangingPunct="1"/>
            <a:r>
              <a:rPr lang="en-US" dirty="0"/>
              <a:t>In 1962, </a:t>
            </a:r>
            <a:r>
              <a:rPr lang="en-US" dirty="0">
                <a:solidFill>
                  <a:srgbClr val="FF9900"/>
                </a:solidFill>
              </a:rPr>
              <a:t>Watson,</a:t>
            </a:r>
            <a:r>
              <a:rPr lang="en-US" dirty="0"/>
              <a:t> </a:t>
            </a:r>
            <a:r>
              <a:rPr lang="en-US" dirty="0">
                <a:solidFill>
                  <a:srgbClr val="66FF99"/>
                </a:solidFill>
              </a:rPr>
              <a:t>Crick</a:t>
            </a:r>
            <a:r>
              <a:rPr lang="en-US" dirty="0"/>
              <a:t>, and </a:t>
            </a:r>
            <a:r>
              <a:rPr lang="en-US" dirty="0">
                <a:solidFill>
                  <a:srgbClr val="FF99FF"/>
                </a:solidFill>
              </a:rPr>
              <a:t>Wilkins</a:t>
            </a:r>
            <a:r>
              <a:rPr lang="en-US" dirty="0"/>
              <a:t> discovered DNA’s structure and won the Nobel Prize.</a:t>
            </a:r>
          </a:p>
        </p:txBody>
      </p:sp>
      <p:sp>
        <p:nvSpPr>
          <p:cNvPr id="37897" name="Rectangle 9"/>
          <p:cNvSpPr>
            <a:spLocks noChangeArrowheads="1"/>
          </p:cNvSpPr>
          <p:nvPr/>
        </p:nvSpPr>
        <p:spPr bwMode="auto">
          <a:xfrm>
            <a:off x="5715000" y="6629400"/>
            <a:ext cx="3124200" cy="214313"/>
          </a:xfrm>
          <a:prstGeom prst="rect">
            <a:avLst/>
          </a:prstGeom>
          <a:noFill/>
          <a:ln w="9525" algn="ctr">
            <a:noFill/>
            <a:miter lim="800000"/>
            <a:headEnd/>
            <a:tailEnd/>
          </a:ln>
          <a:effectLst/>
        </p:spPr>
        <p:txBody>
          <a:bodyPr>
            <a:spAutoFit/>
          </a:bodyPr>
          <a:lstStyle/>
          <a:p>
            <a:pPr marL="342900" marR="0" lvl="0" indent="-342900" algn="r" defTabSz="914400" rtl="0" eaLnBrk="1" fontAlgn="base" latinLnBrk="0" hangingPunct="1">
              <a:lnSpc>
                <a:spcPct val="100000"/>
              </a:lnSpc>
              <a:spcBef>
                <a:spcPct val="0"/>
              </a:spcBef>
              <a:spcAft>
                <a:spcPct val="0"/>
              </a:spcAft>
              <a:buClr>
                <a:srgbClr val="66CCFF"/>
              </a:buClr>
              <a:buSzPct val="65000"/>
              <a:buFont typeface="Wingdings" pitchFamily="2" charset="2"/>
              <a:buNone/>
              <a:tabLst/>
              <a:defRPr/>
            </a:pPr>
            <a: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rPr>
              <a:t>Copyright © 2024 </a:t>
            </a:r>
            <a:r>
              <a:rPr kumimoji="0" lang="en-US" sz="800" b="1" i="0" u="none" strike="noStrike" kern="1200" cap="none" spc="0" normalizeH="0" baseline="0" noProof="0" dirty="0" err="1">
                <a:ln>
                  <a:noFill/>
                </a:ln>
                <a:solidFill>
                  <a:srgbClr val="FFFFFF"/>
                </a:solidFill>
                <a:effectLst/>
                <a:uLnTx/>
                <a:uFillTx/>
                <a:latin typeface="Verdana" pitchFamily="34" charset="0"/>
                <a:ea typeface="+mn-ea"/>
                <a:cs typeface="+mn-cs"/>
              </a:rPr>
              <a:t>SlideSpark</a:t>
            </a:r>
            <a: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rPr>
              <a:t> .LLC</a:t>
            </a:r>
            <a:endParaRPr kumimoji="0" lang="en-US" sz="9600" b="0" i="0" u="none" strike="noStrike" kern="1200" cap="none" spc="0" normalizeH="0" baseline="0" noProof="0" dirty="0">
              <a:ln>
                <a:noFill/>
              </a:ln>
              <a:solidFill>
                <a:srgbClr val="FFFFFF"/>
              </a:solidFill>
              <a:effectLst>
                <a:outerShdw blurRad="38100" dist="38100" dir="2700000" algn="tl">
                  <a:srgbClr val="336699"/>
                </a:outerShdw>
              </a:effectLst>
              <a:uLnTx/>
              <a:uFillTx/>
              <a:latin typeface="Tahoma" pitchFamily="34" charset="0"/>
              <a:ea typeface="+mn-ea"/>
              <a:cs typeface="+mn-cs"/>
            </a:endParaRPr>
          </a:p>
        </p:txBody>
      </p:sp>
      <p:pic>
        <p:nvPicPr>
          <p:cNvPr id="13824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48000" y="1371600"/>
            <a:ext cx="2819400" cy="5029200"/>
          </a:xfrm>
          <a:prstGeom prst="rect">
            <a:avLst/>
          </a:prstGeom>
          <a:noFill/>
          <a:ln w="57150">
            <a:solidFill>
              <a:srgbClr val="66FFCC"/>
            </a:solidFill>
            <a:miter lim="800000"/>
            <a:headEnd/>
            <a:tailEnd/>
          </a:ln>
          <a:extLst>
            <a:ext uri="{909E8E84-426E-40DD-AFC4-6F175D3DCCD1}">
              <a14:hiddenFill xmlns:a14="http://schemas.microsoft.com/office/drawing/2010/main">
                <a:solidFill>
                  <a:srgbClr val="FFFFFF"/>
                </a:solidFill>
              </a14:hiddenFill>
            </a:ext>
          </a:extLst>
        </p:spPr>
      </p:pic>
      <p:pic>
        <p:nvPicPr>
          <p:cNvPr id="138245"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8600" y="1371600"/>
            <a:ext cx="2667000" cy="5029200"/>
          </a:xfrm>
          <a:prstGeom prst="rect">
            <a:avLst/>
          </a:prstGeom>
          <a:noFill/>
          <a:ln w="57150">
            <a:solidFill>
              <a:srgbClr val="FFC000"/>
            </a:solidFill>
            <a:miter lim="800000"/>
            <a:headEnd/>
            <a:tailEnd/>
          </a:ln>
          <a:extLst>
            <a:ext uri="{909E8E84-426E-40DD-AFC4-6F175D3DCCD1}">
              <a14:hiddenFill xmlns:a14="http://schemas.microsoft.com/office/drawing/2010/main">
                <a:solidFill>
                  <a:srgbClr val="FFFFFF"/>
                </a:solidFill>
              </a14:hiddenFill>
            </a:ext>
          </a:extLst>
        </p:spPr>
      </p:pic>
      <p:pic>
        <p:nvPicPr>
          <p:cNvPr id="138246"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19800" y="1371600"/>
            <a:ext cx="2895600" cy="5029200"/>
          </a:xfrm>
          <a:prstGeom prst="rect">
            <a:avLst/>
          </a:prstGeom>
          <a:noFill/>
          <a:ln w="57150" algn="ctr">
            <a:solidFill>
              <a:srgbClr val="FF99FF"/>
            </a:solidFill>
            <a:miter lim="800000"/>
            <a:headEnd/>
            <a:tailEnd/>
          </a:ln>
          <a:extLst>
            <a:ext uri="{909E8E84-426E-40DD-AFC4-6F175D3DCCD1}">
              <a14:hiddenFill xmlns:a14="http://schemas.microsoft.com/office/drawing/2010/main">
                <a:solidFill>
                  <a:srgbClr val="FFFFFF"/>
                </a:solidFill>
              </a14:hiddenFill>
            </a:ext>
          </a:extLst>
        </p:spPr>
      </p:pic>
      <p:sp>
        <p:nvSpPr>
          <p:cNvPr id="138247" name="Freeform 10"/>
          <p:cNvSpPr>
            <a:spLocks/>
          </p:cNvSpPr>
          <p:nvPr/>
        </p:nvSpPr>
        <p:spPr bwMode="auto">
          <a:xfrm flipH="1">
            <a:off x="914400" y="3276600"/>
            <a:ext cx="304800" cy="762000"/>
          </a:xfrm>
          <a:custGeom>
            <a:avLst/>
            <a:gdLst>
              <a:gd name="T0" fmla="*/ 0 w 276"/>
              <a:gd name="T1" fmla="*/ 2147483647 h 456"/>
              <a:gd name="T2" fmla="*/ 2147483647 w 276"/>
              <a:gd name="T3" fmla="*/ 2147483647 h 456"/>
              <a:gd name="T4" fmla="*/ 2147483647 w 276"/>
              <a:gd name="T5" fmla="*/ 2147483647 h 456"/>
              <a:gd name="T6" fmla="*/ 2147483647 w 276"/>
              <a:gd name="T7" fmla="*/ 2147483647 h 456"/>
              <a:gd name="T8" fmla="*/ 2147483647 w 276"/>
              <a:gd name="T9" fmla="*/ 2147483647 h 456"/>
              <a:gd name="T10" fmla="*/ 2147483647 w 276"/>
              <a:gd name="T11" fmla="*/ 2147483647 h 456"/>
              <a:gd name="T12" fmla="*/ 2147483647 w 276"/>
              <a:gd name="T13" fmla="*/ 2147483647 h 456"/>
              <a:gd name="T14" fmla="*/ 2147483647 w 276"/>
              <a:gd name="T15" fmla="*/ 2147483647 h 456"/>
              <a:gd name="T16" fmla="*/ 0 w 276"/>
              <a:gd name="T17" fmla="*/ 2147483647 h 4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76"/>
              <a:gd name="T28" fmla="*/ 0 h 456"/>
              <a:gd name="T29" fmla="*/ 276 w 276"/>
              <a:gd name="T30" fmla="*/ 456 h 4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76" h="456">
                <a:moveTo>
                  <a:pt x="0" y="456"/>
                </a:moveTo>
                <a:cubicBezTo>
                  <a:pt x="29" y="446"/>
                  <a:pt x="44" y="445"/>
                  <a:pt x="67" y="422"/>
                </a:cubicBezTo>
                <a:cubicBezTo>
                  <a:pt x="77" y="413"/>
                  <a:pt x="80" y="398"/>
                  <a:pt x="90" y="389"/>
                </a:cubicBezTo>
                <a:cubicBezTo>
                  <a:pt x="111" y="371"/>
                  <a:pt x="135" y="358"/>
                  <a:pt x="158" y="343"/>
                </a:cubicBezTo>
                <a:cubicBezTo>
                  <a:pt x="195" y="318"/>
                  <a:pt x="222" y="278"/>
                  <a:pt x="259" y="253"/>
                </a:cubicBezTo>
                <a:cubicBezTo>
                  <a:pt x="258" y="239"/>
                  <a:pt x="276" y="0"/>
                  <a:pt x="192" y="129"/>
                </a:cubicBezTo>
                <a:cubicBezTo>
                  <a:pt x="182" y="224"/>
                  <a:pt x="180" y="281"/>
                  <a:pt x="101" y="332"/>
                </a:cubicBezTo>
                <a:cubicBezTo>
                  <a:pt x="76" y="371"/>
                  <a:pt x="44" y="390"/>
                  <a:pt x="11" y="422"/>
                </a:cubicBezTo>
                <a:cubicBezTo>
                  <a:pt x="7" y="433"/>
                  <a:pt x="0" y="456"/>
                  <a:pt x="0" y="456"/>
                </a:cubicBezTo>
                <a:close/>
              </a:path>
            </a:pathLst>
          </a:custGeom>
          <a:solidFill>
            <a:schemeClr val="accent1">
              <a:lumMod val="60000"/>
              <a:lumOff val="40000"/>
            </a:schemeClr>
          </a:solidFill>
          <a:ln w="9525" cap="flat" cmpd="sng">
            <a:solidFill>
              <a:schemeClr val="bg1"/>
            </a:solidFill>
            <a:prstDash val="solid"/>
            <a:round/>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sp>
        <p:nvSpPr>
          <p:cNvPr id="138248" name="Freeform 9"/>
          <p:cNvSpPr>
            <a:spLocks/>
          </p:cNvSpPr>
          <p:nvPr/>
        </p:nvSpPr>
        <p:spPr bwMode="auto">
          <a:xfrm>
            <a:off x="1447800" y="3352800"/>
            <a:ext cx="546100" cy="752475"/>
          </a:xfrm>
          <a:custGeom>
            <a:avLst/>
            <a:gdLst>
              <a:gd name="T0" fmla="*/ 0 w 276"/>
              <a:gd name="T1" fmla="*/ 2147483647 h 456"/>
              <a:gd name="T2" fmla="*/ 2147483647 w 276"/>
              <a:gd name="T3" fmla="*/ 2147483647 h 456"/>
              <a:gd name="T4" fmla="*/ 2147483647 w 276"/>
              <a:gd name="T5" fmla="*/ 2147483647 h 456"/>
              <a:gd name="T6" fmla="*/ 2147483647 w 276"/>
              <a:gd name="T7" fmla="*/ 2147483647 h 456"/>
              <a:gd name="T8" fmla="*/ 2147483647 w 276"/>
              <a:gd name="T9" fmla="*/ 2147483647 h 456"/>
              <a:gd name="T10" fmla="*/ 2147483647 w 276"/>
              <a:gd name="T11" fmla="*/ 2147483647 h 456"/>
              <a:gd name="T12" fmla="*/ 2147483647 w 276"/>
              <a:gd name="T13" fmla="*/ 2147483647 h 456"/>
              <a:gd name="T14" fmla="*/ 2147483647 w 276"/>
              <a:gd name="T15" fmla="*/ 2147483647 h 456"/>
              <a:gd name="T16" fmla="*/ 0 w 276"/>
              <a:gd name="T17" fmla="*/ 2147483647 h 4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76"/>
              <a:gd name="T28" fmla="*/ 0 h 456"/>
              <a:gd name="T29" fmla="*/ 276 w 276"/>
              <a:gd name="T30" fmla="*/ 456 h 4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76" h="456">
                <a:moveTo>
                  <a:pt x="0" y="456"/>
                </a:moveTo>
                <a:cubicBezTo>
                  <a:pt x="29" y="446"/>
                  <a:pt x="44" y="445"/>
                  <a:pt x="67" y="422"/>
                </a:cubicBezTo>
                <a:cubicBezTo>
                  <a:pt x="77" y="413"/>
                  <a:pt x="80" y="398"/>
                  <a:pt x="90" y="389"/>
                </a:cubicBezTo>
                <a:cubicBezTo>
                  <a:pt x="111" y="371"/>
                  <a:pt x="135" y="358"/>
                  <a:pt x="158" y="343"/>
                </a:cubicBezTo>
                <a:cubicBezTo>
                  <a:pt x="195" y="318"/>
                  <a:pt x="222" y="278"/>
                  <a:pt x="259" y="253"/>
                </a:cubicBezTo>
                <a:cubicBezTo>
                  <a:pt x="258" y="239"/>
                  <a:pt x="276" y="0"/>
                  <a:pt x="192" y="129"/>
                </a:cubicBezTo>
                <a:cubicBezTo>
                  <a:pt x="182" y="224"/>
                  <a:pt x="180" y="281"/>
                  <a:pt x="101" y="332"/>
                </a:cubicBezTo>
                <a:cubicBezTo>
                  <a:pt x="76" y="371"/>
                  <a:pt x="44" y="390"/>
                  <a:pt x="11" y="422"/>
                </a:cubicBezTo>
                <a:cubicBezTo>
                  <a:pt x="7" y="433"/>
                  <a:pt x="0" y="456"/>
                  <a:pt x="0" y="456"/>
                </a:cubicBezTo>
                <a:close/>
              </a:path>
            </a:pathLst>
          </a:custGeom>
          <a:solidFill>
            <a:schemeClr val="accent1">
              <a:lumMod val="60000"/>
              <a:lumOff val="40000"/>
            </a:schemeClr>
          </a:solidFill>
          <a:ln w="9525" cap="flat" cmpd="sng">
            <a:solidFill>
              <a:schemeClr val="bg1"/>
            </a:solidFill>
            <a:prstDash val="solid"/>
            <a:round/>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sp>
        <p:nvSpPr>
          <p:cNvPr id="138249" name="Oval 7"/>
          <p:cNvSpPr>
            <a:spLocks noChangeArrowheads="1"/>
          </p:cNvSpPr>
          <p:nvPr/>
        </p:nvSpPr>
        <p:spPr bwMode="auto">
          <a:xfrm>
            <a:off x="1066800" y="3962400"/>
            <a:ext cx="457200" cy="457200"/>
          </a:xfrm>
          <a:prstGeom prst="ellipse">
            <a:avLst/>
          </a:prstGeom>
          <a:solidFill>
            <a:srgbClr val="FFFF00"/>
          </a:solidFill>
          <a:ln w="38100" algn="ctr">
            <a:solidFill>
              <a:schemeClr val="bg1"/>
            </a:solidFill>
            <a:round/>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sp>
        <p:nvSpPr>
          <p:cNvPr id="138250" name="Freeform 13"/>
          <p:cNvSpPr>
            <a:spLocks/>
          </p:cNvSpPr>
          <p:nvPr/>
        </p:nvSpPr>
        <p:spPr bwMode="auto">
          <a:xfrm flipH="1">
            <a:off x="3352800" y="4724400"/>
            <a:ext cx="914400" cy="1143000"/>
          </a:xfrm>
          <a:custGeom>
            <a:avLst/>
            <a:gdLst>
              <a:gd name="T0" fmla="*/ 0 w 276"/>
              <a:gd name="T1" fmla="*/ 2147483647 h 456"/>
              <a:gd name="T2" fmla="*/ 2147483647 w 276"/>
              <a:gd name="T3" fmla="*/ 2147483647 h 456"/>
              <a:gd name="T4" fmla="*/ 2147483647 w 276"/>
              <a:gd name="T5" fmla="*/ 2147483647 h 456"/>
              <a:gd name="T6" fmla="*/ 2147483647 w 276"/>
              <a:gd name="T7" fmla="*/ 2147483647 h 456"/>
              <a:gd name="T8" fmla="*/ 2147483647 w 276"/>
              <a:gd name="T9" fmla="*/ 2147483647 h 456"/>
              <a:gd name="T10" fmla="*/ 2147483647 w 276"/>
              <a:gd name="T11" fmla="*/ 2147483647 h 456"/>
              <a:gd name="T12" fmla="*/ 2147483647 w 276"/>
              <a:gd name="T13" fmla="*/ 2147483647 h 456"/>
              <a:gd name="T14" fmla="*/ 2147483647 w 276"/>
              <a:gd name="T15" fmla="*/ 2147483647 h 456"/>
              <a:gd name="T16" fmla="*/ 0 w 276"/>
              <a:gd name="T17" fmla="*/ 2147483647 h 4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76"/>
              <a:gd name="T28" fmla="*/ 0 h 456"/>
              <a:gd name="T29" fmla="*/ 276 w 276"/>
              <a:gd name="T30" fmla="*/ 456 h 4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76" h="456">
                <a:moveTo>
                  <a:pt x="0" y="456"/>
                </a:moveTo>
                <a:cubicBezTo>
                  <a:pt x="29" y="446"/>
                  <a:pt x="44" y="445"/>
                  <a:pt x="67" y="422"/>
                </a:cubicBezTo>
                <a:cubicBezTo>
                  <a:pt x="77" y="413"/>
                  <a:pt x="80" y="398"/>
                  <a:pt x="90" y="389"/>
                </a:cubicBezTo>
                <a:cubicBezTo>
                  <a:pt x="111" y="371"/>
                  <a:pt x="135" y="358"/>
                  <a:pt x="158" y="343"/>
                </a:cubicBezTo>
                <a:cubicBezTo>
                  <a:pt x="195" y="318"/>
                  <a:pt x="222" y="278"/>
                  <a:pt x="259" y="253"/>
                </a:cubicBezTo>
                <a:cubicBezTo>
                  <a:pt x="258" y="239"/>
                  <a:pt x="276" y="0"/>
                  <a:pt x="192" y="129"/>
                </a:cubicBezTo>
                <a:cubicBezTo>
                  <a:pt x="182" y="224"/>
                  <a:pt x="180" y="281"/>
                  <a:pt x="101" y="332"/>
                </a:cubicBezTo>
                <a:cubicBezTo>
                  <a:pt x="76" y="371"/>
                  <a:pt x="44" y="390"/>
                  <a:pt x="11" y="422"/>
                </a:cubicBezTo>
                <a:cubicBezTo>
                  <a:pt x="7" y="433"/>
                  <a:pt x="0" y="456"/>
                  <a:pt x="0" y="456"/>
                </a:cubicBezTo>
                <a:close/>
              </a:path>
            </a:pathLst>
          </a:custGeom>
          <a:solidFill>
            <a:schemeClr val="accent1">
              <a:lumMod val="60000"/>
              <a:lumOff val="40000"/>
            </a:schemeClr>
          </a:solidFill>
          <a:ln w="9525" cap="flat" cmpd="sng">
            <a:solidFill>
              <a:schemeClr val="bg1"/>
            </a:solidFill>
            <a:prstDash val="solid"/>
            <a:round/>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sp>
        <p:nvSpPr>
          <p:cNvPr id="138251" name="Freeform 12"/>
          <p:cNvSpPr>
            <a:spLocks/>
          </p:cNvSpPr>
          <p:nvPr/>
        </p:nvSpPr>
        <p:spPr bwMode="auto">
          <a:xfrm>
            <a:off x="4572000" y="4038600"/>
            <a:ext cx="685800" cy="1819275"/>
          </a:xfrm>
          <a:custGeom>
            <a:avLst/>
            <a:gdLst>
              <a:gd name="T0" fmla="*/ 0 w 276"/>
              <a:gd name="T1" fmla="*/ 2147483647 h 456"/>
              <a:gd name="T2" fmla="*/ 2147483647 w 276"/>
              <a:gd name="T3" fmla="*/ 2147483647 h 456"/>
              <a:gd name="T4" fmla="*/ 2147483647 w 276"/>
              <a:gd name="T5" fmla="*/ 2147483647 h 456"/>
              <a:gd name="T6" fmla="*/ 2147483647 w 276"/>
              <a:gd name="T7" fmla="*/ 2147483647 h 456"/>
              <a:gd name="T8" fmla="*/ 2147483647 w 276"/>
              <a:gd name="T9" fmla="*/ 2147483647 h 456"/>
              <a:gd name="T10" fmla="*/ 2147483647 w 276"/>
              <a:gd name="T11" fmla="*/ 2147483647 h 456"/>
              <a:gd name="T12" fmla="*/ 2147483647 w 276"/>
              <a:gd name="T13" fmla="*/ 2147483647 h 456"/>
              <a:gd name="T14" fmla="*/ 2147483647 w 276"/>
              <a:gd name="T15" fmla="*/ 2147483647 h 456"/>
              <a:gd name="T16" fmla="*/ 0 w 276"/>
              <a:gd name="T17" fmla="*/ 2147483647 h 4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76"/>
              <a:gd name="T28" fmla="*/ 0 h 456"/>
              <a:gd name="T29" fmla="*/ 276 w 276"/>
              <a:gd name="T30" fmla="*/ 456 h 4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76" h="456">
                <a:moveTo>
                  <a:pt x="0" y="456"/>
                </a:moveTo>
                <a:cubicBezTo>
                  <a:pt x="29" y="446"/>
                  <a:pt x="44" y="445"/>
                  <a:pt x="67" y="422"/>
                </a:cubicBezTo>
                <a:cubicBezTo>
                  <a:pt x="77" y="413"/>
                  <a:pt x="80" y="398"/>
                  <a:pt x="90" y="389"/>
                </a:cubicBezTo>
                <a:cubicBezTo>
                  <a:pt x="111" y="371"/>
                  <a:pt x="135" y="358"/>
                  <a:pt x="158" y="343"/>
                </a:cubicBezTo>
                <a:cubicBezTo>
                  <a:pt x="195" y="318"/>
                  <a:pt x="222" y="278"/>
                  <a:pt x="259" y="253"/>
                </a:cubicBezTo>
                <a:cubicBezTo>
                  <a:pt x="258" y="239"/>
                  <a:pt x="276" y="0"/>
                  <a:pt x="192" y="129"/>
                </a:cubicBezTo>
                <a:cubicBezTo>
                  <a:pt x="182" y="224"/>
                  <a:pt x="180" y="281"/>
                  <a:pt x="101" y="332"/>
                </a:cubicBezTo>
                <a:cubicBezTo>
                  <a:pt x="76" y="371"/>
                  <a:pt x="44" y="390"/>
                  <a:pt x="11" y="422"/>
                </a:cubicBezTo>
                <a:cubicBezTo>
                  <a:pt x="7" y="433"/>
                  <a:pt x="0" y="456"/>
                  <a:pt x="0" y="456"/>
                </a:cubicBezTo>
                <a:close/>
              </a:path>
            </a:pathLst>
          </a:custGeom>
          <a:solidFill>
            <a:schemeClr val="accent1">
              <a:lumMod val="60000"/>
              <a:lumOff val="40000"/>
            </a:schemeClr>
          </a:solidFill>
          <a:ln w="9525" cap="flat" cmpd="sng">
            <a:solidFill>
              <a:schemeClr val="bg1"/>
            </a:solidFill>
            <a:prstDash val="solid"/>
            <a:round/>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sp>
        <p:nvSpPr>
          <p:cNvPr id="138252" name="Oval 11"/>
          <p:cNvSpPr>
            <a:spLocks noChangeArrowheads="1"/>
          </p:cNvSpPr>
          <p:nvPr/>
        </p:nvSpPr>
        <p:spPr bwMode="auto">
          <a:xfrm>
            <a:off x="4191000" y="5638800"/>
            <a:ext cx="685800" cy="685800"/>
          </a:xfrm>
          <a:prstGeom prst="ellipse">
            <a:avLst/>
          </a:prstGeom>
          <a:solidFill>
            <a:srgbClr val="FFFF00"/>
          </a:solidFill>
          <a:ln w="38100" algn="ctr">
            <a:solidFill>
              <a:schemeClr val="bg1"/>
            </a:solidFill>
            <a:round/>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sp>
        <p:nvSpPr>
          <p:cNvPr id="138253" name="Freeform 16"/>
          <p:cNvSpPr>
            <a:spLocks/>
          </p:cNvSpPr>
          <p:nvPr/>
        </p:nvSpPr>
        <p:spPr bwMode="auto">
          <a:xfrm flipH="1">
            <a:off x="6248400" y="4343400"/>
            <a:ext cx="838200" cy="1828800"/>
          </a:xfrm>
          <a:custGeom>
            <a:avLst/>
            <a:gdLst>
              <a:gd name="T0" fmla="*/ 0 w 276"/>
              <a:gd name="T1" fmla="*/ 2147483647 h 456"/>
              <a:gd name="T2" fmla="*/ 2147483647 w 276"/>
              <a:gd name="T3" fmla="*/ 2147483647 h 456"/>
              <a:gd name="T4" fmla="*/ 2147483647 w 276"/>
              <a:gd name="T5" fmla="*/ 2147483647 h 456"/>
              <a:gd name="T6" fmla="*/ 2147483647 w 276"/>
              <a:gd name="T7" fmla="*/ 2147483647 h 456"/>
              <a:gd name="T8" fmla="*/ 2147483647 w 276"/>
              <a:gd name="T9" fmla="*/ 2147483647 h 456"/>
              <a:gd name="T10" fmla="*/ 2147483647 w 276"/>
              <a:gd name="T11" fmla="*/ 2147483647 h 456"/>
              <a:gd name="T12" fmla="*/ 2147483647 w 276"/>
              <a:gd name="T13" fmla="*/ 2147483647 h 456"/>
              <a:gd name="T14" fmla="*/ 2147483647 w 276"/>
              <a:gd name="T15" fmla="*/ 2147483647 h 456"/>
              <a:gd name="T16" fmla="*/ 0 w 276"/>
              <a:gd name="T17" fmla="*/ 2147483647 h 4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76"/>
              <a:gd name="T28" fmla="*/ 0 h 456"/>
              <a:gd name="T29" fmla="*/ 276 w 276"/>
              <a:gd name="T30" fmla="*/ 456 h 4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76" h="456">
                <a:moveTo>
                  <a:pt x="0" y="456"/>
                </a:moveTo>
                <a:cubicBezTo>
                  <a:pt x="29" y="446"/>
                  <a:pt x="44" y="445"/>
                  <a:pt x="67" y="422"/>
                </a:cubicBezTo>
                <a:cubicBezTo>
                  <a:pt x="77" y="413"/>
                  <a:pt x="80" y="398"/>
                  <a:pt x="90" y="389"/>
                </a:cubicBezTo>
                <a:cubicBezTo>
                  <a:pt x="111" y="371"/>
                  <a:pt x="135" y="358"/>
                  <a:pt x="158" y="343"/>
                </a:cubicBezTo>
                <a:cubicBezTo>
                  <a:pt x="195" y="318"/>
                  <a:pt x="222" y="278"/>
                  <a:pt x="259" y="253"/>
                </a:cubicBezTo>
                <a:cubicBezTo>
                  <a:pt x="258" y="239"/>
                  <a:pt x="276" y="0"/>
                  <a:pt x="192" y="129"/>
                </a:cubicBezTo>
                <a:cubicBezTo>
                  <a:pt x="182" y="224"/>
                  <a:pt x="180" y="281"/>
                  <a:pt x="101" y="332"/>
                </a:cubicBezTo>
                <a:cubicBezTo>
                  <a:pt x="76" y="371"/>
                  <a:pt x="44" y="390"/>
                  <a:pt x="11" y="422"/>
                </a:cubicBezTo>
                <a:cubicBezTo>
                  <a:pt x="7" y="433"/>
                  <a:pt x="0" y="456"/>
                  <a:pt x="0" y="456"/>
                </a:cubicBezTo>
                <a:close/>
              </a:path>
            </a:pathLst>
          </a:custGeom>
          <a:solidFill>
            <a:schemeClr val="accent1">
              <a:lumMod val="60000"/>
              <a:lumOff val="40000"/>
            </a:schemeClr>
          </a:solidFill>
          <a:ln w="9525" cap="flat" cmpd="sng">
            <a:solidFill>
              <a:schemeClr val="bg1"/>
            </a:solidFill>
            <a:prstDash val="solid"/>
            <a:round/>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sp>
        <p:nvSpPr>
          <p:cNvPr id="138254" name="Freeform 15"/>
          <p:cNvSpPr>
            <a:spLocks/>
          </p:cNvSpPr>
          <p:nvPr/>
        </p:nvSpPr>
        <p:spPr bwMode="auto">
          <a:xfrm>
            <a:off x="7543800" y="4800600"/>
            <a:ext cx="609600" cy="1219200"/>
          </a:xfrm>
          <a:custGeom>
            <a:avLst/>
            <a:gdLst>
              <a:gd name="T0" fmla="*/ 0 w 276"/>
              <a:gd name="T1" fmla="*/ 2147483647 h 456"/>
              <a:gd name="T2" fmla="*/ 2147483647 w 276"/>
              <a:gd name="T3" fmla="*/ 2147483647 h 456"/>
              <a:gd name="T4" fmla="*/ 2147483647 w 276"/>
              <a:gd name="T5" fmla="*/ 2147483647 h 456"/>
              <a:gd name="T6" fmla="*/ 2147483647 w 276"/>
              <a:gd name="T7" fmla="*/ 2147483647 h 456"/>
              <a:gd name="T8" fmla="*/ 2147483647 w 276"/>
              <a:gd name="T9" fmla="*/ 2147483647 h 456"/>
              <a:gd name="T10" fmla="*/ 2147483647 w 276"/>
              <a:gd name="T11" fmla="*/ 2147483647 h 456"/>
              <a:gd name="T12" fmla="*/ 2147483647 w 276"/>
              <a:gd name="T13" fmla="*/ 2147483647 h 456"/>
              <a:gd name="T14" fmla="*/ 2147483647 w 276"/>
              <a:gd name="T15" fmla="*/ 2147483647 h 456"/>
              <a:gd name="T16" fmla="*/ 0 w 276"/>
              <a:gd name="T17" fmla="*/ 2147483647 h 4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76"/>
              <a:gd name="T28" fmla="*/ 0 h 456"/>
              <a:gd name="T29" fmla="*/ 276 w 276"/>
              <a:gd name="T30" fmla="*/ 456 h 4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76" h="456">
                <a:moveTo>
                  <a:pt x="0" y="456"/>
                </a:moveTo>
                <a:cubicBezTo>
                  <a:pt x="29" y="446"/>
                  <a:pt x="44" y="445"/>
                  <a:pt x="67" y="422"/>
                </a:cubicBezTo>
                <a:cubicBezTo>
                  <a:pt x="77" y="413"/>
                  <a:pt x="80" y="398"/>
                  <a:pt x="90" y="389"/>
                </a:cubicBezTo>
                <a:cubicBezTo>
                  <a:pt x="111" y="371"/>
                  <a:pt x="135" y="358"/>
                  <a:pt x="158" y="343"/>
                </a:cubicBezTo>
                <a:cubicBezTo>
                  <a:pt x="195" y="318"/>
                  <a:pt x="222" y="278"/>
                  <a:pt x="259" y="253"/>
                </a:cubicBezTo>
                <a:cubicBezTo>
                  <a:pt x="258" y="239"/>
                  <a:pt x="276" y="0"/>
                  <a:pt x="192" y="129"/>
                </a:cubicBezTo>
                <a:cubicBezTo>
                  <a:pt x="182" y="224"/>
                  <a:pt x="180" y="281"/>
                  <a:pt x="101" y="332"/>
                </a:cubicBezTo>
                <a:cubicBezTo>
                  <a:pt x="76" y="371"/>
                  <a:pt x="44" y="390"/>
                  <a:pt x="11" y="422"/>
                </a:cubicBezTo>
                <a:cubicBezTo>
                  <a:pt x="7" y="433"/>
                  <a:pt x="0" y="456"/>
                  <a:pt x="0" y="456"/>
                </a:cubicBezTo>
                <a:close/>
              </a:path>
            </a:pathLst>
          </a:custGeom>
          <a:solidFill>
            <a:schemeClr val="accent1">
              <a:lumMod val="60000"/>
              <a:lumOff val="40000"/>
            </a:schemeClr>
          </a:solidFill>
          <a:ln w="9525" cap="flat" cmpd="sng">
            <a:solidFill>
              <a:schemeClr val="bg1"/>
            </a:solidFill>
            <a:prstDash val="solid"/>
            <a:round/>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sp>
        <p:nvSpPr>
          <p:cNvPr id="138255" name="Oval 14"/>
          <p:cNvSpPr>
            <a:spLocks noChangeArrowheads="1"/>
          </p:cNvSpPr>
          <p:nvPr/>
        </p:nvSpPr>
        <p:spPr bwMode="auto">
          <a:xfrm>
            <a:off x="6934200" y="5715000"/>
            <a:ext cx="685800" cy="685800"/>
          </a:xfrm>
          <a:prstGeom prst="ellipse">
            <a:avLst/>
          </a:prstGeom>
          <a:solidFill>
            <a:srgbClr val="FFFF00"/>
          </a:solidFill>
          <a:ln w="38100" algn="ctr">
            <a:solidFill>
              <a:schemeClr val="bg1"/>
            </a:solidFill>
            <a:round/>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sp>
        <p:nvSpPr>
          <p:cNvPr id="2" name="Rectangle 1"/>
          <p:cNvSpPr/>
          <p:nvPr/>
        </p:nvSpPr>
        <p:spPr>
          <a:xfrm>
            <a:off x="228600" y="1371600"/>
            <a:ext cx="721672" cy="923330"/>
          </a:xfrm>
          <a:prstGeom prst="rect">
            <a:avLst/>
          </a:prstGeom>
          <a:noFill/>
        </p:spPr>
        <p:txBody>
          <a:bodyPr wrap="none" lIns="91440" tIns="45720" rIns="91440" bIns="4572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Verdana" pitchFamily="34" charset="0"/>
                <a:ea typeface="+mn-ea"/>
                <a:cs typeface="+mn-cs"/>
              </a:rPr>
              <a:t>A</a:t>
            </a:r>
          </a:p>
        </p:txBody>
      </p:sp>
      <p:sp>
        <p:nvSpPr>
          <p:cNvPr id="3" name="Rectangle 2"/>
          <p:cNvSpPr/>
          <p:nvPr/>
        </p:nvSpPr>
        <p:spPr>
          <a:xfrm>
            <a:off x="3097946" y="1378021"/>
            <a:ext cx="712054" cy="923330"/>
          </a:xfrm>
          <a:prstGeom prst="rect">
            <a:avLst/>
          </a:prstGeom>
          <a:noFill/>
        </p:spPr>
        <p:txBody>
          <a:bodyPr wrap="none" lIns="91440" tIns="45720" rIns="91440" bIns="4572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Verdana" pitchFamily="34" charset="0"/>
                <a:ea typeface="+mn-ea"/>
                <a:cs typeface="+mn-cs"/>
              </a:rPr>
              <a:t>B</a:t>
            </a:r>
          </a:p>
        </p:txBody>
      </p:sp>
      <p:sp>
        <p:nvSpPr>
          <p:cNvPr id="4" name="Rectangle 3"/>
          <p:cNvSpPr/>
          <p:nvPr/>
        </p:nvSpPr>
        <p:spPr>
          <a:xfrm>
            <a:off x="6072415" y="1436078"/>
            <a:ext cx="686406" cy="923330"/>
          </a:xfrm>
          <a:prstGeom prst="rect">
            <a:avLst/>
          </a:prstGeom>
          <a:noFill/>
        </p:spPr>
        <p:txBody>
          <a:bodyPr wrap="none" lIns="91440" tIns="45720" rIns="91440" bIns="4572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Verdana" pitchFamily="34" charset="0"/>
                <a:ea typeface="+mn-ea"/>
                <a:cs typeface="+mn-cs"/>
              </a:rPr>
              <a:t>C</a:t>
            </a:r>
          </a:p>
        </p:txBody>
      </p:sp>
      <p:sp>
        <p:nvSpPr>
          <p:cNvPr id="6" name="Rectangle 5"/>
          <p:cNvSpPr/>
          <p:nvPr/>
        </p:nvSpPr>
        <p:spPr>
          <a:xfrm>
            <a:off x="8047807" y="767140"/>
            <a:ext cx="1059907" cy="1569660"/>
          </a:xfrm>
          <a:prstGeom prst="rect">
            <a:avLst/>
          </a:prstGeom>
          <a:noFill/>
        </p:spPr>
        <p:txBody>
          <a:bodyPr wrap="none" lIns="91440" tIns="45720" rIns="91440" bIns="4572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96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Verdana" pitchFamily="34" charset="0"/>
                <a:ea typeface="+mn-ea"/>
                <a:cs typeface="+mn-cs"/>
              </a:rPr>
              <a:t>4</a:t>
            </a:r>
          </a:p>
        </p:txBody>
      </p:sp>
    </p:spTree>
    <p:extLst>
      <p:ext uri="{BB962C8B-B14F-4D97-AF65-F5344CB8AC3E}">
        <p14:creationId xmlns:p14="http://schemas.microsoft.com/office/powerpoint/2010/main" val="351160949"/>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3"/>
          <p:cNvSpPr>
            <a:spLocks noGrp="1" noChangeArrowheads="1"/>
          </p:cNvSpPr>
          <p:nvPr>
            <p:ph type="body" idx="1"/>
          </p:nvPr>
        </p:nvSpPr>
        <p:spPr>
          <a:xfrm>
            <a:off x="195942" y="152400"/>
            <a:ext cx="8795657" cy="5715000"/>
          </a:xfrm>
        </p:spPr>
        <p:txBody>
          <a:bodyPr/>
          <a:lstStyle/>
          <a:p>
            <a:pPr eaLnBrk="1" hangingPunct="1"/>
            <a:r>
              <a:rPr lang="en-US" dirty="0">
                <a:solidFill>
                  <a:srgbClr val="66FF99"/>
                </a:solidFill>
              </a:rPr>
              <a:t>This scientist took X-Ray pictures of DNA’s structure and lectured about phosphate being a part of the outside of the molecule.</a:t>
            </a:r>
          </a:p>
          <a:p>
            <a:pPr lvl="1" eaLnBrk="1" hangingPunct="1"/>
            <a:r>
              <a:rPr lang="en-US" dirty="0">
                <a:solidFill>
                  <a:srgbClr val="FF9900"/>
                </a:solidFill>
              </a:rPr>
              <a:t> Watson attended her lecture.</a:t>
            </a:r>
          </a:p>
        </p:txBody>
      </p:sp>
      <p:pic>
        <p:nvPicPr>
          <p:cNvPr id="130051"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8600" y="2438400"/>
            <a:ext cx="5181600" cy="4156075"/>
          </a:xfrm>
          <a:prstGeom prst="rect">
            <a:avLst/>
          </a:prstGeom>
          <a:noFill/>
          <a:ln w="76200" cmpd="tri">
            <a:solidFill>
              <a:srgbClr val="808080"/>
            </a:solidFill>
            <a:miter lim="800000"/>
            <a:headEnd/>
            <a:tailEnd/>
          </a:ln>
          <a:extLst>
            <a:ext uri="{909E8E84-426E-40DD-AFC4-6F175D3DCCD1}">
              <a14:hiddenFill xmlns:a14="http://schemas.microsoft.com/office/drawing/2010/main">
                <a:solidFill>
                  <a:srgbClr val="FFFFFF"/>
                </a:solidFill>
              </a14:hiddenFill>
            </a:ext>
          </a:extLst>
        </p:spPr>
      </p:pic>
      <p:sp>
        <p:nvSpPr>
          <p:cNvPr id="36873" name="Rectangle 9"/>
          <p:cNvSpPr>
            <a:spLocks noChangeArrowheads="1"/>
          </p:cNvSpPr>
          <p:nvPr/>
        </p:nvSpPr>
        <p:spPr bwMode="auto">
          <a:xfrm>
            <a:off x="5715000" y="6629400"/>
            <a:ext cx="3124200" cy="214313"/>
          </a:xfrm>
          <a:prstGeom prst="rect">
            <a:avLst/>
          </a:prstGeom>
          <a:noFill/>
          <a:ln w="9525" algn="ctr">
            <a:noFill/>
            <a:miter lim="800000"/>
            <a:headEnd/>
            <a:tailEnd/>
          </a:ln>
          <a:effectLst/>
        </p:spPr>
        <p:txBody>
          <a:bodyPr>
            <a:spAutoFit/>
          </a:bodyPr>
          <a:lstStyle/>
          <a:p>
            <a:pPr marL="342900" marR="0" lvl="0" indent="-342900" algn="r" defTabSz="914400" rtl="0" eaLnBrk="1" fontAlgn="base" latinLnBrk="0" hangingPunct="1">
              <a:lnSpc>
                <a:spcPct val="100000"/>
              </a:lnSpc>
              <a:spcBef>
                <a:spcPct val="0"/>
              </a:spcBef>
              <a:spcAft>
                <a:spcPct val="0"/>
              </a:spcAft>
              <a:buClr>
                <a:srgbClr val="66CCFF"/>
              </a:buClr>
              <a:buSzPct val="65000"/>
              <a:buFont typeface="Wingdings" pitchFamily="2" charset="2"/>
              <a:buNone/>
              <a:tabLst/>
              <a:defRPr/>
            </a:pPr>
            <a: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rPr>
              <a:t>Copyright © 2024 </a:t>
            </a:r>
            <a:r>
              <a:rPr kumimoji="0" lang="en-US" sz="800" b="1" i="0" u="none" strike="noStrike" kern="1200" cap="none" spc="0" normalizeH="0" baseline="0" noProof="0" dirty="0" err="1">
                <a:ln>
                  <a:noFill/>
                </a:ln>
                <a:solidFill>
                  <a:srgbClr val="FFFFFF"/>
                </a:solidFill>
                <a:effectLst/>
                <a:uLnTx/>
                <a:uFillTx/>
                <a:latin typeface="Verdana" pitchFamily="34" charset="0"/>
                <a:ea typeface="+mn-ea"/>
                <a:cs typeface="+mn-cs"/>
              </a:rPr>
              <a:t>SlideSpark</a:t>
            </a:r>
            <a: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rPr>
              <a:t> .LLC</a:t>
            </a:r>
            <a:endParaRPr kumimoji="0" lang="en-US" sz="9600" b="0" i="0" u="none" strike="noStrike" kern="1200" cap="none" spc="0" normalizeH="0" baseline="0" noProof="0" dirty="0">
              <a:ln>
                <a:noFill/>
              </a:ln>
              <a:solidFill>
                <a:srgbClr val="FFFFFF"/>
              </a:solidFill>
              <a:effectLst>
                <a:outerShdw blurRad="38100" dist="38100" dir="2700000" algn="tl">
                  <a:srgbClr val="336699"/>
                </a:outerShdw>
              </a:effectLst>
              <a:uLnTx/>
              <a:uFillTx/>
              <a:latin typeface="Tahoma" pitchFamily="34" charset="0"/>
              <a:ea typeface="+mn-ea"/>
              <a:cs typeface="+mn-cs"/>
            </a:endParaRPr>
          </a:p>
        </p:txBody>
      </p:sp>
      <p:pic>
        <p:nvPicPr>
          <p:cNvPr id="6"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15000" y="2362199"/>
            <a:ext cx="3200400" cy="4232275"/>
          </a:xfrm>
          <a:prstGeom prst="rect">
            <a:avLst/>
          </a:prstGeom>
          <a:noFill/>
          <a:ln w="76200">
            <a:solidFill>
              <a:schemeClr val="bg1">
                <a:lumMod val="85000"/>
                <a:lumOff val="15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7855493" y="1397675"/>
            <a:ext cx="1059907" cy="1569660"/>
          </a:xfrm>
          <a:prstGeom prst="rect">
            <a:avLst/>
          </a:prstGeom>
          <a:noFill/>
        </p:spPr>
        <p:txBody>
          <a:bodyPr wrap="none" lIns="91440" tIns="45720" rIns="91440" bIns="4572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96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Verdana" pitchFamily="34" charset="0"/>
                <a:ea typeface="+mn-ea"/>
                <a:cs typeface="+mn-cs"/>
              </a:rPr>
              <a:t>5</a:t>
            </a:r>
          </a:p>
        </p:txBody>
      </p:sp>
      <p:sp>
        <p:nvSpPr>
          <p:cNvPr id="7" name="Rounded Rectangle 6"/>
          <p:cNvSpPr/>
          <p:nvPr/>
        </p:nvSpPr>
        <p:spPr bwMode="auto">
          <a:xfrm>
            <a:off x="1447800" y="1752600"/>
            <a:ext cx="914400" cy="457200"/>
          </a:xfrm>
          <a:prstGeom prst="roundRect">
            <a:avLst/>
          </a:prstGeom>
          <a:solidFill>
            <a:schemeClr val="bg1">
              <a:lumMod val="95000"/>
              <a:lumOff val="5000"/>
            </a:schemeClr>
          </a:solidFill>
          <a:ln w="9525" cap="flat" cmpd="sng" algn="ctr">
            <a:solidFill>
              <a:srgbClr val="FFC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spTree>
    <p:extLst>
      <p:ext uri="{BB962C8B-B14F-4D97-AF65-F5344CB8AC3E}">
        <p14:creationId xmlns:p14="http://schemas.microsoft.com/office/powerpoint/2010/main" val="248882498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ISPRING_RESOURCE_PATHS_HASH_PRESENTER" val="2a7a13ed7224ef41a41aa9d8fce982c88cc67c0"/>
</p:tagLst>
</file>

<file path=ppt/theme/theme1.xml><?xml version="1.0" encoding="utf-8"?>
<a:theme xmlns:a="http://schemas.openxmlformats.org/drawingml/2006/main" name="Default Design">
  <a:themeElements>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4800" b="0" i="0"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4800" b="0" i="0" u="none" strike="noStrike" cap="none" normalizeH="0" baseline="0" smtClean="0">
            <a:ln>
              <a:noFill/>
            </a:ln>
            <a:solidFill>
              <a:schemeClr val="tx1"/>
            </a:solidFill>
            <a:effectLst/>
            <a:latin typeface="Verdana"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8_Default Design">
  <a:themeElements>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smtClean="0">
            <a:ln>
              <a:noFill/>
            </a:ln>
            <a:solidFill>
              <a:schemeClr val="tx1"/>
            </a:solidFill>
            <a:effectLst/>
            <a:latin typeface="Verdana"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1126</TotalTime>
  <Words>8044</Words>
  <Application>Microsoft Office PowerPoint</Application>
  <PresentationFormat>On-screen Show (4:3)</PresentationFormat>
  <Paragraphs>2070</Paragraphs>
  <Slides>221</Slides>
  <Notes>0</Notes>
  <HiddenSlides>0</HiddenSlides>
  <MMClips>0</MMClips>
  <ScaleCrop>false</ScaleCrop>
  <HeadingPairs>
    <vt:vector size="6" baseType="variant">
      <vt:variant>
        <vt:lpstr>Fonts Used</vt:lpstr>
      </vt:variant>
      <vt:variant>
        <vt:i4>11</vt:i4>
      </vt:variant>
      <vt:variant>
        <vt:lpstr>Theme</vt:lpstr>
      </vt:variant>
      <vt:variant>
        <vt:i4>3</vt:i4>
      </vt:variant>
      <vt:variant>
        <vt:lpstr>Slide Titles</vt:lpstr>
      </vt:variant>
      <vt:variant>
        <vt:i4>221</vt:i4>
      </vt:variant>
    </vt:vector>
  </HeadingPairs>
  <TitlesOfParts>
    <vt:vector size="235" baseType="lpstr">
      <vt:lpstr>Aptos</vt:lpstr>
      <vt:lpstr>Arial</vt:lpstr>
      <vt:lpstr>Arial Black</vt:lpstr>
      <vt:lpstr>Calibri</vt:lpstr>
      <vt:lpstr>Calibri Light</vt:lpstr>
      <vt:lpstr>Century Gothic</vt:lpstr>
      <vt:lpstr>Roboto</vt:lpstr>
      <vt:lpstr>Tahoma</vt:lpstr>
      <vt:lpstr>Times New Roman</vt:lpstr>
      <vt:lpstr>Verdana</vt:lpstr>
      <vt:lpstr>Wingdings</vt:lpstr>
      <vt:lpstr>Default Design</vt:lpstr>
      <vt:lpstr>Office Theme</vt:lpstr>
      <vt:lpstr>8_Default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Ryan Murphy</cp:lastModifiedBy>
  <cp:revision>19</cp:revision>
  <dcterms:modified xsi:type="dcterms:W3CDTF">2024-08-16T13:21:33Z</dcterms:modified>
</cp:coreProperties>
</file>