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4215" r:id="rId2"/>
    <p:sldMasterId id="2147484259" r:id="rId3"/>
    <p:sldMasterId id="2147484274" r:id="rId4"/>
  </p:sldMasterIdLst>
  <p:notesMasterIdLst>
    <p:notesMasterId r:id="rId173"/>
  </p:notesMasterIdLst>
  <p:handoutMasterIdLst>
    <p:handoutMasterId r:id="rId174"/>
  </p:handoutMasterIdLst>
  <p:sldIdLst>
    <p:sldId id="5759" r:id="rId5"/>
    <p:sldId id="5673" r:id="rId6"/>
    <p:sldId id="5668" r:id="rId7"/>
    <p:sldId id="2912" r:id="rId8"/>
    <p:sldId id="5102" r:id="rId9"/>
    <p:sldId id="5101" r:id="rId10"/>
    <p:sldId id="3822" r:id="rId11"/>
    <p:sldId id="5103" r:id="rId12"/>
    <p:sldId id="1617" r:id="rId13"/>
    <p:sldId id="3823" r:id="rId14"/>
    <p:sldId id="5326" r:id="rId15"/>
    <p:sldId id="3181" r:id="rId16"/>
    <p:sldId id="4319" r:id="rId17"/>
    <p:sldId id="5327" r:id="rId18"/>
    <p:sldId id="5328" r:id="rId19"/>
    <p:sldId id="4850" r:id="rId20"/>
    <p:sldId id="4853" r:id="rId21"/>
    <p:sldId id="4855" r:id="rId22"/>
    <p:sldId id="4854" r:id="rId23"/>
    <p:sldId id="4856" r:id="rId24"/>
    <p:sldId id="4857" r:id="rId25"/>
    <p:sldId id="4858" r:id="rId26"/>
    <p:sldId id="4859" r:id="rId27"/>
    <p:sldId id="4860" r:id="rId28"/>
    <p:sldId id="4861" r:id="rId29"/>
    <p:sldId id="4862" r:id="rId30"/>
    <p:sldId id="4863" r:id="rId31"/>
    <p:sldId id="4864" r:id="rId32"/>
    <p:sldId id="4865" r:id="rId33"/>
    <p:sldId id="4866" r:id="rId34"/>
    <p:sldId id="4867" r:id="rId35"/>
    <p:sldId id="4868" r:id="rId36"/>
    <p:sldId id="4869" r:id="rId37"/>
    <p:sldId id="5425" r:id="rId38"/>
    <p:sldId id="4974" r:id="rId39"/>
    <p:sldId id="4979" r:id="rId40"/>
    <p:sldId id="4978" r:id="rId41"/>
    <p:sldId id="4977" r:id="rId42"/>
    <p:sldId id="4976" r:id="rId43"/>
    <p:sldId id="4975" r:id="rId44"/>
    <p:sldId id="4980" r:id="rId45"/>
    <p:sldId id="4982" r:id="rId46"/>
    <p:sldId id="4981" r:id="rId47"/>
    <p:sldId id="4991" r:id="rId48"/>
    <p:sldId id="4990" r:id="rId49"/>
    <p:sldId id="4989" r:id="rId50"/>
    <p:sldId id="4988" r:id="rId51"/>
    <p:sldId id="4987" r:id="rId52"/>
    <p:sldId id="4986" r:id="rId53"/>
    <p:sldId id="4992" r:id="rId54"/>
    <p:sldId id="4993" r:id="rId55"/>
    <p:sldId id="4999" r:id="rId56"/>
    <p:sldId id="5009" r:id="rId57"/>
    <p:sldId id="5008" r:id="rId58"/>
    <p:sldId id="5007" r:id="rId59"/>
    <p:sldId id="5006" r:id="rId60"/>
    <p:sldId id="5005" r:id="rId61"/>
    <p:sldId id="5004" r:id="rId62"/>
    <p:sldId id="5010" r:id="rId63"/>
    <p:sldId id="5011" r:id="rId64"/>
    <p:sldId id="5012" r:id="rId65"/>
    <p:sldId id="5013" r:id="rId66"/>
    <p:sldId id="5014" r:id="rId67"/>
    <p:sldId id="5016" r:id="rId68"/>
    <p:sldId id="5020" r:id="rId69"/>
    <p:sldId id="5026" r:id="rId70"/>
    <p:sldId id="5025" r:id="rId71"/>
    <p:sldId id="5024" r:id="rId72"/>
    <p:sldId id="5023" r:id="rId73"/>
    <p:sldId id="5022" r:id="rId74"/>
    <p:sldId id="5021" r:id="rId75"/>
    <p:sldId id="5027" r:id="rId76"/>
    <p:sldId id="5029" r:id="rId77"/>
    <p:sldId id="5028" r:id="rId78"/>
    <p:sldId id="5035" r:id="rId79"/>
    <p:sldId id="5036" r:id="rId80"/>
    <p:sldId id="5033" r:id="rId81"/>
    <p:sldId id="5034" r:id="rId82"/>
    <p:sldId id="5032" r:id="rId83"/>
    <p:sldId id="5031" r:id="rId84"/>
    <p:sldId id="5038" r:id="rId85"/>
    <p:sldId id="5039" r:id="rId86"/>
    <p:sldId id="5040" r:id="rId87"/>
    <p:sldId id="5585" r:id="rId88"/>
    <p:sldId id="5586" r:id="rId89"/>
    <p:sldId id="5587" r:id="rId90"/>
    <p:sldId id="5584" r:id="rId91"/>
    <p:sldId id="5583" r:id="rId92"/>
    <p:sldId id="5590" r:id="rId93"/>
    <p:sldId id="5589" r:id="rId94"/>
    <p:sldId id="5591" r:id="rId95"/>
    <p:sldId id="5592" r:id="rId96"/>
    <p:sldId id="5593" r:id="rId97"/>
    <p:sldId id="5594" r:id="rId98"/>
    <p:sldId id="5595" r:id="rId99"/>
    <p:sldId id="5596" r:id="rId100"/>
    <p:sldId id="5597" r:id="rId101"/>
    <p:sldId id="5598" r:id="rId102"/>
    <p:sldId id="5599" r:id="rId103"/>
    <p:sldId id="5600" r:id="rId104"/>
    <p:sldId id="5601" r:id="rId105"/>
    <p:sldId id="5602" r:id="rId106"/>
    <p:sldId id="5603" r:id="rId107"/>
    <p:sldId id="5604" r:id="rId108"/>
    <p:sldId id="5605" r:id="rId109"/>
    <p:sldId id="5622" r:id="rId110"/>
    <p:sldId id="5620" r:id="rId111"/>
    <p:sldId id="5621" r:id="rId112"/>
    <p:sldId id="3612" r:id="rId113"/>
    <p:sldId id="5761" r:id="rId114"/>
    <p:sldId id="5762" r:id="rId115"/>
    <p:sldId id="3894" r:id="rId116"/>
    <p:sldId id="4019" r:id="rId117"/>
    <p:sldId id="5608" r:id="rId118"/>
    <p:sldId id="5610" r:id="rId119"/>
    <p:sldId id="5606" r:id="rId120"/>
    <p:sldId id="4022" r:id="rId121"/>
    <p:sldId id="4023" r:id="rId122"/>
    <p:sldId id="4024" r:id="rId123"/>
    <p:sldId id="4025" r:id="rId124"/>
    <p:sldId id="4026" r:id="rId125"/>
    <p:sldId id="4027" r:id="rId126"/>
    <p:sldId id="4028" r:id="rId127"/>
    <p:sldId id="4029" r:id="rId128"/>
    <p:sldId id="4030" r:id="rId129"/>
    <p:sldId id="4031" r:id="rId130"/>
    <p:sldId id="4032" r:id="rId131"/>
    <p:sldId id="4033" r:id="rId132"/>
    <p:sldId id="4034" r:id="rId133"/>
    <p:sldId id="4035" r:id="rId134"/>
    <p:sldId id="4036" r:id="rId135"/>
    <p:sldId id="4037" r:id="rId136"/>
    <p:sldId id="4038" r:id="rId137"/>
    <p:sldId id="4039" r:id="rId138"/>
    <p:sldId id="4040" r:id="rId139"/>
    <p:sldId id="4041" r:id="rId140"/>
    <p:sldId id="4042" r:id="rId141"/>
    <p:sldId id="4043" r:id="rId142"/>
    <p:sldId id="4044" r:id="rId143"/>
    <p:sldId id="4045" r:id="rId144"/>
    <p:sldId id="3833" r:id="rId145"/>
    <p:sldId id="3626" r:id="rId146"/>
    <p:sldId id="3832" r:id="rId147"/>
    <p:sldId id="3831" r:id="rId148"/>
    <p:sldId id="3830" r:id="rId149"/>
    <p:sldId id="3628" r:id="rId150"/>
    <p:sldId id="3627" r:id="rId151"/>
    <p:sldId id="5171" r:id="rId152"/>
    <p:sldId id="5172" r:id="rId153"/>
    <p:sldId id="5173" r:id="rId154"/>
    <p:sldId id="5174" r:id="rId155"/>
    <p:sldId id="5175" r:id="rId156"/>
    <p:sldId id="5176" r:id="rId157"/>
    <p:sldId id="5177" r:id="rId158"/>
    <p:sldId id="5178" r:id="rId159"/>
    <p:sldId id="5180" r:id="rId160"/>
    <p:sldId id="5181" r:id="rId161"/>
    <p:sldId id="5411" r:id="rId162"/>
    <p:sldId id="5412" r:id="rId163"/>
    <p:sldId id="5422" r:id="rId164"/>
    <p:sldId id="5758" r:id="rId165"/>
    <p:sldId id="5092" r:id="rId166"/>
    <p:sldId id="5763" r:id="rId167"/>
    <p:sldId id="1542" r:id="rId168"/>
    <p:sldId id="1579" r:id="rId169"/>
    <p:sldId id="1580" r:id="rId170"/>
    <p:sldId id="4682" r:id="rId171"/>
    <p:sldId id="1474" r:id="rId172"/>
  </p:sldIdLst>
  <p:sldSz cx="9144000" cy="6858000" type="screen4x3"/>
  <p:notesSz cx="6858000" cy="9144000"/>
  <p:custDataLst>
    <p:tags r:id="rId175"/>
  </p:custDataLst>
  <p:defaultTextStyle>
    <a:defPPr>
      <a:defRPr lang="en-US"/>
    </a:defPPr>
    <a:lvl1pPr algn="l" rtl="0" fontAlgn="base">
      <a:spcBef>
        <a:spcPct val="20000"/>
      </a:spcBef>
      <a:spcAft>
        <a:spcPct val="0"/>
      </a:spcAft>
      <a:buClr>
        <a:schemeClr val="hlink"/>
      </a:buClr>
      <a:buSzPct val="65000"/>
      <a:buFont typeface="Wingdings" pitchFamily="2" charset="2"/>
      <a:buChar char="n"/>
      <a:defRPr sz="9600" kern="1200">
        <a:solidFill>
          <a:schemeClr val="tx1"/>
        </a:solidFill>
        <a:effectLst>
          <a:outerShdw blurRad="38100" dist="38100" dir="2700000" algn="tl">
            <a:srgbClr val="000000">
              <a:alpha val="43137"/>
            </a:srgbClr>
          </a:outerShdw>
        </a:effectLst>
        <a:latin typeface="Tahoma" pitchFamily="34" charset="0"/>
        <a:ea typeface="+mn-ea"/>
        <a:cs typeface="+mn-cs"/>
      </a:defRPr>
    </a:lvl1pPr>
    <a:lvl2pPr marL="457200" algn="l" rtl="0" fontAlgn="base">
      <a:spcBef>
        <a:spcPct val="20000"/>
      </a:spcBef>
      <a:spcAft>
        <a:spcPct val="0"/>
      </a:spcAft>
      <a:buClr>
        <a:schemeClr val="hlink"/>
      </a:buClr>
      <a:buSzPct val="65000"/>
      <a:buFont typeface="Wingdings" pitchFamily="2" charset="2"/>
      <a:buChar char="n"/>
      <a:defRPr sz="9600" kern="1200">
        <a:solidFill>
          <a:schemeClr val="tx1"/>
        </a:solidFill>
        <a:effectLst>
          <a:outerShdw blurRad="38100" dist="38100" dir="2700000" algn="tl">
            <a:srgbClr val="000000">
              <a:alpha val="43137"/>
            </a:srgbClr>
          </a:outerShdw>
        </a:effectLst>
        <a:latin typeface="Tahoma" pitchFamily="34" charset="0"/>
        <a:ea typeface="+mn-ea"/>
        <a:cs typeface="+mn-cs"/>
      </a:defRPr>
    </a:lvl2pPr>
    <a:lvl3pPr marL="914400" algn="l" rtl="0" fontAlgn="base">
      <a:spcBef>
        <a:spcPct val="20000"/>
      </a:spcBef>
      <a:spcAft>
        <a:spcPct val="0"/>
      </a:spcAft>
      <a:buClr>
        <a:schemeClr val="hlink"/>
      </a:buClr>
      <a:buSzPct val="65000"/>
      <a:buFont typeface="Wingdings" pitchFamily="2" charset="2"/>
      <a:buChar char="n"/>
      <a:defRPr sz="9600" kern="1200">
        <a:solidFill>
          <a:schemeClr val="tx1"/>
        </a:solidFill>
        <a:effectLst>
          <a:outerShdw blurRad="38100" dist="38100" dir="2700000" algn="tl">
            <a:srgbClr val="000000">
              <a:alpha val="43137"/>
            </a:srgbClr>
          </a:outerShdw>
        </a:effectLst>
        <a:latin typeface="Tahoma" pitchFamily="34" charset="0"/>
        <a:ea typeface="+mn-ea"/>
        <a:cs typeface="+mn-cs"/>
      </a:defRPr>
    </a:lvl3pPr>
    <a:lvl4pPr marL="1371600" algn="l" rtl="0" fontAlgn="base">
      <a:spcBef>
        <a:spcPct val="20000"/>
      </a:spcBef>
      <a:spcAft>
        <a:spcPct val="0"/>
      </a:spcAft>
      <a:buClr>
        <a:schemeClr val="hlink"/>
      </a:buClr>
      <a:buSzPct val="65000"/>
      <a:buFont typeface="Wingdings" pitchFamily="2" charset="2"/>
      <a:buChar char="n"/>
      <a:defRPr sz="9600" kern="1200">
        <a:solidFill>
          <a:schemeClr val="tx1"/>
        </a:solidFill>
        <a:effectLst>
          <a:outerShdw blurRad="38100" dist="38100" dir="2700000" algn="tl">
            <a:srgbClr val="000000">
              <a:alpha val="43137"/>
            </a:srgbClr>
          </a:outerShdw>
        </a:effectLst>
        <a:latin typeface="Tahoma" pitchFamily="34" charset="0"/>
        <a:ea typeface="+mn-ea"/>
        <a:cs typeface="+mn-cs"/>
      </a:defRPr>
    </a:lvl4pPr>
    <a:lvl5pPr marL="1828800" algn="l" rtl="0" fontAlgn="base">
      <a:spcBef>
        <a:spcPct val="20000"/>
      </a:spcBef>
      <a:spcAft>
        <a:spcPct val="0"/>
      </a:spcAft>
      <a:buClr>
        <a:schemeClr val="hlink"/>
      </a:buClr>
      <a:buSzPct val="65000"/>
      <a:buFont typeface="Wingdings" pitchFamily="2" charset="2"/>
      <a:buChar char="n"/>
      <a:defRPr sz="9600" kern="1200">
        <a:solidFill>
          <a:schemeClr val="tx1"/>
        </a:solidFill>
        <a:effectLst>
          <a:outerShdw blurRad="38100" dist="38100" dir="2700000" algn="tl">
            <a:srgbClr val="000000">
              <a:alpha val="43137"/>
            </a:srgbClr>
          </a:outerShdw>
        </a:effectLst>
        <a:latin typeface="Tahoma" pitchFamily="34" charset="0"/>
        <a:ea typeface="+mn-ea"/>
        <a:cs typeface="+mn-cs"/>
      </a:defRPr>
    </a:lvl5pPr>
    <a:lvl6pPr marL="2286000" algn="l" defTabSz="914400" rtl="0" eaLnBrk="1" latinLnBrk="0" hangingPunct="1">
      <a:defRPr sz="9600" kern="1200">
        <a:solidFill>
          <a:schemeClr val="tx1"/>
        </a:solidFill>
        <a:effectLst>
          <a:outerShdw blurRad="38100" dist="38100" dir="2700000" algn="tl">
            <a:srgbClr val="000000">
              <a:alpha val="43137"/>
            </a:srgbClr>
          </a:outerShdw>
        </a:effectLst>
        <a:latin typeface="Tahoma" pitchFamily="34" charset="0"/>
        <a:ea typeface="+mn-ea"/>
        <a:cs typeface="+mn-cs"/>
      </a:defRPr>
    </a:lvl6pPr>
    <a:lvl7pPr marL="2743200" algn="l" defTabSz="914400" rtl="0" eaLnBrk="1" latinLnBrk="0" hangingPunct="1">
      <a:defRPr sz="9600" kern="1200">
        <a:solidFill>
          <a:schemeClr val="tx1"/>
        </a:solidFill>
        <a:effectLst>
          <a:outerShdw blurRad="38100" dist="38100" dir="2700000" algn="tl">
            <a:srgbClr val="000000">
              <a:alpha val="43137"/>
            </a:srgbClr>
          </a:outerShdw>
        </a:effectLst>
        <a:latin typeface="Tahoma" pitchFamily="34" charset="0"/>
        <a:ea typeface="+mn-ea"/>
        <a:cs typeface="+mn-cs"/>
      </a:defRPr>
    </a:lvl7pPr>
    <a:lvl8pPr marL="3200400" algn="l" defTabSz="914400" rtl="0" eaLnBrk="1" latinLnBrk="0" hangingPunct="1">
      <a:defRPr sz="9600" kern="1200">
        <a:solidFill>
          <a:schemeClr val="tx1"/>
        </a:solidFill>
        <a:effectLst>
          <a:outerShdw blurRad="38100" dist="38100" dir="2700000" algn="tl">
            <a:srgbClr val="000000">
              <a:alpha val="43137"/>
            </a:srgbClr>
          </a:outerShdw>
        </a:effectLst>
        <a:latin typeface="Tahoma" pitchFamily="34" charset="0"/>
        <a:ea typeface="+mn-ea"/>
        <a:cs typeface="+mn-cs"/>
      </a:defRPr>
    </a:lvl8pPr>
    <a:lvl9pPr marL="3657600" algn="l" defTabSz="914400" rtl="0" eaLnBrk="1" latinLnBrk="0" hangingPunct="1">
      <a:defRPr sz="9600" kern="1200">
        <a:solidFill>
          <a:schemeClr val="tx1"/>
        </a:solidFill>
        <a:effectLst>
          <a:outerShdw blurRad="38100" dist="38100" dir="2700000" algn="tl">
            <a:srgbClr val="000000">
              <a:alpha val="43137"/>
            </a:srgbClr>
          </a:outerShdw>
        </a:effectLst>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FF"/>
    <a:srgbClr val="CC99FF"/>
    <a:srgbClr val="FFCC99"/>
    <a:srgbClr val="00FF99"/>
    <a:srgbClr val="99FFCC"/>
    <a:srgbClr val="FF99FF"/>
    <a:srgbClr val="FFFFCC"/>
    <a:srgbClr val="996633"/>
    <a:srgbClr val="6633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821" autoAdjust="0"/>
    <p:restoredTop sz="97694" autoAdjust="0"/>
  </p:normalViewPr>
  <p:slideViewPr>
    <p:cSldViewPr>
      <p:cViewPr varScale="1">
        <p:scale>
          <a:sx n="110" d="100"/>
          <a:sy n="110" d="100"/>
        </p:scale>
        <p:origin x="5592"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433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38" Type="http://schemas.openxmlformats.org/officeDocument/2006/relationships/slide" Target="slides/slide134.xml"/><Relationship Id="rId154" Type="http://schemas.openxmlformats.org/officeDocument/2006/relationships/slide" Target="slides/slide150.xml"/><Relationship Id="rId159" Type="http://schemas.openxmlformats.org/officeDocument/2006/relationships/slide" Target="slides/slide155.xml"/><Relationship Id="rId175" Type="http://schemas.openxmlformats.org/officeDocument/2006/relationships/tags" Target="tags/tag1.xml"/><Relationship Id="rId170" Type="http://schemas.openxmlformats.org/officeDocument/2006/relationships/slide" Target="slides/slide166.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144" Type="http://schemas.openxmlformats.org/officeDocument/2006/relationships/slide" Target="slides/slide140.xml"/><Relationship Id="rId149" Type="http://schemas.openxmlformats.org/officeDocument/2006/relationships/slide" Target="slides/slide14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60" Type="http://schemas.openxmlformats.org/officeDocument/2006/relationships/slide" Target="slides/slide156.xml"/><Relationship Id="rId165" Type="http://schemas.openxmlformats.org/officeDocument/2006/relationships/slide" Target="slides/slide16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slide" Target="slides/slide151.xml"/><Relationship Id="rId171" Type="http://schemas.openxmlformats.org/officeDocument/2006/relationships/slide" Target="slides/slide167.xml"/><Relationship Id="rId176" Type="http://schemas.openxmlformats.org/officeDocument/2006/relationships/presProps" Target="presProps.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slide" Target="slides/slide157.xml"/><Relationship Id="rId166" Type="http://schemas.openxmlformats.org/officeDocument/2006/relationships/slide" Target="slides/slide162.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slide" Target="slides/slide126.xml"/><Relationship Id="rId135" Type="http://schemas.openxmlformats.org/officeDocument/2006/relationships/slide" Target="slides/slide131.xml"/><Relationship Id="rId143" Type="http://schemas.openxmlformats.org/officeDocument/2006/relationships/slide" Target="slides/slide139.xml"/><Relationship Id="rId148" Type="http://schemas.openxmlformats.org/officeDocument/2006/relationships/slide" Target="slides/slide144.xml"/><Relationship Id="rId151" Type="http://schemas.openxmlformats.org/officeDocument/2006/relationships/slide" Target="slides/slide147.xml"/><Relationship Id="rId156" Type="http://schemas.openxmlformats.org/officeDocument/2006/relationships/slide" Target="slides/slide152.xml"/><Relationship Id="rId164" Type="http://schemas.openxmlformats.org/officeDocument/2006/relationships/slide" Target="slides/slide160.xml"/><Relationship Id="rId169" Type="http://schemas.openxmlformats.org/officeDocument/2006/relationships/slide" Target="slides/slide165.xml"/><Relationship Id="rId177"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72" Type="http://schemas.openxmlformats.org/officeDocument/2006/relationships/slide" Target="slides/slide168.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handoutMaster" Target="handoutMasters/handoutMaster1.xml"/><Relationship Id="rId179"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415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200">
                <a:effectLst/>
                <a:latin typeface="Arial" charset="0"/>
              </a:defRPr>
            </a:lvl1pPr>
          </a:lstStyle>
          <a:p>
            <a:pPr>
              <a:defRPr/>
            </a:pPr>
            <a:endParaRPr lang="en-US"/>
          </a:p>
        </p:txBody>
      </p:sp>
      <p:sp>
        <p:nvSpPr>
          <p:cNvPr id="254157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a:effectLst/>
                <a:latin typeface="Arial" charset="0"/>
              </a:defRPr>
            </a:lvl1pPr>
          </a:lstStyle>
          <a:p>
            <a:pPr>
              <a:defRPr/>
            </a:pPr>
            <a:endParaRPr lang="en-US"/>
          </a:p>
        </p:txBody>
      </p:sp>
      <p:sp>
        <p:nvSpPr>
          <p:cNvPr id="254157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SzTx/>
              <a:buFontTx/>
              <a:buNone/>
              <a:defRPr sz="1200">
                <a:effectLst/>
                <a:latin typeface="Arial" charset="0"/>
              </a:defRPr>
            </a:lvl1pPr>
          </a:lstStyle>
          <a:p>
            <a:pPr>
              <a:defRPr/>
            </a:pPr>
            <a:endParaRPr lang="en-US"/>
          </a:p>
        </p:txBody>
      </p:sp>
      <p:sp>
        <p:nvSpPr>
          <p:cNvPr id="254157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a:effectLst/>
                <a:latin typeface="Arial" charset="0"/>
              </a:defRPr>
            </a:lvl1pPr>
          </a:lstStyle>
          <a:p>
            <a:pPr>
              <a:defRPr/>
            </a:pPr>
            <a:fld id="{E9646C9E-735A-4A9D-B9EF-22BEEAE3F089}" type="slidenum">
              <a:rPr lang="en-US"/>
              <a:pPr>
                <a:defRPr/>
              </a:pPr>
              <a:t>‹#›</a:t>
            </a:fld>
            <a:endParaRPr lang="en-US"/>
          </a:p>
        </p:txBody>
      </p:sp>
    </p:spTree>
    <p:extLst>
      <p:ext uri="{BB962C8B-B14F-4D97-AF65-F5344CB8AC3E}">
        <p14:creationId xmlns:p14="http://schemas.microsoft.com/office/powerpoint/2010/main" val="14800101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477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200">
                <a:effectLst/>
                <a:latin typeface="Arial" charset="0"/>
              </a:defRPr>
            </a:lvl1pPr>
          </a:lstStyle>
          <a:p>
            <a:pPr>
              <a:defRPr/>
            </a:pPr>
            <a:endParaRPr lang="en-US"/>
          </a:p>
        </p:txBody>
      </p:sp>
      <p:sp>
        <p:nvSpPr>
          <p:cNvPr id="25477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a:effectLst/>
                <a:latin typeface="Arial" charset="0"/>
              </a:defRPr>
            </a:lvl1pPr>
          </a:lstStyle>
          <a:p>
            <a:pPr>
              <a:defRPr/>
            </a:pPr>
            <a:endParaRPr lang="en-US"/>
          </a:p>
        </p:txBody>
      </p:sp>
      <p:sp>
        <p:nvSpPr>
          <p:cNvPr id="6082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477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477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SzTx/>
              <a:buFontTx/>
              <a:buNone/>
              <a:defRPr sz="1200">
                <a:effectLst/>
                <a:latin typeface="Arial" charset="0"/>
              </a:defRPr>
            </a:lvl1pPr>
          </a:lstStyle>
          <a:p>
            <a:pPr>
              <a:defRPr/>
            </a:pPr>
            <a:endParaRPr lang="en-US"/>
          </a:p>
        </p:txBody>
      </p:sp>
      <p:sp>
        <p:nvSpPr>
          <p:cNvPr id="25477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a:effectLst/>
                <a:latin typeface="Arial" charset="0"/>
              </a:defRPr>
            </a:lvl1pPr>
          </a:lstStyle>
          <a:p>
            <a:pPr>
              <a:defRPr/>
            </a:pPr>
            <a:fld id="{1C8DA872-17EF-4679-8A7D-7006CE1B6814}" type="slidenum">
              <a:rPr lang="en-US"/>
              <a:pPr>
                <a:defRPr/>
              </a:pPr>
              <a:t>‹#›</a:t>
            </a:fld>
            <a:endParaRPr lang="en-US"/>
          </a:p>
        </p:txBody>
      </p:sp>
    </p:spTree>
    <p:extLst>
      <p:ext uri="{BB962C8B-B14F-4D97-AF65-F5344CB8AC3E}">
        <p14:creationId xmlns:p14="http://schemas.microsoft.com/office/powerpoint/2010/main" val="9050644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A431D3-755A-41E2-B873-D1C263D65B7E}" type="slidenum">
              <a:rPr lang="en-US"/>
              <a:pPr>
                <a:defRPr/>
              </a:pPr>
              <a:t>‹#›</a:t>
            </a:fld>
            <a:endParaRPr lang="en-US"/>
          </a:p>
        </p:txBody>
      </p:sp>
    </p:spTree>
    <p:extLst>
      <p:ext uri="{BB962C8B-B14F-4D97-AF65-F5344CB8AC3E}">
        <p14:creationId xmlns:p14="http://schemas.microsoft.com/office/powerpoint/2010/main" val="2540787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0CAB343-0750-452A-AE54-03939387A21F}" type="slidenum">
              <a:rPr lang="en-US"/>
              <a:pPr>
                <a:defRPr/>
              </a:pPr>
              <a:t>‹#›</a:t>
            </a:fld>
            <a:endParaRPr lang="en-US"/>
          </a:p>
        </p:txBody>
      </p:sp>
    </p:spTree>
    <p:extLst>
      <p:ext uri="{BB962C8B-B14F-4D97-AF65-F5344CB8AC3E}">
        <p14:creationId xmlns:p14="http://schemas.microsoft.com/office/powerpoint/2010/main" val="3621053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C079CB-DB38-431E-BCB8-12FFB6928433}" type="slidenum">
              <a:rPr lang="en-US"/>
              <a:pPr>
                <a:defRPr/>
              </a:pPr>
              <a:t>‹#›</a:t>
            </a:fld>
            <a:endParaRPr lang="en-US"/>
          </a:p>
        </p:txBody>
      </p:sp>
    </p:spTree>
    <p:extLst>
      <p:ext uri="{BB962C8B-B14F-4D97-AF65-F5344CB8AC3E}">
        <p14:creationId xmlns:p14="http://schemas.microsoft.com/office/powerpoint/2010/main" val="14185698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3CEC8E-71F0-4786-A489-EBB3E0467CFE}" type="slidenum">
              <a:rPr lang="en-US"/>
              <a:pPr>
                <a:defRPr/>
              </a:pPr>
              <a:t>‹#›</a:t>
            </a:fld>
            <a:endParaRPr lang="en-US"/>
          </a:p>
        </p:txBody>
      </p:sp>
    </p:spTree>
    <p:extLst>
      <p:ext uri="{BB962C8B-B14F-4D97-AF65-F5344CB8AC3E}">
        <p14:creationId xmlns:p14="http://schemas.microsoft.com/office/powerpoint/2010/main" val="1327147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3F5504-FEE1-408A-87F1-B143E039F894}" type="slidenum">
              <a:rPr lang="en-US"/>
              <a:pPr>
                <a:defRPr/>
              </a:pPr>
              <a:t>‹#›</a:t>
            </a:fld>
            <a:endParaRPr lang="en-US"/>
          </a:p>
        </p:txBody>
      </p:sp>
    </p:spTree>
    <p:extLst>
      <p:ext uri="{BB962C8B-B14F-4D97-AF65-F5344CB8AC3E}">
        <p14:creationId xmlns:p14="http://schemas.microsoft.com/office/powerpoint/2010/main" val="1406616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buClr>
                <a:srgbClr val="66CCFF"/>
              </a:buCl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buClr>
                <a:srgbClr val="66CCFF"/>
              </a:buCl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buClr>
                <a:srgbClr val="66CCFF"/>
              </a:buClr>
              <a:defRPr/>
            </a:pPr>
            <a:fld id="{C55962D2-769E-4540-A9BE-C38FE483B787}" type="slidenum">
              <a:rPr lang="en-US">
                <a:solidFill>
                  <a:srgbClr val="FFFFFF"/>
                </a:solidFill>
              </a:rPr>
              <a:pPr>
                <a:buClr>
                  <a:srgbClr val="66CCFF"/>
                </a:buClr>
                <a:defRPr/>
              </a:pPr>
              <a:t>‹#›</a:t>
            </a:fld>
            <a:endParaRPr lang="en-US">
              <a:solidFill>
                <a:srgbClr val="FFFFFF"/>
              </a:solidFill>
            </a:endParaRPr>
          </a:p>
        </p:txBody>
      </p:sp>
    </p:spTree>
    <p:extLst>
      <p:ext uri="{BB962C8B-B14F-4D97-AF65-F5344CB8AC3E}">
        <p14:creationId xmlns:p14="http://schemas.microsoft.com/office/powerpoint/2010/main" val="26068794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buClr>
                <a:srgbClr val="66CCFF"/>
              </a:buCl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buClr>
                <a:srgbClr val="66CCFF"/>
              </a:buCl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buClr>
                <a:srgbClr val="66CCFF"/>
              </a:buClr>
              <a:defRPr/>
            </a:pPr>
            <a:fld id="{55B9C91F-850B-4ED8-B82A-9D4403E041EF}" type="slidenum">
              <a:rPr lang="en-US">
                <a:solidFill>
                  <a:srgbClr val="FFFFFF"/>
                </a:solidFill>
              </a:rPr>
              <a:pPr>
                <a:buClr>
                  <a:srgbClr val="66CCFF"/>
                </a:buClr>
                <a:defRPr/>
              </a:pPr>
              <a:t>‹#›</a:t>
            </a:fld>
            <a:endParaRPr lang="en-US">
              <a:solidFill>
                <a:srgbClr val="FFFFFF"/>
              </a:solidFill>
            </a:endParaRPr>
          </a:p>
        </p:txBody>
      </p:sp>
    </p:spTree>
    <p:extLst>
      <p:ext uri="{BB962C8B-B14F-4D97-AF65-F5344CB8AC3E}">
        <p14:creationId xmlns:p14="http://schemas.microsoft.com/office/powerpoint/2010/main" val="1673977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buClr>
                <a:srgbClr val="66CCFF"/>
              </a:buCl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buClr>
                <a:srgbClr val="66CCFF"/>
              </a:buCl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buClr>
                <a:srgbClr val="66CCFF"/>
              </a:buClr>
              <a:defRPr/>
            </a:pPr>
            <a:fld id="{D2202025-7AAC-48C2-A00D-7DE6EA00A672}" type="slidenum">
              <a:rPr lang="en-US">
                <a:solidFill>
                  <a:srgbClr val="FFFFFF"/>
                </a:solidFill>
              </a:rPr>
              <a:pPr>
                <a:buClr>
                  <a:srgbClr val="66CCFF"/>
                </a:buClr>
                <a:defRPr/>
              </a:pPr>
              <a:t>‹#›</a:t>
            </a:fld>
            <a:endParaRPr lang="en-US">
              <a:solidFill>
                <a:srgbClr val="FFFFFF"/>
              </a:solidFill>
            </a:endParaRPr>
          </a:p>
        </p:txBody>
      </p:sp>
    </p:spTree>
    <p:extLst>
      <p:ext uri="{BB962C8B-B14F-4D97-AF65-F5344CB8AC3E}">
        <p14:creationId xmlns:p14="http://schemas.microsoft.com/office/powerpoint/2010/main" val="16364393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buClr>
                <a:srgbClr val="66CCFF"/>
              </a:buCl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buClr>
                <a:srgbClr val="66CCFF"/>
              </a:buCl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buClr>
                <a:srgbClr val="66CCFF"/>
              </a:buClr>
              <a:defRPr/>
            </a:pPr>
            <a:fld id="{B371BF99-8B6C-42AC-9063-C07A44157BA9}" type="slidenum">
              <a:rPr lang="en-US">
                <a:solidFill>
                  <a:srgbClr val="FFFFFF"/>
                </a:solidFill>
              </a:rPr>
              <a:pPr>
                <a:buClr>
                  <a:srgbClr val="66CCFF"/>
                </a:buClr>
                <a:defRPr/>
              </a:pPr>
              <a:t>‹#›</a:t>
            </a:fld>
            <a:endParaRPr lang="en-US">
              <a:solidFill>
                <a:srgbClr val="FFFFFF"/>
              </a:solidFill>
            </a:endParaRPr>
          </a:p>
        </p:txBody>
      </p:sp>
    </p:spTree>
    <p:extLst>
      <p:ext uri="{BB962C8B-B14F-4D97-AF65-F5344CB8AC3E}">
        <p14:creationId xmlns:p14="http://schemas.microsoft.com/office/powerpoint/2010/main" val="15089167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buClr>
                <a:srgbClr val="66CCFF"/>
              </a:buCl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buClr>
                <a:srgbClr val="66CCFF"/>
              </a:buCl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buClr>
                <a:srgbClr val="66CCFF"/>
              </a:buClr>
              <a:defRPr/>
            </a:pPr>
            <a:fld id="{B8F6BD8D-3BC9-4095-89F1-80A8DA2F8CF1}" type="slidenum">
              <a:rPr lang="en-US">
                <a:solidFill>
                  <a:srgbClr val="FFFFFF"/>
                </a:solidFill>
              </a:rPr>
              <a:pPr>
                <a:buClr>
                  <a:srgbClr val="66CCFF"/>
                </a:buClr>
                <a:defRPr/>
              </a:pPr>
              <a:t>‹#›</a:t>
            </a:fld>
            <a:endParaRPr lang="en-US">
              <a:solidFill>
                <a:srgbClr val="FFFFFF"/>
              </a:solidFill>
            </a:endParaRPr>
          </a:p>
        </p:txBody>
      </p:sp>
    </p:spTree>
    <p:extLst>
      <p:ext uri="{BB962C8B-B14F-4D97-AF65-F5344CB8AC3E}">
        <p14:creationId xmlns:p14="http://schemas.microsoft.com/office/powerpoint/2010/main" val="18964875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buClr>
                <a:srgbClr val="66CCFF"/>
              </a:buCl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buClr>
                <a:srgbClr val="66CCFF"/>
              </a:buCl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buClr>
                <a:srgbClr val="66CCFF"/>
              </a:buClr>
              <a:defRPr/>
            </a:pPr>
            <a:fld id="{23BD0086-BCEB-4AE9-B3EF-8F80F7256F0A}" type="slidenum">
              <a:rPr lang="en-US">
                <a:solidFill>
                  <a:srgbClr val="FFFFFF"/>
                </a:solidFill>
              </a:rPr>
              <a:pPr>
                <a:buClr>
                  <a:srgbClr val="66CCFF"/>
                </a:buClr>
                <a:defRPr/>
              </a:pPr>
              <a:t>‹#›</a:t>
            </a:fld>
            <a:endParaRPr lang="en-US">
              <a:solidFill>
                <a:srgbClr val="FFFFFF"/>
              </a:solidFill>
            </a:endParaRPr>
          </a:p>
        </p:txBody>
      </p:sp>
    </p:spTree>
    <p:extLst>
      <p:ext uri="{BB962C8B-B14F-4D97-AF65-F5344CB8AC3E}">
        <p14:creationId xmlns:p14="http://schemas.microsoft.com/office/powerpoint/2010/main" val="2200891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B52E55-466F-4C5D-B307-672305A651C7}" type="slidenum">
              <a:rPr lang="en-US"/>
              <a:pPr>
                <a:defRPr/>
              </a:pPr>
              <a:t>‹#›</a:t>
            </a:fld>
            <a:endParaRPr lang="en-US"/>
          </a:p>
        </p:txBody>
      </p:sp>
    </p:spTree>
    <p:extLst>
      <p:ext uri="{BB962C8B-B14F-4D97-AF65-F5344CB8AC3E}">
        <p14:creationId xmlns:p14="http://schemas.microsoft.com/office/powerpoint/2010/main" val="19898431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buClr>
                <a:srgbClr val="66CCFF"/>
              </a:buCl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buClr>
                <a:srgbClr val="66CCFF"/>
              </a:buCl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buClr>
                <a:srgbClr val="66CCFF"/>
              </a:buClr>
              <a:defRPr/>
            </a:pPr>
            <a:fld id="{07D700CB-E322-416D-8868-E2944C6CDAB9}" type="slidenum">
              <a:rPr lang="en-US">
                <a:solidFill>
                  <a:srgbClr val="FFFFFF"/>
                </a:solidFill>
              </a:rPr>
              <a:pPr>
                <a:buClr>
                  <a:srgbClr val="66CCFF"/>
                </a:buClr>
                <a:defRPr/>
              </a:pPr>
              <a:t>‹#›</a:t>
            </a:fld>
            <a:endParaRPr lang="en-US">
              <a:solidFill>
                <a:srgbClr val="FFFFFF"/>
              </a:solidFill>
            </a:endParaRPr>
          </a:p>
        </p:txBody>
      </p:sp>
    </p:spTree>
    <p:extLst>
      <p:ext uri="{BB962C8B-B14F-4D97-AF65-F5344CB8AC3E}">
        <p14:creationId xmlns:p14="http://schemas.microsoft.com/office/powerpoint/2010/main" val="8152876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buClr>
                <a:srgbClr val="66CCFF"/>
              </a:buCl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buClr>
                <a:srgbClr val="66CCFF"/>
              </a:buCl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buClr>
                <a:srgbClr val="66CCFF"/>
              </a:buClr>
              <a:defRPr/>
            </a:pPr>
            <a:fld id="{D5EAF987-24FA-496D-A216-86EE7B3E2901}" type="slidenum">
              <a:rPr lang="en-US">
                <a:solidFill>
                  <a:srgbClr val="FFFFFF"/>
                </a:solidFill>
              </a:rPr>
              <a:pPr>
                <a:buClr>
                  <a:srgbClr val="66CCFF"/>
                </a:buClr>
                <a:defRPr/>
              </a:pPr>
              <a:t>‹#›</a:t>
            </a:fld>
            <a:endParaRPr lang="en-US">
              <a:solidFill>
                <a:srgbClr val="FFFFFF"/>
              </a:solidFill>
            </a:endParaRPr>
          </a:p>
        </p:txBody>
      </p:sp>
    </p:spTree>
    <p:extLst>
      <p:ext uri="{BB962C8B-B14F-4D97-AF65-F5344CB8AC3E}">
        <p14:creationId xmlns:p14="http://schemas.microsoft.com/office/powerpoint/2010/main" val="1987292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buClr>
                <a:srgbClr val="66CCFF"/>
              </a:buCl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buClr>
                <a:srgbClr val="66CCFF"/>
              </a:buCl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buClr>
                <a:srgbClr val="66CCFF"/>
              </a:buClr>
              <a:defRPr/>
            </a:pPr>
            <a:fld id="{C2621B23-785A-4A4F-8D81-0B9E01DF0379}" type="slidenum">
              <a:rPr lang="en-US">
                <a:solidFill>
                  <a:srgbClr val="FFFFFF"/>
                </a:solidFill>
              </a:rPr>
              <a:pPr>
                <a:buClr>
                  <a:srgbClr val="66CCFF"/>
                </a:buClr>
                <a:defRPr/>
              </a:pPr>
              <a:t>‹#›</a:t>
            </a:fld>
            <a:endParaRPr lang="en-US">
              <a:solidFill>
                <a:srgbClr val="FFFFFF"/>
              </a:solidFill>
            </a:endParaRPr>
          </a:p>
        </p:txBody>
      </p:sp>
    </p:spTree>
    <p:extLst>
      <p:ext uri="{BB962C8B-B14F-4D97-AF65-F5344CB8AC3E}">
        <p14:creationId xmlns:p14="http://schemas.microsoft.com/office/powerpoint/2010/main" val="199984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buClr>
                <a:srgbClr val="66CCFF"/>
              </a:buCl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buClr>
                <a:srgbClr val="66CCFF"/>
              </a:buCl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buClr>
                <a:srgbClr val="66CCFF"/>
              </a:buClr>
              <a:defRPr/>
            </a:pPr>
            <a:fld id="{FED8A7FF-DD2E-4A10-8A2E-119402698878}" type="slidenum">
              <a:rPr lang="en-US">
                <a:solidFill>
                  <a:srgbClr val="FFFFFF"/>
                </a:solidFill>
              </a:rPr>
              <a:pPr>
                <a:buClr>
                  <a:srgbClr val="66CCFF"/>
                </a:buClr>
                <a:defRPr/>
              </a:pPr>
              <a:t>‹#›</a:t>
            </a:fld>
            <a:endParaRPr lang="en-US">
              <a:solidFill>
                <a:srgbClr val="FFFFFF"/>
              </a:solidFill>
            </a:endParaRPr>
          </a:p>
        </p:txBody>
      </p:sp>
    </p:spTree>
    <p:extLst>
      <p:ext uri="{BB962C8B-B14F-4D97-AF65-F5344CB8AC3E}">
        <p14:creationId xmlns:p14="http://schemas.microsoft.com/office/powerpoint/2010/main" val="22369736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buClr>
                <a:srgbClr val="66CCFF"/>
              </a:buCl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buClr>
                <a:srgbClr val="66CCFF"/>
              </a:buCl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buClr>
                <a:srgbClr val="66CCFF"/>
              </a:buClr>
              <a:defRPr/>
            </a:pPr>
            <a:fld id="{EFF20EB6-396C-46B8-9337-881EBE4BD7F2}" type="slidenum">
              <a:rPr lang="en-US">
                <a:solidFill>
                  <a:srgbClr val="FFFFFF"/>
                </a:solidFill>
              </a:rPr>
              <a:pPr>
                <a:buClr>
                  <a:srgbClr val="66CCFF"/>
                </a:buClr>
                <a:defRPr/>
              </a:pPr>
              <a:t>‹#›</a:t>
            </a:fld>
            <a:endParaRPr lang="en-US">
              <a:solidFill>
                <a:srgbClr val="FFFFFF"/>
              </a:solidFill>
            </a:endParaRPr>
          </a:p>
        </p:txBody>
      </p:sp>
    </p:spTree>
    <p:extLst>
      <p:ext uri="{BB962C8B-B14F-4D97-AF65-F5344CB8AC3E}">
        <p14:creationId xmlns:p14="http://schemas.microsoft.com/office/powerpoint/2010/main" val="34161014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buClr>
                <a:srgbClr val="66CCFF"/>
              </a:buCl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buClr>
                <a:srgbClr val="66CCFF"/>
              </a:buCl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buClr>
                <a:srgbClr val="66CCFF"/>
              </a:buClr>
              <a:defRPr/>
            </a:pPr>
            <a:fld id="{9C015081-D800-435B-A3F6-DED50CFBA28A}" type="slidenum">
              <a:rPr lang="en-US">
                <a:solidFill>
                  <a:srgbClr val="FFFFFF"/>
                </a:solidFill>
              </a:rPr>
              <a:pPr>
                <a:buClr>
                  <a:srgbClr val="66CCFF"/>
                </a:buClr>
                <a:defRPr/>
              </a:pPr>
              <a:t>‹#›</a:t>
            </a:fld>
            <a:endParaRPr lang="en-US">
              <a:solidFill>
                <a:srgbClr val="FFFFFF"/>
              </a:solidFill>
            </a:endParaRPr>
          </a:p>
        </p:txBody>
      </p:sp>
    </p:spTree>
    <p:extLst>
      <p:ext uri="{BB962C8B-B14F-4D97-AF65-F5344CB8AC3E}">
        <p14:creationId xmlns:p14="http://schemas.microsoft.com/office/powerpoint/2010/main" val="8213826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buClr>
                <a:srgbClr val="66CCFF"/>
              </a:buClr>
              <a:defRPr/>
            </a:pPr>
            <a:endParaRPr lang="en-US">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buClr>
                <a:srgbClr val="66CCFF"/>
              </a:buClr>
              <a:defRPr/>
            </a:pPr>
            <a:endParaRPr lang="en-US">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pPr>
              <a:buClr>
                <a:srgbClr val="66CCFF"/>
              </a:buClr>
              <a:defRPr/>
            </a:pPr>
            <a:fld id="{185A83AC-FE88-491F-ABE0-A84144A2FF0C}" type="slidenum">
              <a:rPr lang="en-US">
                <a:solidFill>
                  <a:srgbClr val="FFFFFF"/>
                </a:solidFill>
              </a:rPr>
              <a:pPr>
                <a:buClr>
                  <a:srgbClr val="66CCFF"/>
                </a:buClr>
                <a:defRPr/>
              </a:pPr>
              <a:t>‹#›</a:t>
            </a:fld>
            <a:endParaRPr lang="en-US">
              <a:solidFill>
                <a:srgbClr val="FFFFFF"/>
              </a:solidFill>
            </a:endParaRPr>
          </a:p>
        </p:txBody>
      </p:sp>
    </p:spTree>
    <p:extLst>
      <p:ext uri="{BB962C8B-B14F-4D97-AF65-F5344CB8AC3E}">
        <p14:creationId xmlns:p14="http://schemas.microsoft.com/office/powerpoint/2010/main" val="30562029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buClr>
                <a:srgbClr val="66CCFF"/>
              </a:buCl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buClr>
                <a:srgbClr val="66CCFF"/>
              </a:buCl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buClr>
                <a:srgbClr val="66CCFF"/>
              </a:buClr>
              <a:defRPr/>
            </a:pPr>
            <a:fld id="{E4AE6644-28FC-4239-B21A-CD7A85042D1A}" type="slidenum">
              <a:rPr lang="en-US">
                <a:solidFill>
                  <a:srgbClr val="FFFFFF"/>
                </a:solidFill>
              </a:rPr>
              <a:pPr>
                <a:buClr>
                  <a:srgbClr val="66CCFF"/>
                </a:buClr>
                <a:defRPr/>
              </a:pPr>
              <a:t>‹#›</a:t>
            </a:fld>
            <a:endParaRPr lang="en-US">
              <a:solidFill>
                <a:srgbClr val="FFFFFF"/>
              </a:solidFill>
            </a:endParaRPr>
          </a:p>
        </p:txBody>
      </p:sp>
    </p:spTree>
    <p:extLst>
      <p:ext uri="{BB962C8B-B14F-4D97-AF65-F5344CB8AC3E}">
        <p14:creationId xmlns:p14="http://schemas.microsoft.com/office/powerpoint/2010/main" val="39301725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buClr>
                <a:srgbClr val="66CCFF"/>
              </a:buCl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buClr>
                <a:srgbClr val="66CCFF"/>
              </a:buCl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buClr>
                <a:srgbClr val="66CCFF"/>
              </a:buClr>
              <a:defRPr/>
            </a:pPr>
            <a:fld id="{3DAD7D88-4B87-4BB1-A6C1-2722F9DBAB0B}" type="slidenum">
              <a:rPr lang="en-US">
                <a:solidFill>
                  <a:srgbClr val="FFFFFF"/>
                </a:solidFill>
              </a:rPr>
              <a:pPr>
                <a:buClr>
                  <a:srgbClr val="66CCFF"/>
                </a:buClr>
                <a:defRPr/>
              </a:pPr>
              <a:t>‹#›</a:t>
            </a:fld>
            <a:endParaRPr lang="en-US">
              <a:solidFill>
                <a:srgbClr val="FFFFFF"/>
              </a:solidFill>
            </a:endParaRPr>
          </a:p>
        </p:txBody>
      </p:sp>
    </p:spTree>
    <p:extLst>
      <p:ext uri="{BB962C8B-B14F-4D97-AF65-F5344CB8AC3E}">
        <p14:creationId xmlns:p14="http://schemas.microsoft.com/office/powerpoint/2010/main" val="11949018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buClr>
                <a:srgbClr val="66CCFF"/>
              </a:buCl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buClr>
                <a:srgbClr val="66CCFF"/>
              </a:buCl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buClr>
                <a:srgbClr val="66CCFF"/>
              </a:buClr>
              <a:defRPr/>
            </a:pPr>
            <a:fld id="{261E4950-B8A3-4F3F-98C5-6AC1FA2DD04A}" type="slidenum">
              <a:rPr lang="en-US">
                <a:solidFill>
                  <a:srgbClr val="FFFFFF"/>
                </a:solidFill>
              </a:rPr>
              <a:pPr>
                <a:buClr>
                  <a:srgbClr val="66CCFF"/>
                </a:buClr>
                <a:defRPr/>
              </a:pPr>
              <a:t>‹#›</a:t>
            </a:fld>
            <a:endParaRPr lang="en-US">
              <a:solidFill>
                <a:srgbClr val="FFFFFF"/>
              </a:solidFill>
            </a:endParaRPr>
          </a:p>
        </p:txBody>
      </p:sp>
    </p:spTree>
    <p:extLst>
      <p:ext uri="{BB962C8B-B14F-4D97-AF65-F5344CB8AC3E}">
        <p14:creationId xmlns:p14="http://schemas.microsoft.com/office/powerpoint/2010/main" val="3879435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A5E1E6-1019-40C2-BD28-7B83C94438A6}" type="slidenum">
              <a:rPr lang="en-US"/>
              <a:pPr>
                <a:defRPr/>
              </a:pPr>
              <a:t>‹#›</a:t>
            </a:fld>
            <a:endParaRPr lang="en-US"/>
          </a:p>
        </p:txBody>
      </p:sp>
    </p:spTree>
    <p:extLst>
      <p:ext uri="{BB962C8B-B14F-4D97-AF65-F5344CB8AC3E}">
        <p14:creationId xmlns:p14="http://schemas.microsoft.com/office/powerpoint/2010/main" val="29392777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buClr>
                <a:srgbClr val="66CCFF"/>
              </a:buCl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buClr>
                <a:srgbClr val="66CCFF"/>
              </a:buCl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buClr>
                <a:srgbClr val="66CCFF"/>
              </a:buClr>
              <a:defRPr/>
            </a:pPr>
            <a:fld id="{6E7EF158-CB90-4C4E-8968-27085F6872B7}" type="slidenum">
              <a:rPr lang="en-US">
                <a:solidFill>
                  <a:srgbClr val="FFFFFF"/>
                </a:solidFill>
              </a:rPr>
              <a:pPr>
                <a:buClr>
                  <a:srgbClr val="66CCFF"/>
                </a:buClr>
                <a:defRPr/>
              </a:pPr>
              <a:t>‹#›</a:t>
            </a:fld>
            <a:endParaRPr lang="en-US">
              <a:solidFill>
                <a:srgbClr val="FFFFFF"/>
              </a:solidFill>
            </a:endParaRPr>
          </a:p>
        </p:txBody>
      </p:sp>
    </p:spTree>
    <p:extLst>
      <p:ext uri="{BB962C8B-B14F-4D97-AF65-F5344CB8AC3E}">
        <p14:creationId xmlns:p14="http://schemas.microsoft.com/office/powerpoint/2010/main" val="14516808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buClr>
                <a:srgbClr val="66CCFF"/>
              </a:buCl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buClr>
                <a:srgbClr val="66CCFF"/>
              </a:buCl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buClr>
                <a:srgbClr val="66CCFF"/>
              </a:buClr>
              <a:defRPr/>
            </a:pPr>
            <a:fld id="{A57B9C9D-21ED-45CB-BDE1-17E7BDDBD402}" type="slidenum">
              <a:rPr lang="en-US">
                <a:solidFill>
                  <a:srgbClr val="FFFFFF"/>
                </a:solidFill>
              </a:rPr>
              <a:pPr>
                <a:buClr>
                  <a:srgbClr val="66CCFF"/>
                </a:buClr>
                <a:defRPr/>
              </a:pPr>
              <a:t>‹#›</a:t>
            </a:fld>
            <a:endParaRPr lang="en-US">
              <a:solidFill>
                <a:srgbClr val="FFFFFF"/>
              </a:solidFill>
            </a:endParaRPr>
          </a:p>
        </p:txBody>
      </p:sp>
    </p:spTree>
    <p:extLst>
      <p:ext uri="{BB962C8B-B14F-4D97-AF65-F5344CB8AC3E}">
        <p14:creationId xmlns:p14="http://schemas.microsoft.com/office/powerpoint/2010/main" val="39841285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buClr>
                <a:srgbClr val="66CCFF"/>
              </a:buCl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buClr>
                <a:srgbClr val="66CCFF"/>
              </a:buCl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buClr>
                <a:srgbClr val="66CCFF"/>
              </a:buClr>
              <a:defRPr/>
            </a:pPr>
            <a:fld id="{6565A105-1C71-4115-AC8A-D85D78D6811B}" type="slidenum">
              <a:rPr lang="en-US">
                <a:solidFill>
                  <a:srgbClr val="FFFFFF"/>
                </a:solidFill>
              </a:rPr>
              <a:pPr>
                <a:buClr>
                  <a:srgbClr val="66CCFF"/>
                </a:buClr>
                <a:defRPr/>
              </a:pPr>
              <a:t>‹#›</a:t>
            </a:fld>
            <a:endParaRPr lang="en-US">
              <a:solidFill>
                <a:srgbClr val="FFFFFF"/>
              </a:solidFill>
            </a:endParaRPr>
          </a:p>
        </p:txBody>
      </p:sp>
    </p:spTree>
    <p:extLst>
      <p:ext uri="{BB962C8B-B14F-4D97-AF65-F5344CB8AC3E}">
        <p14:creationId xmlns:p14="http://schemas.microsoft.com/office/powerpoint/2010/main" val="19341382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buClr>
                <a:srgbClr val="66CCFF"/>
              </a:buCl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buClr>
                <a:srgbClr val="66CCFF"/>
              </a:buCl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buClr>
                <a:srgbClr val="66CCFF"/>
              </a:buClr>
              <a:defRPr/>
            </a:pPr>
            <a:fld id="{4693FA3D-D4C7-4142-A07E-5F08795B2C46}" type="slidenum">
              <a:rPr lang="en-US">
                <a:solidFill>
                  <a:srgbClr val="FFFFFF"/>
                </a:solidFill>
              </a:rPr>
              <a:pPr>
                <a:buClr>
                  <a:srgbClr val="66CCFF"/>
                </a:buClr>
                <a:defRPr/>
              </a:pPr>
              <a:t>‹#›</a:t>
            </a:fld>
            <a:endParaRPr lang="en-US">
              <a:solidFill>
                <a:srgbClr val="FFFFFF"/>
              </a:solidFill>
            </a:endParaRPr>
          </a:p>
        </p:txBody>
      </p:sp>
    </p:spTree>
    <p:extLst>
      <p:ext uri="{BB962C8B-B14F-4D97-AF65-F5344CB8AC3E}">
        <p14:creationId xmlns:p14="http://schemas.microsoft.com/office/powerpoint/2010/main" val="31711726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buClr>
                <a:srgbClr val="66CCFF"/>
              </a:buCl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buClr>
                <a:srgbClr val="66CCFF"/>
              </a:buCl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buClr>
                <a:srgbClr val="66CCFF"/>
              </a:buClr>
              <a:defRPr/>
            </a:pPr>
            <a:fld id="{04FC382A-88A5-4C3F-9A44-8DF3B9B692DC}" type="slidenum">
              <a:rPr lang="en-US">
                <a:solidFill>
                  <a:srgbClr val="FFFFFF"/>
                </a:solidFill>
              </a:rPr>
              <a:pPr>
                <a:buClr>
                  <a:srgbClr val="66CCFF"/>
                </a:buClr>
                <a:defRPr/>
              </a:pPr>
              <a:t>‹#›</a:t>
            </a:fld>
            <a:endParaRPr lang="en-US">
              <a:solidFill>
                <a:srgbClr val="FFFFFF"/>
              </a:solidFill>
            </a:endParaRPr>
          </a:p>
        </p:txBody>
      </p:sp>
    </p:spTree>
    <p:extLst>
      <p:ext uri="{BB962C8B-B14F-4D97-AF65-F5344CB8AC3E}">
        <p14:creationId xmlns:p14="http://schemas.microsoft.com/office/powerpoint/2010/main" val="20050614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buClr>
                <a:srgbClr val="66CCFF"/>
              </a:buCl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buClr>
                <a:srgbClr val="66CCFF"/>
              </a:buCl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buClr>
                <a:srgbClr val="66CCFF"/>
              </a:buClr>
              <a:defRPr/>
            </a:pPr>
            <a:fld id="{9A184DE9-1D93-4CC3-9656-283863CA4C6C}" type="slidenum">
              <a:rPr lang="en-US">
                <a:solidFill>
                  <a:srgbClr val="FFFFFF"/>
                </a:solidFill>
              </a:rPr>
              <a:pPr>
                <a:buClr>
                  <a:srgbClr val="66CCFF"/>
                </a:buClr>
                <a:defRPr/>
              </a:pPr>
              <a:t>‹#›</a:t>
            </a:fld>
            <a:endParaRPr lang="en-US">
              <a:solidFill>
                <a:srgbClr val="FFFFFF"/>
              </a:solidFill>
            </a:endParaRPr>
          </a:p>
        </p:txBody>
      </p:sp>
    </p:spTree>
    <p:extLst>
      <p:ext uri="{BB962C8B-B14F-4D97-AF65-F5344CB8AC3E}">
        <p14:creationId xmlns:p14="http://schemas.microsoft.com/office/powerpoint/2010/main" val="27203918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buClr>
                <a:srgbClr val="66CCFF"/>
              </a:buCl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buClr>
                <a:srgbClr val="66CCFF"/>
              </a:buCl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buClr>
                <a:srgbClr val="66CCFF"/>
              </a:buClr>
              <a:defRPr/>
            </a:pPr>
            <a:fld id="{A403AECD-F8F2-493E-BDEB-72B4E7D8BC88}" type="slidenum">
              <a:rPr lang="en-US">
                <a:solidFill>
                  <a:srgbClr val="FFFFFF"/>
                </a:solidFill>
              </a:rPr>
              <a:pPr>
                <a:buClr>
                  <a:srgbClr val="66CCFF"/>
                </a:buClr>
                <a:defRPr/>
              </a:pPr>
              <a:t>‹#›</a:t>
            </a:fld>
            <a:endParaRPr lang="en-US">
              <a:solidFill>
                <a:srgbClr val="FFFFFF"/>
              </a:solidFill>
            </a:endParaRPr>
          </a:p>
        </p:txBody>
      </p:sp>
    </p:spTree>
    <p:extLst>
      <p:ext uri="{BB962C8B-B14F-4D97-AF65-F5344CB8AC3E}">
        <p14:creationId xmlns:p14="http://schemas.microsoft.com/office/powerpoint/2010/main" val="8439701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buClr>
                <a:srgbClr val="66CCFF"/>
              </a:buCl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buClr>
                <a:srgbClr val="66CCFF"/>
              </a:buCl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buClr>
                <a:srgbClr val="66CCFF"/>
              </a:buClr>
              <a:defRPr/>
            </a:pPr>
            <a:fld id="{B72E6A85-AE98-4DF8-BE3C-B9F63354BCB8}" type="slidenum">
              <a:rPr lang="en-US">
                <a:solidFill>
                  <a:srgbClr val="FFFFFF"/>
                </a:solidFill>
              </a:rPr>
              <a:pPr>
                <a:buClr>
                  <a:srgbClr val="66CCFF"/>
                </a:buClr>
                <a:defRPr/>
              </a:pPr>
              <a:t>‹#›</a:t>
            </a:fld>
            <a:endParaRPr lang="en-US">
              <a:solidFill>
                <a:srgbClr val="FFFFFF"/>
              </a:solidFill>
            </a:endParaRPr>
          </a:p>
        </p:txBody>
      </p:sp>
    </p:spTree>
    <p:extLst>
      <p:ext uri="{BB962C8B-B14F-4D97-AF65-F5344CB8AC3E}">
        <p14:creationId xmlns:p14="http://schemas.microsoft.com/office/powerpoint/2010/main" val="15011560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buClr>
                <a:srgbClr val="66CCFF"/>
              </a:buCl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buClr>
                <a:srgbClr val="66CCFF"/>
              </a:buCl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buClr>
                <a:srgbClr val="66CCFF"/>
              </a:buClr>
              <a:defRPr/>
            </a:pPr>
            <a:fld id="{67AFA7C0-3EFC-40FF-BC78-4395FF4AB5B8}" type="slidenum">
              <a:rPr lang="en-US">
                <a:solidFill>
                  <a:srgbClr val="FFFFFF"/>
                </a:solidFill>
              </a:rPr>
              <a:pPr>
                <a:buClr>
                  <a:srgbClr val="66CCFF"/>
                </a:buClr>
                <a:defRPr/>
              </a:pPr>
              <a:t>‹#›</a:t>
            </a:fld>
            <a:endParaRPr lang="en-US">
              <a:solidFill>
                <a:srgbClr val="FFFFFF"/>
              </a:solidFill>
            </a:endParaRPr>
          </a:p>
        </p:txBody>
      </p:sp>
    </p:spTree>
    <p:extLst>
      <p:ext uri="{BB962C8B-B14F-4D97-AF65-F5344CB8AC3E}">
        <p14:creationId xmlns:p14="http://schemas.microsoft.com/office/powerpoint/2010/main" val="8551550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buClr>
                <a:srgbClr val="66CCFF"/>
              </a:buCl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buClr>
                <a:srgbClr val="66CCFF"/>
              </a:buCl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buClr>
                <a:srgbClr val="66CCFF"/>
              </a:buClr>
              <a:defRPr/>
            </a:pPr>
            <a:fld id="{C1680CEF-F747-4012-B9E1-AFF35FD07B4F}" type="slidenum">
              <a:rPr lang="en-US">
                <a:solidFill>
                  <a:srgbClr val="FFFFFF"/>
                </a:solidFill>
              </a:rPr>
              <a:pPr>
                <a:buClr>
                  <a:srgbClr val="66CCFF"/>
                </a:buClr>
                <a:defRPr/>
              </a:pPr>
              <a:t>‹#›</a:t>
            </a:fld>
            <a:endParaRPr lang="en-US">
              <a:solidFill>
                <a:srgbClr val="FFFFFF"/>
              </a:solidFill>
            </a:endParaRPr>
          </a:p>
        </p:txBody>
      </p:sp>
    </p:spTree>
    <p:extLst>
      <p:ext uri="{BB962C8B-B14F-4D97-AF65-F5344CB8AC3E}">
        <p14:creationId xmlns:p14="http://schemas.microsoft.com/office/powerpoint/2010/main" val="3148309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46C4DB2-380D-492D-AA03-860DFAB2D199}" type="slidenum">
              <a:rPr lang="en-US"/>
              <a:pPr>
                <a:defRPr/>
              </a:pPr>
              <a:t>‹#›</a:t>
            </a:fld>
            <a:endParaRPr lang="en-US"/>
          </a:p>
        </p:txBody>
      </p:sp>
    </p:spTree>
    <p:extLst>
      <p:ext uri="{BB962C8B-B14F-4D97-AF65-F5344CB8AC3E}">
        <p14:creationId xmlns:p14="http://schemas.microsoft.com/office/powerpoint/2010/main" val="33199176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buClr>
                <a:srgbClr val="66CCFF"/>
              </a:buClr>
              <a:defRPr/>
            </a:pPr>
            <a:endParaRPr lang="en-US">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buClr>
                <a:srgbClr val="66CCFF"/>
              </a:buClr>
              <a:defRPr/>
            </a:pPr>
            <a:endParaRPr lang="en-US">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pPr>
              <a:buClr>
                <a:srgbClr val="66CCFF"/>
              </a:buClr>
              <a:defRPr/>
            </a:pPr>
            <a:fld id="{5FE2F52A-3C5B-4199-AAE3-35B966BD02BD}" type="slidenum">
              <a:rPr lang="en-US">
                <a:solidFill>
                  <a:srgbClr val="FFFFFF"/>
                </a:solidFill>
              </a:rPr>
              <a:pPr>
                <a:buClr>
                  <a:srgbClr val="66CCFF"/>
                </a:buClr>
                <a:defRPr/>
              </a:pPr>
              <a:t>‹#›</a:t>
            </a:fld>
            <a:endParaRPr lang="en-US">
              <a:solidFill>
                <a:srgbClr val="FFFFFF"/>
              </a:solidFill>
            </a:endParaRPr>
          </a:p>
        </p:txBody>
      </p:sp>
    </p:spTree>
    <p:extLst>
      <p:ext uri="{BB962C8B-B14F-4D97-AF65-F5344CB8AC3E}">
        <p14:creationId xmlns:p14="http://schemas.microsoft.com/office/powerpoint/2010/main" val="1338528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buClr>
                <a:srgbClr val="66CCFF"/>
              </a:buCl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buClr>
                <a:srgbClr val="66CCFF"/>
              </a:buCl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buClr>
                <a:srgbClr val="66CCFF"/>
              </a:buClr>
              <a:defRPr/>
            </a:pPr>
            <a:fld id="{A1A7827D-4AD9-4CF4-BB10-EE7A535F6F03}" type="slidenum">
              <a:rPr lang="en-US">
                <a:solidFill>
                  <a:srgbClr val="FFFFFF"/>
                </a:solidFill>
              </a:rPr>
              <a:pPr>
                <a:buClr>
                  <a:srgbClr val="66CCFF"/>
                </a:buClr>
                <a:defRPr/>
              </a:pPr>
              <a:t>‹#›</a:t>
            </a:fld>
            <a:endParaRPr lang="en-US">
              <a:solidFill>
                <a:srgbClr val="FFFFFF"/>
              </a:solidFill>
            </a:endParaRPr>
          </a:p>
        </p:txBody>
      </p:sp>
    </p:spTree>
    <p:extLst>
      <p:ext uri="{BB962C8B-B14F-4D97-AF65-F5344CB8AC3E}">
        <p14:creationId xmlns:p14="http://schemas.microsoft.com/office/powerpoint/2010/main" val="33277012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63B232-CB70-4ACB-B369-E4942FB4497A}" type="slidenum">
              <a:rPr lang="en-US"/>
              <a:pPr>
                <a:defRPr/>
              </a:pPr>
              <a:t>‹#›</a:t>
            </a:fld>
            <a:endParaRPr lang="en-US"/>
          </a:p>
        </p:txBody>
      </p:sp>
    </p:spTree>
    <p:extLst>
      <p:ext uri="{BB962C8B-B14F-4D97-AF65-F5344CB8AC3E}">
        <p14:creationId xmlns:p14="http://schemas.microsoft.com/office/powerpoint/2010/main" val="10507040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26861F-AB46-4171-A414-E19DD7659EBA}" type="slidenum">
              <a:rPr lang="en-US"/>
              <a:pPr>
                <a:defRPr/>
              </a:pPr>
              <a:t>‹#›</a:t>
            </a:fld>
            <a:endParaRPr lang="en-US"/>
          </a:p>
        </p:txBody>
      </p:sp>
    </p:spTree>
    <p:extLst>
      <p:ext uri="{BB962C8B-B14F-4D97-AF65-F5344CB8AC3E}">
        <p14:creationId xmlns:p14="http://schemas.microsoft.com/office/powerpoint/2010/main" val="7542729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AF0888-4D72-48D0-B0CA-2DC32EC26EC2}" type="slidenum">
              <a:rPr lang="en-US"/>
              <a:pPr>
                <a:defRPr/>
              </a:pPr>
              <a:t>‹#›</a:t>
            </a:fld>
            <a:endParaRPr lang="en-US"/>
          </a:p>
        </p:txBody>
      </p:sp>
    </p:spTree>
    <p:extLst>
      <p:ext uri="{BB962C8B-B14F-4D97-AF65-F5344CB8AC3E}">
        <p14:creationId xmlns:p14="http://schemas.microsoft.com/office/powerpoint/2010/main" val="40217391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CFBCE8E-2777-4DBF-8D2A-5E3D3587953E}" type="slidenum">
              <a:rPr lang="en-US"/>
              <a:pPr>
                <a:defRPr/>
              </a:pPr>
              <a:t>‹#›</a:t>
            </a:fld>
            <a:endParaRPr lang="en-US"/>
          </a:p>
        </p:txBody>
      </p:sp>
    </p:spTree>
    <p:extLst>
      <p:ext uri="{BB962C8B-B14F-4D97-AF65-F5344CB8AC3E}">
        <p14:creationId xmlns:p14="http://schemas.microsoft.com/office/powerpoint/2010/main" val="38768960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D3908C1-CECD-47C5-BE43-E22E8150DCEB}" type="slidenum">
              <a:rPr lang="en-US"/>
              <a:pPr>
                <a:defRPr/>
              </a:pPr>
              <a:t>‹#›</a:t>
            </a:fld>
            <a:endParaRPr lang="en-US"/>
          </a:p>
        </p:txBody>
      </p:sp>
    </p:spTree>
    <p:extLst>
      <p:ext uri="{BB962C8B-B14F-4D97-AF65-F5344CB8AC3E}">
        <p14:creationId xmlns:p14="http://schemas.microsoft.com/office/powerpoint/2010/main" val="26122043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3EBFBF-8410-48D8-8E0B-80D804A22890}" type="slidenum">
              <a:rPr lang="en-US"/>
              <a:pPr>
                <a:defRPr/>
              </a:pPr>
              <a:t>‹#›</a:t>
            </a:fld>
            <a:endParaRPr lang="en-US"/>
          </a:p>
        </p:txBody>
      </p:sp>
    </p:spTree>
    <p:extLst>
      <p:ext uri="{BB962C8B-B14F-4D97-AF65-F5344CB8AC3E}">
        <p14:creationId xmlns:p14="http://schemas.microsoft.com/office/powerpoint/2010/main" val="31235109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DEB08A7-75BE-4508-A5AF-EB71513EC579}" type="slidenum">
              <a:rPr lang="en-US"/>
              <a:pPr>
                <a:defRPr/>
              </a:pPr>
              <a:t>‹#›</a:t>
            </a:fld>
            <a:endParaRPr lang="en-US"/>
          </a:p>
        </p:txBody>
      </p:sp>
    </p:spTree>
    <p:extLst>
      <p:ext uri="{BB962C8B-B14F-4D97-AF65-F5344CB8AC3E}">
        <p14:creationId xmlns:p14="http://schemas.microsoft.com/office/powerpoint/2010/main" val="23024390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D838A4-082F-4FEB-A9AA-C409845620EA}" type="slidenum">
              <a:rPr lang="en-US"/>
              <a:pPr>
                <a:defRPr/>
              </a:pPr>
              <a:t>‹#›</a:t>
            </a:fld>
            <a:endParaRPr lang="en-US"/>
          </a:p>
        </p:txBody>
      </p:sp>
    </p:spTree>
    <p:extLst>
      <p:ext uri="{BB962C8B-B14F-4D97-AF65-F5344CB8AC3E}">
        <p14:creationId xmlns:p14="http://schemas.microsoft.com/office/powerpoint/2010/main" val="2395855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0625AF0-7B9B-40E7-A57E-721AEA3393BD}" type="slidenum">
              <a:rPr lang="en-US"/>
              <a:pPr>
                <a:defRPr/>
              </a:pPr>
              <a:t>‹#›</a:t>
            </a:fld>
            <a:endParaRPr lang="en-US"/>
          </a:p>
        </p:txBody>
      </p:sp>
    </p:spTree>
    <p:extLst>
      <p:ext uri="{BB962C8B-B14F-4D97-AF65-F5344CB8AC3E}">
        <p14:creationId xmlns:p14="http://schemas.microsoft.com/office/powerpoint/2010/main" val="19053289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4018EDA-4E2B-4826-B472-0235326AE789}" type="slidenum">
              <a:rPr lang="en-US"/>
              <a:pPr>
                <a:defRPr/>
              </a:pPr>
              <a:t>‹#›</a:t>
            </a:fld>
            <a:endParaRPr lang="en-US"/>
          </a:p>
        </p:txBody>
      </p:sp>
    </p:spTree>
    <p:extLst>
      <p:ext uri="{BB962C8B-B14F-4D97-AF65-F5344CB8AC3E}">
        <p14:creationId xmlns:p14="http://schemas.microsoft.com/office/powerpoint/2010/main" val="8985700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B20425-053D-4DD9-9157-1F04DC5528ED}" type="slidenum">
              <a:rPr lang="en-US"/>
              <a:pPr>
                <a:defRPr/>
              </a:pPr>
              <a:t>‹#›</a:t>
            </a:fld>
            <a:endParaRPr lang="en-US"/>
          </a:p>
        </p:txBody>
      </p:sp>
    </p:spTree>
    <p:extLst>
      <p:ext uri="{BB962C8B-B14F-4D97-AF65-F5344CB8AC3E}">
        <p14:creationId xmlns:p14="http://schemas.microsoft.com/office/powerpoint/2010/main" val="2221285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2D02CF-AF6A-4343-825A-DD1E24CA622F}" type="slidenum">
              <a:rPr lang="en-US"/>
              <a:pPr>
                <a:defRPr/>
              </a:pPr>
              <a:t>‹#›</a:t>
            </a:fld>
            <a:endParaRPr lang="en-US"/>
          </a:p>
        </p:txBody>
      </p:sp>
    </p:spTree>
    <p:extLst>
      <p:ext uri="{BB962C8B-B14F-4D97-AF65-F5344CB8AC3E}">
        <p14:creationId xmlns:p14="http://schemas.microsoft.com/office/powerpoint/2010/main" val="18976239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6E6F32-B759-4137-A4AC-CE393B5C48D4}" type="slidenum">
              <a:rPr lang="en-US"/>
              <a:pPr>
                <a:defRPr/>
              </a:pPr>
              <a:t>‹#›</a:t>
            </a:fld>
            <a:endParaRPr lang="en-US"/>
          </a:p>
        </p:txBody>
      </p:sp>
    </p:spTree>
    <p:extLst>
      <p:ext uri="{BB962C8B-B14F-4D97-AF65-F5344CB8AC3E}">
        <p14:creationId xmlns:p14="http://schemas.microsoft.com/office/powerpoint/2010/main" val="39294605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CB67843B-C390-4AE4-9B6D-F8504D9C3605}" type="slidenum">
              <a:rPr lang="en-US"/>
              <a:pPr>
                <a:defRPr/>
              </a:pPr>
              <a:t>‹#›</a:t>
            </a:fld>
            <a:endParaRPr lang="en-US"/>
          </a:p>
        </p:txBody>
      </p:sp>
    </p:spTree>
    <p:extLst>
      <p:ext uri="{BB962C8B-B14F-4D97-AF65-F5344CB8AC3E}">
        <p14:creationId xmlns:p14="http://schemas.microsoft.com/office/powerpoint/2010/main" val="3274453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57D4E98-D969-4E6F-9FD9-9EA2A7F98E98}" type="slidenum">
              <a:rPr lang="en-US"/>
              <a:pPr>
                <a:defRPr/>
              </a:pPr>
              <a:t>‹#›</a:t>
            </a:fld>
            <a:endParaRPr lang="en-US"/>
          </a:p>
        </p:txBody>
      </p:sp>
    </p:spTree>
    <p:extLst>
      <p:ext uri="{BB962C8B-B14F-4D97-AF65-F5344CB8AC3E}">
        <p14:creationId xmlns:p14="http://schemas.microsoft.com/office/powerpoint/2010/main" val="2239163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EB8070B-2F9C-4CA4-A40A-80C0F826EBDA}" type="slidenum">
              <a:rPr lang="en-US"/>
              <a:pPr>
                <a:defRPr/>
              </a:pPr>
              <a:t>‹#›</a:t>
            </a:fld>
            <a:endParaRPr lang="en-US"/>
          </a:p>
        </p:txBody>
      </p:sp>
    </p:spTree>
    <p:extLst>
      <p:ext uri="{BB962C8B-B14F-4D97-AF65-F5344CB8AC3E}">
        <p14:creationId xmlns:p14="http://schemas.microsoft.com/office/powerpoint/2010/main" val="1250946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BEBF947-6CF6-4C47-B857-45178C36BB84}" type="slidenum">
              <a:rPr lang="en-US"/>
              <a:pPr>
                <a:defRPr/>
              </a:pPr>
              <a:t>‹#›</a:t>
            </a:fld>
            <a:endParaRPr lang="en-US"/>
          </a:p>
        </p:txBody>
      </p:sp>
    </p:spTree>
    <p:extLst>
      <p:ext uri="{BB962C8B-B14F-4D97-AF65-F5344CB8AC3E}">
        <p14:creationId xmlns:p14="http://schemas.microsoft.com/office/powerpoint/2010/main" val="4163605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BFCA94B-6F3A-49C7-BC36-582574D83084}" type="slidenum">
              <a:rPr lang="en-US"/>
              <a:pPr>
                <a:defRPr/>
              </a:pPr>
              <a:t>‹#›</a:t>
            </a:fld>
            <a:endParaRPr lang="en-US"/>
          </a:p>
        </p:txBody>
      </p:sp>
    </p:spTree>
    <p:extLst>
      <p:ext uri="{BB962C8B-B14F-4D97-AF65-F5344CB8AC3E}">
        <p14:creationId xmlns:p14="http://schemas.microsoft.com/office/powerpoint/2010/main" val="3380484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theme" Target="../theme/theme3.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4522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400">
                <a:effectLst/>
                <a:latin typeface="+mn-lt"/>
              </a:defRPr>
            </a:lvl1pPr>
          </a:lstStyle>
          <a:p>
            <a:pPr>
              <a:defRPr/>
            </a:pPr>
            <a:endParaRPr lang="en-US"/>
          </a:p>
        </p:txBody>
      </p:sp>
      <p:sp>
        <p:nvSpPr>
          <p:cNvPr id="64522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ClrTx/>
              <a:buSzTx/>
              <a:buFontTx/>
              <a:buNone/>
              <a:defRPr sz="1400">
                <a:effectLst/>
                <a:latin typeface="+mn-lt"/>
              </a:defRPr>
            </a:lvl1pPr>
          </a:lstStyle>
          <a:p>
            <a:pPr>
              <a:defRPr/>
            </a:pPr>
            <a:endParaRPr lang="en-US"/>
          </a:p>
        </p:txBody>
      </p:sp>
      <p:sp>
        <p:nvSpPr>
          <p:cNvPr id="64522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400">
                <a:effectLst/>
                <a:latin typeface="+mn-lt"/>
              </a:defRPr>
            </a:lvl1pPr>
          </a:lstStyle>
          <a:p>
            <a:pPr>
              <a:defRPr/>
            </a:pPr>
            <a:fld id="{D882EF35-244B-4072-B464-61F88977A76A}"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188" r:id="rId1"/>
    <p:sldLayoutId id="2147484187" r:id="rId2"/>
    <p:sldLayoutId id="2147484186" r:id="rId3"/>
    <p:sldLayoutId id="2147484185" r:id="rId4"/>
    <p:sldLayoutId id="2147484184" r:id="rId5"/>
    <p:sldLayoutId id="2147484183" r:id="rId6"/>
    <p:sldLayoutId id="2147484182" r:id="rId7"/>
    <p:sldLayoutId id="2147484181" r:id="rId8"/>
    <p:sldLayoutId id="2147484180" r:id="rId9"/>
    <p:sldLayoutId id="2147484179" r:id="rId10"/>
    <p:sldLayoutId id="2147484178" r:id="rId11"/>
    <p:sldLayoutId id="2147484177" r:id="rId12"/>
    <p:sldLayoutId id="2147484176"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708676"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400">
                <a:latin typeface="+mn-lt"/>
              </a:defRPr>
            </a:lvl1pPr>
          </a:lstStyle>
          <a:p>
            <a:pPr>
              <a:spcBef>
                <a:spcPct val="0"/>
              </a:spcBef>
              <a:buClrTx/>
              <a:buSzTx/>
              <a:buFontTx/>
              <a:buNone/>
              <a:defRPr/>
            </a:pPr>
            <a:endParaRPr lang="en-US">
              <a:solidFill>
                <a:srgbClr val="FFFFFF"/>
              </a:solidFill>
              <a:effectLst/>
            </a:endParaRPr>
          </a:p>
        </p:txBody>
      </p:sp>
      <p:sp>
        <p:nvSpPr>
          <p:cNvPr id="7708677"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lgn="ctr">
              <a:spcBef>
                <a:spcPct val="0"/>
              </a:spcBef>
              <a:buClrTx/>
              <a:buSzTx/>
              <a:buFontTx/>
              <a:buNone/>
              <a:defRPr/>
            </a:pPr>
            <a:endParaRPr lang="en-US">
              <a:solidFill>
                <a:srgbClr val="FFFFFF"/>
              </a:solidFill>
              <a:effectLst/>
            </a:endParaRPr>
          </a:p>
        </p:txBody>
      </p:sp>
      <p:sp>
        <p:nvSpPr>
          <p:cNvPr id="7708678"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spcBef>
                <a:spcPct val="0"/>
              </a:spcBef>
              <a:buClrTx/>
              <a:buSzTx/>
              <a:buFontTx/>
              <a:buNone/>
              <a:defRPr/>
            </a:pPr>
            <a:fld id="{B0B3AE2E-0CC4-4F66-B60E-D5FBE63ADA7D}" type="slidenum">
              <a:rPr lang="en-US">
                <a:solidFill>
                  <a:srgbClr val="FFFFFF"/>
                </a:solidFill>
                <a:effectLst/>
              </a:rPr>
              <a:pPr>
                <a:spcBef>
                  <a:spcPct val="0"/>
                </a:spcBef>
                <a:buClrTx/>
                <a:buSzTx/>
                <a:buFontTx/>
                <a:buNone/>
                <a:defRPr/>
              </a:pPr>
              <a:t>‹#›</a:t>
            </a:fld>
            <a:endParaRPr lang="en-US">
              <a:solidFill>
                <a:srgbClr val="FFFFFF"/>
              </a:solidFill>
              <a:effectLst/>
            </a:endParaRPr>
          </a:p>
        </p:txBody>
      </p:sp>
    </p:spTree>
    <p:extLst>
      <p:ext uri="{BB962C8B-B14F-4D97-AF65-F5344CB8AC3E}">
        <p14:creationId xmlns:p14="http://schemas.microsoft.com/office/powerpoint/2010/main" val="3899002846"/>
      </p:ext>
    </p:extLst>
  </p:cSld>
  <p:clrMap bg1="dk2" tx1="lt1" bg2="dk1" tx2="lt2" accent1="accent1" accent2="accent2" accent3="accent3" accent4="accent4" accent5="accent5" accent6="accent6" hlink="hlink" folHlink="folHlink"/>
  <p:sldLayoutIdLst>
    <p:sldLayoutId id="2147484216" r:id="rId1"/>
    <p:sldLayoutId id="2147484217" r:id="rId2"/>
    <p:sldLayoutId id="2147484218" r:id="rId3"/>
    <p:sldLayoutId id="2147484219" r:id="rId4"/>
    <p:sldLayoutId id="2147484220" r:id="rId5"/>
    <p:sldLayoutId id="2147484221" r:id="rId6"/>
    <p:sldLayoutId id="2147484222" r:id="rId7"/>
    <p:sldLayoutId id="2147484223" r:id="rId8"/>
    <p:sldLayoutId id="2147484224" r:id="rId9"/>
    <p:sldLayoutId id="2147484225" r:id="rId10"/>
    <p:sldLayoutId id="2147484226" r:id="rId11"/>
    <p:sldLayoutId id="2147484227" r:id="rId12"/>
    <p:sldLayoutId id="2147484228" r:id="rId13"/>
    <p:sldLayoutId id="2147484229"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708676"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400">
                <a:latin typeface="+mn-lt"/>
              </a:defRPr>
            </a:lvl1pPr>
          </a:lstStyle>
          <a:p>
            <a:pPr>
              <a:spcBef>
                <a:spcPct val="0"/>
              </a:spcBef>
              <a:buClrTx/>
              <a:buSzTx/>
              <a:buFontTx/>
              <a:buNone/>
              <a:defRPr/>
            </a:pPr>
            <a:endParaRPr lang="en-US">
              <a:solidFill>
                <a:srgbClr val="FFFFFF"/>
              </a:solidFill>
              <a:effectLst/>
            </a:endParaRPr>
          </a:p>
        </p:txBody>
      </p:sp>
      <p:sp>
        <p:nvSpPr>
          <p:cNvPr id="7708677"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lgn="ctr">
              <a:spcBef>
                <a:spcPct val="0"/>
              </a:spcBef>
              <a:buClrTx/>
              <a:buSzTx/>
              <a:buFontTx/>
              <a:buNone/>
              <a:defRPr/>
            </a:pPr>
            <a:endParaRPr lang="en-US">
              <a:solidFill>
                <a:srgbClr val="FFFFFF"/>
              </a:solidFill>
              <a:effectLst/>
            </a:endParaRPr>
          </a:p>
        </p:txBody>
      </p:sp>
      <p:sp>
        <p:nvSpPr>
          <p:cNvPr id="7708678"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spcBef>
                <a:spcPct val="0"/>
              </a:spcBef>
              <a:buClrTx/>
              <a:buSzTx/>
              <a:buFontTx/>
              <a:buNone/>
              <a:defRPr/>
            </a:pPr>
            <a:fld id="{6D393F72-19BE-4130-8BD2-1521EB07E294}" type="slidenum">
              <a:rPr lang="en-US">
                <a:solidFill>
                  <a:srgbClr val="FFFFFF"/>
                </a:solidFill>
                <a:effectLst/>
              </a:rPr>
              <a:pPr>
                <a:spcBef>
                  <a:spcPct val="0"/>
                </a:spcBef>
                <a:buClrTx/>
                <a:buSzTx/>
                <a:buFontTx/>
                <a:buNone/>
                <a:defRPr/>
              </a:pPr>
              <a:t>‹#›</a:t>
            </a:fld>
            <a:endParaRPr lang="en-US">
              <a:solidFill>
                <a:srgbClr val="FFFFFF"/>
              </a:solidFill>
              <a:effectLst/>
            </a:endParaRPr>
          </a:p>
        </p:txBody>
      </p:sp>
    </p:spTree>
    <p:extLst>
      <p:ext uri="{BB962C8B-B14F-4D97-AF65-F5344CB8AC3E}">
        <p14:creationId xmlns:p14="http://schemas.microsoft.com/office/powerpoint/2010/main" val="4254290961"/>
      </p:ext>
    </p:extLst>
  </p:cSld>
  <p:clrMap bg1="dk2" tx1="lt1" bg2="dk1" tx2="lt2" accent1="accent1" accent2="accent2" accent3="accent3" accent4="accent4" accent5="accent5" accent6="accent6" hlink="hlink" folHlink="folHlink"/>
  <p:sldLayoutIdLst>
    <p:sldLayoutId id="2147484260" r:id="rId1"/>
    <p:sldLayoutId id="2147484261" r:id="rId2"/>
    <p:sldLayoutId id="2147484262" r:id="rId3"/>
    <p:sldLayoutId id="2147484263" r:id="rId4"/>
    <p:sldLayoutId id="2147484264" r:id="rId5"/>
    <p:sldLayoutId id="2147484265" r:id="rId6"/>
    <p:sldLayoutId id="2147484266" r:id="rId7"/>
    <p:sldLayoutId id="2147484267" r:id="rId8"/>
    <p:sldLayoutId id="2147484268" r:id="rId9"/>
    <p:sldLayoutId id="2147484269" r:id="rId10"/>
    <p:sldLayoutId id="2147484270" r:id="rId11"/>
    <p:sldLayoutId id="2147484271" r:id="rId12"/>
    <p:sldLayoutId id="2147484272" r:id="rId13"/>
    <p:sldLayoutId id="2147484273"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595012"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400">
                <a:latin typeface="+mn-lt"/>
              </a:defRPr>
            </a:lvl1pPr>
          </a:lstStyle>
          <a:p>
            <a:pPr>
              <a:defRPr/>
            </a:pPr>
            <a:endParaRPr lang="en-US"/>
          </a:p>
        </p:txBody>
      </p:sp>
      <p:sp>
        <p:nvSpPr>
          <p:cNvPr id="7595013"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7595014"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C8820970-CAFD-4489-A6B9-9EA244702401}" type="slidenum">
              <a:rPr lang="en-US"/>
              <a:pPr>
                <a:defRPr/>
              </a:pPr>
              <a:t>‹#›</a:t>
            </a:fld>
            <a:endParaRPr lang="en-US"/>
          </a:p>
        </p:txBody>
      </p:sp>
    </p:spTree>
    <p:extLst>
      <p:ext uri="{BB962C8B-B14F-4D97-AF65-F5344CB8AC3E}">
        <p14:creationId xmlns:p14="http://schemas.microsoft.com/office/powerpoint/2010/main" val="3826012537"/>
      </p:ext>
    </p:extLst>
  </p:cSld>
  <p:clrMap bg1="dk2" tx1="lt1" bg2="dk1" tx2="lt2" accent1="accent1" accent2="accent2" accent3="accent3" accent4="accent4" accent5="accent5" accent6="accent6" hlink="hlink" folHlink="folHlink"/>
  <p:sldLayoutIdLst>
    <p:sldLayoutId id="2147484275" r:id="rId1"/>
    <p:sldLayoutId id="2147484276" r:id="rId2"/>
    <p:sldLayoutId id="2147484277" r:id="rId3"/>
    <p:sldLayoutId id="2147484278" r:id="rId4"/>
    <p:sldLayoutId id="2147484279" r:id="rId5"/>
    <p:sldLayoutId id="2147484280" r:id="rId6"/>
    <p:sldLayoutId id="2147484281" r:id="rId7"/>
    <p:sldLayoutId id="2147484282" r:id="rId8"/>
    <p:sldLayoutId id="2147484283" r:id="rId9"/>
    <p:sldLayoutId id="2147484284" r:id="rId10"/>
    <p:sldLayoutId id="2147484285" r:id="rId11"/>
    <p:sldLayoutId id="2147484286" r:id="rId12"/>
    <p:sldLayoutId id="2147484287"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khanacademy.org/video/punnett-square-fun?playlist=Biology" TargetMode="Externa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5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5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hyperlink" Target="http://www.vox.com/2016/7/7/12105830/nettie-stevens-genetics-gender-sex-chromosomes" TargetMode="External"/></Relationships>
</file>

<file path=ppt/slides/_rels/slide16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hyperlink" Target="https://www.youtube.com/watch?v=NU3hoJDgX70" TargetMode="External"/><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s://radiolab.org/episodes/91519-genghis-khan" TargetMode="Externa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6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43.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38.png"/></Relationships>
</file>

<file path=ppt/slides/_rels/slide165.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5.png"/><Relationship Id="rId2" Type="http://schemas.openxmlformats.org/officeDocument/2006/relationships/image" Target="../media/image41.emf"/><Relationship Id="rId1" Type="http://schemas.openxmlformats.org/officeDocument/2006/relationships/slideLayout" Target="../slideLayouts/slideLayout43.xml"/><Relationship Id="rId6" Type="http://schemas.openxmlformats.org/officeDocument/2006/relationships/image" Target="../media/image44.png"/><Relationship Id="rId5" Type="http://schemas.openxmlformats.org/officeDocument/2006/relationships/image" Target="../media/image38.png"/><Relationship Id="rId4" Type="http://schemas.openxmlformats.org/officeDocument/2006/relationships/image" Target="../media/image43.png"/></Relationships>
</file>

<file path=ppt/slides/_rels/slide16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6.emf"/><Relationship Id="rId1" Type="http://schemas.openxmlformats.org/officeDocument/2006/relationships/slideLayout" Target="../slideLayouts/slideLayout43.xml"/><Relationship Id="rId5" Type="http://schemas.openxmlformats.org/officeDocument/2006/relationships/image" Target="../media/image47.png"/><Relationship Id="rId4" Type="http://schemas.openxmlformats.org/officeDocument/2006/relationships/image" Target="../media/image43.png"/></Relationships>
</file>

<file path=ppt/slides/_rels/slide16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8.jpeg"/><Relationship Id="rId1" Type="http://schemas.openxmlformats.org/officeDocument/2006/relationships/slideLayout" Target="../slideLayouts/slideLayout43.xml"/></Relationships>
</file>

<file path=ppt/slides/_rels/slide168.xml.rels><?xml version="1.0" encoding="UTF-8" standalone="yes"?>
<Relationships xmlns="http://schemas.openxmlformats.org/package/2006/relationships"><Relationship Id="rId8" Type="http://schemas.openxmlformats.org/officeDocument/2006/relationships/hyperlink" Target="https://www.facebook.com/profile.php?id=61562099195307" TargetMode="External"/><Relationship Id="rId3" Type="http://schemas.openxmlformats.org/officeDocument/2006/relationships/image" Target="../media/image50.png"/><Relationship Id="rId7" Type="http://schemas.openxmlformats.org/officeDocument/2006/relationships/image" Target="../media/image52.png"/><Relationship Id="rId12" Type="http://schemas.openxmlformats.org/officeDocument/2006/relationships/hyperlink" Target="https://www.teacherspayteachers.com/Product/Entire-Science-Curriculum-119377" TargetMode="External"/><Relationship Id="rId2" Type="http://schemas.openxmlformats.org/officeDocument/2006/relationships/image" Target="../media/image49.png"/><Relationship Id="rId1" Type="http://schemas.openxmlformats.org/officeDocument/2006/relationships/slideLayout" Target="../slideLayouts/slideLayout43.xml"/><Relationship Id="rId6" Type="http://schemas.openxmlformats.org/officeDocument/2006/relationships/hyperlink" Target="https://www.instagram.com/ryemurph88/" TargetMode="External"/><Relationship Id="rId11" Type="http://schemas.openxmlformats.org/officeDocument/2006/relationships/image" Target="../media/image54.png"/><Relationship Id="rId5" Type="http://schemas.openxmlformats.org/officeDocument/2006/relationships/image" Target="../media/image51.png"/><Relationship Id="rId10" Type="http://schemas.openxmlformats.org/officeDocument/2006/relationships/hyperlink" Target="https://www.pinterest.com/SciencefromMurf" TargetMode="External"/><Relationship Id="rId4" Type="http://schemas.openxmlformats.org/officeDocument/2006/relationships/hyperlink" Target="https://www.teacherspayteachers.com/store/science-from-murf-llc" TargetMode="External"/><Relationship Id="rId9" Type="http://schemas.openxmlformats.org/officeDocument/2006/relationships/image" Target="../media/image53.png"/></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0.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youtube.com/watch?v=Mehz7tCxjSE"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835ED6-C231-43E0-982C-3911B4DE95EF}"/>
              </a:ext>
            </a:extLst>
          </p:cNvPr>
          <p:cNvPicPr>
            <a:picLocks noChangeAspect="1"/>
          </p:cNvPicPr>
          <p:nvPr/>
        </p:nvPicPr>
        <p:blipFill>
          <a:blip r:embed="rId2"/>
          <a:stretch>
            <a:fillRect/>
          </a:stretch>
        </p:blipFill>
        <p:spPr>
          <a:xfrm>
            <a:off x="76200" y="1295400"/>
            <a:ext cx="8608298" cy="4188315"/>
          </a:xfrm>
          <a:prstGeom prst="rect">
            <a:avLst/>
          </a:prstGeom>
        </p:spPr>
      </p:pic>
      <p:sp>
        <p:nvSpPr>
          <p:cNvPr id="5" name="TextBox 4">
            <a:extLst>
              <a:ext uri="{FF2B5EF4-FFF2-40B4-BE49-F238E27FC236}">
                <a16:creationId xmlns:a16="http://schemas.microsoft.com/office/drawing/2014/main" id="{4008691B-C90C-44BC-BF66-D11EA202E219}"/>
              </a:ext>
            </a:extLst>
          </p:cNvPr>
          <p:cNvSpPr txBox="1"/>
          <p:nvPr/>
        </p:nvSpPr>
        <p:spPr>
          <a:xfrm>
            <a:off x="-838200" y="5135941"/>
            <a:ext cx="4572000" cy="1581972"/>
          </a:xfrm>
          <a:prstGeom prst="rect">
            <a:avLst/>
          </a:prstGeom>
          <a:noFill/>
        </p:spPr>
        <p:txBody>
          <a:bodyPr wrap="square">
            <a:spAutoFit/>
          </a:bodyPr>
          <a:lstStyle/>
          <a:p>
            <a:pPr algn="ctr">
              <a:buNone/>
            </a:pPr>
            <a:r>
              <a:rPr lang="en-US" sz="4400" b="1" cap="none" spc="0" dirty="0">
                <a:ln w="17780" cmpd="sng">
                  <a:solidFill>
                    <a:schemeClr val="tx1"/>
                  </a:solidFill>
                  <a:prstDash val="solid"/>
                  <a:miter lim="800000"/>
                </a:ln>
                <a:solidFill>
                  <a:srgbClr val="FF99FF"/>
                </a:solidFill>
                <a:effectLst>
                  <a:glow rad="228600">
                    <a:schemeClr val="accent4">
                      <a:satMod val="175000"/>
                      <a:alpha val="40000"/>
                    </a:schemeClr>
                  </a:glow>
                  <a:outerShdw blurRad="50800" algn="tl" rotWithShape="0">
                    <a:srgbClr val="000000"/>
                  </a:outerShdw>
                </a:effectLst>
              </a:rPr>
              <a:t>Part 5 </a:t>
            </a:r>
          </a:p>
          <a:p>
            <a:pPr algn="ctr">
              <a:buNone/>
            </a:pPr>
            <a:r>
              <a:rPr lang="en-US" sz="4400" b="1" dirty="0">
                <a:ln w="17780" cmpd="sng">
                  <a:solidFill>
                    <a:schemeClr val="tx1"/>
                  </a:solidFill>
                  <a:prstDash val="solid"/>
                  <a:miter lim="800000"/>
                </a:ln>
                <a:solidFill>
                  <a:srgbClr val="FF99FF"/>
                </a:solidFill>
                <a:effectLst>
                  <a:glow rad="228600">
                    <a:schemeClr val="accent4">
                      <a:satMod val="175000"/>
                      <a:alpha val="40000"/>
                    </a:schemeClr>
                  </a:glow>
                  <a:outerShdw blurRad="50800" algn="tl" rotWithShape="0">
                    <a:srgbClr val="000000"/>
                  </a:outerShdw>
                </a:effectLst>
              </a:rPr>
              <a:t>Lesson 3</a:t>
            </a:r>
            <a:endParaRPr lang="en-US" sz="4400" b="1" cap="none" spc="0" dirty="0">
              <a:ln w="17780" cmpd="sng">
                <a:solidFill>
                  <a:schemeClr val="tx1"/>
                </a:solidFill>
                <a:prstDash val="solid"/>
                <a:miter lim="800000"/>
              </a:ln>
              <a:solidFill>
                <a:srgbClr val="FF99FF"/>
              </a:solidFill>
              <a:effectLst>
                <a:glow rad="228600">
                  <a:schemeClr val="accent4">
                    <a:satMod val="175000"/>
                    <a:alpha val="40000"/>
                  </a:schemeClr>
                </a:glow>
                <a:outerShdw blurRad="50800" algn="tl" rotWithShape="0">
                  <a:srgbClr val="000000"/>
                </a:outerShdw>
              </a:effectLst>
            </a:endParaRPr>
          </a:p>
        </p:txBody>
      </p:sp>
      <p:sp>
        <p:nvSpPr>
          <p:cNvPr id="7" name="TextBox 6">
            <a:extLst>
              <a:ext uri="{FF2B5EF4-FFF2-40B4-BE49-F238E27FC236}">
                <a16:creationId xmlns:a16="http://schemas.microsoft.com/office/drawing/2014/main" id="{BFBDB8AC-34E0-4277-A8B6-A3A785AE025B}"/>
              </a:ext>
            </a:extLst>
          </p:cNvPr>
          <p:cNvSpPr txBox="1"/>
          <p:nvPr/>
        </p:nvSpPr>
        <p:spPr>
          <a:xfrm>
            <a:off x="685800" y="159871"/>
            <a:ext cx="7620000" cy="1569660"/>
          </a:xfrm>
          <a:prstGeom prst="rect">
            <a:avLst/>
          </a:prstGeom>
          <a:noFill/>
        </p:spPr>
        <p:txBody>
          <a:bodyPr wrap="square">
            <a:prstTxWarp prst="textWave1">
              <a:avLst/>
            </a:prstTxWarp>
            <a:spAutoFit/>
            <a:scene3d>
              <a:camera prst="orthographicFront"/>
              <a:lightRig rig="threePt" dir="t"/>
            </a:scene3d>
            <a:sp3d extrusionH="57150">
              <a:bevelT w="57150" h="38100" prst="artDeco"/>
            </a:sp3d>
          </a:bodyPr>
          <a:lstStyle/>
          <a:p>
            <a:pPr algn="ctr">
              <a:buNone/>
            </a:pPr>
            <a:r>
              <a:rPr lang="en-US" sz="9600" b="1" cap="none" spc="50" dirty="0">
                <a:ln w="11430">
                  <a:solidFill>
                    <a:srgbClr val="7030A0"/>
                  </a:solidFill>
                </a:ln>
                <a:solidFill>
                  <a:srgbClr val="CCCCFF"/>
                </a:solidFill>
                <a:effectLst>
                  <a:glow rad="457200">
                    <a:schemeClr val="accent3">
                      <a:satMod val="175000"/>
                      <a:alpha val="78000"/>
                    </a:schemeClr>
                  </a:glow>
                  <a:outerShdw blurRad="76200" dist="50800" dir="5400000" algn="tl" rotWithShape="0">
                    <a:srgbClr val="000000">
                      <a:alpha val="65000"/>
                    </a:srgbClr>
                  </a:outerShdw>
                  <a:reflection blurRad="6350" stA="55000" endA="50" endPos="85000" dist="29997" dir="5400000" sy="-100000" algn="bl" rotWithShape="0"/>
                </a:effectLst>
              </a:rPr>
              <a:t>Genetics</a:t>
            </a:r>
          </a:p>
        </p:txBody>
      </p:sp>
      <p:pic>
        <p:nvPicPr>
          <p:cNvPr id="2" name="Graphic 1">
            <a:extLst>
              <a:ext uri="{FF2B5EF4-FFF2-40B4-BE49-F238E27FC236}">
                <a16:creationId xmlns:a16="http://schemas.microsoft.com/office/drawing/2014/main" id="{84A8AA90-080E-A411-FC56-4698F6E8900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95918" y="5087565"/>
            <a:ext cx="5699410" cy="1610564"/>
          </a:xfrm>
          <a:prstGeom prst="rect">
            <a:avLst/>
          </a:prstGeom>
        </p:spPr>
      </p:pic>
    </p:spTree>
    <p:extLst>
      <p:ext uri="{BB962C8B-B14F-4D97-AF65-F5344CB8AC3E}">
        <p14:creationId xmlns:p14="http://schemas.microsoft.com/office/powerpoint/2010/main" val="2768786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Rectangle 3"/>
          <p:cNvSpPr>
            <a:spLocks noGrp="1" noChangeArrowheads="1"/>
          </p:cNvSpPr>
          <p:nvPr>
            <p:ph type="body" idx="1"/>
          </p:nvPr>
        </p:nvSpPr>
        <p:spPr>
          <a:xfrm>
            <a:off x="455613" y="381000"/>
            <a:ext cx="8226425" cy="5715000"/>
          </a:xfrm>
        </p:spPr>
        <p:txBody>
          <a:bodyPr/>
          <a:lstStyle/>
          <a:p>
            <a:pPr eaLnBrk="1" hangingPunct="1"/>
            <a:r>
              <a:rPr lang="en-US" dirty="0">
                <a:solidFill>
                  <a:srgbClr val="6699FF"/>
                </a:solidFill>
              </a:rPr>
              <a:t>A </a:t>
            </a:r>
            <a:r>
              <a:rPr lang="en-US" b="1" u="sng" dirty="0">
                <a:solidFill>
                  <a:srgbClr val="6699FF"/>
                </a:solidFill>
              </a:rPr>
              <a:t>recessive allele</a:t>
            </a:r>
            <a:r>
              <a:rPr lang="en-US" dirty="0">
                <a:solidFill>
                  <a:srgbClr val="6699FF"/>
                </a:solidFill>
              </a:rPr>
              <a:t> is covered up when the dominant allele is with it.</a:t>
            </a:r>
            <a:r>
              <a:rPr lang="en-US" dirty="0"/>
              <a:t>  A </a:t>
            </a:r>
            <a:r>
              <a:rPr lang="en-US" b="1" dirty="0"/>
              <a:t>hybrid</a:t>
            </a:r>
            <a:r>
              <a:rPr lang="en-US" dirty="0"/>
              <a:t> has two different alleles </a:t>
            </a:r>
          </a:p>
        </p:txBody>
      </p:sp>
      <p:pic>
        <p:nvPicPr>
          <p:cNvPr id="131076" name="Picture 5" descr="basicpunnetsqua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133600"/>
            <a:ext cx="8458200" cy="4457700"/>
          </a:xfrm>
          <a:prstGeom prst="rect">
            <a:avLst/>
          </a:prstGeom>
          <a:noFill/>
          <a:ln w="76200">
            <a:solidFill>
              <a:srgbClr val="777777"/>
            </a:solidFill>
            <a:miter lim="800000"/>
            <a:headEnd/>
            <a:tailEnd/>
          </a:ln>
          <a:extLst>
            <a:ext uri="{909E8E84-426E-40DD-AFC4-6F175D3DCCD1}">
              <a14:hiddenFill xmlns:a14="http://schemas.microsoft.com/office/drawing/2010/main">
                <a:solidFill>
                  <a:srgbClr val="FFFFFF"/>
                </a:solidFill>
              </a14:hiddenFill>
            </a:ext>
          </a:extLst>
        </p:spPr>
      </p:pic>
      <p:sp>
        <p:nvSpPr>
          <p:cNvPr id="131077"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2" name="Rectangle 3"/>
          <p:cNvSpPr>
            <a:spLocks noGrp="1" noChangeArrowheads="1"/>
          </p:cNvSpPr>
          <p:nvPr>
            <p:ph type="body" idx="4294967295"/>
          </p:nvPr>
        </p:nvSpPr>
        <p:spPr>
          <a:xfrm>
            <a:off x="228600" y="228600"/>
            <a:ext cx="8763000" cy="5897563"/>
          </a:xfrm>
        </p:spPr>
        <p:txBody>
          <a:bodyPr/>
          <a:lstStyle/>
          <a:p>
            <a:r>
              <a:rPr lang="en-US" sz="2400" dirty="0"/>
              <a:t>Mendel's Laws of Heredity:</a:t>
            </a:r>
          </a:p>
          <a:p>
            <a:r>
              <a:rPr lang="en-US" sz="2400" dirty="0">
                <a:solidFill>
                  <a:srgbClr val="CCCCFF"/>
                </a:solidFill>
              </a:rPr>
              <a:t>1) The Law of Segregation: Each inherited </a:t>
            </a:r>
            <a:r>
              <a:rPr lang="en-US" sz="2400" u="sng" dirty="0">
                <a:solidFill>
                  <a:srgbClr val="CCCCFF"/>
                </a:solidFill>
              </a:rPr>
              <a:t>trait</a:t>
            </a:r>
            <a:r>
              <a:rPr lang="en-US" sz="2400" dirty="0">
                <a:solidFill>
                  <a:srgbClr val="CCCCFF"/>
                </a:solidFill>
              </a:rPr>
              <a:t> is defined by a </a:t>
            </a:r>
            <a:r>
              <a:rPr lang="en-US" sz="2400" u="sng" dirty="0">
                <a:solidFill>
                  <a:srgbClr val="CCCCFF"/>
                </a:solidFill>
              </a:rPr>
              <a:t>gene</a:t>
            </a:r>
            <a:r>
              <a:rPr lang="en-US" sz="2400" dirty="0">
                <a:solidFill>
                  <a:srgbClr val="CCCCFF"/>
                </a:solidFill>
              </a:rPr>
              <a:t> pair. Parental genes are randomly separated to the sex cells so that sex cells contain only </a:t>
            </a:r>
            <a:r>
              <a:rPr lang="en-US" sz="2400" u="sng" dirty="0">
                <a:solidFill>
                  <a:srgbClr val="CCCCFF"/>
                </a:solidFill>
              </a:rPr>
              <a:t>one</a:t>
            </a:r>
            <a:r>
              <a:rPr lang="en-US" sz="2400" dirty="0">
                <a:solidFill>
                  <a:srgbClr val="CCCCFF"/>
                </a:solidFill>
              </a:rPr>
              <a:t> gene of the pair. Offspring therefore inherit one genetic </a:t>
            </a:r>
            <a:r>
              <a:rPr lang="en-US" sz="2400" u="sng" dirty="0">
                <a:solidFill>
                  <a:srgbClr val="CCCCFF"/>
                </a:solidFill>
              </a:rPr>
              <a:t>allele</a:t>
            </a:r>
            <a:r>
              <a:rPr lang="en-US" sz="2400" dirty="0">
                <a:solidFill>
                  <a:srgbClr val="CCCCFF"/>
                </a:solidFill>
              </a:rPr>
              <a:t> from each parent when sex cells unite in </a:t>
            </a:r>
            <a:r>
              <a:rPr lang="en-US" sz="2400" u="sng" dirty="0">
                <a:solidFill>
                  <a:srgbClr val="CCCCFF"/>
                </a:solidFill>
              </a:rPr>
              <a:t>fertilization</a:t>
            </a:r>
            <a:r>
              <a:rPr lang="en-US" sz="2400" dirty="0">
                <a:solidFill>
                  <a:srgbClr val="CCCCFF"/>
                </a:solidFill>
              </a:rPr>
              <a:t>.</a:t>
            </a:r>
          </a:p>
          <a:p>
            <a:r>
              <a:rPr lang="en-US" sz="2400" dirty="0">
                <a:solidFill>
                  <a:srgbClr val="FFCC99"/>
                </a:solidFill>
              </a:rPr>
              <a:t>2) The Law of Independent Assortment: </a:t>
            </a:r>
            <a:r>
              <a:rPr lang="en-US" sz="2400" u="sng" dirty="0">
                <a:solidFill>
                  <a:srgbClr val="FFCC99"/>
                </a:solidFill>
              </a:rPr>
              <a:t>Genes</a:t>
            </a:r>
            <a:r>
              <a:rPr lang="en-US" sz="2400" dirty="0">
                <a:solidFill>
                  <a:srgbClr val="FFCC99"/>
                </a:solidFill>
              </a:rPr>
              <a:t> for different traits are sorted separately from one another so that the inheritance of one trait is not dependent on the inheritance of another.</a:t>
            </a:r>
          </a:p>
          <a:p>
            <a:r>
              <a:rPr lang="en-US" sz="2400" dirty="0">
                <a:solidFill>
                  <a:srgbClr val="66FFCC"/>
                </a:solidFill>
              </a:rPr>
              <a:t>3) The Law of Dominance: An organism with alternate forms of a gene will express the form that is dominant.</a:t>
            </a:r>
          </a:p>
          <a:p>
            <a:pPr eaLnBrk="1" hangingPunct="1"/>
            <a:endParaRPr lang="en-US" dirty="0"/>
          </a:p>
        </p:txBody>
      </p:sp>
      <p:sp>
        <p:nvSpPr>
          <p:cNvPr id="957443"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latin typeface="Verdana" pitchFamily="34" charset="0"/>
              </a:rPr>
              <a:t>Copyright © 2010 Ryan P. Murphy</a:t>
            </a:r>
          </a:p>
        </p:txBody>
      </p:sp>
      <p:sp>
        <p:nvSpPr>
          <p:cNvPr id="12" name="Rounded Rectangle 11"/>
          <p:cNvSpPr/>
          <p:nvPr/>
        </p:nvSpPr>
        <p:spPr bwMode="auto">
          <a:xfrm>
            <a:off x="2971800" y="3048000"/>
            <a:ext cx="1269264" cy="306060"/>
          </a:xfrm>
          <a:prstGeom prst="roundRect">
            <a:avLst/>
          </a:prstGeom>
          <a:solidFill>
            <a:schemeClr val="bg1"/>
          </a:solidFill>
          <a:ln w="9525" cap="flat" cmpd="sng" algn="ctr">
            <a:solidFill>
              <a:schemeClr val="tx1"/>
            </a:solidFill>
            <a:prstDash val="solid"/>
            <a:round/>
            <a:headEnd type="none" w="med" len="med"/>
            <a:tailEnd type="none" w="med" len="med"/>
          </a:ln>
          <a:effectLst>
            <a:glow rad="228600">
              <a:srgbClr val="FFFF00">
                <a:alpha val="81000"/>
              </a:srgbClr>
            </a:glow>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glow rad="558800">
                  <a:srgbClr val="FFC000">
                    <a:alpha val="80000"/>
                  </a:srgbClr>
                </a:glow>
                <a:outerShdw blurRad="38100" dist="38100" dir="2700000" algn="tl">
                  <a:srgbClr val="000000">
                    <a:alpha val="43137"/>
                  </a:srgbClr>
                </a:outerShdw>
              </a:effectLst>
              <a:latin typeface="Tahoma" pitchFamily="34" charset="0"/>
            </a:endParaRPr>
          </a:p>
        </p:txBody>
      </p:sp>
      <p:sp>
        <p:nvSpPr>
          <p:cNvPr id="13" name="Rounded Rectangle 12"/>
          <p:cNvSpPr/>
          <p:nvPr/>
        </p:nvSpPr>
        <p:spPr bwMode="auto">
          <a:xfrm>
            <a:off x="4724400" y="3373582"/>
            <a:ext cx="1269264" cy="30606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5" name="Rounded Rectangle 14"/>
          <p:cNvSpPr/>
          <p:nvPr/>
        </p:nvSpPr>
        <p:spPr bwMode="auto">
          <a:xfrm>
            <a:off x="5972254" y="4572000"/>
            <a:ext cx="1091832" cy="30606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Tree>
    <p:extLst>
      <p:ext uri="{BB962C8B-B14F-4D97-AF65-F5344CB8AC3E}">
        <p14:creationId xmlns:p14="http://schemas.microsoft.com/office/powerpoint/2010/main" val="427187747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2" name="Rectangle 3"/>
          <p:cNvSpPr>
            <a:spLocks noGrp="1" noChangeArrowheads="1"/>
          </p:cNvSpPr>
          <p:nvPr>
            <p:ph type="body" idx="4294967295"/>
          </p:nvPr>
        </p:nvSpPr>
        <p:spPr>
          <a:xfrm>
            <a:off x="228600" y="228600"/>
            <a:ext cx="8763000" cy="5897563"/>
          </a:xfrm>
        </p:spPr>
        <p:txBody>
          <a:bodyPr/>
          <a:lstStyle/>
          <a:p>
            <a:r>
              <a:rPr lang="en-US" sz="2400" dirty="0"/>
              <a:t>Mendel's Laws of Heredity:</a:t>
            </a:r>
          </a:p>
          <a:p>
            <a:r>
              <a:rPr lang="en-US" sz="2400" dirty="0">
                <a:solidFill>
                  <a:srgbClr val="CCCCFF"/>
                </a:solidFill>
              </a:rPr>
              <a:t>1) The Law of Segregation: Each inherited </a:t>
            </a:r>
            <a:r>
              <a:rPr lang="en-US" sz="2400" u="sng" dirty="0">
                <a:solidFill>
                  <a:srgbClr val="CCCCFF"/>
                </a:solidFill>
              </a:rPr>
              <a:t>trait</a:t>
            </a:r>
            <a:r>
              <a:rPr lang="en-US" sz="2400" dirty="0">
                <a:solidFill>
                  <a:srgbClr val="CCCCFF"/>
                </a:solidFill>
              </a:rPr>
              <a:t> is defined by a </a:t>
            </a:r>
            <a:r>
              <a:rPr lang="en-US" sz="2400" u="sng" dirty="0">
                <a:solidFill>
                  <a:srgbClr val="CCCCFF"/>
                </a:solidFill>
              </a:rPr>
              <a:t>gene</a:t>
            </a:r>
            <a:r>
              <a:rPr lang="en-US" sz="2400" dirty="0">
                <a:solidFill>
                  <a:srgbClr val="CCCCFF"/>
                </a:solidFill>
              </a:rPr>
              <a:t> pair. Parental genes are randomly separated to the sex cells so that sex cells contain only </a:t>
            </a:r>
            <a:r>
              <a:rPr lang="en-US" sz="2400" u="sng" dirty="0">
                <a:solidFill>
                  <a:srgbClr val="CCCCFF"/>
                </a:solidFill>
              </a:rPr>
              <a:t>one</a:t>
            </a:r>
            <a:r>
              <a:rPr lang="en-US" sz="2400" dirty="0">
                <a:solidFill>
                  <a:srgbClr val="CCCCFF"/>
                </a:solidFill>
              </a:rPr>
              <a:t> gene of the pair. Offspring therefore inherit one genetic </a:t>
            </a:r>
            <a:r>
              <a:rPr lang="en-US" sz="2400" u="sng" dirty="0">
                <a:solidFill>
                  <a:srgbClr val="CCCCFF"/>
                </a:solidFill>
              </a:rPr>
              <a:t>allele</a:t>
            </a:r>
            <a:r>
              <a:rPr lang="en-US" sz="2400" dirty="0">
                <a:solidFill>
                  <a:srgbClr val="CCCCFF"/>
                </a:solidFill>
              </a:rPr>
              <a:t> from each parent when sex cells unite in </a:t>
            </a:r>
            <a:r>
              <a:rPr lang="en-US" sz="2400" u="sng" dirty="0">
                <a:solidFill>
                  <a:srgbClr val="CCCCFF"/>
                </a:solidFill>
              </a:rPr>
              <a:t>fertilization</a:t>
            </a:r>
            <a:r>
              <a:rPr lang="en-US" sz="2400" dirty="0">
                <a:solidFill>
                  <a:srgbClr val="CCCCFF"/>
                </a:solidFill>
              </a:rPr>
              <a:t>.</a:t>
            </a:r>
          </a:p>
          <a:p>
            <a:r>
              <a:rPr lang="en-US" sz="2400" dirty="0">
                <a:solidFill>
                  <a:srgbClr val="FFCC99"/>
                </a:solidFill>
              </a:rPr>
              <a:t>2) The Law of Independent Assortment: </a:t>
            </a:r>
            <a:r>
              <a:rPr lang="en-US" sz="2400" u="sng" dirty="0">
                <a:solidFill>
                  <a:srgbClr val="FFCC99"/>
                </a:solidFill>
              </a:rPr>
              <a:t>Genes</a:t>
            </a:r>
            <a:r>
              <a:rPr lang="en-US" sz="2400" dirty="0">
                <a:solidFill>
                  <a:srgbClr val="FFCC99"/>
                </a:solidFill>
              </a:rPr>
              <a:t> for different traits are sorted </a:t>
            </a:r>
            <a:r>
              <a:rPr lang="en-US" sz="2400" u="sng" dirty="0">
                <a:solidFill>
                  <a:srgbClr val="FFCC99"/>
                </a:solidFill>
              </a:rPr>
              <a:t>separately</a:t>
            </a:r>
            <a:r>
              <a:rPr lang="en-US" sz="2400" dirty="0">
                <a:solidFill>
                  <a:srgbClr val="FFCC99"/>
                </a:solidFill>
              </a:rPr>
              <a:t> from one another so that the inheritance of one trait is not dependent on the inheritance of another.</a:t>
            </a:r>
          </a:p>
          <a:p>
            <a:r>
              <a:rPr lang="en-US" sz="2400" dirty="0">
                <a:solidFill>
                  <a:srgbClr val="66FFCC"/>
                </a:solidFill>
              </a:rPr>
              <a:t>3) The Law of Dominance: An organism with alternate forms of a gene will express the form that is dominant.</a:t>
            </a:r>
          </a:p>
          <a:p>
            <a:pPr eaLnBrk="1" hangingPunct="1"/>
            <a:endParaRPr lang="en-US" dirty="0"/>
          </a:p>
        </p:txBody>
      </p:sp>
      <p:sp>
        <p:nvSpPr>
          <p:cNvPr id="957443"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latin typeface="Verdana" pitchFamily="34" charset="0"/>
              </a:rPr>
              <a:t>Copyright © 2010 Ryan P. Murphy</a:t>
            </a:r>
          </a:p>
        </p:txBody>
      </p:sp>
      <p:sp>
        <p:nvSpPr>
          <p:cNvPr id="13" name="Rounded Rectangle 12"/>
          <p:cNvSpPr/>
          <p:nvPr/>
        </p:nvSpPr>
        <p:spPr bwMode="auto">
          <a:xfrm>
            <a:off x="4724400" y="3373582"/>
            <a:ext cx="1269264" cy="30606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5" name="Rounded Rectangle 14"/>
          <p:cNvSpPr/>
          <p:nvPr/>
        </p:nvSpPr>
        <p:spPr bwMode="auto">
          <a:xfrm>
            <a:off x="5972254" y="4572000"/>
            <a:ext cx="1091832" cy="30606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Tree>
    <p:extLst>
      <p:ext uri="{BB962C8B-B14F-4D97-AF65-F5344CB8AC3E}">
        <p14:creationId xmlns:p14="http://schemas.microsoft.com/office/powerpoint/2010/main" val="101662366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2" name="Rectangle 3"/>
          <p:cNvSpPr>
            <a:spLocks noGrp="1" noChangeArrowheads="1"/>
          </p:cNvSpPr>
          <p:nvPr>
            <p:ph type="body" idx="4294967295"/>
          </p:nvPr>
        </p:nvSpPr>
        <p:spPr>
          <a:xfrm>
            <a:off x="228600" y="228600"/>
            <a:ext cx="8763000" cy="5897563"/>
          </a:xfrm>
        </p:spPr>
        <p:txBody>
          <a:bodyPr/>
          <a:lstStyle/>
          <a:p>
            <a:r>
              <a:rPr lang="en-US" sz="2400" dirty="0"/>
              <a:t>Mendel's Laws of Heredity:</a:t>
            </a:r>
          </a:p>
          <a:p>
            <a:r>
              <a:rPr lang="en-US" sz="2400" dirty="0">
                <a:solidFill>
                  <a:srgbClr val="CCCCFF"/>
                </a:solidFill>
              </a:rPr>
              <a:t>1) The Law of Segregation: Each inherited </a:t>
            </a:r>
            <a:r>
              <a:rPr lang="en-US" sz="2400" u="sng" dirty="0">
                <a:solidFill>
                  <a:srgbClr val="CCCCFF"/>
                </a:solidFill>
              </a:rPr>
              <a:t>trait</a:t>
            </a:r>
            <a:r>
              <a:rPr lang="en-US" sz="2400" dirty="0">
                <a:solidFill>
                  <a:srgbClr val="CCCCFF"/>
                </a:solidFill>
              </a:rPr>
              <a:t> is defined by a </a:t>
            </a:r>
            <a:r>
              <a:rPr lang="en-US" sz="2400" u="sng" dirty="0">
                <a:solidFill>
                  <a:srgbClr val="CCCCFF"/>
                </a:solidFill>
              </a:rPr>
              <a:t>gene</a:t>
            </a:r>
            <a:r>
              <a:rPr lang="en-US" sz="2400" dirty="0">
                <a:solidFill>
                  <a:srgbClr val="CCCCFF"/>
                </a:solidFill>
              </a:rPr>
              <a:t> pair. Parental genes are randomly separated to the sex cells so that sex cells contain only </a:t>
            </a:r>
            <a:r>
              <a:rPr lang="en-US" sz="2400" u="sng" dirty="0">
                <a:solidFill>
                  <a:srgbClr val="CCCCFF"/>
                </a:solidFill>
              </a:rPr>
              <a:t>one</a:t>
            </a:r>
            <a:r>
              <a:rPr lang="en-US" sz="2400" dirty="0">
                <a:solidFill>
                  <a:srgbClr val="CCCCFF"/>
                </a:solidFill>
              </a:rPr>
              <a:t> gene of the pair. Offspring therefore inherit one genetic </a:t>
            </a:r>
            <a:r>
              <a:rPr lang="en-US" sz="2400" u="sng" dirty="0">
                <a:solidFill>
                  <a:srgbClr val="CCCCFF"/>
                </a:solidFill>
              </a:rPr>
              <a:t>allele</a:t>
            </a:r>
            <a:r>
              <a:rPr lang="en-US" sz="2400" dirty="0">
                <a:solidFill>
                  <a:srgbClr val="CCCCFF"/>
                </a:solidFill>
              </a:rPr>
              <a:t> from each parent when sex cells unite in </a:t>
            </a:r>
            <a:r>
              <a:rPr lang="en-US" sz="2400" u="sng" dirty="0">
                <a:solidFill>
                  <a:srgbClr val="CCCCFF"/>
                </a:solidFill>
              </a:rPr>
              <a:t>fertilization</a:t>
            </a:r>
            <a:r>
              <a:rPr lang="en-US" sz="2400" dirty="0">
                <a:solidFill>
                  <a:srgbClr val="CCCCFF"/>
                </a:solidFill>
              </a:rPr>
              <a:t>.</a:t>
            </a:r>
          </a:p>
          <a:p>
            <a:r>
              <a:rPr lang="en-US" sz="2400" dirty="0">
                <a:solidFill>
                  <a:srgbClr val="FFCC99"/>
                </a:solidFill>
              </a:rPr>
              <a:t>2) The Law of Independent Assortment: </a:t>
            </a:r>
            <a:r>
              <a:rPr lang="en-US" sz="2400" u="sng" dirty="0">
                <a:solidFill>
                  <a:srgbClr val="FFCC99"/>
                </a:solidFill>
              </a:rPr>
              <a:t>Genes</a:t>
            </a:r>
            <a:r>
              <a:rPr lang="en-US" sz="2400" dirty="0">
                <a:solidFill>
                  <a:srgbClr val="FFCC99"/>
                </a:solidFill>
              </a:rPr>
              <a:t> for different traits are sorted </a:t>
            </a:r>
            <a:r>
              <a:rPr lang="en-US" sz="2400" u="sng" dirty="0">
                <a:solidFill>
                  <a:srgbClr val="FFCC99"/>
                </a:solidFill>
              </a:rPr>
              <a:t>separately</a:t>
            </a:r>
            <a:r>
              <a:rPr lang="en-US" sz="2400" dirty="0">
                <a:solidFill>
                  <a:srgbClr val="FFCC99"/>
                </a:solidFill>
              </a:rPr>
              <a:t> from one another so that the inheritance of one trait is not dependent on the inheritance of another.</a:t>
            </a:r>
          </a:p>
          <a:p>
            <a:r>
              <a:rPr lang="en-US" sz="2400" dirty="0">
                <a:solidFill>
                  <a:srgbClr val="66FFCC"/>
                </a:solidFill>
              </a:rPr>
              <a:t>3) The Law of Dominance: An organism with alternate forms of a gene will express the form that is dominant.</a:t>
            </a:r>
          </a:p>
          <a:p>
            <a:pPr eaLnBrk="1" hangingPunct="1"/>
            <a:endParaRPr lang="en-US" dirty="0"/>
          </a:p>
        </p:txBody>
      </p:sp>
      <p:sp>
        <p:nvSpPr>
          <p:cNvPr id="957443"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latin typeface="Verdana" pitchFamily="34" charset="0"/>
              </a:rPr>
              <a:t>Copyright © 2010 Ryan P. Murphy</a:t>
            </a:r>
          </a:p>
        </p:txBody>
      </p:sp>
      <p:sp>
        <p:nvSpPr>
          <p:cNvPr id="13" name="Rounded Rectangle 12"/>
          <p:cNvSpPr/>
          <p:nvPr/>
        </p:nvSpPr>
        <p:spPr bwMode="auto">
          <a:xfrm>
            <a:off x="4724400" y="3373582"/>
            <a:ext cx="1269264" cy="306060"/>
          </a:xfrm>
          <a:prstGeom prst="roundRect">
            <a:avLst/>
          </a:prstGeom>
          <a:solidFill>
            <a:schemeClr val="bg1"/>
          </a:solidFill>
          <a:ln w="9525" cap="flat" cmpd="sng" algn="ctr">
            <a:solidFill>
              <a:schemeClr val="tx1"/>
            </a:solidFill>
            <a:prstDash val="solid"/>
            <a:round/>
            <a:headEnd type="none" w="med" len="med"/>
            <a:tailEnd type="none" w="med" len="med"/>
          </a:ln>
          <a:effectLst>
            <a:glow rad="228600">
              <a:srgbClr val="FFFF00">
                <a:alpha val="99000"/>
              </a:srgbClr>
            </a:glow>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5" name="Rounded Rectangle 14"/>
          <p:cNvSpPr/>
          <p:nvPr/>
        </p:nvSpPr>
        <p:spPr bwMode="auto">
          <a:xfrm>
            <a:off x="5972254" y="4572000"/>
            <a:ext cx="1091832" cy="30606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Tree>
    <p:extLst>
      <p:ext uri="{BB962C8B-B14F-4D97-AF65-F5344CB8AC3E}">
        <p14:creationId xmlns:p14="http://schemas.microsoft.com/office/powerpoint/2010/main" val="295327430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2" name="Rectangle 3"/>
          <p:cNvSpPr>
            <a:spLocks noGrp="1" noChangeArrowheads="1"/>
          </p:cNvSpPr>
          <p:nvPr>
            <p:ph type="body" idx="4294967295"/>
          </p:nvPr>
        </p:nvSpPr>
        <p:spPr>
          <a:xfrm>
            <a:off x="228600" y="228600"/>
            <a:ext cx="8763000" cy="5897563"/>
          </a:xfrm>
        </p:spPr>
        <p:txBody>
          <a:bodyPr/>
          <a:lstStyle/>
          <a:p>
            <a:r>
              <a:rPr lang="en-US" sz="2400" dirty="0"/>
              <a:t>Mendel's Laws of Heredity:</a:t>
            </a:r>
          </a:p>
          <a:p>
            <a:r>
              <a:rPr lang="en-US" sz="2400" dirty="0">
                <a:solidFill>
                  <a:srgbClr val="CCCCFF"/>
                </a:solidFill>
              </a:rPr>
              <a:t>1) The Law of Segregation: Each inherited </a:t>
            </a:r>
            <a:r>
              <a:rPr lang="en-US" sz="2400" u="sng" dirty="0">
                <a:solidFill>
                  <a:srgbClr val="CCCCFF"/>
                </a:solidFill>
              </a:rPr>
              <a:t>trait</a:t>
            </a:r>
            <a:r>
              <a:rPr lang="en-US" sz="2400" dirty="0">
                <a:solidFill>
                  <a:srgbClr val="CCCCFF"/>
                </a:solidFill>
              </a:rPr>
              <a:t> is defined by a </a:t>
            </a:r>
            <a:r>
              <a:rPr lang="en-US" sz="2400" u="sng" dirty="0">
                <a:solidFill>
                  <a:srgbClr val="CCCCFF"/>
                </a:solidFill>
              </a:rPr>
              <a:t>gene</a:t>
            </a:r>
            <a:r>
              <a:rPr lang="en-US" sz="2400" dirty="0">
                <a:solidFill>
                  <a:srgbClr val="CCCCFF"/>
                </a:solidFill>
              </a:rPr>
              <a:t> pair. Parental genes are randomly separated to the sex cells so that sex cells contain only </a:t>
            </a:r>
            <a:r>
              <a:rPr lang="en-US" sz="2400" u="sng" dirty="0">
                <a:solidFill>
                  <a:srgbClr val="CCCCFF"/>
                </a:solidFill>
              </a:rPr>
              <a:t>one</a:t>
            </a:r>
            <a:r>
              <a:rPr lang="en-US" sz="2400" dirty="0">
                <a:solidFill>
                  <a:srgbClr val="CCCCFF"/>
                </a:solidFill>
              </a:rPr>
              <a:t> gene of the pair. Offspring therefore inherit one genetic </a:t>
            </a:r>
            <a:r>
              <a:rPr lang="en-US" sz="2400" u="sng" dirty="0">
                <a:solidFill>
                  <a:srgbClr val="CCCCFF"/>
                </a:solidFill>
              </a:rPr>
              <a:t>allele</a:t>
            </a:r>
            <a:r>
              <a:rPr lang="en-US" sz="2400" dirty="0">
                <a:solidFill>
                  <a:srgbClr val="CCCCFF"/>
                </a:solidFill>
              </a:rPr>
              <a:t> from each parent when sex cells unite in </a:t>
            </a:r>
            <a:r>
              <a:rPr lang="en-US" sz="2400" u="sng" dirty="0">
                <a:solidFill>
                  <a:srgbClr val="CCCCFF"/>
                </a:solidFill>
              </a:rPr>
              <a:t>fertilization</a:t>
            </a:r>
            <a:r>
              <a:rPr lang="en-US" sz="2400" dirty="0">
                <a:solidFill>
                  <a:srgbClr val="CCCCFF"/>
                </a:solidFill>
              </a:rPr>
              <a:t>.</a:t>
            </a:r>
          </a:p>
          <a:p>
            <a:r>
              <a:rPr lang="en-US" sz="2400" dirty="0">
                <a:solidFill>
                  <a:srgbClr val="FFCC99"/>
                </a:solidFill>
              </a:rPr>
              <a:t>2) The Law of Independent Assortment: </a:t>
            </a:r>
            <a:r>
              <a:rPr lang="en-US" sz="2400" u="sng" dirty="0">
                <a:solidFill>
                  <a:srgbClr val="FFCC99"/>
                </a:solidFill>
              </a:rPr>
              <a:t>Genes</a:t>
            </a:r>
            <a:r>
              <a:rPr lang="en-US" sz="2400" dirty="0">
                <a:solidFill>
                  <a:srgbClr val="FFCC99"/>
                </a:solidFill>
              </a:rPr>
              <a:t> for different traits are sorted </a:t>
            </a:r>
            <a:r>
              <a:rPr lang="en-US" sz="2400" u="sng" dirty="0">
                <a:solidFill>
                  <a:srgbClr val="FFCC99"/>
                </a:solidFill>
              </a:rPr>
              <a:t>separately</a:t>
            </a:r>
            <a:r>
              <a:rPr lang="en-US" sz="2400" dirty="0">
                <a:solidFill>
                  <a:srgbClr val="FFCC99"/>
                </a:solidFill>
              </a:rPr>
              <a:t> from one another so that the inheritance of one trait is not </a:t>
            </a:r>
            <a:r>
              <a:rPr lang="en-US" sz="2400" u="sng" dirty="0">
                <a:solidFill>
                  <a:srgbClr val="FFCC99"/>
                </a:solidFill>
              </a:rPr>
              <a:t>dependent</a:t>
            </a:r>
            <a:r>
              <a:rPr lang="en-US" sz="2400" dirty="0">
                <a:solidFill>
                  <a:srgbClr val="FFCC99"/>
                </a:solidFill>
              </a:rPr>
              <a:t> on the inheritance of another.</a:t>
            </a:r>
          </a:p>
          <a:p>
            <a:r>
              <a:rPr lang="en-US" sz="2400" dirty="0">
                <a:solidFill>
                  <a:srgbClr val="66FFCC"/>
                </a:solidFill>
              </a:rPr>
              <a:t>3) The Law of Dominance: An organism with alternate forms of a gene will express the form that is dominant.</a:t>
            </a:r>
          </a:p>
          <a:p>
            <a:pPr eaLnBrk="1" hangingPunct="1"/>
            <a:endParaRPr lang="en-US" dirty="0"/>
          </a:p>
        </p:txBody>
      </p:sp>
      <p:sp>
        <p:nvSpPr>
          <p:cNvPr id="957443"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latin typeface="Verdana" pitchFamily="34" charset="0"/>
              </a:rPr>
              <a:t>Copyright © 2010 Ryan P. Murphy</a:t>
            </a:r>
          </a:p>
        </p:txBody>
      </p:sp>
      <p:sp>
        <p:nvSpPr>
          <p:cNvPr id="15" name="Rounded Rectangle 14"/>
          <p:cNvSpPr/>
          <p:nvPr/>
        </p:nvSpPr>
        <p:spPr bwMode="auto">
          <a:xfrm>
            <a:off x="5972254" y="4572000"/>
            <a:ext cx="1091832" cy="30606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Tree>
    <p:extLst>
      <p:ext uri="{BB962C8B-B14F-4D97-AF65-F5344CB8AC3E}">
        <p14:creationId xmlns:p14="http://schemas.microsoft.com/office/powerpoint/2010/main" val="343154032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2" name="Rectangle 3"/>
          <p:cNvSpPr>
            <a:spLocks noGrp="1" noChangeArrowheads="1"/>
          </p:cNvSpPr>
          <p:nvPr>
            <p:ph type="body" idx="4294967295"/>
          </p:nvPr>
        </p:nvSpPr>
        <p:spPr>
          <a:xfrm>
            <a:off x="228600" y="228600"/>
            <a:ext cx="8763000" cy="5897563"/>
          </a:xfrm>
        </p:spPr>
        <p:txBody>
          <a:bodyPr/>
          <a:lstStyle/>
          <a:p>
            <a:r>
              <a:rPr lang="en-US" sz="2400" dirty="0"/>
              <a:t>Mendel's Laws of Heredity:</a:t>
            </a:r>
          </a:p>
          <a:p>
            <a:r>
              <a:rPr lang="en-US" sz="2400" dirty="0">
                <a:solidFill>
                  <a:srgbClr val="CCCCFF"/>
                </a:solidFill>
              </a:rPr>
              <a:t>1) The Law of Segregation: Each inherited </a:t>
            </a:r>
            <a:r>
              <a:rPr lang="en-US" sz="2400" u="sng" dirty="0">
                <a:solidFill>
                  <a:srgbClr val="CCCCFF"/>
                </a:solidFill>
              </a:rPr>
              <a:t>trait</a:t>
            </a:r>
            <a:r>
              <a:rPr lang="en-US" sz="2400" dirty="0">
                <a:solidFill>
                  <a:srgbClr val="CCCCFF"/>
                </a:solidFill>
              </a:rPr>
              <a:t> is defined by a </a:t>
            </a:r>
            <a:r>
              <a:rPr lang="en-US" sz="2400" u="sng" dirty="0">
                <a:solidFill>
                  <a:srgbClr val="CCCCFF"/>
                </a:solidFill>
              </a:rPr>
              <a:t>gene</a:t>
            </a:r>
            <a:r>
              <a:rPr lang="en-US" sz="2400" dirty="0">
                <a:solidFill>
                  <a:srgbClr val="CCCCFF"/>
                </a:solidFill>
              </a:rPr>
              <a:t> pair. Parental genes are randomly separated to the sex cells so that sex cells contain only </a:t>
            </a:r>
            <a:r>
              <a:rPr lang="en-US" sz="2400" u="sng" dirty="0">
                <a:solidFill>
                  <a:srgbClr val="CCCCFF"/>
                </a:solidFill>
              </a:rPr>
              <a:t>one</a:t>
            </a:r>
            <a:r>
              <a:rPr lang="en-US" sz="2400" dirty="0">
                <a:solidFill>
                  <a:srgbClr val="CCCCFF"/>
                </a:solidFill>
              </a:rPr>
              <a:t> gene of the pair. Offspring therefore inherit one genetic </a:t>
            </a:r>
            <a:r>
              <a:rPr lang="en-US" sz="2400" u="sng" dirty="0">
                <a:solidFill>
                  <a:srgbClr val="CCCCFF"/>
                </a:solidFill>
              </a:rPr>
              <a:t>allele</a:t>
            </a:r>
            <a:r>
              <a:rPr lang="en-US" sz="2400" dirty="0">
                <a:solidFill>
                  <a:srgbClr val="CCCCFF"/>
                </a:solidFill>
              </a:rPr>
              <a:t> from each parent when sex cells unite in </a:t>
            </a:r>
            <a:r>
              <a:rPr lang="en-US" sz="2400" u="sng" dirty="0">
                <a:solidFill>
                  <a:srgbClr val="CCCCFF"/>
                </a:solidFill>
              </a:rPr>
              <a:t>fertilization</a:t>
            </a:r>
            <a:r>
              <a:rPr lang="en-US" sz="2400" dirty="0">
                <a:solidFill>
                  <a:srgbClr val="CCCCFF"/>
                </a:solidFill>
              </a:rPr>
              <a:t>.</a:t>
            </a:r>
          </a:p>
          <a:p>
            <a:r>
              <a:rPr lang="en-US" sz="2400" dirty="0">
                <a:solidFill>
                  <a:srgbClr val="FFCC99"/>
                </a:solidFill>
              </a:rPr>
              <a:t>2) The Law of Independent Assortment: </a:t>
            </a:r>
            <a:r>
              <a:rPr lang="en-US" sz="2400" u="sng" dirty="0">
                <a:solidFill>
                  <a:srgbClr val="FFCC99"/>
                </a:solidFill>
              </a:rPr>
              <a:t>Genes</a:t>
            </a:r>
            <a:r>
              <a:rPr lang="en-US" sz="2400" dirty="0">
                <a:solidFill>
                  <a:srgbClr val="FFCC99"/>
                </a:solidFill>
              </a:rPr>
              <a:t> for different traits are sorted </a:t>
            </a:r>
            <a:r>
              <a:rPr lang="en-US" sz="2400" u="sng" dirty="0">
                <a:solidFill>
                  <a:srgbClr val="FFCC99"/>
                </a:solidFill>
              </a:rPr>
              <a:t>separately</a:t>
            </a:r>
            <a:r>
              <a:rPr lang="en-US" sz="2400" dirty="0">
                <a:solidFill>
                  <a:srgbClr val="FFCC99"/>
                </a:solidFill>
              </a:rPr>
              <a:t> from one another so that the inheritance of one trait is not </a:t>
            </a:r>
            <a:r>
              <a:rPr lang="en-US" sz="2400" u="sng" dirty="0">
                <a:solidFill>
                  <a:srgbClr val="FFCC99"/>
                </a:solidFill>
              </a:rPr>
              <a:t>dependent</a:t>
            </a:r>
            <a:r>
              <a:rPr lang="en-US" sz="2400" dirty="0">
                <a:solidFill>
                  <a:srgbClr val="FFCC99"/>
                </a:solidFill>
              </a:rPr>
              <a:t> on the inheritance of another.</a:t>
            </a:r>
          </a:p>
          <a:p>
            <a:r>
              <a:rPr lang="en-US" sz="2400" dirty="0">
                <a:solidFill>
                  <a:srgbClr val="66FFCC"/>
                </a:solidFill>
              </a:rPr>
              <a:t>3) The Law of Dominance: An organism with alternate forms of a gene will express the form that is dominant.</a:t>
            </a:r>
          </a:p>
          <a:p>
            <a:pPr eaLnBrk="1" hangingPunct="1"/>
            <a:endParaRPr lang="en-US" dirty="0"/>
          </a:p>
        </p:txBody>
      </p:sp>
      <p:sp>
        <p:nvSpPr>
          <p:cNvPr id="957443"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latin typeface="Verdana" pitchFamily="34" charset="0"/>
              </a:rPr>
              <a:t>Copyright © 2010 Ryan P. Murphy</a:t>
            </a:r>
          </a:p>
        </p:txBody>
      </p:sp>
      <p:sp>
        <p:nvSpPr>
          <p:cNvPr id="15" name="Rounded Rectangle 14"/>
          <p:cNvSpPr/>
          <p:nvPr/>
        </p:nvSpPr>
        <p:spPr bwMode="auto">
          <a:xfrm>
            <a:off x="5972254" y="4572000"/>
            <a:ext cx="1091832" cy="306060"/>
          </a:xfrm>
          <a:prstGeom prst="roundRect">
            <a:avLst/>
          </a:prstGeom>
          <a:solidFill>
            <a:schemeClr val="bg1"/>
          </a:solidFill>
          <a:ln w="9525" cap="flat" cmpd="sng" algn="ctr">
            <a:solidFill>
              <a:schemeClr val="tx1"/>
            </a:solidFill>
            <a:prstDash val="solid"/>
            <a:round/>
            <a:headEnd type="none" w="med" len="med"/>
            <a:tailEnd type="none" w="med" len="med"/>
          </a:ln>
          <a:effectLst>
            <a:glow rad="304800">
              <a:srgbClr val="CC99FF"/>
            </a:glow>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Tree>
    <p:extLst>
      <p:ext uri="{BB962C8B-B14F-4D97-AF65-F5344CB8AC3E}">
        <p14:creationId xmlns:p14="http://schemas.microsoft.com/office/powerpoint/2010/main" val="390018417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2" name="Rectangle 3"/>
          <p:cNvSpPr>
            <a:spLocks noGrp="1" noChangeArrowheads="1"/>
          </p:cNvSpPr>
          <p:nvPr>
            <p:ph type="body" idx="4294967295"/>
          </p:nvPr>
        </p:nvSpPr>
        <p:spPr>
          <a:xfrm>
            <a:off x="228600" y="228600"/>
            <a:ext cx="8763000" cy="5897563"/>
          </a:xfrm>
        </p:spPr>
        <p:txBody>
          <a:bodyPr/>
          <a:lstStyle/>
          <a:p>
            <a:r>
              <a:rPr lang="en-US" sz="2400" dirty="0"/>
              <a:t>Mendel's Laws of Heredity:</a:t>
            </a:r>
          </a:p>
          <a:p>
            <a:r>
              <a:rPr lang="en-US" sz="2400" dirty="0">
                <a:solidFill>
                  <a:srgbClr val="CCCCFF"/>
                </a:solidFill>
              </a:rPr>
              <a:t>1) The Law of Segregation: Each inherited </a:t>
            </a:r>
            <a:r>
              <a:rPr lang="en-US" sz="2400" u="sng" dirty="0">
                <a:solidFill>
                  <a:srgbClr val="CCCCFF"/>
                </a:solidFill>
              </a:rPr>
              <a:t>trait</a:t>
            </a:r>
            <a:r>
              <a:rPr lang="en-US" sz="2400" dirty="0">
                <a:solidFill>
                  <a:srgbClr val="CCCCFF"/>
                </a:solidFill>
              </a:rPr>
              <a:t> is defined by a </a:t>
            </a:r>
            <a:r>
              <a:rPr lang="en-US" sz="2400" u="sng" dirty="0">
                <a:solidFill>
                  <a:srgbClr val="CCCCFF"/>
                </a:solidFill>
              </a:rPr>
              <a:t>gene</a:t>
            </a:r>
            <a:r>
              <a:rPr lang="en-US" sz="2400" dirty="0">
                <a:solidFill>
                  <a:srgbClr val="CCCCFF"/>
                </a:solidFill>
              </a:rPr>
              <a:t> pair. Parental genes are randomly separated to the sex cells so that sex cells contain only </a:t>
            </a:r>
            <a:r>
              <a:rPr lang="en-US" sz="2400" u="sng" dirty="0">
                <a:solidFill>
                  <a:srgbClr val="CCCCFF"/>
                </a:solidFill>
              </a:rPr>
              <a:t>one</a:t>
            </a:r>
            <a:r>
              <a:rPr lang="en-US" sz="2400" dirty="0">
                <a:solidFill>
                  <a:srgbClr val="CCCCFF"/>
                </a:solidFill>
              </a:rPr>
              <a:t> gene of the pair. Offspring therefore inherit one genetic </a:t>
            </a:r>
            <a:r>
              <a:rPr lang="en-US" sz="2400" u="sng" dirty="0">
                <a:solidFill>
                  <a:srgbClr val="CCCCFF"/>
                </a:solidFill>
              </a:rPr>
              <a:t>allele</a:t>
            </a:r>
            <a:r>
              <a:rPr lang="en-US" sz="2400" dirty="0">
                <a:solidFill>
                  <a:srgbClr val="CCCCFF"/>
                </a:solidFill>
              </a:rPr>
              <a:t> from each parent when sex cells unite in </a:t>
            </a:r>
            <a:r>
              <a:rPr lang="en-US" sz="2400" u="sng" dirty="0">
                <a:solidFill>
                  <a:srgbClr val="CCCCFF"/>
                </a:solidFill>
              </a:rPr>
              <a:t>fertilization</a:t>
            </a:r>
            <a:r>
              <a:rPr lang="en-US" sz="2400" dirty="0">
                <a:solidFill>
                  <a:srgbClr val="CCCCFF"/>
                </a:solidFill>
              </a:rPr>
              <a:t>.</a:t>
            </a:r>
          </a:p>
          <a:p>
            <a:r>
              <a:rPr lang="en-US" sz="2400" dirty="0">
                <a:solidFill>
                  <a:srgbClr val="FFCC99"/>
                </a:solidFill>
              </a:rPr>
              <a:t>2) The Law of Independent Assortment: </a:t>
            </a:r>
            <a:r>
              <a:rPr lang="en-US" sz="2400" u="sng" dirty="0">
                <a:solidFill>
                  <a:srgbClr val="FFCC99"/>
                </a:solidFill>
              </a:rPr>
              <a:t>Genes</a:t>
            </a:r>
            <a:r>
              <a:rPr lang="en-US" sz="2400" dirty="0">
                <a:solidFill>
                  <a:srgbClr val="FFCC99"/>
                </a:solidFill>
              </a:rPr>
              <a:t> for different traits are sorted </a:t>
            </a:r>
            <a:r>
              <a:rPr lang="en-US" sz="2400" u="sng" dirty="0">
                <a:solidFill>
                  <a:srgbClr val="FFCC99"/>
                </a:solidFill>
              </a:rPr>
              <a:t>separately</a:t>
            </a:r>
            <a:r>
              <a:rPr lang="en-US" sz="2400" dirty="0">
                <a:solidFill>
                  <a:srgbClr val="FFCC99"/>
                </a:solidFill>
              </a:rPr>
              <a:t> from one another so that the inheritance of one trait is not </a:t>
            </a:r>
            <a:r>
              <a:rPr lang="en-US" sz="2400" u="sng" dirty="0">
                <a:solidFill>
                  <a:srgbClr val="FFCC99"/>
                </a:solidFill>
              </a:rPr>
              <a:t>dependent</a:t>
            </a:r>
            <a:r>
              <a:rPr lang="en-US" sz="2400" dirty="0">
                <a:solidFill>
                  <a:srgbClr val="FFCC99"/>
                </a:solidFill>
              </a:rPr>
              <a:t> on the inheritance of another.</a:t>
            </a:r>
          </a:p>
          <a:p>
            <a:r>
              <a:rPr lang="en-US" sz="2400" dirty="0">
                <a:solidFill>
                  <a:srgbClr val="66FFCC"/>
                </a:solidFill>
              </a:rPr>
              <a:t>3) The Law of Dominance: An organism with alternate forms of a gene will express the form that is </a:t>
            </a:r>
            <a:r>
              <a:rPr lang="en-US" sz="2400" u="sng" dirty="0">
                <a:solidFill>
                  <a:srgbClr val="66FFCC"/>
                </a:solidFill>
              </a:rPr>
              <a:t>dominant.</a:t>
            </a:r>
          </a:p>
          <a:p>
            <a:pPr eaLnBrk="1" hangingPunct="1"/>
            <a:endParaRPr lang="en-US" dirty="0"/>
          </a:p>
        </p:txBody>
      </p:sp>
      <p:sp>
        <p:nvSpPr>
          <p:cNvPr id="957443"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latin typeface="Verdana" pitchFamily="34" charset="0"/>
              </a:rPr>
              <a:t>Copyright © 2010 Ryan P. Murphy</a:t>
            </a:r>
          </a:p>
        </p:txBody>
      </p:sp>
    </p:spTree>
    <p:extLst>
      <p:ext uri="{BB962C8B-B14F-4D97-AF65-F5344CB8AC3E}">
        <p14:creationId xmlns:p14="http://schemas.microsoft.com/office/powerpoint/2010/main" val="266327528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
            <a:ext cx="8991600" cy="4525963"/>
          </a:xfrm>
        </p:spPr>
        <p:txBody>
          <a:bodyPr/>
          <a:lstStyle/>
          <a:p>
            <a:pPr marL="457200" lvl="1" indent="0">
              <a:buNone/>
            </a:pPr>
            <a:endParaRPr lang="en-US" dirty="0">
              <a:solidFill>
                <a:srgbClr val="FF99FF"/>
              </a:solidFill>
            </a:endParaRPr>
          </a:p>
        </p:txBody>
      </p:sp>
      <p:pic>
        <p:nvPicPr>
          <p:cNvPr id="1026" name="Picture 2" descr="Image result for polygenic tra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09800"/>
            <a:ext cx="8686800" cy="45434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2000" y="5181600"/>
            <a:ext cx="7772400" cy="523220"/>
          </a:xfrm>
          <a:prstGeom prst="rect">
            <a:avLst/>
          </a:prstGeom>
          <a:noFill/>
        </p:spPr>
        <p:txBody>
          <a:bodyPr wrap="square" rtlCol="0">
            <a:spAutoFit/>
          </a:bodyPr>
          <a:lstStyle/>
          <a:p>
            <a:pPr>
              <a:buClr>
                <a:srgbClr val="66CCFF"/>
              </a:buClr>
              <a:buFont typeface="Wingdings" pitchFamily="2" charset="2"/>
              <a:buNone/>
            </a:pPr>
            <a:r>
              <a:rPr lang="en-US" sz="2800" dirty="0">
                <a:solidFill>
                  <a:srgbClr val="996633"/>
                </a:solidFill>
              </a:rPr>
              <a:t>… </a:t>
            </a:r>
          </a:p>
        </p:txBody>
      </p:sp>
      <p:sp>
        <p:nvSpPr>
          <p:cNvPr id="2" name="Rectangle 1"/>
          <p:cNvSpPr/>
          <p:nvPr/>
        </p:nvSpPr>
        <p:spPr>
          <a:xfrm rot="19962291">
            <a:off x="1718495" y="2967335"/>
            <a:ext cx="5707012"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REVIEW!</a:t>
            </a:r>
          </a:p>
        </p:txBody>
      </p:sp>
    </p:spTree>
    <p:extLst>
      <p:ext uri="{BB962C8B-B14F-4D97-AF65-F5344CB8AC3E}">
        <p14:creationId xmlns:p14="http://schemas.microsoft.com/office/powerpoint/2010/main" val="153377483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
            <a:ext cx="8991600" cy="4525963"/>
          </a:xfrm>
        </p:spPr>
        <p:txBody>
          <a:bodyPr/>
          <a:lstStyle/>
          <a:p>
            <a:r>
              <a:rPr lang="en-US" dirty="0">
                <a:solidFill>
                  <a:srgbClr val="CCCCFF"/>
                </a:solidFill>
              </a:rPr>
              <a:t>Most traits are polygenic, controlled by two or more genes with six alleles. </a:t>
            </a:r>
          </a:p>
          <a:p>
            <a:pPr lvl="1"/>
            <a:r>
              <a:rPr lang="en-US" dirty="0">
                <a:solidFill>
                  <a:srgbClr val="FFCC99"/>
                </a:solidFill>
              </a:rPr>
              <a:t>Height, eye color, skin color are all controlled by multiple alleles.</a:t>
            </a:r>
          </a:p>
          <a:p>
            <a:pPr lvl="1"/>
            <a:r>
              <a:rPr lang="en-US" dirty="0">
                <a:solidFill>
                  <a:srgbClr val="FF99FF"/>
                </a:solidFill>
              </a:rPr>
              <a:t>.</a:t>
            </a:r>
          </a:p>
        </p:txBody>
      </p:sp>
      <p:pic>
        <p:nvPicPr>
          <p:cNvPr id="1026" name="Picture 2" descr="Image result for polygenic tra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09800"/>
            <a:ext cx="8686800" cy="45434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2000" y="5181600"/>
            <a:ext cx="7772400" cy="523220"/>
          </a:xfrm>
          <a:prstGeom prst="rect">
            <a:avLst/>
          </a:prstGeom>
          <a:noFill/>
        </p:spPr>
        <p:txBody>
          <a:bodyPr wrap="square" rtlCol="0">
            <a:spAutoFit/>
          </a:bodyPr>
          <a:lstStyle/>
          <a:p>
            <a:pPr>
              <a:buClr>
                <a:srgbClr val="66CCFF"/>
              </a:buClr>
              <a:buFont typeface="Wingdings" pitchFamily="2" charset="2"/>
              <a:buNone/>
            </a:pPr>
            <a:r>
              <a:rPr lang="en-US" sz="2800" dirty="0">
                <a:solidFill>
                  <a:srgbClr val="996633"/>
                </a:solidFill>
              </a:rPr>
              <a:t>… </a:t>
            </a:r>
          </a:p>
        </p:txBody>
      </p:sp>
    </p:spTree>
    <p:extLst>
      <p:ext uri="{BB962C8B-B14F-4D97-AF65-F5344CB8AC3E}">
        <p14:creationId xmlns:p14="http://schemas.microsoft.com/office/powerpoint/2010/main" val="416256255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
            <a:ext cx="8991600" cy="4525963"/>
          </a:xfrm>
        </p:spPr>
        <p:txBody>
          <a:bodyPr/>
          <a:lstStyle/>
          <a:p>
            <a:r>
              <a:rPr lang="en-US" dirty="0">
                <a:solidFill>
                  <a:srgbClr val="CCCCFF"/>
                </a:solidFill>
              </a:rPr>
              <a:t>Most traits are polygenic, controlled by two or more genes with six alleles.  </a:t>
            </a:r>
          </a:p>
          <a:p>
            <a:pPr lvl="1"/>
            <a:r>
              <a:rPr lang="en-US" dirty="0">
                <a:solidFill>
                  <a:srgbClr val="FFCC99"/>
                </a:solidFill>
              </a:rPr>
              <a:t>Height, eye color, skin color are all controlled by multiple alleles.</a:t>
            </a:r>
          </a:p>
          <a:p>
            <a:pPr lvl="1"/>
            <a:r>
              <a:rPr lang="en-US" dirty="0">
                <a:solidFill>
                  <a:srgbClr val="FF99FF"/>
                </a:solidFill>
              </a:rPr>
              <a:t>.</a:t>
            </a:r>
          </a:p>
        </p:txBody>
      </p:sp>
      <p:pic>
        <p:nvPicPr>
          <p:cNvPr id="1026" name="Picture 2" descr="Image result for polygenic tra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09800"/>
            <a:ext cx="8686800" cy="4543426"/>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bwMode="auto">
          <a:xfrm>
            <a:off x="1056069" y="3429000"/>
            <a:ext cx="7924800" cy="954107"/>
          </a:xfrm>
          <a:prstGeom prst="roundRect">
            <a:avLst/>
          </a:prstGeom>
          <a:solidFill>
            <a:schemeClr val="bg1"/>
          </a:solidFill>
          <a:ln w="9525" cap="flat" cmpd="sng" algn="ctr">
            <a:solidFill>
              <a:srgbClr val="FFCC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buClr>
                <a:srgbClr val="66CCFF"/>
              </a:buClr>
            </a:pPr>
            <a:endParaRPr lang="en-US">
              <a:solidFill>
                <a:srgbClr val="FFFFFF"/>
              </a:solidFill>
            </a:endParaRPr>
          </a:p>
        </p:txBody>
      </p:sp>
      <p:sp>
        <p:nvSpPr>
          <p:cNvPr id="5" name="TextBox 4"/>
          <p:cNvSpPr txBox="1"/>
          <p:nvPr/>
        </p:nvSpPr>
        <p:spPr>
          <a:xfrm>
            <a:off x="1174613" y="3429000"/>
            <a:ext cx="7806256" cy="954107"/>
          </a:xfrm>
          <a:prstGeom prst="rect">
            <a:avLst/>
          </a:prstGeom>
          <a:noFill/>
        </p:spPr>
        <p:txBody>
          <a:bodyPr wrap="square" rtlCol="0">
            <a:spAutoFit/>
          </a:bodyPr>
          <a:lstStyle/>
          <a:p>
            <a:pPr>
              <a:buClr>
                <a:srgbClr val="66CCFF"/>
              </a:buClr>
              <a:buFont typeface="Wingdings" pitchFamily="2" charset="2"/>
              <a:buNone/>
            </a:pPr>
            <a:r>
              <a:rPr lang="en-US" sz="2800" dirty="0">
                <a:solidFill>
                  <a:srgbClr val="FFCC99"/>
                </a:solidFill>
              </a:rPr>
              <a:t>If you were recessive for all three alleles for skin color then you might have light colored skin.</a:t>
            </a:r>
          </a:p>
        </p:txBody>
      </p:sp>
      <p:pic>
        <p:nvPicPr>
          <p:cNvPr id="3074"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5413186"/>
            <a:ext cx="951772" cy="13400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8" name="Curved Left Arrow 7"/>
          <p:cNvSpPr/>
          <p:nvPr/>
        </p:nvSpPr>
        <p:spPr bwMode="auto">
          <a:xfrm rot="11506172" flipV="1">
            <a:off x="218649" y="3627280"/>
            <a:ext cx="749961" cy="2446032"/>
          </a:xfrm>
          <a:prstGeom prst="curvedLeftArrow">
            <a:avLst/>
          </a:prstGeom>
          <a:solidFill>
            <a:srgbClr val="FFFFCC"/>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buClr>
                <a:srgbClr val="66CCFF"/>
              </a:buClr>
            </a:pPr>
            <a:endParaRPr lang="en-US">
              <a:solidFill>
                <a:srgbClr val="FFFFFF"/>
              </a:solidFill>
            </a:endParaRPr>
          </a:p>
        </p:txBody>
      </p:sp>
      <p:sp>
        <p:nvSpPr>
          <p:cNvPr id="2" name="Rounded Rectangle 1"/>
          <p:cNvSpPr/>
          <p:nvPr/>
        </p:nvSpPr>
        <p:spPr bwMode="auto">
          <a:xfrm>
            <a:off x="4038600" y="6248400"/>
            <a:ext cx="1219200" cy="381000"/>
          </a:xfrm>
          <a:prstGeom prst="roundRect">
            <a:avLst/>
          </a:prstGeom>
          <a:noFill/>
          <a:ln w="9525" cap="flat" cmpd="sng" algn="ctr">
            <a:solidFill>
              <a:schemeClr val="tx1"/>
            </a:solidFill>
            <a:prstDash val="solid"/>
            <a:round/>
            <a:headEnd type="none" w="med" len="med"/>
            <a:tailEnd type="none" w="med" len="med"/>
          </a:ln>
          <a:effectLst>
            <a:glow rad="127000">
              <a:schemeClr val="bg1">
                <a:lumMod val="95000"/>
                <a:lumOff val="5000"/>
              </a:schemeClr>
            </a:glow>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Tree>
    <p:extLst>
      <p:ext uri="{BB962C8B-B14F-4D97-AF65-F5344CB8AC3E}">
        <p14:creationId xmlns:p14="http://schemas.microsoft.com/office/powerpoint/2010/main" val="363318927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Rectangle 3"/>
          <p:cNvSpPr>
            <a:spLocks noGrp="1" noChangeArrowheads="1"/>
          </p:cNvSpPr>
          <p:nvPr>
            <p:ph type="body" idx="4294967295"/>
          </p:nvPr>
        </p:nvSpPr>
        <p:spPr>
          <a:xfrm>
            <a:off x="152400" y="152400"/>
            <a:ext cx="8686800" cy="5943600"/>
          </a:xfrm>
        </p:spPr>
        <p:txBody>
          <a:bodyPr/>
          <a:lstStyle/>
          <a:p>
            <a:pPr eaLnBrk="1" hangingPunct="1"/>
            <a:r>
              <a:rPr lang="en-US" dirty="0">
                <a:solidFill>
                  <a:srgbClr val="00B0F0"/>
                </a:solidFill>
              </a:rPr>
              <a:t>Punnett Square: </a:t>
            </a:r>
            <a:r>
              <a:rPr lang="en-US" dirty="0"/>
              <a:t>A diagram that is used to predict the outcome of a particular cross</a:t>
            </a:r>
          </a:p>
          <a:p>
            <a:pPr lvl="1" eaLnBrk="1" hangingPunct="1"/>
            <a:r>
              <a:rPr lang="en-US" dirty="0">
                <a:effectLst/>
                <a:latin typeface="Century Gothic" panose="020B0502020202020204" pitchFamily="34" charset="0"/>
                <a:ea typeface="Times New Roman" panose="02020603050405020304" pitchFamily="18" charset="0"/>
                <a:cs typeface="Times New Roman" panose="02020603050405020304" pitchFamily="18" charset="0"/>
              </a:rPr>
              <a:t>(</a:t>
            </a:r>
            <a:r>
              <a:rPr lang="en-US" dirty="0">
                <a:solidFill>
                  <a:srgbClr val="00B0F0"/>
                </a:solidFill>
                <a:effectLst/>
                <a:latin typeface="Century Gothic" panose="020B0502020202020204" pitchFamily="34" charset="0"/>
                <a:ea typeface="Times New Roman" panose="02020603050405020304" pitchFamily="18" charset="0"/>
                <a:cs typeface="Times New Roman" panose="02020603050405020304" pitchFamily="18" charset="0"/>
              </a:rPr>
              <a:t>Probability</a:t>
            </a:r>
            <a:r>
              <a:rPr lang="en-US" dirty="0">
                <a:effectLst/>
                <a:latin typeface="Century Gothic" panose="020B0502020202020204" pitchFamily="34" charset="0"/>
                <a:ea typeface="Times New Roman" panose="02020603050405020304" pitchFamily="18" charset="0"/>
                <a:cs typeface="Times New Roman" panose="02020603050405020304" pitchFamily="18" charset="0"/>
              </a:rPr>
              <a:t> / likelihood that that an event / cross will occur)</a:t>
            </a:r>
            <a:r>
              <a:rPr lang="en-US" dirty="0"/>
              <a:t> </a:t>
            </a:r>
          </a:p>
          <a:p>
            <a:pPr eaLnBrk="1" hangingPunct="1"/>
            <a:endParaRPr lang="en-US" dirty="0"/>
          </a:p>
        </p:txBody>
      </p:sp>
      <p:sp>
        <p:nvSpPr>
          <p:cNvPr id="140293"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p>
        </p:txBody>
      </p:sp>
      <p:sp>
        <p:nvSpPr>
          <p:cNvPr id="2" name="Rounded Rectangle 1"/>
          <p:cNvSpPr/>
          <p:nvPr/>
        </p:nvSpPr>
        <p:spPr bwMode="auto">
          <a:xfrm>
            <a:off x="457200" y="2286000"/>
            <a:ext cx="8382000" cy="4114800"/>
          </a:xfrm>
          <a:prstGeom prst="round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pic>
        <p:nvPicPr>
          <p:cNvPr id="3074" name="Picture 2" descr="Image result for Punnett square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971800"/>
            <a:ext cx="7162800" cy="304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Rectangle 3"/>
          <p:cNvSpPr>
            <a:spLocks noGrp="1" noChangeArrowheads="1"/>
          </p:cNvSpPr>
          <p:nvPr>
            <p:ph type="body" idx="1"/>
          </p:nvPr>
        </p:nvSpPr>
        <p:spPr>
          <a:xfrm>
            <a:off x="455613" y="381000"/>
            <a:ext cx="8226425" cy="5715000"/>
          </a:xfrm>
        </p:spPr>
        <p:txBody>
          <a:bodyPr/>
          <a:lstStyle/>
          <a:p>
            <a:pPr eaLnBrk="1" hangingPunct="1"/>
            <a:r>
              <a:rPr lang="en-US" dirty="0"/>
              <a:t>A </a:t>
            </a:r>
            <a:r>
              <a:rPr lang="en-US" b="1" u="sng" dirty="0"/>
              <a:t>recessive allele</a:t>
            </a:r>
            <a:r>
              <a:rPr lang="en-US" dirty="0"/>
              <a:t> is covered up when the dominant allele is with it.  </a:t>
            </a:r>
            <a:r>
              <a:rPr lang="en-US" dirty="0">
                <a:solidFill>
                  <a:schemeClr val="accent1">
                    <a:lumMod val="60000"/>
                    <a:lumOff val="40000"/>
                  </a:schemeClr>
                </a:solidFill>
              </a:rPr>
              <a:t>A </a:t>
            </a:r>
            <a:r>
              <a:rPr lang="en-US" b="1" u="sng" dirty="0">
                <a:solidFill>
                  <a:schemeClr val="accent1">
                    <a:lumMod val="60000"/>
                    <a:lumOff val="40000"/>
                  </a:schemeClr>
                </a:solidFill>
              </a:rPr>
              <a:t>hybrid</a:t>
            </a:r>
            <a:r>
              <a:rPr lang="en-US" dirty="0">
                <a:solidFill>
                  <a:schemeClr val="accent1">
                    <a:lumMod val="60000"/>
                    <a:lumOff val="40000"/>
                  </a:schemeClr>
                </a:solidFill>
              </a:rPr>
              <a:t> has two different alleles</a:t>
            </a:r>
            <a:r>
              <a:rPr lang="en-US" dirty="0"/>
              <a:t> </a:t>
            </a:r>
          </a:p>
        </p:txBody>
      </p:sp>
      <p:pic>
        <p:nvPicPr>
          <p:cNvPr id="131076" name="Picture 5" descr="basicpunnetsqua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133600"/>
            <a:ext cx="8458200" cy="4457700"/>
          </a:xfrm>
          <a:prstGeom prst="rect">
            <a:avLst/>
          </a:prstGeom>
          <a:noFill/>
          <a:ln w="76200">
            <a:solidFill>
              <a:srgbClr val="777777"/>
            </a:solidFill>
            <a:miter lim="800000"/>
            <a:headEnd/>
            <a:tailEnd/>
          </a:ln>
          <a:extLst>
            <a:ext uri="{909E8E84-426E-40DD-AFC4-6F175D3DCCD1}">
              <a14:hiddenFill xmlns:a14="http://schemas.microsoft.com/office/drawing/2010/main">
                <a:solidFill>
                  <a:srgbClr val="FFFFFF"/>
                </a:solidFill>
              </a14:hiddenFill>
            </a:ext>
          </a:extLst>
        </p:spPr>
      </p:pic>
      <p:sp>
        <p:nvSpPr>
          <p:cNvPr id="131077"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p>
        </p:txBody>
      </p:sp>
    </p:spTree>
    <p:extLst>
      <p:ext uri="{BB962C8B-B14F-4D97-AF65-F5344CB8AC3E}">
        <p14:creationId xmlns:p14="http://schemas.microsoft.com/office/powerpoint/2010/main" val="353116802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Rectangle 3"/>
          <p:cNvSpPr>
            <a:spLocks noGrp="1" noChangeArrowheads="1"/>
          </p:cNvSpPr>
          <p:nvPr>
            <p:ph type="body" idx="4294967295"/>
          </p:nvPr>
        </p:nvSpPr>
        <p:spPr>
          <a:xfrm>
            <a:off x="152400" y="152400"/>
            <a:ext cx="8686800" cy="5943600"/>
          </a:xfrm>
        </p:spPr>
        <p:txBody>
          <a:bodyPr/>
          <a:lstStyle/>
          <a:p>
            <a:pPr eaLnBrk="1" hangingPunct="1"/>
            <a:r>
              <a:rPr lang="en-US" dirty="0">
                <a:solidFill>
                  <a:srgbClr val="00B0F0"/>
                </a:solidFill>
              </a:rPr>
              <a:t>Punnett Square: </a:t>
            </a:r>
            <a:r>
              <a:rPr lang="en-US" dirty="0"/>
              <a:t>A diagram that is used to predict the outcome of a particular cross</a:t>
            </a:r>
          </a:p>
          <a:p>
            <a:pPr lvl="1" eaLnBrk="1" hangingPunct="1"/>
            <a:r>
              <a:rPr lang="en-US" dirty="0">
                <a:effectLst/>
                <a:latin typeface="Century Gothic" panose="020B0502020202020204" pitchFamily="34" charset="0"/>
                <a:ea typeface="Times New Roman" panose="02020603050405020304" pitchFamily="18" charset="0"/>
                <a:cs typeface="Times New Roman" panose="02020603050405020304" pitchFamily="18" charset="0"/>
              </a:rPr>
              <a:t>(</a:t>
            </a:r>
            <a:r>
              <a:rPr lang="en-US" dirty="0">
                <a:solidFill>
                  <a:srgbClr val="00B0F0"/>
                </a:solidFill>
                <a:effectLst/>
                <a:latin typeface="Century Gothic" panose="020B0502020202020204" pitchFamily="34" charset="0"/>
                <a:ea typeface="Times New Roman" panose="02020603050405020304" pitchFamily="18" charset="0"/>
                <a:cs typeface="Times New Roman" panose="02020603050405020304" pitchFamily="18" charset="0"/>
              </a:rPr>
              <a:t>Probability</a:t>
            </a:r>
            <a:r>
              <a:rPr lang="en-US" dirty="0">
                <a:effectLst/>
                <a:latin typeface="Century Gothic" panose="020B0502020202020204" pitchFamily="34" charset="0"/>
                <a:ea typeface="Times New Roman" panose="02020603050405020304" pitchFamily="18" charset="0"/>
                <a:cs typeface="Times New Roman" panose="02020603050405020304" pitchFamily="18" charset="0"/>
              </a:rPr>
              <a:t> / likelihood that that an event / cross will occur)</a:t>
            </a:r>
            <a:r>
              <a:rPr lang="en-US" dirty="0"/>
              <a:t> </a:t>
            </a:r>
          </a:p>
          <a:p>
            <a:pPr eaLnBrk="1" hangingPunct="1"/>
            <a:endParaRPr lang="en-US" dirty="0"/>
          </a:p>
        </p:txBody>
      </p:sp>
      <p:sp>
        <p:nvSpPr>
          <p:cNvPr id="140293"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p>
        </p:txBody>
      </p:sp>
      <p:sp>
        <p:nvSpPr>
          <p:cNvPr id="2" name="Rounded Rectangle 1"/>
          <p:cNvSpPr/>
          <p:nvPr/>
        </p:nvSpPr>
        <p:spPr bwMode="auto">
          <a:xfrm>
            <a:off x="457200" y="2286000"/>
            <a:ext cx="8382000" cy="4114800"/>
          </a:xfrm>
          <a:prstGeom prst="round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pic>
        <p:nvPicPr>
          <p:cNvPr id="3074" name="Picture 2" descr="Image result for Punnett square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971800"/>
            <a:ext cx="7162800" cy="304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13140CB1-BD2F-0275-8E00-1A416EF80705}"/>
              </a:ext>
            </a:extLst>
          </p:cNvPr>
          <p:cNvSpPr/>
          <p:nvPr/>
        </p:nvSpPr>
        <p:spPr>
          <a:xfrm>
            <a:off x="914400" y="2547488"/>
            <a:ext cx="7315201" cy="537865"/>
          </a:xfrm>
          <a:prstGeom prst="rect">
            <a:avLst/>
          </a:prstGeom>
          <a:noFill/>
        </p:spPr>
        <p:txBody>
          <a:bodyPr wrap="none" lIns="91440" tIns="45720" rIns="91440" bIns="45720">
            <a:prstTxWarp prst="textDeflateBottom">
              <a:avLst>
                <a:gd name="adj" fmla="val 84446"/>
              </a:avLst>
            </a:prstTxWarp>
            <a:spAutoFit/>
          </a:bodyPr>
          <a:lstStyle/>
          <a:p>
            <a:pPr algn="ctr">
              <a:buNone/>
            </a:pPr>
            <a:r>
              <a:rPr lang="en-US" sz="5400" b="1" cap="none" spc="0" dirty="0">
                <a:ln w="9525">
                  <a:solidFill>
                    <a:schemeClr val="bg1"/>
                  </a:solidFill>
                  <a:prstDash val="solid"/>
                </a:ln>
                <a:solidFill>
                  <a:schemeClr val="accent1">
                    <a:lumMod val="60000"/>
                    <a:lumOff val="40000"/>
                  </a:schemeClr>
                </a:solidFill>
                <a:effectLst>
                  <a:outerShdw blurRad="12700" dist="38100" dir="2700000" algn="tl" rotWithShape="0">
                    <a:schemeClr val="bg1">
                      <a:lumMod val="50000"/>
                    </a:schemeClr>
                  </a:outerShdw>
                </a:effectLst>
              </a:rPr>
              <a:t>100% Chance offspring will be tall</a:t>
            </a:r>
          </a:p>
        </p:txBody>
      </p:sp>
      <p:pic>
        <p:nvPicPr>
          <p:cNvPr id="7" name="Picture 12" descr="Pea Products | Forage and Green Pea Varieties | Circle S Seeds">
            <a:extLst>
              <a:ext uri="{FF2B5EF4-FFF2-40B4-BE49-F238E27FC236}">
                <a16:creationId xmlns:a16="http://schemas.microsoft.com/office/drawing/2014/main" id="{328A6D66-7FA9-86B9-2E4D-30F25A1769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900" y="2971800"/>
            <a:ext cx="46482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47937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Rectangle 3"/>
          <p:cNvSpPr>
            <a:spLocks noGrp="1" noChangeArrowheads="1"/>
          </p:cNvSpPr>
          <p:nvPr>
            <p:ph type="body" idx="4294967295"/>
          </p:nvPr>
        </p:nvSpPr>
        <p:spPr>
          <a:xfrm>
            <a:off x="152400" y="152400"/>
            <a:ext cx="8686800" cy="5943600"/>
          </a:xfrm>
        </p:spPr>
        <p:txBody>
          <a:bodyPr/>
          <a:lstStyle/>
          <a:p>
            <a:pPr eaLnBrk="1" hangingPunct="1"/>
            <a:r>
              <a:rPr lang="en-US" dirty="0">
                <a:solidFill>
                  <a:srgbClr val="00B0F0"/>
                </a:solidFill>
              </a:rPr>
              <a:t>Punnett Square: </a:t>
            </a:r>
            <a:r>
              <a:rPr lang="en-US" dirty="0"/>
              <a:t>A diagram that is used to predict the outcome of a particular cross</a:t>
            </a:r>
          </a:p>
          <a:p>
            <a:pPr lvl="1" eaLnBrk="1" hangingPunct="1"/>
            <a:r>
              <a:rPr lang="en-US" dirty="0">
                <a:effectLst/>
                <a:latin typeface="Century Gothic" panose="020B0502020202020204" pitchFamily="34" charset="0"/>
                <a:ea typeface="Times New Roman" panose="02020603050405020304" pitchFamily="18" charset="0"/>
                <a:cs typeface="Times New Roman" panose="02020603050405020304" pitchFamily="18" charset="0"/>
              </a:rPr>
              <a:t>(</a:t>
            </a:r>
            <a:r>
              <a:rPr lang="en-US" dirty="0">
                <a:solidFill>
                  <a:srgbClr val="00B0F0"/>
                </a:solidFill>
                <a:effectLst/>
                <a:latin typeface="Century Gothic" panose="020B0502020202020204" pitchFamily="34" charset="0"/>
                <a:ea typeface="Times New Roman" panose="02020603050405020304" pitchFamily="18" charset="0"/>
                <a:cs typeface="Times New Roman" panose="02020603050405020304" pitchFamily="18" charset="0"/>
              </a:rPr>
              <a:t>Probability</a:t>
            </a:r>
            <a:r>
              <a:rPr lang="en-US" dirty="0">
                <a:effectLst/>
                <a:latin typeface="Century Gothic" panose="020B0502020202020204" pitchFamily="34" charset="0"/>
                <a:ea typeface="Times New Roman" panose="02020603050405020304" pitchFamily="18" charset="0"/>
                <a:cs typeface="Times New Roman" panose="02020603050405020304" pitchFamily="18" charset="0"/>
              </a:rPr>
              <a:t> / likelihood that that an event / cross will occur)</a:t>
            </a:r>
            <a:r>
              <a:rPr lang="en-US" dirty="0"/>
              <a:t> </a:t>
            </a:r>
          </a:p>
          <a:p>
            <a:pPr eaLnBrk="1" hangingPunct="1"/>
            <a:endParaRPr lang="en-US" dirty="0"/>
          </a:p>
        </p:txBody>
      </p:sp>
      <p:sp>
        <p:nvSpPr>
          <p:cNvPr id="140293"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p>
        </p:txBody>
      </p:sp>
      <p:sp>
        <p:nvSpPr>
          <p:cNvPr id="2" name="Rounded Rectangle 1"/>
          <p:cNvSpPr/>
          <p:nvPr/>
        </p:nvSpPr>
        <p:spPr bwMode="auto">
          <a:xfrm>
            <a:off x="457200" y="2286000"/>
            <a:ext cx="8382000" cy="4114800"/>
          </a:xfrm>
          <a:prstGeom prst="round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pic>
        <p:nvPicPr>
          <p:cNvPr id="3074" name="Picture 2" descr="Image result for Punnett square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971800"/>
            <a:ext cx="7162800" cy="304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13140CB1-BD2F-0275-8E00-1A416EF80705}"/>
              </a:ext>
            </a:extLst>
          </p:cNvPr>
          <p:cNvSpPr/>
          <p:nvPr/>
        </p:nvSpPr>
        <p:spPr>
          <a:xfrm>
            <a:off x="914400" y="2547488"/>
            <a:ext cx="7315201" cy="537865"/>
          </a:xfrm>
          <a:prstGeom prst="rect">
            <a:avLst/>
          </a:prstGeom>
          <a:noFill/>
        </p:spPr>
        <p:txBody>
          <a:bodyPr wrap="none" lIns="91440" tIns="45720" rIns="91440" bIns="45720">
            <a:prstTxWarp prst="textDeflateBottom">
              <a:avLst>
                <a:gd name="adj" fmla="val 84446"/>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9525">
                  <a:solidFill>
                    <a:srgbClr val="000000"/>
                  </a:solidFill>
                  <a:prstDash val="solid"/>
                </a:ln>
                <a:solidFill>
                  <a:srgbClr val="003399">
                    <a:lumMod val="60000"/>
                    <a:lumOff val="40000"/>
                  </a:srgbClr>
                </a:solidFill>
                <a:effectLst>
                  <a:outerShdw blurRad="12700" dist="38100" dir="2700000" algn="tl" rotWithShape="0">
                    <a:srgbClr val="000000">
                      <a:lumMod val="50000"/>
                    </a:srgbClr>
                  </a:outerShdw>
                </a:effectLst>
                <a:uLnTx/>
                <a:uFillTx/>
                <a:latin typeface="Tahoma" pitchFamily="34" charset="0"/>
                <a:ea typeface="+mn-ea"/>
                <a:cs typeface="+mn-cs"/>
              </a:rPr>
              <a:t>100% Chance offspring will be tall</a:t>
            </a:r>
          </a:p>
        </p:txBody>
      </p:sp>
      <p:pic>
        <p:nvPicPr>
          <p:cNvPr id="7" name="Picture 12" descr="Pea Products | Forage and Green Pea Varieties | Circle S Seeds">
            <a:extLst>
              <a:ext uri="{FF2B5EF4-FFF2-40B4-BE49-F238E27FC236}">
                <a16:creationId xmlns:a16="http://schemas.microsoft.com/office/drawing/2014/main" id="{328A6D66-7FA9-86B9-2E4D-30F25A1769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900" y="2971800"/>
            <a:ext cx="4648200" cy="304800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19EFC29E-82A1-6F17-8B0E-3EF84502A766}"/>
              </a:ext>
            </a:extLst>
          </p:cNvPr>
          <p:cNvSpPr/>
          <p:nvPr/>
        </p:nvSpPr>
        <p:spPr bwMode="auto">
          <a:xfrm>
            <a:off x="3657600" y="5029200"/>
            <a:ext cx="914400" cy="762000"/>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5" name="Rectangle 4">
            <a:extLst>
              <a:ext uri="{FF2B5EF4-FFF2-40B4-BE49-F238E27FC236}">
                <a16:creationId xmlns:a16="http://schemas.microsoft.com/office/drawing/2014/main" id="{732D689F-FE38-1003-F9DB-35D791A61659}"/>
              </a:ext>
            </a:extLst>
          </p:cNvPr>
          <p:cNvSpPr/>
          <p:nvPr/>
        </p:nvSpPr>
        <p:spPr>
          <a:xfrm>
            <a:off x="265953" y="5782270"/>
            <a:ext cx="8363187" cy="923330"/>
          </a:xfrm>
          <a:prstGeom prst="rect">
            <a:avLst/>
          </a:prstGeom>
          <a:noFill/>
        </p:spPr>
        <p:txBody>
          <a:bodyPr wrap="none" lIns="91440" tIns="45720" rIns="91440" bIns="45720">
            <a:spAutoFit/>
          </a:bodyPr>
          <a:lstStyle/>
          <a:p>
            <a:pPr algn="ctr">
              <a:buNone/>
            </a:pPr>
            <a:r>
              <a:rPr lang="en-US" sz="54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rPr>
              <a:t>Don’t forget the F</a:t>
            </a:r>
            <a:r>
              <a:rPr lang="en-US" sz="44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rPr>
              <a:t>2</a:t>
            </a:r>
            <a:r>
              <a:rPr lang="en-US" sz="54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rPr>
              <a:t> Gen</a:t>
            </a:r>
          </a:p>
        </p:txBody>
      </p:sp>
      <p:sp>
        <p:nvSpPr>
          <p:cNvPr id="6" name="TextBox 5">
            <a:extLst>
              <a:ext uri="{FF2B5EF4-FFF2-40B4-BE49-F238E27FC236}">
                <a16:creationId xmlns:a16="http://schemas.microsoft.com/office/drawing/2014/main" id="{129CF728-D006-49F6-C09A-8E6E464CD5D6}"/>
              </a:ext>
            </a:extLst>
          </p:cNvPr>
          <p:cNvSpPr txBox="1"/>
          <p:nvPr/>
        </p:nvSpPr>
        <p:spPr>
          <a:xfrm>
            <a:off x="2857500" y="4876800"/>
            <a:ext cx="2514600" cy="400110"/>
          </a:xfrm>
          <a:prstGeom prst="rect">
            <a:avLst/>
          </a:prstGeom>
          <a:noFill/>
        </p:spPr>
        <p:txBody>
          <a:bodyPr wrap="square" rtlCol="0">
            <a:prstTxWarp prst="textArchUp">
              <a:avLst/>
            </a:prstTxWarp>
            <a:spAutoFit/>
          </a:bodyPr>
          <a:lstStyle/>
          <a:p>
            <a:pPr>
              <a:buNone/>
            </a:pPr>
            <a:r>
              <a:rPr lang="en-US" sz="2000" dirty="0">
                <a:solidFill>
                  <a:srgbClr val="FF0000"/>
                </a:solidFill>
              </a:rPr>
              <a:t>Recessive, not gone</a:t>
            </a:r>
          </a:p>
        </p:txBody>
      </p:sp>
    </p:spTree>
    <p:extLst>
      <p:ext uri="{BB962C8B-B14F-4D97-AF65-F5344CB8AC3E}">
        <p14:creationId xmlns:p14="http://schemas.microsoft.com/office/powerpoint/2010/main" val="157479767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3"/>
          <p:cNvSpPr>
            <a:spLocks noGrp="1" noChangeArrowheads="1"/>
          </p:cNvSpPr>
          <p:nvPr>
            <p:ph type="body" idx="4294967295"/>
          </p:nvPr>
        </p:nvSpPr>
        <p:spPr>
          <a:xfrm>
            <a:off x="457200" y="228600"/>
            <a:ext cx="7924800" cy="5867400"/>
          </a:xfrm>
        </p:spPr>
        <p:txBody>
          <a:bodyPr/>
          <a:lstStyle/>
          <a:p>
            <a:pPr eaLnBrk="1" hangingPunct="1"/>
            <a:r>
              <a:rPr lang="en-US"/>
              <a:t>Video Link! Khan Academy “Punnett Squares.” (Advanced)</a:t>
            </a:r>
          </a:p>
          <a:p>
            <a:pPr lvl="1" eaLnBrk="1" hangingPunct="1"/>
            <a:r>
              <a:rPr lang="en-US">
                <a:hlinkClick r:id="rId2"/>
              </a:rPr>
              <a:t>http://www.khanacademy.org/video/punnett-square-fun?playlist=Biology</a:t>
            </a:r>
            <a:endParaRPr lang="en-US"/>
          </a:p>
          <a:p>
            <a:pPr eaLnBrk="1" hangingPunct="1"/>
            <a:endParaRPr lang="en-US"/>
          </a:p>
        </p:txBody>
      </p:sp>
      <p:sp>
        <p:nvSpPr>
          <p:cNvPr id="141316"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p>
        </p:txBody>
      </p:sp>
      <p:pic>
        <p:nvPicPr>
          <p:cNvPr id="1413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2438400"/>
            <a:ext cx="8763000"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211" name="Rectangle 3"/>
          <p:cNvSpPr>
            <a:spLocks noGrp="1" noChangeArrowheads="1"/>
          </p:cNvSpPr>
          <p:nvPr>
            <p:ph type="body" idx="4294967295"/>
          </p:nvPr>
        </p:nvSpPr>
        <p:spPr>
          <a:xfrm>
            <a:off x="457200" y="228600"/>
            <a:ext cx="8153400" cy="5867400"/>
          </a:xfrm>
        </p:spPr>
        <p:txBody>
          <a:bodyPr/>
          <a:lstStyle/>
          <a:p>
            <a:pPr eaLnBrk="1" hangingPunct="1"/>
            <a:r>
              <a:rPr lang="en-US"/>
              <a:t>When a man and women decide to have a child, who determines the gender?</a:t>
            </a:r>
          </a:p>
        </p:txBody>
      </p:sp>
      <p:sp>
        <p:nvSpPr>
          <p:cNvPr id="734212"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p>
        </p:txBody>
      </p:sp>
      <p:pic>
        <p:nvPicPr>
          <p:cNvPr id="73421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371600"/>
            <a:ext cx="8534400" cy="5029200"/>
          </a:xfrm>
          <a:prstGeom prst="rect">
            <a:avLst/>
          </a:prstGeom>
          <a:noFill/>
          <a:ln w="76200" algn="ctr">
            <a:solidFill>
              <a:srgbClr val="777777"/>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6260" name="Picture 5" descr="ch12_0_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447800"/>
            <a:ext cx="8153400" cy="5114925"/>
          </a:xfrm>
          <a:prstGeom prst="rect">
            <a:avLst/>
          </a:prstGeom>
          <a:noFill/>
          <a:ln w="76200" cmpd="tri">
            <a:solidFill>
              <a:srgbClr val="777777"/>
            </a:solidFill>
            <a:miter lim="800000"/>
            <a:headEnd/>
            <a:tailEnd/>
          </a:ln>
          <a:extLst>
            <a:ext uri="{909E8E84-426E-40DD-AFC4-6F175D3DCCD1}">
              <a14:hiddenFill xmlns:a14="http://schemas.microsoft.com/office/drawing/2010/main">
                <a:solidFill>
                  <a:srgbClr val="FFFFFF"/>
                </a:solidFill>
              </a14:hiddenFill>
            </a:ext>
          </a:extLst>
        </p:spPr>
      </p:pic>
      <p:sp>
        <p:nvSpPr>
          <p:cNvPr id="736261"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p>
        </p:txBody>
      </p:sp>
      <p:sp>
        <p:nvSpPr>
          <p:cNvPr id="82951" name="Rectangle 7"/>
          <p:cNvSpPr>
            <a:spLocks noChangeArrowheads="1"/>
          </p:cNvSpPr>
          <p:nvPr/>
        </p:nvSpPr>
        <p:spPr bwMode="auto">
          <a:xfrm>
            <a:off x="457200" y="3657600"/>
            <a:ext cx="1447800" cy="1752600"/>
          </a:xfrm>
          <a:prstGeom prst="rect">
            <a:avLst/>
          </a:prstGeom>
          <a:solidFill>
            <a:schemeClr val="tx1"/>
          </a:solidFill>
          <a:ln w="9525" algn="ctr">
            <a:noFill/>
            <a:miter lim="800000"/>
            <a:headEnd/>
            <a:tailEnd/>
          </a:ln>
          <a:effectLst/>
        </p:spPr>
        <p:txBody>
          <a:bodyPr wrap="none" anchor="ctr"/>
          <a:lstStyle/>
          <a:p>
            <a:pPr>
              <a:defRPr/>
            </a:pPr>
            <a:endParaRPr lang="en-US"/>
          </a:p>
        </p:txBody>
      </p:sp>
      <p:sp>
        <p:nvSpPr>
          <p:cNvPr id="82952" name="Rectangle 8"/>
          <p:cNvSpPr>
            <a:spLocks noChangeArrowheads="1"/>
          </p:cNvSpPr>
          <p:nvPr/>
        </p:nvSpPr>
        <p:spPr bwMode="auto">
          <a:xfrm>
            <a:off x="1981200" y="3276600"/>
            <a:ext cx="1143000" cy="2590800"/>
          </a:xfrm>
          <a:prstGeom prst="rect">
            <a:avLst/>
          </a:prstGeom>
          <a:solidFill>
            <a:schemeClr val="tx1"/>
          </a:solidFill>
          <a:ln w="9525" algn="ctr">
            <a:noFill/>
            <a:miter lim="800000"/>
            <a:headEnd/>
            <a:tailEnd/>
          </a:ln>
          <a:effectLst/>
        </p:spPr>
        <p:txBody>
          <a:bodyPr wrap="none" anchor="ctr"/>
          <a:lstStyle/>
          <a:p>
            <a:pPr>
              <a:defRPr/>
            </a:pPr>
            <a:endParaRPr lang="en-US"/>
          </a:p>
        </p:txBody>
      </p:sp>
      <p:sp>
        <p:nvSpPr>
          <p:cNvPr id="82953" name="Rectangle 9"/>
          <p:cNvSpPr>
            <a:spLocks noChangeArrowheads="1"/>
          </p:cNvSpPr>
          <p:nvPr/>
        </p:nvSpPr>
        <p:spPr bwMode="auto">
          <a:xfrm>
            <a:off x="5105400" y="1447800"/>
            <a:ext cx="1143000" cy="838200"/>
          </a:xfrm>
          <a:prstGeom prst="rect">
            <a:avLst/>
          </a:prstGeom>
          <a:solidFill>
            <a:schemeClr val="tx1"/>
          </a:solidFill>
          <a:ln w="9525" algn="ctr">
            <a:noFill/>
            <a:miter lim="800000"/>
            <a:headEnd/>
            <a:tailEnd/>
          </a:ln>
          <a:effectLst/>
        </p:spPr>
        <p:txBody>
          <a:bodyPr wrap="none" anchor="ctr"/>
          <a:lstStyle/>
          <a:p>
            <a:pPr>
              <a:defRPr/>
            </a:pPr>
            <a:endParaRPr lang="en-US"/>
          </a:p>
        </p:txBody>
      </p:sp>
      <p:sp>
        <p:nvSpPr>
          <p:cNvPr id="82954" name="Rectangle 10"/>
          <p:cNvSpPr>
            <a:spLocks noChangeArrowheads="1"/>
          </p:cNvSpPr>
          <p:nvPr/>
        </p:nvSpPr>
        <p:spPr bwMode="auto">
          <a:xfrm>
            <a:off x="4114800" y="1905000"/>
            <a:ext cx="1143000" cy="838200"/>
          </a:xfrm>
          <a:prstGeom prst="rect">
            <a:avLst/>
          </a:prstGeom>
          <a:solidFill>
            <a:schemeClr val="tx1"/>
          </a:solidFill>
          <a:ln w="9525" algn="ctr">
            <a:noFill/>
            <a:miter lim="800000"/>
            <a:headEnd/>
            <a:tailEnd/>
          </a:ln>
          <a:effectLst/>
        </p:spPr>
        <p:txBody>
          <a:bodyPr wrap="none" anchor="ctr"/>
          <a:lstStyle/>
          <a:p>
            <a:pPr>
              <a:defRPr/>
            </a:pPr>
            <a:endParaRPr lang="en-US"/>
          </a:p>
        </p:txBody>
      </p:sp>
      <p:sp>
        <p:nvSpPr>
          <p:cNvPr id="82955" name="Rectangle 11"/>
          <p:cNvSpPr>
            <a:spLocks noChangeArrowheads="1"/>
          </p:cNvSpPr>
          <p:nvPr/>
        </p:nvSpPr>
        <p:spPr bwMode="auto">
          <a:xfrm>
            <a:off x="6096000" y="1905000"/>
            <a:ext cx="1143000" cy="838200"/>
          </a:xfrm>
          <a:prstGeom prst="rect">
            <a:avLst/>
          </a:prstGeom>
          <a:solidFill>
            <a:schemeClr val="tx1"/>
          </a:solidFill>
          <a:ln w="9525" algn="ctr">
            <a:noFill/>
            <a:miter lim="800000"/>
            <a:headEnd/>
            <a:tailEnd/>
          </a:ln>
          <a:effectLst/>
        </p:spPr>
        <p:txBody>
          <a:bodyPr wrap="none" anchor="ctr"/>
          <a:lstStyle/>
          <a:p>
            <a:pPr>
              <a:defRPr/>
            </a:pPr>
            <a:endParaRPr lang="en-US"/>
          </a:p>
        </p:txBody>
      </p:sp>
      <p:sp>
        <p:nvSpPr>
          <p:cNvPr id="82956" name="Rectangle 12"/>
          <p:cNvSpPr>
            <a:spLocks noChangeArrowheads="1"/>
          </p:cNvSpPr>
          <p:nvPr/>
        </p:nvSpPr>
        <p:spPr bwMode="auto">
          <a:xfrm>
            <a:off x="3505200" y="2895600"/>
            <a:ext cx="1828800" cy="1600200"/>
          </a:xfrm>
          <a:prstGeom prst="rect">
            <a:avLst/>
          </a:prstGeom>
          <a:solidFill>
            <a:schemeClr val="tx1"/>
          </a:solidFill>
          <a:ln w="9525" algn="ctr">
            <a:noFill/>
            <a:miter lim="800000"/>
            <a:headEnd/>
            <a:tailEnd/>
          </a:ln>
          <a:effectLst/>
        </p:spPr>
        <p:txBody>
          <a:bodyPr wrap="none" anchor="ctr"/>
          <a:lstStyle/>
          <a:p>
            <a:pPr>
              <a:defRPr/>
            </a:pPr>
            <a:endParaRPr lang="en-US"/>
          </a:p>
        </p:txBody>
      </p:sp>
      <p:sp>
        <p:nvSpPr>
          <p:cNvPr id="82957" name="Rectangle 13"/>
          <p:cNvSpPr>
            <a:spLocks noChangeArrowheads="1"/>
          </p:cNvSpPr>
          <p:nvPr/>
        </p:nvSpPr>
        <p:spPr bwMode="auto">
          <a:xfrm>
            <a:off x="5943600" y="2895600"/>
            <a:ext cx="1828800" cy="1600200"/>
          </a:xfrm>
          <a:prstGeom prst="rect">
            <a:avLst/>
          </a:prstGeom>
          <a:solidFill>
            <a:schemeClr val="tx1"/>
          </a:solidFill>
          <a:ln w="9525" algn="ctr">
            <a:noFill/>
            <a:miter lim="800000"/>
            <a:headEnd/>
            <a:tailEnd/>
          </a:ln>
          <a:effectLst/>
        </p:spPr>
        <p:txBody>
          <a:bodyPr wrap="none" anchor="ctr"/>
          <a:lstStyle/>
          <a:p>
            <a:pPr>
              <a:defRPr/>
            </a:pPr>
            <a:endParaRPr lang="en-US"/>
          </a:p>
        </p:txBody>
      </p:sp>
      <p:sp>
        <p:nvSpPr>
          <p:cNvPr id="82958" name="Rectangle 14"/>
          <p:cNvSpPr>
            <a:spLocks noChangeArrowheads="1"/>
          </p:cNvSpPr>
          <p:nvPr/>
        </p:nvSpPr>
        <p:spPr bwMode="auto">
          <a:xfrm>
            <a:off x="3505200" y="4648200"/>
            <a:ext cx="1828800" cy="1600200"/>
          </a:xfrm>
          <a:prstGeom prst="rect">
            <a:avLst/>
          </a:prstGeom>
          <a:solidFill>
            <a:schemeClr val="tx1"/>
          </a:solidFill>
          <a:ln w="9525" algn="ctr">
            <a:noFill/>
            <a:miter lim="800000"/>
            <a:headEnd/>
            <a:tailEnd/>
          </a:ln>
          <a:effectLst/>
        </p:spPr>
        <p:txBody>
          <a:bodyPr wrap="none" anchor="ctr"/>
          <a:lstStyle/>
          <a:p>
            <a:pPr>
              <a:defRPr/>
            </a:pPr>
            <a:endParaRPr lang="en-US"/>
          </a:p>
        </p:txBody>
      </p:sp>
      <p:sp>
        <p:nvSpPr>
          <p:cNvPr id="82959" name="Rectangle 15"/>
          <p:cNvSpPr>
            <a:spLocks noChangeArrowheads="1"/>
          </p:cNvSpPr>
          <p:nvPr/>
        </p:nvSpPr>
        <p:spPr bwMode="auto">
          <a:xfrm>
            <a:off x="5943600" y="4648200"/>
            <a:ext cx="1828800" cy="1600200"/>
          </a:xfrm>
          <a:prstGeom prst="rect">
            <a:avLst/>
          </a:prstGeom>
          <a:solidFill>
            <a:schemeClr val="tx1"/>
          </a:solidFill>
          <a:ln w="9525" algn="ctr">
            <a:noFill/>
            <a:miter lim="800000"/>
            <a:headEnd/>
            <a:tailEnd/>
          </a:ln>
          <a:effectLst/>
        </p:spPr>
        <p:txBody>
          <a:bodyPr wrap="none" anchor="ctr"/>
          <a:lstStyle/>
          <a:p>
            <a:pPr>
              <a:defRPr/>
            </a:pPr>
            <a:endParaRPr lang="en-US"/>
          </a:p>
        </p:txBody>
      </p:sp>
      <p:sp>
        <p:nvSpPr>
          <p:cNvPr id="2" name="Rectangle 1"/>
          <p:cNvSpPr/>
          <p:nvPr/>
        </p:nvSpPr>
        <p:spPr>
          <a:xfrm rot="20367776">
            <a:off x="3252070" y="3075038"/>
            <a:ext cx="5330305" cy="2917722"/>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Remember!</a:t>
            </a:r>
          </a:p>
          <a:p>
            <a:pPr algn="ctr">
              <a:buNone/>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For all Punnett</a:t>
            </a:r>
          </a:p>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Squares</a:t>
            </a:r>
          </a:p>
        </p:txBody>
      </p:sp>
    </p:spTree>
    <p:extLst>
      <p:ext uri="{BB962C8B-B14F-4D97-AF65-F5344CB8AC3E}">
        <p14:creationId xmlns:p14="http://schemas.microsoft.com/office/powerpoint/2010/main" val="173889058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259" name="Rectangle 3"/>
          <p:cNvSpPr>
            <a:spLocks noGrp="1" noChangeArrowheads="1"/>
          </p:cNvSpPr>
          <p:nvPr>
            <p:ph type="body" idx="4294967295"/>
          </p:nvPr>
        </p:nvSpPr>
        <p:spPr>
          <a:xfrm>
            <a:off x="457200" y="228600"/>
            <a:ext cx="8458200" cy="5867400"/>
          </a:xfrm>
        </p:spPr>
        <p:txBody>
          <a:bodyPr/>
          <a:lstStyle/>
          <a:p>
            <a:pPr eaLnBrk="1" hangingPunct="1"/>
            <a:endParaRPr lang="en-US" dirty="0"/>
          </a:p>
        </p:txBody>
      </p:sp>
      <p:pic>
        <p:nvPicPr>
          <p:cNvPr id="736260" name="Picture 5" descr="ch12_0_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447800"/>
            <a:ext cx="8153400" cy="5114925"/>
          </a:xfrm>
          <a:prstGeom prst="rect">
            <a:avLst/>
          </a:prstGeom>
          <a:noFill/>
          <a:ln w="76200" cmpd="tri">
            <a:solidFill>
              <a:srgbClr val="777777"/>
            </a:solidFill>
            <a:miter lim="800000"/>
            <a:headEnd/>
            <a:tailEnd/>
          </a:ln>
          <a:extLst>
            <a:ext uri="{909E8E84-426E-40DD-AFC4-6F175D3DCCD1}">
              <a14:hiddenFill xmlns:a14="http://schemas.microsoft.com/office/drawing/2010/main">
                <a:solidFill>
                  <a:srgbClr val="FFFFFF"/>
                </a:solidFill>
              </a14:hiddenFill>
            </a:ext>
          </a:extLst>
        </p:spPr>
      </p:pic>
      <p:sp>
        <p:nvSpPr>
          <p:cNvPr id="736261"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p>
        </p:txBody>
      </p:sp>
      <p:sp>
        <p:nvSpPr>
          <p:cNvPr id="82951" name="Rectangle 7"/>
          <p:cNvSpPr>
            <a:spLocks noChangeArrowheads="1"/>
          </p:cNvSpPr>
          <p:nvPr/>
        </p:nvSpPr>
        <p:spPr bwMode="auto">
          <a:xfrm>
            <a:off x="457200" y="3657600"/>
            <a:ext cx="1447800" cy="1752600"/>
          </a:xfrm>
          <a:prstGeom prst="rect">
            <a:avLst/>
          </a:prstGeom>
          <a:solidFill>
            <a:schemeClr val="tx1"/>
          </a:solidFill>
          <a:ln w="9525" algn="ctr">
            <a:noFill/>
            <a:miter lim="800000"/>
            <a:headEnd/>
            <a:tailEnd/>
          </a:ln>
          <a:effectLst/>
        </p:spPr>
        <p:txBody>
          <a:bodyPr wrap="none" anchor="ctr"/>
          <a:lstStyle/>
          <a:p>
            <a:pPr>
              <a:defRPr/>
            </a:pPr>
            <a:endParaRPr lang="en-US"/>
          </a:p>
        </p:txBody>
      </p:sp>
      <p:sp>
        <p:nvSpPr>
          <p:cNvPr id="82952" name="Rectangle 8"/>
          <p:cNvSpPr>
            <a:spLocks noChangeArrowheads="1"/>
          </p:cNvSpPr>
          <p:nvPr/>
        </p:nvSpPr>
        <p:spPr bwMode="auto">
          <a:xfrm>
            <a:off x="1981200" y="3276600"/>
            <a:ext cx="1143000" cy="2590800"/>
          </a:xfrm>
          <a:prstGeom prst="rect">
            <a:avLst/>
          </a:prstGeom>
          <a:solidFill>
            <a:schemeClr val="tx1"/>
          </a:solidFill>
          <a:ln w="9525" algn="ctr">
            <a:noFill/>
            <a:miter lim="800000"/>
            <a:headEnd/>
            <a:tailEnd/>
          </a:ln>
          <a:effectLst/>
        </p:spPr>
        <p:txBody>
          <a:bodyPr wrap="none" anchor="ctr"/>
          <a:lstStyle/>
          <a:p>
            <a:pPr>
              <a:defRPr/>
            </a:pPr>
            <a:endParaRPr lang="en-US"/>
          </a:p>
        </p:txBody>
      </p:sp>
      <p:sp>
        <p:nvSpPr>
          <p:cNvPr id="82953" name="Rectangle 9"/>
          <p:cNvSpPr>
            <a:spLocks noChangeArrowheads="1"/>
          </p:cNvSpPr>
          <p:nvPr/>
        </p:nvSpPr>
        <p:spPr bwMode="auto">
          <a:xfrm>
            <a:off x="5105400" y="1447800"/>
            <a:ext cx="1143000" cy="838200"/>
          </a:xfrm>
          <a:prstGeom prst="rect">
            <a:avLst/>
          </a:prstGeom>
          <a:solidFill>
            <a:schemeClr val="tx1"/>
          </a:solidFill>
          <a:ln w="9525" algn="ctr">
            <a:noFill/>
            <a:miter lim="800000"/>
            <a:headEnd/>
            <a:tailEnd/>
          </a:ln>
          <a:effectLst/>
        </p:spPr>
        <p:txBody>
          <a:bodyPr wrap="none" anchor="ctr"/>
          <a:lstStyle/>
          <a:p>
            <a:pPr>
              <a:defRPr/>
            </a:pPr>
            <a:endParaRPr lang="en-US"/>
          </a:p>
        </p:txBody>
      </p:sp>
      <p:sp>
        <p:nvSpPr>
          <p:cNvPr id="82954" name="Rectangle 10"/>
          <p:cNvSpPr>
            <a:spLocks noChangeArrowheads="1"/>
          </p:cNvSpPr>
          <p:nvPr/>
        </p:nvSpPr>
        <p:spPr bwMode="auto">
          <a:xfrm>
            <a:off x="4114800" y="1905000"/>
            <a:ext cx="1143000" cy="838200"/>
          </a:xfrm>
          <a:prstGeom prst="rect">
            <a:avLst/>
          </a:prstGeom>
          <a:solidFill>
            <a:schemeClr val="tx1"/>
          </a:solidFill>
          <a:ln w="9525" algn="ctr">
            <a:noFill/>
            <a:miter lim="800000"/>
            <a:headEnd/>
            <a:tailEnd/>
          </a:ln>
          <a:effectLst/>
        </p:spPr>
        <p:txBody>
          <a:bodyPr wrap="none" anchor="ctr"/>
          <a:lstStyle/>
          <a:p>
            <a:pPr>
              <a:defRPr/>
            </a:pPr>
            <a:endParaRPr lang="en-US"/>
          </a:p>
        </p:txBody>
      </p:sp>
      <p:sp>
        <p:nvSpPr>
          <p:cNvPr id="82955" name="Rectangle 11"/>
          <p:cNvSpPr>
            <a:spLocks noChangeArrowheads="1"/>
          </p:cNvSpPr>
          <p:nvPr/>
        </p:nvSpPr>
        <p:spPr bwMode="auto">
          <a:xfrm>
            <a:off x="6096000" y="1905000"/>
            <a:ext cx="1143000" cy="838200"/>
          </a:xfrm>
          <a:prstGeom prst="rect">
            <a:avLst/>
          </a:prstGeom>
          <a:solidFill>
            <a:schemeClr val="tx1"/>
          </a:solidFill>
          <a:ln w="9525" algn="ctr">
            <a:noFill/>
            <a:miter lim="800000"/>
            <a:headEnd/>
            <a:tailEnd/>
          </a:ln>
          <a:effectLst/>
        </p:spPr>
        <p:txBody>
          <a:bodyPr wrap="none" anchor="ctr"/>
          <a:lstStyle/>
          <a:p>
            <a:pPr>
              <a:defRPr/>
            </a:pPr>
            <a:endParaRPr lang="en-US"/>
          </a:p>
        </p:txBody>
      </p:sp>
      <p:sp>
        <p:nvSpPr>
          <p:cNvPr id="82956" name="Rectangle 12"/>
          <p:cNvSpPr>
            <a:spLocks noChangeArrowheads="1"/>
          </p:cNvSpPr>
          <p:nvPr/>
        </p:nvSpPr>
        <p:spPr bwMode="auto">
          <a:xfrm>
            <a:off x="3505200" y="2895600"/>
            <a:ext cx="1828800" cy="1600200"/>
          </a:xfrm>
          <a:prstGeom prst="rect">
            <a:avLst/>
          </a:prstGeom>
          <a:solidFill>
            <a:schemeClr val="tx1"/>
          </a:solidFill>
          <a:ln w="9525" algn="ctr">
            <a:noFill/>
            <a:miter lim="800000"/>
            <a:headEnd/>
            <a:tailEnd/>
          </a:ln>
          <a:effectLst/>
        </p:spPr>
        <p:txBody>
          <a:bodyPr wrap="none" anchor="ctr"/>
          <a:lstStyle/>
          <a:p>
            <a:pPr>
              <a:defRPr/>
            </a:pPr>
            <a:endParaRPr lang="en-US"/>
          </a:p>
        </p:txBody>
      </p:sp>
      <p:sp>
        <p:nvSpPr>
          <p:cNvPr id="82957" name="Rectangle 13"/>
          <p:cNvSpPr>
            <a:spLocks noChangeArrowheads="1"/>
          </p:cNvSpPr>
          <p:nvPr/>
        </p:nvSpPr>
        <p:spPr bwMode="auto">
          <a:xfrm>
            <a:off x="5943600" y="2895600"/>
            <a:ext cx="1828800" cy="1600200"/>
          </a:xfrm>
          <a:prstGeom prst="rect">
            <a:avLst/>
          </a:prstGeom>
          <a:solidFill>
            <a:schemeClr val="tx1"/>
          </a:solidFill>
          <a:ln w="9525" algn="ctr">
            <a:noFill/>
            <a:miter lim="800000"/>
            <a:headEnd/>
            <a:tailEnd/>
          </a:ln>
          <a:effectLst/>
        </p:spPr>
        <p:txBody>
          <a:bodyPr wrap="none" anchor="ctr"/>
          <a:lstStyle/>
          <a:p>
            <a:pPr>
              <a:defRPr/>
            </a:pPr>
            <a:endParaRPr lang="en-US"/>
          </a:p>
        </p:txBody>
      </p:sp>
      <p:sp>
        <p:nvSpPr>
          <p:cNvPr id="82958" name="Rectangle 14"/>
          <p:cNvSpPr>
            <a:spLocks noChangeArrowheads="1"/>
          </p:cNvSpPr>
          <p:nvPr/>
        </p:nvSpPr>
        <p:spPr bwMode="auto">
          <a:xfrm>
            <a:off x="3505200" y="4648200"/>
            <a:ext cx="1828800" cy="1600200"/>
          </a:xfrm>
          <a:prstGeom prst="rect">
            <a:avLst/>
          </a:prstGeom>
          <a:solidFill>
            <a:schemeClr val="tx1"/>
          </a:solidFill>
          <a:ln w="9525" algn="ctr">
            <a:noFill/>
            <a:miter lim="800000"/>
            <a:headEnd/>
            <a:tailEnd/>
          </a:ln>
          <a:effectLst/>
        </p:spPr>
        <p:txBody>
          <a:bodyPr wrap="none" anchor="ctr"/>
          <a:lstStyle/>
          <a:p>
            <a:pPr>
              <a:defRPr/>
            </a:pPr>
            <a:endParaRPr lang="en-US"/>
          </a:p>
        </p:txBody>
      </p:sp>
      <p:sp>
        <p:nvSpPr>
          <p:cNvPr id="82959" name="Rectangle 15"/>
          <p:cNvSpPr>
            <a:spLocks noChangeArrowheads="1"/>
          </p:cNvSpPr>
          <p:nvPr/>
        </p:nvSpPr>
        <p:spPr bwMode="auto">
          <a:xfrm>
            <a:off x="5943600" y="4648200"/>
            <a:ext cx="1828800" cy="1600200"/>
          </a:xfrm>
          <a:prstGeom prst="rect">
            <a:avLst/>
          </a:prstGeom>
          <a:solidFill>
            <a:schemeClr val="tx1"/>
          </a:solidFill>
          <a:ln w="9525" algn="ctr">
            <a:noFill/>
            <a:miter lim="800000"/>
            <a:headEnd/>
            <a:tailEnd/>
          </a:ln>
          <a:effectLst/>
        </p:spPr>
        <p:txBody>
          <a:bodyPr wrap="none" anchor="ctr"/>
          <a:lstStyle/>
          <a:p>
            <a:pPr>
              <a:defRPr/>
            </a:pPr>
            <a:endParaRPr lang="en-US"/>
          </a:p>
        </p:txBody>
      </p:sp>
      <p:sp>
        <p:nvSpPr>
          <p:cNvPr id="2" name="Rectangle 1"/>
          <p:cNvSpPr/>
          <p:nvPr/>
        </p:nvSpPr>
        <p:spPr>
          <a:xfrm rot="20367776">
            <a:off x="3192711" y="3858087"/>
            <a:ext cx="4948669" cy="1446550"/>
          </a:xfrm>
          <a:prstGeom prst="rect">
            <a:avLst/>
          </a:prstGeom>
          <a:noFill/>
        </p:spPr>
        <p:txBody>
          <a:bodyPr wrap="square" lIns="91440" tIns="45720" rIns="91440" bIns="45720">
            <a:spAutoFit/>
          </a:bodyPr>
          <a:lstStyle/>
          <a:p>
            <a:pPr algn="ctr">
              <a:buNone/>
            </a:pPr>
            <a:r>
              <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It’s sex cells</a:t>
            </a:r>
          </a:p>
          <a:p>
            <a:pPr algn="ctr">
              <a:buNone/>
            </a:pPr>
            <a:r>
              <a:rPr lang="en-U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and probability</a:t>
            </a:r>
            <a:endPar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Rectangle 2"/>
          <p:cNvSpPr/>
          <p:nvPr/>
        </p:nvSpPr>
        <p:spPr>
          <a:xfrm>
            <a:off x="4505187" y="1219200"/>
            <a:ext cx="2771913" cy="923330"/>
          </a:xfrm>
          <a:prstGeom prst="rect">
            <a:avLst/>
          </a:prstGeom>
          <a:noFill/>
        </p:spPr>
        <p:txBody>
          <a:bodyPr wrap="none" lIns="91440" tIns="45720" rIns="91440" bIns="45720">
            <a:spAutoFit/>
          </a:bodyPr>
          <a:lstStyle/>
          <a:p>
            <a:pPr algn="ctr">
              <a:buNone/>
            </a:pPr>
            <a:r>
              <a:rPr lang="en-US" sz="5400" b="1" cap="none" spc="0" dirty="0">
                <a:ln w="17780" cmpd="sng">
                  <a:solidFill>
                    <a:schemeClr val="bg1"/>
                  </a:solidFill>
                  <a:prstDash val="solid"/>
                  <a:miter lim="800000"/>
                </a:ln>
                <a:solidFill>
                  <a:srgbClr val="66FFFF"/>
                </a:solidFill>
                <a:effectLst>
                  <a:outerShdw blurRad="50800" algn="tl" rotWithShape="0">
                    <a:srgbClr val="000000"/>
                  </a:outerShdw>
                </a:effectLst>
              </a:rPr>
              <a:t>Meiosis</a:t>
            </a:r>
          </a:p>
        </p:txBody>
      </p:sp>
      <p:sp>
        <p:nvSpPr>
          <p:cNvPr id="16" name="Rectangle 15"/>
          <p:cNvSpPr/>
          <p:nvPr/>
        </p:nvSpPr>
        <p:spPr>
          <a:xfrm>
            <a:off x="304800" y="3853241"/>
            <a:ext cx="2771913" cy="923330"/>
          </a:xfrm>
          <a:prstGeom prst="rect">
            <a:avLst/>
          </a:prstGeom>
          <a:noFill/>
        </p:spPr>
        <p:txBody>
          <a:bodyPr wrap="none" lIns="91440" tIns="45720" rIns="91440" bIns="45720">
            <a:spAutoFit/>
          </a:bodyPr>
          <a:lstStyle/>
          <a:p>
            <a:pPr algn="ctr">
              <a:buNone/>
            </a:pPr>
            <a:r>
              <a:rPr lang="en-US" sz="5400" b="1" cap="none" spc="0" dirty="0">
                <a:ln w="17780" cmpd="sng">
                  <a:solidFill>
                    <a:schemeClr val="bg1"/>
                  </a:solidFill>
                  <a:prstDash val="solid"/>
                  <a:miter lim="800000"/>
                </a:ln>
                <a:solidFill>
                  <a:srgbClr val="FF99FF"/>
                </a:solidFill>
                <a:effectLst>
                  <a:outerShdw blurRad="50800" algn="tl" rotWithShape="0">
                    <a:srgbClr val="000000"/>
                  </a:outerShdw>
                </a:effectLst>
              </a:rPr>
              <a:t>Meiosis</a:t>
            </a:r>
          </a:p>
        </p:txBody>
      </p:sp>
      <p:pic>
        <p:nvPicPr>
          <p:cNvPr id="1026" name="Picture 2" descr="Image result for sper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254812" y="2057400"/>
            <a:ext cx="1079188" cy="6858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mage result for sper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248400" y="2007650"/>
            <a:ext cx="1079188" cy="68580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bwMode="auto">
          <a:xfrm>
            <a:off x="2286000" y="3048000"/>
            <a:ext cx="609600" cy="647700"/>
          </a:xfrm>
          <a:prstGeom prst="ellipse">
            <a:avLst/>
          </a:prstGeom>
          <a:solidFill>
            <a:srgbClr val="FF99FF"/>
          </a:solidFill>
          <a:ln w="28575" cap="flat" cmpd="sng" algn="ctr">
            <a:solidFill>
              <a:srgbClr val="CC99FF"/>
            </a:solidFill>
            <a:prstDash val="solid"/>
            <a:round/>
            <a:headEnd type="none" w="med" len="med"/>
            <a:tailEnd type="none" w="med" len="med"/>
          </a:ln>
          <a:effectLst>
            <a:glow rad="228600">
              <a:schemeClr val="accent1">
                <a:satMod val="175000"/>
                <a:alpha val="40000"/>
              </a:schemeClr>
            </a:glow>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20" name="Oval 19"/>
          <p:cNvSpPr/>
          <p:nvPr/>
        </p:nvSpPr>
        <p:spPr bwMode="auto">
          <a:xfrm>
            <a:off x="2314969" y="5163496"/>
            <a:ext cx="609600" cy="647700"/>
          </a:xfrm>
          <a:prstGeom prst="ellipse">
            <a:avLst/>
          </a:prstGeom>
          <a:solidFill>
            <a:srgbClr val="FF99FF"/>
          </a:solidFill>
          <a:ln w="28575" cap="flat" cmpd="sng" algn="ctr">
            <a:solidFill>
              <a:srgbClr val="CC99FF"/>
            </a:solidFill>
            <a:prstDash val="solid"/>
            <a:round/>
            <a:headEnd type="none" w="med" len="med"/>
            <a:tailEnd type="none" w="med" len="med"/>
          </a:ln>
          <a:effectLst>
            <a:glow rad="228600">
              <a:schemeClr val="accent1">
                <a:satMod val="175000"/>
                <a:alpha val="40000"/>
              </a:schemeClr>
            </a:glow>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5" name="TextBox 4"/>
          <p:cNvSpPr txBox="1"/>
          <p:nvPr/>
        </p:nvSpPr>
        <p:spPr>
          <a:xfrm>
            <a:off x="2324100" y="3202573"/>
            <a:ext cx="533400" cy="338554"/>
          </a:xfrm>
          <a:prstGeom prst="rect">
            <a:avLst/>
          </a:prstGeom>
          <a:noFill/>
        </p:spPr>
        <p:txBody>
          <a:bodyPr wrap="square" rtlCol="0">
            <a:spAutoFit/>
          </a:bodyPr>
          <a:lstStyle/>
          <a:p>
            <a:pPr>
              <a:buNone/>
            </a:pPr>
            <a:r>
              <a:rPr lang="en-US" sz="1600" dirty="0"/>
              <a:t>Egg</a:t>
            </a:r>
          </a:p>
        </p:txBody>
      </p:sp>
      <p:sp>
        <p:nvSpPr>
          <p:cNvPr id="6" name="Rectangle 5"/>
          <p:cNvSpPr/>
          <p:nvPr/>
        </p:nvSpPr>
        <p:spPr>
          <a:xfrm>
            <a:off x="2353579" y="5292772"/>
            <a:ext cx="570990" cy="369332"/>
          </a:xfrm>
          <a:prstGeom prst="rect">
            <a:avLst/>
          </a:prstGeom>
        </p:spPr>
        <p:txBody>
          <a:bodyPr wrap="none">
            <a:spAutoFit/>
          </a:bodyPr>
          <a:lstStyle/>
          <a:p>
            <a:pPr>
              <a:buNone/>
            </a:pPr>
            <a:r>
              <a:rPr lang="en-US" sz="1800" dirty="0"/>
              <a:t>Egg</a:t>
            </a:r>
          </a:p>
        </p:txBody>
      </p:sp>
    </p:spTree>
    <p:extLst>
      <p:ext uri="{BB962C8B-B14F-4D97-AF65-F5344CB8AC3E}">
        <p14:creationId xmlns:p14="http://schemas.microsoft.com/office/powerpoint/2010/main" val="339164636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259" name="Rectangle 3"/>
          <p:cNvSpPr>
            <a:spLocks noGrp="1" noChangeArrowheads="1"/>
          </p:cNvSpPr>
          <p:nvPr>
            <p:ph type="body" idx="4294967295"/>
          </p:nvPr>
        </p:nvSpPr>
        <p:spPr>
          <a:xfrm>
            <a:off x="457200" y="228600"/>
            <a:ext cx="8458200" cy="5867400"/>
          </a:xfrm>
        </p:spPr>
        <p:txBody>
          <a:bodyPr/>
          <a:lstStyle/>
          <a:p>
            <a:pPr eaLnBrk="1" hangingPunct="1"/>
            <a:r>
              <a:rPr lang="en-US"/>
              <a:t>Use the Punnett Square below to help you.</a:t>
            </a:r>
          </a:p>
          <a:p>
            <a:pPr lvl="1" eaLnBrk="1" hangingPunct="1">
              <a:buFontTx/>
              <a:buNone/>
            </a:pPr>
            <a:r>
              <a:rPr lang="en-US"/>
              <a:t>XX=Female   XY=Male</a:t>
            </a:r>
          </a:p>
        </p:txBody>
      </p:sp>
      <p:pic>
        <p:nvPicPr>
          <p:cNvPr id="736260" name="Picture 5" descr="ch12_0_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447800"/>
            <a:ext cx="8153400" cy="5114925"/>
          </a:xfrm>
          <a:prstGeom prst="rect">
            <a:avLst/>
          </a:prstGeom>
          <a:noFill/>
          <a:ln w="76200" cmpd="tri">
            <a:solidFill>
              <a:srgbClr val="777777"/>
            </a:solidFill>
            <a:miter lim="800000"/>
            <a:headEnd/>
            <a:tailEnd/>
          </a:ln>
          <a:extLst>
            <a:ext uri="{909E8E84-426E-40DD-AFC4-6F175D3DCCD1}">
              <a14:hiddenFill xmlns:a14="http://schemas.microsoft.com/office/drawing/2010/main">
                <a:solidFill>
                  <a:srgbClr val="FFFFFF"/>
                </a:solidFill>
              </a14:hiddenFill>
            </a:ext>
          </a:extLst>
        </p:spPr>
      </p:pic>
      <p:sp>
        <p:nvSpPr>
          <p:cNvPr id="736261"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p>
        </p:txBody>
      </p:sp>
      <p:sp>
        <p:nvSpPr>
          <p:cNvPr id="82951" name="Rectangle 7"/>
          <p:cNvSpPr>
            <a:spLocks noChangeArrowheads="1"/>
          </p:cNvSpPr>
          <p:nvPr/>
        </p:nvSpPr>
        <p:spPr bwMode="auto">
          <a:xfrm>
            <a:off x="457200" y="3657600"/>
            <a:ext cx="1447800" cy="1752600"/>
          </a:xfrm>
          <a:prstGeom prst="rect">
            <a:avLst/>
          </a:prstGeom>
          <a:solidFill>
            <a:schemeClr val="tx1"/>
          </a:solidFill>
          <a:ln w="9525" algn="ctr">
            <a:noFill/>
            <a:miter lim="800000"/>
            <a:headEnd/>
            <a:tailEnd/>
          </a:ln>
          <a:effectLst/>
        </p:spPr>
        <p:txBody>
          <a:bodyPr wrap="none" anchor="ctr"/>
          <a:lstStyle/>
          <a:p>
            <a:pPr>
              <a:defRPr/>
            </a:pPr>
            <a:endParaRPr lang="en-US"/>
          </a:p>
        </p:txBody>
      </p:sp>
      <p:sp>
        <p:nvSpPr>
          <p:cNvPr id="82952" name="Rectangle 8"/>
          <p:cNvSpPr>
            <a:spLocks noChangeArrowheads="1"/>
          </p:cNvSpPr>
          <p:nvPr/>
        </p:nvSpPr>
        <p:spPr bwMode="auto">
          <a:xfrm>
            <a:off x="1981200" y="3276600"/>
            <a:ext cx="1143000" cy="2590800"/>
          </a:xfrm>
          <a:prstGeom prst="rect">
            <a:avLst/>
          </a:prstGeom>
          <a:solidFill>
            <a:schemeClr val="tx1"/>
          </a:solidFill>
          <a:ln w="9525" algn="ctr">
            <a:noFill/>
            <a:miter lim="800000"/>
            <a:headEnd/>
            <a:tailEnd/>
          </a:ln>
          <a:effectLst/>
        </p:spPr>
        <p:txBody>
          <a:bodyPr wrap="none" anchor="ctr"/>
          <a:lstStyle/>
          <a:p>
            <a:pPr>
              <a:defRPr/>
            </a:pPr>
            <a:endParaRPr lang="en-US"/>
          </a:p>
        </p:txBody>
      </p:sp>
      <p:sp>
        <p:nvSpPr>
          <p:cNvPr id="82953" name="Rectangle 9"/>
          <p:cNvSpPr>
            <a:spLocks noChangeArrowheads="1"/>
          </p:cNvSpPr>
          <p:nvPr/>
        </p:nvSpPr>
        <p:spPr bwMode="auto">
          <a:xfrm>
            <a:off x="5105400" y="1447800"/>
            <a:ext cx="1143000" cy="838200"/>
          </a:xfrm>
          <a:prstGeom prst="rect">
            <a:avLst/>
          </a:prstGeom>
          <a:solidFill>
            <a:schemeClr val="tx1"/>
          </a:solidFill>
          <a:ln w="9525" algn="ctr">
            <a:noFill/>
            <a:miter lim="800000"/>
            <a:headEnd/>
            <a:tailEnd/>
          </a:ln>
          <a:effectLst/>
        </p:spPr>
        <p:txBody>
          <a:bodyPr wrap="none" anchor="ctr"/>
          <a:lstStyle/>
          <a:p>
            <a:pPr>
              <a:defRPr/>
            </a:pPr>
            <a:endParaRPr lang="en-US"/>
          </a:p>
        </p:txBody>
      </p:sp>
      <p:sp>
        <p:nvSpPr>
          <p:cNvPr id="82954" name="Rectangle 10"/>
          <p:cNvSpPr>
            <a:spLocks noChangeArrowheads="1"/>
          </p:cNvSpPr>
          <p:nvPr/>
        </p:nvSpPr>
        <p:spPr bwMode="auto">
          <a:xfrm>
            <a:off x="4114800" y="1905000"/>
            <a:ext cx="1143000" cy="838200"/>
          </a:xfrm>
          <a:prstGeom prst="rect">
            <a:avLst/>
          </a:prstGeom>
          <a:solidFill>
            <a:schemeClr val="tx1"/>
          </a:solidFill>
          <a:ln w="9525" algn="ctr">
            <a:noFill/>
            <a:miter lim="800000"/>
            <a:headEnd/>
            <a:tailEnd/>
          </a:ln>
          <a:effectLst/>
        </p:spPr>
        <p:txBody>
          <a:bodyPr wrap="none" anchor="ctr"/>
          <a:lstStyle/>
          <a:p>
            <a:pPr>
              <a:defRPr/>
            </a:pPr>
            <a:endParaRPr lang="en-US"/>
          </a:p>
        </p:txBody>
      </p:sp>
      <p:sp>
        <p:nvSpPr>
          <p:cNvPr id="82955" name="Rectangle 11"/>
          <p:cNvSpPr>
            <a:spLocks noChangeArrowheads="1"/>
          </p:cNvSpPr>
          <p:nvPr/>
        </p:nvSpPr>
        <p:spPr bwMode="auto">
          <a:xfrm>
            <a:off x="6096000" y="1905000"/>
            <a:ext cx="1143000" cy="838200"/>
          </a:xfrm>
          <a:prstGeom prst="rect">
            <a:avLst/>
          </a:prstGeom>
          <a:solidFill>
            <a:schemeClr val="tx1"/>
          </a:solidFill>
          <a:ln w="9525" algn="ctr">
            <a:noFill/>
            <a:miter lim="800000"/>
            <a:headEnd/>
            <a:tailEnd/>
          </a:ln>
          <a:effectLst/>
        </p:spPr>
        <p:txBody>
          <a:bodyPr wrap="none" anchor="ctr"/>
          <a:lstStyle/>
          <a:p>
            <a:pPr>
              <a:defRPr/>
            </a:pPr>
            <a:endParaRPr lang="en-US"/>
          </a:p>
        </p:txBody>
      </p:sp>
      <p:sp>
        <p:nvSpPr>
          <p:cNvPr id="82956" name="Rectangle 12"/>
          <p:cNvSpPr>
            <a:spLocks noChangeArrowheads="1"/>
          </p:cNvSpPr>
          <p:nvPr/>
        </p:nvSpPr>
        <p:spPr bwMode="auto">
          <a:xfrm>
            <a:off x="3505200" y="2895600"/>
            <a:ext cx="1828800" cy="1600200"/>
          </a:xfrm>
          <a:prstGeom prst="rect">
            <a:avLst/>
          </a:prstGeom>
          <a:solidFill>
            <a:schemeClr val="tx1"/>
          </a:solidFill>
          <a:ln w="9525" algn="ctr">
            <a:noFill/>
            <a:miter lim="800000"/>
            <a:headEnd/>
            <a:tailEnd/>
          </a:ln>
          <a:effectLst/>
        </p:spPr>
        <p:txBody>
          <a:bodyPr wrap="none" anchor="ctr"/>
          <a:lstStyle/>
          <a:p>
            <a:pPr>
              <a:defRPr/>
            </a:pPr>
            <a:endParaRPr lang="en-US"/>
          </a:p>
        </p:txBody>
      </p:sp>
      <p:sp>
        <p:nvSpPr>
          <p:cNvPr id="82957" name="Rectangle 13"/>
          <p:cNvSpPr>
            <a:spLocks noChangeArrowheads="1"/>
          </p:cNvSpPr>
          <p:nvPr/>
        </p:nvSpPr>
        <p:spPr bwMode="auto">
          <a:xfrm>
            <a:off x="5943600" y="2895600"/>
            <a:ext cx="1828800" cy="1600200"/>
          </a:xfrm>
          <a:prstGeom prst="rect">
            <a:avLst/>
          </a:prstGeom>
          <a:solidFill>
            <a:schemeClr val="tx1"/>
          </a:solidFill>
          <a:ln w="9525" algn="ctr">
            <a:noFill/>
            <a:miter lim="800000"/>
            <a:headEnd/>
            <a:tailEnd/>
          </a:ln>
          <a:effectLst/>
        </p:spPr>
        <p:txBody>
          <a:bodyPr wrap="none" anchor="ctr"/>
          <a:lstStyle/>
          <a:p>
            <a:pPr>
              <a:defRPr/>
            </a:pPr>
            <a:endParaRPr lang="en-US"/>
          </a:p>
        </p:txBody>
      </p:sp>
      <p:sp>
        <p:nvSpPr>
          <p:cNvPr id="82958" name="Rectangle 14"/>
          <p:cNvSpPr>
            <a:spLocks noChangeArrowheads="1"/>
          </p:cNvSpPr>
          <p:nvPr/>
        </p:nvSpPr>
        <p:spPr bwMode="auto">
          <a:xfrm>
            <a:off x="3505200" y="4648200"/>
            <a:ext cx="1828800" cy="1600200"/>
          </a:xfrm>
          <a:prstGeom prst="rect">
            <a:avLst/>
          </a:prstGeom>
          <a:solidFill>
            <a:schemeClr val="tx1"/>
          </a:solidFill>
          <a:ln w="9525" algn="ctr">
            <a:noFill/>
            <a:miter lim="800000"/>
            <a:headEnd/>
            <a:tailEnd/>
          </a:ln>
          <a:effectLst/>
        </p:spPr>
        <p:txBody>
          <a:bodyPr wrap="none" anchor="ctr"/>
          <a:lstStyle/>
          <a:p>
            <a:pPr>
              <a:defRPr/>
            </a:pPr>
            <a:endParaRPr lang="en-US"/>
          </a:p>
        </p:txBody>
      </p:sp>
      <p:sp>
        <p:nvSpPr>
          <p:cNvPr id="82959" name="Rectangle 15"/>
          <p:cNvSpPr>
            <a:spLocks noChangeArrowheads="1"/>
          </p:cNvSpPr>
          <p:nvPr/>
        </p:nvSpPr>
        <p:spPr bwMode="auto">
          <a:xfrm>
            <a:off x="5943600" y="4648200"/>
            <a:ext cx="1828800" cy="1600200"/>
          </a:xfrm>
          <a:prstGeom prst="rect">
            <a:avLst/>
          </a:prstGeom>
          <a:solidFill>
            <a:schemeClr val="tx1"/>
          </a:solidFill>
          <a:ln w="9525" algn="ctr">
            <a:noFill/>
            <a:miter lim="800000"/>
            <a:headEnd/>
            <a:tailEnd/>
          </a:ln>
          <a:effectLst/>
        </p:spPr>
        <p:txBody>
          <a:bodyPr wrap="none" anchor="ctr"/>
          <a:lstStyle/>
          <a:p>
            <a:pPr>
              <a:defRPr/>
            </a:pPr>
            <a:endParaRPr lang="en-US"/>
          </a:p>
        </p:txBody>
      </p:sp>
    </p:spTree>
    <p:extLst>
      <p:ext uri="{BB962C8B-B14F-4D97-AF65-F5344CB8AC3E}">
        <p14:creationId xmlns:p14="http://schemas.microsoft.com/office/powerpoint/2010/main" val="243272326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83" name="Rectangle 3"/>
          <p:cNvSpPr>
            <a:spLocks noGrp="1" noChangeArrowheads="1"/>
          </p:cNvSpPr>
          <p:nvPr>
            <p:ph type="body" idx="4294967295"/>
          </p:nvPr>
        </p:nvSpPr>
        <p:spPr>
          <a:xfrm>
            <a:off x="457200" y="228600"/>
            <a:ext cx="8305800" cy="5867400"/>
          </a:xfrm>
        </p:spPr>
        <p:txBody>
          <a:bodyPr/>
          <a:lstStyle/>
          <a:p>
            <a:pPr eaLnBrk="1" hangingPunct="1"/>
            <a:r>
              <a:rPr lang="en-US"/>
              <a:t>Use the Punnett Square below to help you.</a:t>
            </a:r>
          </a:p>
          <a:p>
            <a:pPr lvl="1" eaLnBrk="1" hangingPunct="1">
              <a:buFontTx/>
              <a:buNone/>
            </a:pPr>
            <a:r>
              <a:rPr lang="en-US"/>
              <a:t>XX=Female   XY=Male</a:t>
            </a:r>
          </a:p>
        </p:txBody>
      </p:sp>
      <p:pic>
        <p:nvPicPr>
          <p:cNvPr id="737284" name="Picture 5" descr="ch12_0_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447800"/>
            <a:ext cx="8153400" cy="5114925"/>
          </a:xfrm>
          <a:prstGeom prst="rect">
            <a:avLst/>
          </a:prstGeom>
          <a:noFill/>
          <a:ln w="57150" cmpd="thickThin">
            <a:solidFill>
              <a:srgbClr val="777777"/>
            </a:solidFill>
            <a:miter lim="800000"/>
            <a:headEnd/>
            <a:tailEnd/>
          </a:ln>
          <a:extLst>
            <a:ext uri="{909E8E84-426E-40DD-AFC4-6F175D3DCCD1}">
              <a14:hiddenFill xmlns:a14="http://schemas.microsoft.com/office/drawing/2010/main">
                <a:solidFill>
                  <a:srgbClr val="FFFFFF"/>
                </a:solidFill>
              </a14:hiddenFill>
            </a:ext>
          </a:extLst>
        </p:spPr>
      </p:pic>
      <p:sp>
        <p:nvSpPr>
          <p:cNvPr id="737285"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p>
        </p:txBody>
      </p:sp>
      <p:sp>
        <p:nvSpPr>
          <p:cNvPr id="430087" name="Rectangle 7"/>
          <p:cNvSpPr>
            <a:spLocks noChangeArrowheads="1"/>
          </p:cNvSpPr>
          <p:nvPr/>
        </p:nvSpPr>
        <p:spPr bwMode="auto">
          <a:xfrm>
            <a:off x="1981200" y="3276600"/>
            <a:ext cx="1143000" cy="2590800"/>
          </a:xfrm>
          <a:prstGeom prst="rect">
            <a:avLst/>
          </a:prstGeom>
          <a:solidFill>
            <a:schemeClr val="tx1"/>
          </a:solidFill>
          <a:ln w="9525" algn="ctr">
            <a:noFill/>
            <a:miter lim="800000"/>
            <a:headEnd/>
            <a:tailEnd/>
          </a:ln>
          <a:effectLst/>
        </p:spPr>
        <p:txBody>
          <a:bodyPr wrap="none" anchor="ctr"/>
          <a:lstStyle/>
          <a:p>
            <a:pPr>
              <a:defRPr/>
            </a:pPr>
            <a:endParaRPr lang="en-US"/>
          </a:p>
        </p:txBody>
      </p:sp>
      <p:sp>
        <p:nvSpPr>
          <p:cNvPr id="430088" name="Rectangle 8"/>
          <p:cNvSpPr>
            <a:spLocks noChangeArrowheads="1"/>
          </p:cNvSpPr>
          <p:nvPr/>
        </p:nvSpPr>
        <p:spPr bwMode="auto">
          <a:xfrm>
            <a:off x="5105400" y="1447800"/>
            <a:ext cx="1143000" cy="838200"/>
          </a:xfrm>
          <a:prstGeom prst="rect">
            <a:avLst/>
          </a:prstGeom>
          <a:solidFill>
            <a:schemeClr val="tx1"/>
          </a:solidFill>
          <a:ln w="9525" algn="ctr">
            <a:noFill/>
            <a:miter lim="800000"/>
            <a:headEnd/>
            <a:tailEnd/>
          </a:ln>
          <a:effectLst/>
        </p:spPr>
        <p:txBody>
          <a:bodyPr wrap="none" anchor="ctr"/>
          <a:lstStyle/>
          <a:p>
            <a:pPr>
              <a:defRPr/>
            </a:pPr>
            <a:endParaRPr lang="en-US"/>
          </a:p>
        </p:txBody>
      </p:sp>
      <p:sp>
        <p:nvSpPr>
          <p:cNvPr id="430089" name="Rectangle 9"/>
          <p:cNvSpPr>
            <a:spLocks noChangeArrowheads="1"/>
          </p:cNvSpPr>
          <p:nvPr/>
        </p:nvSpPr>
        <p:spPr bwMode="auto">
          <a:xfrm>
            <a:off x="4114800" y="1905000"/>
            <a:ext cx="1143000" cy="838200"/>
          </a:xfrm>
          <a:prstGeom prst="rect">
            <a:avLst/>
          </a:prstGeom>
          <a:solidFill>
            <a:schemeClr val="tx1"/>
          </a:solidFill>
          <a:ln w="9525" algn="ctr">
            <a:noFill/>
            <a:miter lim="800000"/>
            <a:headEnd/>
            <a:tailEnd/>
          </a:ln>
          <a:effectLst/>
        </p:spPr>
        <p:txBody>
          <a:bodyPr wrap="none" anchor="ctr"/>
          <a:lstStyle/>
          <a:p>
            <a:pPr>
              <a:defRPr/>
            </a:pPr>
            <a:endParaRPr lang="en-US"/>
          </a:p>
        </p:txBody>
      </p:sp>
      <p:sp>
        <p:nvSpPr>
          <p:cNvPr id="430090" name="Rectangle 10"/>
          <p:cNvSpPr>
            <a:spLocks noChangeArrowheads="1"/>
          </p:cNvSpPr>
          <p:nvPr/>
        </p:nvSpPr>
        <p:spPr bwMode="auto">
          <a:xfrm>
            <a:off x="6096000" y="1905000"/>
            <a:ext cx="1143000" cy="838200"/>
          </a:xfrm>
          <a:prstGeom prst="rect">
            <a:avLst/>
          </a:prstGeom>
          <a:solidFill>
            <a:schemeClr val="tx1"/>
          </a:solidFill>
          <a:ln w="9525" algn="ctr">
            <a:noFill/>
            <a:miter lim="800000"/>
            <a:headEnd/>
            <a:tailEnd/>
          </a:ln>
          <a:effectLst/>
        </p:spPr>
        <p:txBody>
          <a:bodyPr wrap="none" anchor="ctr"/>
          <a:lstStyle/>
          <a:p>
            <a:pPr>
              <a:defRPr/>
            </a:pPr>
            <a:endParaRPr lang="en-US"/>
          </a:p>
        </p:txBody>
      </p:sp>
      <p:sp>
        <p:nvSpPr>
          <p:cNvPr id="430091" name="Rectangle 11"/>
          <p:cNvSpPr>
            <a:spLocks noChangeArrowheads="1"/>
          </p:cNvSpPr>
          <p:nvPr/>
        </p:nvSpPr>
        <p:spPr bwMode="auto">
          <a:xfrm>
            <a:off x="3505200" y="2895600"/>
            <a:ext cx="1828800" cy="1600200"/>
          </a:xfrm>
          <a:prstGeom prst="rect">
            <a:avLst/>
          </a:prstGeom>
          <a:solidFill>
            <a:schemeClr val="tx1"/>
          </a:solidFill>
          <a:ln w="9525" algn="ctr">
            <a:noFill/>
            <a:miter lim="800000"/>
            <a:headEnd/>
            <a:tailEnd/>
          </a:ln>
          <a:effectLst/>
        </p:spPr>
        <p:txBody>
          <a:bodyPr wrap="none" anchor="ctr"/>
          <a:lstStyle/>
          <a:p>
            <a:pPr>
              <a:defRPr/>
            </a:pPr>
            <a:endParaRPr lang="en-US"/>
          </a:p>
        </p:txBody>
      </p:sp>
      <p:sp>
        <p:nvSpPr>
          <p:cNvPr id="430092" name="Rectangle 12"/>
          <p:cNvSpPr>
            <a:spLocks noChangeArrowheads="1"/>
          </p:cNvSpPr>
          <p:nvPr/>
        </p:nvSpPr>
        <p:spPr bwMode="auto">
          <a:xfrm>
            <a:off x="5943600" y="2895600"/>
            <a:ext cx="1828800" cy="1600200"/>
          </a:xfrm>
          <a:prstGeom prst="rect">
            <a:avLst/>
          </a:prstGeom>
          <a:solidFill>
            <a:schemeClr val="tx1"/>
          </a:solidFill>
          <a:ln w="9525" algn="ctr">
            <a:noFill/>
            <a:miter lim="800000"/>
            <a:headEnd/>
            <a:tailEnd/>
          </a:ln>
          <a:effectLst/>
        </p:spPr>
        <p:txBody>
          <a:bodyPr wrap="none" anchor="ctr"/>
          <a:lstStyle/>
          <a:p>
            <a:pPr>
              <a:defRPr/>
            </a:pPr>
            <a:endParaRPr lang="en-US"/>
          </a:p>
        </p:txBody>
      </p:sp>
      <p:sp>
        <p:nvSpPr>
          <p:cNvPr id="430093" name="Rectangle 13"/>
          <p:cNvSpPr>
            <a:spLocks noChangeArrowheads="1"/>
          </p:cNvSpPr>
          <p:nvPr/>
        </p:nvSpPr>
        <p:spPr bwMode="auto">
          <a:xfrm>
            <a:off x="3505200" y="4648200"/>
            <a:ext cx="1828800" cy="1600200"/>
          </a:xfrm>
          <a:prstGeom prst="rect">
            <a:avLst/>
          </a:prstGeom>
          <a:solidFill>
            <a:schemeClr val="tx1"/>
          </a:solidFill>
          <a:ln w="9525" algn="ctr">
            <a:noFill/>
            <a:miter lim="800000"/>
            <a:headEnd/>
            <a:tailEnd/>
          </a:ln>
          <a:effectLst/>
        </p:spPr>
        <p:txBody>
          <a:bodyPr wrap="none" anchor="ctr"/>
          <a:lstStyle/>
          <a:p>
            <a:pPr>
              <a:defRPr/>
            </a:pPr>
            <a:endParaRPr lang="en-US"/>
          </a:p>
        </p:txBody>
      </p:sp>
      <p:sp>
        <p:nvSpPr>
          <p:cNvPr id="430094" name="Rectangle 14"/>
          <p:cNvSpPr>
            <a:spLocks noChangeArrowheads="1"/>
          </p:cNvSpPr>
          <p:nvPr/>
        </p:nvSpPr>
        <p:spPr bwMode="auto">
          <a:xfrm>
            <a:off x="5943600" y="4648200"/>
            <a:ext cx="1828800" cy="1600200"/>
          </a:xfrm>
          <a:prstGeom prst="rect">
            <a:avLst/>
          </a:prstGeom>
          <a:solidFill>
            <a:schemeClr val="tx1"/>
          </a:solidFill>
          <a:ln w="9525" algn="ctr">
            <a:noFill/>
            <a:miter lim="800000"/>
            <a:headEnd/>
            <a:tailEnd/>
          </a:ln>
          <a:effectLst/>
        </p:spPr>
        <p:txBody>
          <a:bodyPr wrap="none" anchor="ctr"/>
          <a:lstStyle/>
          <a:p>
            <a:pPr>
              <a:defRPr/>
            </a:pPr>
            <a:endParaRPr lang="en-US"/>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307" name="Rectangle 3"/>
          <p:cNvSpPr>
            <a:spLocks noGrp="1" noChangeArrowheads="1"/>
          </p:cNvSpPr>
          <p:nvPr>
            <p:ph type="body" idx="4294967295"/>
          </p:nvPr>
        </p:nvSpPr>
        <p:spPr>
          <a:xfrm>
            <a:off x="457200" y="228600"/>
            <a:ext cx="8382000" cy="5867400"/>
          </a:xfrm>
        </p:spPr>
        <p:txBody>
          <a:bodyPr/>
          <a:lstStyle/>
          <a:p>
            <a:pPr eaLnBrk="1" hangingPunct="1"/>
            <a:r>
              <a:rPr lang="en-US"/>
              <a:t>Use the Punnett Square below to help you.</a:t>
            </a:r>
          </a:p>
          <a:p>
            <a:pPr lvl="1" eaLnBrk="1" hangingPunct="1">
              <a:buFontTx/>
              <a:buNone/>
            </a:pPr>
            <a:r>
              <a:rPr lang="en-US"/>
              <a:t>XX=Female   XY=Male</a:t>
            </a:r>
          </a:p>
        </p:txBody>
      </p:sp>
      <p:pic>
        <p:nvPicPr>
          <p:cNvPr id="738308" name="Picture 5" descr="ch12_0_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447800"/>
            <a:ext cx="8153400" cy="511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8309"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p>
        </p:txBody>
      </p:sp>
      <p:sp>
        <p:nvSpPr>
          <p:cNvPr id="431110" name="Rectangle 6"/>
          <p:cNvSpPr>
            <a:spLocks noChangeArrowheads="1"/>
          </p:cNvSpPr>
          <p:nvPr/>
        </p:nvSpPr>
        <p:spPr bwMode="auto">
          <a:xfrm>
            <a:off x="1981200" y="3276600"/>
            <a:ext cx="1143000" cy="2590800"/>
          </a:xfrm>
          <a:prstGeom prst="rect">
            <a:avLst/>
          </a:prstGeom>
          <a:solidFill>
            <a:schemeClr val="tx1"/>
          </a:solidFill>
          <a:ln w="9525" algn="ctr">
            <a:noFill/>
            <a:miter lim="800000"/>
            <a:headEnd/>
            <a:tailEnd/>
          </a:ln>
          <a:effectLst/>
        </p:spPr>
        <p:txBody>
          <a:bodyPr wrap="none" anchor="ctr"/>
          <a:lstStyle/>
          <a:p>
            <a:pPr>
              <a:defRPr/>
            </a:pPr>
            <a:endParaRPr lang="en-US"/>
          </a:p>
        </p:txBody>
      </p:sp>
      <p:sp>
        <p:nvSpPr>
          <p:cNvPr id="431112" name="Rectangle 8"/>
          <p:cNvSpPr>
            <a:spLocks noChangeArrowheads="1"/>
          </p:cNvSpPr>
          <p:nvPr/>
        </p:nvSpPr>
        <p:spPr bwMode="auto">
          <a:xfrm>
            <a:off x="4114800" y="1905000"/>
            <a:ext cx="1066800" cy="838200"/>
          </a:xfrm>
          <a:prstGeom prst="rect">
            <a:avLst/>
          </a:prstGeom>
          <a:solidFill>
            <a:schemeClr val="tx1"/>
          </a:solidFill>
          <a:ln w="9525" algn="ctr">
            <a:noFill/>
            <a:miter lim="800000"/>
            <a:headEnd/>
            <a:tailEnd/>
          </a:ln>
          <a:effectLst/>
        </p:spPr>
        <p:txBody>
          <a:bodyPr wrap="none" anchor="ctr"/>
          <a:lstStyle/>
          <a:p>
            <a:pPr>
              <a:defRPr/>
            </a:pPr>
            <a:endParaRPr lang="en-US"/>
          </a:p>
        </p:txBody>
      </p:sp>
      <p:sp>
        <p:nvSpPr>
          <p:cNvPr id="431113" name="Rectangle 9"/>
          <p:cNvSpPr>
            <a:spLocks noChangeArrowheads="1"/>
          </p:cNvSpPr>
          <p:nvPr/>
        </p:nvSpPr>
        <p:spPr bwMode="auto">
          <a:xfrm>
            <a:off x="6096000" y="1905000"/>
            <a:ext cx="1143000" cy="838200"/>
          </a:xfrm>
          <a:prstGeom prst="rect">
            <a:avLst/>
          </a:prstGeom>
          <a:solidFill>
            <a:schemeClr val="tx1"/>
          </a:solidFill>
          <a:ln w="9525" algn="ctr">
            <a:noFill/>
            <a:miter lim="800000"/>
            <a:headEnd/>
            <a:tailEnd/>
          </a:ln>
          <a:effectLst/>
        </p:spPr>
        <p:txBody>
          <a:bodyPr wrap="none" anchor="ctr"/>
          <a:lstStyle/>
          <a:p>
            <a:pPr>
              <a:defRPr/>
            </a:pPr>
            <a:endParaRPr lang="en-US"/>
          </a:p>
        </p:txBody>
      </p:sp>
      <p:sp>
        <p:nvSpPr>
          <p:cNvPr id="431114" name="Rectangle 10"/>
          <p:cNvSpPr>
            <a:spLocks noChangeArrowheads="1"/>
          </p:cNvSpPr>
          <p:nvPr/>
        </p:nvSpPr>
        <p:spPr bwMode="auto">
          <a:xfrm>
            <a:off x="3505200" y="2895600"/>
            <a:ext cx="1828800" cy="1600200"/>
          </a:xfrm>
          <a:prstGeom prst="rect">
            <a:avLst/>
          </a:prstGeom>
          <a:solidFill>
            <a:schemeClr val="tx1"/>
          </a:solidFill>
          <a:ln w="9525" algn="ctr">
            <a:noFill/>
            <a:miter lim="800000"/>
            <a:headEnd/>
            <a:tailEnd/>
          </a:ln>
          <a:effectLst/>
        </p:spPr>
        <p:txBody>
          <a:bodyPr wrap="none" anchor="ctr"/>
          <a:lstStyle/>
          <a:p>
            <a:pPr>
              <a:defRPr/>
            </a:pPr>
            <a:endParaRPr lang="en-US"/>
          </a:p>
        </p:txBody>
      </p:sp>
      <p:sp>
        <p:nvSpPr>
          <p:cNvPr id="431115" name="Rectangle 11"/>
          <p:cNvSpPr>
            <a:spLocks noChangeArrowheads="1"/>
          </p:cNvSpPr>
          <p:nvPr/>
        </p:nvSpPr>
        <p:spPr bwMode="auto">
          <a:xfrm>
            <a:off x="5943600" y="2895600"/>
            <a:ext cx="1828800" cy="1600200"/>
          </a:xfrm>
          <a:prstGeom prst="rect">
            <a:avLst/>
          </a:prstGeom>
          <a:solidFill>
            <a:schemeClr val="tx1"/>
          </a:solidFill>
          <a:ln w="9525" algn="ctr">
            <a:noFill/>
            <a:miter lim="800000"/>
            <a:headEnd/>
            <a:tailEnd/>
          </a:ln>
          <a:effectLst/>
        </p:spPr>
        <p:txBody>
          <a:bodyPr wrap="none" anchor="ctr"/>
          <a:lstStyle/>
          <a:p>
            <a:pPr>
              <a:defRPr/>
            </a:pPr>
            <a:endParaRPr lang="en-US"/>
          </a:p>
        </p:txBody>
      </p:sp>
      <p:sp>
        <p:nvSpPr>
          <p:cNvPr id="431116" name="Rectangle 12"/>
          <p:cNvSpPr>
            <a:spLocks noChangeArrowheads="1"/>
          </p:cNvSpPr>
          <p:nvPr/>
        </p:nvSpPr>
        <p:spPr bwMode="auto">
          <a:xfrm>
            <a:off x="3505200" y="4648200"/>
            <a:ext cx="1828800" cy="1600200"/>
          </a:xfrm>
          <a:prstGeom prst="rect">
            <a:avLst/>
          </a:prstGeom>
          <a:solidFill>
            <a:schemeClr val="tx1"/>
          </a:solidFill>
          <a:ln w="9525" algn="ctr">
            <a:noFill/>
            <a:miter lim="800000"/>
            <a:headEnd/>
            <a:tailEnd/>
          </a:ln>
          <a:effectLst/>
        </p:spPr>
        <p:txBody>
          <a:bodyPr wrap="none" anchor="ctr"/>
          <a:lstStyle/>
          <a:p>
            <a:pPr>
              <a:defRPr/>
            </a:pPr>
            <a:endParaRPr lang="en-US"/>
          </a:p>
        </p:txBody>
      </p:sp>
      <p:sp>
        <p:nvSpPr>
          <p:cNvPr id="431117" name="Rectangle 13"/>
          <p:cNvSpPr>
            <a:spLocks noChangeArrowheads="1"/>
          </p:cNvSpPr>
          <p:nvPr/>
        </p:nvSpPr>
        <p:spPr bwMode="auto">
          <a:xfrm>
            <a:off x="5943600" y="4648200"/>
            <a:ext cx="1828800" cy="1600200"/>
          </a:xfrm>
          <a:prstGeom prst="rect">
            <a:avLst/>
          </a:prstGeom>
          <a:solidFill>
            <a:schemeClr val="tx1"/>
          </a:solidFill>
          <a:ln w="9525" algn="ctr">
            <a:noFill/>
            <a:miter lim="800000"/>
            <a:headEnd/>
            <a:tailEnd/>
          </a:ln>
          <a:effectLst/>
        </p:spPr>
        <p:txBody>
          <a:bodyPr wrap="none" anchor="ctr"/>
          <a:lstStyle/>
          <a:p>
            <a:pPr>
              <a:defRPr/>
            </a:pPr>
            <a:endParaRPr lang="en-US"/>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331" name="Rectangle 3"/>
          <p:cNvSpPr>
            <a:spLocks noGrp="1" noChangeArrowheads="1"/>
          </p:cNvSpPr>
          <p:nvPr>
            <p:ph type="body" idx="4294967295"/>
          </p:nvPr>
        </p:nvSpPr>
        <p:spPr>
          <a:xfrm>
            <a:off x="457200" y="228600"/>
            <a:ext cx="8305800" cy="5867400"/>
          </a:xfrm>
        </p:spPr>
        <p:txBody>
          <a:bodyPr/>
          <a:lstStyle/>
          <a:p>
            <a:pPr eaLnBrk="1" hangingPunct="1"/>
            <a:r>
              <a:rPr lang="en-US"/>
              <a:t>Use the Punnett Square below to help you.</a:t>
            </a:r>
          </a:p>
          <a:p>
            <a:pPr lvl="1" eaLnBrk="1" hangingPunct="1">
              <a:buFontTx/>
              <a:buNone/>
            </a:pPr>
            <a:r>
              <a:rPr lang="en-US"/>
              <a:t>XX=Female   XY=Male</a:t>
            </a:r>
          </a:p>
        </p:txBody>
      </p:sp>
      <p:pic>
        <p:nvPicPr>
          <p:cNvPr id="739332" name="Picture 5" descr="ch12_0_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447800"/>
            <a:ext cx="8153400" cy="5114925"/>
          </a:xfrm>
          <a:prstGeom prst="rect">
            <a:avLst/>
          </a:prstGeom>
          <a:noFill/>
          <a:ln w="76200" cmpd="tri">
            <a:solidFill>
              <a:srgbClr val="777777"/>
            </a:solidFill>
            <a:miter lim="800000"/>
            <a:headEnd/>
            <a:tailEnd/>
          </a:ln>
          <a:extLst>
            <a:ext uri="{909E8E84-426E-40DD-AFC4-6F175D3DCCD1}">
              <a14:hiddenFill xmlns:a14="http://schemas.microsoft.com/office/drawing/2010/main">
                <a:solidFill>
                  <a:srgbClr val="FFFFFF"/>
                </a:solidFill>
              </a14:hiddenFill>
            </a:ext>
          </a:extLst>
        </p:spPr>
      </p:pic>
      <p:sp>
        <p:nvSpPr>
          <p:cNvPr id="739333"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p>
        </p:txBody>
      </p:sp>
      <p:sp>
        <p:nvSpPr>
          <p:cNvPr id="432135" name="Rectangle 7"/>
          <p:cNvSpPr>
            <a:spLocks noChangeArrowheads="1"/>
          </p:cNvSpPr>
          <p:nvPr/>
        </p:nvSpPr>
        <p:spPr bwMode="auto">
          <a:xfrm>
            <a:off x="4114800" y="1905000"/>
            <a:ext cx="1066800" cy="838200"/>
          </a:xfrm>
          <a:prstGeom prst="rect">
            <a:avLst/>
          </a:prstGeom>
          <a:solidFill>
            <a:schemeClr val="tx1"/>
          </a:solidFill>
          <a:ln w="9525" algn="ctr">
            <a:noFill/>
            <a:miter lim="800000"/>
            <a:headEnd/>
            <a:tailEnd/>
          </a:ln>
          <a:effectLst/>
        </p:spPr>
        <p:txBody>
          <a:bodyPr wrap="none" anchor="ctr"/>
          <a:lstStyle/>
          <a:p>
            <a:pPr>
              <a:defRPr/>
            </a:pPr>
            <a:endParaRPr lang="en-US"/>
          </a:p>
        </p:txBody>
      </p:sp>
      <p:sp>
        <p:nvSpPr>
          <p:cNvPr id="432136" name="Rectangle 8"/>
          <p:cNvSpPr>
            <a:spLocks noChangeArrowheads="1"/>
          </p:cNvSpPr>
          <p:nvPr/>
        </p:nvSpPr>
        <p:spPr bwMode="auto">
          <a:xfrm>
            <a:off x="6096000" y="1905000"/>
            <a:ext cx="1143000" cy="838200"/>
          </a:xfrm>
          <a:prstGeom prst="rect">
            <a:avLst/>
          </a:prstGeom>
          <a:solidFill>
            <a:schemeClr val="tx1"/>
          </a:solidFill>
          <a:ln w="9525" algn="ctr">
            <a:noFill/>
            <a:miter lim="800000"/>
            <a:headEnd/>
            <a:tailEnd/>
          </a:ln>
          <a:effectLst/>
        </p:spPr>
        <p:txBody>
          <a:bodyPr wrap="none" anchor="ctr"/>
          <a:lstStyle/>
          <a:p>
            <a:pPr>
              <a:defRPr/>
            </a:pPr>
            <a:endParaRPr lang="en-US"/>
          </a:p>
        </p:txBody>
      </p:sp>
      <p:sp>
        <p:nvSpPr>
          <p:cNvPr id="432137" name="Rectangle 9"/>
          <p:cNvSpPr>
            <a:spLocks noChangeArrowheads="1"/>
          </p:cNvSpPr>
          <p:nvPr/>
        </p:nvSpPr>
        <p:spPr bwMode="auto">
          <a:xfrm>
            <a:off x="3505200" y="2895600"/>
            <a:ext cx="1828800" cy="1600200"/>
          </a:xfrm>
          <a:prstGeom prst="rect">
            <a:avLst/>
          </a:prstGeom>
          <a:solidFill>
            <a:schemeClr val="tx1"/>
          </a:solidFill>
          <a:ln w="9525" algn="ctr">
            <a:noFill/>
            <a:miter lim="800000"/>
            <a:headEnd/>
            <a:tailEnd/>
          </a:ln>
          <a:effectLst/>
        </p:spPr>
        <p:txBody>
          <a:bodyPr wrap="none" anchor="ctr"/>
          <a:lstStyle/>
          <a:p>
            <a:pPr>
              <a:defRPr/>
            </a:pPr>
            <a:endParaRPr lang="en-US"/>
          </a:p>
        </p:txBody>
      </p:sp>
      <p:sp>
        <p:nvSpPr>
          <p:cNvPr id="432138" name="Rectangle 10"/>
          <p:cNvSpPr>
            <a:spLocks noChangeArrowheads="1"/>
          </p:cNvSpPr>
          <p:nvPr/>
        </p:nvSpPr>
        <p:spPr bwMode="auto">
          <a:xfrm>
            <a:off x="5943600" y="2895600"/>
            <a:ext cx="1828800" cy="1600200"/>
          </a:xfrm>
          <a:prstGeom prst="rect">
            <a:avLst/>
          </a:prstGeom>
          <a:solidFill>
            <a:schemeClr val="tx1"/>
          </a:solidFill>
          <a:ln w="9525" algn="ctr">
            <a:noFill/>
            <a:miter lim="800000"/>
            <a:headEnd/>
            <a:tailEnd/>
          </a:ln>
          <a:effectLst/>
        </p:spPr>
        <p:txBody>
          <a:bodyPr wrap="none" anchor="ctr"/>
          <a:lstStyle/>
          <a:p>
            <a:pPr>
              <a:defRPr/>
            </a:pPr>
            <a:endParaRPr lang="en-US"/>
          </a:p>
        </p:txBody>
      </p:sp>
      <p:sp>
        <p:nvSpPr>
          <p:cNvPr id="432139" name="Rectangle 11"/>
          <p:cNvSpPr>
            <a:spLocks noChangeArrowheads="1"/>
          </p:cNvSpPr>
          <p:nvPr/>
        </p:nvSpPr>
        <p:spPr bwMode="auto">
          <a:xfrm>
            <a:off x="3505200" y="4648200"/>
            <a:ext cx="1828800" cy="1600200"/>
          </a:xfrm>
          <a:prstGeom prst="rect">
            <a:avLst/>
          </a:prstGeom>
          <a:solidFill>
            <a:schemeClr val="tx1"/>
          </a:solidFill>
          <a:ln w="9525" algn="ctr">
            <a:noFill/>
            <a:miter lim="800000"/>
            <a:headEnd/>
            <a:tailEnd/>
          </a:ln>
          <a:effectLst/>
        </p:spPr>
        <p:txBody>
          <a:bodyPr wrap="none" anchor="ctr"/>
          <a:lstStyle/>
          <a:p>
            <a:pPr>
              <a:defRPr/>
            </a:pPr>
            <a:endParaRPr lang="en-US"/>
          </a:p>
        </p:txBody>
      </p:sp>
      <p:sp>
        <p:nvSpPr>
          <p:cNvPr id="432140" name="Rectangle 12"/>
          <p:cNvSpPr>
            <a:spLocks noChangeArrowheads="1"/>
          </p:cNvSpPr>
          <p:nvPr/>
        </p:nvSpPr>
        <p:spPr bwMode="auto">
          <a:xfrm>
            <a:off x="5943600" y="4648200"/>
            <a:ext cx="1828800" cy="1600200"/>
          </a:xfrm>
          <a:prstGeom prst="rect">
            <a:avLst/>
          </a:prstGeom>
          <a:solidFill>
            <a:schemeClr val="tx1"/>
          </a:solidFill>
          <a:ln w="9525" algn="ctr">
            <a:noFill/>
            <a:miter lim="800000"/>
            <a:headEnd/>
            <a:tailEnd/>
          </a:ln>
          <a:effectLst/>
        </p:spPr>
        <p:txBody>
          <a:bodyPr wrap="none" anchor="ctr"/>
          <a:lstStyle/>
          <a:p>
            <a:pPr>
              <a:defRPr/>
            </a:pP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10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600"/>
            <a:ext cx="3667125" cy="6257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934533" name="AutoShape 5"/>
          <p:cNvSpPr>
            <a:spLocks noChangeArrowheads="1"/>
          </p:cNvSpPr>
          <p:nvPr/>
        </p:nvSpPr>
        <p:spPr bwMode="auto">
          <a:xfrm>
            <a:off x="3581400" y="533400"/>
            <a:ext cx="5334000" cy="5638800"/>
          </a:xfrm>
          <a:prstGeom prst="wedgeRoundRectCallout">
            <a:avLst>
              <a:gd name="adj1" fmla="val -67977"/>
              <a:gd name="adj2" fmla="val 15398"/>
              <a:gd name="adj3" fmla="val 16667"/>
            </a:avLst>
          </a:prstGeom>
          <a:solidFill>
            <a:schemeClr val="tx1"/>
          </a:solidFill>
          <a:ln w="57150" algn="ctr">
            <a:solidFill>
              <a:srgbClr val="000000"/>
            </a:solidFill>
            <a:miter lim="800000"/>
            <a:headEnd/>
            <a:tailEnd/>
          </a:ln>
          <a:effectLst/>
        </p:spPr>
        <p:txBody>
          <a:bodyPr/>
          <a:lstStyle/>
          <a:p>
            <a:pPr marL="342900" indent="-342900" algn="ctr">
              <a:buFont typeface="Wingdings" pitchFamily="2" charset="2"/>
              <a:buNone/>
              <a:defRPr/>
            </a:pPr>
            <a:r>
              <a:rPr lang="en-US" sz="4800" dirty="0">
                <a:solidFill>
                  <a:schemeClr val="bg1"/>
                </a:solidFill>
                <a:effectLst>
                  <a:outerShdw blurRad="38100" dist="38100" dir="2700000" algn="tl">
                    <a:srgbClr val="C0C0C0"/>
                  </a:outerShdw>
                </a:effectLst>
              </a:rPr>
              <a:t>“That’s it.” “The small pea plants were recessive and didn’t appear because the tall were dominant” </a:t>
            </a:r>
          </a:p>
        </p:txBody>
      </p:sp>
      <p:sp>
        <p:nvSpPr>
          <p:cNvPr id="132102" name="Rectangle 10"/>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355" name="Rectangle 3"/>
          <p:cNvSpPr>
            <a:spLocks noGrp="1" noChangeArrowheads="1"/>
          </p:cNvSpPr>
          <p:nvPr>
            <p:ph type="body" idx="4294967295"/>
          </p:nvPr>
        </p:nvSpPr>
        <p:spPr>
          <a:xfrm>
            <a:off x="457200" y="228600"/>
            <a:ext cx="8305800" cy="5867400"/>
          </a:xfrm>
        </p:spPr>
        <p:txBody>
          <a:bodyPr/>
          <a:lstStyle/>
          <a:p>
            <a:pPr eaLnBrk="1" hangingPunct="1"/>
            <a:r>
              <a:rPr lang="en-US"/>
              <a:t>Use the Punnett Square below to help you.</a:t>
            </a:r>
          </a:p>
          <a:p>
            <a:pPr lvl="1" eaLnBrk="1" hangingPunct="1">
              <a:buFontTx/>
              <a:buNone/>
            </a:pPr>
            <a:r>
              <a:rPr lang="en-US"/>
              <a:t>XX=Female   XY=Male</a:t>
            </a:r>
          </a:p>
        </p:txBody>
      </p:sp>
      <p:pic>
        <p:nvPicPr>
          <p:cNvPr id="740356" name="Picture 5" descr="ch12_0_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447800"/>
            <a:ext cx="8153400" cy="5114925"/>
          </a:xfrm>
          <a:prstGeom prst="rect">
            <a:avLst/>
          </a:prstGeom>
          <a:noFill/>
          <a:ln w="76200" cmpd="tri">
            <a:solidFill>
              <a:srgbClr val="777777"/>
            </a:solidFill>
            <a:miter lim="800000"/>
            <a:headEnd/>
            <a:tailEnd/>
          </a:ln>
          <a:extLst>
            <a:ext uri="{909E8E84-426E-40DD-AFC4-6F175D3DCCD1}">
              <a14:hiddenFill xmlns:a14="http://schemas.microsoft.com/office/drawing/2010/main">
                <a:solidFill>
                  <a:srgbClr val="FFFFFF"/>
                </a:solidFill>
              </a14:hiddenFill>
            </a:ext>
          </a:extLst>
        </p:spPr>
      </p:pic>
      <p:sp>
        <p:nvSpPr>
          <p:cNvPr id="740357"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p>
        </p:txBody>
      </p:sp>
      <p:sp>
        <p:nvSpPr>
          <p:cNvPr id="433160" name="Rectangle 8"/>
          <p:cNvSpPr>
            <a:spLocks noChangeArrowheads="1"/>
          </p:cNvSpPr>
          <p:nvPr/>
        </p:nvSpPr>
        <p:spPr bwMode="auto">
          <a:xfrm>
            <a:off x="3505200" y="2895600"/>
            <a:ext cx="1828800" cy="1600200"/>
          </a:xfrm>
          <a:prstGeom prst="rect">
            <a:avLst/>
          </a:prstGeom>
          <a:solidFill>
            <a:schemeClr val="tx1"/>
          </a:solidFill>
          <a:ln w="9525" algn="ctr">
            <a:noFill/>
            <a:miter lim="800000"/>
            <a:headEnd/>
            <a:tailEnd/>
          </a:ln>
          <a:effectLst/>
        </p:spPr>
        <p:txBody>
          <a:bodyPr wrap="none" anchor="ctr"/>
          <a:lstStyle/>
          <a:p>
            <a:pPr>
              <a:defRPr/>
            </a:pPr>
            <a:endParaRPr lang="en-US"/>
          </a:p>
        </p:txBody>
      </p:sp>
      <p:sp>
        <p:nvSpPr>
          <p:cNvPr id="433161" name="Rectangle 9"/>
          <p:cNvSpPr>
            <a:spLocks noChangeArrowheads="1"/>
          </p:cNvSpPr>
          <p:nvPr/>
        </p:nvSpPr>
        <p:spPr bwMode="auto">
          <a:xfrm>
            <a:off x="5943600" y="2895600"/>
            <a:ext cx="1828800" cy="1600200"/>
          </a:xfrm>
          <a:prstGeom prst="rect">
            <a:avLst/>
          </a:prstGeom>
          <a:solidFill>
            <a:schemeClr val="tx1"/>
          </a:solidFill>
          <a:ln w="9525" algn="ctr">
            <a:noFill/>
            <a:miter lim="800000"/>
            <a:headEnd/>
            <a:tailEnd/>
          </a:ln>
          <a:effectLst/>
        </p:spPr>
        <p:txBody>
          <a:bodyPr wrap="none" anchor="ctr"/>
          <a:lstStyle/>
          <a:p>
            <a:pPr>
              <a:defRPr/>
            </a:pPr>
            <a:endParaRPr lang="en-US"/>
          </a:p>
        </p:txBody>
      </p:sp>
      <p:sp>
        <p:nvSpPr>
          <p:cNvPr id="433162" name="Rectangle 10"/>
          <p:cNvSpPr>
            <a:spLocks noChangeArrowheads="1"/>
          </p:cNvSpPr>
          <p:nvPr/>
        </p:nvSpPr>
        <p:spPr bwMode="auto">
          <a:xfrm>
            <a:off x="3505200" y="4648200"/>
            <a:ext cx="1828800" cy="1600200"/>
          </a:xfrm>
          <a:prstGeom prst="rect">
            <a:avLst/>
          </a:prstGeom>
          <a:solidFill>
            <a:schemeClr val="tx1"/>
          </a:solidFill>
          <a:ln w="9525" algn="ctr">
            <a:noFill/>
            <a:miter lim="800000"/>
            <a:headEnd/>
            <a:tailEnd/>
          </a:ln>
          <a:effectLst/>
        </p:spPr>
        <p:txBody>
          <a:bodyPr wrap="none" anchor="ctr"/>
          <a:lstStyle/>
          <a:p>
            <a:pPr>
              <a:defRPr/>
            </a:pPr>
            <a:endParaRPr lang="en-US"/>
          </a:p>
        </p:txBody>
      </p:sp>
      <p:sp>
        <p:nvSpPr>
          <p:cNvPr id="433163" name="Rectangle 11"/>
          <p:cNvSpPr>
            <a:spLocks noChangeArrowheads="1"/>
          </p:cNvSpPr>
          <p:nvPr/>
        </p:nvSpPr>
        <p:spPr bwMode="auto">
          <a:xfrm>
            <a:off x="5943600" y="4648200"/>
            <a:ext cx="1828800" cy="1600200"/>
          </a:xfrm>
          <a:prstGeom prst="rect">
            <a:avLst/>
          </a:prstGeom>
          <a:solidFill>
            <a:schemeClr val="tx1"/>
          </a:solidFill>
          <a:ln w="9525" algn="ctr">
            <a:noFill/>
            <a:miter lim="800000"/>
            <a:headEnd/>
            <a:tailEnd/>
          </a:ln>
          <a:effectLst/>
        </p:spPr>
        <p:txBody>
          <a:bodyPr wrap="none" anchor="ctr"/>
          <a:lstStyle/>
          <a:p>
            <a:pPr>
              <a:defRPr/>
            </a:pPr>
            <a:endParaRPr lang="en-US"/>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379" name="Rectangle 3"/>
          <p:cNvSpPr>
            <a:spLocks noGrp="1" noChangeArrowheads="1"/>
          </p:cNvSpPr>
          <p:nvPr>
            <p:ph type="body" idx="4294967295"/>
          </p:nvPr>
        </p:nvSpPr>
        <p:spPr>
          <a:xfrm>
            <a:off x="457200" y="228600"/>
            <a:ext cx="8305800" cy="5867400"/>
          </a:xfrm>
        </p:spPr>
        <p:txBody>
          <a:bodyPr/>
          <a:lstStyle/>
          <a:p>
            <a:pPr eaLnBrk="1" hangingPunct="1"/>
            <a:r>
              <a:rPr lang="en-US"/>
              <a:t>Use the Punnett Square below to help you.</a:t>
            </a:r>
          </a:p>
          <a:p>
            <a:pPr lvl="1" eaLnBrk="1" hangingPunct="1">
              <a:buFontTx/>
              <a:buNone/>
            </a:pPr>
            <a:r>
              <a:rPr lang="en-US"/>
              <a:t>XX=Female   XY=Male</a:t>
            </a:r>
          </a:p>
        </p:txBody>
      </p:sp>
      <p:pic>
        <p:nvPicPr>
          <p:cNvPr id="741380" name="Picture 5" descr="ch12_0_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447800"/>
            <a:ext cx="8153400" cy="5114925"/>
          </a:xfrm>
          <a:prstGeom prst="rect">
            <a:avLst/>
          </a:prstGeom>
          <a:noFill/>
          <a:ln w="76200" cmpd="tri">
            <a:solidFill>
              <a:srgbClr val="777777"/>
            </a:solidFill>
            <a:miter lim="800000"/>
            <a:headEnd/>
            <a:tailEnd/>
          </a:ln>
          <a:extLst>
            <a:ext uri="{909E8E84-426E-40DD-AFC4-6F175D3DCCD1}">
              <a14:hiddenFill xmlns:a14="http://schemas.microsoft.com/office/drawing/2010/main">
                <a:solidFill>
                  <a:srgbClr val="FFFFFF"/>
                </a:solidFill>
              </a14:hiddenFill>
            </a:ext>
          </a:extLst>
        </p:spPr>
      </p:pic>
      <p:sp>
        <p:nvSpPr>
          <p:cNvPr id="741381"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p>
        </p:txBody>
      </p:sp>
      <p:sp>
        <p:nvSpPr>
          <p:cNvPr id="433160" name="Rectangle 8"/>
          <p:cNvSpPr>
            <a:spLocks noChangeArrowheads="1"/>
          </p:cNvSpPr>
          <p:nvPr/>
        </p:nvSpPr>
        <p:spPr bwMode="auto">
          <a:xfrm>
            <a:off x="3505200" y="2895600"/>
            <a:ext cx="1828800" cy="1600200"/>
          </a:xfrm>
          <a:prstGeom prst="rect">
            <a:avLst/>
          </a:prstGeom>
          <a:solidFill>
            <a:schemeClr val="tx1"/>
          </a:solidFill>
          <a:ln w="9525" algn="ctr">
            <a:noFill/>
            <a:miter lim="800000"/>
            <a:headEnd/>
            <a:tailEnd/>
          </a:ln>
          <a:effectLst/>
        </p:spPr>
        <p:txBody>
          <a:bodyPr wrap="none" anchor="ctr"/>
          <a:lstStyle/>
          <a:p>
            <a:pPr>
              <a:defRPr/>
            </a:pPr>
            <a:endParaRPr lang="en-US"/>
          </a:p>
        </p:txBody>
      </p:sp>
      <p:sp>
        <p:nvSpPr>
          <p:cNvPr id="433161" name="Rectangle 9"/>
          <p:cNvSpPr>
            <a:spLocks noChangeArrowheads="1"/>
          </p:cNvSpPr>
          <p:nvPr/>
        </p:nvSpPr>
        <p:spPr bwMode="auto">
          <a:xfrm>
            <a:off x="5943600" y="2895600"/>
            <a:ext cx="1828800" cy="1600200"/>
          </a:xfrm>
          <a:prstGeom prst="rect">
            <a:avLst/>
          </a:prstGeom>
          <a:solidFill>
            <a:schemeClr val="tx1"/>
          </a:solidFill>
          <a:ln w="9525" algn="ctr">
            <a:noFill/>
            <a:miter lim="800000"/>
            <a:headEnd/>
            <a:tailEnd/>
          </a:ln>
          <a:effectLst/>
        </p:spPr>
        <p:txBody>
          <a:bodyPr wrap="none" anchor="ctr"/>
          <a:lstStyle/>
          <a:p>
            <a:pPr>
              <a:defRPr/>
            </a:pPr>
            <a:endParaRPr lang="en-US"/>
          </a:p>
        </p:txBody>
      </p:sp>
      <p:sp>
        <p:nvSpPr>
          <p:cNvPr id="433162" name="Rectangle 10"/>
          <p:cNvSpPr>
            <a:spLocks noChangeArrowheads="1"/>
          </p:cNvSpPr>
          <p:nvPr/>
        </p:nvSpPr>
        <p:spPr bwMode="auto">
          <a:xfrm>
            <a:off x="3505200" y="4648200"/>
            <a:ext cx="1828800" cy="1600200"/>
          </a:xfrm>
          <a:prstGeom prst="rect">
            <a:avLst/>
          </a:prstGeom>
          <a:solidFill>
            <a:schemeClr val="tx1"/>
          </a:solidFill>
          <a:ln w="9525" algn="ctr">
            <a:noFill/>
            <a:miter lim="800000"/>
            <a:headEnd/>
            <a:tailEnd/>
          </a:ln>
          <a:effectLst/>
        </p:spPr>
        <p:txBody>
          <a:bodyPr wrap="none" anchor="ctr"/>
          <a:lstStyle/>
          <a:p>
            <a:pPr>
              <a:defRPr/>
            </a:pPr>
            <a:endParaRPr lang="en-US"/>
          </a:p>
        </p:txBody>
      </p:sp>
      <p:sp>
        <p:nvSpPr>
          <p:cNvPr id="433163" name="Rectangle 11"/>
          <p:cNvSpPr>
            <a:spLocks noChangeArrowheads="1"/>
          </p:cNvSpPr>
          <p:nvPr/>
        </p:nvSpPr>
        <p:spPr bwMode="auto">
          <a:xfrm>
            <a:off x="5943600" y="4648200"/>
            <a:ext cx="1828800" cy="1600200"/>
          </a:xfrm>
          <a:prstGeom prst="rect">
            <a:avLst/>
          </a:prstGeom>
          <a:solidFill>
            <a:schemeClr val="tx1"/>
          </a:solidFill>
          <a:ln w="9525" algn="ctr">
            <a:noFill/>
            <a:miter lim="800000"/>
            <a:headEnd/>
            <a:tailEnd/>
          </a:ln>
          <a:effectLst/>
        </p:spPr>
        <p:txBody>
          <a:bodyPr wrap="none" anchor="ctr"/>
          <a:lstStyle/>
          <a:p>
            <a:pPr>
              <a:defRPr/>
            </a:pPr>
            <a:endParaRPr lang="en-US"/>
          </a:p>
        </p:txBody>
      </p:sp>
      <p:sp>
        <p:nvSpPr>
          <p:cNvPr id="10" name="Rectangle 9"/>
          <p:cNvSpPr>
            <a:spLocks noChangeArrowheads="1"/>
          </p:cNvSpPr>
          <p:nvPr/>
        </p:nvSpPr>
        <p:spPr bwMode="auto">
          <a:xfrm>
            <a:off x="3276600" y="2743200"/>
            <a:ext cx="2438400" cy="1828800"/>
          </a:xfrm>
          <a:prstGeom prst="rect">
            <a:avLst/>
          </a:prstGeom>
          <a:noFill/>
          <a:ln w="57150" algn="ctr">
            <a:solidFill>
              <a:srgbClr val="CC00CC"/>
            </a:solidFill>
            <a:round/>
            <a:headEnd/>
            <a:tailEnd/>
          </a:ln>
          <a:extLst>
            <a:ext uri="{909E8E84-426E-40DD-AFC4-6F175D3DCCD1}">
              <a14:hiddenFill xmlns:a14="http://schemas.microsoft.com/office/drawing/2010/main">
                <a:solidFill>
                  <a:srgbClr val="FFFFFF"/>
                </a:solidFill>
              </a14:hiddenFill>
            </a:ext>
          </a:extLst>
        </p:spPr>
        <p:txBody>
          <a:bodyPr/>
          <a:lstStyle/>
          <a:p>
            <a:pPr marL="342900" indent="-342900">
              <a:defRPr/>
            </a:pPr>
            <a:endParaRPr lang="en-US"/>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403" name="Rectangle 3"/>
          <p:cNvSpPr>
            <a:spLocks noGrp="1" noChangeArrowheads="1"/>
          </p:cNvSpPr>
          <p:nvPr>
            <p:ph type="body" idx="4294967295"/>
          </p:nvPr>
        </p:nvSpPr>
        <p:spPr>
          <a:xfrm>
            <a:off x="457200" y="228600"/>
            <a:ext cx="8382000" cy="5867400"/>
          </a:xfrm>
        </p:spPr>
        <p:txBody>
          <a:bodyPr/>
          <a:lstStyle/>
          <a:p>
            <a:pPr eaLnBrk="1" hangingPunct="1"/>
            <a:r>
              <a:rPr lang="en-US"/>
              <a:t>Use the Punnett Square below to help you.</a:t>
            </a:r>
          </a:p>
          <a:p>
            <a:pPr lvl="1" eaLnBrk="1" hangingPunct="1">
              <a:buFontTx/>
              <a:buNone/>
            </a:pPr>
            <a:r>
              <a:rPr lang="en-US"/>
              <a:t>XX=Female   XY=Male</a:t>
            </a:r>
          </a:p>
        </p:txBody>
      </p:sp>
      <p:pic>
        <p:nvPicPr>
          <p:cNvPr id="742404" name="Picture 5" descr="ch12_0_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447800"/>
            <a:ext cx="8153400" cy="5114925"/>
          </a:xfrm>
          <a:prstGeom prst="rect">
            <a:avLst/>
          </a:prstGeom>
          <a:noFill/>
          <a:ln w="76200" cmpd="tri">
            <a:solidFill>
              <a:srgbClr val="777777"/>
            </a:solidFill>
            <a:miter lim="800000"/>
            <a:headEnd/>
            <a:tailEnd/>
          </a:ln>
          <a:extLst>
            <a:ext uri="{909E8E84-426E-40DD-AFC4-6F175D3DCCD1}">
              <a14:hiddenFill xmlns:a14="http://schemas.microsoft.com/office/drawing/2010/main">
                <a:solidFill>
                  <a:srgbClr val="FFFFFF"/>
                </a:solidFill>
              </a14:hiddenFill>
            </a:ext>
          </a:extLst>
        </p:spPr>
      </p:pic>
      <p:sp>
        <p:nvSpPr>
          <p:cNvPr id="742405"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p>
        </p:txBody>
      </p:sp>
      <p:sp>
        <p:nvSpPr>
          <p:cNvPr id="433160" name="Rectangle 8"/>
          <p:cNvSpPr>
            <a:spLocks noChangeArrowheads="1"/>
          </p:cNvSpPr>
          <p:nvPr/>
        </p:nvSpPr>
        <p:spPr bwMode="auto">
          <a:xfrm>
            <a:off x="3505200" y="2895600"/>
            <a:ext cx="1828800" cy="1600200"/>
          </a:xfrm>
          <a:prstGeom prst="rect">
            <a:avLst/>
          </a:prstGeom>
          <a:solidFill>
            <a:schemeClr val="tx1"/>
          </a:solidFill>
          <a:ln w="9525" algn="ctr">
            <a:noFill/>
            <a:miter lim="800000"/>
            <a:headEnd/>
            <a:tailEnd/>
          </a:ln>
          <a:effectLst/>
        </p:spPr>
        <p:txBody>
          <a:bodyPr wrap="none" anchor="ctr"/>
          <a:lstStyle/>
          <a:p>
            <a:pPr>
              <a:defRPr/>
            </a:pPr>
            <a:endParaRPr lang="en-US"/>
          </a:p>
        </p:txBody>
      </p:sp>
      <p:sp>
        <p:nvSpPr>
          <p:cNvPr id="433161" name="Rectangle 9"/>
          <p:cNvSpPr>
            <a:spLocks noChangeArrowheads="1"/>
          </p:cNvSpPr>
          <p:nvPr/>
        </p:nvSpPr>
        <p:spPr bwMode="auto">
          <a:xfrm>
            <a:off x="5943600" y="2895600"/>
            <a:ext cx="1828800" cy="1600200"/>
          </a:xfrm>
          <a:prstGeom prst="rect">
            <a:avLst/>
          </a:prstGeom>
          <a:solidFill>
            <a:schemeClr val="tx1"/>
          </a:solidFill>
          <a:ln w="9525" algn="ctr">
            <a:noFill/>
            <a:miter lim="800000"/>
            <a:headEnd/>
            <a:tailEnd/>
          </a:ln>
          <a:effectLst/>
        </p:spPr>
        <p:txBody>
          <a:bodyPr wrap="none" anchor="ctr"/>
          <a:lstStyle/>
          <a:p>
            <a:pPr>
              <a:defRPr/>
            </a:pPr>
            <a:endParaRPr lang="en-US"/>
          </a:p>
        </p:txBody>
      </p:sp>
      <p:sp>
        <p:nvSpPr>
          <p:cNvPr id="433162" name="Rectangle 10"/>
          <p:cNvSpPr>
            <a:spLocks noChangeArrowheads="1"/>
          </p:cNvSpPr>
          <p:nvPr/>
        </p:nvSpPr>
        <p:spPr bwMode="auto">
          <a:xfrm>
            <a:off x="3505200" y="4648200"/>
            <a:ext cx="1828800" cy="1600200"/>
          </a:xfrm>
          <a:prstGeom prst="rect">
            <a:avLst/>
          </a:prstGeom>
          <a:solidFill>
            <a:schemeClr val="tx1"/>
          </a:solidFill>
          <a:ln w="9525" algn="ctr">
            <a:noFill/>
            <a:miter lim="800000"/>
            <a:headEnd/>
            <a:tailEnd/>
          </a:ln>
          <a:effectLst/>
        </p:spPr>
        <p:txBody>
          <a:bodyPr wrap="none" anchor="ctr"/>
          <a:lstStyle/>
          <a:p>
            <a:pPr>
              <a:defRPr/>
            </a:pPr>
            <a:endParaRPr lang="en-US"/>
          </a:p>
        </p:txBody>
      </p:sp>
      <p:sp>
        <p:nvSpPr>
          <p:cNvPr id="433163" name="Rectangle 11"/>
          <p:cNvSpPr>
            <a:spLocks noChangeArrowheads="1"/>
          </p:cNvSpPr>
          <p:nvPr/>
        </p:nvSpPr>
        <p:spPr bwMode="auto">
          <a:xfrm>
            <a:off x="5943600" y="4648200"/>
            <a:ext cx="1828800" cy="1600200"/>
          </a:xfrm>
          <a:prstGeom prst="rect">
            <a:avLst/>
          </a:prstGeom>
          <a:solidFill>
            <a:schemeClr val="tx1"/>
          </a:solidFill>
          <a:ln w="9525" algn="ctr">
            <a:noFill/>
            <a:miter lim="800000"/>
            <a:headEnd/>
            <a:tailEnd/>
          </a:ln>
          <a:effectLst/>
        </p:spPr>
        <p:txBody>
          <a:bodyPr wrap="none" anchor="ctr"/>
          <a:lstStyle/>
          <a:p>
            <a:pPr>
              <a:defRPr/>
            </a:pPr>
            <a:endParaRPr lang="en-US"/>
          </a:p>
        </p:txBody>
      </p:sp>
      <p:sp>
        <p:nvSpPr>
          <p:cNvPr id="10" name="Rectangle 9"/>
          <p:cNvSpPr>
            <a:spLocks noChangeArrowheads="1"/>
          </p:cNvSpPr>
          <p:nvPr/>
        </p:nvSpPr>
        <p:spPr bwMode="auto">
          <a:xfrm>
            <a:off x="3276600" y="2743200"/>
            <a:ext cx="2438400" cy="1828800"/>
          </a:xfrm>
          <a:prstGeom prst="rect">
            <a:avLst/>
          </a:prstGeom>
          <a:noFill/>
          <a:ln w="57150" algn="ctr">
            <a:solidFill>
              <a:srgbClr val="CC00CC"/>
            </a:solidFill>
            <a:round/>
            <a:headEnd/>
            <a:tailEnd/>
          </a:ln>
          <a:extLst>
            <a:ext uri="{909E8E84-426E-40DD-AFC4-6F175D3DCCD1}">
              <a14:hiddenFill xmlns:a14="http://schemas.microsoft.com/office/drawing/2010/main">
                <a:solidFill>
                  <a:srgbClr val="FFFFFF"/>
                </a:solidFill>
              </a14:hiddenFill>
            </a:ext>
          </a:extLst>
        </p:spPr>
        <p:txBody>
          <a:bodyPr/>
          <a:lstStyle/>
          <a:p>
            <a:pPr marL="342900" indent="-342900">
              <a:defRPr/>
            </a:pPr>
            <a:endParaRPr lang="en-US"/>
          </a:p>
        </p:txBody>
      </p:sp>
      <p:sp>
        <p:nvSpPr>
          <p:cNvPr id="742411" name="Line 11"/>
          <p:cNvSpPr>
            <a:spLocks noChangeShapeType="1"/>
          </p:cNvSpPr>
          <p:nvPr/>
        </p:nvSpPr>
        <p:spPr bwMode="auto">
          <a:xfrm>
            <a:off x="4419600" y="2743200"/>
            <a:ext cx="0" cy="762000"/>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427" name="Rectangle 3"/>
          <p:cNvSpPr>
            <a:spLocks noGrp="1" noChangeArrowheads="1"/>
          </p:cNvSpPr>
          <p:nvPr>
            <p:ph type="body" idx="4294967295"/>
          </p:nvPr>
        </p:nvSpPr>
        <p:spPr>
          <a:xfrm>
            <a:off x="457200" y="228600"/>
            <a:ext cx="8382000" cy="5867400"/>
          </a:xfrm>
        </p:spPr>
        <p:txBody>
          <a:bodyPr/>
          <a:lstStyle/>
          <a:p>
            <a:pPr eaLnBrk="1" hangingPunct="1"/>
            <a:r>
              <a:rPr lang="en-US"/>
              <a:t>Use the Punnett Square below to help you.</a:t>
            </a:r>
          </a:p>
          <a:p>
            <a:pPr lvl="1" eaLnBrk="1" hangingPunct="1">
              <a:buFontTx/>
              <a:buNone/>
            </a:pPr>
            <a:r>
              <a:rPr lang="en-US"/>
              <a:t>XX=Female   XY=Male</a:t>
            </a:r>
          </a:p>
        </p:txBody>
      </p:sp>
      <p:pic>
        <p:nvPicPr>
          <p:cNvPr id="743428" name="Picture 5" descr="ch12_0_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447800"/>
            <a:ext cx="8153400" cy="5114925"/>
          </a:xfrm>
          <a:prstGeom prst="rect">
            <a:avLst/>
          </a:prstGeom>
          <a:noFill/>
          <a:ln w="76200" cmpd="tri">
            <a:solidFill>
              <a:srgbClr val="777777"/>
            </a:solidFill>
            <a:miter lim="800000"/>
            <a:headEnd/>
            <a:tailEnd/>
          </a:ln>
          <a:extLst>
            <a:ext uri="{909E8E84-426E-40DD-AFC4-6F175D3DCCD1}">
              <a14:hiddenFill xmlns:a14="http://schemas.microsoft.com/office/drawing/2010/main">
                <a:solidFill>
                  <a:srgbClr val="FFFFFF"/>
                </a:solidFill>
              </a14:hiddenFill>
            </a:ext>
          </a:extLst>
        </p:spPr>
      </p:pic>
      <p:sp>
        <p:nvSpPr>
          <p:cNvPr id="743429"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p>
        </p:txBody>
      </p:sp>
      <p:sp>
        <p:nvSpPr>
          <p:cNvPr id="433160" name="Rectangle 8"/>
          <p:cNvSpPr>
            <a:spLocks noChangeArrowheads="1"/>
          </p:cNvSpPr>
          <p:nvPr/>
        </p:nvSpPr>
        <p:spPr bwMode="auto">
          <a:xfrm>
            <a:off x="3505200" y="2895600"/>
            <a:ext cx="1828800" cy="1600200"/>
          </a:xfrm>
          <a:prstGeom prst="rect">
            <a:avLst/>
          </a:prstGeom>
          <a:solidFill>
            <a:schemeClr val="tx1"/>
          </a:solidFill>
          <a:ln w="9525" algn="ctr">
            <a:noFill/>
            <a:miter lim="800000"/>
            <a:headEnd/>
            <a:tailEnd/>
          </a:ln>
          <a:effectLst/>
        </p:spPr>
        <p:txBody>
          <a:bodyPr wrap="none" anchor="ctr"/>
          <a:lstStyle/>
          <a:p>
            <a:pPr>
              <a:defRPr/>
            </a:pPr>
            <a:endParaRPr lang="en-US"/>
          </a:p>
        </p:txBody>
      </p:sp>
      <p:sp>
        <p:nvSpPr>
          <p:cNvPr id="433161" name="Rectangle 9"/>
          <p:cNvSpPr>
            <a:spLocks noChangeArrowheads="1"/>
          </p:cNvSpPr>
          <p:nvPr/>
        </p:nvSpPr>
        <p:spPr bwMode="auto">
          <a:xfrm>
            <a:off x="5943600" y="2895600"/>
            <a:ext cx="1828800" cy="1600200"/>
          </a:xfrm>
          <a:prstGeom prst="rect">
            <a:avLst/>
          </a:prstGeom>
          <a:solidFill>
            <a:schemeClr val="tx1"/>
          </a:solidFill>
          <a:ln w="9525" algn="ctr">
            <a:noFill/>
            <a:miter lim="800000"/>
            <a:headEnd/>
            <a:tailEnd/>
          </a:ln>
          <a:effectLst/>
        </p:spPr>
        <p:txBody>
          <a:bodyPr wrap="none" anchor="ctr"/>
          <a:lstStyle/>
          <a:p>
            <a:pPr>
              <a:defRPr/>
            </a:pPr>
            <a:endParaRPr lang="en-US"/>
          </a:p>
        </p:txBody>
      </p:sp>
      <p:sp>
        <p:nvSpPr>
          <p:cNvPr id="433162" name="Rectangle 10"/>
          <p:cNvSpPr>
            <a:spLocks noChangeArrowheads="1"/>
          </p:cNvSpPr>
          <p:nvPr/>
        </p:nvSpPr>
        <p:spPr bwMode="auto">
          <a:xfrm>
            <a:off x="3505200" y="4648200"/>
            <a:ext cx="1828800" cy="1600200"/>
          </a:xfrm>
          <a:prstGeom prst="rect">
            <a:avLst/>
          </a:prstGeom>
          <a:solidFill>
            <a:schemeClr val="tx1"/>
          </a:solidFill>
          <a:ln w="9525" algn="ctr">
            <a:noFill/>
            <a:miter lim="800000"/>
            <a:headEnd/>
            <a:tailEnd/>
          </a:ln>
          <a:effectLst/>
        </p:spPr>
        <p:txBody>
          <a:bodyPr wrap="none" anchor="ctr"/>
          <a:lstStyle/>
          <a:p>
            <a:pPr>
              <a:defRPr/>
            </a:pPr>
            <a:endParaRPr lang="en-US"/>
          </a:p>
        </p:txBody>
      </p:sp>
      <p:sp>
        <p:nvSpPr>
          <p:cNvPr id="433163" name="Rectangle 11"/>
          <p:cNvSpPr>
            <a:spLocks noChangeArrowheads="1"/>
          </p:cNvSpPr>
          <p:nvPr/>
        </p:nvSpPr>
        <p:spPr bwMode="auto">
          <a:xfrm>
            <a:off x="5943600" y="4648200"/>
            <a:ext cx="1828800" cy="1600200"/>
          </a:xfrm>
          <a:prstGeom prst="rect">
            <a:avLst/>
          </a:prstGeom>
          <a:solidFill>
            <a:schemeClr val="tx1"/>
          </a:solidFill>
          <a:ln w="9525" algn="ctr">
            <a:noFill/>
            <a:miter lim="800000"/>
            <a:headEnd/>
            <a:tailEnd/>
          </a:ln>
          <a:effectLst/>
        </p:spPr>
        <p:txBody>
          <a:bodyPr wrap="none" anchor="ctr"/>
          <a:lstStyle/>
          <a:p>
            <a:pPr>
              <a:defRPr/>
            </a:pPr>
            <a:endParaRPr lang="en-US"/>
          </a:p>
        </p:txBody>
      </p:sp>
      <p:sp>
        <p:nvSpPr>
          <p:cNvPr id="10" name="Rectangle 9"/>
          <p:cNvSpPr>
            <a:spLocks noChangeArrowheads="1"/>
          </p:cNvSpPr>
          <p:nvPr/>
        </p:nvSpPr>
        <p:spPr bwMode="auto">
          <a:xfrm>
            <a:off x="3276600" y="2743200"/>
            <a:ext cx="2438400" cy="1828800"/>
          </a:xfrm>
          <a:prstGeom prst="rect">
            <a:avLst/>
          </a:prstGeom>
          <a:noFill/>
          <a:ln w="57150" algn="ctr">
            <a:solidFill>
              <a:srgbClr val="CC00CC"/>
            </a:solidFill>
            <a:round/>
            <a:headEnd/>
            <a:tailEnd/>
          </a:ln>
          <a:extLst>
            <a:ext uri="{909E8E84-426E-40DD-AFC4-6F175D3DCCD1}">
              <a14:hiddenFill xmlns:a14="http://schemas.microsoft.com/office/drawing/2010/main">
                <a:solidFill>
                  <a:srgbClr val="FFFFFF"/>
                </a:solidFill>
              </a14:hiddenFill>
            </a:ext>
          </a:extLst>
        </p:spPr>
        <p:txBody>
          <a:bodyPr/>
          <a:lstStyle/>
          <a:p>
            <a:pPr marL="342900" indent="-342900">
              <a:defRPr/>
            </a:pPr>
            <a:endParaRPr lang="en-US"/>
          </a:p>
        </p:txBody>
      </p:sp>
      <p:sp>
        <p:nvSpPr>
          <p:cNvPr id="743435" name="Line 11"/>
          <p:cNvSpPr>
            <a:spLocks noChangeShapeType="1"/>
          </p:cNvSpPr>
          <p:nvPr/>
        </p:nvSpPr>
        <p:spPr bwMode="auto">
          <a:xfrm>
            <a:off x="4419600" y="2743200"/>
            <a:ext cx="0" cy="762000"/>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3436" name="Line 12"/>
          <p:cNvSpPr>
            <a:spLocks noChangeShapeType="1"/>
          </p:cNvSpPr>
          <p:nvPr/>
        </p:nvSpPr>
        <p:spPr bwMode="auto">
          <a:xfrm flipV="1">
            <a:off x="3048000" y="3733800"/>
            <a:ext cx="1143000" cy="0"/>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451" name="Rectangle 3"/>
          <p:cNvSpPr>
            <a:spLocks noGrp="1" noChangeArrowheads="1"/>
          </p:cNvSpPr>
          <p:nvPr>
            <p:ph type="body" idx="4294967295"/>
          </p:nvPr>
        </p:nvSpPr>
        <p:spPr>
          <a:xfrm>
            <a:off x="457200" y="228600"/>
            <a:ext cx="8305800" cy="5867400"/>
          </a:xfrm>
        </p:spPr>
        <p:txBody>
          <a:bodyPr/>
          <a:lstStyle/>
          <a:p>
            <a:pPr eaLnBrk="1" hangingPunct="1"/>
            <a:r>
              <a:rPr lang="en-US"/>
              <a:t>Use the Punnett Square below to help you.</a:t>
            </a:r>
          </a:p>
          <a:p>
            <a:pPr lvl="1" eaLnBrk="1" hangingPunct="1">
              <a:buFontTx/>
              <a:buNone/>
            </a:pPr>
            <a:r>
              <a:rPr lang="en-US"/>
              <a:t>XX=Female   XY=Male</a:t>
            </a:r>
          </a:p>
        </p:txBody>
      </p:sp>
      <p:pic>
        <p:nvPicPr>
          <p:cNvPr id="744452" name="Picture 5" descr="ch12_0_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447800"/>
            <a:ext cx="8153400" cy="5114925"/>
          </a:xfrm>
          <a:prstGeom prst="rect">
            <a:avLst/>
          </a:prstGeom>
          <a:noFill/>
          <a:ln w="76200" cmpd="tri">
            <a:solidFill>
              <a:srgbClr val="777777"/>
            </a:solidFill>
            <a:miter lim="800000"/>
            <a:headEnd/>
            <a:tailEnd/>
          </a:ln>
          <a:extLst>
            <a:ext uri="{909E8E84-426E-40DD-AFC4-6F175D3DCCD1}">
              <a14:hiddenFill xmlns:a14="http://schemas.microsoft.com/office/drawing/2010/main">
                <a:solidFill>
                  <a:srgbClr val="FFFFFF"/>
                </a:solidFill>
              </a14:hiddenFill>
            </a:ext>
          </a:extLst>
        </p:spPr>
      </p:pic>
      <p:sp>
        <p:nvSpPr>
          <p:cNvPr id="744453"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p>
        </p:txBody>
      </p:sp>
      <p:sp>
        <p:nvSpPr>
          <p:cNvPr id="434183" name="Rectangle 7"/>
          <p:cNvSpPr>
            <a:spLocks noChangeArrowheads="1"/>
          </p:cNvSpPr>
          <p:nvPr/>
        </p:nvSpPr>
        <p:spPr bwMode="auto">
          <a:xfrm>
            <a:off x="5943600" y="2895600"/>
            <a:ext cx="1828800" cy="1600200"/>
          </a:xfrm>
          <a:prstGeom prst="rect">
            <a:avLst/>
          </a:prstGeom>
          <a:solidFill>
            <a:schemeClr val="tx1"/>
          </a:solidFill>
          <a:ln w="9525" algn="ctr">
            <a:noFill/>
            <a:miter lim="800000"/>
            <a:headEnd/>
            <a:tailEnd/>
          </a:ln>
          <a:effectLst/>
        </p:spPr>
        <p:txBody>
          <a:bodyPr wrap="none" anchor="ctr"/>
          <a:lstStyle/>
          <a:p>
            <a:pPr>
              <a:defRPr/>
            </a:pPr>
            <a:endParaRPr lang="en-US"/>
          </a:p>
        </p:txBody>
      </p:sp>
      <p:sp>
        <p:nvSpPr>
          <p:cNvPr id="434184" name="Rectangle 8"/>
          <p:cNvSpPr>
            <a:spLocks noChangeArrowheads="1"/>
          </p:cNvSpPr>
          <p:nvPr/>
        </p:nvSpPr>
        <p:spPr bwMode="auto">
          <a:xfrm>
            <a:off x="3505200" y="4648200"/>
            <a:ext cx="1828800" cy="1600200"/>
          </a:xfrm>
          <a:prstGeom prst="rect">
            <a:avLst/>
          </a:prstGeom>
          <a:solidFill>
            <a:schemeClr val="tx1"/>
          </a:solidFill>
          <a:ln w="9525" algn="ctr">
            <a:noFill/>
            <a:miter lim="800000"/>
            <a:headEnd/>
            <a:tailEnd/>
          </a:ln>
          <a:effectLst/>
        </p:spPr>
        <p:txBody>
          <a:bodyPr wrap="none" anchor="ctr"/>
          <a:lstStyle/>
          <a:p>
            <a:pPr>
              <a:defRPr/>
            </a:pPr>
            <a:endParaRPr lang="en-US"/>
          </a:p>
        </p:txBody>
      </p:sp>
      <p:sp>
        <p:nvSpPr>
          <p:cNvPr id="434185" name="Rectangle 9"/>
          <p:cNvSpPr>
            <a:spLocks noChangeArrowheads="1"/>
          </p:cNvSpPr>
          <p:nvPr/>
        </p:nvSpPr>
        <p:spPr bwMode="auto">
          <a:xfrm>
            <a:off x="5943600" y="4648200"/>
            <a:ext cx="1828800" cy="1600200"/>
          </a:xfrm>
          <a:prstGeom prst="rect">
            <a:avLst/>
          </a:prstGeom>
          <a:solidFill>
            <a:schemeClr val="tx1"/>
          </a:solidFill>
          <a:ln w="9525" algn="ctr">
            <a:noFill/>
            <a:miter lim="800000"/>
            <a:headEnd/>
            <a:tailEnd/>
          </a:ln>
          <a:effectLst/>
        </p:spPr>
        <p:txBody>
          <a:bodyPr wrap="none" anchor="ctr"/>
          <a:lstStyle/>
          <a:p>
            <a:pPr>
              <a:defRPr/>
            </a:pPr>
            <a:endParaRPr lang="en-US"/>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475" name="Rectangle 3"/>
          <p:cNvSpPr>
            <a:spLocks noGrp="1" noChangeArrowheads="1"/>
          </p:cNvSpPr>
          <p:nvPr>
            <p:ph type="body" idx="4294967295"/>
          </p:nvPr>
        </p:nvSpPr>
        <p:spPr>
          <a:xfrm>
            <a:off x="457200" y="228600"/>
            <a:ext cx="8458200" cy="5867400"/>
          </a:xfrm>
        </p:spPr>
        <p:txBody>
          <a:bodyPr/>
          <a:lstStyle/>
          <a:p>
            <a:pPr eaLnBrk="1" hangingPunct="1"/>
            <a:r>
              <a:rPr lang="en-US"/>
              <a:t>Use the Punnett Square below to help you.</a:t>
            </a:r>
          </a:p>
          <a:p>
            <a:pPr lvl="1" eaLnBrk="1" hangingPunct="1">
              <a:buFontTx/>
              <a:buNone/>
            </a:pPr>
            <a:r>
              <a:rPr lang="en-US"/>
              <a:t>XX=Female   XY=Male</a:t>
            </a:r>
          </a:p>
        </p:txBody>
      </p:sp>
      <p:pic>
        <p:nvPicPr>
          <p:cNvPr id="745476" name="Picture 5" descr="ch12_0_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447800"/>
            <a:ext cx="8153400" cy="5114925"/>
          </a:xfrm>
          <a:prstGeom prst="rect">
            <a:avLst/>
          </a:prstGeom>
          <a:noFill/>
          <a:ln w="76200" cmpd="tri">
            <a:solidFill>
              <a:srgbClr val="777777"/>
            </a:solidFill>
            <a:miter lim="800000"/>
            <a:headEnd/>
            <a:tailEnd/>
          </a:ln>
          <a:extLst>
            <a:ext uri="{909E8E84-426E-40DD-AFC4-6F175D3DCCD1}">
              <a14:hiddenFill xmlns:a14="http://schemas.microsoft.com/office/drawing/2010/main">
                <a:solidFill>
                  <a:srgbClr val="FFFFFF"/>
                </a:solidFill>
              </a14:hiddenFill>
            </a:ext>
          </a:extLst>
        </p:spPr>
      </p:pic>
      <p:sp>
        <p:nvSpPr>
          <p:cNvPr id="745477"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p>
        </p:txBody>
      </p:sp>
      <p:sp>
        <p:nvSpPr>
          <p:cNvPr id="434183" name="Rectangle 7"/>
          <p:cNvSpPr>
            <a:spLocks noChangeArrowheads="1"/>
          </p:cNvSpPr>
          <p:nvPr/>
        </p:nvSpPr>
        <p:spPr bwMode="auto">
          <a:xfrm>
            <a:off x="5943600" y="2895600"/>
            <a:ext cx="1828800" cy="1600200"/>
          </a:xfrm>
          <a:prstGeom prst="rect">
            <a:avLst/>
          </a:prstGeom>
          <a:solidFill>
            <a:schemeClr val="tx1"/>
          </a:solidFill>
          <a:ln w="9525" algn="ctr">
            <a:noFill/>
            <a:miter lim="800000"/>
            <a:headEnd/>
            <a:tailEnd/>
          </a:ln>
          <a:effectLst/>
        </p:spPr>
        <p:txBody>
          <a:bodyPr wrap="none" anchor="ctr"/>
          <a:lstStyle/>
          <a:p>
            <a:pPr>
              <a:defRPr/>
            </a:pPr>
            <a:endParaRPr lang="en-US"/>
          </a:p>
        </p:txBody>
      </p:sp>
      <p:sp>
        <p:nvSpPr>
          <p:cNvPr id="434184" name="Rectangle 8"/>
          <p:cNvSpPr>
            <a:spLocks noChangeArrowheads="1"/>
          </p:cNvSpPr>
          <p:nvPr/>
        </p:nvSpPr>
        <p:spPr bwMode="auto">
          <a:xfrm>
            <a:off x="3505200" y="4648200"/>
            <a:ext cx="1828800" cy="1600200"/>
          </a:xfrm>
          <a:prstGeom prst="rect">
            <a:avLst/>
          </a:prstGeom>
          <a:solidFill>
            <a:schemeClr val="tx1"/>
          </a:solidFill>
          <a:ln w="9525" algn="ctr">
            <a:noFill/>
            <a:miter lim="800000"/>
            <a:headEnd/>
            <a:tailEnd/>
          </a:ln>
          <a:effectLst/>
        </p:spPr>
        <p:txBody>
          <a:bodyPr wrap="none" anchor="ctr"/>
          <a:lstStyle/>
          <a:p>
            <a:pPr>
              <a:defRPr/>
            </a:pPr>
            <a:endParaRPr lang="en-US"/>
          </a:p>
        </p:txBody>
      </p:sp>
      <p:sp>
        <p:nvSpPr>
          <p:cNvPr id="434185" name="Rectangle 9"/>
          <p:cNvSpPr>
            <a:spLocks noChangeArrowheads="1"/>
          </p:cNvSpPr>
          <p:nvPr/>
        </p:nvSpPr>
        <p:spPr bwMode="auto">
          <a:xfrm>
            <a:off x="5943600" y="4648200"/>
            <a:ext cx="1828800" cy="1600200"/>
          </a:xfrm>
          <a:prstGeom prst="rect">
            <a:avLst/>
          </a:prstGeom>
          <a:solidFill>
            <a:schemeClr val="tx1"/>
          </a:solidFill>
          <a:ln w="9525" algn="ctr">
            <a:noFill/>
            <a:miter lim="800000"/>
            <a:headEnd/>
            <a:tailEnd/>
          </a:ln>
          <a:effectLst/>
        </p:spPr>
        <p:txBody>
          <a:bodyPr wrap="none" anchor="ctr"/>
          <a:lstStyle/>
          <a:p>
            <a:pPr>
              <a:defRPr/>
            </a:pPr>
            <a:endParaRPr lang="en-US"/>
          </a:p>
        </p:txBody>
      </p:sp>
      <p:sp>
        <p:nvSpPr>
          <p:cNvPr id="9" name="Rectangle 8"/>
          <p:cNvSpPr>
            <a:spLocks noChangeArrowheads="1"/>
          </p:cNvSpPr>
          <p:nvPr/>
        </p:nvSpPr>
        <p:spPr bwMode="auto">
          <a:xfrm>
            <a:off x="5715000" y="2743200"/>
            <a:ext cx="2438400" cy="1828800"/>
          </a:xfrm>
          <a:prstGeom prst="rect">
            <a:avLst/>
          </a:prstGeom>
          <a:noFill/>
          <a:ln w="57150" algn="ctr">
            <a:solidFill>
              <a:srgbClr val="CC00CC"/>
            </a:solidFill>
            <a:round/>
            <a:headEnd/>
            <a:tailEnd/>
          </a:ln>
          <a:extLst>
            <a:ext uri="{909E8E84-426E-40DD-AFC4-6F175D3DCCD1}">
              <a14:hiddenFill xmlns:a14="http://schemas.microsoft.com/office/drawing/2010/main">
                <a:solidFill>
                  <a:srgbClr val="FFFFFF"/>
                </a:solidFill>
              </a14:hiddenFill>
            </a:ext>
          </a:extLst>
        </p:spPr>
        <p:txBody>
          <a:bodyPr/>
          <a:lstStyle/>
          <a:p>
            <a:pPr marL="342900" indent="-342900">
              <a:defRPr/>
            </a:pPr>
            <a:endParaRPr lang="en-US"/>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499" name="Rectangle 3"/>
          <p:cNvSpPr>
            <a:spLocks noGrp="1" noChangeArrowheads="1"/>
          </p:cNvSpPr>
          <p:nvPr>
            <p:ph type="body" idx="4294967295"/>
          </p:nvPr>
        </p:nvSpPr>
        <p:spPr>
          <a:xfrm>
            <a:off x="457200" y="228600"/>
            <a:ext cx="8686800" cy="5867400"/>
          </a:xfrm>
        </p:spPr>
        <p:txBody>
          <a:bodyPr/>
          <a:lstStyle/>
          <a:p>
            <a:pPr eaLnBrk="1" hangingPunct="1"/>
            <a:r>
              <a:rPr lang="en-US"/>
              <a:t>Use the Punnett Square below to help you.</a:t>
            </a:r>
          </a:p>
          <a:p>
            <a:pPr lvl="1" eaLnBrk="1" hangingPunct="1">
              <a:buFontTx/>
              <a:buNone/>
            </a:pPr>
            <a:r>
              <a:rPr lang="en-US"/>
              <a:t>XX=Female   XY=Male</a:t>
            </a:r>
          </a:p>
        </p:txBody>
      </p:sp>
      <p:pic>
        <p:nvPicPr>
          <p:cNvPr id="746500" name="Picture 5" descr="ch12_0_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447800"/>
            <a:ext cx="8153400" cy="5114925"/>
          </a:xfrm>
          <a:prstGeom prst="rect">
            <a:avLst/>
          </a:prstGeom>
          <a:noFill/>
          <a:ln w="76200" cmpd="tri">
            <a:solidFill>
              <a:srgbClr val="777777"/>
            </a:solidFill>
            <a:miter lim="800000"/>
            <a:headEnd/>
            <a:tailEnd/>
          </a:ln>
          <a:extLst>
            <a:ext uri="{909E8E84-426E-40DD-AFC4-6F175D3DCCD1}">
              <a14:hiddenFill xmlns:a14="http://schemas.microsoft.com/office/drawing/2010/main">
                <a:solidFill>
                  <a:srgbClr val="FFFFFF"/>
                </a:solidFill>
              </a14:hiddenFill>
            </a:ext>
          </a:extLst>
        </p:spPr>
      </p:pic>
      <p:sp>
        <p:nvSpPr>
          <p:cNvPr id="746501"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p>
        </p:txBody>
      </p:sp>
      <p:sp>
        <p:nvSpPr>
          <p:cNvPr id="434183" name="Rectangle 7"/>
          <p:cNvSpPr>
            <a:spLocks noChangeArrowheads="1"/>
          </p:cNvSpPr>
          <p:nvPr/>
        </p:nvSpPr>
        <p:spPr bwMode="auto">
          <a:xfrm>
            <a:off x="5943600" y="2895600"/>
            <a:ext cx="1828800" cy="1600200"/>
          </a:xfrm>
          <a:prstGeom prst="rect">
            <a:avLst/>
          </a:prstGeom>
          <a:solidFill>
            <a:schemeClr val="tx1"/>
          </a:solidFill>
          <a:ln w="9525" algn="ctr">
            <a:noFill/>
            <a:miter lim="800000"/>
            <a:headEnd/>
            <a:tailEnd/>
          </a:ln>
          <a:effectLst/>
        </p:spPr>
        <p:txBody>
          <a:bodyPr wrap="none" anchor="ctr"/>
          <a:lstStyle/>
          <a:p>
            <a:pPr>
              <a:defRPr/>
            </a:pPr>
            <a:endParaRPr lang="en-US"/>
          </a:p>
        </p:txBody>
      </p:sp>
      <p:sp>
        <p:nvSpPr>
          <p:cNvPr id="434184" name="Rectangle 8"/>
          <p:cNvSpPr>
            <a:spLocks noChangeArrowheads="1"/>
          </p:cNvSpPr>
          <p:nvPr/>
        </p:nvSpPr>
        <p:spPr bwMode="auto">
          <a:xfrm>
            <a:off x="3505200" y="4648200"/>
            <a:ext cx="1828800" cy="1600200"/>
          </a:xfrm>
          <a:prstGeom prst="rect">
            <a:avLst/>
          </a:prstGeom>
          <a:solidFill>
            <a:schemeClr val="tx1"/>
          </a:solidFill>
          <a:ln w="9525" algn="ctr">
            <a:noFill/>
            <a:miter lim="800000"/>
            <a:headEnd/>
            <a:tailEnd/>
          </a:ln>
          <a:effectLst/>
        </p:spPr>
        <p:txBody>
          <a:bodyPr wrap="none" anchor="ctr"/>
          <a:lstStyle/>
          <a:p>
            <a:pPr>
              <a:defRPr/>
            </a:pPr>
            <a:endParaRPr lang="en-US"/>
          </a:p>
        </p:txBody>
      </p:sp>
      <p:sp>
        <p:nvSpPr>
          <p:cNvPr id="434185" name="Rectangle 9"/>
          <p:cNvSpPr>
            <a:spLocks noChangeArrowheads="1"/>
          </p:cNvSpPr>
          <p:nvPr/>
        </p:nvSpPr>
        <p:spPr bwMode="auto">
          <a:xfrm>
            <a:off x="5943600" y="4648200"/>
            <a:ext cx="1828800" cy="1600200"/>
          </a:xfrm>
          <a:prstGeom prst="rect">
            <a:avLst/>
          </a:prstGeom>
          <a:solidFill>
            <a:schemeClr val="tx1"/>
          </a:solidFill>
          <a:ln w="9525" algn="ctr">
            <a:noFill/>
            <a:miter lim="800000"/>
            <a:headEnd/>
            <a:tailEnd/>
          </a:ln>
          <a:effectLst/>
        </p:spPr>
        <p:txBody>
          <a:bodyPr wrap="none" anchor="ctr"/>
          <a:lstStyle/>
          <a:p>
            <a:pPr>
              <a:defRPr/>
            </a:pPr>
            <a:endParaRPr lang="en-US"/>
          </a:p>
        </p:txBody>
      </p:sp>
      <p:sp>
        <p:nvSpPr>
          <p:cNvPr id="9" name="Rectangle 8"/>
          <p:cNvSpPr>
            <a:spLocks noChangeArrowheads="1"/>
          </p:cNvSpPr>
          <p:nvPr/>
        </p:nvSpPr>
        <p:spPr bwMode="auto">
          <a:xfrm>
            <a:off x="5715000" y="2743200"/>
            <a:ext cx="2438400" cy="1828800"/>
          </a:xfrm>
          <a:prstGeom prst="rect">
            <a:avLst/>
          </a:prstGeom>
          <a:noFill/>
          <a:ln w="57150" algn="ctr">
            <a:solidFill>
              <a:srgbClr val="CC00CC"/>
            </a:solidFill>
            <a:round/>
            <a:headEnd/>
            <a:tailEnd/>
          </a:ln>
          <a:extLst>
            <a:ext uri="{909E8E84-426E-40DD-AFC4-6F175D3DCCD1}">
              <a14:hiddenFill xmlns:a14="http://schemas.microsoft.com/office/drawing/2010/main">
                <a:solidFill>
                  <a:srgbClr val="FFFFFF"/>
                </a:solidFill>
              </a14:hiddenFill>
            </a:ext>
          </a:extLst>
        </p:spPr>
        <p:txBody>
          <a:bodyPr/>
          <a:lstStyle/>
          <a:p>
            <a:pPr marL="342900" indent="-342900">
              <a:defRPr/>
            </a:pPr>
            <a:endParaRPr lang="en-US"/>
          </a:p>
        </p:txBody>
      </p:sp>
      <p:sp>
        <p:nvSpPr>
          <p:cNvPr id="746506" name="Line 10"/>
          <p:cNvSpPr>
            <a:spLocks noChangeShapeType="1"/>
          </p:cNvSpPr>
          <p:nvPr/>
        </p:nvSpPr>
        <p:spPr bwMode="auto">
          <a:xfrm>
            <a:off x="6934200" y="2895600"/>
            <a:ext cx="0" cy="685800"/>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23" name="Rectangle 3"/>
          <p:cNvSpPr>
            <a:spLocks noGrp="1" noChangeArrowheads="1"/>
          </p:cNvSpPr>
          <p:nvPr>
            <p:ph type="body" idx="4294967295"/>
          </p:nvPr>
        </p:nvSpPr>
        <p:spPr>
          <a:xfrm>
            <a:off x="457200" y="228600"/>
            <a:ext cx="8382000" cy="5867400"/>
          </a:xfrm>
        </p:spPr>
        <p:txBody>
          <a:bodyPr/>
          <a:lstStyle/>
          <a:p>
            <a:pPr eaLnBrk="1" hangingPunct="1"/>
            <a:r>
              <a:rPr lang="en-US"/>
              <a:t>Use the Punnett Square below to help you.</a:t>
            </a:r>
          </a:p>
          <a:p>
            <a:pPr lvl="1" eaLnBrk="1" hangingPunct="1">
              <a:buFontTx/>
              <a:buNone/>
            </a:pPr>
            <a:r>
              <a:rPr lang="en-US"/>
              <a:t>XX=Female   XY=Male</a:t>
            </a:r>
          </a:p>
        </p:txBody>
      </p:sp>
      <p:pic>
        <p:nvPicPr>
          <p:cNvPr id="747524" name="Picture 5" descr="ch12_0_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447800"/>
            <a:ext cx="8153400" cy="5114925"/>
          </a:xfrm>
          <a:prstGeom prst="rect">
            <a:avLst/>
          </a:prstGeom>
          <a:noFill/>
          <a:ln w="76200" cmpd="tri">
            <a:solidFill>
              <a:srgbClr val="777777"/>
            </a:solidFill>
            <a:miter lim="800000"/>
            <a:headEnd/>
            <a:tailEnd/>
          </a:ln>
          <a:extLst>
            <a:ext uri="{909E8E84-426E-40DD-AFC4-6F175D3DCCD1}">
              <a14:hiddenFill xmlns:a14="http://schemas.microsoft.com/office/drawing/2010/main">
                <a:solidFill>
                  <a:srgbClr val="FFFFFF"/>
                </a:solidFill>
              </a14:hiddenFill>
            </a:ext>
          </a:extLst>
        </p:spPr>
      </p:pic>
      <p:sp>
        <p:nvSpPr>
          <p:cNvPr id="747525"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p>
        </p:txBody>
      </p:sp>
      <p:sp>
        <p:nvSpPr>
          <p:cNvPr id="434183" name="Rectangle 7"/>
          <p:cNvSpPr>
            <a:spLocks noChangeArrowheads="1"/>
          </p:cNvSpPr>
          <p:nvPr/>
        </p:nvSpPr>
        <p:spPr bwMode="auto">
          <a:xfrm>
            <a:off x="5943600" y="2895600"/>
            <a:ext cx="1828800" cy="1600200"/>
          </a:xfrm>
          <a:prstGeom prst="rect">
            <a:avLst/>
          </a:prstGeom>
          <a:solidFill>
            <a:schemeClr val="tx1"/>
          </a:solidFill>
          <a:ln w="9525" algn="ctr">
            <a:noFill/>
            <a:miter lim="800000"/>
            <a:headEnd/>
            <a:tailEnd/>
          </a:ln>
          <a:effectLst/>
        </p:spPr>
        <p:txBody>
          <a:bodyPr wrap="none" anchor="ctr"/>
          <a:lstStyle/>
          <a:p>
            <a:pPr>
              <a:defRPr/>
            </a:pPr>
            <a:endParaRPr lang="en-US"/>
          </a:p>
        </p:txBody>
      </p:sp>
      <p:sp>
        <p:nvSpPr>
          <p:cNvPr id="434184" name="Rectangle 8"/>
          <p:cNvSpPr>
            <a:spLocks noChangeArrowheads="1"/>
          </p:cNvSpPr>
          <p:nvPr/>
        </p:nvSpPr>
        <p:spPr bwMode="auto">
          <a:xfrm>
            <a:off x="3505200" y="4648200"/>
            <a:ext cx="1828800" cy="1600200"/>
          </a:xfrm>
          <a:prstGeom prst="rect">
            <a:avLst/>
          </a:prstGeom>
          <a:solidFill>
            <a:schemeClr val="tx1"/>
          </a:solidFill>
          <a:ln w="9525" algn="ctr">
            <a:noFill/>
            <a:miter lim="800000"/>
            <a:headEnd/>
            <a:tailEnd/>
          </a:ln>
          <a:effectLst/>
        </p:spPr>
        <p:txBody>
          <a:bodyPr wrap="none" anchor="ctr"/>
          <a:lstStyle/>
          <a:p>
            <a:pPr>
              <a:defRPr/>
            </a:pPr>
            <a:endParaRPr lang="en-US"/>
          </a:p>
        </p:txBody>
      </p:sp>
      <p:sp>
        <p:nvSpPr>
          <p:cNvPr id="434185" name="Rectangle 9"/>
          <p:cNvSpPr>
            <a:spLocks noChangeArrowheads="1"/>
          </p:cNvSpPr>
          <p:nvPr/>
        </p:nvSpPr>
        <p:spPr bwMode="auto">
          <a:xfrm>
            <a:off x="5943600" y="4648200"/>
            <a:ext cx="1828800" cy="1600200"/>
          </a:xfrm>
          <a:prstGeom prst="rect">
            <a:avLst/>
          </a:prstGeom>
          <a:solidFill>
            <a:schemeClr val="tx1"/>
          </a:solidFill>
          <a:ln w="9525" algn="ctr">
            <a:noFill/>
            <a:miter lim="800000"/>
            <a:headEnd/>
            <a:tailEnd/>
          </a:ln>
          <a:effectLst/>
        </p:spPr>
        <p:txBody>
          <a:bodyPr wrap="none" anchor="ctr"/>
          <a:lstStyle/>
          <a:p>
            <a:pPr>
              <a:defRPr/>
            </a:pPr>
            <a:endParaRPr lang="en-US"/>
          </a:p>
        </p:txBody>
      </p:sp>
      <p:sp>
        <p:nvSpPr>
          <p:cNvPr id="9" name="Rectangle 8"/>
          <p:cNvSpPr>
            <a:spLocks noChangeArrowheads="1"/>
          </p:cNvSpPr>
          <p:nvPr/>
        </p:nvSpPr>
        <p:spPr bwMode="auto">
          <a:xfrm>
            <a:off x="5715000" y="2743200"/>
            <a:ext cx="2438400" cy="1828800"/>
          </a:xfrm>
          <a:prstGeom prst="rect">
            <a:avLst/>
          </a:prstGeom>
          <a:noFill/>
          <a:ln w="57150" algn="ctr">
            <a:solidFill>
              <a:srgbClr val="CC00CC"/>
            </a:solidFill>
            <a:round/>
            <a:headEnd/>
            <a:tailEnd/>
          </a:ln>
          <a:extLst>
            <a:ext uri="{909E8E84-426E-40DD-AFC4-6F175D3DCCD1}">
              <a14:hiddenFill xmlns:a14="http://schemas.microsoft.com/office/drawing/2010/main">
                <a:solidFill>
                  <a:srgbClr val="FFFFFF"/>
                </a:solidFill>
              </a14:hiddenFill>
            </a:ext>
          </a:extLst>
        </p:spPr>
        <p:txBody>
          <a:bodyPr/>
          <a:lstStyle/>
          <a:p>
            <a:pPr marL="342900" indent="-342900">
              <a:defRPr/>
            </a:pPr>
            <a:endParaRPr lang="en-US"/>
          </a:p>
        </p:txBody>
      </p:sp>
      <p:sp>
        <p:nvSpPr>
          <p:cNvPr id="747530" name="Line 10"/>
          <p:cNvSpPr>
            <a:spLocks noChangeShapeType="1"/>
          </p:cNvSpPr>
          <p:nvPr/>
        </p:nvSpPr>
        <p:spPr bwMode="auto">
          <a:xfrm>
            <a:off x="2971800" y="3733800"/>
            <a:ext cx="3352800" cy="0"/>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531" name="Line 11"/>
          <p:cNvSpPr>
            <a:spLocks noChangeShapeType="1"/>
          </p:cNvSpPr>
          <p:nvPr/>
        </p:nvSpPr>
        <p:spPr bwMode="auto">
          <a:xfrm>
            <a:off x="6934200" y="2895600"/>
            <a:ext cx="0" cy="685800"/>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547" name="Rectangle 3"/>
          <p:cNvSpPr>
            <a:spLocks noGrp="1" noChangeArrowheads="1"/>
          </p:cNvSpPr>
          <p:nvPr>
            <p:ph type="body" idx="4294967295"/>
          </p:nvPr>
        </p:nvSpPr>
        <p:spPr>
          <a:xfrm>
            <a:off x="457200" y="228600"/>
            <a:ext cx="8305800" cy="5867400"/>
          </a:xfrm>
        </p:spPr>
        <p:txBody>
          <a:bodyPr/>
          <a:lstStyle/>
          <a:p>
            <a:pPr eaLnBrk="1" hangingPunct="1"/>
            <a:r>
              <a:rPr lang="en-US"/>
              <a:t>Use the Punnett Square below to help you.</a:t>
            </a:r>
          </a:p>
          <a:p>
            <a:pPr lvl="1" eaLnBrk="1" hangingPunct="1">
              <a:buFontTx/>
              <a:buNone/>
            </a:pPr>
            <a:r>
              <a:rPr lang="en-US"/>
              <a:t>XX=Female   XY=Male</a:t>
            </a:r>
          </a:p>
        </p:txBody>
      </p:sp>
      <p:pic>
        <p:nvPicPr>
          <p:cNvPr id="748548" name="Picture 5" descr="ch12_0_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447800"/>
            <a:ext cx="8153400" cy="5114925"/>
          </a:xfrm>
          <a:prstGeom prst="rect">
            <a:avLst/>
          </a:prstGeom>
          <a:noFill/>
          <a:ln w="76200" cmpd="tri">
            <a:solidFill>
              <a:srgbClr val="777777"/>
            </a:solidFill>
            <a:miter lim="800000"/>
            <a:headEnd/>
            <a:tailEnd/>
          </a:ln>
          <a:extLst>
            <a:ext uri="{909E8E84-426E-40DD-AFC4-6F175D3DCCD1}">
              <a14:hiddenFill xmlns:a14="http://schemas.microsoft.com/office/drawing/2010/main">
                <a:solidFill>
                  <a:srgbClr val="FFFFFF"/>
                </a:solidFill>
              </a14:hiddenFill>
            </a:ext>
          </a:extLst>
        </p:spPr>
      </p:pic>
      <p:sp>
        <p:nvSpPr>
          <p:cNvPr id="748549"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p>
        </p:txBody>
      </p:sp>
      <p:sp>
        <p:nvSpPr>
          <p:cNvPr id="435207" name="Rectangle 7"/>
          <p:cNvSpPr>
            <a:spLocks noChangeArrowheads="1"/>
          </p:cNvSpPr>
          <p:nvPr/>
        </p:nvSpPr>
        <p:spPr bwMode="auto">
          <a:xfrm>
            <a:off x="3505200" y="4648200"/>
            <a:ext cx="1828800" cy="1600200"/>
          </a:xfrm>
          <a:prstGeom prst="rect">
            <a:avLst/>
          </a:prstGeom>
          <a:solidFill>
            <a:schemeClr val="tx1"/>
          </a:solidFill>
          <a:ln w="9525" algn="ctr">
            <a:noFill/>
            <a:miter lim="800000"/>
            <a:headEnd/>
            <a:tailEnd/>
          </a:ln>
          <a:effectLst/>
        </p:spPr>
        <p:txBody>
          <a:bodyPr wrap="none" anchor="ctr"/>
          <a:lstStyle/>
          <a:p>
            <a:pPr>
              <a:defRPr/>
            </a:pPr>
            <a:endParaRPr lang="en-US"/>
          </a:p>
        </p:txBody>
      </p:sp>
      <p:sp>
        <p:nvSpPr>
          <p:cNvPr id="435208" name="Rectangle 8"/>
          <p:cNvSpPr>
            <a:spLocks noChangeArrowheads="1"/>
          </p:cNvSpPr>
          <p:nvPr/>
        </p:nvSpPr>
        <p:spPr bwMode="auto">
          <a:xfrm>
            <a:off x="5943600" y="4648200"/>
            <a:ext cx="1828800" cy="1600200"/>
          </a:xfrm>
          <a:prstGeom prst="rect">
            <a:avLst/>
          </a:prstGeom>
          <a:solidFill>
            <a:schemeClr val="tx1"/>
          </a:solidFill>
          <a:ln w="9525" algn="ctr">
            <a:noFill/>
            <a:miter lim="800000"/>
            <a:headEnd/>
            <a:tailEnd/>
          </a:ln>
          <a:effectLst/>
        </p:spPr>
        <p:txBody>
          <a:bodyPr wrap="none" anchor="ctr"/>
          <a:lstStyle/>
          <a:p>
            <a:pPr>
              <a:defRPr/>
            </a:pPr>
            <a:endParaRPr lang="en-US"/>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571" name="Rectangle 3"/>
          <p:cNvSpPr>
            <a:spLocks noGrp="1" noChangeArrowheads="1"/>
          </p:cNvSpPr>
          <p:nvPr>
            <p:ph type="body" idx="4294967295"/>
          </p:nvPr>
        </p:nvSpPr>
        <p:spPr>
          <a:xfrm>
            <a:off x="457200" y="228600"/>
            <a:ext cx="8458200" cy="5867400"/>
          </a:xfrm>
        </p:spPr>
        <p:txBody>
          <a:bodyPr/>
          <a:lstStyle/>
          <a:p>
            <a:pPr eaLnBrk="1" hangingPunct="1"/>
            <a:r>
              <a:rPr lang="en-US"/>
              <a:t>Use the Punnett Square below to help you.</a:t>
            </a:r>
          </a:p>
          <a:p>
            <a:pPr lvl="1" eaLnBrk="1" hangingPunct="1">
              <a:buFontTx/>
              <a:buNone/>
            </a:pPr>
            <a:r>
              <a:rPr lang="en-US"/>
              <a:t>XX=Female   XY=Male</a:t>
            </a:r>
          </a:p>
        </p:txBody>
      </p:sp>
      <p:pic>
        <p:nvPicPr>
          <p:cNvPr id="749572" name="Picture 5" descr="ch12_0_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447800"/>
            <a:ext cx="8153400" cy="5114925"/>
          </a:xfrm>
          <a:prstGeom prst="rect">
            <a:avLst/>
          </a:prstGeom>
          <a:noFill/>
          <a:ln w="76200" cmpd="tri">
            <a:solidFill>
              <a:srgbClr val="777777"/>
            </a:solidFill>
            <a:miter lim="800000"/>
            <a:headEnd/>
            <a:tailEnd/>
          </a:ln>
          <a:extLst>
            <a:ext uri="{909E8E84-426E-40DD-AFC4-6F175D3DCCD1}">
              <a14:hiddenFill xmlns:a14="http://schemas.microsoft.com/office/drawing/2010/main">
                <a:solidFill>
                  <a:srgbClr val="FFFFFF"/>
                </a:solidFill>
              </a14:hiddenFill>
            </a:ext>
          </a:extLst>
        </p:spPr>
      </p:pic>
      <p:sp>
        <p:nvSpPr>
          <p:cNvPr id="749573"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p>
        </p:txBody>
      </p:sp>
      <p:sp>
        <p:nvSpPr>
          <p:cNvPr id="435207" name="Rectangle 7"/>
          <p:cNvSpPr>
            <a:spLocks noChangeArrowheads="1"/>
          </p:cNvSpPr>
          <p:nvPr/>
        </p:nvSpPr>
        <p:spPr bwMode="auto">
          <a:xfrm>
            <a:off x="3505200" y="4648200"/>
            <a:ext cx="1828800" cy="1600200"/>
          </a:xfrm>
          <a:prstGeom prst="rect">
            <a:avLst/>
          </a:prstGeom>
          <a:solidFill>
            <a:schemeClr val="tx1"/>
          </a:solidFill>
          <a:ln w="9525" algn="ctr">
            <a:noFill/>
            <a:miter lim="800000"/>
            <a:headEnd/>
            <a:tailEnd/>
          </a:ln>
          <a:effectLst/>
        </p:spPr>
        <p:txBody>
          <a:bodyPr wrap="none" anchor="ctr"/>
          <a:lstStyle/>
          <a:p>
            <a:pPr>
              <a:defRPr/>
            </a:pPr>
            <a:endParaRPr lang="en-US"/>
          </a:p>
        </p:txBody>
      </p:sp>
      <p:sp>
        <p:nvSpPr>
          <p:cNvPr id="435208" name="Rectangle 8"/>
          <p:cNvSpPr>
            <a:spLocks noChangeArrowheads="1"/>
          </p:cNvSpPr>
          <p:nvPr/>
        </p:nvSpPr>
        <p:spPr bwMode="auto">
          <a:xfrm>
            <a:off x="5943600" y="4648200"/>
            <a:ext cx="1828800" cy="1600200"/>
          </a:xfrm>
          <a:prstGeom prst="rect">
            <a:avLst/>
          </a:prstGeom>
          <a:solidFill>
            <a:schemeClr val="tx1"/>
          </a:solidFill>
          <a:ln w="9525" algn="ctr">
            <a:noFill/>
            <a:miter lim="800000"/>
            <a:headEnd/>
            <a:tailEnd/>
          </a:ln>
          <a:effectLst/>
        </p:spPr>
        <p:txBody>
          <a:bodyPr wrap="none" anchor="ctr"/>
          <a:lstStyle/>
          <a:p>
            <a:pPr>
              <a:defRPr/>
            </a:pPr>
            <a:endParaRPr lang="en-US"/>
          </a:p>
        </p:txBody>
      </p:sp>
      <p:sp>
        <p:nvSpPr>
          <p:cNvPr id="8" name="Rectangle 7"/>
          <p:cNvSpPr>
            <a:spLocks noChangeArrowheads="1"/>
          </p:cNvSpPr>
          <p:nvPr/>
        </p:nvSpPr>
        <p:spPr bwMode="auto">
          <a:xfrm>
            <a:off x="3276600" y="4572000"/>
            <a:ext cx="2438400" cy="1828800"/>
          </a:xfrm>
          <a:prstGeom prst="rect">
            <a:avLst/>
          </a:prstGeom>
          <a:noFill/>
          <a:ln w="57150" algn="ctr">
            <a:solidFill>
              <a:srgbClr val="CC00CC"/>
            </a:solidFill>
            <a:round/>
            <a:headEnd/>
            <a:tailEnd/>
          </a:ln>
          <a:extLst>
            <a:ext uri="{909E8E84-426E-40DD-AFC4-6F175D3DCCD1}">
              <a14:hiddenFill xmlns:a14="http://schemas.microsoft.com/office/drawing/2010/main">
                <a:solidFill>
                  <a:srgbClr val="FFFFFF"/>
                </a:solidFill>
              </a14:hiddenFill>
            </a:ext>
          </a:extLst>
        </p:spPr>
        <p:txBody>
          <a:bodyPr/>
          <a:lstStyle/>
          <a:p>
            <a:pPr marL="342900" indent="-342900">
              <a:defRPr/>
            </a:pP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158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600"/>
            <a:ext cx="3667125" cy="6257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934533" name="AutoShape 5"/>
          <p:cNvSpPr>
            <a:spLocks noChangeArrowheads="1"/>
          </p:cNvSpPr>
          <p:nvPr/>
        </p:nvSpPr>
        <p:spPr bwMode="auto">
          <a:xfrm>
            <a:off x="3581400" y="533400"/>
            <a:ext cx="5410200" cy="3505200"/>
          </a:xfrm>
          <a:prstGeom prst="wedgeRoundRectCallout">
            <a:avLst>
              <a:gd name="adj1" fmla="val -58889"/>
              <a:gd name="adj2" fmla="val 38407"/>
              <a:gd name="adj3" fmla="val 16667"/>
            </a:avLst>
          </a:prstGeom>
          <a:solidFill>
            <a:schemeClr val="tx1"/>
          </a:solidFill>
          <a:ln w="57150" algn="ctr">
            <a:solidFill>
              <a:srgbClr val="000000"/>
            </a:solidFill>
            <a:miter lim="800000"/>
            <a:headEnd/>
            <a:tailEnd/>
          </a:ln>
        </p:spPr>
        <p:txBody>
          <a:bodyPr/>
          <a:lstStyle/>
          <a:p>
            <a:pPr marL="342900" indent="-342900" algn="ctr">
              <a:buFont typeface="Wingdings" pitchFamily="2" charset="2"/>
              <a:buNone/>
            </a:pPr>
            <a:r>
              <a:rPr lang="en-US" sz="4800">
                <a:solidFill>
                  <a:schemeClr val="bg1"/>
                </a:solidFill>
                <a:effectLst>
                  <a:outerShdw blurRad="38100" dist="38100" dir="2700000" algn="tl">
                    <a:srgbClr val="C0C0C0"/>
                  </a:outerShdw>
                </a:effectLst>
              </a:rPr>
              <a:t>“Glad I didn’t</a:t>
            </a:r>
          </a:p>
          <a:p>
            <a:pPr marL="342900" indent="-342900" algn="ctr">
              <a:buFont typeface="Wingdings" pitchFamily="2" charset="2"/>
              <a:buNone/>
            </a:pPr>
            <a:r>
              <a:rPr lang="en-US" sz="4800">
                <a:solidFill>
                  <a:schemeClr val="bg1"/>
                </a:solidFill>
                <a:effectLst>
                  <a:outerShdw blurRad="38100" dist="38100" dir="2700000" algn="tl">
                    <a:srgbClr val="C0C0C0"/>
                  </a:outerShdw>
                </a:effectLst>
              </a:rPr>
              <a:t>Just get frustrated</a:t>
            </a:r>
          </a:p>
          <a:p>
            <a:pPr marL="342900" indent="-342900" algn="ctr">
              <a:buFont typeface="Wingdings" pitchFamily="2" charset="2"/>
              <a:buNone/>
            </a:pPr>
            <a:r>
              <a:rPr lang="en-US" sz="4800">
                <a:solidFill>
                  <a:schemeClr val="bg1"/>
                </a:solidFill>
                <a:effectLst>
                  <a:outerShdw blurRad="38100" dist="38100" dir="2700000" algn="tl">
                    <a:srgbClr val="C0C0C0"/>
                  </a:outerShdw>
                </a:effectLst>
              </a:rPr>
              <a:t>and quit.” </a:t>
            </a:r>
          </a:p>
        </p:txBody>
      </p:sp>
      <p:sp>
        <p:nvSpPr>
          <p:cNvPr id="1091590" name="Rectangle 10"/>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595" name="Rectangle 3"/>
          <p:cNvSpPr>
            <a:spLocks noGrp="1" noChangeArrowheads="1"/>
          </p:cNvSpPr>
          <p:nvPr>
            <p:ph type="body" idx="4294967295"/>
          </p:nvPr>
        </p:nvSpPr>
        <p:spPr>
          <a:xfrm>
            <a:off x="457200" y="228600"/>
            <a:ext cx="8382000" cy="5867400"/>
          </a:xfrm>
        </p:spPr>
        <p:txBody>
          <a:bodyPr/>
          <a:lstStyle/>
          <a:p>
            <a:pPr eaLnBrk="1" hangingPunct="1"/>
            <a:r>
              <a:rPr lang="en-US"/>
              <a:t>Use the Punnett Square below to help you.</a:t>
            </a:r>
          </a:p>
          <a:p>
            <a:pPr lvl="1" eaLnBrk="1" hangingPunct="1">
              <a:buFontTx/>
              <a:buNone/>
            </a:pPr>
            <a:r>
              <a:rPr lang="en-US"/>
              <a:t>XX=Female   XY=Male</a:t>
            </a:r>
          </a:p>
        </p:txBody>
      </p:sp>
      <p:pic>
        <p:nvPicPr>
          <p:cNvPr id="750596" name="Picture 5" descr="ch12_0_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447800"/>
            <a:ext cx="8153400" cy="5114925"/>
          </a:xfrm>
          <a:prstGeom prst="rect">
            <a:avLst/>
          </a:prstGeom>
          <a:noFill/>
          <a:ln w="76200" cmpd="tri">
            <a:solidFill>
              <a:srgbClr val="777777"/>
            </a:solidFill>
            <a:miter lim="800000"/>
            <a:headEnd/>
            <a:tailEnd/>
          </a:ln>
          <a:extLst>
            <a:ext uri="{909E8E84-426E-40DD-AFC4-6F175D3DCCD1}">
              <a14:hiddenFill xmlns:a14="http://schemas.microsoft.com/office/drawing/2010/main">
                <a:solidFill>
                  <a:srgbClr val="FFFFFF"/>
                </a:solidFill>
              </a14:hiddenFill>
            </a:ext>
          </a:extLst>
        </p:spPr>
      </p:pic>
      <p:sp>
        <p:nvSpPr>
          <p:cNvPr id="750597"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p>
        </p:txBody>
      </p:sp>
      <p:sp>
        <p:nvSpPr>
          <p:cNvPr id="435207" name="Rectangle 7"/>
          <p:cNvSpPr>
            <a:spLocks noChangeArrowheads="1"/>
          </p:cNvSpPr>
          <p:nvPr/>
        </p:nvSpPr>
        <p:spPr bwMode="auto">
          <a:xfrm>
            <a:off x="3505200" y="4648200"/>
            <a:ext cx="1828800" cy="1600200"/>
          </a:xfrm>
          <a:prstGeom prst="rect">
            <a:avLst/>
          </a:prstGeom>
          <a:solidFill>
            <a:schemeClr val="tx1"/>
          </a:solidFill>
          <a:ln w="9525" algn="ctr">
            <a:noFill/>
            <a:miter lim="800000"/>
            <a:headEnd/>
            <a:tailEnd/>
          </a:ln>
          <a:effectLst/>
        </p:spPr>
        <p:txBody>
          <a:bodyPr wrap="none" anchor="ctr"/>
          <a:lstStyle/>
          <a:p>
            <a:pPr>
              <a:defRPr/>
            </a:pPr>
            <a:endParaRPr lang="en-US"/>
          </a:p>
        </p:txBody>
      </p:sp>
      <p:sp>
        <p:nvSpPr>
          <p:cNvPr id="435208" name="Rectangle 8"/>
          <p:cNvSpPr>
            <a:spLocks noChangeArrowheads="1"/>
          </p:cNvSpPr>
          <p:nvPr/>
        </p:nvSpPr>
        <p:spPr bwMode="auto">
          <a:xfrm>
            <a:off x="5943600" y="4648200"/>
            <a:ext cx="1828800" cy="1600200"/>
          </a:xfrm>
          <a:prstGeom prst="rect">
            <a:avLst/>
          </a:prstGeom>
          <a:solidFill>
            <a:schemeClr val="tx1"/>
          </a:solidFill>
          <a:ln w="9525" algn="ctr">
            <a:noFill/>
            <a:miter lim="800000"/>
            <a:headEnd/>
            <a:tailEnd/>
          </a:ln>
          <a:effectLst/>
        </p:spPr>
        <p:txBody>
          <a:bodyPr wrap="none" anchor="ctr"/>
          <a:lstStyle/>
          <a:p>
            <a:pPr>
              <a:defRPr/>
            </a:pPr>
            <a:endParaRPr lang="en-US"/>
          </a:p>
        </p:txBody>
      </p:sp>
      <p:sp>
        <p:nvSpPr>
          <p:cNvPr id="8" name="Rectangle 7"/>
          <p:cNvSpPr>
            <a:spLocks noChangeArrowheads="1"/>
          </p:cNvSpPr>
          <p:nvPr/>
        </p:nvSpPr>
        <p:spPr bwMode="auto">
          <a:xfrm>
            <a:off x="3276600" y="4572000"/>
            <a:ext cx="2438400" cy="1828800"/>
          </a:xfrm>
          <a:prstGeom prst="rect">
            <a:avLst/>
          </a:prstGeom>
          <a:noFill/>
          <a:ln w="57150" algn="ctr">
            <a:solidFill>
              <a:srgbClr val="CC00CC"/>
            </a:solidFill>
            <a:round/>
            <a:headEnd/>
            <a:tailEnd/>
          </a:ln>
          <a:extLst>
            <a:ext uri="{909E8E84-426E-40DD-AFC4-6F175D3DCCD1}">
              <a14:hiddenFill xmlns:a14="http://schemas.microsoft.com/office/drawing/2010/main">
                <a:solidFill>
                  <a:srgbClr val="FFFFFF"/>
                </a:solidFill>
              </a14:hiddenFill>
            </a:ext>
          </a:extLst>
        </p:spPr>
        <p:txBody>
          <a:bodyPr/>
          <a:lstStyle/>
          <a:p>
            <a:pPr marL="342900" indent="-342900">
              <a:defRPr/>
            </a:pPr>
            <a:endParaRPr lang="en-US"/>
          </a:p>
        </p:txBody>
      </p:sp>
      <p:sp>
        <p:nvSpPr>
          <p:cNvPr id="750601" name="Line 9"/>
          <p:cNvSpPr>
            <a:spLocks noChangeShapeType="1"/>
          </p:cNvSpPr>
          <p:nvPr/>
        </p:nvSpPr>
        <p:spPr bwMode="auto">
          <a:xfrm>
            <a:off x="3048000" y="5410200"/>
            <a:ext cx="914400" cy="0"/>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619" name="Rectangle 3"/>
          <p:cNvSpPr>
            <a:spLocks noGrp="1" noChangeArrowheads="1"/>
          </p:cNvSpPr>
          <p:nvPr>
            <p:ph type="body" idx="4294967295"/>
          </p:nvPr>
        </p:nvSpPr>
        <p:spPr>
          <a:xfrm>
            <a:off x="457200" y="228600"/>
            <a:ext cx="8382000" cy="5867400"/>
          </a:xfrm>
        </p:spPr>
        <p:txBody>
          <a:bodyPr/>
          <a:lstStyle/>
          <a:p>
            <a:pPr eaLnBrk="1" hangingPunct="1"/>
            <a:r>
              <a:rPr lang="en-US"/>
              <a:t>Use the Punnett Square below to help you.</a:t>
            </a:r>
          </a:p>
          <a:p>
            <a:pPr lvl="1" eaLnBrk="1" hangingPunct="1">
              <a:buFontTx/>
              <a:buNone/>
            </a:pPr>
            <a:r>
              <a:rPr lang="en-US"/>
              <a:t>XX=Female   XY=Male</a:t>
            </a:r>
          </a:p>
        </p:txBody>
      </p:sp>
      <p:pic>
        <p:nvPicPr>
          <p:cNvPr id="751620" name="Picture 5" descr="ch12_0_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447800"/>
            <a:ext cx="8153400" cy="5114925"/>
          </a:xfrm>
          <a:prstGeom prst="rect">
            <a:avLst/>
          </a:prstGeom>
          <a:noFill/>
          <a:ln w="76200" cmpd="tri">
            <a:solidFill>
              <a:srgbClr val="777777"/>
            </a:solidFill>
            <a:miter lim="800000"/>
            <a:headEnd/>
            <a:tailEnd/>
          </a:ln>
          <a:extLst>
            <a:ext uri="{909E8E84-426E-40DD-AFC4-6F175D3DCCD1}">
              <a14:hiddenFill xmlns:a14="http://schemas.microsoft.com/office/drawing/2010/main">
                <a:solidFill>
                  <a:srgbClr val="FFFFFF"/>
                </a:solidFill>
              </a14:hiddenFill>
            </a:ext>
          </a:extLst>
        </p:spPr>
      </p:pic>
      <p:sp>
        <p:nvSpPr>
          <p:cNvPr id="751621"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p>
        </p:txBody>
      </p:sp>
      <p:sp>
        <p:nvSpPr>
          <p:cNvPr id="435207" name="Rectangle 7"/>
          <p:cNvSpPr>
            <a:spLocks noChangeArrowheads="1"/>
          </p:cNvSpPr>
          <p:nvPr/>
        </p:nvSpPr>
        <p:spPr bwMode="auto">
          <a:xfrm>
            <a:off x="3505200" y="4648200"/>
            <a:ext cx="1828800" cy="1600200"/>
          </a:xfrm>
          <a:prstGeom prst="rect">
            <a:avLst/>
          </a:prstGeom>
          <a:solidFill>
            <a:schemeClr val="tx1"/>
          </a:solidFill>
          <a:ln w="9525" algn="ctr">
            <a:noFill/>
            <a:miter lim="800000"/>
            <a:headEnd/>
            <a:tailEnd/>
          </a:ln>
          <a:effectLst/>
        </p:spPr>
        <p:txBody>
          <a:bodyPr wrap="none" anchor="ctr"/>
          <a:lstStyle/>
          <a:p>
            <a:pPr>
              <a:defRPr/>
            </a:pPr>
            <a:endParaRPr lang="en-US"/>
          </a:p>
        </p:txBody>
      </p:sp>
      <p:sp>
        <p:nvSpPr>
          <p:cNvPr id="435208" name="Rectangle 8"/>
          <p:cNvSpPr>
            <a:spLocks noChangeArrowheads="1"/>
          </p:cNvSpPr>
          <p:nvPr/>
        </p:nvSpPr>
        <p:spPr bwMode="auto">
          <a:xfrm>
            <a:off x="5943600" y="4648200"/>
            <a:ext cx="1828800" cy="1600200"/>
          </a:xfrm>
          <a:prstGeom prst="rect">
            <a:avLst/>
          </a:prstGeom>
          <a:solidFill>
            <a:schemeClr val="tx1"/>
          </a:solidFill>
          <a:ln w="9525" algn="ctr">
            <a:noFill/>
            <a:miter lim="800000"/>
            <a:headEnd/>
            <a:tailEnd/>
          </a:ln>
          <a:effectLst/>
        </p:spPr>
        <p:txBody>
          <a:bodyPr wrap="none" anchor="ctr"/>
          <a:lstStyle/>
          <a:p>
            <a:pPr>
              <a:defRPr/>
            </a:pPr>
            <a:endParaRPr lang="en-US"/>
          </a:p>
        </p:txBody>
      </p:sp>
      <p:sp>
        <p:nvSpPr>
          <p:cNvPr id="8" name="Rectangle 7"/>
          <p:cNvSpPr>
            <a:spLocks noChangeArrowheads="1"/>
          </p:cNvSpPr>
          <p:nvPr/>
        </p:nvSpPr>
        <p:spPr bwMode="auto">
          <a:xfrm>
            <a:off x="3276600" y="4572000"/>
            <a:ext cx="2438400" cy="1828800"/>
          </a:xfrm>
          <a:prstGeom prst="rect">
            <a:avLst/>
          </a:prstGeom>
          <a:noFill/>
          <a:ln w="57150" algn="ctr">
            <a:solidFill>
              <a:srgbClr val="CC00CC"/>
            </a:solidFill>
            <a:round/>
            <a:headEnd/>
            <a:tailEnd/>
          </a:ln>
          <a:extLst>
            <a:ext uri="{909E8E84-426E-40DD-AFC4-6F175D3DCCD1}">
              <a14:hiddenFill xmlns:a14="http://schemas.microsoft.com/office/drawing/2010/main">
                <a:solidFill>
                  <a:srgbClr val="FFFFFF"/>
                </a:solidFill>
              </a14:hiddenFill>
            </a:ext>
          </a:extLst>
        </p:spPr>
        <p:txBody>
          <a:bodyPr/>
          <a:lstStyle/>
          <a:p>
            <a:pPr marL="342900" indent="-342900">
              <a:defRPr/>
            </a:pPr>
            <a:endParaRPr lang="en-US"/>
          </a:p>
        </p:txBody>
      </p:sp>
      <p:sp>
        <p:nvSpPr>
          <p:cNvPr id="751625" name="Line 9"/>
          <p:cNvSpPr>
            <a:spLocks noChangeShapeType="1"/>
          </p:cNvSpPr>
          <p:nvPr/>
        </p:nvSpPr>
        <p:spPr bwMode="auto">
          <a:xfrm>
            <a:off x="3048000" y="5410200"/>
            <a:ext cx="914400" cy="0"/>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1626" name="Line 10"/>
          <p:cNvSpPr>
            <a:spLocks noChangeShapeType="1"/>
          </p:cNvSpPr>
          <p:nvPr/>
        </p:nvSpPr>
        <p:spPr bwMode="auto">
          <a:xfrm>
            <a:off x="4419600" y="2895600"/>
            <a:ext cx="0" cy="2286000"/>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2643" name="Rectangle 3"/>
          <p:cNvSpPr>
            <a:spLocks noGrp="1" noChangeArrowheads="1"/>
          </p:cNvSpPr>
          <p:nvPr>
            <p:ph type="body" idx="4294967295"/>
          </p:nvPr>
        </p:nvSpPr>
        <p:spPr>
          <a:xfrm>
            <a:off x="457200" y="228600"/>
            <a:ext cx="8382000" cy="5867400"/>
          </a:xfrm>
        </p:spPr>
        <p:txBody>
          <a:bodyPr/>
          <a:lstStyle/>
          <a:p>
            <a:pPr eaLnBrk="1" hangingPunct="1"/>
            <a:r>
              <a:rPr lang="en-US"/>
              <a:t>Use the Punnett Square below to help you.</a:t>
            </a:r>
          </a:p>
          <a:p>
            <a:pPr lvl="1" eaLnBrk="1" hangingPunct="1">
              <a:buFontTx/>
              <a:buNone/>
            </a:pPr>
            <a:r>
              <a:rPr lang="en-US"/>
              <a:t>XX=Female   XY=Male</a:t>
            </a:r>
          </a:p>
        </p:txBody>
      </p:sp>
      <p:pic>
        <p:nvPicPr>
          <p:cNvPr id="752644" name="Picture 5" descr="ch12_0_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447800"/>
            <a:ext cx="8153400" cy="5114925"/>
          </a:xfrm>
          <a:prstGeom prst="rect">
            <a:avLst/>
          </a:prstGeom>
          <a:noFill/>
          <a:ln w="76200" cmpd="tri">
            <a:solidFill>
              <a:srgbClr val="777777"/>
            </a:solidFill>
            <a:miter lim="800000"/>
            <a:headEnd/>
            <a:tailEnd/>
          </a:ln>
          <a:extLst>
            <a:ext uri="{909E8E84-426E-40DD-AFC4-6F175D3DCCD1}">
              <a14:hiddenFill xmlns:a14="http://schemas.microsoft.com/office/drawing/2010/main">
                <a:solidFill>
                  <a:srgbClr val="FFFFFF"/>
                </a:solidFill>
              </a14:hiddenFill>
            </a:ext>
          </a:extLst>
        </p:spPr>
      </p:pic>
      <p:sp>
        <p:nvSpPr>
          <p:cNvPr id="752645"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p>
        </p:txBody>
      </p:sp>
      <p:sp>
        <p:nvSpPr>
          <p:cNvPr id="436231" name="Rectangle 7"/>
          <p:cNvSpPr>
            <a:spLocks noChangeArrowheads="1"/>
          </p:cNvSpPr>
          <p:nvPr/>
        </p:nvSpPr>
        <p:spPr bwMode="auto">
          <a:xfrm>
            <a:off x="5943600" y="4648200"/>
            <a:ext cx="1828800" cy="1600200"/>
          </a:xfrm>
          <a:prstGeom prst="rect">
            <a:avLst/>
          </a:prstGeom>
          <a:solidFill>
            <a:schemeClr val="tx1"/>
          </a:solidFill>
          <a:ln w="9525" algn="ctr">
            <a:noFill/>
            <a:miter lim="800000"/>
            <a:headEnd/>
            <a:tailEnd/>
          </a:ln>
          <a:effectLst/>
        </p:spPr>
        <p:txBody>
          <a:bodyPr wrap="none" anchor="ctr"/>
          <a:lstStyle/>
          <a:p>
            <a:pPr>
              <a:defRPr/>
            </a:pPr>
            <a:endParaRPr lang="en-US"/>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3667" name="Rectangle 3"/>
          <p:cNvSpPr>
            <a:spLocks noGrp="1" noChangeArrowheads="1"/>
          </p:cNvSpPr>
          <p:nvPr>
            <p:ph type="body" idx="4294967295"/>
          </p:nvPr>
        </p:nvSpPr>
        <p:spPr>
          <a:xfrm>
            <a:off x="457200" y="228600"/>
            <a:ext cx="8382000" cy="5867400"/>
          </a:xfrm>
        </p:spPr>
        <p:txBody>
          <a:bodyPr/>
          <a:lstStyle/>
          <a:p>
            <a:pPr eaLnBrk="1" hangingPunct="1"/>
            <a:r>
              <a:rPr lang="en-US"/>
              <a:t>Use the Punnett Square below to help you.</a:t>
            </a:r>
          </a:p>
          <a:p>
            <a:pPr lvl="1" eaLnBrk="1" hangingPunct="1">
              <a:buFontTx/>
              <a:buNone/>
            </a:pPr>
            <a:r>
              <a:rPr lang="en-US"/>
              <a:t>XX=Female   XY=Male</a:t>
            </a:r>
          </a:p>
        </p:txBody>
      </p:sp>
      <p:pic>
        <p:nvPicPr>
          <p:cNvPr id="753668" name="Picture 5" descr="ch12_0_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447800"/>
            <a:ext cx="8153400" cy="5114925"/>
          </a:xfrm>
          <a:prstGeom prst="rect">
            <a:avLst/>
          </a:prstGeom>
          <a:noFill/>
          <a:ln w="76200" cmpd="tri">
            <a:solidFill>
              <a:srgbClr val="777777"/>
            </a:solidFill>
            <a:miter lim="800000"/>
            <a:headEnd/>
            <a:tailEnd/>
          </a:ln>
          <a:extLst>
            <a:ext uri="{909E8E84-426E-40DD-AFC4-6F175D3DCCD1}">
              <a14:hiddenFill xmlns:a14="http://schemas.microsoft.com/office/drawing/2010/main">
                <a:solidFill>
                  <a:srgbClr val="FFFFFF"/>
                </a:solidFill>
              </a14:hiddenFill>
            </a:ext>
          </a:extLst>
        </p:spPr>
      </p:pic>
      <p:sp>
        <p:nvSpPr>
          <p:cNvPr id="753669"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p>
        </p:txBody>
      </p:sp>
      <p:sp>
        <p:nvSpPr>
          <p:cNvPr id="436231" name="Rectangle 7"/>
          <p:cNvSpPr>
            <a:spLocks noChangeArrowheads="1"/>
          </p:cNvSpPr>
          <p:nvPr/>
        </p:nvSpPr>
        <p:spPr bwMode="auto">
          <a:xfrm>
            <a:off x="5943600" y="4648200"/>
            <a:ext cx="1828800" cy="1600200"/>
          </a:xfrm>
          <a:prstGeom prst="rect">
            <a:avLst/>
          </a:prstGeom>
          <a:solidFill>
            <a:schemeClr val="tx1"/>
          </a:solidFill>
          <a:ln w="9525" algn="ctr">
            <a:noFill/>
            <a:miter lim="800000"/>
            <a:headEnd/>
            <a:tailEnd/>
          </a:ln>
          <a:effectLst/>
        </p:spPr>
        <p:txBody>
          <a:bodyPr wrap="none" anchor="ctr"/>
          <a:lstStyle/>
          <a:p>
            <a:pPr>
              <a:defRPr/>
            </a:pPr>
            <a:endParaRPr lang="en-US"/>
          </a:p>
        </p:txBody>
      </p:sp>
      <p:sp>
        <p:nvSpPr>
          <p:cNvPr id="7" name="Rectangle 6"/>
          <p:cNvSpPr>
            <a:spLocks noChangeArrowheads="1"/>
          </p:cNvSpPr>
          <p:nvPr/>
        </p:nvSpPr>
        <p:spPr bwMode="auto">
          <a:xfrm>
            <a:off x="5638800" y="4572000"/>
            <a:ext cx="2438400" cy="1828800"/>
          </a:xfrm>
          <a:prstGeom prst="rect">
            <a:avLst/>
          </a:prstGeom>
          <a:noFill/>
          <a:ln w="57150" algn="ctr">
            <a:solidFill>
              <a:srgbClr val="CC00CC"/>
            </a:solidFill>
            <a:round/>
            <a:headEnd/>
            <a:tailEnd/>
          </a:ln>
          <a:extLst>
            <a:ext uri="{909E8E84-426E-40DD-AFC4-6F175D3DCCD1}">
              <a14:hiddenFill xmlns:a14="http://schemas.microsoft.com/office/drawing/2010/main">
                <a:solidFill>
                  <a:srgbClr val="FFFFFF"/>
                </a:solidFill>
              </a14:hiddenFill>
            </a:ext>
          </a:extLst>
        </p:spPr>
        <p:txBody>
          <a:bodyPr/>
          <a:lstStyle/>
          <a:p>
            <a:pPr marL="342900" indent="-342900">
              <a:defRPr/>
            </a:pPr>
            <a:endParaRPr lang="en-US"/>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4691" name="Rectangle 3"/>
          <p:cNvSpPr>
            <a:spLocks noGrp="1" noChangeArrowheads="1"/>
          </p:cNvSpPr>
          <p:nvPr>
            <p:ph type="body" idx="4294967295"/>
          </p:nvPr>
        </p:nvSpPr>
        <p:spPr>
          <a:xfrm>
            <a:off x="457200" y="228600"/>
            <a:ext cx="8458200" cy="5867400"/>
          </a:xfrm>
        </p:spPr>
        <p:txBody>
          <a:bodyPr/>
          <a:lstStyle/>
          <a:p>
            <a:pPr eaLnBrk="1" hangingPunct="1"/>
            <a:r>
              <a:rPr lang="en-US"/>
              <a:t>Use the Punnett Square below to help you.</a:t>
            </a:r>
          </a:p>
          <a:p>
            <a:pPr lvl="1" eaLnBrk="1" hangingPunct="1">
              <a:buFontTx/>
              <a:buNone/>
            </a:pPr>
            <a:r>
              <a:rPr lang="en-US"/>
              <a:t>XX=Female   XY=Male</a:t>
            </a:r>
          </a:p>
        </p:txBody>
      </p:sp>
      <p:pic>
        <p:nvPicPr>
          <p:cNvPr id="754692" name="Picture 5" descr="ch12_0_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447800"/>
            <a:ext cx="8153400" cy="5114925"/>
          </a:xfrm>
          <a:prstGeom prst="rect">
            <a:avLst/>
          </a:prstGeom>
          <a:noFill/>
          <a:ln w="76200" cmpd="tri">
            <a:solidFill>
              <a:srgbClr val="777777"/>
            </a:solidFill>
            <a:miter lim="800000"/>
            <a:headEnd/>
            <a:tailEnd/>
          </a:ln>
          <a:extLst>
            <a:ext uri="{909E8E84-426E-40DD-AFC4-6F175D3DCCD1}">
              <a14:hiddenFill xmlns:a14="http://schemas.microsoft.com/office/drawing/2010/main">
                <a:solidFill>
                  <a:srgbClr val="FFFFFF"/>
                </a:solidFill>
              </a14:hiddenFill>
            </a:ext>
          </a:extLst>
        </p:spPr>
      </p:pic>
      <p:sp>
        <p:nvSpPr>
          <p:cNvPr id="754693"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p>
        </p:txBody>
      </p:sp>
      <p:sp>
        <p:nvSpPr>
          <p:cNvPr id="436231" name="Rectangle 7"/>
          <p:cNvSpPr>
            <a:spLocks noChangeArrowheads="1"/>
          </p:cNvSpPr>
          <p:nvPr/>
        </p:nvSpPr>
        <p:spPr bwMode="auto">
          <a:xfrm>
            <a:off x="5943600" y="4648200"/>
            <a:ext cx="1828800" cy="1600200"/>
          </a:xfrm>
          <a:prstGeom prst="rect">
            <a:avLst/>
          </a:prstGeom>
          <a:solidFill>
            <a:schemeClr val="tx1"/>
          </a:solidFill>
          <a:ln w="9525" algn="ctr">
            <a:noFill/>
            <a:miter lim="800000"/>
            <a:headEnd/>
            <a:tailEnd/>
          </a:ln>
          <a:effectLst/>
        </p:spPr>
        <p:txBody>
          <a:bodyPr wrap="none" anchor="ctr"/>
          <a:lstStyle/>
          <a:p>
            <a:pPr>
              <a:defRPr/>
            </a:pPr>
            <a:endParaRPr lang="en-US"/>
          </a:p>
        </p:txBody>
      </p:sp>
      <p:sp>
        <p:nvSpPr>
          <p:cNvPr id="7" name="Rectangle 6"/>
          <p:cNvSpPr>
            <a:spLocks noChangeArrowheads="1"/>
          </p:cNvSpPr>
          <p:nvPr/>
        </p:nvSpPr>
        <p:spPr bwMode="auto">
          <a:xfrm>
            <a:off x="5638800" y="4572000"/>
            <a:ext cx="2438400" cy="1828800"/>
          </a:xfrm>
          <a:prstGeom prst="rect">
            <a:avLst/>
          </a:prstGeom>
          <a:noFill/>
          <a:ln w="57150" algn="ctr">
            <a:solidFill>
              <a:srgbClr val="CC00CC"/>
            </a:solidFill>
            <a:round/>
            <a:headEnd/>
            <a:tailEnd/>
          </a:ln>
          <a:extLst>
            <a:ext uri="{909E8E84-426E-40DD-AFC4-6F175D3DCCD1}">
              <a14:hiddenFill xmlns:a14="http://schemas.microsoft.com/office/drawing/2010/main">
                <a:solidFill>
                  <a:srgbClr val="FFFFFF"/>
                </a:solidFill>
              </a14:hiddenFill>
            </a:ext>
          </a:extLst>
        </p:spPr>
        <p:txBody>
          <a:bodyPr/>
          <a:lstStyle/>
          <a:p>
            <a:pPr marL="342900" indent="-342900">
              <a:defRPr/>
            </a:pPr>
            <a:endParaRPr lang="en-US"/>
          </a:p>
        </p:txBody>
      </p:sp>
      <p:sp>
        <p:nvSpPr>
          <p:cNvPr id="754696" name="Line 8"/>
          <p:cNvSpPr>
            <a:spLocks noChangeShapeType="1"/>
          </p:cNvSpPr>
          <p:nvPr/>
        </p:nvSpPr>
        <p:spPr bwMode="auto">
          <a:xfrm>
            <a:off x="6934200" y="2819400"/>
            <a:ext cx="0" cy="2286000"/>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715" name="Rectangle 3"/>
          <p:cNvSpPr>
            <a:spLocks noGrp="1" noChangeArrowheads="1"/>
          </p:cNvSpPr>
          <p:nvPr>
            <p:ph type="body" idx="4294967295"/>
          </p:nvPr>
        </p:nvSpPr>
        <p:spPr>
          <a:xfrm>
            <a:off x="457200" y="228600"/>
            <a:ext cx="8458200" cy="5867400"/>
          </a:xfrm>
        </p:spPr>
        <p:txBody>
          <a:bodyPr/>
          <a:lstStyle/>
          <a:p>
            <a:pPr eaLnBrk="1" hangingPunct="1"/>
            <a:r>
              <a:rPr lang="en-US"/>
              <a:t>Use the Punnett Square below to help you.</a:t>
            </a:r>
          </a:p>
          <a:p>
            <a:pPr lvl="1" eaLnBrk="1" hangingPunct="1">
              <a:buFontTx/>
              <a:buNone/>
            </a:pPr>
            <a:r>
              <a:rPr lang="en-US"/>
              <a:t>XX=Female   XY=Male</a:t>
            </a:r>
          </a:p>
        </p:txBody>
      </p:sp>
      <p:pic>
        <p:nvPicPr>
          <p:cNvPr id="755716" name="Picture 5" descr="ch12_0_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447800"/>
            <a:ext cx="8153400" cy="5114925"/>
          </a:xfrm>
          <a:prstGeom prst="rect">
            <a:avLst/>
          </a:prstGeom>
          <a:noFill/>
          <a:ln w="76200" cmpd="tri">
            <a:solidFill>
              <a:srgbClr val="777777"/>
            </a:solidFill>
            <a:miter lim="800000"/>
            <a:headEnd/>
            <a:tailEnd/>
          </a:ln>
          <a:extLst>
            <a:ext uri="{909E8E84-426E-40DD-AFC4-6F175D3DCCD1}">
              <a14:hiddenFill xmlns:a14="http://schemas.microsoft.com/office/drawing/2010/main">
                <a:solidFill>
                  <a:srgbClr val="FFFFFF"/>
                </a:solidFill>
              </a14:hiddenFill>
            </a:ext>
          </a:extLst>
        </p:spPr>
      </p:pic>
      <p:sp>
        <p:nvSpPr>
          <p:cNvPr id="755717"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p>
        </p:txBody>
      </p:sp>
      <p:sp>
        <p:nvSpPr>
          <p:cNvPr id="436231" name="Rectangle 7"/>
          <p:cNvSpPr>
            <a:spLocks noChangeArrowheads="1"/>
          </p:cNvSpPr>
          <p:nvPr/>
        </p:nvSpPr>
        <p:spPr bwMode="auto">
          <a:xfrm>
            <a:off x="5943600" y="4648200"/>
            <a:ext cx="1828800" cy="1600200"/>
          </a:xfrm>
          <a:prstGeom prst="rect">
            <a:avLst/>
          </a:prstGeom>
          <a:solidFill>
            <a:schemeClr val="tx1"/>
          </a:solidFill>
          <a:ln w="9525" algn="ctr">
            <a:noFill/>
            <a:miter lim="800000"/>
            <a:headEnd/>
            <a:tailEnd/>
          </a:ln>
          <a:effectLst/>
        </p:spPr>
        <p:txBody>
          <a:bodyPr wrap="none" anchor="ctr"/>
          <a:lstStyle/>
          <a:p>
            <a:pPr>
              <a:defRPr/>
            </a:pPr>
            <a:endParaRPr lang="en-US"/>
          </a:p>
        </p:txBody>
      </p:sp>
      <p:sp>
        <p:nvSpPr>
          <p:cNvPr id="7" name="Rectangle 6"/>
          <p:cNvSpPr>
            <a:spLocks noChangeArrowheads="1"/>
          </p:cNvSpPr>
          <p:nvPr/>
        </p:nvSpPr>
        <p:spPr bwMode="auto">
          <a:xfrm>
            <a:off x="5638800" y="4572000"/>
            <a:ext cx="2438400" cy="1828800"/>
          </a:xfrm>
          <a:prstGeom prst="rect">
            <a:avLst/>
          </a:prstGeom>
          <a:noFill/>
          <a:ln w="57150" algn="ctr">
            <a:solidFill>
              <a:srgbClr val="CC00CC"/>
            </a:solidFill>
            <a:round/>
            <a:headEnd/>
            <a:tailEnd/>
          </a:ln>
          <a:extLst>
            <a:ext uri="{909E8E84-426E-40DD-AFC4-6F175D3DCCD1}">
              <a14:hiddenFill xmlns:a14="http://schemas.microsoft.com/office/drawing/2010/main">
                <a:solidFill>
                  <a:srgbClr val="FFFFFF"/>
                </a:solidFill>
              </a14:hiddenFill>
            </a:ext>
          </a:extLst>
        </p:spPr>
        <p:txBody>
          <a:bodyPr/>
          <a:lstStyle/>
          <a:p>
            <a:pPr marL="342900" indent="-342900">
              <a:defRPr/>
            </a:pPr>
            <a:endParaRPr lang="en-US"/>
          </a:p>
        </p:txBody>
      </p:sp>
      <p:sp>
        <p:nvSpPr>
          <p:cNvPr id="755720" name="Line 8"/>
          <p:cNvSpPr>
            <a:spLocks noChangeShapeType="1"/>
          </p:cNvSpPr>
          <p:nvPr/>
        </p:nvSpPr>
        <p:spPr bwMode="auto">
          <a:xfrm>
            <a:off x="6934200" y="2819400"/>
            <a:ext cx="0" cy="2286000"/>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5721" name="Line 9"/>
          <p:cNvSpPr>
            <a:spLocks noChangeShapeType="1"/>
          </p:cNvSpPr>
          <p:nvPr/>
        </p:nvSpPr>
        <p:spPr bwMode="auto">
          <a:xfrm>
            <a:off x="3048000" y="5334000"/>
            <a:ext cx="3581400" cy="0"/>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6739" name="Rectangle 3"/>
          <p:cNvSpPr>
            <a:spLocks noGrp="1" noChangeArrowheads="1"/>
          </p:cNvSpPr>
          <p:nvPr>
            <p:ph type="body" idx="4294967295"/>
          </p:nvPr>
        </p:nvSpPr>
        <p:spPr>
          <a:xfrm>
            <a:off x="457200" y="228600"/>
            <a:ext cx="8382000" cy="5867400"/>
          </a:xfrm>
        </p:spPr>
        <p:txBody>
          <a:bodyPr/>
          <a:lstStyle/>
          <a:p>
            <a:pPr eaLnBrk="1" hangingPunct="1"/>
            <a:r>
              <a:rPr lang="en-US"/>
              <a:t>Use the Punnett Square below to help you.</a:t>
            </a:r>
          </a:p>
          <a:p>
            <a:pPr lvl="1" eaLnBrk="1" hangingPunct="1">
              <a:buFontTx/>
              <a:buNone/>
            </a:pPr>
            <a:r>
              <a:rPr lang="en-US"/>
              <a:t>XX=Female   XY=Male</a:t>
            </a:r>
          </a:p>
        </p:txBody>
      </p:sp>
      <p:pic>
        <p:nvPicPr>
          <p:cNvPr id="756740" name="Picture 5" descr="ch12_0_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447800"/>
            <a:ext cx="8153400" cy="5114925"/>
          </a:xfrm>
          <a:prstGeom prst="rect">
            <a:avLst/>
          </a:prstGeom>
          <a:noFill/>
          <a:ln w="76200" cmpd="tri">
            <a:solidFill>
              <a:srgbClr val="777777"/>
            </a:solidFill>
            <a:miter lim="800000"/>
            <a:headEnd/>
            <a:tailEnd/>
          </a:ln>
          <a:extLst>
            <a:ext uri="{909E8E84-426E-40DD-AFC4-6F175D3DCCD1}">
              <a14:hiddenFill xmlns:a14="http://schemas.microsoft.com/office/drawing/2010/main">
                <a:solidFill>
                  <a:srgbClr val="FFFFFF"/>
                </a:solidFill>
              </a14:hiddenFill>
            </a:ext>
          </a:extLst>
        </p:spPr>
      </p:pic>
      <p:sp>
        <p:nvSpPr>
          <p:cNvPr id="756741"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3" name="Rectangle 3"/>
          <p:cNvSpPr>
            <a:spLocks noGrp="1" noChangeArrowheads="1"/>
          </p:cNvSpPr>
          <p:nvPr>
            <p:ph type="body" idx="4294967295"/>
          </p:nvPr>
        </p:nvSpPr>
        <p:spPr>
          <a:xfrm>
            <a:off x="457200" y="228600"/>
            <a:ext cx="8458200" cy="5867400"/>
          </a:xfrm>
        </p:spPr>
        <p:txBody>
          <a:bodyPr/>
          <a:lstStyle/>
          <a:p>
            <a:pPr eaLnBrk="1" hangingPunct="1"/>
            <a:r>
              <a:rPr lang="en-US"/>
              <a:t>Use the Punnett Square below to help you.</a:t>
            </a:r>
          </a:p>
          <a:p>
            <a:pPr lvl="1" eaLnBrk="1" hangingPunct="1">
              <a:buFontTx/>
              <a:buNone/>
            </a:pPr>
            <a:r>
              <a:rPr lang="en-US"/>
              <a:t>XX=Female   XY=Male</a:t>
            </a:r>
          </a:p>
        </p:txBody>
      </p:sp>
      <p:pic>
        <p:nvPicPr>
          <p:cNvPr id="757764" name="Picture 5" descr="ch12_0_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447800"/>
            <a:ext cx="8153400" cy="5114925"/>
          </a:xfrm>
          <a:prstGeom prst="rect">
            <a:avLst/>
          </a:prstGeom>
          <a:noFill/>
          <a:ln w="76200" cmpd="tri">
            <a:solidFill>
              <a:srgbClr val="777777"/>
            </a:solidFill>
            <a:miter lim="800000"/>
            <a:headEnd/>
            <a:tailEnd/>
          </a:ln>
          <a:extLst>
            <a:ext uri="{909E8E84-426E-40DD-AFC4-6F175D3DCCD1}">
              <a14:hiddenFill xmlns:a14="http://schemas.microsoft.com/office/drawing/2010/main">
                <a:solidFill>
                  <a:srgbClr val="FFFFFF"/>
                </a:solidFill>
              </a14:hiddenFill>
            </a:ext>
          </a:extLst>
        </p:spPr>
      </p:pic>
      <p:sp>
        <p:nvSpPr>
          <p:cNvPr id="757765"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p>
        </p:txBody>
      </p:sp>
      <p:sp>
        <p:nvSpPr>
          <p:cNvPr id="438278" name="Text Box 6"/>
          <p:cNvSpPr txBox="1">
            <a:spLocks noChangeArrowheads="1"/>
          </p:cNvSpPr>
          <p:nvPr/>
        </p:nvSpPr>
        <p:spPr bwMode="auto">
          <a:xfrm>
            <a:off x="228600" y="1752600"/>
            <a:ext cx="2819400" cy="1739900"/>
          </a:xfrm>
          <a:prstGeom prst="rect">
            <a:avLst/>
          </a:prstGeom>
          <a:noFill/>
          <a:ln w="9525" algn="ctr">
            <a:noFill/>
            <a:miter lim="800000"/>
            <a:headEnd/>
            <a:tailEnd/>
          </a:ln>
          <a:effectLst/>
        </p:spPr>
        <p:txBody>
          <a:bodyPr>
            <a:spAutoFit/>
          </a:bodyPr>
          <a:lstStyle>
            <a:lvl1pPr marL="342900" indent="-342900" eaLnBrk="0" hangingPunct="0">
              <a:defRPr sz="9600">
                <a:solidFill>
                  <a:schemeClr val="tx1"/>
                </a:solidFill>
                <a:latin typeface="Tahoma" pitchFamily="34" charset="0"/>
              </a:defRPr>
            </a:lvl1pPr>
            <a:lvl2pPr marL="742950" indent="-285750" eaLnBrk="0" hangingPunct="0">
              <a:defRPr sz="9600">
                <a:solidFill>
                  <a:schemeClr val="tx1"/>
                </a:solidFill>
                <a:latin typeface="Tahoma" pitchFamily="34" charset="0"/>
              </a:defRPr>
            </a:lvl2pPr>
            <a:lvl3pPr marL="1143000" indent="-228600" eaLnBrk="0" hangingPunct="0">
              <a:defRPr sz="9600">
                <a:solidFill>
                  <a:schemeClr val="tx1"/>
                </a:solidFill>
                <a:latin typeface="Tahoma" pitchFamily="34" charset="0"/>
              </a:defRPr>
            </a:lvl3pPr>
            <a:lvl4pPr marL="1600200" indent="-228600" eaLnBrk="0" hangingPunct="0">
              <a:defRPr sz="9600">
                <a:solidFill>
                  <a:schemeClr val="tx1"/>
                </a:solidFill>
                <a:latin typeface="Tahoma" pitchFamily="34" charset="0"/>
              </a:defRPr>
            </a:lvl4pPr>
            <a:lvl5pPr marL="2057400" indent="-228600" eaLnBrk="0" hangingPunct="0">
              <a:defRPr sz="96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96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96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96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9600">
                <a:solidFill>
                  <a:schemeClr val="tx1"/>
                </a:solidFill>
                <a:latin typeface="Tahoma" pitchFamily="34" charset="0"/>
              </a:defRPr>
            </a:lvl9pPr>
          </a:lstStyle>
          <a:p>
            <a:pPr eaLnBrk="1" hangingPunct="1">
              <a:spcBef>
                <a:spcPct val="50000"/>
              </a:spcBef>
              <a:buFont typeface="Wingdings" pitchFamily="2" charset="2"/>
              <a:buNone/>
            </a:pPr>
            <a:r>
              <a:rPr lang="en-US" sz="3600">
                <a:solidFill>
                  <a:srgbClr val="000000"/>
                </a:solidFill>
                <a:effectLst>
                  <a:outerShdw blurRad="38100" dist="38100" dir="2700000" algn="tl">
                    <a:srgbClr val="FFFFFF"/>
                  </a:outerShdw>
                </a:effectLst>
              </a:rPr>
              <a:t>   Who determines gender?</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787" name="Rectangle 3"/>
          <p:cNvSpPr>
            <a:spLocks noGrp="1" noChangeArrowheads="1"/>
          </p:cNvSpPr>
          <p:nvPr>
            <p:ph type="body" idx="4294967295"/>
          </p:nvPr>
        </p:nvSpPr>
        <p:spPr>
          <a:xfrm>
            <a:off x="457200" y="304800"/>
            <a:ext cx="8388350" cy="5791200"/>
          </a:xfrm>
        </p:spPr>
        <p:txBody>
          <a:bodyPr/>
          <a:lstStyle/>
          <a:p>
            <a:pPr eaLnBrk="1" hangingPunct="1"/>
            <a:r>
              <a:rPr lang="en-US">
                <a:solidFill>
                  <a:srgbClr val="66FF99"/>
                </a:solidFill>
              </a:rPr>
              <a:t>Answer! The male, he is the only one who carries the Y chromosome.  </a:t>
            </a:r>
          </a:p>
        </p:txBody>
      </p:sp>
      <p:pic>
        <p:nvPicPr>
          <p:cNvPr id="758788" name="Picture 5" descr="ch12_0_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362200"/>
            <a:ext cx="8534400" cy="4200525"/>
          </a:xfrm>
          <a:prstGeom prst="rect">
            <a:avLst/>
          </a:prstGeom>
          <a:noFill/>
          <a:ln w="76200" cmpd="tri">
            <a:solidFill>
              <a:srgbClr val="777777"/>
            </a:solidFill>
            <a:miter lim="800000"/>
            <a:headEnd/>
            <a:tailEnd/>
          </a:ln>
          <a:extLst>
            <a:ext uri="{909E8E84-426E-40DD-AFC4-6F175D3DCCD1}">
              <a14:hiddenFill xmlns:a14="http://schemas.microsoft.com/office/drawing/2010/main">
                <a:solidFill>
                  <a:srgbClr val="FFFFFF"/>
                </a:solidFill>
              </a14:hiddenFill>
            </a:ext>
          </a:extLst>
        </p:spPr>
      </p:pic>
      <p:sp>
        <p:nvSpPr>
          <p:cNvPr id="758789"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p>
        </p:txBody>
      </p:sp>
      <p:sp>
        <p:nvSpPr>
          <p:cNvPr id="758790" name="Oval 6"/>
          <p:cNvSpPr>
            <a:spLocks noChangeArrowheads="1"/>
          </p:cNvSpPr>
          <p:nvPr/>
        </p:nvSpPr>
        <p:spPr bwMode="auto">
          <a:xfrm>
            <a:off x="4724400" y="2209800"/>
            <a:ext cx="2133600" cy="914400"/>
          </a:xfrm>
          <a:prstGeom prst="ellipse">
            <a:avLst/>
          </a:prstGeom>
          <a:noFill/>
          <a:ln w="762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791" name="Oval 7"/>
          <p:cNvSpPr>
            <a:spLocks noChangeArrowheads="1"/>
          </p:cNvSpPr>
          <p:nvPr/>
        </p:nvSpPr>
        <p:spPr bwMode="auto">
          <a:xfrm>
            <a:off x="6781800" y="3048000"/>
            <a:ext cx="762000" cy="609600"/>
          </a:xfrm>
          <a:prstGeom prst="ellipse">
            <a:avLst/>
          </a:prstGeom>
          <a:noFill/>
          <a:ln w="762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7" name="Picture 2" descr="Image result for sper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683812" y="2667000"/>
            <a:ext cx="774388" cy="685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811" name="Rectangle 3"/>
          <p:cNvSpPr>
            <a:spLocks noGrp="1" noChangeArrowheads="1"/>
          </p:cNvSpPr>
          <p:nvPr>
            <p:ph type="body" idx="4294967295"/>
          </p:nvPr>
        </p:nvSpPr>
        <p:spPr>
          <a:xfrm>
            <a:off x="457200" y="304800"/>
            <a:ext cx="8388350" cy="5791200"/>
          </a:xfrm>
        </p:spPr>
        <p:txBody>
          <a:bodyPr/>
          <a:lstStyle/>
          <a:p>
            <a:pPr eaLnBrk="1" hangingPunct="1"/>
            <a:r>
              <a:rPr lang="en-US" dirty="0"/>
              <a:t>Answer! The male, he is the only one who carries the Y chromosome.  </a:t>
            </a:r>
            <a:r>
              <a:rPr lang="en-US" dirty="0">
                <a:solidFill>
                  <a:srgbClr val="66FF99"/>
                </a:solidFill>
              </a:rPr>
              <a:t>If he gives the </a:t>
            </a:r>
            <a:r>
              <a:rPr lang="en-US" dirty="0">
                <a:solidFill>
                  <a:srgbClr val="FF99FF"/>
                </a:solidFill>
              </a:rPr>
              <a:t>X it is female, </a:t>
            </a:r>
            <a:r>
              <a:rPr lang="en-US" dirty="0">
                <a:solidFill>
                  <a:srgbClr val="66FFFF"/>
                </a:solidFill>
              </a:rPr>
              <a:t>if he gives the Y it is male.  </a:t>
            </a:r>
          </a:p>
        </p:txBody>
      </p:sp>
      <p:pic>
        <p:nvPicPr>
          <p:cNvPr id="759812" name="Picture 5" descr="ch12_0_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362200"/>
            <a:ext cx="8534400" cy="4200525"/>
          </a:xfrm>
          <a:prstGeom prst="rect">
            <a:avLst/>
          </a:prstGeom>
          <a:noFill/>
          <a:ln w="76200" cmpd="tri">
            <a:solidFill>
              <a:srgbClr val="777777"/>
            </a:solidFill>
            <a:miter lim="800000"/>
            <a:headEnd/>
            <a:tailEnd/>
          </a:ln>
          <a:extLst>
            <a:ext uri="{909E8E84-426E-40DD-AFC4-6F175D3DCCD1}">
              <a14:hiddenFill xmlns:a14="http://schemas.microsoft.com/office/drawing/2010/main">
                <a:solidFill>
                  <a:srgbClr val="FFFFFF"/>
                </a:solidFill>
              </a14:hiddenFill>
            </a:ext>
          </a:extLst>
        </p:spPr>
      </p:pic>
      <p:sp>
        <p:nvSpPr>
          <p:cNvPr id="759813"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p>
        </p:txBody>
      </p:sp>
      <p:sp>
        <p:nvSpPr>
          <p:cNvPr id="759814" name="Oval 6"/>
          <p:cNvSpPr>
            <a:spLocks noChangeArrowheads="1"/>
          </p:cNvSpPr>
          <p:nvPr/>
        </p:nvSpPr>
        <p:spPr bwMode="auto">
          <a:xfrm>
            <a:off x="4191000" y="2971800"/>
            <a:ext cx="762000" cy="609600"/>
          </a:xfrm>
          <a:prstGeom prst="ellipse">
            <a:avLst/>
          </a:prstGeom>
          <a:noFill/>
          <a:ln w="57150">
            <a:solidFill>
              <a:srgbClr val="66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 name="Picture 2" descr="Image result for sper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683812" y="2667000"/>
            <a:ext cx="774388" cy="685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sper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352800" y="2667000"/>
            <a:ext cx="774388" cy="685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3"/>
          <p:cNvSpPr>
            <a:spLocks noGrp="1" noChangeArrowheads="1"/>
          </p:cNvSpPr>
          <p:nvPr>
            <p:ph type="body" idx="4294967295"/>
          </p:nvPr>
        </p:nvSpPr>
        <p:spPr>
          <a:xfrm>
            <a:off x="457200" y="457200"/>
            <a:ext cx="8229600" cy="5638800"/>
          </a:xfrm>
        </p:spPr>
        <p:txBody>
          <a:bodyPr/>
          <a:lstStyle/>
          <a:p>
            <a:pPr eaLnBrk="1" hangingPunct="1"/>
            <a:r>
              <a:rPr lang="en-US" dirty="0">
                <a:solidFill>
                  <a:srgbClr val="6699FF"/>
                </a:solidFill>
              </a:rPr>
              <a:t>T = Dominant</a:t>
            </a:r>
          </a:p>
          <a:p>
            <a:pPr eaLnBrk="1" hangingPunct="1"/>
            <a:r>
              <a:rPr lang="en-US" dirty="0">
                <a:solidFill>
                  <a:srgbClr val="66FF99"/>
                </a:solidFill>
              </a:rPr>
              <a:t> </a:t>
            </a:r>
            <a:r>
              <a:rPr lang="en-US" i="1" dirty="0">
                <a:solidFill>
                  <a:srgbClr val="66FF99"/>
                </a:solidFill>
              </a:rPr>
              <a:t>t</a:t>
            </a:r>
            <a:r>
              <a:rPr lang="en-US" dirty="0">
                <a:solidFill>
                  <a:srgbClr val="66FF99"/>
                </a:solidFill>
              </a:rPr>
              <a:t>  = Recessive</a:t>
            </a:r>
          </a:p>
          <a:p>
            <a:pPr eaLnBrk="1" hangingPunct="1"/>
            <a:r>
              <a:rPr lang="en-US" dirty="0">
                <a:solidFill>
                  <a:srgbClr val="6699FF"/>
                </a:solidFill>
              </a:rPr>
              <a:t>	TT  = Two dominant</a:t>
            </a:r>
          </a:p>
          <a:p>
            <a:pPr eaLnBrk="1" hangingPunct="1"/>
            <a:r>
              <a:rPr lang="en-US" dirty="0">
                <a:solidFill>
                  <a:srgbClr val="66FF99"/>
                </a:solidFill>
              </a:rPr>
              <a:t>	 </a:t>
            </a:r>
            <a:r>
              <a:rPr lang="en-US" i="1" dirty="0" err="1">
                <a:solidFill>
                  <a:srgbClr val="66FF99"/>
                </a:solidFill>
              </a:rPr>
              <a:t>tt</a:t>
            </a:r>
            <a:r>
              <a:rPr lang="en-US" dirty="0">
                <a:solidFill>
                  <a:srgbClr val="66FF99"/>
                </a:solidFill>
              </a:rPr>
              <a:t>   = Two recessive</a:t>
            </a:r>
          </a:p>
          <a:p>
            <a:pPr eaLnBrk="1" hangingPunct="1"/>
            <a:r>
              <a:rPr lang="en-US" dirty="0">
                <a:solidFill>
                  <a:srgbClr val="CC00CC"/>
                </a:solidFill>
              </a:rPr>
              <a:t>	</a:t>
            </a:r>
            <a:r>
              <a:rPr lang="en-US" dirty="0">
                <a:solidFill>
                  <a:srgbClr val="FFFF00"/>
                </a:solidFill>
              </a:rPr>
              <a:t> </a:t>
            </a:r>
            <a:r>
              <a:rPr lang="en-US" dirty="0" err="1">
                <a:solidFill>
                  <a:srgbClr val="6699FF"/>
                </a:solidFill>
              </a:rPr>
              <a:t>T</a:t>
            </a:r>
            <a:r>
              <a:rPr lang="en-US" i="1" dirty="0" err="1">
                <a:solidFill>
                  <a:srgbClr val="66FF99"/>
                </a:solidFill>
              </a:rPr>
              <a:t>t</a:t>
            </a:r>
            <a:r>
              <a:rPr lang="en-US" dirty="0">
                <a:solidFill>
                  <a:srgbClr val="FFFF00"/>
                </a:solidFill>
              </a:rPr>
              <a:t>    </a:t>
            </a:r>
            <a:r>
              <a:rPr lang="en-US" dirty="0"/>
              <a:t>=</a:t>
            </a:r>
            <a:r>
              <a:rPr lang="en-US" dirty="0">
                <a:solidFill>
                  <a:srgbClr val="FFFF00"/>
                </a:solidFill>
              </a:rPr>
              <a:t> </a:t>
            </a:r>
            <a:r>
              <a:rPr lang="en-US" dirty="0">
                <a:solidFill>
                  <a:srgbClr val="6699FF"/>
                </a:solidFill>
              </a:rPr>
              <a:t>One dominant,</a:t>
            </a:r>
            <a:r>
              <a:rPr lang="en-US" dirty="0">
                <a:solidFill>
                  <a:srgbClr val="FFFF00"/>
                </a:solidFill>
              </a:rPr>
              <a:t> </a:t>
            </a:r>
            <a:r>
              <a:rPr lang="en-US" dirty="0">
                <a:solidFill>
                  <a:srgbClr val="66FF99"/>
                </a:solidFill>
              </a:rPr>
              <a:t>one recessive</a:t>
            </a:r>
          </a:p>
          <a:p>
            <a:pPr eaLnBrk="1" hangingPunct="1"/>
            <a:endParaRPr lang="en-US" dirty="0">
              <a:solidFill>
                <a:srgbClr val="66FF99"/>
              </a:solidFill>
            </a:endParaRPr>
          </a:p>
        </p:txBody>
      </p:sp>
      <p:sp>
        <p:nvSpPr>
          <p:cNvPr id="138244" name="Rectangle 8"/>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p>
        </p:txBody>
      </p:sp>
    </p:spTree>
    <p:extLst>
      <p:ext uri="{BB962C8B-B14F-4D97-AF65-F5344CB8AC3E}">
        <p14:creationId xmlns:p14="http://schemas.microsoft.com/office/powerpoint/2010/main" val="1159283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8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82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82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82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82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5" name="Rectangle 3"/>
          <p:cNvSpPr>
            <a:spLocks noGrp="1" noChangeArrowheads="1"/>
          </p:cNvSpPr>
          <p:nvPr>
            <p:ph type="body" idx="4294967295"/>
          </p:nvPr>
        </p:nvSpPr>
        <p:spPr>
          <a:xfrm>
            <a:off x="457200" y="304800"/>
            <a:ext cx="8388350" cy="5791200"/>
          </a:xfrm>
        </p:spPr>
        <p:txBody>
          <a:bodyPr/>
          <a:lstStyle/>
          <a:p>
            <a:pPr eaLnBrk="1" hangingPunct="1"/>
            <a:r>
              <a:rPr lang="en-US" dirty="0"/>
              <a:t>Answer! The male, he is the only one who carries the Y chromosome.  If he gives the </a:t>
            </a:r>
            <a:r>
              <a:rPr lang="en-US" dirty="0">
                <a:solidFill>
                  <a:srgbClr val="FF99FF"/>
                </a:solidFill>
              </a:rPr>
              <a:t>X it is female, </a:t>
            </a:r>
            <a:r>
              <a:rPr lang="en-US" dirty="0">
                <a:solidFill>
                  <a:srgbClr val="66FFFF"/>
                </a:solidFill>
              </a:rPr>
              <a:t>if he gives the Y it is male.  </a:t>
            </a:r>
            <a:r>
              <a:rPr lang="en-US" dirty="0">
                <a:solidFill>
                  <a:srgbClr val="FF33CC"/>
                </a:solidFill>
              </a:rPr>
              <a:t>The woman is XX and can only give the X</a:t>
            </a:r>
            <a:r>
              <a:rPr lang="en-US" dirty="0">
                <a:solidFill>
                  <a:srgbClr val="66FF99"/>
                </a:solidFill>
              </a:rPr>
              <a:t>.</a:t>
            </a:r>
          </a:p>
        </p:txBody>
      </p:sp>
      <p:pic>
        <p:nvPicPr>
          <p:cNvPr id="760836" name="Picture 5" descr="ch12_0_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362200"/>
            <a:ext cx="8534400" cy="4200525"/>
          </a:xfrm>
          <a:prstGeom prst="rect">
            <a:avLst/>
          </a:prstGeom>
          <a:noFill/>
          <a:ln w="76200" cmpd="tri">
            <a:solidFill>
              <a:srgbClr val="777777"/>
            </a:solidFill>
            <a:miter lim="800000"/>
            <a:headEnd/>
            <a:tailEnd/>
          </a:ln>
          <a:extLst>
            <a:ext uri="{909E8E84-426E-40DD-AFC4-6F175D3DCCD1}">
              <a14:hiddenFill xmlns:a14="http://schemas.microsoft.com/office/drawing/2010/main">
                <a:solidFill>
                  <a:srgbClr val="FFFFFF"/>
                </a:solidFill>
              </a14:hiddenFill>
            </a:ext>
          </a:extLst>
        </p:spPr>
      </p:pic>
      <p:sp>
        <p:nvSpPr>
          <p:cNvPr id="760837"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p>
        </p:txBody>
      </p:sp>
      <p:sp>
        <p:nvSpPr>
          <p:cNvPr id="760838" name="Oval 6"/>
          <p:cNvSpPr>
            <a:spLocks noChangeArrowheads="1"/>
          </p:cNvSpPr>
          <p:nvPr/>
        </p:nvSpPr>
        <p:spPr bwMode="auto">
          <a:xfrm>
            <a:off x="304800" y="4495800"/>
            <a:ext cx="1752600" cy="1066800"/>
          </a:xfrm>
          <a:prstGeom prst="ellipse">
            <a:avLst/>
          </a:prstGeom>
          <a:noFill/>
          <a:ln w="38100">
            <a:solidFill>
              <a:srgbClr val="66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 name="Picture 2" descr="Image result for sper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352800" y="2667000"/>
            <a:ext cx="774388" cy="685800"/>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bwMode="auto">
          <a:xfrm>
            <a:off x="2057400" y="3814762"/>
            <a:ext cx="609600" cy="647700"/>
          </a:xfrm>
          <a:prstGeom prst="ellipse">
            <a:avLst/>
          </a:prstGeom>
          <a:solidFill>
            <a:srgbClr val="FF99FF"/>
          </a:solidFill>
          <a:ln w="28575" cap="flat" cmpd="sng" algn="ctr">
            <a:solidFill>
              <a:srgbClr val="CC99FF"/>
            </a:solidFill>
            <a:prstDash val="solid"/>
            <a:round/>
            <a:headEnd type="none" w="med" len="med"/>
            <a:tailEnd type="none" w="med" len="med"/>
          </a:ln>
          <a:effectLst>
            <a:glow rad="228600">
              <a:schemeClr val="accent1">
                <a:satMod val="175000"/>
                <a:alpha val="40000"/>
              </a:schemeClr>
            </a:glow>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8" name="Oval 7"/>
          <p:cNvSpPr/>
          <p:nvPr/>
        </p:nvSpPr>
        <p:spPr bwMode="auto">
          <a:xfrm>
            <a:off x="2032840" y="5334000"/>
            <a:ext cx="609600" cy="647700"/>
          </a:xfrm>
          <a:prstGeom prst="ellipse">
            <a:avLst/>
          </a:prstGeom>
          <a:solidFill>
            <a:srgbClr val="FF99FF"/>
          </a:solidFill>
          <a:ln w="28575" cap="flat" cmpd="sng" algn="ctr">
            <a:solidFill>
              <a:srgbClr val="CC99FF"/>
            </a:solidFill>
            <a:prstDash val="solid"/>
            <a:round/>
            <a:headEnd type="none" w="med" len="med"/>
            <a:tailEnd type="none" w="med" len="med"/>
          </a:ln>
          <a:effectLst>
            <a:glow rad="228600">
              <a:schemeClr val="accent1">
                <a:satMod val="175000"/>
                <a:alpha val="40000"/>
              </a:schemeClr>
            </a:glow>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pic>
        <p:nvPicPr>
          <p:cNvPr id="9" name="Picture 2" descr="Image result for sper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683812" y="2667000"/>
            <a:ext cx="774388" cy="685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6" name="Picture 5" descr="asian_male_head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3400" y="5562600"/>
            <a:ext cx="4800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797" name="Rectangle 10"/>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20" name="Picture 5" descr="asian_male_head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3400" y="3886200"/>
            <a:ext cx="4800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2821" name="Rectangle 10"/>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4" name="Picture 5" descr="asian_male_head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3400" y="3048000"/>
            <a:ext cx="4800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45" name="Rectangle 10"/>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idx="4294967295"/>
          </p:nvPr>
        </p:nvSpPr>
        <p:spPr/>
        <p:txBody>
          <a:bodyPr/>
          <a:lstStyle/>
          <a:p>
            <a:pPr eaLnBrk="1" hangingPunct="1"/>
            <a:endParaRPr lang="en-US"/>
          </a:p>
        </p:txBody>
      </p:sp>
      <p:sp>
        <p:nvSpPr>
          <p:cNvPr id="164867" name="Rectangle 3"/>
          <p:cNvSpPr>
            <a:spLocks noGrp="1" noChangeArrowheads="1"/>
          </p:cNvSpPr>
          <p:nvPr>
            <p:ph type="body" idx="4294967295"/>
          </p:nvPr>
        </p:nvSpPr>
        <p:spPr>
          <a:xfrm>
            <a:off x="457200" y="228600"/>
            <a:ext cx="8229600" cy="5867400"/>
          </a:xfrm>
        </p:spPr>
        <p:txBody>
          <a:bodyPr/>
          <a:lstStyle/>
          <a:p>
            <a:pPr eaLnBrk="1" hangingPunct="1"/>
            <a:endParaRPr lang="en-US"/>
          </a:p>
        </p:txBody>
      </p:sp>
      <p:pic>
        <p:nvPicPr>
          <p:cNvPr id="164868" name="Picture 5" descr="asian_male_head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3400" y="1981200"/>
            <a:ext cx="4800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869" name="Rectangle 10"/>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1" name="Rectangle 3"/>
          <p:cNvSpPr>
            <a:spLocks noGrp="1" noChangeArrowheads="1"/>
          </p:cNvSpPr>
          <p:nvPr>
            <p:ph type="body" idx="4294967295"/>
          </p:nvPr>
        </p:nvSpPr>
        <p:spPr>
          <a:xfrm>
            <a:off x="457200" y="228600"/>
            <a:ext cx="8077200" cy="5867400"/>
          </a:xfrm>
        </p:spPr>
        <p:txBody>
          <a:bodyPr/>
          <a:lstStyle/>
          <a:p>
            <a:pPr eaLnBrk="1" hangingPunct="1"/>
            <a:r>
              <a:rPr lang="en-US"/>
              <a:t>In some cultures, women are harassed and looked down upon when they give birth to a daughter.  </a:t>
            </a:r>
          </a:p>
        </p:txBody>
      </p:sp>
      <p:pic>
        <p:nvPicPr>
          <p:cNvPr id="165892" name="Picture 5" descr="asian_male_head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3400" y="1981200"/>
            <a:ext cx="4800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893" name="Rectangle 10"/>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5" name="Rectangle 3"/>
          <p:cNvSpPr>
            <a:spLocks noGrp="1" noChangeArrowheads="1"/>
          </p:cNvSpPr>
          <p:nvPr>
            <p:ph type="body" idx="4294967295"/>
          </p:nvPr>
        </p:nvSpPr>
        <p:spPr>
          <a:xfrm>
            <a:off x="457200" y="228600"/>
            <a:ext cx="8153400" cy="5867400"/>
          </a:xfrm>
        </p:spPr>
        <p:txBody>
          <a:bodyPr/>
          <a:lstStyle/>
          <a:p>
            <a:pPr eaLnBrk="1" hangingPunct="1"/>
            <a:r>
              <a:rPr lang="en-US"/>
              <a:t>In some cultures, women are harassed and looked down upon when they give birth to a daughter.  </a:t>
            </a:r>
          </a:p>
        </p:txBody>
      </p:sp>
      <p:pic>
        <p:nvPicPr>
          <p:cNvPr id="166916" name="Picture 5" descr="asian_male_head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3400" y="1981200"/>
            <a:ext cx="4800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77158" name="AutoShape 6"/>
          <p:cNvSpPr>
            <a:spLocks noChangeArrowheads="1"/>
          </p:cNvSpPr>
          <p:nvPr/>
        </p:nvSpPr>
        <p:spPr bwMode="auto">
          <a:xfrm>
            <a:off x="457200" y="2209800"/>
            <a:ext cx="4800600" cy="3581400"/>
          </a:xfrm>
          <a:prstGeom prst="wedgeRoundRectCallout">
            <a:avLst>
              <a:gd name="adj1" fmla="val 65144"/>
              <a:gd name="adj2" fmla="val 31736"/>
              <a:gd name="adj3" fmla="val 16667"/>
            </a:avLst>
          </a:prstGeom>
          <a:solidFill>
            <a:schemeClr val="tx1"/>
          </a:solidFill>
          <a:ln w="9525" algn="ctr">
            <a:noFill/>
            <a:miter lim="800000"/>
            <a:headEnd/>
            <a:tailEnd/>
          </a:ln>
          <a:effectLst/>
        </p:spPr>
        <p:txBody>
          <a:bodyPr/>
          <a:lstStyle/>
          <a:p>
            <a:pPr marL="342900" indent="-342900" algn="ctr">
              <a:buFont typeface="Wingdings" pitchFamily="2" charset="2"/>
              <a:buNone/>
              <a:defRPr/>
            </a:pPr>
            <a:r>
              <a:rPr lang="en-US" sz="4000" dirty="0">
                <a:solidFill>
                  <a:schemeClr val="bg1"/>
                </a:solidFill>
                <a:effectLst>
                  <a:outerShdw blurRad="38100" dist="38100" dir="2700000" algn="tl">
                    <a:srgbClr val="C0C0C0"/>
                  </a:outerShdw>
                </a:effectLst>
              </a:rPr>
              <a:t>“I’m too ignorant to understand the science but very quick to be abusive.”</a:t>
            </a:r>
          </a:p>
        </p:txBody>
      </p:sp>
      <p:sp>
        <p:nvSpPr>
          <p:cNvPr id="166918" name="Rectangle 10"/>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7" name="Rectangle 3"/>
          <p:cNvSpPr>
            <a:spLocks noGrp="1" noChangeArrowheads="1"/>
          </p:cNvSpPr>
          <p:nvPr>
            <p:ph type="body" idx="4294967295"/>
          </p:nvPr>
        </p:nvSpPr>
        <p:spPr>
          <a:xfrm>
            <a:off x="455613" y="304800"/>
            <a:ext cx="8226425" cy="5791200"/>
          </a:xfrm>
        </p:spPr>
        <p:txBody>
          <a:bodyPr/>
          <a:lstStyle/>
          <a:p>
            <a:pPr eaLnBrk="1" hangingPunct="1"/>
            <a:r>
              <a:rPr lang="en-US" dirty="0">
                <a:solidFill>
                  <a:srgbClr val="FFCC99"/>
                </a:solidFill>
              </a:rPr>
              <a:t>Humans have 23 pairs of chromosomes (46 total) </a:t>
            </a:r>
          </a:p>
          <a:p>
            <a:pPr eaLnBrk="1" hangingPunct="1"/>
            <a:endParaRPr lang="en-US" dirty="0">
              <a:solidFill>
                <a:srgbClr val="FFCC99"/>
              </a:solidFill>
            </a:endParaRPr>
          </a:p>
        </p:txBody>
      </p:sp>
      <p:sp>
        <p:nvSpPr>
          <p:cNvPr id="175110" name="Rectangle 10"/>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p>
        </p:txBody>
      </p:sp>
      <p:pic>
        <p:nvPicPr>
          <p:cNvPr id="6" name="Picture 2" descr="http://3.bp.blogspot.com/-RGPZq2526CM/Tf4trG4MNLI/AAAAAAAADko/ApIyFMvLt50/s16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362200"/>
            <a:ext cx="8610600"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358442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7" name="Rectangle 3"/>
          <p:cNvSpPr>
            <a:spLocks noGrp="1" noChangeArrowheads="1"/>
          </p:cNvSpPr>
          <p:nvPr>
            <p:ph type="body" idx="4294967295"/>
          </p:nvPr>
        </p:nvSpPr>
        <p:spPr>
          <a:xfrm>
            <a:off x="455613" y="304800"/>
            <a:ext cx="8226425" cy="5791200"/>
          </a:xfrm>
        </p:spPr>
        <p:txBody>
          <a:bodyPr/>
          <a:lstStyle/>
          <a:p>
            <a:pPr eaLnBrk="1" hangingPunct="1"/>
            <a:r>
              <a:rPr lang="en-US" dirty="0">
                <a:solidFill>
                  <a:srgbClr val="FFCC99"/>
                </a:solidFill>
              </a:rPr>
              <a:t>Humans have 23 pairs of chromosomes (46 total) </a:t>
            </a:r>
          </a:p>
          <a:p>
            <a:pPr eaLnBrk="1" hangingPunct="1"/>
            <a:endParaRPr lang="en-US" dirty="0">
              <a:solidFill>
                <a:srgbClr val="FFCC99"/>
              </a:solidFill>
            </a:endParaRPr>
          </a:p>
        </p:txBody>
      </p:sp>
      <p:sp>
        <p:nvSpPr>
          <p:cNvPr id="175110" name="Rectangle 10"/>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p>
        </p:txBody>
      </p:sp>
      <p:pic>
        <p:nvPicPr>
          <p:cNvPr id="6" name="Picture 2" descr="http://3.bp.blogspot.com/-RGPZq2526CM/Tf4trG4MNLI/AAAAAAAADko/ApIyFMvLt50/s16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362200"/>
            <a:ext cx="8610600" cy="4191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12419" y="1524000"/>
            <a:ext cx="8242962"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CC99"/>
                  </a:solidFill>
                  <a:prstDash val="solid"/>
                  <a:miter lim="800000"/>
                </a:ln>
                <a:solidFill>
                  <a:srgbClr val="CC99FF"/>
                </a:solidFill>
                <a:effectLst>
                  <a:outerShdw blurRad="50800" algn="tl" rotWithShape="0">
                    <a:srgbClr val="000000"/>
                  </a:outerShdw>
                </a:effectLst>
              </a:rPr>
              <a:t>These are somatic cells</a:t>
            </a:r>
          </a:p>
        </p:txBody>
      </p:sp>
    </p:spTree>
    <p:extLst>
      <p:ext uri="{BB962C8B-B14F-4D97-AF65-F5344CB8AC3E}">
        <p14:creationId xmlns:p14="http://schemas.microsoft.com/office/powerpoint/2010/main" val="2559089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3"/>
          <p:cNvSpPr>
            <a:spLocks noGrp="1" noChangeArrowheads="1"/>
          </p:cNvSpPr>
          <p:nvPr>
            <p:ph type="body" idx="4294967295"/>
          </p:nvPr>
        </p:nvSpPr>
        <p:spPr>
          <a:xfrm>
            <a:off x="457200" y="457200"/>
            <a:ext cx="8229600" cy="5638800"/>
          </a:xfrm>
        </p:spPr>
        <p:txBody>
          <a:bodyPr/>
          <a:lstStyle/>
          <a:p>
            <a:pPr eaLnBrk="1" hangingPunct="1"/>
            <a:r>
              <a:rPr lang="en-US" dirty="0">
                <a:solidFill>
                  <a:srgbClr val="6699FF"/>
                </a:solidFill>
              </a:rPr>
              <a:t>T = Dominant</a:t>
            </a:r>
          </a:p>
          <a:p>
            <a:pPr eaLnBrk="1" hangingPunct="1"/>
            <a:r>
              <a:rPr lang="en-US" dirty="0">
                <a:solidFill>
                  <a:srgbClr val="66FF99"/>
                </a:solidFill>
              </a:rPr>
              <a:t> </a:t>
            </a:r>
            <a:r>
              <a:rPr lang="en-US" i="1" dirty="0">
                <a:solidFill>
                  <a:srgbClr val="66FF99"/>
                </a:solidFill>
              </a:rPr>
              <a:t>t</a:t>
            </a:r>
            <a:r>
              <a:rPr lang="en-US" dirty="0">
                <a:solidFill>
                  <a:srgbClr val="66FF99"/>
                </a:solidFill>
              </a:rPr>
              <a:t>  = Recessive</a:t>
            </a:r>
          </a:p>
          <a:p>
            <a:pPr eaLnBrk="1" hangingPunct="1"/>
            <a:r>
              <a:rPr lang="en-US" dirty="0">
                <a:solidFill>
                  <a:srgbClr val="6699FF"/>
                </a:solidFill>
              </a:rPr>
              <a:t>	TT  = Two dominant</a:t>
            </a:r>
          </a:p>
          <a:p>
            <a:pPr eaLnBrk="1" hangingPunct="1"/>
            <a:r>
              <a:rPr lang="en-US" dirty="0">
                <a:solidFill>
                  <a:srgbClr val="66FF99"/>
                </a:solidFill>
              </a:rPr>
              <a:t>	 </a:t>
            </a:r>
            <a:r>
              <a:rPr lang="en-US" i="1" dirty="0" err="1">
                <a:solidFill>
                  <a:srgbClr val="66FF99"/>
                </a:solidFill>
              </a:rPr>
              <a:t>tt</a:t>
            </a:r>
            <a:r>
              <a:rPr lang="en-US" dirty="0">
                <a:solidFill>
                  <a:srgbClr val="66FF99"/>
                </a:solidFill>
              </a:rPr>
              <a:t>   = Two recessive</a:t>
            </a:r>
          </a:p>
          <a:p>
            <a:pPr eaLnBrk="1" hangingPunct="1"/>
            <a:r>
              <a:rPr lang="en-US" dirty="0">
                <a:solidFill>
                  <a:srgbClr val="CC00CC"/>
                </a:solidFill>
              </a:rPr>
              <a:t>	</a:t>
            </a:r>
            <a:r>
              <a:rPr lang="en-US" dirty="0">
                <a:solidFill>
                  <a:srgbClr val="FFFF00"/>
                </a:solidFill>
              </a:rPr>
              <a:t> </a:t>
            </a:r>
            <a:r>
              <a:rPr lang="en-US" dirty="0" err="1">
                <a:solidFill>
                  <a:srgbClr val="6699FF"/>
                </a:solidFill>
              </a:rPr>
              <a:t>T</a:t>
            </a:r>
            <a:r>
              <a:rPr lang="en-US" i="1" dirty="0" err="1">
                <a:solidFill>
                  <a:srgbClr val="66FF99"/>
                </a:solidFill>
              </a:rPr>
              <a:t>t</a:t>
            </a:r>
            <a:r>
              <a:rPr lang="en-US" dirty="0">
                <a:solidFill>
                  <a:srgbClr val="FFFF00"/>
                </a:solidFill>
              </a:rPr>
              <a:t>    </a:t>
            </a:r>
            <a:r>
              <a:rPr lang="en-US" dirty="0"/>
              <a:t>=</a:t>
            </a:r>
            <a:r>
              <a:rPr lang="en-US" dirty="0">
                <a:solidFill>
                  <a:srgbClr val="FFFF00"/>
                </a:solidFill>
              </a:rPr>
              <a:t> </a:t>
            </a:r>
            <a:r>
              <a:rPr lang="en-US" dirty="0">
                <a:solidFill>
                  <a:srgbClr val="6699FF"/>
                </a:solidFill>
              </a:rPr>
              <a:t>One dominant,</a:t>
            </a:r>
            <a:r>
              <a:rPr lang="en-US" dirty="0">
                <a:solidFill>
                  <a:srgbClr val="FFFF00"/>
                </a:solidFill>
              </a:rPr>
              <a:t> </a:t>
            </a:r>
            <a:r>
              <a:rPr lang="en-US" dirty="0">
                <a:solidFill>
                  <a:srgbClr val="66FF99"/>
                </a:solidFill>
              </a:rPr>
              <a:t>one recessive</a:t>
            </a:r>
          </a:p>
          <a:p>
            <a:pPr eaLnBrk="1" hangingPunct="1"/>
            <a:endParaRPr lang="en-US" dirty="0">
              <a:solidFill>
                <a:srgbClr val="66FF99"/>
              </a:solidFill>
            </a:endParaRPr>
          </a:p>
        </p:txBody>
      </p:sp>
      <p:sp>
        <p:nvSpPr>
          <p:cNvPr id="138244" name="Rectangle 8"/>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p>
        </p:txBody>
      </p:sp>
      <p:pic>
        <p:nvPicPr>
          <p:cNvPr id="3074" name="Picture 2" descr="https://encrypted-tbn0.gstatic.com/images?q=tbn:ANd9GcREb36aAZNuQkPpsFOeJECb7glXTXFAzOTSgB5DLTo2mxM1DXcYe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280618"/>
            <a:ext cx="4191000" cy="1748266"/>
          </a:xfrm>
          <a:prstGeom prst="rect">
            <a:avLst/>
          </a:prstGeom>
          <a:noFill/>
          <a:ln w="76200">
            <a:solidFill>
              <a:srgbClr val="996633"/>
            </a:solidFill>
          </a:ln>
          <a:extLst>
            <a:ext uri="{909E8E84-426E-40DD-AFC4-6F175D3DCCD1}">
              <a14:hiddenFill xmlns:a14="http://schemas.microsoft.com/office/drawing/2010/main">
                <a:solidFill>
                  <a:srgbClr val="FFFFFF"/>
                </a:solidFill>
              </a14:hiddenFill>
            </a:ext>
          </a:extLst>
        </p:spPr>
      </p:pic>
      <p:pic>
        <p:nvPicPr>
          <p:cNvPr id="3076" name="Picture 4" descr="http://2.bp.blogspot.com/_pRrgVOeyl_Q/R6vO79-hz-I/AAAAAAAAA_U/5UcT9BIyW3Q/s320/1_61_eye_blu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807526" y="4280618"/>
            <a:ext cx="4107873" cy="1774243"/>
          </a:xfrm>
          <a:prstGeom prst="rect">
            <a:avLst/>
          </a:prstGeom>
          <a:noFill/>
          <a:ln w="57150">
            <a:solidFill>
              <a:schemeClr val="accent1">
                <a:lumMod val="60000"/>
                <a:lumOff val="40000"/>
              </a:schemeClr>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420130" y="3505200"/>
            <a:ext cx="4068743" cy="584775"/>
          </a:xfrm>
          <a:prstGeom prst="rect">
            <a:avLst/>
          </a:prstGeom>
          <a:noFill/>
        </p:spPr>
        <p:txBody>
          <a:bodyPr wrap="none" lIns="91440" tIns="45720" rIns="91440" bIns="45720">
            <a:spAutoFit/>
          </a:bodyPr>
          <a:lstStyle/>
          <a:p>
            <a:pPr algn="ctr">
              <a:buNone/>
            </a:pPr>
            <a:r>
              <a:rPr lang="en-US" sz="3200" b="1" cap="none" spc="0" dirty="0">
                <a:ln w="17780" cmpd="sng">
                  <a:solidFill>
                    <a:sysClr val="windowText" lastClr="000000"/>
                  </a:solidFill>
                  <a:prstDash val="solid"/>
                  <a:miter lim="800000"/>
                </a:ln>
                <a:solidFill>
                  <a:srgbClr val="996633"/>
                </a:solidFill>
                <a:effectLst>
                  <a:outerShdw blurRad="50800" algn="tl" rotWithShape="0">
                    <a:srgbClr val="000000"/>
                  </a:outerShdw>
                </a:effectLst>
              </a:rPr>
              <a:t>B Brown </a:t>
            </a:r>
            <a:r>
              <a:rPr lang="en-US" sz="3200" b="1" dirty="0">
                <a:ln w="17780" cmpd="sng">
                  <a:solidFill>
                    <a:sysClr val="windowText" lastClr="000000"/>
                  </a:solidFill>
                  <a:prstDash val="solid"/>
                  <a:miter lim="800000"/>
                </a:ln>
                <a:solidFill>
                  <a:srgbClr val="996633"/>
                </a:solidFill>
                <a:effectLst>
                  <a:outerShdw blurRad="50800" algn="tl" rotWithShape="0">
                    <a:srgbClr val="000000"/>
                  </a:outerShdw>
                </a:effectLst>
              </a:rPr>
              <a:t>Dominant</a:t>
            </a:r>
            <a:endParaRPr lang="en-US" sz="3200" b="1" cap="none" spc="0" dirty="0">
              <a:ln w="17780" cmpd="sng">
                <a:solidFill>
                  <a:sysClr val="windowText" lastClr="000000"/>
                </a:solidFill>
                <a:prstDash val="solid"/>
                <a:miter lim="800000"/>
              </a:ln>
              <a:solidFill>
                <a:srgbClr val="996633"/>
              </a:solidFill>
              <a:effectLst>
                <a:outerShdw blurRad="50800" algn="tl" rotWithShape="0">
                  <a:srgbClr val="000000"/>
                </a:outerShdw>
              </a:effectLst>
            </a:endParaRPr>
          </a:p>
        </p:txBody>
      </p:sp>
      <p:sp>
        <p:nvSpPr>
          <p:cNvPr id="3" name="Rectangle 2"/>
          <p:cNvSpPr/>
          <p:nvPr/>
        </p:nvSpPr>
        <p:spPr>
          <a:xfrm>
            <a:off x="4955232" y="3505199"/>
            <a:ext cx="3483647" cy="584775"/>
          </a:xfrm>
          <a:prstGeom prst="rect">
            <a:avLst/>
          </a:prstGeom>
          <a:noFill/>
        </p:spPr>
        <p:txBody>
          <a:bodyPr wrap="none" lIns="91440" tIns="45720" rIns="91440" bIns="45720">
            <a:spAutoFit/>
          </a:bodyPr>
          <a:lstStyle/>
          <a:p>
            <a:pPr algn="ctr">
              <a:buNone/>
            </a:pPr>
            <a:r>
              <a:rPr lang="en-US" sz="32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b blue recessive</a:t>
            </a:r>
            <a:endParaRPr lang="en-US" sz="32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extLst>
      <p:ext uri="{BB962C8B-B14F-4D97-AF65-F5344CB8AC3E}">
        <p14:creationId xmlns:p14="http://schemas.microsoft.com/office/powerpoint/2010/main" val="385560364"/>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7" name="Rectangle 3"/>
          <p:cNvSpPr>
            <a:spLocks noGrp="1" noChangeArrowheads="1"/>
          </p:cNvSpPr>
          <p:nvPr>
            <p:ph type="body" idx="4294967295"/>
          </p:nvPr>
        </p:nvSpPr>
        <p:spPr>
          <a:xfrm>
            <a:off x="455613" y="304800"/>
            <a:ext cx="8226425" cy="5791200"/>
          </a:xfrm>
        </p:spPr>
        <p:txBody>
          <a:bodyPr/>
          <a:lstStyle/>
          <a:p>
            <a:pPr eaLnBrk="1" hangingPunct="1"/>
            <a:r>
              <a:rPr lang="en-US" dirty="0">
                <a:solidFill>
                  <a:srgbClr val="FFCC99"/>
                </a:solidFill>
              </a:rPr>
              <a:t>Humans have 23 pairs of chromosomes (46 total) </a:t>
            </a:r>
          </a:p>
          <a:p>
            <a:pPr eaLnBrk="1" hangingPunct="1"/>
            <a:endParaRPr lang="en-US" dirty="0">
              <a:solidFill>
                <a:srgbClr val="FFCC99"/>
              </a:solidFill>
            </a:endParaRPr>
          </a:p>
        </p:txBody>
      </p:sp>
      <p:sp>
        <p:nvSpPr>
          <p:cNvPr id="175110" name="Rectangle 10"/>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p>
        </p:txBody>
      </p:sp>
      <p:pic>
        <p:nvPicPr>
          <p:cNvPr id="6" name="Picture 2" descr="http://3.bp.blogspot.com/-RGPZq2526CM/Tf4trG4MNLI/AAAAAAAADko/ApIyFMvLt50/s16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362200"/>
            <a:ext cx="8610600" cy="4191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12419" y="1524000"/>
            <a:ext cx="8242962"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CC99"/>
                  </a:solidFill>
                  <a:prstDash val="solid"/>
                  <a:miter lim="800000"/>
                </a:ln>
                <a:solidFill>
                  <a:srgbClr val="CC99FF"/>
                </a:solidFill>
                <a:effectLst>
                  <a:outerShdw blurRad="50800" algn="tl" rotWithShape="0">
                    <a:srgbClr val="000000"/>
                  </a:outerShdw>
                </a:effectLst>
              </a:rPr>
              <a:t>These are somatic cells</a:t>
            </a:r>
          </a:p>
        </p:txBody>
      </p:sp>
      <p:pic>
        <p:nvPicPr>
          <p:cNvPr id="12290" name="Picture 2" descr="http://student.ccbcmd.edu/~gkaiser/biotutorials/dna/mitosis/images/early_late_prophase1_p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447330"/>
            <a:ext cx="8610600" cy="4182070"/>
          </a:xfrm>
          <a:prstGeom prst="rect">
            <a:avLst/>
          </a:prstGeom>
          <a:noFill/>
          <a:ln>
            <a:solidFill>
              <a:schemeClr val="tx1">
                <a:lumMod val="6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339745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7" name="Rectangle 3"/>
          <p:cNvSpPr>
            <a:spLocks noGrp="1" noChangeArrowheads="1"/>
          </p:cNvSpPr>
          <p:nvPr>
            <p:ph type="body" idx="4294967295"/>
          </p:nvPr>
        </p:nvSpPr>
        <p:spPr>
          <a:xfrm>
            <a:off x="455613" y="304800"/>
            <a:ext cx="8226425" cy="5791200"/>
          </a:xfrm>
        </p:spPr>
        <p:txBody>
          <a:bodyPr/>
          <a:lstStyle/>
          <a:p>
            <a:pPr eaLnBrk="1" hangingPunct="1"/>
            <a:r>
              <a:rPr lang="en-US" dirty="0">
                <a:solidFill>
                  <a:srgbClr val="FFCC99"/>
                </a:solidFill>
              </a:rPr>
              <a:t>Humans have 23 pairs of chromosomes (46 total) </a:t>
            </a:r>
          </a:p>
          <a:p>
            <a:pPr eaLnBrk="1" hangingPunct="1"/>
            <a:endParaRPr lang="en-US" dirty="0">
              <a:solidFill>
                <a:srgbClr val="FFCC99"/>
              </a:solidFill>
            </a:endParaRPr>
          </a:p>
        </p:txBody>
      </p:sp>
      <p:sp>
        <p:nvSpPr>
          <p:cNvPr id="175110" name="Rectangle 10"/>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p>
        </p:txBody>
      </p:sp>
      <p:pic>
        <p:nvPicPr>
          <p:cNvPr id="6" name="Picture 2" descr="http://3.bp.blogspot.com/-RGPZq2526CM/Tf4trG4MNLI/AAAAAAAADko/ApIyFMvLt50/s16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362200"/>
            <a:ext cx="8610600" cy="4191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12419" y="1524000"/>
            <a:ext cx="8242962"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CC99"/>
                  </a:solidFill>
                  <a:prstDash val="solid"/>
                  <a:miter lim="800000"/>
                </a:ln>
                <a:solidFill>
                  <a:srgbClr val="CC99FF"/>
                </a:solidFill>
                <a:effectLst>
                  <a:outerShdw blurRad="50800" algn="tl" rotWithShape="0">
                    <a:srgbClr val="000000"/>
                  </a:outerShdw>
                </a:effectLst>
              </a:rPr>
              <a:t>These are somatic cells</a:t>
            </a:r>
          </a:p>
        </p:txBody>
      </p:sp>
      <p:pic>
        <p:nvPicPr>
          <p:cNvPr id="12290" name="Picture 2" descr="http://student.ccbcmd.edu/~gkaiser/biotutorials/dna/mitosis/images/early_late_prophase1_p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447330"/>
            <a:ext cx="8610600" cy="4182070"/>
          </a:xfrm>
          <a:prstGeom prst="rect">
            <a:avLst/>
          </a:prstGeom>
          <a:noFill/>
          <a:ln>
            <a:solidFill>
              <a:schemeClr val="tx1">
                <a:lumMod val="65000"/>
              </a:schemeClr>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762000" y="2667000"/>
            <a:ext cx="6822702"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Haploid or Diploid?</a:t>
            </a:r>
          </a:p>
        </p:txBody>
      </p:sp>
    </p:spTree>
    <p:extLst>
      <p:ext uri="{BB962C8B-B14F-4D97-AF65-F5344CB8AC3E}">
        <p14:creationId xmlns:p14="http://schemas.microsoft.com/office/powerpoint/2010/main" val="354957892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7" name="Rectangle 3"/>
          <p:cNvSpPr>
            <a:spLocks noGrp="1" noChangeArrowheads="1"/>
          </p:cNvSpPr>
          <p:nvPr>
            <p:ph type="body" idx="4294967295"/>
          </p:nvPr>
        </p:nvSpPr>
        <p:spPr>
          <a:xfrm>
            <a:off x="455613" y="304800"/>
            <a:ext cx="8226425" cy="5791200"/>
          </a:xfrm>
        </p:spPr>
        <p:txBody>
          <a:bodyPr/>
          <a:lstStyle/>
          <a:p>
            <a:pPr eaLnBrk="1" hangingPunct="1"/>
            <a:r>
              <a:rPr lang="en-US" dirty="0">
                <a:solidFill>
                  <a:srgbClr val="FFCC99"/>
                </a:solidFill>
              </a:rPr>
              <a:t>Humans have 23 pairs of chromosomes (46 total) </a:t>
            </a:r>
          </a:p>
          <a:p>
            <a:pPr eaLnBrk="1" hangingPunct="1"/>
            <a:endParaRPr lang="en-US" dirty="0">
              <a:solidFill>
                <a:srgbClr val="FFCC99"/>
              </a:solidFill>
            </a:endParaRPr>
          </a:p>
        </p:txBody>
      </p:sp>
      <p:sp>
        <p:nvSpPr>
          <p:cNvPr id="175110" name="Rectangle 10"/>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p>
        </p:txBody>
      </p:sp>
      <p:pic>
        <p:nvPicPr>
          <p:cNvPr id="6" name="Picture 2" descr="http://3.bp.blogspot.com/-RGPZq2526CM/Tf4trG4MNLI/AAAAAAAADko/ApIyFMvLt50/s16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362200"/>
            <a:ext cx="8610600" cy="4191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12419" y="1524000"/>
            <a:ext cx="8242962"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CC99"/>
                  </a:solidFill>
                  <a:prstDash val="solid"/>
                  <a:miter lim="800000"/>
                </a:ln>
                <a:solidFill>
                  <a:srgbClr val="CC99FF"/>
                </a:solidFill>
                <a:effectLst>
                  <a:outerShdw blurRad="50800" algn="tl" rotWithShape="0">
                    <a:srgbClr val="000000"/>
                  </a:outerShdw>
                </a:effectLst>
              </a:rPr>
              <a:t>These are somatic cells</a:t>
            </a:r>
          </a:p>
        </p:txBody>
      </p:sp>
      <p:pic>
        <p:nvPicPr>
          <p:cNvPr id="12290" name="Picture 2" descr="http://student.ccbcmd.edu/~gkaiser/biotutorials/dna/mitosis/images/early_late_prophase1_p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447330"/>
            <a:ext cx="8610600" cy="4182070"/>
          </a:xfrm>
          <a:prstGeom prst="rect">
            <a:avLst/>
          </a:prstGeom>
          <a:noFill/>
          <a:ln>
            <a:solidFill>
              <a:schemeClr val="tx1">
                <a:lumMod val="65000"/>
              </a:schemeClr>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2856323" y="2667000"/>
            <a:ext cx="2634054"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Diploid</a:t>
            </a:r>
          </a:p>
        </p:txBody>
      </p:sp>
    </p:spTree>
    <p:extLst>
      <p:ext uri="{BB962C8B-B14F-4D97-AF65-F5344CB8AC3E}">
        <p14:creationId xmlns:p14="http://schemas.microsoft.com/office/powerpoint/2010/main" val="1955673425"/>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7" name="Rectangle 3"/>
          <p:cNvSpPr>
            <a:spLocks noGrp="1" noChangeArrowheads="1"/>
          </p:cNvSpPr>
          <p:nvPr>
            <p:ph type="body" idx="4294967295"/>
          </p:nvPr>
        </p:nvSpPr>
        <p:spPr>
          <a:xfrm>
            <a:off x="455613" y="304800"/>
            <a:ext cx="8226425" cy="5791200"/>
          </a:xfrm>
        </p:spPr>
        <p:txBody>
          <a:bodyPr/>
          <a:lstStyle/>
          <a:p>
            <a:pPr eaLnBrk="1" hangingPunct="1"/>
            <a:r>
              <a:rPr lang="en-US" dirty="0">
                <a:solidFill>
                  <a:srgbClr val="FFCC99"/>
                </a:solidFill>
              </a:rPr>
              <a:t>Humans have 23 pairs of chromosomes (46 total) </a:t>
            </a:r>
          </a:p>
          <a:p>
            <a:pPr eaLnBrk="1" hangingPunct="1"/>
            <a:endParaRPr lang="en-US" dirty="0">
              <a:solidFill>
                <a:srgbClr val="FFCC99"/>
              </a:solidFill>
            </a:endParaRPr>
          </a:p>
        </p:txBody>
      </p:sp>
      <p:sp>
        <p:nvSpPr>
          <p:cNvPr id="175110" name="Rectangle 10"/>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p>
        </p:txBody>
      </p:sp>
      <p:pic>
        <p:nvPicPr>
          <p:cNvPr id="6" name="Picture 2" descr="http://3.bp.blogspot.com/-RGPZq2526CM/Tf4trG4MNLI/AAAAAAAADko/ApIyFMvLt50/s16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362200"/>
            <a:ext cx="8610600" cy="4191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12419" y="1524000"/>
            <a:ext cx="8242962"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CC99"/>
                  </a:solidFill>
                  <a:prstDash val="solid"/>
                  <a:miter lim="800000"/>
                </a:ln>
                <a:solidFill>
                  <a:srgbClr val="CC99FF"/>
                </a:solidFill>
                <a:effectLst>
                  <a:outerShdw blurRad="50800" algn="tl" rotWithShape="0">
                    <a:srgbClr val="000000"/>
                  </a:outerShdw>
                </a:effectLst>
              </a:rPr>
              <a:t>These are somatic cells</a:t>
            </a:r>
          </a:p>
        </p:txBody>
      </p:sp>
      <p:pic>
        <p:nvPicPr>
          <p:cNvPr id="12290" name="Picture 2" descr="http://student.ccbcmd.edu/~gkaiser/biotutorials/dna/mitosis/images/early_late_prophase1_p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447330"/>
            <a:ext cx="8610600" cy="4182070"/>
          </a:xfrm>
          <a:prstGeom prst="rect">
            <a:avLst/>
          </a:prstGeom>
          <a:noFill/>
          <a:ln>
            <a:solidFill>
              <a:schemeClr val="tx1">
                <a:lumMod val="65000"/>
              </a:schemeClr>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2856323" y="2667000"/>
            <a:ext cx="2634054"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Diploid</a:t>
            </a:r>
          </a:p>
        </p:txBody>
      </p:sp>
      <p:pic>
        <p:nvPicPr>
          <p:cNvPr id="15362" name="Picture 2" descr="http://4.bp.blogspot.com/_P1aSfh7IEUE/TUAXCTuN2yI/AAAAAAAABRc/xhn07tH6waw/s1600/sex+cells+producti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748" y="3622988"/>
            <a:ext cx="7724652" cy="28479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981200" y="3735848"/>
            <a:ext cx="4855816" cy="1311128"/>
          </a:xfrm>
          <a:prstGeom prst="rect">
            <a:avLst/>
          </a:prstGeom>
          <a:noFill/>
        </p:spPr>
        <p:txBody>
          <a:bodyPr wrap="none" lIns="91440" tIns="45720" rIns="91440" bIns="45720">
            <a:spAutoFit/>
          </a:bodyPr>
          <a:lstStyle/>
          <a:p>
            <a:pPr algn="ctr">
              <a:buNone/>
            </a:pPr>
            <a:r>
              <a:rPr lang="en-US" sz="3600" b="1" cap="none" spc="0" dirty="0">
                <a:ln w="17780" cmpd="sng">
                  <a:solidFill>
                    <a:schemeClr val="bg1"/>
                  </a:solidFill>
                  <a:prstDash val="solid"/>
                  <a:miter lim="800000"/>
                </a:ln>
                <a:solidFill>
                  <a:srgbClr val="FF5050"/>
                </a:solidFill>
                <a:effectLst>
                  <a:outerShdw blurRad="50800" algn="tl" rotWithShape="0">
                    <a:srgbClr val="000000"/>
                  </a:outerShdw>
                </a:effectLst>
              </a:rPr>
              <a:t>Sex Cells (Gametes)</a:t>
            </a:r>
          </a:p>
          <a:p>
            <a:pPr algn="ctr">
              <a:buNone/>
            </a:pPr>
            <a:r>
              <a:rPr lang="en-US" sz="3600" b="1" dirty="0">
                <a:ln w="17780" cmpd="sng">
                  <a:solidFill>
                    <a:schemeClr val="bg1"/>
                  </a:solidFill>
                  <a:prstDash val="solid"/>
                  <a:miter lim="800000"/>
                </a:ln>
                <a:solidFill>
                  <a:srgbClr val="FF5050"/>
                </a:solidFill>
                <a:effectLst>
                  <a:outerShdw blurRad="50800" algn="tl" rotWithShape="0">
                    <a:srgbClr val="000000"/>
                  </a:outerShdw>
                </a:effectLst>
              </a:rPr>
              <a:t>Haploid or Diploid?</a:t>
            </a:r>
            <a:endParaRPr lang="en-US" sz="3600" b="1" cap="none" spc="0" dirty="0">
              <a:ln w="17780" cmpd="sng">
                <a:solidFill>
                  <a:schemeClr val="bg1"/>
                </a:solidFill>
                <a:prstDash val="solid"/>
                <a:miter lim="800000"/>
              </a:ln>
              <a:solidFill>
                <a:srgbClr val="FF5050"/>
              </a:solidFill>
              <a:effectLst>
                <a:outerShdw blurRad="50800" algn="tl" rotWithShape="0">
                  <a:srgbClr val="000000"/>
                </a:outerShdw>
              </a:effectLst>
            </a:endParaRPr>
          </a:p>
        </p:txBody>
      </p:sp>
    </p:spTree>
    <p:extLst>
      <p:ext uri="{BB962C8B-B14F-4D97-AF65-F5344CB8AC3E}">
        <p14:creationId xmlns:p14="http://schemas.microsoft.com/office/powerpoint/2010/main" val="62895187"/>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7" name="Rectangle 3"/>
          <p:cNvSpPr>
            <a:spLocks noGrp="1" noChangeArrowheads="1"/>
          </p:cNvSpPr>
          <p:nvPr>
            <p:ph type="body" idx="4294967295"/>
          </p:nvPr>
        </p:nvSpPr>
        <p:spPr>
          <a:xfrm>
            <a:off x="455613" y="304800"/>
            <a:ext cx="8226425" cy="5791200"/>
          </a:xfrm>
        </p:spPr>
        <p:txBody>
          <a:bodyPr/>
          <a:lstStyle/>
          <a:p>
            <a:pPr eaLnBrk="1" hangingPunct="1"/>
            <a:r>
              <a:rPr lang="en-US" dirty="0">
                <a:solidFill>
                  <a:srgbClr val="FFCC99"/>
                </a:solidFill>
              </a:rPr>
              <a:t>Humans have 23 pairs of chromosomes (46 total) </a:t>
            </a:r>
          </a:p>
          <a:p>
            <a:pPr eaLnBrk="1" hangingPunct="1"/>
            <a:endParaRPr lang="en-US" dirty="0">
              <a:solidFill>
                <a:srgbClr val="FFCC99"/>
              </a:solidFill>
            </a:endParaRPr>
          </a:p>
        </p:txBody>
      </p:sp>
      <p:sp>
        <p:nvSpPr>
          <p:cNvPr id="175110" name="Rectangle 10"/>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p>
        </p:txBody>
      </p:sp>
      <p:pic>
        <p:nvPicPr>
          <p:cNvPr id="6" name="Picture 2" descr="http://3.bp.blogspot.com/-RGPZq2526CM/Tf4trG4MNLI/AAAAAAAADko/ApIyFMvLt50/s16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362200"/>
            <a:ext cx="8610600" cy="4191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12419" y="1524000"/>
            <a:ext cx="8242962"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CC99"/>
                  </a:solidFill>
                  <a:prstDash val="solid"/>
                  <a:miter lim="800000"/>
                </a:ln>
                <a:solidFill>
                  <a:srgbClr val="CC99FF"/>
                </a:solidFill>
                <a:effectLst>
                  <a:outerShdw blurRad="50800" algn="tl" rotWithShape="0">
                    <a:srgbClr val="000000"/>
                  </a:outerShdw>
                </a:effectLst>
              </a:rPr>
              <a:t>These are somatic cells</a:t>
            </a:r>
          </a:p>
        </p:txBody>
      </p:sp>
      <p:pic>
        <p:nvPicPr>
          <p:cNvPr id="12290" name="Picture 2" descr="http://student.ccbcmd.edu/~gkaiser/biotutorials/dna/mitosis/images/early_late_prophase1_p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447330"/>
            <a:ext cx="8610600" cy="4182070"/>
          </a:xfrm>
          <a:prstGeom prst="rect">
            <a:avLst/>
          </a:prstGeom>
          <a:noFill/>
          <a:ln>
            <a:solidFill>
              <a:schemeClr val="tx1">
                <a:lumMod val="65000"/>
              </a:schemeClr>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2856323" y="2667000"/>
            <a:ext cx="2634054"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Diploid</a:t>
            </a:r>
          </a:p>
        </p:txBody>
      </p:sp>
      <p:pic>
        <p:nvPicPr>
          <p:cNvPr id="15362" name="Picture 2" descr="http://4.bp.blogspot.com/_P1aSfh7IEUE/TUAXCTuN2yI/AAAAAAAABRc/xhn07tH6waw/s1600/sex+cells+producti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748" y="3622988"/>
            <a:ext cx="7724652" cy="28479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981200" y="3735848"/>
            <a:ext cx="4855816" cy="1311128"/>
          </a:xfrm>
          <a:prstGeom prst="rect">
            <a:avLst/>
          </a:prstGeom>
          <a:noFill/>
        </p:spPr>
        <p:txBody>
          <a:bodyPr wrap="none" lIns="91440" tIns="45720" rIns="91440" bIns="45720">
            <a:spAutoFit/>
          </a:bodyPr>
          <a:lstStyle/>
          <a:p>
            <a:pPr algn="ctr">
              <a:buNone/>
            </a:pPr>
            <a:r>
              <a:rPr lang="en-US" sz="3600" b="1" cap="none" spc="0" dirty="0">
                <a:ln w="17780" cmpd="sng">
                  <a:solidFill>
                    <a:schemeClr val="bg1"/>
                  </a:solidFill>
                  <a:prstDash val="solid"/>
                  <a:miter lim="800000"/>
                </a:ln>
                <a:solidFill>
                  <a:srgbClr val="FF5050"/>
                </a:solidFill>
                <a:effectLst>
                  <a:outerShdw blurRad="50800" algn="tl" rotWithShape="0">
                    <a:srgbClr val="000000"/>
                  </a:outerShdw>
                </a:effectLst>
              </a:rPr>
              <a:t>Sex Cells (Gametes)</a:t>
            </a:r>
          </a:p>
          <a:p>
            <a:pPr algn="ctr">
              <a:buNone/>
            </a:pPr>
            <a:r>
              <a:rPr lang="en-US" sz="3600" b="1" dirty="0">
                <a:ln w="17780" cmpd="sng">
                  <a:solidFill>
                    <a:schemeClr val="bg1"/>
                  </a:solidFill>
                  <a:prstDash val="solid"/>
                  <a:miter lim="800000"/>
                </a:ln>
                <a:solidFill>
                  <a:srgbClr val="FFCC99"/>
                </a:solidFill>
                <a:effectLst>
                  <a:outerShdw blurRad="50800" algn="tl" rotWithShape="0">
                    <a:srgbClr val="000000"/>
                  </a:outerShdw>
                </a:effectLst>
              </a:rPr>
              <a:t>Haploid</a:t>
            </a:r>
            <a:endParaRPr lang="en-US" sz="3600" b="1" cap="none" spc="0" dirty="0">
              <a:ln w="17780" cmpd="sng">
                <a:solidFill>
                  <a:schemeClr val="bg1"/>
                </a:solidFill>
                <a:prstDash val="solid"/>
                <a:miter lim="800000"/>
              </a:ln>
              <a:solidFill>
                <a:srgbClr val="FFCC99"/>
              </a:solidFill>
              <a:effectLst>
                <a:outerShdw blurRad="50800" algn="tl" rotWithShape="0">
                  <a:srgbClr val="000000"/>
                </a:outerShdw>
              </a:effectLst>
            </a:endParaRPr>
          </a:p>
        </p:txBody>
      </p:sp>
    </p:spTree>
    <p:extLst>
      <p:ext uri="{BB962C8B-B14F-4D97-AF65-F5344CB8AC3E}">
        <p14:creationId xmlns:p14="http://schemas.microsoft.com/office/powerpoint/2010/main" val="2943548880"/>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7" name="Rectangle 3"/>
          <p:cNvSpPr>
            <a:spLocks noGrp="1" noChangeArrowheads="1"/>
          </p:cNvSpPr>
          <p:nvPr>
            <p:ph type="body" idx="4294967295"/>
          </p:nvPr>
        </p:nvSpPr>
        <p:spPr>
          <a:xfrm>
            <a:off x="455613" y="304800"/>
            <a:ext cx="8226425" cy="5791200"/>
          </a:xfrm>
        </p:spPr>
        <p:txBody>
          <a:bodyPr/>
          <a:lstStyle/>
          <a:p>
            <a:pPr eaLnBrk="1" hangingPunct="1"/>
            <a:r>
              <a:rPr lang="en-US" dirty="0">
                <a:solidFill>
                  <a:srgbClr val="FFCC99"/>
                </a:solidFill>
              </a:rPr>
              <a:t>Humans have 23 pairs of chromosomes (46 total) </a:t>
            </a:r>
          </a:p>
          <a:p>
            <a:pPr eaLnBrk="1" hangingPunct="1"/>
            <a:endParaRPr lang="en-US" dirty="0">
              <a:solidFill>
                <a:srgbClr val="FFCC99"/>
              </a:solidFill>
            </a:endParaRPr>
          </a:p>
        </p:txBody>
      </p:sp>
      <p:sp>
        <p:nvSpPr>
          <p:cNvPr id="175110" name="Rectangle 10"/>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p>
        </p:txBody>
      </p:sp>
      <p:pic>
        <p:nvPicPr>
          <p:cNvPr id="6" name="Picture 2" descr="http://3.bp.blogspot.com/-RGPZq2526CM/Tf4trG4MNLI/AAAAAAAADko/ApIyFMvLt50/s16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362200"/>
            <a:ext cx="8610600" cy="4191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95440" y="1447800"/>
            <a:ext cx="5876929" cy="1311128"/>
          </a:xfrm>
          <a:prstGeom prst="rect">
            <a:avLst/>
          </a:prstGeom>
          <a:noFill/>
        </p:spPr>
        <p:txBody>
          <a:bodyPr wrap="none" lIns="91440" tIns="45720" rIns="91440" bIns="45720">
            <a:spAutoFit/>
          </a:bodyPr>
          <a:lstStyle/>
          <a:p>
            <a:pPr algn="ctr">
              <a:buNone/>
            </a:pPr>
            <a:r>
              <a:rPr lang="en-US" sz="3600" b="1" dirty="0">
                <a:ln w="17780" cmpd="sng">
                  <a:solidFill>
                    <a:srgbClr val="FFCC99"/>
                  </a:solidFill>
                  <a:prstDash val="solid"/>
                  <a:miter lim="800000"/>
                </a:ln>
                <a:solidFill>
                  <a:srgbClr val="CC99FF"/>
                </a:solidFill>
                <a:effectLst>
                  <a:outerShdw blurRad="50800" algn="tl" rotWithShape="0">
                    <a:srgbClr val="000000"/>
                  </a:outerShdw>
                </a:effectLst>
              </a:rPr>
              <a:t>Are these chromosomes </a:t>
            </a:r>
          </a:p>
          <a:p>
            <a:pPr algn="ctr">
              <a:buNone/>
            </a:pPr>
            <a:r>
              <a:rPr lang="en-US" sz="3600" b="1" dirty="0">
                <a:ln w="17780" cmpd="sng">
                  <a:solidFill>
                    <a:srgbClr val="FFCC99"/>
                  </a:solidFill>
                  <a:prstDash val="solid"/>
                  <a:miter lim="800000"/>
                </a:ln>
                <a:solidFill>
                  <a:srgbClr val="CC99FF"/>
                </a:solidFill>
                <a:effectLst>
                  <a:outerShdw blurRad="50800" algn="tl" rotWithShape="0">
                    <a:srgbClr val="000000"/>
                  </a:outerShdw>
                </a:effectLst>
              </a:rPr>
              <a:t>f</a:t>
            </a:r>
            <a:r>
              <a:rPr lang="en-US" sz="3600" b="1" cap="none" spc="0" dirty="0">
                <a:ln w="17780" cmpd="sng">
                  <a:solidFill>
                    <a:srgbClr val="FFCC99"/>
                  </a:solidFill>
                  <a:prstDash val="solid"/>
                  <a:miter lim="800000"/>
                </a:ln>
                <a:solidFill>
                  <a:srgbClr val="CC99FF"/>
                </a:solidFill>
                <a:effectLst>
                  <a:outerShdw blurRad="50800" algn="tl" rotWithShape="0">
                    <a:srgbClr val="000000"/>
                  </a:outerShdw>
                </a:effectLst>
              </a:rPr>
              <a:t>rom a man or woman?</a:t>
            </a:r>
          </a:p>
        </p:txBody>
      </p:sp>
    </p:spTree>
    <p:extLst>
      <p:ext uri="{BB962C8B-B14F-4D97-AF65-F5344CB8AC3E}">
        <p14:creationId xmlns:p14="http://schemas.microsoft.com/office/powerpoint/2010/main" val="378660131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7" name="Rectangle 3"/>
          <p:cNvSpPr>
            <a:spLocks noGrp="1" noChangeArrowheads="1"/>
          </p:cNvSpPr>
          <p:nvPr>
            <p:ph type="body" idx="4294967295"/>
          </p:nvPr>
        </p:nvSpPr>
        <p:spPr>
          <a:xfrm>
            <a:off x="455613" y="304800"/>
            <a:ext cx="8226425" cy="5791200"/>
          </a:xfrm>
        </p:spPr>
        <p:txBody>
          <a:bodyPr/>
          <a:lstStyle/>
          <a:p>
            <a:pPr eaLnBrk="1" hangingPunct="1"/>
            <a:r>
              <a:rPr lang="en-US" dirty="0">
                <a:solidFill>
                  <a:srgbClr val="FFCC99"/>
                </a:solidFill>
              </a:rPr>
              <a:t>Humans have 23 pairs of chromosomes (46 total) </a:t>
            </a:r>
          </a:p>
          <a:p>
            <a:pPr eaLnBrk="1" hangingPunct="1"/>
            <a:endParaRPr lang="en-US" dirty="0">
              <a:solidFill>
                <a:srgbClr val="FFCC99"/>
              </a:solidFill>
            </a:endParaRPr>
          </a:p>
        </p:txBody>
      </p:sp>
      <p:sp>
        <p:nvSpPr>
          <p:cNvPr id="175110" name="Rectangle 10"/>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p>
        </p:txBody>
      </p:sp>
      <p:pic>
        <p:nvPicPr>
          <p:cNvPr id="6" name="Picture 2" descr="http://3.bp.blogspot.com/-RGPZq2526CM/Tf4trG4MNLI/AAAAAAAADko/ApIyFMvLt50/s16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362200"/>
            <a:ext cx="8610600" cy="4191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80535" y="1295400"/>
            <a:ext cx="8457765" cy="1311128"/>
          </a:xfrm>
          <a:prstGeom prst="rect">
            <a:avLst/>
          </a:prstGeom>
          <a:noFill/>
          <a:ln>
            <a:solidFill>
              <a:schemeClr val="bg1"/>
            </a:solidFill>
          </a:ln>
        </p:spPr>
        <p:txBody>
          <a:bodyPr wrap="none" lIns="91440" tIns="45720" rIns="91440" bIns="45720">
            <a:spAutoFit/>
          </a:bodyPr>
          <a:lstStyle/>
          <a:p>
            <a:pPr algn="ctr">
              <a:buNone/>
            </a:pPr>
            <a:r>
              <a:rPr lang="en-US" sz="3600" b="1" dirty="0">
                <a:ln w="17780" cmpd="sng">
                  <a:solidFill>
                    <a:srgbClr val="CC99FF"/>
                  </a:solidFill>
                  <a:prstDash val="solid"/>
                  <a:miter lim="800000"/>
                </a:ln>
                <a:solidFill>
                  <a:schemeClr val="tx1">
                    <a:lumMod val="50000"/>
                  </a:schemeClr>
                </a:solidFill>
                <a:effectLst>
                  <a:outerShdw blurRad="50800" algn="tl" rotWithShape="0">
                    <a:srgbClr val="000000"/>
                  </a:outerShdw>
                </a:effectLst>
              </a:rPr>
              <a:t>Answer: </a:t>
            </a:r>
            <a:r>
              <a:rPr lang="en-US" sz="3600" b="1" dirty="0">
                <a:ln w="17780" cmpd="sng">
                  <a:solidFill>
                    <a:schemeClr val="bg1"/>
                  </a:solidFill>
                  <a:prstDash val="solid"/>
                  <a:miter lim="800000"/>
                </a:ln>
                <a:solidFill>
                  <a:schemeClr val="bg1"/>
                </a:solidFill>
                <a:effectLst>
                  <a:outerShdw blurRad="50800" algn="tl" rotWithShape="0">
                    <a:srgbClr val="000000"/>
                  </a:outerShdw>
                </a:effectLst>
              </a:rPr>
              <a:t>Man, only men have the Y </a:t>
            </a:r>
          </a:p>
          <a:p>
            <a:pPr algn="ctr">
              <a:buNone/>
            </a:pPr>
            <a:r>
              <a:rPr lang="en-US" sz="3600" b="1" cap="none" spc="0" dirty="0">
                <a:ln w="17780" cmpd="sng">
                  <a:solidFill>
                    <a:schemeClr val="bg1"/>
                  </a:solidFill>
                  <a:prstDash val="solid"/>
                  <a:miter lim="800000"/>
                </a:ln>
                <a:solidFill>
                  <a:schemeClr val="bg1"/>
                </a:solidFill>
                <a:effectLst>
                  <a:outerShdw blurRad="50800" algn="tl" rotWithShape="0">
                    <a:srgbClr val="000000"/>
                  </a:outerShdw>
                </a:effectLst>
              </a:rPr>
              <a:t>Chromosome (#23), Woman are XX</a:t>
            </a:r>
          </a:p>
        </p:txBody>
      </p:sp>
      <p:sp>
        <p:nvSpPr>
          <p:cNvPr id="3" name="Oval 2"/>
          <p:cNvSpPr/>
          <p:nvPr/>
        </p:nvSpPr>
        <p:spPr bwMode="auto">
          <a:xfrm>
            <a:off x="5943600" y="5334000"/>
            <a:ext cx="2743200" cy="1219200"/>
          </a:xfrm>
          <a:prstGeom prst="ellipse">
            <a:avLst/>
          </a:prstGeom>
          <a:noFill/>
          <a:ln w="38100"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Tree>
    <p:extLst>
      <p:ext uri="{BB962C8B-B14F-4D97-AF65-F5344CB8AC3E}">
        <p14:creationId xmlns:p14="http://schemas.microsoft.com/office/powerpoint/2010/main" val="237220600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7" name="Rectangle 3"/>
          <p:cNvSpPr>
            <a:spLocks noGrp="1" noChangeArrowheads="1"/>
          </p:cNvSpPr>
          <p:nvPr>
            <p:ph type="body" idx="4294967295"/>
          </p:nvPr>
        </p:nvSpPr>
        <p:spPr>
          <a:xfrm>
            <a:off x="455613" y="304800"/>
            <a:ext cx="8226425" cy="5791200"/>
          </a:xfrm>
        </p:spPr>
        <p:txBody>
          <a:bodyPr/>
          <a:lstStyle/>
          <a:p>
            <a:pPr eaLnBrk="1" hangingPunct="1"/>
            <a:r>
              <a:rPr lang="en-US" dirty="0">
                <a:solidFill>
                  <a:srgbClr val="FFCC99"/>
                </a:solidFill>
              </a:rPr>
              <a:t>Humans have 23 pairs of chromosomes (46 total) </a:t>
            </a:r>
          </a:p>
          <a:p>
            <a:pPr eaLnBrk="1" hangingPunct="1"/>
            <a:endParaRPr lang="en-US" dirty="0">
              <a:solidFill>
                <a:srgbClr val="FFCC99"/>
              </a:solidFill>
            </a:endParaRPr>
          </a:p>
        </p:txBody>
      </p:sp>
      <p:sp>
        <p:nvSpPr>
          <p:cNvPr id="175110" name="Rectangle 10"/>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p>
        </p:txBody>
      </p:sp>
      <p:pic>
        <p:nvPicPr>
          <p:cNvPr id="6" name="Picture 2" descr="http://3.bp.blogspot.com/-RGPZq2526CM/Tf4trG4MNLI/AAAAAAAADko/ApIyFMvLt50/s16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362200"/>
            <a:ext cx="8610600" cy="4191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80535" y="1295400"/>
            <a:ext cx="8457765" cy="1311128"/>
          </a:xfrm>
          <a:prstGeom prst="rect">
            <a:avLst/>
          </a:prstGeom>
          <a:noFill/>
        </p:spPr>
        <p:txBody>
          <a:bodyPr wrap="none" lIns="91440" tIns="45720" rIns="91440" bIns="45720">
            <a:spAutoFit/>
          </a:bodyPr>
          <a:lstStyle/>
          <a:p>
            <a:pPr algn="ctr">
              <a:buNone/>
            </a:pPr>
            <a:r>
              <a:rPr lang="en-US" sz="3600" b="1" dirty="0">
                <a:ln w="17780" cmpd="sng">
                  <a:solidFill>
                    <a:srgbClr val="CC99FF"/>
                  </a:solidFill>
                  <a:prstDash val="solid"/>
                  <a:miter lim="800000"/>
                </a:ln>
                <a:solidFill>
                  <a:schemeClr val="tx1">
                    <a:lumMod val="50000"/>
                  </a:schemeClr>
                </a:solidFill>
                <a:effectLst>
                  <a:outerShdw blurRad="50800" algn="tl" rotWithShape="0">
                    <a:srgbClr val="000000"/>
                  </a:outerShdw>
                </a:effectLst>
              </a:rPr>
              <a:t>Answer: Man, only men have the Y </a:t>
            </a:r>
          </a:p>
          <a:p>
            <a:pPr algn="ctr">
              <a:buNone/>
            </a:pPr>
            <a:r>
              <a:rPr lang="en-US" sz="3600" b="1" dirty="0">
                <a:ln w="17780" cmpd="sng">
                  <a:solidFill>
                    <a:srgbClr val="CC99FF"/>
                  </a:solidFill>
                  <a:prstDash val="solid"/>
                  <a:miter lim="800000"/>
                </a:ln>
                <a:solidFill>
                  <a:schemeClr val="tx1">
                    <a:lumMod val="50000"/>
                  </a:schemeClr>
                </a:solidFill>
                <a:effectLst>
                  <a:outerShdw blurRad="50800" algn="tl" rotWithShape="0">
                    <a:srgbClr val="000000"/>
                  </a:outerShdw>
                </a:effectLst>
              </a:rPr>
              <a:t>c</a:t>
            </a:r>
            <a:r>
              <a:rPr lang="en-US" sz="3600" b="1" cap="none" spc="0" dirty="0">
                <a:ln w="17780" cmpd="sng">
                  <a:solidFill>
                    <a:srgbClr val="CC99FF"/>
                  </a:solidFill>
                  <a:prstDash val="solid"/>
                  <a:miter lim="800000"/>
                </a:ln>
                <a:solidFill>
                  <a:schemeClr val="tx1">
                    <a:lumMod val="50000"/>
                  </a:schemeClr>
                </a:solidFill>
                <a:effectLst>
                  <a:outerShdw blurRad="50800" algn="tl" rotWithShape="0">
                    <a:srgbClr val="000000"/>
                  </a:outerShdw>
                </a:effectLst>
              </a:rPr>
              <a:t>hromosome (#23), Woman are XX</a:t>
            </a:r>
          </a:p>
        </p:txBody>
      </p:sp>
      <p:sp>
        <p:nvSpPr>
          <p:cNvPr id="3" name="Oval 2"/>
          <p:cNvSpPr/>
          <p:nvPr/>
        </p:nvSpPr>
        <p:spPr bwMode="auto">
          <a:xfrm>
            <a:off x="5943600" y="5334000"/>
            <a:ext cx="2743200" cy="1219200"/>
          </a:xfrm>
          <a:prstGeom prst="ellipse">
            <a:avLst/>
          </a:prstGeom>
          <a:noFill/>
          <a:ln w="38100"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Tree>
    <p:extLst>
      <p:ext uri="{BB962C8B-B14F-4D97-AF65-F5344CB8AC3E}">
        <p14:creationId xmlns:p14="http://schemas.microsoft.com/office/powerpoint/2010/main" val="111062191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7" name="Rectangle 3"/>
          <p:cNvSpPr>
            <a:spLocks noGrp="1" noChangeArrowheads="1"/>
          </p:cNvSpPr>
          <p:nvPr>
            <p:ph type="body" idx="4294967295"/>
          </p:nvPr>
        </p:nvSpPr>
        <p:spPr>
          <a:xfrm>
            <a:off x="455613" y="304800"/>
            <a:ext cx="8226425" cy="5791200"/>
          </a:xfrm>
        </p:spPr>
        <p:txBody>
          <a:bodyPr/>
          <a:lstStyle/>
          <a:p>
            <a:pPr eaLnBrk="1" hangingPunct="1"/>
            <a:r>
              <a:rPr lang="en-US" dirty="0">
                <a:solidFill>
                  <a:srgbClr val="FF33CC"/>
                </a:solidFill>
              </a:rPr>
              <a:t>Somatic Chromosome: </a:t>
            </a:r>
            <a:r>
              <a:rPr lang="en-US" dirty="0"/>
              <a:t>Any chromosomes that aren’t a sex linked chromosome.</a:t>
            </a:r>
          </a:p>
          <a:p>
            <a:pPr lvl="1" eaLnBrk="1" hangingPunct="1"/>
            <a:r>
              <a:rPr lang="en-US" dirty="0"/>
              <a:t>aka </a:t>
            </a:r>
            <a:r>
              <a:rPr lang="en-US" u="sng" dirty="0">
                <a:solidFill>
                  <a:srgbClr val="FF33CC"/>
                </a:solidFill>
              </a:rPr>
              <a:t>autosomes</a:t>
            </a:r>
          </a:p>
          <a:p>
            <a:pPr eaLnBrk="1" hangingPunct="1"/>
            <a:endParaRPr lang="en-US" dirty="0">
              <a:solidFill>
                <a:srgbClr val="FFCC99"/>
              </a:solidFill>
            </a:endParaRPr>
          </a:p>
        </p:txBody>
      </p:sp>
      <p:sp>
        <p:nvSpPr>
          <p:cNvPr id="175110" name="Rectangle 10"/>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p>
        </p:txBody>
      </p:sp>
      <p:pic>
        <p:nvPicPr>
          <p:cNvPr id="6" name="Picture 2" descr="http://3.bp.blogspot.com/-RGPZq2526CM/Tf4trG4MNLI/AAAAAAAADko/ApIyFMvLt50/s16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362200"/>
            <a:ext cx="8610600" cy="4191000"/>
          </a:xfrm>
          <a:prstGeom prst="rect">
            <a:avLst/>
          </a:prstGeom>
          <a:noFill/>
          <a:extLst>
            <a:ext uri="{909E8E84-426E-40DD-AFC4-6F175D3DCCD1}">
              <a14:hiddenFill xmlns:a14="http://schemas.microsoft.com/office/drawing/2010/main">
                <a:solidFill>
                  <a:srgbClr val="FFFFFF"/>
                </a:solidFill>
              </a14:hiddenFill>
            </a:ext>
          </a:extLst>
        </p:spPr>
      </p:pic>
      <p:sp>
        <p:nvSpPr>
          <p:cNvPr id="4" name="Freeform 3"/>
          <p:cNvSpPr/>
          <p:nvPr/>
        </p:nvSpPr>
        <p:spPr bwMode="auto">
          <a:xfrm>
            <a:off x="136733" y="2076628"/>
            <a:ext cx="8810801" cy="4768968"/>
          </a:xfrm>
          <a:custGeom>
            <a:avLst/>
            <a:gdLst>
              <a:gd name="connsiteX0" fmla="*/ 1290415 w 8810801"/>
              <a:gd name="connsiteY0" fmla="*/ 25637 h 4768968"/>
              <a:gd name="connsiteX1" fmla="*/ 316194 w 8810801"/>
              <a:gd name="connsiteY1" fmla="*/ 34183 h 4768968"/>
              <a:gd name="connsiteX2" fmla="*/ 256374 w 8810801"/>
              <a:gd name="connsiteY2" fmla="*/ 59821 h 4768968"/>
              <a:gd name="connsiteX3" fmla="*/ 230736 w 8810801"/>
              <a:gd name="connsiteY3" fmla="*/ 85458 h 4768968"/>
              <a:gd name="connsiteX4" fmla="*/ 205099 w 8810801"/>
              <a:gd name="connsiteY4" fmla="*/ 94004 h 4768968"/>
              <a:gd name="connsiteX5" fmla="*/ 119641 w 8810801"/>
              <a:gd name="connsiteY5" fmla="*/ 170916 h 4768968"/>
              <a:gd name="connsiteX6" fmla="*/ 76912 w 8810801"/>
              <a:gd name="connsiteY6" fmla="*/ 239282 h 4768968"/>
              <a:gd name="connsiteX7" fmla="*/ 34183 w 8810801"/>
              <a:gd name="connsiteY7" fmla="*/ 307649 h 4768968"/>
              <a:gd name="connsiteX8" fmla="*/ 17091 w 8810801"/>
              <a:gd name="connsiteY8" fmla="*/ 495656 h 4768968"/>
              <a:gd name="connsiteX9" fmla="*/ 0 w 8810801"/>
              <a:gd name="connsiteY9" fmla="*/ 589660 h 4768968"/>
              <a:gd name="connsiteX10" fmla="*/ 8546 w 8810801"/>
              <a:gd name="connsiteY10" fmla="*/ 1145136 h 4768968"/>
              <a:gd name="connsiteX11" fmla="*/ 25637 w 8810801"/>
              <a:gd name="connsiteY11" fmla="*/ 1247686 h 4768968"/>
              <a:gd name="connsiteX12" fmla="*/ 42729 w 8810801"/>
              <a:gd name="connsiteY12" fmla="*/ 1444239 h 4768968"/>
              <a:gd name="connsiteX13" fmla="*/ 59820 w 8810801"/>
              <a:gd name="connsiteY13" fmla="*/ 1529697 h 4768968"/>
              <a:gd name="connsiteX14" fmla="*/ 51274 w 8810801"/>
              <a:gd name="connsiteY14" fmla="*/ 2640651 h 4768968"/>
              <a:gd name="connsiteX15" fmla="*/ 42729 w 8810801"/>
              <a:gd name="connsiteY15" fmla="*/ 2666288 h 4768968"/>
              <a:gd name="connsiteX16" fmla="*/ 34183 w 8810801"/>
              <a:gd name="connsiteY16" fmla="*/ 2760292 h 4768968"/>
              <a:gd name="connsiteX17" fmla="*/ 25637 w 8810801"/>
              <a:gd name="connsiteY17" fmla="*/ 2828658 h 4768968"/>
              <a:gd name="connsiteX18" fmla="*/ 17091 w 8810801"/>
              <a:gd name="connsiteY18" fmla="*/ 3461047 h 4768968"/>
              <a:gd name="connsiteX19" fmla="*/ 42729 w 8810801"/>
              <a:gd name="connsiteY19" fmla="*/ 4059252 h 4768968"/>
              <a:gd name="connsiteX20" fmla="*/ 59820 w 8810801"/>
              <a:gd name="connsiteY20" fmla="*/ 4161802 h 4768968"/>
              <a:gd name="connsiteX21" fmla="*/ 68366 w 8810801"/>
              <a:gd name="connsiteY21" fmla="*/ 4195985 h 4768968"/>
              <a:gd name="connsiteX22" fmla="*/ 111095 w 8810801"/>
              <a:gd name="connsiteY22" fmla="*/ 4289989 h 4768968"/>
              <a:gd name="connsiteX23" fmla="*/ 136732 w 8810801"/>
              <a:gd name="connsiteY23" fmla="*/ 4341264 h 4768968"/>
              <a:gd name="connsiteX24" fmla="*/ 145278 w 8810801"/>
              <a:gd name="connsiteY24" fmla="*/ 4366901 h 4768968"/>
              <a:gd name="connsiteX25" fmla="*/ 188007 w 8810801"/>
              <a:gd name="connsiteY25" fmla="*/ 4426722 h 4768968"/>
              <a:gd name="connsiteX26" fmla="*/ 205099 w 8810801"/>
              <a:gd name="connsiteY26" fmla="*/ 4452359 h 4768968"/>
              <a:gd name="connsiteX27" fmla="*/ 230736 w 8810801"/>
              <a:gd name="connsiteY27" fmla="*/ 4460905 h 4768968"/>
              <a:gd name="connsiteX28" fmla="*/ 256374 w 8810801"/>
              <a:gd name="connsiteY28" fmla="*/ 4477996 h 4768968"/>
              <a:gd name="connsiteX29" fmla="*/ 307648 w 8810801"/>
              <a:gd name="connsiteY29" fmla="*/ 4495088 h 4768968"/>
              <a:gd name="connsiteX30" fmla="*/ 367469 w 8810801"/>
              <a:gd name="connsiteY30" fmla="*/ 4520725 h 4768968"/>
              <a:gd name="connsiteX31" fmla="*/ 418744 w 8810801"/>
              <a:gd name="connsiteY31" fmla="*/ 4529271 h 4768968"/>
              <a:gd name="connsiteX32" fmla="*/ 598205 w 8810801"/>
              <a:gd name="connsiteY32" fmla="*/ 4572000 h 4768968"/>
              <a:gd name="connsiteX33" fmla="*/ 666572 w 8810801"/>
              <a:gd name="connsiteY33" fmla="*/ 4589092 h 4768968"/>
              <a:gd name="connsiteX34" fmla="*/ 999858 w 8810801"/>
              <a:gd name="connsiteY34" fmla="*/ 4606183 h 4768968"/>
              <a:gd name="connsiteX35" fmla="*/ 1110953 w 8810801"/>
              <a:gd name="connsiteY35" fmla="*/ 4623275 h 4768968"/>
              <a:gd name="connsiteX36" fmla="*/ 1187865 w 8810801"/>
              <a:gd name="connsiteY36" fmla="*/ 4640366 h 4768968"/>
              <a:gd name="connsiteX37" fmla="*/ 1333144 w 8810801"/>
              <a:gd name="connsiteY37" fmla="*/ 4657458 h 4768968"/>
              <a:gd name="connsiteX38" fmla="*/ 1709159 w 8810801"/>
              <a:gd name="connsiteY38" fmla="*/ 4674550 h 4768968"/>
              <a:gd name="connsiteX39" fmla="*/ 1777525 w 8810801"/>
              <a:gd name="connsiteY39" fmla="*/ 4683095 h 4768968"/>
              <a:gd name="connsiteX40" fmla="*/ 1888620 w 8810801"/>
              <a:gd name="connsiteY40" fmla="*/ 4700187 h 4768968"/>
              <a:gd name="connsiteX41" fmla="*/ 2059536 w 8810801"/>
              <a:gd name="connsiteY41" fmla="*/ 4717279 h 4768968"/>
              <a:gd name="connsiteX42" fmla="*/ 2110811 w 8810801"/>
              <a:gd name="connsiteY42" fmla="*/ 4725824 h 4768968"/>
              <a:gd name="connsiteX43" fmla="*/ 2187723 w 8810801"/>
              <a:gd name="connsiteY43" fmla="*/ 4734370 h 4768968"/>
              <a:gd name="connsiteX44" fmla="*/ 2939753 w 8810801"/>
              <a:gd name="connsiteY44" fmla="*/ 4751462 h 4768968"/>
              <a:gd name="connsiteX45" fmla="*/ 3443955 w 8810801"/>
              <a:gd name="connsiteY45" fmla="*/ 4742916 h 4768968"/>
              <a:gd name="connsiteX46" fmla="*/ 3572142 w 8810801"/>
              <a:gd name="connsiteY46" fmla="*/ 4725824 h 4768968"/>
              <a:gd name="connsiteX47" fmla="*/ 3623417 w 8810801"/>
              <a:gd name="connsiteY47" fmla="*/ 4717279 h 4768968"/>
              <a:gd name="connsiteX48" fmla="*/ 3666146 w 8810801"/>
              <a:gd name="connsiteY48" fmla="*/ 4708733 h 4768968"/>
              <a:gd name="connsiteX49" fmla="*/ 3768695 w 8810801"/>
              <a:gd name="connsiteY49" fmla="*/ 4700187 h 4768968"/>
              <a:gd name="connsiteX50" fmla="*/ 4802736 w 8810801"/>
              <a:gd name="connsiteY50" fmla="*/ 4691641 h 4768968"/>
              <a:gd name="connsiteX51" fmla="*/ 4905286 w 8810801"/>
              <a:gd name="connsiteY51" fmla="*/ 4674550 h 4768968"/>
              <a:gd name="connsiteX52" fmla="*/ 4939469 w 8810801"/>
              <a:gd name="connsiteY52" fmla="*/ 4666004 h 4768968"/>
              <a:gd name="connsiteX53" fmla="*/ 5059110 w 8810801"/>
              <a:gd name="connsiteY53" fmla="*/ 4648912 h 4768968"/>
              <a:gd name="connsiteX54" fmla="*/ 5093293 w 8810801"/>
              <a:gd name="connsiteY54" fmla="*/ 4640366 h 4768968"/>
              <a:gd name="connsiteX55" fmla="*/ 5272755 w 8810801"/>
              <a:gd name="connsiteY55" fmla="*/ 4623275 h 4768968"/>
              <a:gd name="connsiteX56" fmla="*/ 5426579 w 8810801"/>
              <a:gd name="connsiteY56" fmla="*/ 4597637 h 4768968"/>
              <a:gd name="connsiteX57" fmla="*/ 5486400 w 8810801"/>
              <a:gd name="connsiteY57" fmla="*/ 4589092 h 4768968"/>
              <a:gd name="connsiteX58" fmla="*/ 5640224 w 8810801"/>
              <a:gd name="connsiteY58" fmla="*/ 4563454 h 4768968"/>
              <a:gd name="connsiteX59" fmla="*/ 5785503 w 8810801"/>
              <a:gd name="connsiteY59" fmla="*/ 4546363 h 4768968"/>
              <a:gd name="connsiteX60" fmla="*/ 5845323 w 8810801"/>
              <a:gd name="connsiteY60" fmla="*/ 4529271 h 4768968"/>
              <a:gd name="connsiteX61" fmla="*/ 5888052 w 8810801"/>
              <a:gd name="connsiteY61" fmla="*/ 4477996 h 4768968"/>
              <a:gd name="connsiteX62" fmla="*/ 5913689 w 8810801"/>
              <a:gd name="connsiteY62" fmla="*/ 4460905 h 4768968"/>
              <a:gd name="connsiteX63" fmla="*/ 5947873 w 8810801"/>
              <a:gd name="connsiteY63" fmla="*/ 4418176 h 4768968"/>
              <a:gd name="connsiteX64" fmla="*/ 5956418 w 8810801"/>
              <a:gd name="connsiteY64" fmla="*/ 4392538 h 4768968"/>
              <a:gd name="connsiteX65" fmla="*/ 5973510 w 8810801"/>
              <a:gd name="connsiteY65" fmla="*/ 4366901 h 4768968"/>
              <a:gd name="connsiteX66" fmla="*/ 6007693 w 8810801"/>
              <a:gd name="connsiteY66" fmla="*/ 4264351 h 4768968"/>
              <a:gd name="connsiteX67" fmla="*/ 6016239 w 8810801"/>
              <a:gd name="connsiteY67" fmla="*/ 3888336 h 4768968"/>
              <a:gd name="connsiteX68" fmla="*/ 6024785 w 8810801"/>
              <a:gd name="connsiteY68" fmla="*/ 3862699 h 4768968"/>
              <a:gd name="connsiteX69" fmla="*/ 6033331 w 8810801"/>
              <a:gd name="connsiteY69" fmla="*/ 3811424 h 4768968"/>
              <a:gd name="connsiteX70" fmla="*/ 6067514 w 8810801"/>
              <a:gd name="connsiteY70" fmla="*/ 3743058 h 4768968"/>
              <a:gd name="connsiteX71" fmla="*/ 6084605 w 8810801"/>
              <a:gd name="connsiteY71" fmla="*/ 3691783 h 4768968"/>
              <a:gd name="connsiteX72" fmla="*/ 6093151 w 8810801"/>
              <a:gd name="connsiteY72" fmla="*/ 3657600 h 4768968"/>
              <a:gd name="connsiteX73" fmla="*/ 6127334 w 8810801"/>
              <a:gd name="connsiteY73" fmla="*/ 3589234 h 4768968"/>
              <a:gd name="connsiteX74" fmla="*/ 6135880 w 8810801"/>
              <a:gd name="connsiteY74" fmla="*/ 3563596 h 4768968"/>
              <a:gd name="connsiteX75" fmla="*/ 6170063 w 8810801"/>
              <a:gd name="connsiteY75" fmla="*/ 3495230 h 4768968"/>
              <a:gd name="connsiteX76" fmla="*/ 6195701 w 8810801"/>
              <a:gd name="connsiteY76" fmla="*/ 3409772 h 4768968"/>
              <a:gd name="connsiteX77" fmla="*/ 6204246 w 8810801"/>
              <a:gd name="connsiteY77" fmla="*/ 3384135 h 4768968"/>
              <a:gd name="connsiteX78" fmla="*/ 6221338 w 8810801"/>
              <a:gd name="connsiteY78" fmla="*/ 3358497 h 4768968"/>
              <a:gd name="connsiteX79" fmla="*/ 6238430 w 8810801"/>
              <a:gd name="connsiteY79" fmla="*/ 3307222 h 4768968"/>
              <a:gd name="connsiteX80" fmla="*/ 6272613 w 8810801"/>
              <a:gd name="connsiteY80" fmla="*/ 3290131 h 4768968"/>
              <a:gd name="connsiteX81" fmla="*/ 6323888 w 8810801"/>
              <a:gd name="connsiteY81" fmla="*/ 3273039 h 4768968"/>
              <a:gd name="connsiteX82" fmla="*/ 6383708 w 8810801"/>
              <a:gd name="connsiteY82" fmla="*/ 3281585 h 4768968"/>
              <a:gd name="connsiteX83" fmla="*/ 6426437 w 8810801"/>
              <a:gd name="connsiteY83" fmla="*/ 3298677 h 4768968"/>
              <a:gd name="connsiteX84" fmla="*/ 6452074 w 8810801"/>
              <a:gd name="connsiteY84" fmla="*/ 3307222 h 4768968"/>
              <a:gd name="connsiteX85" fmla="*/ 6511895 w 8810801"/>
              <a:gd name="connsiteY85" fmla="*/ 3349951 h 4768968"/>
              <a:gd name="connsiteX86" fmla="*/ 6554624 w 8810801"/>
              <a:gd name="connsiteY86" fmla="*/ 3401226 h 4768968"/>
              <a:gd name="connsiteX87" fmla="*/ 6605899 w 8810801"/>
              <a:gd name="connsiteY87" fmla="*/ 3435409 h 4768968"/>
              <a:gd name="connsiteX88" fmla="*/ 6631536 w 8810801"/>
              <a:gd name="connsiteY88" fmla="*/ 3443955 h 4768968"/>
              <a:gd name="connsiteX89" fmla="*/ 6759723 w 8810801"/>
              <a:gd name="connsiteY89" fmla="*/ 3469593 h 4768968"/>
              <a:gd name="connsiteX90" fmla="*/ 6828089 w 8810801"/>
              <a:gd name="connsiteY90" fmla="*/ 3478138 h 4768968"/>
              <a:gd name="connsiteX91" fmla="*/ 7528845 w 8810801"/>
              <a:gd name="connsiteY91" fmla="*/ 3495230 h 4768968"/>
              <a:gd name="connsiteX92" fmla="*/ 7776673 w 8810801"/>
              <a:gd name="connsiteY92" fmla="*/ 3512322 h 4768968"/>
              <a:gd name="connsiteX93" fmla="*/ 7853585 w 8810801"/>
              <a:gd name="connsiteY93" fmla="*/ 3529413 h 4768968"/>
              <a:gd name="connsiteX94" fmla="*/ 8340695 w 8810801"/>
              <a:gd name="connsiteY94" fmla="*/ 3520867 h 4768968"/>
              <a:gd name="connsiteX95" fmla="*/ 8400516 w 8810801"/>
              <a:gd name="connsiteY95" fmla="*/ 3495230 h 4768968"/>
              <a:gd name="connsiteX96" fmla="*/ 8434699 w 8810801"/>
              <a:gd name="connsiteY96" fmla="*/ 3486684 h 4768968"/>
              <a:gd name="connsiteX97" fmla="*/ 8451790 w 8810801"/>
              <a:gd name="connsiteY97" fmla="*/ 3461047 h 4768968"/>
              <a:gd name="connsiteX98" fmla="*/ 8503065 w 8810801"/>
              <a:gd name="connsiteY98" fmla="*/ 3418318 h 4768968"/>
              <a:gd name="connsiteX99" fmla="*/ 8528703 w 8810801"/>
              <a:gd name="connsiteY99" fmla="*/ 3375589 h 4768968"/>
              <a:gd name="connsiteX100" fmla="*/ 8614160 w 8810801"/>
              <a:gd name="connsiteY100" fmla="*/ 3273039 h 4768968"/>
              <a:gd name="connsiteX101" fmla="*/ 8673981 w 8810801"/>
              <a:gd name="connsiteY101" fmla="*/ 3213219 h 4768968"/>
              <a:gd name="connsiteX102" fmla="*/ 8699618 w 8810801"/>
              <a:gd name="connsiteY102" fmla="*/ 3187581 h 4768968"/>
              <a:gd name="connsiteX103" fmla="*/ 8716710 w 8810801"/>
              <a:gd name="connsiteY103" fmla="*/ 3153398 h 4768968"/>
              <a:gd name="connsiteX104" fmla="*/ 8733802 w 8810801"/>
              <a:gd name="connsiteY104" fmla="*/ 3085032 h 4768968"/>
              <a:gd name="connsiteX105" fmla="*/ 8750893 w 8810801"/>
              <a:gd name="connsiteY105" fmla="*/ 3033757 h 4768968"/>
              <a:gd name="connsiteX106" fmla="*/ 8750893 w 8810801"/>
              <a:gd name="connsiteY106" fmla="*/ 2726108 h 4768968"/>
              <a:gd name="connsiteX107" fmla="*/ 8759439 w 8810801"/>
              <a:gd name="connsiteY107" fmla="*/ 2256090 h 4768968"/>
              <a:gd name="connsiteX108" fmla="*/ 8767985 w 8810801"/>
              <a:gd name="connsiteY108" fmla="*/ 2187723 h 4768968"/>
              <a:gd name="connsiteX109" fmla="*/ 8793622 w 8810801"/>
              <a:gd name="connsiteY109" fmla="*/ 2050991 h 4768968"/>
              <a:gd name="connsiteX110" fmla="*/ 8802168 w 8810801"/>
              <a:gd name="connsiteY110" fmla="*/ 1862983 h 4768968"/>
              <a:gd name="connsiteX111" fmla="*/ 8785076 w 8810801"/>
              <a:gd name="connsiteY111" fmla="*/ 1367327 h 4768968"/>
              <a:gd name="connsiteX112" fmla="*/ 8759439 w 8810801"/>
              <a:gd name="connsiteY112" fmla="*/ 1187865 h 4768968"/>
              <a:gd name="connsiteX113" fmla="*/ 8742347 w 8810801"/>
              <a:gd name="connsiteY113" fmla="*/ 1093862 h 4768968"/>
              <a:gd name="connsiteX114" fmla="*/ 8725256 w 8810801"/>
              <a:gd name="connsiteY114" fmla="*/ 1068224 h 4768968"/>
              <a:gd name="connsiteX115" fmla="*/ 8691073 w 8810801"/>
              <a:gd name="connsiteY115" fmla="*/ 974221 h 4768968"/>
              <a:gd name="connsiteX116" fmla="*/ 8673981 w 8810801"/>
              <a:gd name="connsiteY116" fmla="*/ 922946 h 4768968"/>
              <a:gd name="connsiteX117" fmla="*/ 8656889 w 8810801"/>
              <a:gd name="connsiteY117" fmla="*/ 888763 h 4768968"/>
              <a:gd name="connsiteX118" fmla="*/ 8639798 w 8810801"/>
              <a:gd name="connsiteY118" fmla="*/ 863125 h 4768968"/>
              <a:gd name="connsiteX119" fmla="*/ 8614160 w 8810801"/>
              <a:gd name="connsiteY119" fmla="*/ 803305 h 4768968"/>
              <a:gd name="connsiteX120" fmla="*/ 8588523 w 8810801"/>
              <a:gd name="connsiteY120" fmla="*/ 777667 h 4768968"/>
              <a:gd name="connsiteX121" fmla="*/ 8554340 w 8810801"/>
              <a:gd name="connsiteY121" fmla="*/ 709301 h 4768968"/>
              <a:gd name="connsiteX122" fmla="*/ 8528703 w 8810801"/>
              <a:gd name="connsiteY122" fmla="*/ 692209 h 4768968"/>
              <a:gd name="connsiteX123" fmla="*/ 8417607 w 8810801"/>
              <a:gd name="connsiteY123" fmla="*/ 598206 h 4768968"/>
              <a:gd name="connsiteX124" fmla="*/ 8332149 w 8810801"/>
              <a:gd name="connsiteY124" fmla="*/ 555477 h 4768968"/>
              <a:gd name="connsiteX125" fmla="*/ 8280874 w 8810801"/>
              <a:gd name="connsiteY125" fmla="*/ 529839 h 4768968"/>
              <a:gd name="connsiteX126" fmla="*/ 8221054 w 8810801"/>
              <a:gd name="connsiteY126" fmla="*/ 512748 h 4768968"/>
              <a:gd name="connsiteX127" fmla="*/ 8186871 w 8810801"/>
              <a:gd name="connsiteY127" fmla="*/ 495656 h 4768968"/>
              <a:gd name="connsiteX128" fmla="*/ 8067230 w 8810801"/>
              <a:gd name="connsiteY128" fmla="*/ 461473 h 4768968"/>
              <a:gd name="connsiteX129" fmla="*/ 8041592 w 8810801"/>
              <a:gd name="connsiteY129" fmla="*/ 444381 h 4768968"/>
              <a:gd name="connsiteX130" fmla="*/ 7947588 w 8810801"/>
              <a:gd name="connsiteY130" fmla="*/ 427290 h 4768968"/>
              <a:gd name="connsiteX131" fmla="*/ 7853585 w 8810801"/>
              <a:gd name="connsiteY131" fmla="*/ 393107 h 4768968"/>
              <a:gd name="connsiteX132" fmla="*/ 7759581 w 8810801"/>
              <a:gd name="connsiteY132" fmla="*/ 384561 h 4768968"/>
              <a:gd name="connsiteX133" fmla="*/ 7563028 w 8810801"/>
              <a:gd name="connsiteY133" fmla="*/ 358923 h 4768968"/>
              <a:gd name="connsiteX134" fmla="*/ 7520299 w 8810801"/>
              <a:gd name="connsiteY134" fmla="*/ 350378 h 4768968"/>
              <a:gd name="connsiteX135" fmla="*/ 7469024 w 8810801"/>
              <a:gd name="connsiteY135" fmla="*/ 341832 h 4768968"/>
              <a:gd name="connsiteX136" fmla="*/ 7392112 w 8810801"/>
              <a:gd name="connsiteY136" fmla="*/ 324740 h 4768968"/>
              <a:gd name="connsiteX137" fmla="*/ 7238288 w 8810801"/>
              <a:gd name="connsiteY137" fmla="*/ 307649 h 4768968"/>
              <a:gd name="connsiteX138" fmla="*/ 7067372 w 8810801"/>
              <a:gd name="connsiteY138" fmla="*/ 282011 h 4768968"/>
              <a:gd name="connsiteX139" fmla="*/ 7007551 w 8810801"/>
              <a:gd name="connsiteY139" fmla="*/ 273465 h 4768968"/>
              <a:gd name="connsiteX140" fmla="*/ 6956276 w 8810801"/>
              <a:gd name="connsiteY140" fmla="*/ 264920 h 4768968"/>
              <a:gd name="connsiteX141" fmla="*/ 6896456 w 8810801"/>
              <a:gd name="connsiteY141" fmla="*/ 256374 h 4768968"/>
              <a:gd name="connsiteX142" fmla="*/ 6793906 w 8810801"/>
              <a:gd name="connsiteY142" fmla="*/ 239282 h 4768968"/>
              <a:gd name="connsiteX143" fmla="*/ 6708448 w 8810801"/>
              <a:gd name="connsiteY143" fmla="*/ 230736 h 4768968"/>
              <a:gd name="connsiteX144" fmla="*/ 6665719 w 8810801"/>
              <a:gd name="connsiteY144" fmla="*/ 222191 h 4768968"/>
              <a:gd name="connsiteX145" fmla="*/ 6563170 w 8810801"/>
              <a:gd name="connsiteY145" fmla="*/ 213645 h 4768968"/>
              <a:gd name="connsiteX146" fmla="*/ 6417891 w 8810801"/>
              <a:gd name="connsiteY146" fmla="*/ 196553 h 4768968"/>
              <a:gd name="connsiteX147" fmla="*/ 6358071 w 8810801"/>
              <a:gd name="connsiteY147" fmla="*/ 188008 h 4768968"/>
              <a:gd name="connsiteX148" fmla="*/ 6264067 w 8810801"/>
              <a:gd name="connsiteY148" fmla="*/ 179462 h 4768968"/>
              <a:gd name="connsiteX149" fmla="*/ 6118788 w 8810801"/>
              <a:gd name="connsiteY149" fmla="*/ 153824 h 4768968"/>
              <a:gd name="connsiteX150" fmla="*/ 6093151 w 8810801"/>
              <a:gd name="connsiteY150" fmla="*/ 145279 h 4768968"/>
              <a:gd name="connsiteX151" fmla="*/ 6016239 w 8810801"/>
              <a:gd name="connsiteY151" fmla="*/ 136733 h 4768968"/>
              <a:gd name="connsiteX152" fmla="*/ 5947873 w 8810801"/>
              <a:gd name="connsiteY152" fmla="*/ 119641 h 4768968"/>
              <a:gd name="connsiteX153" fmla="*/ 5717136 w 8810801"/>
              <a:gd name="connsiteY153" fmla="*/ 111095 h 4768968"/>
              <a:gd name="connsiteX154" fmla="*/ 5597495 w 8810801"/>
              <a:gd name="connsiteY154" fmla="*/ 102550 h 4768968"/>
              <a:gd name="connsiteX155" fmla="*/ 5272755 w 8810801"/>
              <a:gd name="connsiteY155" fmla="*/ 59821 h 4768968"/>
              <a:gd name="connsiteX156" fmla="*/ 2828658 w 8810801"/>
              <a:gd name="connsiteY156" fmla="*/ 42729 h 4768968"/>
              <a:gd name="connsiteX157" fmla="*/ 2597921 w 8810801"/>
              <a:gd name="connsiteY157" fmla="*/ 25637 h 4768968"/>
              <a:gd name="connsiteX158" fmla="*/ 2153540 w 8810801"/>
              <a:gd name="connsiteY158" fmla="*/ 0 h 4768968"/>
              <a:gd name="connsiteX159" fmla="*/ 1187865 w 8810801"/>
              <a:gd name="connsiteY159" fmla="*/ 0 h 4768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8810801" h="4768968">
                <a:moveTo>
                  <a:pt x="1290415" y="25637"/>
                </a:moveTo>
                <a:lnTo>
                  <a:pt x="316194" y="34183"/>
                </a:lnTo>
                <a:cubicBezTo>
                  <a:pt x="304762" y="34378"/>
                  <a:pt x="261433" y="56208"/>
                  <a:pt x="256374" y="59821"/>
                </a:cubicBezTo>
                <a:cubicBezTo>
                  <a:pt x="246539" y="66846"/>
                  <a:pt x="240792" y="78754"/>
                  <a:pt x="230736" y="85458"/>
                </a:cubicBezTo>
                <a:cubicBezTo>
                  <a:pt x="223241" y="90455"/>
                  <a:pt x="213156" y="89976"/>
                  <a:pt x="205099" y="94004"/>
                </a:cubicBezTo>
                <a:cubicBezTo>
                  <a:pt x="175588" y="108759"/>
                  <a:pt x="132935" y="153191"/>
                  <a:pt x="119641" y="170916"/>
                </a:cubicBezTo>
                <a:cubicBezTo>
                  <a:pt x="47012" y="267752"/>
                  <a:pt x="135565" y="145437"/>
                  <a:pt x="76912" y="239282"/>
                </a:cubicBezTo>
                <a:cubicBezTo>
                  <a:pt x="21447" y="328026"/>
                  <a:pt x="77485" y="221040"/>
                  <a:pt x="34183" y="307649"/>
                </a:cubicBezTo>
                <a:cubicBezTo>
                  <a:pt x="9608" y="455093"/>
                  <a:pt x="49176" y="206886"/>
                  <a:pt x="17091" y="495656"/>
                </a:cubicBezTo>
                <a:cubicBezTo>
                  <a:pt x="13574" y="527310"/>
                  <a:pt x="5697" y="558325"/>
                  <a:pt x="0" y="589660"/>
                </a:cubicBezTo>
                <a:cubicBezTo>
                  <a:pt x="2849" y="774819"/>
                  <a:pt x="1337" y="960096"/>
                  <a:pt x="8546" y="1145136"/>
                </a:cubicBezTo>
                <a:cubicBezTo>
                  <a:pt x="9895" y="1179765"/>
                  <a:pt x="21702" y="1213255"/>
                  <a:pt x="25637" y="1247686"/>
                </a:cubicBezTo>
                <a:cubicBezTo>
                  <a:pt x="33104" y="1313026"/>
                  <a:pt x="29832" y="1379751"/>
                  <a:pt x="42729" y="1444239"/>
                </a:cubicBezTo>
                <a:lnTo>
                  <a:pt x="59820" y="1529697"/>
                </a:lnTo>
                <a:cubicBezTo>
                  <a:pt x="56971" y="1900015"/>
                  <a:pt x="56842" y="2270364"/>
                  <a:pt x="51274" y="2640651"/>
                </a:cubicBezTo>
                <a:cubicBezTo>
                  <a:pt x="51139" y="2649658"/>
                  <a:pt x="44003" y="2657371"/>
                  <a:pt x="42729" y="2666288"/>
                </a:cubicBezTo>
                <a:cubicBezTo>
                  <a:pt x="38279" y="2697436"/>
                  <a:pt x="37477" y="2729001"/>
                  <a:pt x="34183" y="2760292"/>
                </a:cubicBezTo>
                <a:cubicBezTo>
                  <a:pt x="31779" y="2783132"/>
                  <a:pt x="28486" y="2805869"/>
                  <a:pt x="25637" y="2828658"/>
                </a:cubicBezTo>
                <a:cubicBezTo>
                  <a:pt x="22788" y="3039454"/>
                  <a:pt x="15518" y="3250237"/>
                  <a:pt x="17091" y="3461047"/>
                </a:cubicBezTo>
                <a:cubicBezTo>
                  <a:pt x="18358" y="3630818"/>
                  <a:pt x="19975" y="3865838"/>
                  <a:pt x="42729" y="4059252"/>
                </a:cubicBezTo>
                <a:cubicBezTo>
                  <a:pt x="47189" y="4097162"/>
                  <a:pt x="51751" y="4125490"/>
                  <a:pt x="59820" y="4161802"/>
                </a:cubicBezTo>
                <a:cubicBezTo>
                  <a:pt x="62368" y="4173267"/>
                  <a:pt x="64352" y="4184947"/>
                  <a:pt x="68366" y="4195985"/>
                </a:cubicBezTo>
                <a:cubicBezTo>
                  <a:pt x="104868" y="4296366"/>
                  <a:pt x="80867" y="4219460"/>
                  <a:pt x="111095" y="4289989"/>
                </a:cubicBezTo>
                <a:cubicBezTo>
                  <a:pt x="175549" y="4440376"/>
                  <a:pt x="54602" y="4177001"/>
                  <a:pt x="136732" y="4341264"/>
                </a:cubicBezTo>
                <a:cubicBezTo>
                  <a:pt x="140760" y="4349321"/>
                  <a:pt x="141249" y="4358844"/>
                  <a:pt x="145278" y="4366901"/>
                </a:cubicBezTo>
                <a:cubicBezTo>
                  <a:pt x="151988" y="4380320"/>
                  <a:pt x="181562" y="4417699"/>
                  <a:pt x="188007" y="4426722"/>
                </a:cubicBezTo>
                <a:cubicBezTo>
                  <a:pt x="193977" y="4435080"/>
                  <a:pt x="197079" y="4445943"/>
                  <a:pt x="205099" y="4452359"/>
                </a:cubicBezTo>
                <a:cubicBezTo>
                  <a:pt x="212133" y="4457986"/>
                  <a:pt x="222679" y="4456877"/>
                  <a:pt x="230736" y="4460905"/>
                </a:cubicBezTo>
                <a:cubicBezTo>
                  <a:pt x="239923" y="4465498"/>
                  <a:pt x="246988" y="4473825"/>
                  <a:pt x="256374" y="4477996"/>
                </a:cubicBezTo>
                <a:cubicBezTo>
                  <a:pt x="272837" y="4485313"/>
                  <a:pt x="291534" y="4487031"/>
                  <a:pt x="307648" y="4495088"/>
                </a:cubicBezTo>
                <a:cubicBezTo>
                  <a:pt x="328549" y="4505538"/>
                  <a:pt x="344835" y="4515695"/>
                  <a:pt x="367469" y="4520725"/>
                </a:cubicBezTo>
                <a:cubicBezTo>
                  <a:pt x="384384" y="4524484"/>
                  <a:pt x="401652" y="4526422"/>
                  <a:pt x="418744" y="4529271"/>
                </a:cubicBezTo>
                <a:cubicBezTo>
                  <a:pt x="528532" y="4565867"/>
                  <a:pt x="469000" y="4550465"/>
                  <a:pt x="598205" y="4572000"/>
                </a:cubicBezTo>
                <a:cubicBezTo>
                  <a:pt x="621376" y="4575862"/>
                  <a:pt x="643297" y="4585918"/>
                  <a:pt x="666572" y="4589092"/>
                </a:cubicBezTo>
                <a:cubicBezTo>
                  <a:pt x="728766" y="4597573"/>
                  <a:pt x="975396" y="4605204"/>
                  <a:pt x="999858" y="4606183"/>
                </a:cubicBezTo>
                <a:cubicBezTo>
                  <a:pt x="1036890" y="4611880"/>
                  <a:pt x="1074127" y="4616370"/>
                  <a:pt x="1110953" y="4623275"/>
                </a:cubicBezTo>
                <a:cubicBezTo>
                  <a:pt x="1240697" y="4647603"/>
                  <a:pt x="959068" y="4610523"/>
                  <a:pt x="1187865" y="4640366"/>
                </a:cubicBezTo>
                <a:cubicBezTo>
                  <a:pt x="1236216" y="4646673"/>
                  <a:pt x="1284661" y="4652263"/>
                  <a:pt x="1333144" y="4657458"/>
                </a:cubicBezTo>
                <a:cubicBezTo>
                  <a:pt x="1481162" y="4673317"/>
                  <a:pt x="1514202" y="4668642"/>
                  <a:pt x="1709159" y="4674550"/>
                </a:cubicBezTo>
                <a:lnTo>
                  <a:pt x="1777525" y="4683095"/>
                </a:lnTo>
                <a:cubicBezTo>
                  <a:pt x="1814616" y="4688394"/>
                  <a:pt x="1851425" y="4695678"/>
                  <a:pt x="1888620" y="4700187"/>
                </a:cubicBezTo>
                <a:cubicBezTo>
                  <a:pt x="1945460" y="4707077"/>
                  <a:pt x="2002564" y="4711582"/>
                  <a:pt x="2059536" y="4717279"/>
                </a:cubicBezTo>
                <a:cubicBezTo>
                  <a:pt x="2076777" y="4719003"/>
                  <a:pt x="2093636" y="4723534"/>
                  <a:pt x="2110811" y="4725824"/>
                </a:cubicBezTo>
                <a:cubicBezTo>
                  <a:pt x="2136380" y="4729233"/>
                  <a:pt x="2162086" y="4731521"/>
                  <a:pt x="2187723" y="4734370"/>
                </a:cubicBezTo>
                <a:cubicBezTo>
                  <a:pt x="2452355" y="4800530"/>
                  <a:pt x="2244904" y="4751462"/>
                  <a:pt x="2939753" y="4751462"/>
                </a:cubicBezTo>
                <a:cubicBezTo>
                  <a:pt x="3107844" y="4751462"/>
                  <a:pt x="3275888" y="4745765"/>
                  <a:pt x="3443955" y="4742916"/>
                </a:cubicBezTo>
                <a:cubicBezTo>
                  <a:pt x="3562805" y="4723107"/>
                  <a:pt x="3415289" y="4746737"/>
                  <a:pt x="3572142" y="4725824"/>
                </a:cubicBezTo>
                <a:cubicBezTo>
                  <a:pt x="3589317" y="4723534"/>
                  <a:pt x="3606369" y="4720379"/>
                  <a:pt x="3623417" y="4717279"/>
                </a:cubicBezTo>
                <a:cubicBezTo>
                  <a:pt x="3637708" y="4714681"/>
                  <a:pt x="3651720" y="4710430"/>
                  <a:pt x="3666146" y="4708733"/>
                </a:cubicBezTo>
                <a:cubicBezTo>
                  <a:pt x="3700213" y="4704725"/>
                  <a:pt x="3734397" y="4700703"/>
                  <a:pt x="3768695" y="4700187"/>
                </a:cubicBezTo>
                <a:lnTo>
                  <a:pt x="4802736" y="4691641"/>
                </a:lnTo>
                <a:cubicBezTo>
                  <a:pt x="4852660" y="4684509"/>
                  <a:pt x="4860311" y="4684544"/>
                  <a:pt x="4905286" y="4674550"/>
                </a:cubicBezTo>
                <a:cubicBezTo>
                  <a:pt x="4916751" y="4672002"/>
                  <a:pt x="4927884" y="4667935"/>
                  <a:pt x="4939469" y="4666004"/>
                </a:cubicBezTo>
                <a:cubicBezTo>
                  <a:pt x="4979206" y="4659381"/>
                  <a:pt x="5019373" y="4655535"/>
                  <a:pt x="5059110" y="4648912"/>
                </a:cubicBezTo>
                <a:cubicBezTo>
                  <a:pt x="5070695" y="4646981"/>
                  <a:pt x="5081685" y="4642152"/>
                  <a:pt x="5093293" y="4640366"/>
                </a:cubicBezTo>
                <a:cubicBezTo>
                  <a:pt x="5137007" y="4633641"/>
                  <a:pt x="5233980" y="4626506"/>
                  <a:pt x="5272755" y="4623275"/>
                </a:cubicBezTo>
                <a:cubicBezTo>
                  <a:pt x="5346018" y="4604959"/>
                  <a:pt x="5295318" y="4616388"/>
                  <a:pt x="5426579" y="4597637"/>
                </a:cubicBezTo>
                <a:cubicBezTo>
                  <a:pt x="5446519" y="4594788"/>
                  <a:pt x="5466859" y="4593977"/>
                  <a:pt x="5486400" y="4589092"/>
                </a:cubicBezTo>
                <a:cubicBezTo>
                  <a:pt x="5559665" y="4570775"/>
                  <a:pt x="5508957" y="4582207"/>
                  <a:pt x="5640224" y="4563454"/>
                </a:cubicBezTo>
                <a:cubicBezTo>
                  <a:pt x="5728384" y="4550859"/>
                  <a:pt x="5680004" y="4556912"/>
                  <a:pt x="5785503" y="4546363"/>
                </a:cubicBezTo>
                <a:cubicBezTo>
                  <a:pt x="5790062" y="4545223"/>
                  <a:pt x="5837967" y="4534175"/>
                  <a:pt x="5845323" y="4529271"/>
                </a:cubicBezTo>
                <a:cubicBezTo>
                  <a:pt x="5887323" y="4501271"/>
                  <a:pt x="5856522" y="4509526"/>
                  <a:pt x="5888052" y="4477996"/>
                </a:cubicBezTo>
                <a:cubicBezTo>
                  <a:pt x="5895314" y="4470734"/>
                  <a:pt x="5906427" y="4468167"/>
                  <a:pt x="5913689" y="4460905"/>
                </a:cubicBezTo>
                <a:cubicBezTo>
                  <a:pt x="5926587" y="4448007"/>
                  <a:pt x="5936478" y="4432419"/>
                  <a:pt x="5947873" y="4418176"/>
                </a:cubicBezTo>
                <a:cubicBezTo>
                  <a:pt x="5950721" y="4409630"/>
                  <a:pt x="5952389" y="4400595"/>
                  <a:pt x="5956418" y="4392538"/>
                </a:cubicBezTo>
                <a:cubicBezTo>
                  <a:pt x="5961011" y="4383352"/>
                  <a:pt x="5970000" y="4376553"/>
                  <a:pt x="5973510" y="4366901"/>
                </a:cubicBezTo>
                <a:cubicBezTo>
                  <a:pt x="6027337" y="4218882"/>
                  <a:pt x="5961851" y="4356041"/>
                  <a:pt x="6007693" y="4264351"/>
                </a:cubicBezTo>
                <a:cubicBezTo>
                  <a:pt x="6010542" y="4139013"/>
                  <a:pt x="6010909" y="4013593"/>
                  <a:pt x="6016239" y="3888336"/>
                </a:cubicBezTo>
                <a:cubicBezTo>
                  <a:pt x="6016622" y="3879336"/>
                  <a:pt x="6022831" y="3871492"/>
                  <a:pt x="6024785" y="3862699"/>
                </a:cubicBezTo>
                <a:cubicBezTo>
                  <a:pt x="6028544" y="3845784"/>
                  <a:pt x="6028772" y="3828141"/>
                  <a:pt x="6033331" y="3811424"/>
                </a:cubicBezTo>
                <a:cubicBezTo>
                  <a:pt x="6057266" y="3723662"/>
                  <a:pt x="6039884" y="3805225"/>
                  <a:pt x="6067514" y="3743058"/>
                </a:cubicBezTo>
                <a:cubicBezTo>
                  <a:pt x="6074831" y="3726595"/>
                  <a:pt x="6080235" y="3709261"/>
                  <a:pt x="6084605" y="3691783"/>
                </a:cubicBezTo>
                <a:cubicBezTo>
                  <a:pt x="6087454" y="3680389"/>
                  <a:pt x="6088634" y="3668442"/>
                  <a:pt x="6093151" y="3657600"/>
                </a:cubicBezTo>
                <a:cubicBezTo>
                  <a:pt x="6102950" y="3634081"/>
                  <a:pt x="6115940" y="3612023"/>
                  <a:pt x="6127334" y="3589234"/>
                </a:cubicBezTo>
                <a:cubicBezTo>
                  <a:pt x="6131363" y="3581177"/>
                  <a:pt x="6132152" y="3571797"/>
                  <a:pt x="6135880" y="3563596"/>
                </a:cubicBezTo>
                <a:cubicBezTo>
                  <a:pt x="6146423" y="3540401"/>
                  <a:pt x="6162006" y="3519401"/>
                  <a:pt x="6170063" y="3495230"/>
                </a:cubicBezTo>
                <a:cubicBezTo>
                  <a:pt x="6189412" y="3437186"/>
                  <a:pt x="6166362" y="3507569"/>
                  <a:pt x="6195701" y="3409772"/>
                </a:cubicBezTo>
                <a:cubicBezTo>
                  <a:pt x="6198289" y="3401144"/>
                  <a:pt x="6200218" y="3392192"/>
                  <a:pt x="6204246" y="3384135"/>
                </a:cubicBezTo>
                <a:cubicBezTo>
                  <a:pt x="6208839" y="3374948"/>
                  <a:pt x="6217167" y="3367883"/>
                  <a:pt x="6221338" y="3358497"/>
                </a:cubicBezTo>
                <a:cubicBezTo>
                  <a:pt x="6228655" y="3342034"/>
                  <a:pt x="6222316" y="3315279"/>
                  <a:pt x="6238430" y="3307222"/>
                </a:cubicBezTo>
                <a:cubicBezTo>
                  <a:pt x="6249824" y="3301525"/>
                  <a:pt x="6260785" y="3294862"/>
                  <a:pt x="6272613" y="3290131"/>
                </a:cubicBezTo>
                <a:cubicBezTo>
                  <a:pt x="6289341" y="3283440"/>
                  <a:pt x="6323888" y="3273039"/>
                  <a:pt x="6323888" y="3273039"/>
                </a:cubicBezTo>
                <a:cubicBezTo>
                  <a:pt x="6343828" y="3275888"/>
                  <a:pt x="6364167" y="3276700"/>
                  <a:pt x="6383708" y="3281585"/>
                </a:cubicBezTo>
                <a:cubicBezTo>
                  <a:pt x="6398590" y="3285306"/>
                  <a:pt x="6412073" y="3293291"/>
                  <a:pt x="6426437" y="3298677"/>
                </a:cubicBezTo>
                <a:cubicBezTo>
                  <a:pt x="6434871" y="3301840"/>
                  <a:pt x="6443528" y="3304374"/>
                  <a:pt x="6452074" y="3307222"/>
                </a:cubicBezTo>
                <a:cubicBezTo>
                  <a:pt x="6466630" y="3316926"/>
                  <a:pt x="6501296" y="3339352"/>
                  <a:pt x="6511895" y="3349951"/>
                </a:cubicBezTo>
                <a:cubicBezTo>
                  <a:pt x="6561269" y="3399325"/>
                  <a:pt x="6491627" y="3352229"/>
                  <a:pt x="6554624" y="3401226"/>
                </a:cubicBezTo>
                <a:cubicBezTo>
                  <a:pt x="6570839" y="3413837"/>
                  <a:pt x="6588807" y="3424015"/>
                  <a:pt x="6605899" y="3435409"/>
                </a:cubicBezTo>
                <a:cubicBezTo>
                  <a:pt x="6613394" y="3440406"/>
                  <a:pt x="6623479" y="3439926"/>
                  <a:pt x="6631536" y="3443955"/>
                </a:cubicBezTo>
                <a:cubicBezTo>
                  <a:pt x="6709694" y="3483035"/>
                  <a:pt x="6566857" y="3450307"/>
                  <a:pt x="6759723" y="3469593"/>
                </a:cubicBezTo>
                <a:cubicBezTo>
                  <a:pt x="6782575" y="3471878"/>
                  <a:pt x="6805136" y="3477373"/>
                  <a:pt x="6828089" y="3478138"/>
                </a:cubicBezTo>
                <a:lnTo>
                  <a:pt x="7528845" y="3495230"/>
                </a:lnTo>
                <a:cubicBezTo>
                  <a:pt x="7683758" y="3521050"/>
                  <a:pt x="7415385" y="3478452"/>
                  <a:pt x="7776673" y="3512322"/>
                </a:cubicBezTo>
                <a:cubicBezTo>
                  <a:pt x="7802821" y="3514773"/>
                  <a:pt x="7827948" y="3523716"/>
                  <a:pt x="7853585" y="3529413"/>
                </a:cubicBezTo>
                <a:lnTo>
                  <a:pt x="8340695" y="3520867"/>
                </a:lnTo>
                <a:cubicBezTo>
                  <a:pt x="8356225" y="3520349"/>
                  <a:pt x="8389662" y="3499300"/>
                  <a:pt x="8400516" y="3495230"/>
                </a:cubicBezTo>
                <a:cubicBezTo>
                  <a:pt x="8411513" y="3491106"/>
                  <a:pt x="8423305" y="3489533"/>
                  <a:pt x="8434699" y="3486684"/>
                </a:cubicBezTo>
                <a:cubicBezTo>
                  <a:pt x="8440396" y="3478138"/>
                  <a:pt x="8444528" y="3468309"/>
                  <a:pt x="8451790" y="3461047"/>
                </a:cubicBezTo>
                <a:cubicBezTo>
                  <a:pt x="8495218" y="3417619"/>
                  <a:pt x="8461064" y="3474318"/>
                  <a:pt x="8503065" y="3418318"/>
                </a:cubicBezTo>
                <a:cubicBezTo>
                  <a:pt x="8513031" y="3405030"/>
                  <a:pt x="8518613" y="3388783"/>
                  <a:pt x="8528703" y="3375589"/>
                </a:cubicBezTo>
                <a:cubicBezTo>
                  <a:pt x="8555732" y="3340243"/>
                  <a:pt x="8585674" y="3307222"/>
                  <a:pt x="8614160" y="3273039"/>
                </a:cubicBezTo>
                <a:cubicBezTo>
                  <a:pt x="8632213" y="3251375"/>
                  <a:pt x="8654041" y="3233159"/>
                  <a:pt x="8673981" y="3213219"/>
                </a:cubicBezTo>
                <a:cubicBezTo>
                  <a:pt x="8682527" y="3204673"/>
                  <a:pt x="8694213" y="3198391"/>
                  <a:pt x="8699618" y="3187581"/>
                </a:cubicBezTo>
                <a:cubicBezTo>
                  <a:pt x="8705315" y="3176187"/>
                  <a:pt x="8712681" y="3165484"/>
                  <a:pt x="8716710" y="3153398"/>
                </a:cubicBezTo>
                <a:cubicBezTo>
                  <a:pt x="8724138" y="3131113"/>
                  <a:pt x="8726374" y="3107317"/>
                  <a:pt x="8733802" y="3085032"/>
                </a:cubicBezTo>
                <a:lnTo>
                  <a:pt x="8750893" y="3033757"/>
                </a:lnTo>
                <a:cubicBezTo>
                  <a:pt x="8773381" y="2876347"/>
                  <a:pt x="8750893" y="3058747"/>
                  <a:pt x="8750893" y="2726108"/>
                </a:cubicBezTo>
                <a:cubicBezTo>
                  <a:pt x="8750893" y="2569409"/>
                  <a:pt x="8754467" y="2412710"/>
                  <a:pt x="8759439" y="2256090"/>
                </a:cubicBezTo>
                <a:cubicBezTo>
                  <a:pt x="8760168" y="2233135"/>
                  <a:pt x="8764209" y="2210377"/>
                  <a:pt x="8767985" y="2187723"/>
                </a:cubicBezTo>
                <a:cubicBezTo>
                  <a:pt x="8775608" y="2141982"/>
                  <a:pt x="8793622" y="2050991"/>
                  <a:pt x="8793622" y="2050991"/>
                </a:cubicBezTo>
                <a:cubicBezTo>
                  <a:pt x="8796471" y="1988322"/>
                  <a:pt x="8802168" y="1925717"/>
                  <a:pt x="8802168" y="1862983"/>
                </a:cubicBezTo>
                <a:cubicBezTo>
                  <a:pt x="8802168" y="1424820"/>
                  <a:pt x="8830268" y="1548091"/>
                  <a:pt x="8785076" y="1367327"/>
                </a:cubicBezTo>
                <a:cubicBezTo>
                  <a:pt x="8774730" y="1232811"/>
                  <a:pt x="8785539" y="1292264"/>
                  <a:pt x="8759439" y="1187865"/>
                </a:cubicBezTo>
                <a:cubicBezTo>
                  <a:pt x="8753893" y="1165681"/>
                  <a:pt x="8753061" y="1118861"/>
                  <a:pt x="8742347" y="1093862"/>
                </a:cubicBezTo>
                <a:cubicBezTo>
                  <a:pt x="8738301" y="1084422"/>
                  <a:pt x="8730953" y="1076770"/>
                  <a:pt x="8725256" y="1068224"/>
                </a:cubicBezTo>
                <a:cubicBezTo>
                  <a:pt x="8708920" y="970214"/>
                  <a:pt x="8730474" y="1060904"/>
                  <a:pt x="8691073" y="974221"/>
                </a:cubicBezTo>
                <a:cubicBezTo>
                  <a:pt x="8683618" y="957820"/>
                  <a:pt x="8682038" y="939060"/>
                  <a:pt x="8673981" y="922946"/>
                </a:cubicBezTo>
                <a:cubicBezTo>
                  <a:pt x="8668284" y="911552"/>
                  <a:pt x="8663209" y="899824"/>
                  <a:pt x="8656889" y="888763"/>
                </a:cubicBezTo>
                <a:cubicBezTo>
                  <a:pt x="8651793" y="879845"/>
                  <a:pt x="8644391" y="872312"/>
                  <a:pt x="8639798" y="863125"/>
                </a:cubicBezTo>
                <a:cubicBezTo>
                  <a:pt x="8621202" y="825932"/>
                  <a:pt x="8643796" y="844796"/>
                  <a:pt x="8614160" y="803305"/>
                </a:cubicBezTo>
                <a:cubicBezTo>
                  <a:pt x="8607135" y="793470"/>
                  <a:pt x="8597069" y="786213"/>
                  <a:pt x="8588523" y="777667"/>
                </a:cubicBezTo>
                <a:cubicBezTo>
                  <a:pt x="8579517" y="741645"/>
                  <a:pt x="8583392" y="738354"/>
                  <a:pt x="8554340" y="709301"/>
                </a:cubicBezTo>
                <a:cubicBezTo>
                  <a:pt x="8547078" y="702038"/>
                  <a:pt x="8536501" y="698893"/>
                  <a:pt x="8528703" y="692209"/>
                </a:cubicBezTo>
                <a:cubicBezTo>
                  <a:pt x="8470550" y="642364"/>
                  <a:pt x="8509260" y="653199"/>
                  <a:pt x="8417607" y="598206"/>
                </a:cubicBezTo>
                <a:cubicBezTo>
                  <a:pt x="8338109" y="550506"/>
                  <a:pt x="8412110" y="591823"/>
                  <a:pt x="8332149" y="555477"/>
                </a:cubicBezTo>
                <a:cubicBezTo>
                  <a:pt x="8314753" y="547570"/>
                  <a:pt x="8298336" y="537600"/>
                  <a:pt x="8280874" y="529839"/>
                </a:cubicBezTo>
                <a:cubicBezTo>
                  <a:pt x="8265108" y="522832"/>
                  <a:pt x="8236579" y="516629"/>
                  <a:pt x="8221054" y="512748"/>
                </a:cubicBezTo>
                <a:cubicBezTo>
                  <a:pt x="8209660" y="507051"/>
                  <a:pt x="8198699" y="500387"/>
                  <a:pt x="8186871" y="495656"/>
                </a:cubicBezTo>
                <a:cubicBezTo>
                  <a:pt x="8146012" y="479312"/>
                  <a:pt x="8110438" y="472275"/>
                  <a:pt x="8067230" y="461473"/>
                </a:cubicBezTo>
                <a:cubicBezTo>
                  <a:pt x="8058684" y="455776"/>
                  <a:pt x="8051033" y="448427"/>
                  <a:pt x="8041592" y="444381"/>
                </a:cubicBezTo>
                <a:cubicBezTo>
                  <a:pt x="8021449" y="435749"/>
                  <a:pt x="7961443" y="429269"/>
                  <a:pt x="7947588" y="427290"/>
                </a:cubicBezTo>
                <a:cubicBezTo>
                  <a:pt x="7927459" y="419238"/>
                  <a:pt x="7873225" y="396573"/>
                  <a:pt x="7853585" y="393107"/>
                </a:cubicBezTo>
                <a:cubicBezTo>
                  <a:pt x="7822600" y="387639"/>
                  <a:pt x="7790916" y="387410"/>
                  <a:pt x="7759581" y="384561"/>
                </a:cubicBezTo>
                <a:cubicBezTo>
                  <a:pt x="7615934" y="352639"/>
                  <a:pt x="7751044" y="378713"/>
                  <a:pt x="7563028" y="358923"/>
                </a:cubicBezTo>
                <a:cubicBezTo>
                  <a:pt x="7548583" y="357403"/>
                  <a:pt x="7534590" y="352976"/>
                  <a:pt x="7520299" y="350378"/>
                </a:cubicBezTo>
                <a:cubicBezTo>
                  <a:pt x="7503251" y="347278"/>
                  <a:pt x="7486015" y="345230"/>
                  <a:pt x="7469024" y="341832"/>
                </a:cubicBezTo>
                <a:cubicBezTo>
                  <a:pt x="7443271" y="336681"/>
                  <a:pt x="7417925" y="329580"/>
                  <a:pt x="7392112" y="324740"/>
                </a:cubicBezTo>
                <a:cubicBezTo>
                  <a:pt x="7322981" y="311778"/>
                  <a:pt x="7318241" y="317966"/>
                  <a:pt x="7238288" y="307649"/>
                </a:cubicBezTo>
                <a:cubicBezTo>
                  <a:pt x="7181152" y="300277"/>
                  <a:pt x="7124359" y="290454"/>
                  <a:pt x="7067372" y="282011"/>
                </a:cubicBezTo>
                <a:cubicBezTo>
                  <a:pt x="7047447" y="279059"/>
                  <a:pt x="7027420" y="276776"/>
                  <a:pt x="7007551" y="273465"/>
                </a:cubicBezTo>
                <a:lnTo>
                  <a:pt x="6956276" y="264920"/>
                </a:lnTo>
                <a:cubicBezTo>
                  <a:pt x="6936368" y="261857"/>
                  <a:pt x="6916352" y="259516"/>
                  <a:pt x="6896456" y="256374"/>
                </a:cubicBezTo>
                <a:cubicBezTo>
                  <a:pt x="6862225" y="250969"/>
                  <a:pt x="6828243" y="243964"/>
                  <a:pt x="6793906" y="239282"/>
                </a:cubicBezTo>
                <a:cubicBezTo>
                  <a:pt x="6765540" y="235414"/>
                  <a:pt x="6736825" y="234519"/>
                  <a:pt x="6708448" y="230736"/>
                </a:cubicBezTo>
                <a:cubicBezTo>
                  <a:pt x="6694050" y="228816"/>
                  <a:pt x="6680145" y="223888"/>
                  <a:pt x="6665719" y="222191"/>
                </a:cubicBezTo>
                <a:cubicBezTo>
                  <a:pt x="6631652" y="218183"/>
                  <a:pt x="6597353" y="216494"/>
                  <a:pt x="6563170" y="213645"/>
                </a:cubicBezTo>
                <a:cubicBezTo>
                  <a:pt x="6486982" y="194597"/>
                  <a:pt x="6559585" y="210722"/>
                  <a:pt x="6417891" y="196553"/>
                </a:cubicBezTo>
                <a:cubicBezTo>
                  <a:pt x="6397849" y="194549"/>
                  <a:pt x="6378090" y="190232"/>
                  <a:pt x="6358071" y="188008"/>
                </a:cubicBezTo>
                <a:cubicBezTo>
                  <a:pt x="6326800" y="184534"/>
                  <a:pt x="6295402" y="182311"/>
                  <a:pt x="6264067" y="179462"/>
                </a:cubicBezTo>
                <a:cubicBezTo>
                  <a:pt x="6165464" y="146594"/>
                  <a:pt x="6261259" y="174176"/>
                  <a:pt x="6118788" y="153824"/>
                </a:cubicBezTo>
                <a:cubicBezTo>
                  <a:pt x="6109871" y="152550"/>
                  <a:pt x="6102036" y="146760"/>
                  <a:pt x="6093151" y="145279"/>
                </a:cubicBezTo>
                <a:cubicBezTo>
                  <a:pt x="6067707" y="141038"/>
                  <a:pt x="6041876" y="139582"/>
                  <a:pt x="6016239" y="136733"/>
                </a:cubicBezTo>
                <a:cubicBezTo>
                  <a:pt x="5993450" y="131036"/>
                  <a:pt x="5971277" y="121647"/>
                  <a:pt x="5947873" y="119641"/>
                </a:cubicBezTo>
                <a:cubicBezTo>
                  <a:pt x="5871189" y="113068"/>
                  <a:pt x="5794010" y="114845"/>
                  <a:pt x="5717136" y="111095"/>
                </a:cubicBezTo>
                <a:cubicBezTo>
                  <a:pt x="5677202" y="109147"/>
                  <a:pt x="5637375" y="105398"/>
                  <a:pt x="5597495" y="102550"/>
                </a:cubicBezTo>
                <a:cubicBezTo>
                  <a:pt x="5487051" y="83059"/>
                  <a:pt x="5386288" y="61300"/>
                  <a:pt x="5272755" y="59821"/>
                </a:cubicBezTo>
                <a:lnTo>
                  <a:pt x="2828658" y="42729"/>
                </a:lnTo>
                <a:cubicBezTo>
                  <a:pt x="2697613" y="26348"/>
                  <a:pt x="2804225" y="38015"/>
                  <a:pt x="2597921" y="25637"/>
                </a:cubicBezTo>
                <a:cubicBezTo>
                  <a:pt x="2547852" y="22633"/>
                  <a:pt x="2235538" y="612"/>
                  <a:pt x="2153540" y="0"/>
                </a:cubicBezTo>
                <a:lnTo>
                  <a:pt x="1187865" y="0"/>
                </a:lnTo>
              </a:path>
            </a:pathLst>
          </a:custGeom>
          <a:noFill/>
          <a:ln w="57150" cap="flat" cmpd="sng" algn="ctr">
            <a:solidFill>
              <a:schemeClr val="tx1"/>
            </a:solidFill>
            <a:prstDash val="solid"/>
            <a:round/>
            <a:headEnd type="none" w="med" len="med"/>
            <a:tailEnd type="none" w="med" len="med"/>
          </a:ln>
          <a:effectLst>
            <a:glow rad="228600">
              <a:srgbClr val="FF33CC">
                <a:alpha val="40000"/>
              </a:srgbClr>
            </a:glow>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5" name="Rectangle 4"/>
          <p:cNvSpPr/>
          <p:nvPr/>
        </p:nvSpPr>
        <p:spPr>
          <a:xfrm rot="20536849">
            <a:off x="374212" y="3729516"/>
            <a:ext cx="8127546"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01600">
                    <a:srgbClr val="FF33CC">
                      <a:alpha val="60000"/>
                    </a:srgbClr>
                  </a:glow>
                  <a:outerShdw blurRad="50800" algn="tl" rotWithShape="0">
                    <a:srgbClr val="000000"/>
                  </a:outerShdw>
                </a:effectLst>
              </a:rPr>
              <a:t>Somatic Chromosomes</a:t>
            </a:r>
          </a:p>
        </p:txBody>
      </p:sp>
    </p:spTree>
    <p:extLst>
      <p:ext uri="{BB962C8B-B14F-4D97-AF65-F5344CB8AC3E}">
        <p14:creationId xmlns:p14="http://schemas.microsoft.com/office/powerpoint/2010/main" val="386646376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7" name="Rectangle 3"/>
          <p:cNvSpPr>
            <a:spLocks noGrp="1" noChangeArrowheads="1"/>
          </p:cNvSpPr>
          <p:nvPr>
            <p:ph type="body" idx="4294967295"/>
          </p:nvPr>
        </p:nvSpPr>
        <p:spPr>
          <a:xfrm>
            <a:off x="136733" y="14243"/>
            <a:ext cx="8810801" cy="5791200"/>
          </a:xfrm>
        </p:spPr>
        <p:txBody>
          <a:bodyPr/>
          <a:lstStyle/>
          <a:p>
            <a:pPr eaLnBrk="1" hangingPunct="1"/>
            <a:r>
              <a:rPr lang="en-US" dirty="0">
                <a:solidFill>
                  <a:srgbClr val="FFFF00"/>
                </a:solidFill>
              </a:rPr>
              <a:t>Sex Chromosome: </a:t>
            </a:r>
            <a:r>
              <a:rPr lang="en-US" dirty="0">
                <a:solidFill>
                  <a:schemeClr val="accent1">
                    <a:lumMod val="20000"/>
                    <a:lumOff val="80000"/>
                  </a:schemeClr>
                </a:solidFill>
              </a:rPr>
              <a:t>A chromosome involved with determining the sex of an organism, typically one of two kinds. (X,Y)</a:t>
            </a:r>
          </a:p>
          <a:p>
            <a:pPr lvl="1" eaLnBrk="1" hangingPunct="1"/>
            <a:r>
              <a:rPr lang="en-US" dirty="0">
                <a:solidFill>
                  <a:srgbClr val="FFFF00"/>
                </a:solidFill>
              </a:rPr>
              <a:t>aka </a:t>
            </a:r>
            <a:r>
              <a:rPr lang="en-US" dirty="0" err="1">
                <a:solidFill>
                  <a:srgbClr val="FFFF00"/>
                </a:solidFill>
              </a:rPr>
              <a:t>allosome</a:t>
            </a:r>
            <a:endParaRPr lang="en-US" dirty="0">
              <a:solidFill>
                <a:srgbClr val="FFFF00"/>
              </a:solidFill>
            </a:endParaRPr>
          </a:p>
        </p:txBody>
      </p:sp>
      <p:sp>
        <p:nvSpPr>
          <p:cNvPr id="175110" name="Rectangle 10"/>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p>
        </p:txBody>
      </p:sp>
      <p:pic>
        <p:nvPicPr>
          <p:cNvPr id="6" name="Picture 2" descr="http://3.bp.blogspot.com/-RGPZq2526CM/Tf4trG4MNLI/AAAAAAAADko/ApIyFMvLt50/s16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362200"/>
            <a:ext cx="8610600" cy="4191000"/>
          </a:xfrm>
          <a:prstGeom prst="rect">
            <a:avLst/>
          </a:prstGeom>
          <a:noFill/>
          <a:extLst>
            <a:ext uri="{909E8E84-426E-40DD-AFC4-6F175D3DCCD1}">
              <a14:hiddenFill xmlns:a14="http://schemas.microsoft.com/office/drawing/2010/main">
                <a:solidFill>
                  <a:srgbClr val="FFFFFF"/>
                </a:solidFill>
              </a14:hiddenFill>
            </a:ext>
          </a:extLst>
        </p:spPr>
      </p:pic>
      <p:sp>
        <p:nvSpPr>
          <p:cNvPr id="4" name="Freeform 3"/>
          <p:cNvSpPr/>
          <p:nvPr/>
        </p:nvSpPr>
        <p:spPr bwMode="auto">
          <a:xfrm>
            <a:off x="136733" y="2076628"/>
            <a:ext cx="8810801" cy="4768968"/>
          </a:xfrm>
          <a:custGeom>
            <a:avLst/>
            <a:gdLst>
              <a:gd name="connsiteX0" fmla="*/ 1290415 w 8810801"/>
              <a:gd name="connsiteY0" fmla="*/ 25637 h 4768968"/>
              <a:gd name="connsiteX1" fmla="*/ 316194 w 8810801"/>
              <a:gd name="connsiteY1" fmla="*/ 34183 h 4768968"/>
              <a:gd name="connsiteX2" fmla="*/ 256374 w 8810801"/>
              <a:gd name="connsiteY2" fmla="*/ 59821 h 4768968"/>
              <a:gd name="connsiteX3" fmla="*/ 230736 w 8810801"/>
              <a:gd name="connsiteY3" fmla="*/ 85458 h 4768968"/>
              <a:gd name="connsiteX4" fmla="*/ 205099 w 8810801"/>
              <a:gd name="connsiteY4" fmla="*/ 94004 h 4768968"/>
              <a:gd name="connsiteX5" fmla="*/ 119641 w 8810801"/>
              <a:gd name="connsiteY5" fmla="*/ 170916 h 4768968"/>
              <a:gd name="connsiteX6" fmla="*/ 76912 w 8810801"/>
              <a:gd name="connsiteY6" fmla="*/ 239282 h 4768968"/>
              <a:gd name="connsiteX7" fmla="*/ 34183 w 8810801"/>
              <a:gd name="connsiteY7" fmla="*/ 307649 h 4768968"/>
              <a:gd name="connsiteX8" fmla="*/ 17091 w 8810801"/>
              <a:gd name="connsiteY8" fmla="*/ 495656 h 4768968"/>
              <a:gd name="connsiteX9" fmla="*/ 0 w 8810801"/>
              <a:gd name="connsiteY9" fmla="*/ 589660 h 4768968"/>
              <a:gd name="connsiteX10" fmla="*/ 8546 w 8810801"/>
              <a:gd name="connsiteY10" fmla="*/ 1145136 h 4768968"/>
              <a:gd name="connsiteX11" fmla="*/ 25637 w 8810801"/>
              <a:gd name="connsiteY11" fmla="*/ 1247686 h 4768968"/>
              <a:gd name="connsiteX12" fmla="*/ 42729 w 8810801"/>
              <a:gd name="connsiteY12" fmla="*/ 1444239 h 4768968"/>
              <a:gd name="connsiteX13" fmla="*/ 59820 w 8810801"/>
              <a:gd name="connsiteY13" fmla="*/ 1529697 h 4768968"/>
              <a:gd name="connsiteX14" fmla="*/ 51274 w 8810801"/>
              <a:gd name="connsiteY14" fmla="*/ 2640651 h 4768968"/>
              <a:gd name="connsiteX15" fmla="*/ 42729 w 8810801"/>
              <a:gd name="connsiteY15" fmla="*/ 2666288 h 4768968"/>
              <a:gd name="connsiteX16" fmla="*/ 34183 w 8810801"/>
              <a:gd name="connsiteY16" fmla="*/ 2760292 h 4768968"/>
              <a:gd name="connsiteX17" fmla="*/ 25637 w 8810801"/>
              <a:gd name="connsiteY17" fmla="*/ 2828658 h 4768968"/>
              <a:gd name="connsiteX18" fmla="*/ 17091 w 8810801"/>
              <a:gd name="connsiteY18" fmla="*/ 3461047 h 4768968"/>
              <a:gd name="connsiteX19" fmla="*/ 42729 w 8810801"/>
              <a:gd name="connsiteY19" fmla="*/ 4059252 h 4768968"/>
              <a:gd name="connsiteX20" fmla="*/ 59820 w 8810801"/>
              <a:gd name="connsiteY20" fmla="*/ 4161802 h 4768968"/>
              <a:gd name="connsiteX21" fmla="*/ 68366 w 8810801"/>
              <a:gd name="connsiteY21" fmla="*/ 4195985 h 4768968"/>
              <a:gd name="connsiteX22" fmla="*/ 111095 w 8810801"/>
              <a:gd name="connsiteY22" fmla="*/ 4289989 h 4768968"/>
              <a:gd name="connsiteX23" fmla="*/ 136732 w 8810801"/>
              <a:gd name="connsiteY23" fmla="*/ 4341264 h 4768968"/>
              <a:gd name="connsiteX24" fmla="*/ 145278 w 8810801"/>
              <a:gd name="connsiteY24" fmla="*/ 4366901 h 4768968"/>
              <a:gd name="connsiteX25" fmla="*/ 188007 w 8810801"/>
              <a:gd name="connsiteY25" fmla="*/ 4426722 h 4768968"/>
              <a:gd name="connsiteX26" fmla="*/ 205099 w 8810801"/>
              <a:gd name="connsiteY26" fmla="*/ 4452359 h 4768968"/>
              <a:gd name="connsiteX27" fmla="*/ 230736 w 8810801"/>
              <a:gd name="connsiteY27" fmla="*/ 4460905 h 4768968"/>
              <a:gd name="connsiteX28" fmla="*/ 256374 w 8810801"/>
              <a:gd name="connsiteY28" fmla="*/ 4477996 h 4768968"/>
              <a:gd name="connsiteX29" fmla="*/ 307648 w 8810801"/>
              <a:gd name="connsiteY29" fmla="*/ 4495088 h 4768968"/>
              <a:gd name="connsiteX30" fmla="*/ 367469 w 8810801"/>
              <a:gd name="connsiteY30" fmla="*/ 4520725 h 4768968"/>
              <a:gd name="connsiteX31" fmla="*/ 418744 w 8810801"/>
              <a:gd name="connsiteY31" fmla="*/ 4529271 h 4768968"/>
              <a:gd name="connsiteX32" fmla="*/ 598205 w 8810801"/>
              <a:gd name="connsiteY32" fmla="*/ 4572000 h 4768968"/>
              <a:gd name="connsiteX33" fmla="*/ 666572 w 8810801"/>
              <a:gd name="connsiteY33" fmla="*/ 4589092 h 4768968"/>
              <a:gd name="connsiteX34" fmla="*/ 999858 w 8810801"/>
              <a:gd name="connsiteY34" fmla="*/ 4606183 h 4768968"/>
              <a:gd name="connsiteX35" fmla="*/ 1110953 w 8810801"/>
              <a:gd name="connsiteY35" fmla="*/ 4623275 h 4768968"/>
              <a:gd name="connsiteX36" fmla="*/ 1187865 w 8810801"/>
              <a:gd name="connsiteY36" fmla="*/ 4640366 h 4768968"/>
              <a:gd name="connsiteX37" fmla="*/ 1333144 w 8810801"/>
              <a:gd name="connsiteY37" fmla="*/ 4657458 h 4768968"/>
              <a:gd name="connsiteX38" fmla="*/ 1709159 w 8810801"/>
              <a:gd name="connsiteY38" fmla="*/ 4674550 h 4768968"/>
              <a:gd name="connsiteX39" fmla="*/ 1777525 w 8810801"/>
              <a:gd name="connsiteY39" fmla="*/ 4683095 h 4768968"/>
              <a:gd name="connsiteX40" fmla="*/ 1888620 w 8810801"/>
              <a:gd name="connsiteY40" fmla="*/ 4700187 h 4768968"/>
              <a:gd name="connsiteX41" fmla="*/ 2059536 w 8810801"/>
              <a:gd name="connsiteY41" fmla="*/ 4717279 h 4768968"/>
              <a:gd name="connsiteX42" fmla="*/ 2110811 w 8810801"/>
              <a:gd name="connsiteY42" fmla="*/ 4725824 h 4768968"/>
              <a:gd name="connsiteX43" fmla="*/ 2187723 w 8810801"/>
              <a:gd name="connsiteY43" fmla="*/ 4734370 h 4768968"/>
              <a:gd name="connsiteX44" fmla="*/ 2939753 w 8810801"/>
              <a:gd name="connsiteY44" fmla="*/ 4751462 h 4768968"/>
              <a:gd name="connsiteX45" fmla="*/ 3443955 w 8810801"/>
              <a:gd name="connsiteY45" fmla="*/ 4742916 h 4768968"/>
              <a:gd name="connsiteX46" fmla="*/ 3572142 w 8810801"/>
              <a:gd name="connsiteY46" fmla="*/ 4725824 h 4768968"/>
              <a:gd name="connsiteX47" fmla="*/ 3623417 w 8810801"/>
              <a:gd name="connsiteY47" fmla="*/ 4717279 h 4768968"/>
              <a:gd name="connsiteX48" fmla="*/ 3666146 w 8810801"/>
              <a:gd name="connsiteY48" fmla="*/ 4708733 h 4768968"/>
              <a:gd name="connsiteX49" fmla="*/ 3768695 w 8810801"/>
              <a:gd name="connsiteY49" fmla="*/ 4700187 h 4768968"/>
              <a:gd name="connsiteX50" fmla="*/ 4802736 w 8810801"/>
              <a:gd name="connsiteY50" fmla="*/ 4691641 h 4768968"/>
              <a:gd name="connsiteX51" fmla="*/ 4905286 w 8810801"/>
              <a:gd name="connsiteY51" fmla="*/ 4674550 h 4768968"/>
              <a:gd name="connsiteX52" fmla="*/ 4939469 w 8810801"/>
              <a:gd name="connsiteY52" fmla="*/ 4666004 h 4768968"/>
              <a:gd name="connsiteX53" fmla="*/ 5059110 w 8810801"/>
              <a:gd name="connsiteY53" fmla="*/ 4648912 h 4768968"/>
              <a:gd name="connsiteX54" fmla="*/ 5093293 w 8810801"/>
              <a:gd name="connsiteY54" fmla="*/ 4640366 h 4768968"/>
              <a:gd name="connsiteX55" fmla="*/ 5272755 w 8810801"/>
              <a:gd name="connsiteY55" fmla="*/ 4623275 h 4768968"/>
              <a:gd name="connsiteX56" fmla="*/ 5426579 w 8810801"/>
              <a:gd name="connsiteY56" fmla="*/ 4597637 h 4768968"/>
              <a:gd name="connsiteX57" fmla="*/ 5486400 w 8810801"/>
              <a:gd name="connsiteY57" fmla="*/ 4589092 h 4768968"/>
              <a:gd name="connsiteX58" fmla="*/ 5640224 w 8810801"/>
              <a:gd name="connsiteY58" fmla="*/ 4563454 h 4768968"/>
              <a:gd name="connsiteX59" fmla="*/ 5785503 w 8810801"/>
              <a:gd name="connsiteY59" fmla="*/ 4546363 h 4768968"/>
              <a:gd name="connsiteX60" fmla="*/ 5845323 w 8810801"/>
              <a:gd name="connsiteY60" fmla="*/ 4529271 h 4768968"/>
              <a:gd name="connsiteX61" fmla="*/ 5888052 w 8810801"/>
              <a:gd name="connsiteY61" fmla="*/ 4477996 h 4768968"/>
              <a:gd name="connsiteX62" fmla="*/ 5913689 w 8810801"/>
              <a:gd name="connsiteY62" fmla="*/ 4460905 h 4768968"/>
              <a:gd name="connsiteX63" fmla="*/ 5947873 w 8810801"/>
              <a:gd name="connsiteY63" fmla="*/ 4418176 h 4768968"/>
              <a:gd name="connsiteX64" fmla="*/ 5956418 w 8810801"/>
              <a:gd name="connsiteY64" fmla="*/ 4392538 h 4768968"/>
              <a:gd name="connsiteX65" fmla="*/ 5973510 w 8810801"/>
              <a:gd name="connsiteY65" fmla="*/ 4366901 h 4768968"/>
              <a:gd name="connsiteX66" fmla="*/ 6007693 w 8810801"/>
              <a:gd name="connsiteY66" fmla="*/ 4264351 h 4768968"/>
              <a:gd name="connsiteX67" fmla="*/ 6016239 w 8810801"/>
              <a:gd name="connsiteY67" fmla="*/ 3888336 h 4768968"/>
              <a:gd name="connsiteX68" fmla="*/ 6024785 w 8810801"/>
              <a:gd name="connsiteY68" fmla="*/ 3862699 h 4768968"/>
              <a:gd name="connsiteX69" fmla="*/ 6033331 w 8810801"/>
              <a:gd name="connsiteY69" fmla="*/ 3811424 h 4768968"/>
              <a:gd name="connsiteX70" fmla="*/ 6067514 w 8810801"/>
              <a:gd name="connsiteY70" fmla="*/ 3743058 h 4768968"/>
              <a:gd name="connsiteX71" fmla="*/ 6084605 w 8810801"/>
              <a:gd name="connsiteY71" fmla="*/ 3691783 h 4768968"/>
              <a:gd name="connsiteX72" fmla="*/ 6093151 w 8810801"/>
              <a:gd name="connsiteY72" fmla="*/ 3657600 h 4768968"/>
              <a:gd name="connsiteX73" fmla="*/ 6127334 w 8810801"/>
              <a:gd name="connsiteY73" fmla="*/ 3589234 h 4768968"/>
              <a:gd name="connsiteX74" fmla="*/ 6135880 w 8810801"/>
              <a:gd name="connsiteY74" fmla="*/ 3563596 h 4768968"/>
              <a:gd name="connsiteX75" fmla="*/ 6170063 w 8810801"/>
              <a:gd name="connsiteY75" fmla="*/ 3495230 h 4768968"/>
              <a:gd name="connsiteX76" fmla="*/ 6195701 w 8810801"/>
              <a:gd name="connsiteY76" fmla="*/ 3409772 h 4768968"/>
              <a:gd name="connsiteX77" fmla="*/ 6204246 w 8810801"/>
              <a:gd name="connsiteY77" fmla="*/ 3384135 h 4768968"/>
              <a:gd name="connsiteX78" fmla="*/ 6221338 w 8810801"/>
              <a:gd name="connsiteY78" fmla="*/ 3358497 h 4768968"/>
              <a:gd name="connsiteX79" fmla="*/ 6238430 w 8810801"/>
              <a:gd name="connsiteY79" fmla="*/ 3307222 h 4768968"/>
              <a:gd name="connsiteX80" fmla="*/ 6272613 w 8810801"/>
              <a:gd name="connsiteY80" fmla="*/ 3290131 h 4768968"/>
              <a:gd name="connsiteX81" fmla="*/ 6323888 w 8810801"/>
              <a:gd name="connsiteY81" fmla="*/ 3273039 h 4768968"/>
              <a:gd name="connsiteX82" fmla="*/ 6383708 w 8810801"/>
              <a:gd name="connsiteY82" fmla="*/ 3281585 h 4768968"/>
              <a:gd name="connsiteX83" fmla="*/ 6426437 w 8810801"/>
              <a:gd name="connsiteY83" fmla="*/ 3298677 h 4768968"/>
              <a:gd name="connsiteX84" fmla="*/ 6452074 w 8810801"/>
              <a:gd name="connsiteY84" fmla="*/ 3307222 h 4768968"/>
              <a:gd name="connsiteX85" fmla="*/ 6511895 w 8810801"/>
              <a:gd name="connsiteY85" fmla="*/ 3349951 h 4768968"/>
              <a:gd name="connsiteX86" fmla="*/ 6554624 w 8810801"/>
              <a:gd name="connsiteY86" fmla="*/ 3401226 h 4768968"/>
              <a:gd name="connsiteX87" fmla="*/ 6605899 w 8810801"/>
              <a:gd name="connsiteY87" fmla="*/ 3435409 h 4768968"/>
              <a:gd name="connsiteX88" fmla="*/ 6631536 w 8810801"/>
              <a:gd name="connsiteY88" fmla="*/ 3443955 h 4768968"/>
              <a:gd name="connsiteX89" fmla="*/ 6759723 w 8810801"/>
              <a:gd name="connsiteY89" fmla="*/ 3469593 h 4768968"/>
              <a:gd name="connsiteX90" fmla="*/ 6828089 w 8810801"/>
              <a:gd name="connsiteY90" fmla="*/ 3478138 h 4768968"/>
              <a:gd name="connsiteX91" fmla="*/ 7528845 w 8810801"/>
              <a:gd name="connsiteY91" fmla="*/ 3495230 h 4768968"/>
              <a:gd name="connsiteX92" fmla="*/ 7776673 w 8810801"/>
              <a:gd name="connsiteY92" fmla="*/ 3512322 h 4768968"/>
              <a:gd name="connsiteX93" fmla="*/ 7853585 w 8810801"/>
              <a:gd name="connsiteY93" fmla="*/ 3529413 h 4768968"/>
              <a:gd name="connsiteX94" fmla="*/ 8340695 w 8810801"/>
              <a:gd name="connsiteY94" fmla="*/ 3520867 h 4768968"/>
              <a:gd name="connsiteX95" fmla="*/ 8400516 w 8810801"/>
              <a:gd name="connsiteY95" fmla="*/ 3495230 h 4768968"/>
              <a:gd name="connsiteX96" fmla="*/ 8434699 w 8810801"/>
              <a:gd name="connsiteY96" fmla="*/ 3486684 h 4768968"/>
              <a:gd name="connsiteX97" fmla="*/ 8451790 w 8810801"/>
              <a:gd name="connsiteY97" fmla="*/ 3461047 h 4768968"/>
              <a:gd name="connsiteX98" fmla="*/ 8503065 w 8810801"/>
              <a:gd name="connsiteY98" fmla="*/ 3418318 h 4768968"/>
              <a:gd name="connsiteX99" fmla="*/ 8528703 w 8810801"/>
              <a:gd name="connsiteY99" fmla="*/ 3375589 h 4768968"/>
              <a:gd name="connsiteX100" fmla="*/ 8614160 w 8810801"/>
              <a:gd name="connsiteY100" fmla="*/ 3273039 h 4768968"/>
              <a:gd name="connsiteX101" fmla="*/ 8673981 w 8810801"/>
              <a:gd name="connsiteY101" fmla="*/ 3213219 h 4768968"/>
              <a:gd name="connsiteX102" fmla="*/ 8699618 w 8810801"/>
              <a:gd name="connsiteY102" fmla="*/ 3187581 h 4768968"/>
              <a:gd name="connsiteX103" fmla="*/ 8716710 w 8810801"/>
              <a:gd name="connsiteY103" fmla="*/ 3153398 h 4768968"/>
              <a:gd name="connsiteX104" fmla="*/ 8733802 w 8810801"/>
              <a:gd name="connsiteY104" fmla="*/ 3085032 h 4768968"/>
              <a:gd name="connsiteX105" fmla="*/ 8750893 w 8810801"/>
              <a:gd name="connsiteY105" fmla="*/ 3033757 h 4768968"/>
              <a:gd name="connsiteX106" fmla="*/ 8750893 w 8810801"/>
              <a:gd name="connsiteY106" fmla="*/ 2726108 h 4768968"/>
              <a:gd name="connsiteX107" fmla="*/ 8759439 w 8810801"/>
              <a:gd name="connsiteY107" fmla="*/ 2256090 h 4768968"/>
              <a:gd name="connsiteX108" fmla="*/ 8767985 w 8810801"/>
              <a:gd name="connsiteY108" fmla="*/ 2187723 h 4768968"/>
              <a:gd name="connsiteX109" fmla="*/ 8793622 w 8810801"/>
              <a:gd name="connsiteY109" fmla="*/ 2050991 h 4768968"/>
              <a:gd name="connsiteX110" fmla="*/ 8802168 w 8810801"/>
              <a:gd name="connsiteY110" fmla="*/ 1862983 h 4768968"/>
              <a:gd name="connsiteX111" fmla="*/ 8785076 w 8810801"/>
              <a:gd name="connsiteY111" fmla="*/ 1367327 h 4768968"/>
              <a:gd name="connsiteX112" fmla="*/ 8759439 w 8810801"/>
              <a:gd name="connsiteY112" fmla="*/ 1187865 h 4768968"/>
              <a:gd name="connsiteX113" fmla="*/ 8742347 w 8810801"/>
              <a:gd name="connsiteY113" fmla="*/ 1093862 h 4768968"/>
              <a:gd name="connsiteX114" fmla="*/ 8725256 w 8810801"/>
              <a:gd name="connsiteY114" fmla="*/ 1068224 h 4768968"/>
              <a:gd name="connsiteX115" fmla="*/ 8691073 w 8810801"/>
              <a:gd name="connsiteY115" fmla="*/ 974221 h 4768968"/>
              <a:gd name="connsiteX116" fmla="*/ 8673981 w 8810801"/>
              <a:gd name="connsiteY116" fmla="*/ 922946 h 4768968"/>
              <a:gd name="connsiteX117" fmla="*/ 8656889 w 8810801"/>
              <a:gd name="connsiteY117" fmla="*/ 888763 h 4768968"/>
              <a:gd name="connsiteX118" fmla="*/ 8639798 w 8810801"/>
              <a:gd name="connsiteY118" fmla="*/ 863125 h 4768968"/>
              <a:gd name="connsiteX119" fmla="*/ 8614160 w 8810801"/>
              <a:gd name="connsiteY119" fmla="*/ 803305 h 4768968"/>
              <a:gd name="connsiteX120" fmla="*/ 8588523 w 8810801"/>
              <a:gd name="connsiteY120" fmla="*/ 777667 h 4768968"/>
              <a:gd name="connsiteX121" fmla="*/ 8554340 w 8810801"/>
              <a:gd name="connsiteY121" fmla="*/ 709301 h 4768968"/>
              <a:gd name="connsiteX122" fmla="*/ 8528703 w 8810801"/>
              <a:gd name="connsiteY122" fmla="*/ 692209 h 4768968"/>
              <a:gd name="connsiteX123" fmla="*/ 8417607 w 8810801"/>
              <a:gd name="connsiteY123" fmla="*/ 598206 h 4768968"/>
              <a:gd name="connsiteX124" fmla="*/ 8332149 w 8810801"/>
              <a:gd name="connsiteY124" fmla="*/ 555477 h 4768968"/>
              <a:gd name="connsiteX125" fmla="*/ 8280874 w 8810801"/>
              <a:gd name="connsiteY125" fmla="*/ 529839 h 4768968"/>
              <a:gd name="connsiteX126" fmla="*/ 8221054 w 8810801"/>
              <a:gd name="connsiteY126" fmla="*/ 512748 h 4768968"/>
              <a:gd name="connsiteX127" fmla="*/ 8186871 w 8810801"/>
              <a:gd name="connsiteY127" fmla="*/ 495656 h 4768968"/>
              <a:gd name="connsiteX128" fmla="*/ 8067230 w 8810801"/>
              <a:gd name="connsiteY128" fmla="*/ 461473 h 4768968"/>
              <a:gd name="connsiteX129" fmla="*/ 8041592 w 8810801"/>
              <a:gd name="connsiteY129" fmla="*/ 444381 h 4768968"/>
              <a:gd name="connsiteX130" fmla="*/ 7947588 w 8810801"/>
              <a:gd name="connsiteY130" fmla="*/ 427290 h 4768968"/>
              <a:gd name="connsiteX131" fmla="*/ 7853585 w 8810801"/>
              <a:gd name="connsiteY131" fmla="*/ 393107 h 4768968"/>
              <a:gd name="connsiteX132" fmla="*/ 7759581 w 8810801"/>
              <a:gd name="connsiteY132" fmla="*/ 384561 h 4768968"/>
              <a:gd name="connsiteX133" fmla="*/ 7563028 w 8810801"/>
              <a:gd name="connsiteY133" fmla="*/ 358923 h 4768968"/>
              <a:gd name="connsiteX134" fmla="*/ 7520299 w 8810801"/>
              <a:gd name="connsiteY134" fmla="*/ 350378 h 4768968"/>
              <a:gd name="connsiteX135" fmla="*/ 7469024 w 8810801"/>
              <a:gd name="connsiteY135" fmla="*/ 341832 h 4768968"/>
              <a:gd name="connsiteX136" fmla="*/ 7392112 w 8810801"/>
              <a:gd name="connsiteY136" fmla="*/ 324740 h 4768968"/>
              <a:gd name="connsiteX137" fmla="*/ 7238288 w 8810801"/>
              <a:gd name="connsiteY137" fmla="*/ 307649 h 4768968"/>
              <a:gd name="connsiteX138" fmla="*/ 7067372 w 8810801"/>
              <a:gd name="connsiteY138" fmla="*/ 282011 h 4768968"/>
              <a:gd name="connsiteX139" fmla="*/ 7007551 w 8810801"/>
              <a:gd name="connsiteY139" fmla="*/ 273465 h 4768968"/>
              <a:gd name="connsiteX140" fmla="*/ 6956276 w 8810801"/>
              <a:gd name="connsiteY140" fmla="*/ 264920 h 4768968"/>
              <a:gd name="connsiteX141" fmla="*/ 6896456 w 8810801"/>
              <a:gd name="connsiteY141" fmla="*/ 256374 h 4768968"/>
              <a:gd name="connsiteX142" fmla="*/ 6793906 w 8810801"/>
              <a:gd name="connsiteY142" fmla="*/ 239282 h 4768968"/>
              <a:gd name="connsiteX143" fmla="*/ 6708448 w 8810801"/>
              <a:gd name="connsiteY143" fmla="*/ 230736 h 4768968"/>
              <a:gd name="connsiteX144" fmla="*/ 6665719 w 8810801"/>
              <a:gd name="connsiteY144" fmla="*/ 222191 h 4768968"/>
              <a:gd name="connsiteX145" fmla="*/ 6563170 w 8810801"/>
              <a:gd name="connsiteY145" fmla="*/ 213645 h 4768968"/>
              <a:gd name="connsiteX146" fmla="*/ 6417891 w 8810801"/>
              <a:gd name="connsiteY146" fmla="*/ 196553 h 4768968"/>
              <a:gd name="connsiteX147" fmla="*/ 6358071 w 8810801"/>
              <a:gd name="connsiteY147" fmla="*/ 188008 h 4768968"/>
              <a:gd name="connsiteX148" fmla="*/ 6264067 w 8810801"/>
              <a:gd name="connsiteY148" fmla="*/ 179462 h 4768968"/>
              <a:gd name="connsiteX149" fmla="*/ 6118788 w 8810801"/>
              <a:gd name="connsiteY149" fmla="*/ 153824 h 4768968"/>
              <a:gd name="connsiteX150" fmla="*/ 6093151 w 8810801"/>
              <a:gd name="connsiteY150" fmla="*/ 145279 h 4768968"/>
              <a:gd name="connsiteX151" fmla="*/ 6016239 w 8810801"/>
              <a:gd name="connsiteY151" fmla="*/ 136733 h 4768968"/>
              <a:gd name="connsiteX152" fmla="*/ 5947873 w 8810801"/>
              <a:gd name="connsiteY152" fmla="*/ 119641 h 4768968"/>
              <a:gd name="connsiteX153" fmla="*/ 5717136 w 8810801"/>
              <a:gd name="connsiteY153" fmla="*/ 111095 h 4768968"/>
              <a:gd name="connsiteX154" fmla="*/ 5597495 w 8810801"/>
              <a:gd name="connsiteY154" fmla="*/ 102550 h 4768968"/>
              <a:gd name="connsiteX155" fmla="*/ 5272755 w 8810801"/>
              <a:gd name="connsiteY155" fmla="*/ 59821 h 4768968"/>
              <a:gd name="connsiteX156" fmla="*/ 2828658 w 8810801"/>
              <a:gd name="connsiteY156" fmla="*/ 42729 h 4768968"/>
              <a:gd name="connsiteX157" fmla="*/ 2597921 w 8810801"/>
              <a:gd name="connsiteY157" fmla="*/ 25637 h 4768968"/>
              <a:gd name="connsiteX158" fmla="*/ 2153540 w 8810801"/>
              <a:gd name="connsiteY158" fmla="*/ 0 h 4768968"/>
              <a:gd name="connsiteX159" fmla="*/ 1187865 w 8810801"/>
              <a:gd name="connsiteY159" fmla="*/ 0 h 4768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8810801" h="4768968">
                <a:moveTo>
                  <a:pt x="1290415" y="25637"/>
                </a:moveTo>
                <a:lnTo>
                  <a:pt x="316194" y="34183"/>
                </a:lnTo>
                <a:cubicBezTo>
                  <a:pt x="304762" y="34378"/>
                  <a:pt x="261433" y="56208"/>
                  <a:pt x="256374" y="59821"/>
                </a:cubicBezTo>
                <a:cubicBezTo>
                  <a:pt x="246539" y="66846"/>
                  <a:pt x="240792" y="78754"/>
                  <a:pt x="230736" y="85458"/>
                </a:cubicBezTo>
                <a:cubicBezTo>
                  <a:pt x="223241" y="90455"/>
                  <a:pt x="213156" y="89976"/>
                  <a:pt x="205099" y="94004"/>
                </a:cubicBezTo>
                <a:cubicBezTo>
                  <a:pt x="175588" y="108759"/>
                  <a:pt x="132935" y="153191"/>
                  <a:pt x="119641" y="170916"/>
                </a:cubicBezTo>
                <a:cubicBezTo>
                  <a:pt x="47012" y="267752"/>
                  <a:pt x="135565" y="145437"/>
                  <a:pt x="76912" y="239282"/>
                </a:cubicBezTo>
                <a:cubicBezTo>
                  <a:pt x="21447" y="328026"/>
                  <a:pt x="77485" y="221040"/>
                  <a:pt x="34183" y="307649"/>
                </a:cubicBezTo>
                <a:cubicBezTo>
                  <a:pt x="9608" y="455093"/>
                  <a:pt x="49176" y="206886"/>
                  <a:pt x="17091" y="495656"/>
                </a:cubicBezTo>
                <a:cubicBezTo>
                  <a:pt x="13574" y="527310"/>
                  <a:pt x="5697" y="558325"/>
                  <a:pt x="0" y="589660"/>
                </a:cubicBezTo>
                <a:cubicBezTo>
                  <a:pt x="2849" y="774819"/>
                  <a:pt x="1337" y="960096"/>
                  <a:pt x="8546" y="1145136"/>
                </a:cubicBezTo>
                <a:cubicBezTo>
                  <a:pt x="9895" y="1179765"/>
                  <a:pt x="21702" y="1213255"/>
                  <a:pt x="25637" y="1247686"/>
                </a:cubicBezTo>
                <a:cubicBezTo>
                  <a:pt x="33104" y="1313026"/>
                  <a:pt x="29832" y="1379751"/>
                  <a:pt x="42729" y="1444239"/>
                </a:cubicBezTo>
                <a:lnTo>
                  <a:pt x="59820" y="1529697"/>
                </a:lnTo>
                <a:cubicBezTo>
                  <a:pt x="56971" y="1900015"/>
                  <a:pt x="56842" y="2270364"/>
                  <a:pt x="51274" y="2640651"/>
                </a:cubicBezTo>
                <a:cubicBezTo>
                  <a:pt x="51139" y="2649658"/>
                  <a:pt x="44003" y="2657371"/>
                  <a:pt x="42729" y="2666288"/>
                </a:cubicBezTo>
                <a:cubicBezTo>
                  <a:pt x="38279" y="2697436"/>
                  <a:pt x="37477" y="2729001"/>
                  <a:pt x="34183" y="2760292"/>
                </a:cubicBezTo>
                <a:cubicBezTo>
                  <a:pt x="31779" y="2783132"/>
                  <a:pt x="28486" y="2805869"/>
                  <a:pt x="25637" y="2828658"/>
                </a:cubicBezTo>
                <a:cubicBezTo>
                  <a:pt x="22788" y="3039454"/>
                  <a:pt x="15518" y="3250237"/>
                  <a:pt x="17091" y="3461047"/>
                </a:cubicBezTo>
                <a:cubicBezTo>
                  <a:pt x="18358" y="3630818"/>
                  <a:pt x="19975" y="3865838"/>
                  <a:pt x="42729" y="4059252"/>
                </a:cubicBezTo>
                <a:cubicBezTo>
                  <a:pt x="47189" y="4097162"/>
                  <a:pt x="51751" y="4125490"/>
                  <a:pt x="59820" y="4161802"/>
                </a:cubicBezTo>
                <a:cubicBezTo>
                  <a:pt x="62368" y="4173267"/>
                  <a:pt x="64352" y="4184947"/>
                  <a:pt x="68366" y="4195985"/>
                </a:cubicBezTo>
                <a:cubicBezTo>
                  <a:pt x="104868" y="4296366"/>
                  <a:pt x="80867" y="4219460"/>
                  <a:pt x="111095" y="4289989"/>
                </a:cubicBezTo>
                <a:cubicBezTo>
                  <a:pt x="175549" y="4440376"/>
                  <a:pt x="54602" y="4177001"/>
                  <a:pt x="136732" y="4341264"/>
                </a:cubicBezTo>
                <a:cubicBezTo>
                  <a:pt x="140760" y="4349321"/>
                  <a:pt x="141249" y="4358844"/>
                  <a:pt x="145278" y="4366901"/>
                </a:cubicBezTo>
                <a:cubicBezTo>
                  <a:pt x="151988" y="4380320"/>
                  <a:pt x="181562" y="4417699"/>
                  <a:pt x="188007" y="4426722"/>
                </a:cubicBezTo>
                <a:cubicBezTo>
                  <a:pt x="193977" y="4435080"/>
                  <a:pt x="197079" y="4445943"/>
                  <a:pt x="205099" y="4452359"/>
                </a:cubicBezTo>
                <a:cubicBezTo>
                  <a:pt x="212133" y="4457986"/>
                  <a:pt x="222679" y="4456877"/>
                  <a:pt x="230736" y="4460905"/>
                </a:cubicBezTo>
                <a:cubicBezTo>
                  <a:pt x="239923" y="4465498"/>
                  <a:pt x="246988" y="4473825"/>
                  <a:pt x="256374" y="4477996"/>
                </a:cubicBezTo>
                <a:cubicBezTo>
                  <a:pt x="272837" y="4485313"/>
                  <a:pt x="291534" y="4487031"/>
                  <a:pt x="307648" y="4495088"/>
                </a:cubicBezTo>
                <a:cubicBezTo>
                  <a:pt x="328549" y="4505538"/>
                  <a:pt x="344835" y="4515695"/>
                  <a:pt x="367469" y="4520725"/>
                </a:cubicBezTo>
                <a:cubicBezTo>
                  <a:pt x="384384" y="4524484"/>
                  <a:pt x="401652" y="4526422"/>
                  <a:pt x="418744" y="4529271"/>
                </a:cubicBezTo>
                <a:cubicBezTo>
                  <a:pt x="528532" y="4565867"/>
                  <a:pt x="469000" y="4550465"/>
                  <a:pt x="598205" y="4572000"/>
                </a:cubicBezTo>
                <a:cubicBezTo>
                  <a:pt x="621376" y="4575862"/>
                  <a:pt x="643297" y="4585918"/>
                  <a:pt x="666572" y="4589092"/>
                </a:cubicBezTo>
                <a:cubicBezTo>
                  <a:pt x="728766" y="4597573"/>
                  <a:pt x="975396" y="4605204"/>
                  <a:pt x="999858" y="4606183"/>
                </a:cubicBezTo>
                <a:cubicBezTo>
                  <a:pt x="1036890" y="4611880"/>
                  <a:pt x="1074127" y="4616370"/>
                  <a:pt x="1110953" y="4623275"/>
                </a:cubicBezTo>
                <a:cubicBezTo>
                  <a:pt x="1240697" y="4647603"/>
                  <a:pt x="959068" y="4610523"/>
                  <a:pt x="1187865" y="4640366"/>
                </a:cubicBezTo>
                <a:cubicBezTo>
                  <a:pt x="1236216" y="4646673"/>
                  <a:pt x="1284661" y="4652263"/>
                  <a:pt x="1333144" y="4657458"/>
                </a:cubicBezTo>
                <a:cubicBezTo>
                  <a:pt x="1481162" y="4673317"/>
                  <a:pt x="1514202" y="4668642"/>
                  <a:pt x="1709159" y="4674550"/>
                </a:cubicBezTo>
                <a:lnTo>
                  <a:pt x="1777525" y="4683095"/>
                </a:lnTo>
                <a:cubicBezTo>
                  <a:pt x="1814616" y="4688394"/>
                  <a:pt x="1851425" y="4695678"/>
                  <a:pt x="1888620" y="4700187"/>
                </a:cubicBezTo>
                <a:cubicBezTo>
                  <a:pt x="1945460" y="4707077"/>
                  <a:pt x="2002564" y="4711582"/>
                  <a:pt x="2059536" y="4717279"/>
                </a:cubicBezTo>
                <a:cubicBezTo>
                  <a:pt x="2076777" y="4719003"/>
                  <a:pt x="2093636" y="4723534"/>
                  <a:pt x="2110811" y="4725824"/>
                </a:cubicBezTo>
                <a:cubicBezTo>
                  <a:pt x="2136380" y="4729233"/>
                  <a:pt x="2162086" y="4731521"/>
                  <a:pt x="2187723" y="4734370"/>
                </a:cubicBezTo>
                <a:cubicBezTo>
                  <a:pt x="2452355" y="4800530"/>
                  <a:pt x="2244904" y="4751462"/>
                  <a:pt x="2939753" y="4751462"/>
                </a:cubicBezTo>
                <a:cubicBezTo>
                  <a:pt x="3107844" y="4751462"/>
                  <a:pt x="3275888" y="4745765"/>
                  <a:pt x="3443955" y="4742916"/>
                </a:cubicBezTo>
                <a:cubicBezTo>
                  <a:pt x="3562805" y="4723107"/>
                  <a:pt x="3415289" y="4746737"/>
                  <a:pt x="3572142" y="4725824"/>
                </a:cubicBezTo>
                <a:cubicBezTo>
                  <a:pt x="3589317" y="4723534"/>
                  <a:pt x="3606369" y="4720379"/>
                  <a:pt x="3623417" y="4717279"/>
                </a:cubicBezTo>
                <a:cubicBezTo>
                  <a:pt x="3637708" y="4714681"/>
                  <a:pt x="3651720" y="4710430"/>
                  <a:pt x="3666146" y="4708733"/>
                </a:cubicBezTo>
                <a:cubicBezTo>
                  <a:pt x="3700213" y="4704725"/>
                  <a:pt x="3734397" y="4700703"/>
                  <a:pt x="3768695" y="4700187"/>
                </a:cubicBezTo>
                <a:lnTo>
                  <a:pt x="4802736" y="4691641"/>
                </a:lnTo>
                <a:cubicBezTo>
                  <a:pt x="4852660" y="4684509"/>
                  <a:pt x="4860311" y="4684544"/>
                  <a:pt x="4905286" y="4674550"/>
                </a:cubicBezTo>
                <a:cubicBezTo>
                  <a:pt x="4916751" y="4672002"/>
                  <a:pt x="4927884" y="4667935"/>
                  <a:pt x="4939469" y="4666004"/>
                </a:cubicBezTo>
                <a:cubicBezTo>
                  <a:pt x="4979206" y="4659381"/>
                  <a:pt x="5019373" y="4655535"/>
                  <a:pt x="5059110" y="4648912"/>
                </a:cubicBezTo>
                <a:cubicBezTo>
                  <a:pt x="5070695" y="4646981"/>
                  <a:pt x="5081685" y="4642152"/>
                  <a:pt x="5093293" y="4640366"/>
                </a:cubicBezTo>
                <a:cubicBezTo>
                  <a:pt x="5137007" y="4633641"/>
                  <a:pt x="5233980" y="4626506"/>
                  <a:pt x="5272755" y="4623275"/>
                </a:cubicBezTo>
                <a:cubicBezTo>
                  <a:pt x="5346018" y="4604959"/>
                  <a:pt x="5295318" y="4616388"/>
                  <a:pt x="5426579" y="4597637"/>
                </a:cubicBezTo>
                <a:cubicBezTo>
                  <a:pt x="5446519" y="4594788"/>
                  <a:pt x="5466859" y="4593977"/>
                  <a:pt x="5486400" y="4589092"/>
                </a:cubicBezTo>
                <a:cubicBezTo>
                  <a:pt x="5559665" y="4570775"/>
                  <a:pt x="5508957" y="4582207"/>
                  <a:pt x="5640224" y="4563454"/>
                </a:cubicBezTo>
                <a:cubicBezTo>
                  <a:pt x="5728384" y="4550859"/>
                  <a:pt x="5680004" y="4556912"/>
                  <a:pt x="5785503" y="4546363"/>
                </a:cubicBezTo>
                <a:cubicBezTo>
                  <a:pt x="5790062" y="4545223"/>
                  <a:pt x="5837967" y="4534175"/>
                  <a:pt x="5845323" y="4529271"/>
                </a:cubicBezTo>
                <a:cubicBezTo>
                  <a:pt x="5887323" y="4501271"/>
                  <a:pt x="5856522" y="4509526"/>
                  <a:pt x="5888052" y="4477996"/>
                </a:cubicBezTo>
                <a:cubicBezTo>
                  <a:pt x="5895314" y="4470734"/>
                  <a:pt x="5906427" y="4468167"/>
                  <a:pt x="5913689" y="4460905"/>
                </a:cubicBezTo>
                <a:cubicBezTo>
                  <a:pt x="5926587" y="4448007"/>
                  <a:pt x="5936478" y="4432419"/>
                  <a:pt x="5947873" y="4418176"/>
                </a:cubicBezTo>
                <a:cubicBezTo>
                  <a:pt x="5950721" y="4409630"/>
                  <a:pt x="5952389" y="4400595"/>
                  <a:pt x="5956418" y="4392538"/>
                </a:cubicBezTo>
                <a:cubicBezTo>
                  <a:pt x="5961011" y="4383352"/>
                  <a:pt x="5970000" y="4376553"/>
                  <a:pt x="5973510" y="4366901"/>
                </a:cubicBezTo>
                <a:cubicBezTo>
                  <a:pt x="6027337" y="4218882"/>
                  <a:pt x="5961851" y="4356041"/>
                  <a:pt x="6007693" y="4264351"/>
                </a:cubicBezTo>
                <a:cubicBezTo>
                  <a:pt x="6010542" y="4139013"/>
                  <a:pt x="6010909" y="4013593"/>
                  <a:pt x="6016239" y="3888336"/>
                </a:cubicBezTo>
                <a:cubicBezTo>
                  <a:pt x="6016622" y="3879336"/>
                  <a:pt x="6022831" y="3871492"/>
                  <a:pt x="6024785" y="3862699"/>
                </a:cubicBezTo>
                <a:cubicBezTo>
                  <a:pt x="6028544" y="3845784"/>
                  <a:pt x="6028772" y="3828141"/>
                  <a:pt x="6033331" y="3811424"/>
                </a:cubicBezTo>
                <a:cubicBezTo>
                  <a:pt x="6057266" y="3723662"/>
                  <a:pt x="6039884" y="3805225"/>
                  <a:pt x="6067514" y="3743058"/>
                </a:cubicBezTo>
                <a:cubicBezTo>
                  <a:pt x="6074831" y="3726595"/>
                  <a:pt x="6080235" y="3709261"/>
                  <a:pt x="6084605" y="3691783"/>
                </a:cubicBezTo>
                <a:cubicBezTo>
                  <a:pt x="6087454" y="3680389"/>
                  <a:pt x="6088634" y="3668442"/>
                  <a:pt x="6093151" y="3657600"/>
                </a:cubicBezTo>
                <a:cubicBezTo>
                  <a:pt x="6102950" y="3634081"/>
                  <a:pt x="6115940" y="3612023"/>
                  <a:pt x="6127334" y="3589234"/>
                </a:cubicBezTo>
                <a:cubicBezTo>
                  <a:pt x="6131363" y="3581177"/>
                  <a:pt x="6132152" y="3571797"/>
                  <a:pt x="6135880" y="3563596"/>
                </a:cubicBezTo>
                <a:cubicBezTo>
                  <a:pt x="6146423" y="3540401"/>
                  <a:pt x="6162006" y="3519401"/>
                  <a:pt x="6170063" y="3495230"/>
                </a:cubicBezTo>
                <a:cubicBezTo>
                  <a:pt x="6189412" y="3437186"/>
                  <a:pt x="6166362" y="3507569"/>
                  <a:pt x="6195701" y="3409772"/>
                </a:cubicBezTo>
                <a:cubicBezTo>
                  <a:pt x="6198289" y="3401144"/>
                  <a:pt x="6200218" y="3392192"/>
                  <a:pt x="6204246" y="3384135"/>
                </a:cubicBezTo>
                <a:cubicBezTo>
                  <a:pt x="6208839" y="3374948"/>
                  <a:pt x="6217167" y="3367883"/>
                  <a:pt x="6221338" y="3358497"/>
                </a:cubicBezTo>
                <a:cubicBezTo>
                  <a:pt x="6228655" y="3342034"/>
                  <a:pt x="6222316" y="3315279"/>
                  <a:pt x="6238430" y="3307222"/>
                </a:cubicBezTo>
                <a:cubicBezTo>
                  <a:pt x="6249824" y="3301525"/>
                  <a:pt x="6260785" y="3294862"/>
                  <a:pt x="6272613" y="3290131"/>
                </a:cubicBezTo>
                <a:cubicBezTo>
                  <a:pt x="6289341" y="3283440"/>
                  <a:pt x="6323888" y="3273039"/>
                  <a:pt x="6323888" y="3273039"/>
                </a:cubicBezTo>
                <a:cubicBezTo>
                  <a:pt x="6343828" y="3275888"/>
                  <a:pt x="6364167" y="3276700"/>
                  <a:pt x="6383708" y="3281585"/>
                </a:cubicBezTo>
                <a:cubicBezTo>
                  <a:pt x="6398590" y="3285306"/>
                  <a:pt x="6412073" y="3293291"/>
                  <a:pt x="6426437" y="3298677"/>
                </a:cubicBezTo>
                <a:cubicBezTo>
                  <a:pt x="6434871" y="3301840"/>
                  <a:pt x="6443528" y="3304374"/>
                  <a:pt x="6452074" y="3307222"/>
                </a:cubicBezTo>
                <a:cubicBezTo>
                  <a:pt x="6466630" y="3316926"/>
                  <a:pt x="6501296" y="3339352"/>
                  <a:pt x="6511895" y="3349951"/>
                </a:cubicBezTo>
                <a:cubicBezTo>
                  <a:pt x="6561269" y="3399325"/>
                  <a:pt x="6491627" y="3352229"/>
                  <a:pt x="6554624" y="3401226"/>
                </a:cubicBezTo>
                <a:cubicBezTo>
                  <a:pt x="6570839" y="3413837"/>
                  <a:pt x="6588807" y="3424015"/>
                  <a:pt x="6605899" y="3435409"/>
                </a:cubicBezTo>
                <a:cubicBezTo>
                  <a:pt x="6613394" y="3440406"/>
                  <a:pt x="6623479" y="3439926"/>
                  <a:pt x="6631536" y="3443955"/>
                </a:cubicBezTo>
                <a:cubicBezTo>
                  <a:pt x="6709694" y="3483035"/>
                  <a:pt x="6566857" y="3450307"/>
                  <a:pt x="6759723" y="3469593"/>
                </a:cubicBezTo>
                <a:cubicBezTo>
                  <a:pt x="6782575" y="3471878"/>
                  <a:pt x="6805136" y="3477373"/>
                  <a:pt x="6828089" y="3478138"/>
                </a:cubicBezTo>
                <a:lnTo>
                  <a:pt x="7528845" y="3495230"/>
                </a:lnTo>
                <a:cubicBezTo>
                  <a:pt x="7683758" y="3521050"/>
                  <a:pt x="7415385" y="3478452"/>
                  <a:pt x="7776673" y="3512322"/>
                </a:cubicBezTo>
                <a:cubicBezTo>
                  <a:pt x="7802821" y="3514773"/>
                  <a:pt x="7827948" y="3523716"/>
                  <a:pt x="7853585" y="3529413"/>
                </a:cubicBezTo>
                <a:lnTo>
                  <a:pt x="8340695" y="3520867"/>
                </a:lnTo>
                <a:cubicBezTo>
                  <a:pt x="8356225" y="3520349"/>
                  <a:pt x="8389662" y="3499300"/>
                  <a:pt x="8400516" y="3495230"/>
                </a:cubicBezTo>
                <a:cubicBezTo>
                  <a:pt x="8411513" y="3491106"/>
                  <a:pt x="8423305" y="3489533"/>
                  <a:pt x="8434699" y="3486684"/>
                </a:cubicBezTo>
                <a:cubicBezTo>
                  <a:pt x="8440396" y="3478138"/>
                  <a:pt x="8444528" y="3468309"/>
                  <a:pt x="8451790" y="3461047"/>
                </a:cubicBezTo>
                <a:cubicBezTo>
                  <a:pt x="8495218" y="3417619"/>
                  <a:pt x="8461064" y="3474318"/>
                  <a:pt x="8503065" y="3418318"/>
                </a:cubicBezTo>
                <a:cubicBezTo>
                  <a:pt x="8513031" y="3405030"/>
                  <a:pt x="8518613" y="3388783"/>
                  <a:pt x="8528703" y="3375589"/>
                </a:cubicBezTo>
                <a:cubicBezTo>
                  <a:pt x="8555732" y="3340243"/>
                  <a:pt x="8585674" y="3307222"/>
                  <a:pt x="8614160" y="3273039"/>
                </a:cubicBezTo>
                <a:cubicBezTo>
                  <a:pt x="8632213" y="3251375"/>
                  <a:pt x="8654041" y="3233159"/>
                  <a:pt x="8673981" y="3213219"/>
                </a:cubicBezTo>
                <a:cubicBezTo>
                  <a:pt x="8682527" y="3204673"/>
                  <a:pt x="8694213" y="3198391"/>
                  <a:pt x="8699618" y="3187581"/>
                </a:cubicBezTo>
                <a:cubicBezTo>
                  <a:pt x="8705315" y="3176187"/>
                  <a:pt x="8712681" y="3165484"/>
                  <a:pt x="8716710" y="3153398"/>
                </a:cubicBezTo>
                <a:cubicBezTo>
                  <a:pt x="8724138" y="3131113"/>
                  <a:pt x="8726374" y="3107317"/>
                  <a:pt x="8733802" y="3085032"/>
                </a:cubicBezTo>
                <a:lnTo>
                  <a:pt x="8750893" y="3033757"/>
                </a:lnTo>
                <a:cubicBezTo>
                  <a:pt x="8773381" y="2876347"/>
                  <a:pt x="8750893" y="3058747"/>
                  <a:pt x="8750893" y="2726108"/>
                </a:cubicBezTo>
                <a:cubicBezTo>
                  <a:pt x="8750893" y="2569409"/>
                  <a:pt x="8754467" y="2412710"/>
                  <a:pt x="8759439" y="2256090"/>
                </a:cubicBezTo>
                <a:cubicBezTo>
                  <a:pt x="8760168" y="2233135"/>
                  <a:pt x="8764209" y="2210377"/>
                  <a:pt x="8767985" y="2187723"/>
                </a:cubicBezTo>
                <a:cubicBezTo>
                  <a:pt x="8775608" y="2141982"/>
                  <a:pt x="8793622" y="2050991"/>
                  <a:pt x="8793622" y="2050991"/>
                </a:cubicBezTo>
                <a:cubicBezTo>
                  <a:pt x="8796471" y="1988322"/>
                  <a:pt x="8802168" y="1925717"/>
                  <a:pt x="8802168" y="1862983"/>
                </a:cubicBezTo>
                <a:cubicBezTo>
                  <a:pt x="8802168" y="1424820"/>
                  <a:pt x="8830268" y="1548091"/>
                  <a:pt x="8785076" y="1367327"/>
                </a:cubicBezTo>
                <a:cubicBezTo>
                  <a:pt x="8774730" y="1232811"/>
                  <a:pt x="8785539" y="1292264"/>
                  <a:pt x="8759439" y="1187865"/>
                </a:cubicBezTo>
                <a:cubicBezTo>
                  <a:pt x="8753893" y="1165681"/>
                  <a:pt x="8753061" y="1118861"/>
                  <a:pt x="8742347" y="1093862"/>
                </a:cubicBezTo>
                <a:cubicBezTo>
                  <a:pt x="8738301" y="1084422"/>
                  <a:pt x="8730953" y="1076770"/>
                  <a:pt x="8725256" y="1068224"/>
                </a:cubicBezTo>
                <a:cubicBezTo>
                  <a:pt x="8708920" y="970214"/>
                  <a:pt x="8730474" y="1060904"/>
                  <a:pt x="8691073" y="974221"/>
                </a:cubicBezTo>
                <a:cubicBezTo>
                  <a:pt x="8683618" y="957820"/>
                  <a:pt x="8682038" y="939060"/>
                  <a:pt x="8673981" y="922946"/>
                </a:cubicBezTo>
                <a:cubicBezTo>
                  <a:pt x="8668284" y="911552"/>
                  <a:pt x="8663209" y="899824"/>
                  <a:pt x="8656889" y="888763"/>
                </a:cubicBezTo>
                <a:cubicBezTo>
                  <a:pt x="8651793" y="879845"/>
                  <a:pt x="8644391" y="872312"/>
                  <a:pt x="8639798" y="863125"/>
                </a:cubicBezTo>
                <a:cubicBezTo>
                  <a:pt x="8621202" y="825932"/>
                  <a:pt x="8643796" y="844796"/>
                  <a:pt x="8614160" y="803305"/>
                </a:cubicBezTo>
                <a:cubicBezTo>
                  <a:pt x="8607135" y="793470"/>
                  <a:pt x="8597069" y="786213"/>
                  <a:pt x="8588523" y="777667"/>
                </a:cubicBezTo>
                <a:cubicBezTo>
                  <a:pt x="8579517" y="741645"/>
                  <a:pt x="8583392" y="738354"/>
                  <a:pt x="8554340" y="709301"/>
                </a:cubicBezTo>
                <a:cubicBezTo>
                  <a:pt x="8547078" y="702038"/>
                  <a:pt x="8536501" y="698893"/>
                  <a:pt x="8528703" y="692209"/>
                </a:cubicBezTo>
                <a:cubicBezTo>
                  <a:pt x="8470550" y="642364"/>
                  <a:pt x="8509260" y="653199"/>
                  <a:pt x="8417607" y="598206"/>
                </a:cubicBezTo>
                <a:cubicBezTo>
                  <a:pt x="8338109" y="550506"/>
                  <a:pt x="8412110" y="591823"/>
                  <a:pt x="8332149" y="555477"/>
                </a:cubicBezTo>
                <a:cubicBezTo>
                  <a:pt x="8314753" y="547570"/>
                  <a:pt x="8298336" y="537600"/>
                  <a:pt x="8280874" y="529839"/>
                </a:cubicBezTo>
                <a:cubicBezTo>
                  <a:pt x="8265108" y="522832"/>
                  <a:pt x="8236579" y="516629"/>
                  <a:pt x="8221054" y="512748"/>
                </a:cubicBezTo>
                <a:cubicBezTo>
                  <a:pt x="8209660" y="507051"/>
                  <a:pt x="8198699" y="500387"/>
                  <a:pt x="8186871" y="495656"/>
                </a:cubicBezTo>
                <a:cubicBezTo>
                  <a:pt x="8146012" y="479312"/>
                  <a:pt x="8110438" y="472275"/>
                  <a:pt x="8067230" y="461473"/>
                </a:cubicBezTo>
                <a:cubicBezTo>
                  <a:pt x="8058684" y="455776"/>
                  <a:pt x="8051033" y="448427"/>
                  <a:pt x="8041592" y="444381"/>
                </a:cubicBezTo>
                <a:cubicBezTo>
                  <a:pt x="8021449" y="435749"/>
                  <a:pt x="7961443" y="429269"/>
                  <a:pt x="7947588" y="427290"/>
                </a:cubicBezTo>
                <a:cubicBezTo>
                  <a:pt x="7927459" y="419238"/>
                  <a:pt x="7873225" y="396573"/>
                  <a:pt x="7853585" y="393107"/>
                </a:cubicBezTo>
                <a:cubicBezTo>
                  <a:pt x="7822600" y="387639"/>
                  <a:pt x="7790916" y="387410"/>
                  <a:pt x="7759581" y="384561"/>
                </a:cubicBezTo>
                <a:cubicBezTo>
                  <a:pt x="7615934" y="352639"/>
                  <a:pt x="7751044" y="378713"/>
                  <a:pt x="7563028" y="358923"/>
                </a:cubicBezTo>
                <a:cubicBezTo>
                  <a:pt x="7548583" y="357403"/>
                  <a:pt x="7534590" y="352976"/>
                  <a:pt x="7520299" y="350378"/>
                </a:cubicBezTo>
                <a:cubicBezTo>
                  <a:pt x="7503251" y="347278"/>
                  <a:pt x="7486015" y="345230"/>
                  <a:pt x="7469024" y="341832"/>
                </a:cubicBezTo>
                <a:cubicBezTo>
                  <a:pt x="7443271" y="336681"/>
                  <a:pt x="7417925" y="329580"/>
                  <a:pt x="7392112" y="324740"/>
                </a:cubicBezTo>
                <a:cubicBezTo>
                  <a:pt x="7322981" y="311778"/>
                  <a:pt x="7318241" y="317966"/>
                  <a:pt x="7238288" y="307649"/>
                </a:cubicBezTo>
                <a:cubicBezTo>
                  <a:pt x="7181152" y="300277"/>
                  <a:pt x="7124359" y="290454"/>
                  <a:pt x="7067372" y="282011"/>
                </a:cubicBezTo>
                <a:cubicBezTo>
                  <a:pt x="7047447" y="279059"/>
                  <a:pt x="7027420" y="276776"/>
                  <a:pt x="7007551" y="273465"/>
                </a:cubicBezTo>
                <a:lnTo>
                  <a:pt x="6956276" y="264920"/>
                </a:lnTo>
                <a:cubicBezTo>
                  <a:pt x="6936368" y="261857"/>
                  <a:pt x="6916352" y="259516"/>
                  <a:pt x="6896456" y="256374"/>
                </a:cubicBezTo>
                <a:cubicBezTo>
                  <a:pt x="6862225" y="250969"/>
                  <a:pt x="6828243" y="243964"/>
                  <a:pt x="6793906" y="239282"/>
                </a:cubicBezTo>
                <a:cubicBezTo>
                  <a:pt x="6765540" y="235414"/>
                  <a:pt x="6736825" y="234519"/>
                  <a:pt x="6708448" y="230736"/>
                </a:cubicBezTo>
                <a:cubicBezTo>
                  <a:pt x="6694050" y="228816"/>
                  <a:pt x="6680145" y="223888"/>
                  <a:pt x="6665719" y="222191"/>
                </a:cubicBezTo>
                <a:cubicBezTo>
                  <a:pt x="6631652" y="218183"/>
                  <a:pt x="6597353" y="216494"/>
                  <a:pt x="6563170" y="213645"/>
                </a:cubicBezTo>
                <a:cubicBezTo>
                  <a:pt x="6486982" y="194597"/>
                  <a:pt x="6559585" y="210722"/>
                  <a:pt x="6417891" y="196553"/>
                </a:cubicBezTo>
                <a:cubicBezTo>
                  <a:pt x="6397849" y="194549"/>
                  <a:pt x="6378090" y="190232"/>
                  <a:pt x="6358071" y="188008"/>
                </a:cubicBezTo>
                <a:cubicBezTo>
                  <a:pt x="6326800" y="184534"/>
                  <a:pt x="6295402" y="182311"/>
                  <a:pt x="6264067" y="179462"/>
                </a:cubicBezTo>
                <a:cubicBezTo>
                  <a:pt x="6165464" y="146594"/>
                  <a:pt x="6261259" y="174176"/>
                  <a:pt x="6118788" y="153824"/>
                </a:cubicBezTo>
                <a:cubicBezTo>
                  <a:pt x="6109871" y="152550"/>
                  <a:pt x="6102036" y="146760"/>
                  <a:pt x="6093151" y="145279"/>
                </a:cubicBezTo>
                <a:cubicBezTo>
                  <a:pt x="6067707" y="141038"/>
                  <a:pt x="6041876" y="139582"/>
                  <a:pt x="6016239" y="136733"/>
                </a:cubicBezTo>
                <a:cubicBezTo>
                  <a:pt x="5993450" y="131036"/>
                  <a:pt x="5971277" y="121647"/>
                  <a:pt x="5947873" y="119641"/>
                </a:cubicBezTo>
                <a:cubicBezTo>
                  <a:pt x="5871189" y="113068"/>
                  <a:pt x="5794010" y="114845"/>
                  <a:pt x="5717136" y="111095"/>
                </a:cubicBezTo>
                <a:cubicBezTo>
                  <a:pt x="5677202" y="109147"/>
                  <a:pt x="5637375" y="105398"/>
                  <a:pt x="5597495" y="102550"/>
                </a:cubicBezTo>
                <a:cubicBezTo>
                  <a:pt x="5487051" y="83059"/>
                  <a:pt x="5386288" y="61300"/>
                  <a:pt x="5272755" y="59821"/>
                </a:cubicBezTo>
                <a:lnTo>
                  <a:pt x="2828658" y="42729"/>
                </a:lnTo>
                <a:cubicBezTo>
                  <a:pt x="2697613" y="26348"/>
                  <a:pt x="2804225" y="38015"/>
                  <a:pt x="2597921" y="25637"/>
                </a:cubicBezTo>
                <a:cubicBezTo>
                  <a:pt x="2547852" y="22633"/>
                  <a:pt x="2235538" y="612"/>
                  <a:pt x="2153540" y="0"/>
                </a:cubicBezTo>
                <a:lnTo>
                  <a:pt x="1187865" y="0"/>
                </a:lnTo>
              </a:path>
            </a:pathLst>
          </a:custGeom>
          <a:noFill/>
          <a:ln w="57150" cap="flat" cmpd="sng" algn="ctr">
            <a:solidFill>
              <a:schemeClr val="tx1"/>
            </a:solidFill>
            <a:prstDash val="solid"/>
            <a:round/>
            <a:headEnd type="none" w="med" len="med"/>
            <a:tailEnd type="none" w="med" len="med"/>
          </a:ln>
          <a:effectLst>
            <a:glow rad="228600">
              <a:srgbClr val="FF33CC">
                <a:alpha val="40000"/>
              </a:srgbClr>
            </a:glow>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5" name="Rectangle 4"/>
          <p:cNvSpPr/>
          <p:nvPr/>
        </p:nvSpPr>
        <p:spPr>
          <a:xfrm rot="20536849">
            <a:off x="374212" y="3729516"/>
            <a:ext cx="8127546"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01600">
                    <a:srgbClr val="FF33CC">
                      <a:alpha val="60000"/>
                    </a:srgbClr>
                  </a:glow>
                  <a:outerShdw blurRad="50800" algn="tl" rotWithShape="0">
                    <a:srgbClr val="000000"/>
                  </a:outerShdw>
                </a:effectLst>
              </a:rPr>
              <a:t>Somatic Chromosomes</a:t>
            </a:r>
          </a:p>
        </p:txBody>
      </p:sp>
      <p:sp>
        <p:nvSpPr>
          <p:cNvPr id="2" name="Rounded Rectangle 1"/>
          <p:cNvSpPr/>
          <p:nvPr/>
        </p:nvSpPr>
        <p:spPr bwMode="auto">
          <a:xfrm>
            <a:off x="6324600" y="5410200"/>
            <a:ext cx="2209800" cy="1143000"/>
          </a:xfrm>
          <a:prstGeom prst="roundRect">
            <a:avLst/>
          </a:prstGeom>
          <a:noFill/>
          <a:ln w="57150" cap="flat" cmpd="sng" algn="ctr">
            <a:solidFill>
              <a:schemeClr val="tx1"/>
            </a:solidFill>
            <a:prstDash val="solid"/>
            <a:round/>
            <a:headEnd type="none" w="med" len="med"/>
            <a:tailEnd type="none" w="med" len="med"/>
          </a:ln>
          <a:effectLst>
            <a:glow rad="127000">
              <a:srgbClr val="FFFF00"/>
            </a:glow>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3" name="Rectangle 2"/>
          <p:cNvSpPr/>
          <p:nvPr/>
        </p:nvSpPr>
        <p:spPr>
          <a:xfrm>
            <a:off x="5608893" y="5346486"/>
            <a:ext cx="3504485" cy="523220"/>
          </a:xfrm>
          <a:prstGeom prst="rect">
            <a:avLst/>
          </a:prstGeom>
          <a:noFill/>
        </p:spPr>
        <p:txBody>
          <a:bodyPr wrap="none" lIns="91440" tIns="45720" rIns="91440" bIns="45720">
            <a:spAutoFit/>
          </a:bodyPr>
          <a:lstStyle/>
          <a:p>
            <a:pPr algn="ctr">
              <a:buNone/>
            </a:pPr>
            <a:r>
              <a:rPr lang="en-US" sz="2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27000">
                    <a:srgbClr val="FFFF00"/>
                  </a:glow>
                  <a:outerShdw blurRad="50800" algn="tl" rotWithShape="0">
                    <a:srgbClr val="000000"/>
                  </a:outerShdw>
                </a:effectLst>
              </a:rPr>
              <a:t>Sex Chromosomes</a:t>
            </a:r>
          </a:p>
        </p:txBody>
      </p:sp>
    </p:spTree>
    <p:extLst>
      <p:ext uri="{BB962C8B-B14F-4D97-AF65-F5344CB8AC3E}">
        <p14:creationId xmlns:p14="http://schemas.microsoft.com/office/powerpoint/2010/main" val="2695883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2.bp.blogspot.com/_dXP24nCL1eQ/S6vGyOD0SsI/AAAAAAAAAlM/7xeNHIZxk2Q/s1600/Genetic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94408"/>
            <a:ext cx="8763000" cy="6182591"/>
          </a:xfrm>
          <a:prstGeom prst="rect">
            <a:avLst/>
          </a:prstGeom>
          <a:noFill/>
          <a:ln w="76200">
            <a:solidFill>
              <a:schemeClr val="tx1">
                <a:lumMod val="50000"/>
              </a:schemeClr>
            </a:solidFill>
          </a:ln>
          <a:extLst>
            <a:ext uri="{909E8E84-426E-40DD-AFC4-6F175D3DCCD1}">
              <a14:hiddenFill xmlns:a14="http://schemas.microsoft.com/office/drawing/2010/main">
                <a:solidFill>
                  <a:srgbClr val="FFFFFF"/>
                </a:solidFill>
              </a14:hiddenFill>
            </a:ext>
          </a:extLst>
        </p:spPr>
      </p:pic>
      <p:sp>
        <p:nvSpPr>
          <p:cNvPr id="2" name="Oval 1"/>
          <p:cNvSpPr/>
          <p:nvPr/>
        </p:nvSpPr>
        <p:spPr bwMode="auto">
          <a:xfrm>
            <a:off x="838200" y="3810000"/>
            <a:ext cx="762000" cy="1219200"/>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4" name="Oval 3"/>
          <p:cNvSpPr/>
          <p:nvPr/>
        </p:nvSpPr>
        <p:spPr bwMode="auto">
          <a:xfrm>
            <a:off x="779318" y="5181600"/>
            <a:ext cx="820882" cy="1219200"/>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5" name="Oval 4"/>
          <p:cNvSpPr/>
          <p:nvPr/>
        </p:nvSpPr>
        <p:spPr bwMode="auto">
          <a:xfrm>
            <a:off x="3429000" y="3782290"/>
            <a:ext cx="820882" cy="1246909"/>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6" name="Oval 5"/>
          <p:cNvSpPr/>
          <p:nvPr/>
        </p:nvSpPr>
        <p:spPr bwMode="auto">
          <a:xfrm>
            <a:off x="3454977" y="5167745"/>
            <a:ext cx="820882" cy="1246909"/>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7" name="Oval 6"/>
          <p:cNvSpPr/>
          <p:nvPr/>
        </p:nvSpPr>
        <p:spPr bwMode="auto">
          <a:xfrm>
            <a:off x="5638800" y="3796146"/>
            <a:ext cx="820882" cy="1233054"/>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8" name="Oval 7"/>
          <p:cNvSpPr/>
          <p:nvPr/>
        </p:nvSpPr>
        <p:spPr bwMode="auto">
          <a:xfrm>
            <a:off x="5661314" y="5129645"/>
            <a:ext cx="820882" cy="1233054"/>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9" name="Oval 8"/>
          <p:cNvSpPr/>
          <p:nvPr/>
        </p:nvSpPr>
        <p:spPr bwMode="auto">
          <a:xfrm>
            <a:off x="7391400" y="3810000"/>
            <a:ext cx="820882" cy="1233054"/>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0" name="Oval 9"/>
          <p:cNvSpPr/>
          <p:nvPr/>
        </p:nvSpPr>
        <p:spPr bwMode="auto">
          <a:xfrm>
            <a:off x="7391400" y="5129645"/>
            <a:ext cx="820882" cy="1233054"/>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3" name="Rectangle 2"/>
          <p:cNvSpPr/>
          <p:nvPr/>
        </p:nvSpPr>
        <p:spPr bwMode="auto">
          <a:xfrm>
            <a:off x="2590800" y="294408"/>
            <a:ext cx="6324600" cy="6182591"/>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Tree>
    <p:extLst>
      <p:ext uri="{BB962C8B-B14F-4D97-AF65-F5344CB8AC3E}">
        <p14:creationId xmlns:p14="http://schemas.microsoft.com/office/powerpoint/2010/main" val="288648538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7" name="Rectangle 3"/>
          <p:cNvSpPr>
            <a:spLocks noGrp="1" noChangeArrowheads="1"/>
          </p:cNvSpPr>
          <p:nvPr>
            <p:ph type="body" idx="4294967295"/>
          </p:nvPr>
        </p:nvSpPr>
        <p:spPr>
          <a:xfrm>
            <a:off x="232420" y="152400"/>
            <a:ext cx="8810801" cy="5791200"/>
          </a:xfrm>
        </p:spPr>
        <p:txBody>
          <a:bodyPr/>
          <a:lstStyle/>
          <a:p>
            <a:pPr eaLnBrk="1" hangingPunct="1"/>
            <a:r>
              <a:rPr lang="en-US" dirty="0">
                <a:solidFill>
                  <a:srgbClr val="FFCC99"/>
                </a:solidFill>
              </a:rPr>
              <a:t>Biologist Nettie Stevens in 1905 Discovered the X and Y chromosome and answered the thousand year old question of why boys become boys and girls become girls.</a:t>
            </a:r>
          </a:p>
        </p:txBody>
      </p:sp>
      <p:sp>
        <p:nvSpPr>
          <p:cNvPr id="175110" name="Rectangle 10"/>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p>
        </p:txBody>
      </p:sp>
      <p:pic>
        <p:nvPicPr>
          <p:cNvPr id="1026" name="Picture 2" descr="https://cdn2.vox-cdn.com/thumbor/6-DvNioFu7OGuekcHVCySy1P7ZA=/0x94:516x438/1280x853/cdn0.vox-cdn.com/uploads/chorus_image/image/50042261/Screen_20Shot_202016-07-06_20at_206.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221" y="2311401"/>
            <a:ext cx="4432713" cy="3479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28" name="Picture 4" descr="https://encrypted-tbn0.gstatic.com/images?q=tbn:ANd9GcTrE3UBRNC8vsGrfeEcypIR-80Eab5MakSWViHqm6wJ2qyHFXOUD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6700" y="2496608"/>
            <a:ext cx="4762500" cy="39041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ounded Rectangle 6"/>
          <p:cNvSpPr/>
          <p:nvPr/>
        </p:nvSpPr>
        <p:spPr bwMode="auto">
          <a:xfrm>
            <a:off x="457200" y="5562600"/>
            <a:ext cx="8305800" cy="990600"/>
          </a:xfrm>
          <a:prstGeom prst="roundRect">
            <a:avLst/>
          </a:prstGeom>
          <a:solidFill>
            <a:schemeClr val="bg1"/>
          </a:solidFill>
          <a:ln w="9525" cap="flat" cmpd="sng" algn="ctr">
            <a:solidFill>
              <a:srgbClr val="FFCC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8" name="TextBox 7"/>
          <p:cNvSpPr txBox="1"/>
          <p:nvPr/>
        </p:nvSpPr>
        <p:spPr>
          <a:xfrm>
            <a:off x="564034" y="5570345"/>
            <a:ext cx="7772400" cy="1015663"/>
          </a:xfrm>
          <a:prstGeom prst="rect">
            <a:avLst/>
          </a:prstGeom>
          <a:noFill/>
        </p:spPr>
        <p:txBody>
          <a:bodyPr wrap="square" rtlCol="0">
            <a:spAutoFit/>
          </a:bodyPr>
          <a:lstStyle/>
          <a:p>
            <a:pPr>
              <a:buNone/>
            </a:pPr>
            <a:r>
              <a:rPr lang="en-US" sz="2000" dirty="0"/>
              <a:t>Learn more about Nettie Stevens at… </a:t>
            </a:r>
            <a:r>
              <a:rPr lang="en-US" sz="2000" dirty="0">
                <a:hlinkClick r:id="rId4"/>
              </a:rPr>
              <a:t>http://www.vox.com/2016/7/7/12105830/nettie-stevens-genetics-gender-sex-chromosomes</a:t>
            </a:r>
            <a:endParaRPr lang="en-US" sz="2000" dirty="0"/>
          </a:p>
        </p:txBody>
      </p:sp>
    </p:spTree>
    <p:extLst>
      <p:ext uri="{BB962C8B-B14F-4D97-AF65-F5344CB8AC3E}">
        <p14:creationId xmlns:p14="http://schemas.microsoft.com/office/powerpoint/2010/main" val="363855929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7" name="Rectangle 3"/>
          <p:cNvSpPr>
            <a:spLocks noGrp="1" noChangeArrowheads="1"/>
          </p:cNvSpPr>
          <p:nvPr>
            <p:ph type="body" idx="4294967295"/>
          </p:nvPr>
        </p:nvSpPr>
        <p:spPr>
          <a:xfrm>
            <a:off x="232420" y="152400"/>
            <a:ext cx="8987780" cy="5791200"/>
          </a:xfrm>
        </p:spPr>
        <p:txBody>
          <a:bodyPr/>
          <a:lstStyle/>
          <a:p>
            <a:pPr eaLnBrk="1" hangingPunct="1"/>
            <a:r>
              <a:rPr lang="en-US" dirty="0">
                <a:solidFill>
                  <a:srgbClr val="FFCC99"/>
                </a:solidFill>
              </a:rPr>
              <a:t>X and Y Song.</a:t>
            </a:r>
          </a:p>
          <a:p>
            <a:pPr lvl="1" eaLnBrk="1" hangingPunct="1"/>
            <a:r>
              <a:rPr lang="en-US" dirty="0">
                <a:hlinkClick r:id="rId2"/>
              </a:rPr>
              <a:t>https://www.youtube.com/watch?v=NU3hoJDgX70</a:t>
            </a:r>
            <a:endParaRPr lang="en-US" dirty="0"/>
          </a:p>
          <a:p>
            <a:pPr lvl="1" eaLnBrk="1" hangingPunct="1"/>
            <a:endParaRPr lang="en-US" dirty="0">
              <a:solidFill>
                <a:srgbClr val="FFCC99"/>
              </a:solidFill>
            </a:endParaRPr>
          </a:p>
        </p:txBody>
      </p:sp>
      <p:sp>
        <p:nvSpPr>
          <p:cNvPr id="175110" name="Rectangle 10"/>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p>
        </p:txBody>
      </p:sp>
      <p:pic>
        <p:nvPicPr>
          <p:cNvPr id="2" name="Picture 1">
            <a:extLst>
              <a:ext uri="{FF2B5EF4-FFF2-40B4-BE49-F238E27FC236}">
                <a16:creationId xmlns:a16="http://schemas.microsoft.com/office/drawing/2014/main" id="{7C3BABFF-2314-4116-AA33-E3EF3FB933DC}"/>
              </a:ext>
            </a:extLst>
          </p:cNvPr>
          <p:cNvPicPr>
            <a:picLocks noChangeAspect="1"/>
          </p:cNvPicPr>
          <p:nvPr/>
        </p:nvPicPr>
        <p:blipFill>
          <a:blip r:embed="rId3"/>
          <a:stretch>
            <a:fillRect/>
          </a:stretch>
        </p:blipFill>
        <p:spPr>
          <a:xfrm>
            <a:off x="381000" y="1371600"/>
            <a:ext cx="8610600" cy="5105400"/>
          </a:xfrm>
          <a:prstGeom prst="rect">
            <a:avLst/>
          </a:prstGeom>
          <a:effectLst>
            <a:glow rad="228600">
              <a:schemeClr val="accent5">
                <a:satMod val="175000"/>
                <a:alpha val="40000"/>
              </a:schemeClr>
            </a:glow>
          </a:effectLst>
        </p:spPr>
      </p:pic>
      <p:sp>
        <p:nvSpPr>
          <p:cNvPr id="3" name="Rectangle 2">
            <a:extLst>
              <a:ext uri="{FF2B5EF4-FFF2-40B4-BE49-F238E27FC236}">
                <a16:creationId xmlns:a16="http://schemas.microsoft.com/office/drawing/2014/main" id="{1538E7CD-7F73-A4D6-1292-DCC2B8E20E0D}"/>
              </a:ext>
            </a:extLst>
          </p:cNvPr>
          <p:cNvSpPr/>
          <p:nvPr/>
        </p:nvSpPr>
        <p:spPr bwMode="auto">
          <a:xfrm>
            <a:off x="990600" y="3048000"/>
            <a:ext cx="1219200" cy="533400"/>
          </a:xfrm>
          <a:prstGeom prst="rect">
            <a:avLst/>
          </a:prstGeom>
          <a:solidFill>
            <a:schemeClr val="bg1">
              <a:lumMod val="95000"/>
              <a:lumOff val="5000"/>
            </a:schemeClr>
          </a:solidFill>
          <a:ln w="9525" cap="flat" cmpd="sng" algn="ctr">
            <a:solidFill>
              <a:schemeClr val="bg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4" name="Rectangle 3">
            <a:extLst>
              <a:ext uri="{FF2B5EF4-FFF2-40B4-BE49-F238E27FC236}">
                <a16:creationId xmlns:a16="http://schemas.microsoft.com/office/drawing/2014/main" id="{D74D4CFF-861A-BCD5-65FA-51D8DD93E436}"/>
              </a:ext>
            </a:extLst>
          </p:cNvPr>
          <p:cNvSpPr/>
          <p:nvPr/>
        </p:nvSpPr>
        <p:spPr bwMode="auto">
          <a:xfrm>
            <a:off x="7277100" y="3024094"/>
            <a:ext cx="1219200" cy="533400"/>
          </a:xfrm>
          <a:prstGeom prst="rect">
            <a:avLst/>
          </a:prstGeom>
          <a:solidFill>
            <a:schemeClr val="bg1">
              <a:lumMod val="95000"/>
              <a:lumOff val="5000"/>
            </a:schemeClr>
          </a:solidFill>
          <a:ln w="9525" cap="flat" cmpd="sng" algn="ctr">
            <a:solidFill>
              <a:schemeClr val="bg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5" name="Rectangle 4">
            <a:extLst>
              <a:ext uri="{FF2B5EF4-FFF2-40B4-BE49-F238E27FC236}">
                <a16:creationId xmlns:a16="http://schemas.microsoft.com/office/drawing/2014/main" id="{886A6AAF-5848-DB7A-5AA9-1C86677B7212}"/>
              </a:ext>
            </a:extLst>
          </p:cNvPr>
          <p:cNvSpPr/>
          <p:nvPr/>
        </p:nvSpPr>
        <p:spPr bwMode="auto">
          <a:xfrm>
            <a:off x="7581900" y="4343400"/>
            <a:ext cx="609600" cy="533400"/>
          </a:xfrm>
          <a:prstGeom prst="rect">
            <a:avLst/>
          </a:prstGeom>
          <a:solidFill>
            <a:schemeClr val="bg1">
              <a:lumMod val="95000"/>
              <a:lumOff val="5000"/>
            </a:schemeClr>
          </a:solidFill>
          <a:ln w="9525" cap="flat" cmpd="sng" algn="ctr">
            <a:solidFill>
              <a:schemeClr val="bg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6" name="Rectangle 5">
            <a:extLst>
              <a:ext uri="{FF2B5EF4-FFF2-40B4-BE49-F238E27FC236}">
                <a16:creationId xmlns:a16="http://schemas.microsoft.com/office/drawing/2014/main" id="{333B1BE5-2B8B-7B23-4361-82E3F6009B8A}"/>
              </a:ext>
            </a:extLst>
          </p:cNvPr>
          <p:cNvSpPr/>
          <p:nvPr/>
        </p:nvSpPr>
        <p:spPr bwMode="auto">
          <a:xfrm>
            <a:off x="1295400" y="4610100"/>
            <a:ext cx="609600" cy="533400"/>
          </a:xfrm>
          <a:prstGeom prst="rect">
            <a:avLst/>
          </a:prstGeom>
          <a:solidFill>
            <a:schemeClr val="bg1">
              <a:lumMod val="95000"/>
              <a:lumOff val="5000"/>
            </a:schemeClr>
          </a:solidFill>
          <a:ln w="9525" cap="flat" cmpd="sng" algn="ctr">
            <a:solidFill>
              <a:schemeClr val="bg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Tree>
    <p:extLst>
      <p:ext uri="{BB962C8B-B14F-4D97-AF65-F5344CB8AC3E}">
        <p14:creationId xmlns:p14="http://schemas.microsoft.com/office/powerpoint/2010/main" val="151571852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3"/>
          <p:cNvSpPr>
            <a:spLocks noGrp="1" noChangeArrowheads="1"/>
          </p:cNvSpPr>
          <p:nvPr>
            <p:ph type="body" idx="1"/>
          </p:nvPr>
        </p:nvSpPr>
        <p:spPr>
          <a:xfrm>
            <a:off x="152400" y="152400"/>
            <a:ext cx="8839200" cy="5638800"/>
          </a:xfrm>
        </p:spPr>
        <p:txBody>
          <a:bodyPr/>
          <a:lstStyle/>
          <a:p>
            <a:pPr eaLnBrk="1" hangingPunct="1"/>
            <a:r>
              <a:rPr lang="en-US" dirty="0">
                <a:solidFill>
                  <a:srgbClr val="FFCC99"/>
                </a:solidFill>
              </a:rPr>
              <a:t>Really interesting NPR (Radio Lab) Science Friday. (Optional) </a:t>
            </a:r>
            <a:r>
              <a:rPr lang="en-US" dirty="0">
                <a:solidFill>
                  <a:srgbClr val="FFFF00"/>
                </a:solidFill>
              </a:rPr>
              <a:t>Adult Content</a:t>
            </a:r>
          </a:p>
          <a:p>
            <a:pPr lvl="1" eaLnBrk="1" hangingPunct="1"/>
            <a:r>
              <a:rPr lang="en-US" dirty="0">
                <a:solidFill>
                  <a:srgbClr val="CC99FF"/>
                </a:solidFill>
              </a:rPr>
              <a:t>Genghis Khan, the Y chromosome and his 16 million descendants.</a:t>
            </a:r>
          </a:p>
          <a:p>
            <a:pPr lvl="2" eaLnBrk="1" hangingPunct="1"/>
            <a:r>
              <a:rPr lang="en-US">
                <a:hlinkClick r:id="rId2"/>
              </a:rPr>
              <a:t>https://radiolab.org/episodes/91519-genghis-khan</a:t>
            </a:r>
            <a:endParaRPr lang="en-US"/>
          </a:p>
          <a:p>
            <a:pPr lvl="2" eaLnBrk="1" hangingPunct="1"/>
            <a:endParaRPr lang="en-US" dirty="0"/>
          </a:p>
        </p:txBody>
      </p:sp>
      <p:sp>
        <p:nvSpPr>
          <p:cNvPr id="134148" name="Rectangle 8"/>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p>
        </p:txBody>
      </p:sp>
      <p:pic>
        <p:nvPicPr>
          <p:cNvPr id="2050" name="Picture 2" descr="https://encrypted-tbn0.gstatic.com/images?q=tbn:ANd9GcQA41E_aK2n5S-CuJnZ5rC_wTEuL-nURFCaj_AagceZf0eZ2sb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4" y="2743200"/>
            <a:ext cx="8683626" cy="3886200"/>
          </a:xfrm>
          <a:prstGeom prst="rect">
            <a:avLst/>
          </a:prstGeom>
          <a:noFill/>
          <a:ln w="57150">
            <a:solidFill>
              <a:srgbClr val="666633"/>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517056" y="3505200"/>
            <a:ext cx="1853392" cy="1569660"/>
          </a:xfrm>
          <a:prstGeom prst="rect">
            <a:avLst/>
          </a:prstGeom>
          <a:noFill/>
        </p:spPr>
        <p:txBody>
          <a:bodyPr wrap="none" lIns="91440" tIns="45720" rIns="91440" bIns="45720">
            <a:prstTxWarp prst="textArchUp">
              <a:avLst/>
            </a:prstTxWarp>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XY</a:t>
            </a:r>
          </a:p>
        </p:txBody>
      </p:sp>
    </p:spTree>
    <p:extLst>
      <p:ext uri="{BB962C8B-B14F-4D97-AF65-F5344CB8AC3E}">
        <p14:creationId xmlns:p14="http://schemas.microsoft.com/office/powerpoint/2010/main" val="255701917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835ED6-C231-43E0-982C-3911B4DE95EF}"/>
              </a:ext>
            </a:extLst>
          </p:cNvPr>
          <p:cNvPicPr>
            <a:picLocks noChangeAspect="1"/>
          </p:cNvPicPr>
          <p:nvPr/>
        </p:nvPicPr>
        <p:blipFill>
          <a:blip r:embed="rId2"/>
          <a:stretch>
            <a:fillRect/>
          </a:stretch>
        </p:blipFill>
        <p:spPr>
          <a:xfrm>
            <a:off x="76200" y="1295400"/>
            <a:ext cx="8608298" cy="4188315"/>
          </a:xfrm>
          <a:prstGeom prst="rect">
            <a:avLst/>
          </a:prstGeom>
        </p:spPr>
      </p:pic>
      <p:sp>
        <p:nvSpPr>
          <p:cNvPr id="5" name="TextBox 4">
            <a:extLst>
              <a:ext uri="{FF2B5EF4-FFF2-40B4-BE49-F238E27FC236}">
                <a16:creationId xmlns:a16="http://schemas.microsoft.com/office/drawing/2014/main" id="{4008691B-C90C-44BC-BF66-D11EA202E219}"/>
              </a:ext>
            </a:extLst>
          </p:cNvPr>
          <p:cNvSpPr txBox="1"/>
          <p:nvPr/>
        </p:nvSpPr>
        <p:spPr>
          <a:xfrm>
            <a:off x="-838200" y="5135941"/>
            <a:ext cx="4572000" cy="1581972"/>
          </a:xfrm>
          <a:prstGeom prst="rect">
            <a:avLst/>
          </a:prstGeom>
          <a:noFill/>
        </p:spPr>
        <p:txBody>
          <a:bodyPr wrap="square">
            <a:spAutoFit/>
          </a:bodyPr>
          <a:lstStyle/>
          <a:p>
            <a:pPr algn="ctr">
              <a:buNone/>
            </a:pPr>
            <a:r>
              <a:rPr lang="en-US" sz="4400" b="1" cap="none" spc="0" dirty="0">
                <a:ln w="17780" cmpd="sng">
                  <a:solidFill>
                    <a:schemeClr val="tx1"/>
                  </a:solidFill>
                  <a:prstDash val="solid"/>
                  <a:miter lim="800000"/>
                </a:ln>
                <a:solidFill>
                  <a:srgbClr val="FF99FF"/>
                </a:solidFill>
                <a:effectLst>
                  <a:glow rad="228600">
                    <a:schemeClr val="accent4">
                      <a:satMod val="175000"/>
                      <a:alpha val="40000"/>
                    </a:schemeClr>
                  </a:glow>
                  <a:outerShdw blurRad="50800" algn="tl" rotWithShape="0">
                    <a:srgbClr val="000000"/>
                  </a:outerShdw>
                </a:effectLst>
              </a:rPr>
              <a:t>Part 5 </a:t>
            </a:r>
          </a:p>
          <a:p>
            <a:pPr algn="ctr">
              <a:buNone/>
            </a:pPr>
            <a:r>
              <a:rPr lang="en-US" sz="4400" b="1" dirty="0">
                <a:ln w="17780" cmpd="sng">
                  <a:solidFill>
                    <a:schemeClr val="tx1"/>
                  </a:solidFill>
                  <a:prstDash val="solid"/>
                  <a:miter lim="800000"/>
                </a:ln>
                <a:solidFill>
                  <a:srgbClr val="FF99FF"/>
                </a:solidFill>
                <a:effectLst>
                  <a:glow rad="228600">
                    <a:schemeClr val="accent4">
                      <a:satMod val="175000"/>
                      <a:alpha val="40000"/>
                    </a:schemeClr>
                  </a:glow>
                  <a:outerShdw blurRad="50800" algn="tl" rotWithShape="0">
                    <a:srgbClr val="000000"/>
                  </a:outerShdw>
                </a:effectLst>
              </a:rPr>
              <a:t>Lesson 3</a:t>
            </a:r>
            <a:endParaRPr lang="en-US" sz="4400" b="1" cap="none" spc="0" dirty="0">
              <a:ln w="17780" cmpd="sng">
                <a:solidFill>
                  <a:schemeClr val="tx1"/>
                </a:solidFill>
                <a:prstDash val="solid"/>
                <a:miter lim="800000"/>
              </a:ln>
              <a:solidFill>
                <a:srgbClr val="FF99FF"/>
              </a:solidFill>
              <a:effectLst>
                <a:glow rad="228600">
                  <a:schemeClr val="accent4">
                    <a:satMod val="175000"/>
                    <a:alpha val="40000"/>
                  </a:schemeClr>
                </a:glow>
                <a:outerShdw blurRad="50800" algn="tl" rotWithShape="0">
                  <a:srgbClr val="000000"/>
                </a:outerShdw>
              </a:effectLst>
            </a:endParaRPr>
          </a:p>
        </p:txBody>
      </p:sp>
      <p:sp>
        <p:nvSpPr>
          <p:cNvPr id="7" name="TextBox 6">
            <a:extLst>
              <a:ext uri="{FF2B5EF4-FFF2-40B4-BE49-F238E27FC236}">
                <a16:creationId xmlns:a16="http://schemas.microsoft.com/office/drawing/2014/main" id="{BFBDB8AC-34E0-4277-A8B6-A3A785AE025B}"/>
              </a:ext>
            </a:extLst>
          </p:cNvPr>
          <p:cNvSpPr txBox="1"/>
          <p:nvPr/>
        </p:nvSpPr>
        <p:spPr>
          <a:xfrm>
            <a:off x="685800" y="159871"/>
            <a:ext cx="7620000" cy="1569660"/>
          </a:xfrm>
          <a:prstGeom prst="rect">
            <a:avLst/>
          </a:prstGeom>
          <a:noFill/>
        </p:spPr>
        <p:txBody>
          <a:bodyPr wrap="square">
            <a:prstTxWarp prst="textWave1">
              <a:avLst/>
            </a:prstTxWarp>
            <a:spAutoFit/>
            <a:scene3d>
              <a:camera prst="orthographicFront"/>
              <a:lightRig rig="threePt" dir="t"/>
            </a:scene3d>
            <a:sp3d extrusionH="57150">
              <a:bevelT w="57150" h="38100" prst="artDeco"/>
            </a:sp3d>
          </a:bodyPr>
          <a:lstStyle/>
          <a:p>
            <a:pPr algn="ctr">
              <a:buNone/>
            </a:pPr>
            <a:r>
              <a:rPr lang="en-US" sz="9600" b="1" cap="none" spc="50" dirty="0">
                <a:ln w="11430">
                  <a:solidFill>
                    <a:srgbClr val="7030A0"/>
                  </a:solidFill>
                </a:ln>
                <a:solidFill>
                  <a:srgbClr val="CCCCFF"/>
                </a:solidFill>
                <a:effectLst>
                  <a:glow rad="457200">
                    <a:schemeClr val="accent3">
                      <a:satMod val="175000"/>
                      <a:alpha val="78000"/>
                    </a:schemeClr>
                  </a:glow>
                  <a:outerShdw blurRad="76200" dist="50800" dir="5400000" algn="tl" rotWithShape="0">
                    <a:srgbClr val="000000">
                      <a:alpha val="65000"/>
                    </a:srgbClr>
                  </a:outerShdw>
                  <a:reflection blurRad="6350" stA="55000" endA="50" endPos="85000" dist="29997" dir="5400000" sy="-100000" algn="bl" rotWithShape="0"/>
                </a:effectLst>
              </a:rPr>
              <a:t>Genetics</a:t>
            </a:r>
          </a:p>
        </p:txBody>
      </p:sp>
      <p:pic>
        <p:nvPicPr>
          <p:cNvPr id="2" name="Graphic 1">
            <a:extLst>
              <a:ext uri="{FF2B5EF4-FFF2-40B4-BE49-F238E27FC236}">
                <a16:creationId xmlns:a16="http://schemas.microsoft.com/office/drawing/2014/main" id="{84A8AA90-080E-A411-FC56-4698F6E8900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95918" y="5087565"/>
            <a:ext cx="5699410" cy="1610564"/>
          </a:xfrm>
          <a:prstGeom prst="rect">
            <a:avLst/>
          </a:prstGeom>
        </p:spPr>
      </p:pic>
    </p:spTree>
    <p:extLst>
      <p:ext uri="{BB962C8B-B14F-4D97-AF65-F5344CB8AC3E}">
        <p14:creationId xmlns:p14="http://schemas.microsoft.com/office/powerpoint/2010/main" val="2328987036"/>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CA0968-771D-8030-088F-C44C7F65173B}"/>
              </a:ext>
            </a:extLst>
          </p:cNvPr>
          <p:cNvSpPr txBox="1"/>
          <p:nvPr/>
        </p:nvSpPr>
        <p:spPr>
          <a:xfrm>
            <a:off x="19722" y="-9191"/>
            <a:ext cx="9048078" cy="1692771"/>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entury Gothic" panose="020B0502020202020204" pitchFamily="34" charset="0"/>
                <a:ea typeface="Times New Roman" panose="02020603050405020304" pitchFamily="18" charset="0"/>
                <a:cs typeface="Arial" pitchFamily="34" charset="0"/>
              </a:rPr>
              <a:t>Curriculum Guide </a:t>
            </a:r>
            <a:endPar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entury Gothic" panose="020B0502020202020204" pitchFamily="34" charset="0"/>
                <a:ea typeface="Times New Roman" panose="02020603050405020304" pitchFamily="18" charset="0"/>
                <a:cs typeface="Arial" pitchFamily="34" charset="0"/>
              </a:rPr>
              <a:t>Number of Lessons in each unit (50 min, daily lessons) and difficult rating scale / intended grade level</a:t>
            </a:r>
            <a:r>
              <a:rPr kumimoji="0" lang="en-US" sz="2800" b="0" i="0" u="none" strike="noStrike" kern="1200" cap="none" spc="0" normalizeH="0" baseline="0" noProof="0" dirty="0">
                <a:ln>
                  <a:noFill/>
                </a:ln>
                <a:solidFill>
                  <a:srgbClr val="FFFFFF"/>
                </a:solidFill>
                <a:effectLst/>
                <a:uLnTx/>
                <a:uFillTx/>
                <a:latin typeface="Century Gothic" panose="020B0502020202020204" pitchFamily="34" charset="0"/>
                <a:ea typeface="Times New Roman" panose="02020603050405020304" pitchFamily="18" charset="0"/>
                <a:cs typeface="Arial" pitchFamily="34" charset="0"/>
              </a:rPr>
              <a:t>.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CC99"/>
                </a:solidFill>
                <a:effectLst/>
                <a:uLnTx/>
                <a:uFillTx/>
                <a:latin typeface="Century Gothic" panose="020B0502020202020204" pitchFamily="34" charset="0"/>
                <a:ea typeface="Times New Roman" panose="02020603050405020304" pitchFamily="18" charset="0"/>
                <a:cs typeface="Arial" pitchFamily="34" charset="0"/>
              </a:rPr>
              <a:t>      </a:t>
            </a:r>
            <a:r>
              <a:rPr kumimoji="0" lang="en-US" sz="2800" b="0" i="0" u="none" strike="noStrike" kern="1200" cap="none" spc="0" normalizeH="0" baseline="0" noProof="0" dirty="0">
                <a:ln>
                  <a:noFill/>
                </a:ln>
                <a:solidFill>
                  <a:srgbClr val="00CC99"/>
                </a:solidFill>
                <a:effectLst/>
                <a:uLnTx/>
                <a:uFillTx/>
                <a:latin typeface="Century Gothic" panose="020B0502020202020204" pitchFamily="34" charset="0"/>
                <a:ea typeface="Times New Roman" panose="02020603050405020304" pitchFamily="18" charset="0"/>
                <a:cs typeface="Courier New" panose="02070309020205020404" pitchFamily="49" charset="0"/>
              </a:rPr>
              <a:t>=Easier,         </a:t>
            </a:r>
            <a:r>
              <a:rPr kumimoji="0" lang="en-US" sz="2800" b="0" i="0" u="none" strike="noStrike" kern="1200" cap="none" spc="0" normalizeH="0" baseline="0" noProof="0" dirty="0">
                <a:ln>
                  <a:noFill/>
                </a:ln>
                <a:solidFill>
                  <a:srgbClr val="003399">
                    <a:lumMod val="40000"/>
                    <a:lumOff val="60000"/>
                  </a:srgbClr>
                </a:solidFill>
                <a:effectLst/>
                <a:uLnTx/>
                <a:uFillTx/>
                <a:latin typeface="Century Gothic" panose="020B0502020202020204" pitchFamily="34" charset="0"/>
                <a:ea typeface="Times New Roman" panose="02020603050405020304" pitchFamily="18" charset="0"/>
                <a:cs typeface="Courier New" panose="02070309020205020404" pitchFamily="49" charset="0"/>
              </a:rPr>
              <a:t>= More difficult,        </a:t>
            </a:r>
            <a:r>
              <a:rPr kumimoji="0" lang="en-US" sz="2800" b="0" i="0" u="none" strike="noStrike" kern="1200" cap="none" spc="0" normalizeH="0" baseline="0" noProof="0" dirty="0">
                <a:ln>
                  <a:noFill/>
                </a:ln>
                <a:solidFill>
                  <a:srgbClr val="FFFFFF">
                    <a:lumMod val="65000"/>
                  </a:srgbClr>
                </a:solidFill>
                <a:effectLst/>
                <a:uLnTx/>
                <a:uFillTx/>
                <a:latin typeface="Century Gothic" panose="020B0502020202020204" pitchFamily="34" charset="0"/>
                <a:ea typeface="Times New Roman" panose="02020603050405020304" pitchFamily="18" charset="0"/>
                <a:cs typeface="Courier New" panose="02070309020205020404" pitchFamily="49" charset="0"/>
              </a:rPr>
              <a:t>=Most difficult</a:t>
            </a:r>
            <a:endParaRPr kumimoji="0" lang="en-US" sz="2800" b="0" i="0" u="none" strike="noStrike" kern="1200" cap="none" spc="0" normalizeH="0" baseline="0" noProof="0" dirty="0">
              <a:ln>
                <a:noFill/>
              </a:ln>
              <a:solidFill>
                <a:srgbClr val="FFFFFF">
                  <a:lumMod val="65000"/>
                </a:srgbClr>
              </a:solidFill>
              <a:effectLst/>
              <a:uLnTx/>
              <a:uFillTx/>
              <a:latin typeface="Times New Roman" panose="02020603050405020304" pitchFamily="18" charset="0"/>
              <a:ea typeface="Times New Roman" panose="02020603050405020304" pitchFamily="18" charset="0"/>
              <a:cs typeface="Arial" pitchFamily="34" charset="0"/>
            </a:endParaRPr>
          </a:p>
        </p:txBody>
      </p:sp>
      <p:pic>
        <p:nvPicPr>
          <p:cNvPr id="1026" name="Picture 2" descr="Trail Signage – CSP Ontario Division">
            <a:extLst>
              <a:ext uri="{FF2B5EF4-FFF2-40B4-BE49-F238E27FC236}">
                <a16:creationId xmlns:a16="http://schemas.microsoft.com/office/drawing/2014/main" id="{FF730850-7EBB-C9FA-E794-5BFE77F1E44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204440"/>
            <a:ext cx="485775" cy="4857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9D11E3F-0893-46F7-7BD7-0F6395869844}"/>
              </a:ext>
            </a:extLst>
          </p:cNvPr>
          <p:cNvPicPr>
            <a:picLocks noChangeAspect="1"/>
          </p:cNvPicPr>
          <p:nvPr/>
        </p:nvPicPr>
        <p:blipFill>
          <a:blip r:embed="rId3"/>
          <a:stretch>
            <a:fillRect/>
          </a:stretch>
        </p:blipFill>
        <p:spPr>
          <a:xfrm>
            <a:off x="2286000" y="1178197"/>
            <a:ext cx="557213" cy="485775"/>
          </a:xfrm>
          <a:prstGeom prst="rect">
            <a:avLst/>
          </a:prstGeom>
        </p:spPr>
      </p:pic>
      <p:pic>
        <p:nvPicPr>
          <p:cNvPr id="8" name="Picture 7">
            <a:extLst>
              <a:ext uri="{FF2B5EF4-FFF2-40B4-BE49-F238E27FC236}">
                <a16:creationId xmlns:a16="http://schemas.microsoft.com/office/drawing/2014/main" id="{E1D485D4-6501-8FD6-7860-0B16840C4704}"/>
              </a:ext>
            </a:extLst>
          </p:cNvPr>
          <p:cNvPicPr>
            <a:picLocks noChangeAspect="1"/>
          </p:cNvPicPr>
          <p:nvPr/>
        </p:nvPicPr>
        <p:blipFill>
          <a:blip r:embed="rId4"/>
          <a:stretch>
            <a:fillRect/>
          </a:stretch>
        </p:blipFill>
        <p:spPr>
          <a:xfrm>
            <a:off x="5720730" y="1175247"/>
            <a:ext cx="532304" cy="485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a:extLst>
              <a:ext uri="{FF2B5EF4-FFF2-40B4-BE49-F238E27FC236}">
                <a16:creationId xmlns:a16="http://schemas.microsoft.com/office/drawing/2014/main" id="{ABB29FD2-1BDB-288F-4386-5AD77FB3FF40}"/>
              </a:ext>
            </a:extLst>
          </p:cNvPr>
          <p:cNvPicPr>
            <a:picLocks noChangeAspect="1"/>
          </p:cNvPicPr>
          <p:nvPr/>
        </p:nvPicPr>
        <p:blipFill>
          <a:blip r:embed="rId5"/>
          <a:stretch>
            <a:fillRect/>
          </a:stretch>
        </p:blipFill>
        <p:spPr>
          <a:xfrm>
            <a:off x="181319" y="1890240"/>
            <a:ext cx="8763000" cy="4037342"/>
          </a:xfrm>
          <a:prstGeom prst="rect">
            <a:avLst/>
          </a:prstGeom>
          <a:ln w="38100">
            <a:solidFill>
              <a:srgbClr val="FFCCCC"/>
            </a:solidFill>
          </a:ln>
          <a:effectLst>
            <a:glow rad="38100">
              <a:srgbClr val="FFC000">
                <a:alpha val="58000"/>
              </a:srgbClr>
            </a:glow>
          </a:effectLst>
        </p:spPr>
      </p:pic>
      <p:pic>
        <p:nvPicPr>
          <p:cNvPr id="14" name="Picture 2" descr="Trail Signage – CSP Ontario Division">
            <a:extLst>
              <a:ext uri="{FF2B5EF4-FFF2-40B4-BE49-F238E27FC236}">
                <a16:creationId xmlns:a16="http://schemas.microsoft.com/office/drawing/2014/main" id="{1859C4AA-9664-E40B-F306-D2C3E67B80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7555" y="4773122"/>
            <a:ext cx="485775" cy="25717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5" name="Picture 2" descr="Trail Signage – CSP Ontario Division">
            <a:extLst>
              <a:ext uri="{FF2B5EF4-FFF2-40B4-BE49-F238E27FC236}">
                <a16:creationId xmlns:a16="http://schemas.microsoft.com/office/drawing/2014/main" id="{8D2196D6-CCDD-0DD1-2621-97DBBD7CDBB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66146" y="5108557"/>
            <a:ext cx="485775" cy="25717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6" name="Picture 2" descr="Trail Signage – CSP Ontario Division">
            <a:extLst>
              <a:ext uri="{FF2B5EF4-FFF2-40B4-BE49-F238E27FC236}">
                <a16:creationId xmlns:a16="http://schemas.microsoft.com/office/drawing/2014/main" id="{5326899F-74AE-E0D1-6268-BB504CE77C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7554" y="5456253"/>
            <a:ext cx="485775" cy="25717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810EE4EF-B248-16F6-FF2D-8635A63CA22B}"/>
              </a:ext>
            </a:extLst>
          </p:cNvPr>
          <p:cNvPicPr>
            <a:picLocks noChangeAspect="1"/>
          </p:cNvPicPr>
          <p:nvPr/>
        </p:nvPicPr>
        <p:blipFill>
          <a:blip r:embed="rId3"/>
          <a:stretch>
            <a:fillRect/>
          </a:stretch>
        </p:blipFill>
        <p:spPr>
          <a:xfrm>
            <a:off x="8368750" y="2763858"/>
            <a:ext cx="485775" cy="569223"/>
          </a:xfrm>
          <a:prstGeom prst="rect">
            <a:avLst/>
          </a:prstGeom>
        </p:spPr>
      </p:pic>
      <p:pic>
        <p:nvPicPr>
          <p:cNvPr id="18" name="Picture 17">
            <a:extLst>
              <a:ext uri="{FF2B5EF4-FFF2-40B4-BE49-F238E27FC236}">
                <a16:creationId xmlns:a16="http://schemas.microsoft.com/office/drawing/2014/main" id="{B0AF00C7-773A-101B-0047-9CADD44C2412}"/>
              </a:ext>
            </a:extLst>
          </p:cNvPr>
          <p:cNvPicPr>
            <a:picLocks noChangeAspect="1"/>
          </p:cNvPicPr>
          <p:nvPr/>
        </p:nvPicPr>
        <p:blipFill>
          <a:blip r:embed="rId3"/>
          <a:stretch>
            <a:fillRect/>
          </a:stretch>
        </p:blipFill>
        <p:spPr>
          <a:xfrm>
            <a:off x="8368547" y="3463949"/>
            <a:ext cx="485775" cy="534409"/>
          </a:xfrm>
          <a:prstGeom prst="rect">
            <a:avLst/>
          </a:prstGeom>
        </p:spPr>
      </p:pic>
      <p:pic>
        <p:nvPicPr>
          <p:cNvPr id="19" name="Picture 18">
            <a:extLst>
              <a:ext uri="{FF2B5EF4-FFF2-40B4-BE49-F238E27FC236}">
                <a16:creationId xmlns:a16="http://schemas.microsoft.com/office/drawing/2014/main" id="{2FDAF90E-057B-D352-C4E9-15FD6EEDF110}"/>
              </a:ext>
            </a:extLst>
          </p:cNvPr>
          <p:cNvPicPr>
            <a:picLocks noChangeAspect="1"/>
          </p:cNvPicPr>
          <p:nvPr/>
        </p:nvPicPr>
        <p:blipFill>
          <a:blip r:embed="rId3"/>
          <a:stretch>
            <a:fillRect/>
          </a:stretch>
        </p:blipFill>
        <p:spPr>
          <a:xfrm>
            <a:off x="8368546" y="4126123"/>
            <a:ext cx="485775" cy="534409"/>
          </a:xfrm>
          <a:prstGeom prst="rect">
            <a:avLst/>
          </a:prstGeom>
        </p:spPr>
      </p:pic>
      <p:sp>
        <p:nvSpPr>
          <p:cNvPr id="22" name="Rectangle 21">
            <a:extLst>
              <a:ext uri="{FF2B5EF4-FFF2-40B4-BE49-F238E27FC236}">
                <a16:creationId xmlns:a16="http://schemas.microsoft.com/office/drawing/2014/main" id="{A604A60D-0BCC-CF99-DBCE-4C5C7CFF54BE}"/>
              </a:ext>
            </a:extLst>
          </p:cNvPr>
          <p:cNvSpPr/>
          <p:nvPr/>
        </p:nvSpPr>
        <p:spPr>
          <a:xfrm>
            <a:off x="276436" y="2697708"/>
            <a:ext cx="8591128" cy="675720"/>
          </a:xfrm>
          <a:prstGeom prst="rect">
            <a:avLst/>
          </a:prstGeom>
          <a:solidFill>
            <a:srgbClr val="808080">
              <a:alpha val="3764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3" name="Rectangle 22">
            <a:extLst>
              <a:ext uri="{FF2B5EF4-FFF2-40B4-BE49-F238E27FC236}">
                <a16:creationId xmlns:a16="http://schemas.microsoft.com/office/drawing/2014/main" id="{D78D8B4D-EE45-8C90-347A-A3353D8D1955}"/>
              </a:ext>
            </a:extLst>
          </p:cNvPr>
          <p:cNvSpPr/>
          <p:nvPr/>
        </p:nvSpPr>
        <p:spPr>
          <a:xfrm>
            <a:off x="268683" y="3381711"/>
            <a:ext cx="8594646" cy="668036"/>
          </a:xfrm>
          <a:prstGeom prst="rect">
            <a:avLst/>
          </a:prstGeom>
          <a:solidFill>
            <a:schemeClr val="accent1">
              <a:lumMod val="60000"/>
              <a:lumOff val="40000"/>
              <a:alpha val="3764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4" name="Rectangle 23">
            <a:extLst>
              <a:ext uri="{FF2B5EF4-FFF2-40B4-BE49-F238E27FC236}">
                <a16:creationId xmlns:a16="http://schemas.microsoft.com/office/drawing/2014/main" id="{F09F6F05-7C06-9188-D180-E94BD8D3D24C}"/>
              </a:ext>
            </a:extLst>
          </p:cNvPr>
          <p:cNvSpPr/>
          <p:nvPr/>
        </p:nvSpPr>
        <p:spPr>
          <a:xfrm>
            <a:off x="276436" y="4066977"/>
            <a:ext cx="8650076" cy="668036"/>
          </a:xfrm>
          <a:prstGeom prst="rect">
            <a:avLst/>
          </a:prstGeom>
          <a:solidFill>
            <a:srgbClr val="9966FF">
              <a:alpha val="3764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5" name="Rectangle 24">
            <a:extLst>
              <a:ext uri="{FF2B5EF4-FFF2-40B4-BE49-F238E27FC236}">
                <a16:creationId xmlns:a16="http://schemas.microsoft.com/office/drawing/2014/main" id="{372BC9AE-0A19-8129-76E1-1078650D002A}"/>
              </a:ext>
            </a:extLst>
          </p:cNvPr>
          <p:cNvSpPr/>
          <p:nvPr/>
        </p:nvSpPr>
        <p:spPr>
          <a:xfrm>
            <a:off x="292463" y="4724160"/>
            <a:ext cx="8601419" cy="343438"/>
          </a:xfrm>
          <a:prstGeom prst="rect">
            <a:avLst/>
          </a:prstGeom>
          <a:solidFill>
            <a:schemeClr val="accent3">
              <a:lumMod val="50000"/>
              <a:alpha val="3764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6" name="Rectangle 25">
            <a:extLst>
              <a:ext uri="{FF2B5EF4-FFF2-40B4-BE49-F238E27FC236}">
                <a16:creationId xmlns:a16="http://schemas.microsoft.com/office/drawing/2014/main" id="{D6680DFB-3B32-0016-ED88-DB38031722EF}"/>
              </a:ext>
            </a:extLst>
          </p:cNvPr>
          <p:cNvSpPr/>
          <p:nvPr/>
        </p:nvSpPr>
        <p:spPr>
          <a:xfrm>
            <a:off x="281542" y="5090206"/>
            <a:ext cx="8639864" cy="343438"/>
          </a:xfrm>
          <a:prstGeom prst="rect">
            <a:avLst/>
          </a:prstGeom>
          <a:solidFill>
            <a:srgbClr val="00FFFF">
              <a:alpha val="3725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7" name="Rectangle 26">
            <a:extLst>
              <a:ext uri="{FF2B5EF4-FFF2-40B4-BE49-F238E27FC236}">
                <a16:creationId xmlns:a16="http://schemas.microsoft.com/office/drawing/2014/main" id="{2A2DC3C6-F036-7E17-5A7F-36FA00982A8F}"/>
              </a:ext>
            </a:extLst>
          </p:cNvPr>
          <p:cNvSpPr/>
          <p:nvPr/>
        </p:nvSpPr>
        <p:spPr>
          <a:xfrm>
            <a:off x="262109" y="5432265"/>
            <a:ext cx="8601419" cy="343438"/>
          </a:xfrm>
          <a:prstGeom prst="rect">
            <a:avLst/>
          </a:prstGeom>
          <a:solidFill>
            <a:srgbClr val="00B0F0">
              <a:alpha val="3725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Rectangle 3">
            <a:extLst>
              <a:ext uri="{FF2B5EF4-FFF2-40B4-BE49-F238E27FC236}">
                <a16:creationId xmlns:a16="http://schemas.microsoft.com/office/drawing/2014/main" id="{A137E00C-01C3-20DB-E548-67090557E322}"/>
              </a:ext>
            </a:extLst>
          </p:cNvPr>
          <p:cNvSpPr/>
          <p:nvPr/>
        </p:nvSpPr>
        <p:spPr>
          <a:xfrm>
            <a:off x="319357" y="2044593"/>
            <a:ext cx="3517537" cy="62421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Rectangle 6">
            <a:extLst>
              <a:ext uri="{FF2B5EF4-FFF2-40B4-BE49-F238E27FC236}">
                <a16:creationId xmlns:a16="http://schemas.microsoft.com/office/drawing/2014/main" id="{F4547BFF-6786-2B66-C6ED-A4939D071798}"/>
              </a:ext>
            </a:extLst>
          </p:cNvPr>
          <p:cNvSpPr/>
          <p:nvPr/>
        </p:nvSpPr>
        <p:spPr>
          <a:xfrm>
            <a:off x="292463" y="1994065"/>
            <a:ext cx="4400561" cy="575878"/>
          </a:xfrm>
          <a:prstGeom prst="rect">
            <a:avLst/>
          </a:prstGeom>
          <a:noFill/>
        </p:spPr>
        <p:txBody>
          <a:bodyPr wrap="none" lIns="91440" tIns="45720" rIns="91440" bIns="45720">
            <a:prstTxWarp prst="textWave1">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blipFill>
                  <a:blip r:embed="rId6"/>
                  <a:tile tx="0" ty="0" sx="100000" sy="100000" flip="none" algn="tl"/>
                </a:blipFill>
                <a:effectLst>
                  <a:outerShdw blurRad="12700" dist="38100" dir="2700000" algn="tl" rotWithShape="0">
                    <a:srgbClr val="000000">
                      <a:lumMod val="50000"/>
                    </a:srgbClr>
                  </a:outerShdw>
                </a:effectLst>
                <a:uLnTx/>
                <a:uFillTx/>
                <a:latin typeface="Arial" pitchFamily="34" charset="0"/>
                <a:ea typeface="+mn-ea"/>
                <a:cs typeface="Arial" pitchFamily="34" charset="0"/>
              </a:rPr>
              <a:t>Earth Science Units</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CA0968-771D-8030-088F-C44C7F65173B}"/>
              </a:ext>
            </a:extLst>
          </p:cNvPr>
          <p:cNvSpPr txBox="1"/>
          <p:nvPr/>
        </p:nvSpPr>
        <p:spPr>
          <a:xfrm>
            <a:off x="152400" y="110802"/>
            <a:ext cx="8839200" cy="523220"/>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CC99"/>
                </a:solidFill>
                <a:effectLst/>
                <a:uLnTx/>
                <a:uFillTx/>
                <a:latin typeface="Century Gothic" panose="020B0502020202020204" pitchFamily="34" charset="0"/>
                <a:ea typeface="Times New Roman" panose="02020603050405020304" pitchFamily="18" charset="0"/>
                <a:cs typeface="Courier New" panose="02070309020205020404" pitchFamily="49" charset="0"/>
              </a:rPr>
              <a:t>      </a:t>
            </a:r>
            <a:endParaRPr kumimoji="0" lang="en-US" sz="2800" b="0" i="0" u="none" strike="noStrike" kern="1200" cap="none" spc="0" normalizeH="0" baseline="0" noProof="0" dirty="0">
              <a:ln>
                <a:noFill/>
              </a:ln>
              <a:solidFill>
                <a:srgbClr val="FFFFFF">
                  <a:lumMod val="65000"/>
                </a:srgbClr>
              </a:solidFill>
              <a:effectLst/>
              <a:uLnTx/>
              <a:uFillTx/>
              <a:latin typeface="Times New Roman" panose="02020603050405020304" pitchFamily="18" charset="0"/>
              <a:ea typeface="Times New Roman" panose="02020603050405020304" pitchFamily="18" charset="0"/>
              <a:cs typeface="Arial" pitchFamily="34" charset="0"/>
            </a:endParaRPr>
          </a:p>
        </p:txBody>
      </p:sp>
      <p:pic>
        <p:nvPicPr>
          <p:cNvPr id="4" name="Picture 3">
            <a:extLst>
              <a:ext uri="{FF2B5EF4-FFF2-40B4-BE49-F238E27FC236}">
                <a16:creationId xmlns:a16="http://schemas.microsoft.com/office/drawing/2014/main" id="{B611121E-67A7-749B-EA47-FA349290DD5E}"/>
              </a:ext>
            </a:extLst>
          </p:cNvPr>
          <p:cNvPicPr>
            <a:picLocks noChangeAspect="1"/>
          </p:cNvPicPr>
          <p:nvPr/>
        </p:nvPicPr>
        <p:blipFill>
          <a:blip r:embed="rId2"/>
          <a:stretch>
            <a:fillRect/>
          </a:stretch>
        </p:blipFill>
        <p:spPr>
          <a:xfrm>
            <a:off x="174894" y="228600"/>
            <a:ext cx="8777461" cy="5778123"/>
          </a:xfrm>
          <a:prstGeom prst="rect">
            <a:avLst/>
          </a:prstGeom>
          <a:ln w="28575">
            <a:solidFill>
              <a:srgbClr val="00B050"/>
            </a:solidFill>
          </a:ln>
          <a:effectLst>
            <a:glow rad="101600">
              <a:srgbClr val="00FF99">
                <a:alpha val="86667"/>
              </a:srgbClr>
            </a:glow>
          </a:effectLst>
        </p:spPr>
      </p:pic>
      <p:pic>
        <p:nvPicPr>
          <p:cNvPr id="29" name="Picture 28">
            <a:extLst>
              <a:ext uri="{FF2B5EF4-FFF2-40B4-BE49-F238E27FC236}">
                <a16:creationId xmlns:a16="http://schemas.microsoft.com/office/drawing/2014/main" id="{9AC98297-341D-C416-95AD-0FB9DDF18853}"/>
              </a:ext>
            </a:extLst>
          </p:cNvPr>
          <p:cNvPicPr>
            <a:picLocks noChangeAspect="1"/>
          </p:cNvPicPr>
          <p:nvPr/>
        </p:nvPicPr>
        <p:blipFill>
          <a:blip r:embed="rId3"/>
          <a:stretch>
            <a:fillRect/>
          </a:stretch>
        </p:blipFill>
        <p:spPr>
          <a:xfrm>
            <a:off x="8257616" y="2251140"/>
            <a:ext cx="481626" cy="335322"/>
          </a:xfrm>
          <a:prstGeom prst="rect">
            <a:avLst/>
          </a:prstGeom>
        </p:spPr>
      </p:pic>
      <p:pic>
        <p:nvPicPr>
          <p:cNvPr id="30" name="Picture 29">
            <a:extLst>
              <a:ext uri="{FF2B5EF4-FFF2-40B4-BE49-F238E27FC236}">
                <a16:creationId xmlns:a16="http://schemas.microsoft.com/office/drawing/2014/main" id="{1431C886-4997-9C40-9199-4638DBCD4BCD}"/>
              </a:ext>
            </a:extLst>
          </p:cNvPr>
          <p:cNvPicPr>
            <a:picLocks noChangeAspect="1"/>
          </p:cNvPicPr>
          <p:nvPr/>
        </p:nvPicPr>
        <p:blipFill>
          <a:blip r:embed="rId3"/>
          <a:stretch>
            <a:fillRect/>
          </a:stretch>
        </p:blipFill>
        <p:spPr>
          <a:xfrm>
            <a:off x="8247293" y="1931223"/>
            <a:ext cx="481626" cy="335322"/>
          </a:xfrm>
          <a:prstGeom prst="rect">
            <a:avLst/>
          </a:prstGeom>
        </p:spPr>
      </p:pic>
      <p:pic>
        <p:nvPicPr>
          <p:cNvPr id="31" name="Picture 30">
            <a:extLst>
              <a:ext uri="{FF2B5EF4-FFF2-40B4-BE49-F238E27FC236}">
                <a16:creationId xmlns:a16="http://schemas.microsoft.com/office/drawing/2014/main" id="{A0855C18-79F2-C3F0-FEF1-06F7FACD54A5}"/>
              </a:ext>
            </a:extLst>
          </p:cNvPr>
          <p:cNvPicPr>
            <a:picLocks noChangeAspect="1"/>
          </p:cNvPicPr>
          <p:nvPr/>
        </p:nvPicPr>
        <p:blipFill>
          <a:blip r:embed="rId3"/>
          <a:stretch>
            <a:fillRect/>
          </a:stretch>
        </p:blipFill>
        <p:spPr>
          <a:xfrm>
            <a:off x="8247293" y="1591942"/>
            <a:ext cx="481626" cy="335322"/>
          </a:xfrm>
          <a:prstGeom prst="rect">
            <a:avLst/>
          </a:prstGeom>
        </p:spPr>
      </p:pic>
      <p:pic>
        <p:nvPicPr>
          <p:cNvPr id="32" name="Picture 31">
            <a:extLst>
              <a:ext uri="{FF2B5EF4-FFF2-40B4-BE49-F238E27FC236}">
                <a16:creationId xmlns:a16="http://schemas.microsoft.com/office/drawing/2014/main" id="{D9D89623-618B-76D2-4105-B53F427C250F}"/>
              </a:ext>
            </a:extLst>
          </p:cNvPr>
          <p:cNvPicPr>
            <a:picLocks noChangeAspect="1"/>
          </p:cNvPicPr>
          <p:nvPr/>
        </p:nvPicPr>
        <p:blipFill>
          <a:blip r:embed="rId3"/>
          <a:stretch>
            <a:fillRect/>
          </a:stretch>
        </p:blipFill>
        <p:spPr>
          <a:xfrm>
            <a:off x="8249539" y="1251650"/>
            <a:ext cx="481626" cy="335322"/>
          </a:xfrm>
          <a:prstGeom prst="rect">
            <a:avLst/>
          </a:prstGeom>
        </p:spPr>
      </p:pic>
      <p:pic>
        <p:nvPicPr>
          <p:cNvPr id="33" name="Picture 32">
            <a:extLst>
              <a:ext uri="{FF2B5EF4-FFF2-40B4-BE49-F238E27FC236}">
                <a16:creationId xmlns:a16="http://schemas.microsoft.com/office/drawing/2014/main" id="{593AFC96-9C9A-7C8B-A595-AC8ACD2DDB8E}"/>
              </a:ext>
            </a:extLst>
          </p:cNvPr>
          <p:cNvPicPr>
            <a:picLocks noChangeAspect="1"/>
          </p:cNvPicPr>
          <p:nvPr/>
        </p:nvPicPr>
        <p:blipFill>
          <a:blip r:embed="rId3"/>
          <a:stretch>
            <a:fillRect/>
          </a:stretch>
        </p:blipFill>
        <p:spPr>
          <a:xfrm>
            <a:off x="8249539" y="929286"/>
            <a:ext cx="481626" cy="328839"/>
          </a:xfrm>
          <a:prstGeom prst="rect">
            <a:avLst/>
          </a:prstGeom>
        </p:spPr>
      </p:pic>
      <p:pic>
        <p:nvPicPr>
          <p:cNvPr id="34" name="Picture 33">
            <a:extLst>
              <a:ext uri="{FF2B5EF4-FFF2-40B4-BE49-F238E27FC236}">
                <a16:creationId xmlns:a16="http://schemas.microsoft.com/office/drawing/2014/main" id="{EBC2DF43-481B-5F7B-16A9-F309739ABB7A}"/>
              </a:ext>
            </a:extLst>
          </p:cNvPr>
          <p:cNvPicPr>
            <a:picLocks noChangeAspect="1"/>
          </p:cNvPicPr>
          <p:nvPr/>
        </p:nvPicPr>
        <p:blipFill>
          <a:blip r:embed="rId4"/>
          <a:stretch>
            <a:fillRect/>
          </a:stretch>
        </p:blipFill>
        <p:spPr>
          <a:xfrm>
            <a:off x="8247293" y="2622972"/>
            <a:ext cx="560881" cy="487722"/>
          </a:xfrm>
          <a:prstGeom prst="rect">
            <a:avLst/>
          </a:prstGeom>
        </p:spPr>
      </p:pic>
      <p:pic>
        <p:nvPicPr>
          <p:cNvPr id="35" name="Picture 34">
            <a:extLst>
              <a:ext uri="{FF2B5EF4-FFF2-40B4-BE49-F238E27FC236}">
                <a16:creationId xmlns:a16="http://schemas.microsoft.com/office/drawing/2014/main" id="{F76039AE-01DE-2815-9907-74A008980891}"/>
              </a:ext>
            </a:extLst>
          </p:cNvPr>
          <p:cNvPicPr>
            <a:picLocks noChangeAspect="1"/>
          </p:cNvPicPr>
          <p:nvPr/>
        </p:nvPicPr>
        <p:blipFill>
          <a:blip r:embed="rId4"/>
          <a:stretch>
            <a:fillRect/>
          </a:stretch>
        </p:blipFill>
        <p:spPr>
          <a:xfrm>
            <a:off x="8245395" y="3310596"/>
            <a:ext cx="560881" cy="487722"/>
          </a:xfrm>
          <a:prstGeom prst="rect">
            <a:avLst/>
          </a:prstGeom>
        </p:spPr>
      </p:pic>
      <p:pic>
        <p:nvPicPr>
          <p:cNvPr id="36" name="Picture 35">
            <a:extLst>
              <a:ext uri="{FF2B5EF4-FFF2-40B4-BE49-F238E27FC236}">
                <a16:creationId xmlns:a16="http://schemas.microsoft.com/office/drawing/2014/main" id="{142D5268-795D-84B8-25AC-15871A40711F}"/>
              </a:ext>
            </a:extLst>
          </p:cNvPr>
          <p:cNvPicPr>
            <a:picLocks noChangeAspect="1"/>
          </p:cNvPicPr>
          <p:nvPr/>
        </p:nvPicPr>
        <p:blipFill>
          <a:blip r:embed="rId4"/>
          <a:stretch>
            <a:fillRect/>
          </a:stretch>
        </p:blipFill>
        <p:spPr>
          <a:xfrm>
            <a:off x="8243327" y="4638932"/>
            <a:ext cx="560881" cy="487722"/>
          </a:xfrm>
          <a:prstGeom prst="rect">
            <a:avLst/>
          </a:prstGeom>
        </p:spPr>
      </p:pic>
      <p:pic>
        <p:nvPicPr>
          <p:cNvPr id="37" name="Picture 36">
            <a:extLst>
              <a:ext uri="{FF2B5EF4-FFF2-40B4-BE49-F238E27FC236}">
                <a16:creationId xmlns:a16="http://schemas.microsoft.com/office/drawing/2014/main" id="{D2A22493-EFD6-D5BE-BDF7-8E6C29176A29}"/>
              </a:ext>
            </a:extLst>
          </p:cNvPr>
          <p:cNvPicPr>
            <a:picLocks noChangeAspect="1"/>
          </p:cNvPicPr>
          <p:nvPr/>
        </p:nvPicPr>
        <p:blipFill>
          <a:blip r:embed="rId5"/>
          <a:stretch>
            <a:fillRect/>
          </a:stretch>
        </p:blipFill>
        <p:spPr>
          <a:xfrm>
            <a:off x="8245395" y="3960692"/>
            <a:ext cx="532304" cy="485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8" name="Picture 37">
            <a:extLst>
              <a:ext uri="{FF2B5EF4-FFF2-40B4-BE49-F238E27FC236}">
                <a16:creationId xmlns:a16="http://schemas.microsoft.com/office/drawing/2014/main" id="{97771D9F-5FF4-AA5E-D8FF-F8A85CEB8EAF}"/>
              </a:ext>
            </a:extLst>
          </p:cNvPr>
          <p:cNvPicPr>
            <a:picLocks noChangeAspect="1"/>
          </p:cNvPicPr>
          <p:nvPr/>
        </p:nvPicPr>
        <p:blipFill>
          <a:blip r:embed="rId5"/>
          <a:stretch>
            <a:fillRect/>
          </a:stretch>
        </p:blipFill>
        <p:spPr>
          <a:xfrm>
            <a:off x="8232277" y="5280040"/>
            <a:ext cx="532304" cy="485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9" name="Picture 38">
            <a:extLst>
              <a:ext uri="{FF2B5EF4-FFF2-40B4-BE49-F238E27FC236}">
                <a16:creationId xmlns:a16="http://schemas.microsoft.com/office/drawing/2014/main" id="{64D8889B-6A5A-D69E-94AB-AD3D1292A974}"/>
              </a:ext>
            </a:extLst>
          </p:cNvPr>
          <p:cNvPicPr>
            <a:picLocks noChangeAspect="1"/>
          </p:cNvPicPr>
          <p:nvPr/>
        </p:nvPicPr>
        <p:blipFill>
          <a:blip r:embed="rId6"/>
          <a:stretch>
            <a:fillRect/>
          </a:stretch>
        </p:blipFill>
        <p:spPr>
          <a:xfrm>
            <a:off x="235658" y="922144"/>
            <a:ext cx="8603543" cy="400852"/>
          </a:xfrm>
          <a:prstGeom prst="rect">
            <a:avLst/>
          </a:prstGeom>
          <a:effectLst>
            <a:glow rad="25400">
              <a:srgbClr val="CCFFCC">
                <a:alpha val="21000"/>
              </a:srgbClr>
            </a:glow>
          </a:effectLst>
        </p:spPr>
      </p:pic>
      <p:pic>
        <p:nvPicPr>
          <p:cNvPr id="40" name="Picture 39">
            <a:extLst>
              <a:ext uri="{FF2B5EF4-FFF2-40B4-BE49-F238E27FC236}">
                <a16:creationId xmlns:a16="http://schemas.microsoft.com/office/drawing/2014/main" id="{AD8AA31E-D4E0-89DB-8C4E-6326D4FA938C}"/>
              </a:ext>
            </a:extLst>
          </p:cNvPr>
          <p:cNvPicPr>
            <a:picLocks noChangeAspect="1"/>
          </p:cNvPicPr>
          <p:nvPr/>
        </p:nvPicPr>
        <p:blipFill>
          <a:blip r:embed="rId6"/>
          <a:stretch>
            <a:fillRect/>
          </a:stretch>
        </p:blipFill>
        <p:spPr>
          <a:xfrm>
            <a:off x="228187" y="1268140"/>
            <a:ext cx="8606475" cy="350621"/>
          </a:xfrm>
          <a:prstGeom prst="rect">
            <a:avLst/>
          </a:prstGeom>
          <a:effectLst>
            <a:glow rad="25400">
              <a:srgbClr val="9966FF">
                <a:alpha val="21000"/>
              </a:srgbClr>
            </a:glow>
          </a:effectLst>
        </p:spPr>
      </p:pic>
      <p:pic>
        <p:nvPicPr>
          <p:cNvPr id="41" name="Picture 40">
            <a:extLst>
              <a:ext uri="{FF2B5EF4-FFF2-40B4-BE49-F238E27FC236}">
                <a16:creationId xmlns:a16="http://schemas.microsoft.com/office/drawing/2014/main" id="{10417779-9429-E32B-053B-FDB6E6149D03}"/>
              </a:ext>
            </a:extLst>
          </p:cNvPr>
          <p:cNvPicPr>
            <a:picLocks noChangeAspect="1"/>
          </p:cNvPicPr>
          <p:nvPr/>
        </p:nvPicPr>
        <p:blipFill>
          <a:blip r:embed="rId6"/>
          <a:stretch>
            <a:fillRect/>
          </a:stretch>
        </p:blipFill>
        <p:spPr>
          <a:xfrm>
            <a:off x="223137" y="1601449"/>
            <a:ext cx="8611525" cy="350621"/>
          </a:xfrm>
          <a:prstGeom prst="rect">
            <a:avLst/>
          </a:prstGeom>
          <a:effectLst>
            <a:glow rad="25400">
              <a:schemeClr val="accent1">
                <a:lumMod val="60000"/>
                <a:lumOff val="40000"/>
                <a:alpha val="48000"/>
              </a:schemeClr>
            </a:glow>
          </a:effectLst>
        </p:spPr>
      </p:pic>
      <p:pic>
        <p:nvPicPr>
          <p:cNvPr id="42" name="Picture 41">
            <a:extLst>
              <a:ext uri="{FF2B5EF4-FFF2-40B4-BE49-F238E27FC236}">
                <a16:creationId xmlns:a16="http://schemas.microsoft.com/office/drawing/2014/main" id="{CBE007B7-205E-C436-CBD7-7CD41D2720A6}"/>
              </a:ext>
            </a:extLst>
          </p:cNvPr>
          <p:cNvPicPr>
            <a:picLocks noChangeAspect="1"/>
          </p:cNvPicPr>
          <p:nvPr/>
        </p:nvPicPr>
        <p:blipFill>
          <a:blip r:embed="rId6"/>
          <a:stretch>
            <a:fillRect/>
          </a:stretch>
        </p:blipFill>
        <p:spPr>
          <a:xfrm>
            <a:off x="223136" y="1956268"/>
            <a:ext cx="8611525" cy="310277"/>
          </a:xfrm>
          <a:prstGeom prst="rect">
            <a:avLst/>
          </a:prstGeom>
          <a:effectLst>
            <a:glow rad="25400">
              <a:srgbClr val="00B050">
                <a:alpha val="49000"/>
              </a:srgbClr>
            </a:glow>
          </a:effectLst>
        </p:spPr>
      </p:pic>
      <p:pic>
        <p:nvPicPr>
          <p:cNvPr id="43" name="Picture 42">
            <a:extLst>
              <a:ext uri="{FF2B5EF4-FFF2-40B4-BE49-F238E27FC236}">
                <a16:creationId xmlns:a16="http://schemas.microsoft.com/office/drawing/2014/main" id="{0B1576A9-EC17-6202-BE49-4246DD906A29}"/>
              </a:ext>
            </a:extLst>
          </p:cNvPr>
          <p:cNvPicPr>
            <a:picLocks noChangeAspect="1"/>
          </p:cNvPicPr>
          <p:nvPr/>
        </p:nvPicPr>
        <p:blipFill>
          <a:blip r:embed="rId6"/>
          <a:stretch>
            <a:fillRect/>
          </a:stretch>
        </p:blipFill>
        <p:spPr>
          <a:xfrm>
            <a:off x="223136" y="2275643"/>
            <a:ext cx="8651973" cy="350621"/>
          </a:xfrm>
          <a:prstGeom prst="rect">
            <a:avLst/>
          </a:prstGeom>
          <a:effectLst>
            <a:glow rad="25400">
              <a:schemeClr val="tx1">
                <a:lumMod val="65000"/>
                <a:alpha val="38000"/>
              </a:schemeClr>
            </a:glow>
          </a:effectLst>
        </p:spPr>
      </p:pic>
      <p:pic>
        <p:nvPicPr>
          <p:cNvPr id="45" name="Picture 44">
            <a:extLst>
              <a:ext uri="{FF2B5EF4-FFF2-40B4-BE49-F238E27FC236}">
                <a16:creationId xmlns:a16="http://schemas.microsoft.com/office/drawing/2014/main" id="{9CCE1788-A84B-DB1C-E18F-5931B9B6065C}"/>
              </a:ext>
            </a:extLst>
          </p:cNvPr>
          <p:cNvPicPr>
            <a:picLocks noChangeAspect="1"/>
          </p:cNvPicPr>
          <p:nvPr/>
        </p:nvPicPr>
        <p:blipFill>
          <a:blip r:embed="rId6"/>
          <a:stretch>
            <a:fillRect/>
          </a:stretch>
        </p:blipFill>
        <p:spPr>
          <a:xfrm>
            <a:off x="192081" y="3263650"/>
            <a:ext cx="8658924" cy="662309"/>
          </a:xfrm>
          <a:prstGeom prst="rect">
            <a:avLst/>
          </a:prstGeom>
          <a:effectLst>
            <a:glow rad="25400">
              <a:srgbClr val="FF0000">
                <a:alpha val="26000"/>
              </a:srgbClr>
            </a:glow>
          </a:effectLst>
        </p:spPr>
      </p:pic>
      <p:pic>
        <p:nvPicPr>
          <p:cNvPr id="46" name="Picture 45">
            <a:extLst>
              <a:ext uri="{FF2B5EF4-FFF2-40B4-BE49-F238E27FC236}">
                <a16:creationId xmlns:a16="http://schemas.microsoft.com/office/drawing/2014/main" id="{742D53F7-F383-7E63-22A4-B6C048BF05FB}"/>
              </a:ext>
            </a:extLst>
          </p:cNvPr>
          <p:cNvPicPr>
            <a:picLocks noChangeAspect="1"/>
          </p:cNvPicPr>
          <p:nvPr/>
        </p:nvPicPr>
        <p:blipFill>
          <a:blip r:embed="rId6"/>
          <a:stretch>
            <a:fillRect/>
          </a:stretch>
        </p:blipFill>
        <p:spPr>
          <a:xfrm>
            <a:off x="211069" y="3925959"/>
            <a:ext cx="8611525" cy="610796"/>
          </a:xfrm>
          <a:prstGeom prst="rect">
            <a:avLst/>
          </a:prstGeom>
          <a:effectLst>
            <a:glow rad="25400">
              <a:srgbClr val="CC66FF">
                <a:alpha val="25882"/>
              </a:srgbClr>
            </a:glow>
          </a:effectLst>
        </p:spPr>
      </p:pic>
      <p:pic>
        <p:nvPicPr>
          <p:cNvPr id="47" name="Picture 46">
            <a:extLst>
              <a:ext uri="{FF2B5EF4-FFF2-40B4-BE49-F238E27FC236}">
                <a16:creationId xmlns:a16="http://schemas.microsoft.com/office/drawing/2014/main" id="{13961863-A6FE-7B3C-FC67-2994AA17B426}"/>
              </a:ext>
            </a:extLst>
          </p:cNvPr>
          <p:cNvPicPr>
            <a:picLocks noChangeAspect="1"/>
          </p:cNvPicPr>
          <p:nvPr/>
        </p:nvPicPr>
        <p:blipFill>
          <a:blip r:embed="rId6"/>
          <a:stretch>
            <a:fillRect/>
          </a:stretch>
        </p:blipFill>
        <p:spPr>
          <a:xfrm>
            <a:off x="206609" y="4563345"/>
            <a:ext cx="8635629" cy="662309"/>
          </a:xfrm>
          <a:prstGeom prst="rect">
            <a:avLst/>
          </a:prstGeom>
          <a:effectLst>
            <a:glow rad="25400">
              <a:srgbClr val="7030A0">
                <a:alpha val="26000"/>
              </a:srgbClr>
            </a:glow>
          </a:effectLst>
        </p:spPr>
      </p:pic>
      <p:pic>
        <p:nvPicPr>
          <p:cNvPr id="48" name="Picture 47">
            <a:extLst>
              <a:ext uri="{FF2B5EF4-FFF2-40B4-BE49-F238E27FC236}">
                <a16:creationId xmlns:a16="http://schemas.microsoft.com/office/drawing/2014/main" id="{0903E87E-871B-BCC1-6978-FED3410F6B35}"/>
              </a:ext>
            </a:extLst>
          </p:cNvPr>
          <p:cNvPicPr>
            <a:picLocks noChangeAspect="1"/>
          </p:cNvPicPr>
          <p:nvPr/>
        </p:nvPicPr>
        <p:blipFill>
          <a:blip r:embed="rId6"/>
          <a:stretch>
            <a:fillRect/>
          </a:stretch>
        </p:blipFill>
        <p:spPr>
          <a:xfrm>
            <a:off x="223135" y="5216029"/>
            <a:ext cx="8611525" cy="662310"/>
          </a:xfrm>
          <a:prstGeom prst="rect">
            <a:avLst/>
          </a:prstGeom>
          <a:effectLst>
            <a:glow rad="25400">
              <a:srgbClr val="00B0F0">
                <a:alpha val="26000"/>
              </a:srgbClr>
            </a:glow>
          </a:effectLst>
        </p:spPr>
      </p:pic>
      <p:sp>
        <p:nvSpPr>
          <p:cNvPr id="26" name="Diamond 25">
            <a:extLst>
              <a:ext uri="{FF2B5EF4-FFF2-40B4-BE49-F238E27FC236}">
                <a16:creationId xmlns:a16="http://schemas.microsoft.com/office/drawing/2014/main" id="{76E0B733-7387-3199-9930-6741085A5F15}"/>
              </a:ext>
            </a:extLst>
          </p:cNvPr>
          <p:cNvSpPr/>
          <p:nvPr/>
        </p:nvSpPr>
        <p:spPr>
          <a:xfrm>
            <a:off x="8398273" y="3529496"/>
            <a:ext cx="232244" cy="217172"/>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7" name="Diamond 26">
            <a:extLst>
              <a:ext uri="{FF2B5EF4-FFF2-40B4-BE49-F238E27FC236}">
                <a16:creationId xmlns:a16="http://schemas.microsoft.com/office/drawing/2014/main" id="{B68511B4-E07A-DC12-4858-CAFB171E49D1}"/>
              </a:ext>
            </a:extLst>
          </p:cNvPr>
          <p:cNvSpPr/>
          <p:nvPr/>
        </p:nvSpPr>
        <p:spPr>
          <a:xfrm>
            <a:off x="8409714" y="2857461"/>
            <a:ext cx="232244" cy="217172"/>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2" name="Picture 1">
            <a:extLst>
              <a:ext uri="{FF2B5EF4-FFF2-40B4-BE49-F238E27FC236}">
                <a16:creationId xmlns:a16="http://schemas.microsoft.com/office/drawing/2014/main" id="{9FE1ECA2-B136-A4E2-D08B-CBCD6E4F897C}"/>
              </a:ext>
            </a:extLst>
          </p:cNvPr>
          <p:cNvPicPr>
            <a:picLocks noChangeAspect="1"/>
          </p:cNvPicPr>
          <p:nvPr/>
        </p:nvPicPr>
        <p:blipFill>
          <a:blip r:embed="rId7"/>
          <a:stretch>
            <a:fillRect/>
          </a:stretch>
        </p:blipFill>
        <p:spPr>
          <a:xfrm>
            <a:off x="166878" y="2613874"/>
            <a:ext cx="8675360" cy="658262"/>
          </a:xfrm>
          <a:prstGeom prst="rect">
            <a:avLst/>
          </a:prstGeom>
        </p:spPr>
      </p:pic>
      <p:sp>
        <p:nvSpPr>
          <p:cNvPr id="6" name="Rectangle 5">
            <a:extLst>
              <a:ext uri="{FF2B5EF4-FFF2-40B4-BE49-F238E27FC236}">
                <a16:creationId xmlns:a16="http://schemas.microsoft.com/office/drawing/2014/main" id="{0050CDC5-0458-203E-6812-3B2674B1452A}"/>
              </a:ext>
            </a:extLst>
          </p:cNvPr>
          <p:cNvSpPr/>
          <p:nvPr/>
        </p:nvSpPr>
        <p:spPr>
          <a:xfrm>
            <a:off x="304799" y="314221"/>
            <a:ext cx="2971801" cy="374267"/>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Rectangle 6">
            <a:extLst>
              <a:ext uri="{FF2B5EF4-FFF2-40B4-BE49-F238E27FC236}">
                <a16:creationId xmlns:a16="http://schemas.microsoft.com/office/drawing/2014/main" id="{121FC6B2-68DE-1E4D-D215-7EBCF043128C}"/>
              </a:ext>
            </a:extLst>
          </p:cNvPr>
          <p:cNvSpPr/>
          <p:nvPr/>
        </p:nvSpPr>
        <p:spPr>
          <a:xfrm>
            <a:off x="304799" y="321697"/>
            <a:ext cx="4343401" cy="608408"/>
          </a:xfrm>
          <a:prstGeom prst="rect">
            <a:avLst/>
          </a:prstGeom>
          <a:noFill/>
        </p:spPr>
        <p:txBody>
          <a:bodyPr wrap="none" lIns="91440" tIns="45720" rIns="91440" bIns="45720">
            <a:prstTxWarp prst="textWave1">
              <a:avLst/>
            </a:prstTxWarp>
            <a:spAutoFit/>
            <a:scene3d>
              <a:camera prst="orthographicFront"/>
              <a:lightRig rig="threePt" dir="t"/>
            </a:scene3d>
            <a:sp3d extrusionH="57150">
              <a:bevelT w="57150" h="38100" prst="artDeco"/>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99FFCC"/>
                </a:solidFill>
                <a:effectLst>
                  <a:outerShdw blurRad="12700" dist="38100" dir="2700000" algn="tl" rotWithShape="0">
                    <a:srgbClr val="000000">
                      <a:lumMod val="50000"/>
                    </a:srgbClr>
                  </a:outerShdw>
                </a:effectLst>
                <a:uLnTx/>
                <a:uFillTx/>
                <a:latin typeface="Arial" pitchFamily="34" charset="0"/>
                <a:ea typeface="+mn-ea"/>
                <a:cs typeface="Arial" pitchFamily="34" charset="0"/>
              </a:rPr>
              <a:t>Life Science Units</a:t>
            </a:r>
          </a:p>
        </p:txBody>
      </p:sp>
    </p:spTree>
    <p:extLst>
      <p:ext uri="{BB962C8B-B14F-4D97-AF65-F5344CB8AC3E}">
        <p14:creationId xmlns:p14="http://schemas.microsoft.com/office/powerpoint/2010/main" val="91994086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CA0968-771D-8030-088F-C44C7F65173B}"/>
              </a:ext>
            </a:extLst>
          </p:cNvPr>
          <p:cNvSpPr txBox="1"/>
          <p:nvPr/>
        </p:nvSpPr>
        <p:spPr>
          <a:xfrm>
            <a:off x="152400" y="110802"/>
            <a:ext cx="8839200" cy="523220"/>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CC99"/>
                </a:solidFill>
                <a:effectLst/>
                <a:uLnTx/>
                <a:uFillTx/>
                <a:latin typeface="Century Gothic" panose="020B0502020202020204" pitchFamily="34" charset="0"/>
                <a:ea typeface="Times New Roman" panose="02020603050405020304" pitchFamily="18" charset="0"/>
                <a:cs typeface="Courier New" panose="02070309020205020404" pitchFamily="49" charset="0"/>
              </a:rPr>
              <a:t>      </a:t>
            </a:r>
            <a:endParaRPr kumimoji="0" lang="en-US" sz="2800" b="0" i="0" u="none" strike="noStrike" kern="1200" cap="none" spc="0" normalizeH="0" baseline="0" noProof="0" dirty="0">
              <a:ln>
                <a:noFill/>
              </a:ln>
              <a:solidFill>
                <a:srgbClr val="FFFFFF">
                  <a:lumMod val="65000"/>
                </a:srgbClr>
              </a:solidFill>
              <a:effectLst/>
              <a:uLnTx/>
              <a:uFillTx/>
              <a:latin typeface="Times New Roman" panose="02020603050405020304" pitchFamily="18" charset="0"/>
              <a:ea typeface="Times New Roman" panose="02020603050405020304" pitchFamily="18" charset="0"/>
              <a:cs typeface="Arial" pitchFamily="34" charset="0"/>
            </a:endParaRPr>
          </a:p>
        </p:txBody>
      </p:sp>
      <p:pic>
        <p:nvPicPr>
          <p:cNvPr id="6" name="Picture 5">
            <a:extLst>
              <a:ext uri="{FF2B5EF4-FFF2-40B4-BE49-F238E27FC236}">
                <a16:creationId xmlns:a16="http://schemas.microsoft.com/office/drawing/2014/main" id="{6F0573DA-E488-4066-05FF-E5A98E4E16D0}"/>
              </a:ext>
            </a:extLst>
          </p:cNvPr>
          <p:cNvPicPr>
            <a:picLocks noChangeAspect="1"/>
          </p:cNvPicPr>
          <p:nvPr/>
        </p:nvPicPr>
        <p:blipFill>
          <a:blip r:embed="rId2"/>
          <a:stretch>
            <a:fillRect/>
          </a:stretch>
        </p:blipFill>
        <p:spPr>
          <a:xfrm>
            <a:off x="201510" y="152400"/>
            <a:ext cx="8781327" cy="4737672"/>
          </a:xfrm>
          <a:prstGeom prst="rect">
            <a:avLst/>
          </a:prstGeom>
          <a:ln w="38100">
            <a:solidFill>
              <a:srgbClr val="CC66FF"/>
            </a:solidFill>
          </a:ln>
          <a:effectLst>
            <a:glow rad="88900">
              <a:srgbClr val="CC66FF">
                <a:alpha val="40000"/>
              </a:srgbClr>
            </a:glow>
          </a:effectLst>
        </p:spPr>
      </p:pic>
      <p:pic>
        <p:nvPicPr>
          <p:cNvPr id="28" name="Picture 27">
            <a:extLst>
              <a:ext uri="{FF2B5EF4-FFF2-40B4-BE49-F238E27FC236}">
                <a16:creationId xmlns:a16="http://schemas.microsoft.com/office/drawing/2014/main" id="{45957EBA-DD97-536E-AA1E-0C86E5E0BE10}"/>
              </a:ext>
            </a:extLst>
          </p:cNvPr>
          <p:cNvPicPr>
            <a:picLocks noChangeAspect="1"/>
          </p:cNvPicPr>
          <p:nvPr/>
        </p:nvPicPr>
        <p:blipFill>
          <a:blip r:embed="rId3"/>
          <a:stretch>
            <a:fillRect/>
          </a:stretch>
        </p:blipFill>
        <p:spPr>
          <a:xfrm>
            <a:off x="8334377" y="1237235"/>
            <a:ext cx="532304" cy="685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9" name="Picture 48">
            <a:extLst>
              <a:ext uri="{FF2B5EF4-FFF2-40B4-BE49-F238E27FC236}">
                <a16:creationId xmlns:a16="http://schemas.microsoft.com/office/drawing/2014/main" id="{9B9FD406-8006-243E-A4B5-C825A6C0B876}"/>
              </a:ext>
            </a:extLst>
          </p:cNvPr>
          <p:cNvPicPr>
            <a:picLocks noChangeAspect="1"/>
          </p:cNvPicPr>
          <p:nvPr/>
        </p:nvPicPr>
        <p:blipFill>
          <a:blip r:embed="rId4"/>
          <a:stretch>
            <a:fillRect/>
          </a:stretch>
        </p:blipFill>
        <p:spPr>
          <a:xfrm>
            <a:off x="8334377" y="3962400"/>
            <a:ext cx="532304" cy="685800"/>
          </a:xfrm>
          <a:prstGeom prst="rect">
            <a:avLst/>
          </a:prstGeom>
        </p:spPr>
      </p:pic>
      <p:pic>
        <p:nvPicPr>
          <p:cNvPr id="50" name="Picture 49">
            <a:extLst>
              <a:ext uri="{FF2B5EF4-FFF2-40B4-BE49-F238E27FC236}">
                <a16:creationId xmlns:a16="http://schemas.microsoft.com/office/drawing/2014/main" id="{1DDCD03F-11D3-1DB8-C853-A920D93691A8}"/>
              </a:ext>
            </a:extLst>
          </p:cNvPr>
          <p:cNvPicPr>
            <a:picLocks noChangeAspect="1"/>
          </p:cNvPicPr>
          <p:nvPr/>
        </p:nvPicPr>
        <p:blipFill>
          <a:blip r:embed="rId3"/>
          <a:stretch>
            <a:fillRect/>
          </a:stretch>
        </p:blipFill>
        <p:spPr>
          <a:xfrm>
            <a:off x="8334377" y="3048000"/>
            <a:ext cx="532304" cy="6725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1" name="Picture 50">
            <a:extLst>
              <a:ext uri="{FF2B5EF4-FFF2-40B4-BE49-F238E27FC236}">
                <a16:creationId xmlns:a16="http://schemas.microsoft.com/office/drawing/2014/main" id="{A33214EB-B925-8680-0183-C929C847B93A}"/>
              </a:ext>
            </a:extLst>
          </p:cNvPr>
          <p:cNvPicPr>
            <a:picLocks noChangeAspect="1"/>
          </p:cNvPicPr>
          <p:nvPr/>
        </p:nvPicPr>
        <p:blipFill>
          <a:blip r:embed="rId4"/>
          <a:stretch>
            <a:fillRect/>
          </a:stretch>
        </p:blipFill>
        <p:spPr>
          <a:xfrm>
            <a:off x="8340804" y="2137347"/>
            <a:ext cx="532304" cy="685800"/>
          </a:xfrm>
          <a:prstGeom prst="rect">
            <a:avLst/>
          </a:prstGeom>
        </p:spPr>
      </p:pic>
      <p:sp>
        <p:nvSpPr>
          <p:cNvPr id="8" name="Diamond 7">
            <a:extLst>
              <a:ext uri="{FF2B5EF4-FFF2-40B4-BE49-F238E27FC236}">
                <a16:creationId xmlns:a16="http://schemas.microsoft.com/office/drawing/2014/main" id="{AAD470F7-723D-22F9-778A-58CBFAC723C2}"/>
              </a:ext>
            </a:extLst>
          </p:cNvPr>
          <p:cNvSpPr/>
          <p:nvPr/>
        </p:nvSpPr>
        <p:spPr>
          <a:xfrm>
            <a:off x="8490834" y="2480247"/>
            <a:ext cx="232244" cy="217172"/>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 name="Rectangle 8">
            <a:extLst>
              <a:ext uri="{FF2B5EF4-FFF2-40B4-BE49-F238E27FC236}">
                <a16:creationId xmlns:a16="http://schemas.microsoft.com/office/drawing/2014/main" id="{4D18C986-DE45-3B04-2A45-81A1E08E9BDC}"/>
              </a:ext>
            </a:extLst>
          </p:cNvPr>
          <p:cNvSpPr/>
          <p:nvPr/>
        </p:nvSpPr>
        <p:spPr>
          <a:xfrm>
            <a:off x="192746" y="1143001"/>
            <a:ext cx="8680361" cy="925974"/>
          </a:xfrm>
          <a:prstGeom prst="rect">
            <a:avLst/>
          </a:prstGeom>
          <a:solidFill>
            <a:schemeClr val="accent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B7D16589-45C2-9F30-28E4-6ADFC58C164A}"/>
              </a:ext>
            </a:extLst>
          </p:cNvPr>
          <p:cNvSpPr/>
          <p:nvPr/>
        </p:nvSpPr>
        <p:spPr>
          <a:xfrm>
            <a:off x="223652" y="2059069"/>
            <a:ext cx="8643029" cy="925974"/>
          </a:xfrm>
          <a:prstGeom prst="rect">
            <a:avLst/>
          </a:prstGeom>
          <a:solidFill>
            <a:srgbClr val="FFC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804CEB4D-F487-AE88-3083-2DB1B0D39D96}"/>
              </a:ext>
            </a:extLst>
          </p:cNvPr>
          <p:cNvSpPr/>
          <p:nvPr/>
        </p:nvSpPr>
        <p:spPr>
          <a:xfrm>
            <a:off x="227355" y="2971486"/>
            <a:ext cx="8645752" cy="925974"/>
          </a:xfrm>
          <a:prstGeom prst="rect">
            <a:avLst/>
          </a:prstGeom>
          <a:solidFill>
            <a:srgbClr val="7030A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5" name="Rectangle 54">
            <a:extLst>
              <a:ext uri="{FF2B5EF4-FFF2-40B4-BE49-F238E27FC236}">
                <a16:creationId xmlns:a16="http://schemas.microsoft.com/office/drawing/2014/main" id="{2F64E785-7BC8-ECB5-5EEB-0E0302E28082}"/>
              </a:ext>
            </a:extLst>
          </p:cNvPr>
          <p:cNvSpPr/>
          <p:nvPr/>
        </p:nvSpPr>
        <p:spPr>
          <a:xfrm>
            <a:off x="201510" y="3887554"/>
            <a:ext cx="8626086" cy="925974"/>
          </a:xfrm>
          <a:prstGeom prst="rect">
            <a:avLst/>
          </a:prstGeom>
          <a:solidFill>
            <a:srgbClr val="00FFFF">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Rectangle 1">
            <a:extLst>
              <a:ext uri="{FF2B5EF4-FFF2-40B4-BE49-F238E27FC236}">
                <a16:creationId xmlns:a16="http://schemas.microsoft.com/office/drawing/2014/main" id="{843F03A3-8C16-58C7-293F-4575DEBAD037}"/>
              </a:ext>
            </a:extLst>
          </p:cNvPr>
          <p:cNvSpPr/>
          <p:nvPr/>
        </p:nvSpPr>
        <p:spPr>
          <a:xfrm>
            <a:off x="304800" y="240490"/>
            <a:ext cx="3962400" cy="67391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Rectangle 3">
            <a:extLst>
              <a:ext uri="{FF2B5EF4-FFF2-40B4-BE49-F238E27FC236}">
                <a16:creationId xmlns:a16="http://schemas.microsoft.com/office/drawing/2014/main" id="{369652ED-F1EC-6B83-4CB6-2241F35239F3}"/>
              </a:ext>
            </a:extLst>
          </p:cNvPr>
          <p:cNvSpPr/>
          <p:nvPr/>
        </p:nvSpPr>
        <p:spPr>
          <a:xfrm>
            <a:off x="304800" y="226933"/>
            <a:ext cx="4419600" cy="828272"/>
          </a:xfrm>
          <a:prstGeom prst="rect">
            <a:avLst/>
          </a:prstGeom>
          <a:noFill/>
        </p:spPr>
        <p:txBody>
          <a:bodyPr wrap="none" lIns="91440" tIns="45720" rIns="91440" bIns="45720">
            <a:prstTxWarp prst="textWave1">
              <a:avLst/>
            </a:prstTxWarp>
            <a:spAutoFit/>
            <a:scene3d>
              <a:camera prst="orthographicFront"/>
              <a:lightRig rig="threePt" dir="t"/>
            </a:scene3d>
            <a:sp3d extrusionH="57150">
              <a:bevelT w="57150" h="38100" prst="artDeco"/>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CC66FF"/>
                </a:solidFill>
                <a:effectLst>
                  <a:outerShdw blurRad="12700" dist="38100" dir="2700000" algn="tl" rotWithShape="0">
                    <a:srgbClr val="000000">
                      <a:lumMod val="50000"/>
                    </a:srgbClr>
                  </a:outerShdw>
                </a:effectLst>
                <a:uLnTx/>
                <a:uFillTx/>
                <a:latin typeface="Arial" pitchFamily="34" charset="0"/>
                <a:ea typeface="+mn-ea"/>
                <a:cs typeface="Arial" pitchFamily="34" charset="0"/>
              </a:rPr>
              <a:t>Physical Science</a:t>
            </a:r>
          </a:p>
        </p:txBody>
      </p:sp>
      <p:pic>
        <p:nvPicPr>
          <p:cNvPr id="13" name="Picture 12">
            <a:extLst>
              <a:ext uri="{FF2B5EF4-FFF2-40B4-BE49-F238E27FC236}">
                <a16:creationId xmlns:a16="http://schemas.microsoft.com/office/drawing/2014/main" id="{B23AF9AD-91ED-0905-7ADA-B35D5E8B1815}"/>
              </a:ext>
            </a:extLst>
          </p:cNvPr>
          <p:cNvPicPr>
            <a:picLocks noChangeAspect="1"/>
          </p:cNvPicPr>
          <p:nvPr/>
        </p:nvPicPr>
        <p:blipFill>
          <a:blip r:embed="rId5"/>
          <a:stretch>
            <a:fillRect/>
          </a:stretch>
        </p:blipFill>
        <p:spPr>
          <a:xfrm>
            <a:off x="6705600" y="4876801"/>
            <a:ext cx="2592294" cy="2565920"/>
          </a:xfrm>
          <a:prstGeom prst="rect">
            <a:avLst/>
          </a:prstGeom>
        </p:spPr>
      </p:pic>
    </p:spTree>
    <p:extLst>
      <p:ext uri="{BB962C8B-B14F-4D97-AF65-F5344CB8AC3E}">
        <p14:creationId xmlns:p14="http://schemas.microsoft.com/office/powerpoint/2010/main" val="3661114987"/>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3DEEF-07EC-D356-34C1-4045F2F4DDD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68F67749-192A-F4C7-4743-28628524F4C6}"/>
              </a:ext>
            </a:extLst>
          </p:cNvPr>
          <p:cNvSpPr>
            <a:spLocks noGrp="1"/>
          </p:cNvSpPr>
          <p:nvPr>
            <p:ph idx="1"/>
          </p:nvPr>
        </p:nvSpPr>
        <p:spPr/>
        <p:txBody>
          <a:bodyPr/>
          <a:lstStyle/>
          <a:p>
            <a:endParaRPr lang="en-US" dirty="0"/>
          </a:p>
        </p:txBody>
      </p:sp>
      <p:pic>
        <p:nvPicPr>
          <p:cNvPr id="8194" name="Picture 2" descr="American barn owl - Wikipedia">
            <a:extLst>
              <a:ext uri="{FF2B5EF4-FFF2-40B4-BE49-F238E27FC236}">
                <a16:creationId xmlns:a16="http://schemas.microsoft.com/office/drawing/2014/main" id="{A287AB1D-50C7-7B92-ECA4-9D16F035FCC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953"/>
            <a:ext cx="9144000" cy="686995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DE7FBD8-051E-10B6-EB04-184B07ECA9A9}"/>
              </a:ext>
            </a:extLst>
          </p:cNvPr>
          <p:cNvSpPr/>
          <p:nvPr/>
        </p:nvSpPr>
        <p:spPr>
          <a:xfrm>
            <a:off x="0" y="0"/>
            <a:ext cx="9144000" cy="6858000"/>
          </a:xfrm>
          <a:prstGeom prst="rect">
            <a:avLst/>
          </a:prstGeom>
          <a:solidFill>
            <a:schemeClr val="bg1">
              <a:alpha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298BB212-6CBB-E5CF-7380-AD122EB30EA2}"/>
              </a:ext>
            </a:extLst>
          </p:cNvPr>
          <p:cNvSpPr txBox="1"/>
          <p:nvPr/>
        </p:nvSpPr>
        <p:spPr>
          <a:xfrm>
            <a:off x="152400" y="76200"/>
            <a:ext cx="8839200" cy="6153479"/>
          </a:xfrm>
          <a:prstGeom prst="rect">
            <a:avLst/>
          </a:prstGeom>
          <a:noFill/>
        </p:spPr>
        <p:txBody>
          <a:bodyPr wrap="square">
            <a:spAutoFit/>
          </a:bodyPr>
          <a:lstStyle/>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pitchFamily="34" charset="0"/>
              </a:rPr>
              <a:t>Dear Valued Educator,</a:t>
            </a:r>
          </a:p>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pitchFamily="34" charset="0"/>
              </a:rPr>
              <a:t>	</a:t>
            </a:r>
          </a:p>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pitchFamily="34" charset="0"/>
              </a:rPr>
              <a:t>Our fully editable .pptx and .doc resources are perfect for educators looking to bring enthusiasm and creativity to their lessons. We encourage you to make changes to fit your needs and style. As science educators, we’re committed to providing students with the tools they need to succeed in the classroom and beyond. Each unit in the curriculum includes a range of resources that have been developed through extensive research and use in a busy classroom. Our teaching approach is designed to make science education engaging and exciting for learners of all ages. We offer a one-of-a-kind science curriculum that will challenge, inspire, and educate students to become tomorrow's scientists and leaders. Join us today and learn more about how our program can help you achieve your classroom goals.</a:t>
            </a:r>
          </a:p>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pitchFamily="34" charset="0"/>
              </a:rPr>
              <a:t>With appreciation,</a:t>
            </a:r>
          </a:p>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pitchFamily="34" charset="0"/>
              </a:rPr>
              <a:t>Support@SlideSpark.net</a:t>
            </a:r>
          </a:p>
        </p:txBody>
      </p:sp>
      <p:pic>
        <p:nvPicPr>
          <p:cNvPr id="6" name="Picture 5">
            <a:extLst>
              <a:ext uri="{FF2B5EF4-FFF2-40B4-BE49-F238E27FC236}">
                <a16:creationId xmlns:a16="http://schemas.microsoft.com/office/drawing/2014/main" id="{41F3B8A9-F7DA-1DFD-83F0-5F612C40CC42}"/>
              </a:ext>
            </a:extLst>
          </p:cNvPr>
          <p:cNvPicPr>
            <a:picLocks noChangeAspect="1"/>
          </p:cNvPicPr>
          <p:nvPr/>
        </p:nvPicPr>
        <p:blipFill>
          <a:blip r:embed="rId3"/>
          <a:stretch>
            <a:fillRect/>
          </a:stretch>
        </p:blipFill>
        <p:spPr>
          <a:xfrm>
            <a:off x="6705600" y="4876801"/>
            <a:ext cx="2592294" cy="2565920"/>
          </a:xfrm>
          <a:prstGeom prst="rect">
            <a:avLst/>
          </a:prstGeom>
        </p:spPr>
      </p:pic>
    </p:spTree>
    <p:extLst>
      <p:ext uri="{BB962C8B-B14F-4D97-AF65-F5344CB8AC3E}">
        <p14:creationId xmlns:p14="http://schemas.microsoft.com/office/powerpoint/2010/main" val="2492800303"/>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body" idx="1"/>
          </p:nvPr>
        </p:nvSpPr>
        <p:spPr>
          <a:xfrm>
            <a:off x="152400" y="136525"/>
            <a:ext cx="8839200" cy="5821363"/>
          </a:xfrm>
        </p:spPr>
        <p:txBody>
          <a:bodyPr/>
          <a:lstStyle/>
          <a:p>
            <a:pPr marL="0" indent="0" eaLnBrk="1" hangingPunct="1">
              <a:buNone/>
              <a:defRPr/>
            </a:pPr>
            <a:r>
              <a:rPr lang="en-US" sz="2000" dirty="0">
                <a:solidFill>
                  <a:srgbClr val="99FFCC"/>
                </a:solidFill>
              </a:rPr>
              <a:t>Thank you for your time and interest in our Science curriculum. We strive to provide students with engaging and informative lessons that will spark their curiosity and encourage scientific exploration. Should you have any questions or concerns, please do not hesitate to contact us. Thank you again for considering our curriculum, and we wish you all the best in your educational journey.</a:t>
            </a:r>
          </a:p>
          <a:p>
            <a:pPr marL="0" indent="0" eaLnBrk="1" hangingPunct="1">
              <a:buNone/>
              <a:defRPr/>
            </a:pPr>
            <a:r>
              <a:rPr lang="en-US" sz="2000" dirty="0">
                <a:solidFill>
                  <a:srgbClr val="99FFCC"/>
                </a:solidFill>
              </a:rPr>
              <a:t>Sincerely,</a:t>
            </a:r>
          </a:p>
          <a:p>
            <a:pPr marL="0" indent="0" eaLnBrk="1" hangingPunct="1">
              <a:buNone/>
              <a:defRPr/>
            </a:pPr>
            <a:r>
              <a:rPr lang="en-US" sz="2000" dirty="0" err="1">
                <a:solidFill>
                  <a:srgbClr val="99FFCC"/>
                </a:solidFill>
              </a:rPr>
              <a:t>Support@slidespark.net</a:t>
            </a:r>
            <a:endParaRPr lang="en-US" sz="2000" dirty="0">
              <a:solidFill>
                <a:srgbClr val="99FFCC"/>
              </a:solidFill>
            </a:endParaRPr>
          </a:p>
          <a:p>
            <a:pPr lvl="2" eaLnBrk="1" hangingPunct="1">
              <a:buFontTx/>
              <a:buNone/>
              <a:defRPr/>
            </a:pPr>
            <a:endParaRPr lang="en-US" sz="2000" dirty="0"/>
          </a:p>
        </p:txBody>
      </p:sp>
      <p:pic>
        <p:nvPicPr>
          <p:cNvPr id="5" name="Picture 4" descr="A blue and green text on a black background&#10;&#10;Description automatically generated">
            <a:extLst>
              <a:ext uri="{FF2B5EF4-FFF2-40B4-BE49-F238E27FC236}">
                <a16:creationId xmlns:a16="http://schemas.microsoft.com/office/drawing/2014/main" id="{36666FB8-37B8-6522-FDDE-08105A6956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3047206"/>
            <a:ext cx="8686800" cy="2523779"/>
          </a:xfrm>
          <a:prstGeom prst="roundRect">
            <a:avLst>
              <a:gd name="adj" fmla="val 4167"/>
            </a:avLst>
          </a:prstGeom>
          <a:solidFill>
            <a:srgbClr val="FFFFFF"/>
          </a:solidFill>
          <a:ln w="76200" cap="sq">
            <a:solidFill>
              <a:srgbClr val="292929"/>
            </a:solidFill>
            <a:miter lim="800000"/>
          </a:ln>
          <a:effectLst>
            <a:glow rad="228600">
              <a:srgbClr val="99FFCC"/>
            </a:glow>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8" name="Picture 7">
            <a:extLst>
              <a:ext uri="{FF2B5EF4-FFF2-40B4-BE49-F238E27FC236}">
                <a16:creationId xmlns:a16="http://schemas.microsoft.com/office/drawing/2014/main" id="{5F066DB2-6B0B-4F12-B26F-8F264C967B82}"/>
              </a:ext>
            </a:extLst>
          </p:cNvPr>
          <p:cNvPicPr>
            <a:picLocks noChangeAspect="1"/>
          </p:cNvPicPr>
          <p:nvPr/>
        </p:nvPicPr>
        <p:blipFill>
          <a:blip r:embed="rId3"/>
          <a:stretch>
            <a:fillRect/>
          </a:stretch>
        </p:blipFill>
        <p:spPr>
          <a:xfrm>
            <a:off x="7418674" y="6787306"/>
            <a:ext cx="1633537" cy="70694"/>
          </a:xfrm>
          <a:prstGeom prst="rect">
            <a:avLst/>
          </a:prstGeom>
        </p:spPr>
      </p:pic>
      <p:pic>
        <p:nvPicPr>
          <p:cNvPr id="2" name="Picture 1">
            <a:hlinkClick r:id="rId4"/>
            <a:extLst>
              <a:ext uri="{FF2B5EF4-FFF2-40B4-BE49-F238E27FC236}">
                <a16:creationId xmlns:a16="http://schemas.microsoft.com/office/drawing/2014/main" id="{9502778F-C466-A6D3-6BB5-735C0CCCCFD8}"/>
              </a:ext>
            </a:extLst>
          </p:cNvPr>
          <p:cNvPicPr>
            <a:picLocks noChangeAspect="1"/>
          </p:cNvPicPr>
          <p:nvPr/>
        </p:nvPicPr>
        <p:blipFill>
          <a:blip r:embed="rId5"/>
          <a:stretch>
            <a:fillRect/>
          </a:stretch>
        </p:blipFill>
        <p:spPr>
          <a:xfrm>
            <a:off x="3294178" y="1819685"/>
            <a:ext cx="934424" cy="927236"/>
          </a:xfrm>
          <a:prstGeom prst="rect">
            <a:avLst/>
          </a:prstGeom>
        </p:spPr>
      </p:pic>
      <p:pic>
        <p:nvPicPr>
          <p:cNvPr id="3" name="Picture 2">
            <a:hlinkClick r:id="rId6"/>
            <a:extLst>
              <a:ext uri="{FF2B5EF4-FFF2-40B4-BE49-F238E27FC236}">
                <a16:creationId xmlns:a16="http://schemas.microsoft.com/office/drawing/2014/main" id="{CB008763-BDF7-016D-DF81-C34E5D25C549}"/>
              </a:ext>
            </a:extLst>
          </p:cNvPr>
          <p:cNvPicPr>
            <a:picLocks noChangeAspect="1"/>
          </p:cNvPicPr>
          <p:nvPr/>
        </p:nvPicPr>
        <p:blipFill>
          <a:blip r:embed="rId7"/>
          <a:stretch>
            <a:fillRect/>
          </a:stretch>
        </p:blipFill>
        <p:spPr>
          <a:xfrm>
            <a:off x="5290702" y="1772071"/>
            <a:ext cx="1096434" cy="1022464"/>
          </a:xfrm>
          <a:prstGeom prst="rect">
            <a:avLst/>
          </a:prstGeom>
        </p:spPr>
      </p:pic>
      <p:pic>
        <p:nvPicPr>
          <p:cNvPr id="9" name="Picture 8">
            <a:hlinkClick r:id="rId8"/>
            <a:extLst>
              <a:ext uri="{FF2B5EF4-FFF2-40B4-BE49-F238E27FC236}">
                <a16:creationId xmlns:a16="http://schemas.microsoft.com/office/drawing/2014/main" id="{435BCED7-0A4C-64DB-9481-018142B40C85}"/>
              </a:ext>
            </a:extLst>
          </p:cNvPr>
          <p:cNvPicPr>
            <a:picLocks noChangeAspect="1"/>
          </p:cNvPicPr>
          <p:nvPr/>
        </p:nvPicPr>
        <p:blipFill>
          <a:blip r:embed="rId9"/>
          <a:stretch>
            <a:fillRect/>
          </a:stretch>
        </p:blipFill>
        <p:spPr>
          <a:xfrm>
            <a:off x="6387136" y="1877542"/>
            <a:ext cx="926726" cy="875647"/>
          </a:xfrm>
          <a:prstGeom prst="rect">
            <a:avLst/>
          </a:prstGeom>
        </p:spPr>
      </p:pic>
      <p:pic>
        <p:nvPicPr>
          <p:cNvPr id="11" name="Picture 10">
            <a:hlinkClick r:id="rId10"/>
            <a:extLst>
              <a:ext uri="{FF2B5EF4-FFF2-40B4-BE49-F238E27FC236}">
                <a16:creationId xmlns:a16="http://schemas.microsoft.com/office/drawing/2014/main" id="{AC3F1F6A-8AAA-0440-7033-95A988B72788}"/>
              </a:ext>
            </a:extLst>
          </p:cNvPr>
          <p:cNvPicPr>
            <a:picLocks noChangeAspect="1"/>
          </p:cNvPicPr>
          <p:nvPr/>
        </p:nvPicPr>
        <p:blipFill>
          <a:blip r:embed="rId11"/>
          <a:stretch>
            <a:fillRect/>
          </a:stretch>
        </p:blipFill>
        <p:spPr>
          <a:xfrm>
            <a:off x="4310855" y="1833099"/>
            <a:ext cx="979847" cy="868501"/>
          </a:xfrm>
          <a:prstGeom prst="rect">
            <a:avLst/>
          </a:prstGeom>
        </p:spPr>
      </p:pic>
      <p:sp>
        <p:nvSpPr>
          <p:cNvPr id="6" name="TextBox 5">
            <a:extLst>
              <a:ext uri="{FF2B5EF4-FFF2-40B4-BE49-F238E27FC236}">
                <a16:creationId xmlns:a16="http://schemas.microsoft.com/office/drawing/2014/main" id="{C90DBD79-BF54-C56A-76E5-51F0AA964D5D}"/>
              </a:ext>
            </a:extLst>
          </p:cNvPr>
          <p:cNvSpPr txBox="1"/>
          <p:nvPr/>
        </p:nvSpPr>
        <p:spPr>
          <a:xfrm>
            <a:off x="163038" y="6110987"/>
            <a:ext cx="4637740" cy="52322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err="1">
                <a:ln>
                  <a:noFill/>
                </a:ln>
                <a:solidFill>
                  <a:srgbClr val="1155CC"/>
                </a:solidFill>
                <a:effectLst/>
                <a:uLnTx/>
                <a:uFillTx/>
                <a:latin typeface="Arial" panose="020B0604020202020204" pitchFamily="34" charset="0"/>
                <a:ea typeface="+mn-ea"/>
                <a:cs typeface="Arial" pitchFamily="34" charset="0"/>
                <a:hlinkClick r:id="rId12"/>
              </a:rPr>
              <a:t>SlideSpark</a:t>
            </a:r>
            <a:r>
              <a:rPr kumimoji="0" lang="en-US" sz="2800" b="0" i="0" u="none" strike="noStrike" kern="1200" cap="none" spc="0" normalizeH="0" baseline="0" noProof="0" dirty="0">
                <a:ln>
                  <a:noFill/>
                </a:ln>
                <a:solidFill>
                  <a:srgbClr val="1155CC"/>
                </a:solidFill>
                <a:effectLst/>
                <a:uLnTx/>
                <a:uFillTx/>
                <a:latin typeface="Arial" panose="020B0604020202020204" pitchFamily="34" charset="0"/>
                <a:ea typeface="+mn-ea"/>
                <a:cs typeface="Arial" pitchFamily="34" charset="0"/>
                <a:hlinkClick r:id="rId12"/>
              </a:rPr>
              <a:t> Science on </a:t>
            </a:r>
            <a:r>
              <a:rPr kumimoji="0" lang="en-US" sz="2800" b="0" i="0" u="none" strike="noStrike" kern="1200" cap="none" spc="0" normalizeH="0" baseline="0" noProof="0" dirty="0" err="1">
                <a:ln>
                  <a:noFill/>
                </a:ln>
                <a:solidFill>
                  <a:srgbClr val="1155CC"/>
                </a:solidFill>
                <a:effectLst/>
                <a:uLnTx/>
                <a:uFillTx/>
                <a:latin typeface="Arial" panose="020B0604020202020204" pitchFamily="34" charset="0"/>
                <a:ea typeface="+mn-ea"/>
                <a:cs typeface="Arial" pitchFamily="34" charset="0"/>
                <a:hlinkClick r:id="rId12"/>
              </a:rPr>
              <a:t>TpT</a:t>
            </a:r>
            <a:endParaRPr kumimoji="0" lang="en-US" sz="28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85247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2.bp.blogspot.com/_dXP24nCL1eQ/S6vGyOD0SsI/AAAAAAAAAlM/7xeNHIZxk2Q/s1600/Genetic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94408"/>
            <a:ext cx="8763000" cy="6182591"/>
          </a:xfrm>
          <a:prstGeom prst="rect">
            <a:avLst/>
          </a:prstGeom>
          <a:noFill/>
          <a:ln w="76200">
            <a:solidFill>
              <a:schemeClr val="tx1">
                <a:lumMod val="50000"/>
              </a:schemeClr>
            </a:solidFill>
          </a:ln>
          <a:extLst>
            <a:ext uri="{909E8E84-426E-40DD-AFC4-6F175D3DCCD1}">
              <a14:hiddenFill xmlns:a14="http://schemas.microsoft.com/office/drawing/2010/main">
                <a:solidFill>
                  <a:srgbClr val="FFFFFF"/>
                </a:solidFill>
              </a14:hiddenFill>
            </a:ext>
          </a:extLst>
        </p:spPr>
      </p:pic>
      <p:sp>
        <p:nvSpPr>
          <p:cNvPr id="2" name="Oval 1"/>
          <p:cNvSpPr/>
          <p:nvPr/>
        </p:nvSpPr>
        <p:spPr bwMode="auto">
          <a:xfrm>
            <a:off x="838200" y="3810000"/>
            <a:ext cx="762000" cy="1219200"/>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4" name="Oval 3"/>
          <p:cNvSpPr/>
          <p:nvPr/>
        </p:nvSpPr>
        <p:spPr bwMode="auto">
          <a:xfrm>
            <a:off x="779318" y="5181600"/>
            <a:ext cx="820882" cy="1219200"/>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5" name="Oval 4"/>
          <p:cNvSpPr/>
          <p:nvPr/>
        </p:nvSpPr>
        <p:spPr bwMode="auto">
          <a:xfrm>
            <a:off x="3429000" y="3782290"/>
            <a:ext cx="820882" cy="1246909"/>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6" name="Oval 5"/>
          <p:cNvSpPr/>
          <p:nvPr/>
        </p:nvSpPr>
        <p:spPr bwMode="auto">
          <a:xfrm>
            <a:off x="3454977" y="5167745"/>
            <a:ext cx="820882" cy="1246909"/>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7" name="Oval 6"/>
          <p:cNvSpPr/>
          <p:nvPr/>
        </p:nvSpPr>
        <p:spPr bwMode="auto">
          <a:xfrm>
            <a:off x="5638800" y="3796146"/>
            <a:ext cx="820882" cy="1233054"/>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8" name="Oval 7"/>
          <p:cNvSpPr/>
          <p:nvPr/>
        </p:nvSpPr>
        <p:spPr bwMode="auto">
          <a:xfrm>
            <a:off x="5661314" y="5129645"/>
            <a:ext cx="820882" cy="1233054"/>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9" name="Oval 8"/>
          <p:cNvSpPr/>
          <p:nvPr/>
        </p:nvSpPr>
        <p:spPr bwMode="auto">
          <a:xfrm>
            <a:off x="7391400" y="3810000"/>
            <a:ext cx="820882" cy="1233054"/>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0" name="Oval 9"/>
          <p:cNvSpPr/>
          <p:nvPr/>
        </p:nvSpPr>
        <p:spPr bwMode="auto">
          <a:xfrm>
            <a:off x="7391400" y="5129645"/>
            <a:ext cx="820882" cy="1233054"/>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3" name="Oval 2"/>
          <p:cNvSpPr/>
          <p:nvPr/>
        </p:nvSpPr>
        <p:spPr bwMode="auto">
          <a:xfrm>
            <a:off x="609600" y="3782290"/>
            <a:ext cx="1066800" cy="1260764"/>
          </a:xfrm>
          <a:prstGeom prst="ellipse">
            <a:avLst/>
          </a:prstGeom>
          <a:noFill/>
          <a:ln w="9525" cap="flat" cmpd="sng" algn="ctr">
            <a:solidFill>
              <a:srgbClr val="FF00FF"/>
            </a:solidFill>
            <a:prstDash val="solid"/>
            <a:round/>
            <a:headEnd type="none" w="med" len="med"/>
            <a:tailEnd type="none" w="med" len="med"/>
          </a:ln>
          <a:effectLst>
            <a:glow rad="165100">
              <a:srgbClr val="FF00FF"/>
            </a:glow>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2" name="Rectangle 11"/>
          <p:cNvSpPr/>
          <p:nvPr/>
        </p:nvSpPr>
        <p:spPr bwMode="auto">
          <a:xfrm>
            <a:off x="2590800" y="294408"/>
            <a:ext cx="6324600" cy="6182591"/>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Tree>
    <p:extLst>
      <p:ext uri="{BB962C8B-B14F-4D97-AF65-F5344CB8AC3E}">
        <p14:creationId xmlns:p14="http://schemas.microsoft.com/office/powerpoint/2010/main" val="12663538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2.bp.blogspot.com/_dXP24nCL1eQ/S6vGyOD0SsI/AAAAAAAAAlM/7xeNHIZxk2Q/s1600/Genetic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94408"/>
            <a:ext cx="8763000" cy="6182591"/>
          </a:xfrm>
          <a:prstGeom prst="rect">
            <a:avLst/>
          </a:prstGeom>
          <a:noFill/>
          <a:ln w="76200">
            <a:solidFill>
              <a:schemeClr val="tx1">
                <a:lumMod val="50000"/>
              </a:schemeClr>
            </a:solidFill>
          </a:ln>
          <a:extLst>
            <a:ext uri="{909E8E84-426E-40DD-AFC4-6F175D3DCCD1}">
              <a14:hiddenFill xmlns:a14="http://schemas.microsoft.com/office/drawing/2010/main">
                <a:solidFill>
                  <a:srgbClr val="FFFFFF"/>
                </a:solidFill>
              </a14:hiddenFill>
            </a:ext>
          </a:extLst>
        </p:spPr>
      </p:pic>
      <p:sp>
        <p:nvSpPr>
          <p:cNvPr id="4" name="Oval 3"/>
          <p:cNvSpPr/>
          <p:nvPr/>
        </p:nvSpPr>
        <p:spPr bwMode="auto">
          <a:xfrm>
            <a:off x="779318" y="5181600"/>
            <a:ext cx="820882" cy="1219200"/>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5" name="Oval 4"/>
          <p:cNvSpPr/>
          <p:nvPr/>
        </p:nvSpPr>
        <p:spPr bwMode="auto">
          <a:xfrm>
            <a:off x="3429000" y="3782290"/>
            <a:ext cx="820882" cy="1246909"/>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6" name="Oval 5"/>
          <p:cNvSpPr/>
          <p:nvPr/>
        </p:nvSpPr>
        <p:spPr bwMode="auto">
          <a:xfrm>
            <a:off x="3454977" y="5167745"/>
            <a:ext cx="820882" cy="1246909"/>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7" name="Oval 6"/>
          <p:cNvSpPr/>
          <p:nvPr/>
        </p:nvSpPr>
        <p:spPr bwMode="auto">
          <a:xfrm>
            <a:off x="5638800" y="3796146"/>
            <a:ext cx="820882" cy="1233054"/>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8" name="Oval 7"/>
          <p:cNvSpPr/>
          <p:nvPr/>
        </p:nvSpPr>
        <p:spPr bwMode="auto">
          <a:xfrm>
            <a:off x="5661314" y="5129645"/>
            <a:ext cx="820882" cy="1233054"/>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9" name="Oval 8"/>
          <p:cNvSpPr/>
          <p:nvPr/>
        </p:nvSpPr>
        <p:spPr bwMode="auto">
          <a:xfrm>
            <a:off x="7391400" y="3810000"/>
            <a:ext cx="820882" cy="1233054"/>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0" name="Oval 9"/>
          <p:cNvSpPr/>
          <p:nvPr/>
        </p:nvSpPr>
        <p:spPr bwMode="auto">
          <a:xfrm>
            <a:off x="7391400" y="5129645"/>
            <a:ext cx="820882" cy="1233054"/>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3" name="Oval 2"/>
          <p:cNvSpPr/>
          <p:nvPr/>
        </p:nvSpPr>
        <p:spPr bwMode="auto">
          <a:xfrm>
            <a:off x="609600" y="3782290"/>
            <a:ext cx="1066800" cy="1260764"/>
          </a:xfrm>
          <a:prstGeom prst="ellipse">
            <a:avLst/>
          </a:prstGeom>
          <a:noFill/>
          <a:ln w="9525" cap="flat" cmpd="sng" algn="ctr">
            <a:solidFill>
              <a:srgbClr val="FF00FF"/>
            </a:solidFill>
            <a:prstDash val="solid"/>
            <a:round/>
            <a:headEnd type="none" w="med" len="med"/>
            <a:tailEnd type="none" w="med" len="med"/>
          </a:ln>
          <a:effectLst>
            <a:glow rad="165100">
              <a:srgbClr val="FF00FF"/>
            </a:glow>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1" name="Rectangle 10"/>
          <p:cNvSpPr/>
          <p:nvPr/>
        </p:nvSpPr>
        <p:spPr bwMode="auto">
          <a:xfrm>
            <a:off x="2590800" y="294408"/>
            <a:ext cx="6324600" cy="6182591"/>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Tree>
    <p:extLst>
      <p:ext uri="{BB962C8B-B14F-4D97-AF65-F5344CB8AC3E}">
        <p14:creationId xmlns:p14="http://schemas.microsoft.com/office/powerpoint/2010/main" val="3983686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2.bp.blogspot.com/_dXP24nCL1eQ/S6vGyOD0SsI/AAAAAAAAAlM/7xeNHIZxk2Q/s1600/Genetic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94408"/>
            <a:ext cx="8763000" cy="6182591"/>
          </a:xfrm>
          <a:prstGeom prst="rect">
            <a:avLst/>
          </a:prstGeom>
          <a:noFill/>
          <a:ln w="76200">
            <a:solidFill>
              <a:schemeClr val="tx1">
                <a:lumMod val="50000"/>
              </a:schemeClr>
            </a:solidFill>
          </a:ln>
          <a:extLst>
            <a:ext uri="{909E8E84-426E-40DD-AFC4-6F175D3DCCD1}">
              <a14:hiddenFill xmlns:a14="http://schemas.microsoft.com/office/drawing/2010/main">
                <a:solidFill>
                  <a:srgbClr val="FFFFFF"/>
                </a:solidFill>
              </a14:hiddenFill>
            </a:ext>
          </a:extLst>
        </p:spPr>
      </p:pic>
      <p:sp>
        <p:nvSpPr>
          <p:cNvPr id="4" name="Oval 3"/>
          <p:cNvSpPr/>
          <p:nvPr/>
        </p:nvSpPr>
        <p:spPr bwMode="auto">
          <a:xfrm>
            <a:off x="779318" y="5181600"/>
            <a:ext cx="820882" cy="1219200"/>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5" name="Oval 4"/>
          <p:cNvSpPr/>
          <p:nvPr/>
        </p:nvSpPr>
        <p:spPr bwMode="auto">
          <a:xfrm>
            <a:off x="3429000" y="3782290"/>
            <a:ext cx="820882" cy="1246909"/>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6" name="Oval 5"/>
          <p:cNvSpPr/>
          <p:nvPr/>
        </p:nvSpPr>
        <p:spPr bwMode="auto">
          <a:xfrm>
            <a:off x="3454977" y="5167745"/>
            <a:ext cx="820882" cy="1246909"/>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7" name="Oval 6"/>
          <p:cNvSpPr/>
          <p:nvPr/>
        </p:nvSpPr>
        <p:spPr bwMode="auto">
          <a:xfrm>
            <a:off x="5638800" y="3796146"/>
            <a:ext cx="820882" cy="1233054"/>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8" name="Oval 7"/>
          <p:cNvSpPr/>
          <p:nvPr/>
        </p:nvSpPr>
        <p:spPr bwMode="auto">
          <a:xfrm>
            <a:off x="5661314" y="5129645"/>
            <a:ext cx="820882" cy="1233054"/>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9" name="Oval 8"/>
          <p:cNvSpPr/>
          <p:nvPr/>
        </p:nvSpPr>
        <p:spPr bwMode="auto">
          <a:xfrm>
            <a:off x="7391400" y="3810000"/>
            <a:ext cx="820882" cy="1233054"/>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0" name="Oval 9"/>
          <p:cNvSpPr/>
          <p:nvPr/>
        </p:nvSpPr>
        <p:spPr bwMode="auto">
          <a:xfrm>
            <a:off x="7391400" y="5129645"/>
            <a:ext cx="820882" cy="1233054"/>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3" name="Oval 2"/>
          <p:cNvSpPr/>
          <p:nvPr/>
        </p:nvSpPr>
        <p:spPr bwMode="auto">
          <a:xfrm>
            <a:off x="685800" y="5140036"/>
            <a:ext cx="1066800" cy="1260764"/>
          </a:xfrm>
          <a:prstGeom prst="ellipse">
            <a:avLst/>
          </a:prstGeom>
          <a:noFill/>
          <a:ln w="9525" cap="flat" cmpd="sng" algn="ctr">
            <a:solidFill>
              <a:srgbClr val="FF00FF"/>
            </a:solidFill>
            <a:prstDash val="solid"/>
            <a:round/>
            <a:headEnd type="none" w="med" len="med"/>
            <a:tailEnd type="none" w="med" len="med"/>
          </a:ln>
          <a:effectLst>
            <a:glow rad="165100">
              <a:srgbClr val="FF00FF"/>
            </a:glow>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1" name="Rectangle 10"/>
          <p:cNvSpPr/>
          <p:nvPr/>
        </p:nvSpPr>
        <p:spPr bwMode="auto">
          <a:xfrm>
            <a:off x="2590800" y="294408"/>
            <a:ext cx="6324600" cy="6182591"/>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Tree>
    <p:extLst>
      <p:ext uri="{BB962C8B-B14F-4D97-AF65-F5344CB8AC3E}">
        <p14:creationId xmlns:p14="http://schemas.microsoft.com/office/powerpoint/2010/main" val="3983686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4294967295"/>
          </p:nvPr>
        </p:nvSpPr>
        <p:spPr>
          <a:xfrm>
            <a:off x="216222" y="152400"/>
            <a:ext cx="8699178" cy="5821363"/>
          </a:xfrm>
        </p:spPr>
        <p:txBody>
          <a:bodyPr/>
          <a:lstStyle/>
          <a:p>
            <a:pPr eaLnBrk="1" hangingPunct="1"/>
            <a:r>
              <a:rPr lang="en-US" dirty="0">
                <a:solidFill>
                  <a:srgbClr val="FF3300"/>
                </a:solidFill>
              </a:rPr>
              <a:t>RED SLIDE: </a:t>
            </a:r>
            <a:r>
              <a:rPr lang="en-US" dirty="0"/>
              <a:t>These slides contain critical notes and important fill-in the blanks.  Please record the important terms in your work bundle. </a:t>
            </a:r>
          </a:p>
          <a:p>
            <a:pPr lvl="1" eaLnBrk="1" hangingPunct="1"/>
            <a:r>
              <a:rPr lang="en-US" dirty="0">
                <a:solidFill>
                  <a:schemeClr val="accent1">
                    <a:lumMod val="60000"/>
                    <a:lumOff val="40000"/>
                  </a:schemeClr>
                </a:solidFill>
              </a:rPr>
              <a:t>You’ll need these notes to complete the work bundle </a:t>
            </a:r>
            <a:r>
              <a:rPr lang="en-US" dirty="0">
                <a:solidFill>
                  <a:srgbClr val="CCCCFF"/>
                </a:solidFill>
              </a:rPr>
              <a:t>and to be successful on the review game.</a:t>
            </a:r>
          </a:p>
          <a:p>
            <a:pPr eaLnBrk="1" hangingPunct="1"/>
            <a:endParaRPr lang="en-US" dirty="0">
              <a:solidFill>
                <a:srgbClr val="CC99FF"/>
              </a:solidFill>
            </a:endParaRPr>
          </a:p>
        </p:txBody>
      </p:sp>
      <p:sp>
        <p:nvSpPr>
          <p:cNvPr id="6147" name="Rectangle 5"/>
          <p:cNvSpPr>
            <a:spLocks noChangeArrowheads="1"/>
          </p:cNvSpPr>
          <p:nvPr/>
        </p:nvSpPr>
        <p:spPr bwMode="auto">
          <a:xfrm>
            <a:off x="4876800" y="3581400"/>
            <a:ext cx="4038600" cy="2971800"/>
          </a:xfrm>
          <a:prstGeom prst="rect">
            <a:avLst/>
          </a:prstGeom>
          <a:solidFill>
            <a:srgbClr val="800000"/>
          </a:solidFill>
          <a:ln w="9525" algn="ctr">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Tahoma" pitchFamily="34" charset="0"/>
              <a:ea typeface="+mn-ea"/>
              <a:cs typeface="+mn-cs"/>
            </a:endParaRPr>
          </a:p>
        </p:txBody>
      </p:sp>
      <p:sp>
        <p:nvSpPr>
          <p:cNvPr id="6148"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2010 Ryan P. Murphy</a:t>
            </a:r>
            <a:endParaRPr kumimoji="0" lang="en-US" sz="3200" b="0" i="0" u="none" strike="noStrike" kern="1200" cap="none" spc="0" normalizeH="0" baseline="0" noProof="0" dirty="0">
              <a:ln>
                <a:noFill/>
              </a:ln>
              <a:solidFill>
                <a:srgbClr val="FFFFFF"/>
              </a:solidFill>
              <a:effectLst/>
              <a:uLnTx/>
              <a:uFillTx/>
              <a:latin typeface="Tahoma" pitchFamily="34" charset="0"/>
              <a:ea typeface="+mn-ea"/>
              <a:cs typeface="+mn-cs"/>
            </a:endParaRPr>
          </a:p>
        </p:txBody>
      </p:sp>
      <p:pic>
        <p:nvPicPr>
          <p:cNvPr id="614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581400"/>
            <a:ext cx="4038600" cy="2971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rot="20914750">
            <a:off x="1755896" y="3689343"/>
            <a:ext cx="1902983" cy="43088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First and last Name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Science, Grade, Class</a:t>
            </a:r>
          </a:p>
        </p:txBody>
      </p:sp>
      <p:pic>
        <p:nvPicPr>
          <p:cNvPr id="11" name="Picture 10"/>
          <p:cNvPicPr>
            <a:picLocks noChangeAspect="1"/>
          </p:cNvPicPr>
          <p:nvPr/>
        </p:nvPicPr>
        <p:blipFill>
          <a:blip r:embed="rId3"/>
          <a:stretch>
            <a:fillRect/>
          </a:stretch>
        </p:blipFill>
        <p:spPr>
          <a:xfrm>
            <a:off x="4876800" y="3568700"/>
            <a:ext cx="4038600" cy="2984499"/>
          </a:xfrm>
          <a:prstGeom prst="rect">
            <a:avLst/>
          </a:prstGeom>
          <a:effectLst>
            <a:glow rad="228600">
              <a:srgbClr val="FF0000">
                <a:alpha val="40000"/>
              </a:srgbClr>
            </a:glow>
          </a:effectLst>
        </p:spPr>
      </p:pic>
      <p:pic>
        <p:nvPicPr>
          <p:cNvPr id="5" name="Picture 4"/>
          <p:cNvPicPr>
            <a:picLocks noChangeAspect="1"/>
          </p:cNvPicPr>
          <p:nvPr/>
        </p:nvPicPr>
        <p:blipFill>
          <a:blip r:embed="rId4"/>
          <a:stretch>
            <a:fillRect/>
          </a:stretch>
        </p:blipFill>
        <p:spPr>
          <a:xfrm>
            <a:off x="231605" y="3333565"/>
            <a:ext cx="3000939" cy="3304992"/>
          </a:xfrm>
          <a:prstGeom prst="rect">
            <a:avLst/>
          </a:prstGeom>
          <a:ln>
            <a:solidFill>
              <a:schemeClr val="accent1">
                <a:lumMod val="60000"/>
                <a:lumOff val="40000"/>
              </a:schemeClr>
            </a:solidFill>
          </a:ln>
          <a:effectLst>
            <a:glow rad="228600">
              <a:schemeClr val="accent1">
                <a:lumMod val="60000"/>
                <a:lumOff val="40000"/>
                <a:alpha val="40000"/>
              </a:schemeClr>
            </a:glow>
          </a:effectLst>
        </p:spPr>
      </p:pic>
      <p:pic>
        <p:nvPicPr>
          <p:cNvPr id="4" name="Picture 3">
            <a:extLst>
              <a:ext uri="{FF2B5EF4-FFF2-40B4-BE49-F238E27FC236}">
                <a16:creationId xmlns:a16="http://schemas.microsoft.com/office/drawing/2014/main" id="{911314E2-FD7F-45AC-90C2-4BE771F28C0B}"/>
              </a:ext>
            </a:extLst>
          </p:cNvPr>
          <p:cNvPicPr>
            <a:picLocks noChangeAspect="1"/>
          </p:cNvPicPr>
          <p:nvPr/>
        </p:nvPicPr>
        <p:blipFill>
          <a:blip r:embed="rId5"/>
          <a:stretch>
            <a:fillRect/>
          </a:stretch>
        </p:blipFill>
        <p:spPr>
          <a:xfrm rot="555966">
            <a:off x="2114555" y="2554862"/>
            <a:ext cx="5236918" cy="4517528"/>
          </a:xfrm>
          <a:prstGeom prst="rect">
            <a:avLst/>
          </a:prstGeom>
        </p:spPr>
      </p:pic>
      <p:sp>
        <p:nvSpPr>
          <p:cNvPr id="3" name="Rectangle 2">
            <a:extLst>
              <a:ext uri="{FF2B5EF4-FFF2-40B4-BE49-F238E27FC236}">
                <a16:creationId xmlns:a16="http://schemas.microsoft.com/office/drawing/2014/main" id="{466E551C-2001-4074-B71A-90026409A4EE}"/>
              </a:ext>
            </a:extLst>
          </p:cNvPr>
          <p:cNvSpPr/>
          <p:nvPr/>
        </p:nvSpPr>
        <p:spPr>
          <a:xfrm rot="20531475">
            <a:off x="427153" y="287237"/>
            <a:ext cx="963725" cy="52322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800" b="1" i="0" u="none" strike="noStrike" kern="1200" cap="none" spc="0" normalizeH="0" baseline="0" noProof="0" dirty="0">
                <a:ln w="12700">
                  <a:solidFill>
                    <a:srgbClr val="003399"/>
                  </a:solidFill>
                  <a:prstDash val="solid"/>
                </a:ln>
                <a:pattFill prst="pct50">
                  <a:fgClr>
                    <a:srgbClr val="003399"/>
                  </a:fgClr>
                  <a:bgClr>
                    <a:srgbClr val="003399">
                      <a:lumMod val="20000"/>
                      <a:lumOff val="80000"/>
                    </a:srgbClr>
                  </a:bgClr>
                </a:pattFill>
                <a:effectLst>
                  <a:outerShdw dist="38100" dir="2640000" algn="bl" rotWithShape="0">
                    <a:srgbClr val="003399"/>
                  </a:outerShdw>
                </a:effectLst>
                <a:uLnTx/>
                <a:uFillTx/>
                <a:latin typeface="Tahoma" pitchFamily="34" charset="0"/>
                <a:ea typeface="+mn-ea"/>
                <a:cs typeface="+mn-cs"/>
              </a:rPr>
              <a:t>blue</a:t>
            </a:r>
          </a:p>
        </p:txBody>
      </p:sp>
      <p:cxnSp>
        <p:nvCxnSpPr>
          <p:cNvPr id="12" name="Straight Connector 11">
            <a:extLst>
              <a:ext uri="{FF2B5EF4-FFF2-40B4-BE49-F238E27FC236}">
                <a16:creationId xmlns:a16="http://schemas.microsoft.com/office/drawing/2014/main" id="{EBB26F36-67B6-4A04-A8D2-EA210765092F}"/>
              </a:ext>
            </a:extLst>
          </p:cNvPr>
          <p:cNvCxnSpPr/>
          <p:nvPr/>
        </p:nvCxnSpPr>
        <p:spPr bwMode="auto">
          <a:xfrm>
            <a:off x="533400" y="304800"/>
            <a:ext cx="914400" cy="22860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ctangle 5">
            <a:extLst>
              <a:ext uri="{FF2B5EF4-FFF2-40B4-BE49-F238E27FC236}">
                <a16:creationId xmlns:a16="http://schemas.microsoft.com/office/drawing/2014/main" id="{F82AB619-4DB2-4D87-B9AE-FDC07DE7917F}"/>
              </a:ext>
            </a:extLst>
          </p:cNvPr>
          <p:cNvSpPr/>
          <p:nvPr/>
        </p:nvSpPr>
        <p:spPr>
          <a:xfrm>
            <a:off x="1832688" y="170909"/>
            <a:ext cx="912429" cy="52322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800" b="1" i="0" u="none" strike="noStrike" kern="1200" cap="none" spc="0" normalizeH="0" baseline="0" noProof="0" dirty="0">
                <a:ln w="12700">
                  <a:solidFill>
                    <a:srgbClr val="003399"/>
                  </a:solidFill>
                  <a:prstDash val="solid"/>
                </a:ln>
                <a:pattFill prst="pct50">
                  <a:fgClr>
                    <a:srgbClr val="003399"/>
                  </a:fgClr>
                  <a:bgClr>
                    <a:srgbClr val="003399">
                      <a:lumMod val="20000"/>
                      <a:lumOff val="80000"/>
                    </a:srgbClr>
                  </a:bgClr>
                </a:pattFill>
                <a:effectLst>
                  <a:outerShdw dist="38100" dir="2640000" algn="bl" rotWithShape="0">
                    <a:srgbClr val="003399"/>
                  </a:outerShdw>
                </a:effectLst>
                <a:uLnTx/>
                <a:uFillTx/>
                <a:latin typeface="Tahoma" pitchFamily="34" charset="0"/>
                <a:ea typeface="+mn-ea"/>
                <a:cs typeface="+mn-cs"/>
              </a:rPr>
              <a:t>text</a:t>
            </a:r>
          </a:p>
        </p:txBody>
      </p:sp>
    </p:spTree>
    <p:extLst>
      <p:ext uri="{BB962C8B-B14F-4D97-AF65-F5344CB8AC3E}">
        <p14:creationId xmlns:p14="http://schemas.microsoft.com/office/powerpoint/2010/main" val="474786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2.bp.blogspot.com/_dXP24nCL1eQ/S6vGyOD0SsI/AAAAAAAAAlM/7xeNHIZxk2Q/s1600/Genetic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94408"/>
            <a:ext cx="8763000" cy="6182591"/>
          </a:xfrm>
          <a:prstGeom prst="rect">
            <a:avLst/>
          </a:prstGeom>
          <a:noFill/>
          <a:ln w="76200">
            <a:solidFill>
              <a:schemeClr val="tx1">
                <a:lumMod val="50000"/>
              </a:schemeClr>
            </a:solidFill>
          </a:ln>
          <a:extLst>
            <a:ext uri="{909E8E84-426E-40DD-AFC4-6F175D3DCCD1}">
              <a14:hiddenFill xmlns:a14="http://schemas.microsoft.com/office/drawing/2010/main">
                <a:solidFill>
                  <a:srgbClr val="FFFFFF"/>
                </a:solidFill>
              </a14:hiddenFill>
            </a:ext>
          </a:extLst>
        </p:spPr>
      </p:pic>
      <p:sp>
        <p:nvSpPr>
          <p:cNvPr id="5" name="Oval 4"/>
          <p:cNvSpPr/>
          <p:nvPr/>
        </p:nvSpPr>
        <p:spPr bwMode="auto">
          <a:xfrm>
            <a:off x="3429000" y="3782290"/>
            <a:ext cx="820882" cy="1246909"/>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6" name="Oval 5"/>
          <p:cNvSpPr/>
          <p:nvPr/>
        </p:nvSpPr>
        <p:spPr bwMode="auto">
          <a:xfrm>
            <a:off x="3454977" y="5167745"/>
            <a:ext cx="820882" cy="1246909"/>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7" name="Oval 6"/>
          <p:cNvSpPr/>
          <p:nvPr/>
        </p:nvSpPr>
        <p:spPr bwMode="auto">
          <a:xfrm>
            <a:off x="5638800" y="3796146"/>
            <a:ext cx="820882" cy="1233054"/>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8" name="Oval 7"/>
          <p:cNvSpPr/>
          <p:nvPr/>
        </p:nvSpPr>
        <p:spPr bwMode="auto">
          <a:xfrm>
            <a:off x="5661314" y="5129645"/>
            <a:ext cx="820882" cy="1233054"/>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9" name="Oval 8"/>
          <p:cNvSpPr/>
          <p:nvPr/>
        </p:nvSpPr>
        <p:spPr bwMode="auto">
          <a:xfrm>
            <a:off x="7391400" y="3810000"/>
            <a:ext cx="820882" cy="1233054"/>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0" name="Oval 9"/>
          <p:cNvSpPr/>
          <p:nvPr/>
        </p:nvSpPr>
        <p:spPr bwMode="auto">
          <a:xfrm>
            <a:off x="7391400" y="5129645"/>
            <a:ext cx="820882" cy="1233054"/>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3" name="Oval 2"/>
          <p:cNvSpPr/>
          <p:nvPr/>
        </p:nvSpPr>
        <p:spPr bwMode="auto">
          <a:xfrm>
            <a:off x="685800" y="5140036"/>
            <a:ext cx="1066800" cy="1260764"/>
          </a:xfrm>
          <a:prstGeom prst="ellipse">
            <a:avLst/>
          </a:prstGeom>
          <a:noFill/>
          <a:ln w="9525" cap="flat" cmpd="sng" algn="ctr">
            <a:solidFill>
              <a:srgbClr val="FF00FF"/>
            </a:solidFill>
            <a:prstDash val="solid"/>
            <a:round/>
            <a:headEnd type="none" w="med" len="med"/>
            <a:tailEnd type="none" w="med" len="med"/>
          </a:ln>
          <a:effectLst>
            <a:glow rad="165100">
              <a:srgbClr val="FF00FF"/>
            </a:glow>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1" name="Rectangle 10"/>
          <p:cNvSpPr/>
          <p:nvPr/>
        </p:nvSpPr>
        <p:spPr bwMode="auto">
          <a:xfrm>
            <a:off x="2590800" y="294408"/>
            <a:ext cx="6324600" cy="6182591"/>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Tree>
    <p:extLst>
      <p:ext uri="{BB962C8B-B14F-4D97-AF65-F5344CB8AC3E}">
        <p14:creationId xmlns:p14="http://schemas.microsoft.com/office/powerpoint/2010/main" val="2723182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2.bp.blogspot.com/_dXP24nCL1eQ/S6vGyOD0SsI/AAAAAAAAAlM/7xeNHIZxk2Q/s1600/Genetic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94408"/>
            <a:ext cx="8763000" cy="6182591"/>
          </a:xfrm>
          <a:prstGeom prst="rect">
            <a:avLst/>
          </a:prstGeom>
          <a:noFill/>
          <a:ln w="76200">
            <a:solidFill>
              <a:schemeClr val="tx1">
                <a:lumMod val="50000"/>
              </a:schemeClr>
            </a:solidFill>
          </a:ln>
          <a:extLst>
            <a:ext uri="{909E8E84-426E-40DD-AFC4-6F175D3DCCD1}">
              <a14:hiddenFill xmlns:a14="http://schemas.microsoft.com/office/drawing/2010/main">
                <a:solidFill>
                  <a:srgbClr val="FFFFFF"/>
                </a:solidFill>
              </a14:hiddenFill>
            </a:ext>
          </a:extLst>
        </p:spPr>
      </p:pic>
      <p:sp>
        <p:nvSpPr>
          <p:cNvPr id="5" name="Oval 4"/>
          <p:cNvSpPr/>
          <p:nvPr/>
        </p:nvSpPr>
        <p:spPr bwMode="auto">
          <a:xfrm>
            <a:off x="3429000" y="3782290"/>
            <a:ext cx="820882" cy="1246909"/>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6" name="Oval 5"/>
          <p:cNvSpPr/>
          <p:nvPr/>
        </p:nvSpPr>
        <p:spPr bwMode="auto">
          <a:xfrm>
            <a:off x="3454977" y="5167745"/>
            <a:ext cx="820882" cy="1246909"/>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7" name="Oval 6"/>
          <p:cNvSpPr/>
          <p:nvPr/>
        </p:nvSpPr>
        <p:spPr bwMode="auto">
          <a:xfrm>
            <a:off x="5638800" y="3796146"/>
            <a:ext cx="820882" cy="1233054"/>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8" name="Oval 7"/>
          <p:cNvSpPr/>
          <p:nvPr/>
        </p:nvSpPr>
        <p:spPr bwMode="auto">
          <a:xfrm>
            <a:off x="5661314" y="5129645"/>
            <a:ext cx="820882" cy="1233054"/>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9" name="Oval 8"/>
          <p:cNvSpPr/>
          <p:nvPr/>
        </p:nvSpPr>
        <p:spPr bwMode="auto">
          <a:xfrm>
            <a:off x="7391400" y="3810000"/>
            <a:ext cx="820882" cy="1233054"/>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0" name="Oval 9"/>
          <p:cNvSpPr/>
          <p:nvPr/>
        </p:nvSpPr>
        <p:spPr bwMode="auto">
          <a:xfrm>
            <a:off x="7391400" y="5129645"/>
            <a:ext cx="820882" cy="1233054"/>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3" name="Oval 2"/>
          <p:cNvSpPr/>
          <p:nvPr/>
        </p:nvSpPr>
        <p:spPr bwMode="auto">
          <a:xfrm>
            <a:off x="3332018" y="3768435"/>
            <a:ext cx="1066800" cy="1260764"/>
          </a:xfrm>
          <a:prstGeom prst="ellipse">
            <a:avLst/>
          </a:prstGeom>
          <a:noFill/>
          <a:ln w="9525" cap="flat" cmpd="sng" algn="ctr">
            <a:solidFill>
              <a:srgbClr val="FF00FF"/>
            </a:solidFill>
            <a:prstDash val="solid"/>
            <a:round/>
            <a:headEnd type="none" w="med" len="med"/>
            <a:tailEnd type="none" w="med" len="med"/>
          </a:ln>
          <a:effectLst>
            <a:glow rad="165100">
              <a:srgbClr val="FF00FF"/>
            </a:glow>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1" name="Rectangle 10"/>
          <p:cNvSpPr/>
          <p:nvPr/>
        </p:nvSpPr>
        <p:spPr bwMode="auto">
          <a:xfrm>
            <a:off x="5486400" y="294408"/>
            <a:ext cx="3429000" cy="6182591"/>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Tree>
    <p:extLst>
      <p:ext uri="{BB962C8B-B14F-4D97-AF65-F5344CB8AC3E}">
        <p14:creationId xmlns:p14="http://schemas.microsoft.com/office/powerpoint/2010/main" val="2723182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2.bp.blogspot.com/_dXP24nCL1eQ/S6vGyOD0SsI/AAAAAAAAAlM/7xeNHIZxk2Q/s1600/Genetic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94408"/>
            <a:ext cx="8763000" cy="6182591"/>
          </a:xfrm>
          <a:prstGeom prst="rect">
            <a:avLst/>
          </a:prstGeom>
          <a:noFill/>
          <a:ln w="76200">
            <a:solidFill>
              <a:schemeClr val="tx1">
                <a:lumMod val="50000"/>
              </a:schemeClr>
            </a:solidFill>
          </a:ln>
          <a:extLst>
            <a:ext uri="{909E8E84-426E-40DD-AFC4-6F175D3DCCD1}">
              <a14:hiddenFill xmlns:a14="http://schemas.microsoft.com/office/drawing/2010/main">
                <a:solidFill>
                  <a:srgbClr val="FFFFFF"/>
                </a:solidFill>
              </a14:hiddenFill>
            </a:ext>
          </a:extLst>
        </p:spPr>
      </p:pic>
      <p:sp>
        <p:nvSpPr>
          <p:cNvPr id="6" name="Oval 5"/>
          <p:cNvSpPr/>
          <p:nvPr/>
        </p:nvSpPr>
        <p:spPr bwMode="auto">
          <a:xfrm>
            <a:off x="3454977" y="5167745"/>
            <a:ext cx="820882" cy="1246909"/>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7" name="Oval 6"/>
          <p:cNvSpPr/>
          <p:nvPr/>
        </p:nvSpPr>
        <p:spPr bwMode="auto">
          <a:xfrm>
            <a:off x="5638800" y="3796146"/>
            <a:ext cx="820882" cy="1233054"/>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8" name="Oval 7"/>
          <p:cNvSpPr/>
          <p:nvPr/>
        </p:nvSpPr>
        <p:spPr bwMode="auto">
          <a:xfrm>
            <a:off x="5661314" y="5129645"/>
            <a:ext cx="820882" cy="1233054"/>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9" name="Oval 8"/>
          <p:cNvSpPr/>
          <p:nvPr/>
        </p:nvSpPr>
        <p:spPr bwMode="auto">
          <a:xfrm>
            <a:off x="7391400" y="3810000"/>
            <a:ext cx="820882" cy="1233054"/>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0" name="Oval 9"/>
          <p:cNvSpPr/>
          <p:nvPr/>
        </p:nvSpPr>
        <p:spPr bwMode="auto">
          <a:xfrm>
            <a:off x="7391400" y="5129645"/>
            <a:ext cx="820882" cy="1233054"/>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3" name="Oval 2"/>
          <p:cNvSpPr/>
          <p:nvPr/>
        </p:nvSpPr>
        <p:spPr bwMode="auto">
          <a:xfrm>
            <a:off x="3332018" y="3768435"/>
            <a:ext cx="1066800" cy="1260764"/>
          </a:xfrm>
          <a:prstGeom prst="ellipse">
            <a:avLst/>
          </a:prstGeom>
          <a:noFill/>
          <a:ln w="9525" cap="flat" cmpd="sng" algn="ctr">
            <a:solidFill>
              <a:srgbClr val="FF00FF"/>
            </a:solidFill>
            <a:prstDash val="solid"/>
            <a:round/>
            <a:headEnd type="none" w="med" len="med"/>
            <a:tailEnd type="none" w="med" len="med"/>
          </a:ln>
          <a:effectLst>
            <a:glow rad="165100">
              <a:srgbClr val="FF00FF"/>
            </a:glow>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1" name="Rectangle 10"/>
          <p:cNvSpPr/>
          <p:nvPr/>
        </p:nvSpPr>
        <p:spPr bwMode="auto">
          <a:xfrm>
            <a:off x="5486400" y="294408"/>
            <a:ext cx="3429000" cy="6182591"/>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Tree>
    <p:extLst>
      <p:ext uri="{BB962C8B-B14F-4D97-AF65-F5344CB8AC3E}">
        <p14:creationId xmlns:p14="http://schemas.microsoft.com/office/powerpoint/2010/main" val="21859117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2.bp.blogspot.com/_dXP24nCL1eQ/S6vGyOD0SsI/AAAAAAAAAlM/7xeNHIZxk2Q/s1600/Genetic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94408"/>
            <a:ext cx="8763000" cy="6182591"/>
          </a:xfrm>
          <a:prstGeom prst="rect">
            <a:avLst/>
          </a:prstGeom>
          <a:noFill/>
          <a:ln w="76200">
            <a:solidFill>
              <a:schemeClr val="tx1">
                <a:lumMod val="50000"/>
              </a:schemeClr>
            </a:solidFill>
          </a:ln>
          <a:extLst>
            <a:ext uri="{909E8E84-426E-40DD-AFC4-6F175D3DCCD1}">
              <a14:hiddenFill xmlns:a14="http://schemas.microsoft.com/office/drawing/2010/main">
                <a:solidFill>
                  <a:srgbClr val="FFFFFF"/>
                </a:solidFill>
              </a14:hiddenFill>
            </a:ext>
          </a:extLst>
        </p:spPr>
      </p:pic>
      <p:sp>
        <p:nvSpPr>
          <p:cNvPr id="6" name="Oval 5"/>
          <p:cNvSpPr/>
          <p:nvPr/>
        </p:nvSpPr>
        <p:spPr bwMode="auto">
          <a:xfrm>
            <a:off x="3454977" y="5167745"/>
            <a:ext cx="820882" cy="1246909"/>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7" name="Oval 6"/>
          <p:cNvSpPr/>
          <p:nvPr/>
        </p:nvSpPr>
        <p:spPr bwMode="auto">
          <a:xfrm>
            <a:off x="5638800" y="3796146"/>
            <a:ext cx="820882" cy="1233054"/>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8" name="Oval 7"/>
          <p:cNvSpPr/>
          <p:nvPr/>
        </p:nvSpPr>
        <p:spPr bwMode="auto">
          <a:xfrm>
            <a:off x="5661314" y="5129645"/>
            <a:ext cx="820882" cy="1233054"/>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9" name="Oval 8"/>
          <p:cNvSpPr/>
          <p:nvPr/>
        </p:nvSpPr>
        <p:spPr bwMode="auto">
          <a:xfrm>
            <a:off x="7391400" y="3810000"/>
            <a:ext cx="820882" cy="1233054"/>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0" name="Oval 9"/>
          <p:cNvSpPr/>
          <p:nvPr/>
        </p:nvSpPr>
        <p:spPr bwMode="auto">
          <a:xfrm>
            <a:off x="7391400" y="5129645"/>
            <a:ext cx="820882" cy="1233054"/>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3" name="Oval 2"/>
          <p:cNvSpPr/>
          <p:nvPr/>
        </p:nvSpPr>
        <p:spPr bwMode="auto">
          <a:xfrm>
            <a:off x="3332018" y="5115790"/>
            <a:ext cx="1066800" cy="1260764"/>
          </a:xfrm>
          <a:prstGeom prst="ellipse">
            <a:avLst/>
          </a:prstGeom>
          <a:noFill/>
          <a:ln w="9525" cap="flat" cmpd="sng" algn="ctr">
            <a:solidFill>
              <a:srgbClr val="FF00FF"/>
            </a:solidFill>
            <a:prstDash val="solid"/>
            <a:round/>
            <a:headEnd type="none" w="med" len="med"/>
            <a:tailEnd type="none" w="med" len="med"/>
          </a:ln>
          <a:effectLst>
            <a:glow rad="165100">
              <a:srgbClr val="FF00FF"/>
            </a:glow>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1" name="Rectangle 10"/>
          <p:cNvSpPr/>
          <p:nvPr/>
        </p:nvSpPr>
        <p:spPr bwMode="auto">
          <a:xfrm>
            <a:off x="5486400" y="294408"/>
            <a:ext cx="3429000" cy="6182591"/>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Tree>
    <p:extLst>
      <p:ext uri="{BB962C8B-B14F-4D97-AF65-F5344CB8AC3E}">
        <p14:creationId xmlns:p14="http://schemas.microsoft.com/office/powerpoint/2010/main" val="21859117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2.bp.blogspot.com/_dXP24nCL1eQ/S6vGyOD0SsI/AAAAAAAAAlM/7xeNHIZxk2Q/s1600/Genetic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94408"/>
            <a:ext cx="8763000" cy="6182591"/>
          </a:xfrm>
          <a:prstGeom prst="rect">
            <a:avLst/>
          </a:prstGeom>
          <a:noFill/>
          <a:ln w="76200">
            <a:solidFill>
              <a:schemeClr val="tx1">
                <a:lumMod val="50000"/>
              </a:schemeClr>
            </a:solidFill>
          </a:ln>
          <a:extLst>
            <a:ext uri="{909E8E84-426E-40DD-AFC4-6F175D3DCCD1}">
              <a14:hiddenFill xmlns:a14="http://schemas.microsoft.com/office/drawing/2010/main">
                <a:solidFill>
                  <a:srgbClr val="FFFFFF"/>
                </a:solidFill>
              </a14:hiddenFill>
            </a:ext>
          </a:extLst>
        </p:spPr>
      </p:pic>
      <p:sp>
        <p:nvSpPr>
          <p:cNvPr id="7" name="Oval 6"/>
          <p:cNvSpPr/>
          <p:nvPr/>
        </p:nvSpPr>
        <p:spPr bwMode="auto">
          <a:xfrm>
            <a:off x="5638800" y="3796146"/>
            <a:ext cx="820882" cy="1233054"/>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8" name="Oval 7"/>
          <p:cNvSpPr/>
          <p:nvPr/>
        </p:nvSpPr>
        <p:spPr bwMode="auto">
          <a:xfrm>
            <a:off x="5661314" y="5129645"/>
            <a:ext cx="820882" cy="1233054"/>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9" name="Oval 8"/>
          <p:cNvSpPr/>
          <p:nvPr/>
        </p:nvSpPr>
        <p:spPr bwMode="auto">
          <a:xfrm>
            <a:off x="7391400" y="3810000"/>
            <a:ext cx="820882" cy="1233054"/>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0" name="Oval 9"/>
          <p:cNvSpPr/>
          <p:nvPr/>
        </p:nvSpPr>
        <p:spPr bwMode="auto">
          <a:xfrm>
            <a:off x="7391400" y="5129645"/>
            <a:ext cx="820882" cy="1233054"/>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3" name="Oval 2"/>
          <p:cNvSpPr/>
          <p:nvPr/>
        </p:nvSpPr>
        <p:spPr bwMode="auto">
          <a:xfrm>
            <a:off x="3332018" y="5115790"/>
            <a:ext cx="1066800" cy="1260764"/>
          </a:xfrm>
          <a:prstGeom prst="ellipse">
            <a:avLst/>
          </a:prstGeom>
          <a:noFill/>
          <a:ln w="9525" cap="flat" cmpd="sng" algn="ctr">
            <a:solidFill>
              <a:srgbClr val="FF00FF"/>
            </a:solidFill>
            <a:prstDash val="solid"/>
            <a:round/>
            <a:headEnd type="none" w="med" len="med"/>
            <a:tailEnd type="none" w="med" len="med"/>
          </a:ln>
          <a:effectLst>
            <a:glow rad="165100">
              <a:srgbClr val="FF00FF"/>
            </a:glow>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1" name="Rectangle 10"/>
          <p:cNvSpPr/>
          <p:nvPr/>
        </p:nvSpPr>
        <p:spPr bwMode="auto">
          <a:xfrm>
            <a:off x="5486400" y="294408"/>
            <a:ext cx="3429000" cy="6182591"/>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Tree>
    <p:extLst>
      <p:ext uri="{BB962C8B-B14F-4D97-AF65-F5344CB8AC3E}">
        <p14:creationId xmlns:p14="http://schemas.microsoft.com/office/powerpoint/2010/main" val="25677548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2.bp.blogspot.com/_dXP24nCL1eQ/S6vGyOD0SsI/AAAAAAAAAlM/7xeNHIZxk2Q/s1600/Genetic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94408"/>
            <a:ext cx="8763000" cy="6182591"/>
          </a:xfrm>
          <a:prstGeom prst="rect">
            <a:avLst/>
          </a:prstGeom>
          <a:noFill/>
          <a:ln w="76200">
            <a:solidFill>
              <a:schemeClr val="tx1">
                <a:lumMod val="50000"/>
              </a:schemeClr>
            </a:solidFill>
          </a:ln>
          <a:extLst>
            <a:ext uri="{909E8E84-426E-40DD-AFC4-6F175D3DCCD1}">
              <a14:hiddenFill xmlns:a14="http://schemas.microsoft.com/office/drawing/2010/main">
                <a:solidFill>
                  <a:srgbClr val="FFFFFF"/>
                </a:solidFill>
              </a14:hiddenFill>
            </a:ext>
          </a:extLst>
        </p:spPr>
      </p:pic>
      <p:sp>
        <p:nvSpPr>
          <p:cNvPr id="7" name="Oval 6"/>
          <p:cNvSpPr/>
          <p:nvPr/>
        </p:nvSpPr>
        <p:spPr bwMode="auto">
          <a:xfrm>
            <a:off x="5638800" y="3796146"/>
            <a:ext cx="820882" cy="1233054"/>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8" name="Oval 7"/>
          <p:cNvSpPr/>
          <p:nvPr/>
        </p:nvSpPr>
        <p:spPr bwMode="auto">
          <a:xfrm>
            <a:off x="5661314" y="5129645"/>
            <a:ext cx="820882" cy="1233054"/>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9" name="Oval 8"/>
          <p:cNvSpPr/>
          <p:nvPr/>
        </p:nvSpPr>
        <p:spPr bwMode="auto">
          <a:xfrm>
            <a:off x="7391400" y="3810000"/>
            <a:ext cx="820882" cy="1233054"/>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0" name="Oval 9"/>
          <p:cNvSpPr/>
          <p:nvPr/>
        </p:nvSpPr>
        <p:spPr bwMode="auto">
          <a:xfrm>
            <a:off x="7391400" y="5129645"/>
            <a:ext cx="820882" cy="1233054"/>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3" name="Oval 2"/>
          <p:cNvSpPr/>
          <p:nvPr/>
        </p:nvSpPr>
        <p:spPr bwMode="auto">
          <a:xfrm>
            <a:off x="5538355" y="3768436"/>
            <a:ext cx="1066800" cy="1260764"/>
          </a:xfrm>
          <a:prstGeom prst="ellipse">
            <a:avLst/>
          </a:prstGeom>
          <a:noFill/>
          <a:ln w="9525" cap="flat" cmpd="sng" algn="ctr">
            <a:solidFill>
              <a:srgbClr val="FF00FF"/>
            </a:solidFill>
            <a:prstDash val="solid"/>
            <a:round/>
            <a:headEnd type="none" w="med" len="med"/>
            <a:tailEnd type="none" w="med" len="med"/>
          </a:ln>
          <a:effectLst>
            <a:glow rad="165100">
              <a:srgbClr val="FF00FF"/>
            </a:glow>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Tree>
    <p:extLst>
      <p:ext uri="{BB962C8B-B14F-4D97-AF65-F5344CB8AC3E}">
        <p14:creationId xmlns:p14="http://schemas.microsoft.com/office/powerpoint/2010/main" val="39981291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2.bp.blogspot.com/_dXP24nCL1eQ/S6vGyOD0SsI/AAAAAAAAAlM/7xeNHIZxk2Q/s1600/Genetic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94408"/>
            <a:ext cx="8763000" cy="6182591"/>
          </a:xfrm>
          <a:prstGeom prst="rect">
            <a:avLst/>
          </a:prstGeom>
          <a:noFill/>
          <a:ln w="76200">
            <a:solidFill>
              <a:schemeClr val="tx1">
                <a:lumMod val="50000"/>
              </a:schemeClr>
            </a:solidFill>
          </a:ln>
          <a:extLst>
            <a:ext uri="{909E8E84-426E-40DD-AFC4-6F175D3DCCD1}">
              <a14:hiddenFill xmlns:a14="http://schemas.microsoft.com/office/drawing/2010/main">
                <a:solidFill>
                  <a:srgbClr val="FFFFFF"/>
                </a:solidFill>
              </a14:hiddenFill>
            </a:ext>
          </a:extLst>
        </p:spPr>
      </p:pic>
      <p:sp>
        <p:nvSpPr>
          <p:cNvPr id="8" name="Oval 7"/>
          <p:cNvSpPr/>
          <p:nvPr/>
        </p:nvSpPr>
        <p:spPr bwMode="auto">
          <a:xfrm>
            <a:off x="5661314" y="5129645"/>
            <a:ext cx="820882" cy="1233054"/>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9" name="Oval 8"/>
          <p:cNvSpPr/>
          <p:nvPr/>
        </p:nvSpPr>
        <p:spPr bwMode="auto">
          <a:xfrm>
            <a:off x="7391400" y="3810000"/>
            <a:ext cx="820882" cy="1233054"/>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0" name="Oval 9"/>
          <p:cNvSpPr/>
          <p:nvPr/>
        </p:nvSpPr>
        <p:spPr bwMode="auto">
          <a:xfrm>
            <a:off x="7391400" y="5129645"/>
            <a:ext cx="820882" cy="1233054"/>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3" name="Oval 2"/>
          <p:cNvSpPr/>
          <p:nvPr/>
        </p:nvSpPr>
        <p:spPr bwMode="auto">
          <a:xfrm>
            <a:off x="5538355" y="3768436"/>
            <a:ext cx="1066800" cy="1260764"/>
          </a:xfrm>
          <a:prstGeom prst="ellipse">
            <a:avLst/>
          </a:prstGeom>
          <a:noFill/>
          <a:ln w="9525" cap="flat" cmpd="sng" algn="ctr">
            <a:solidFill>
              <a:srgbClr val="FF00FF"/>
            </a:solidFill>
            <a:prstDash val="solid"/>
            <a:round/>
            <a:headEnd type="none" w="med" len="med"/>
            <a:tailEnd type="none" w="med" len="med"/>
          </a:ln>
          <a:effectLst>
            <a:glow rad="165100">
              <a:srgbClr val="FF00FF"/>
            </a:glow>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Tree>
    <p:extLst>
      <p:ext uri="{BB962C8B-B14F-4D97-AF65-F5344CB8AC3E}">
        <p14:creationId xmlns:p14="http://schemas.microsoft.com/office/powerpoint/2010/main" val="34741427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2.bp.blogspot.com/_dXP24nCL1eQ/S6vGyOD0SsI/AAAAAAAAAlM/7xeNHIZxk2Q/s1600/Genetic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94408"/>
            <a:ext cx="8763000" cy="6182591"/>
          </a:xfrm>
          <a:prstGeom prst="rect">
            <a:avLst/>
          </a:prstGeom>
          <a:noFill/>
          <a:ln w="76200">
            <a:solidFill>
              <a:schemeClr val="tx1">
                <a:lumMod val="50000"/>
              </a:schemeClr>
            </a:solidFill>
          </a:ln>
          <a:extLst>
            <a:ext uri="{909E8E84-426E-40DD-AFC4-6F175D3DCCD1}">
              <a14:hiddenFill xmlns:a14="http://schemas.microsoft.com/office/drawing/2010/main">
                <a:solidFill>
                  <a:srgbClr val="FFFFFF"/>
                </a:solidFill>
              </a14:hiddenFill>
            </a:ext>
          </a:extLst>
        </p:spPr>
      </p:pic>
      <p:sp>
        <p:nvSpPr>
          <p:cNvPr id="8" name="Oval 7"/>
          <p:cNvSpPr/>
          <p:nvPr/>
        </p:nvSpPr>
        <p:spPr bwMode="auto">
          <a:xfrm>
            <a:off x="5661314" y="5129645"/>
            <a:ext cx="820882" cy="1233054"/>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9" name="Oval 8"/>
          <p:cNvSpPr/>
          <p:nvPr/>
        </p:nvSpPr>
        <p:spPr bwMode="auto">
          <a:xfrm>
            <a:off x="7391400" y="3810000"/>
            <a:ext cx="820882" cy="1233054"/>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0" name="Oval 9"/>
          <p:cNvSpPr/>
          <p:nvPr/>
        </p:nvSpPr>
        <p:spPr bwMode="auto">
          <a:xfrm>
            <a:off x="7391400" y="5129645"/>
            <a:ext cx="820882" cy="1233054"/>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3" name="Oval 2"/>
          <p:cNvSpPr/>
          <p:nvPr/>
        </p:nvSpPr>
        <p:spPr bwMode="auto">
          <a:xfrm>
            <a:off x="5515841" y="5129645"/>
            <a:ext cx="1066800" cy="1260764"/>
          </a:xfrm>
          <a:prstGeom prst="ellipse">
            <a:avLst/>
          </a:prstGeom>
          <a:noFill/>
          <a:ln w="9525" cap="flat" cmpd="sng" algn="ctr">
            <a:solidFill>
              <a:srgbClr val="FF00FF"/>
            </a:solidFill>
            <a:prstDash val="solid"/>
            <a:round/>
            <a:headEnd type="none" w="med" len="med"/>
            <a:tailEnd type="none" w="med" len="med"/>
          </a:ln>
          <a:effectLst>
            <a:glow rad="165100">
              <a:srgbClr val="FF00FF"/>
            </a:glow>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Tree>
    <p:extLst>
      <p:ext uri="{BB962C8B-B14F-4D97-AF65-F5344CB8AC3E}">
        <p14:creationId xmlns:p14="http://schemas.microsoft.com/office/powerpoint/2010/main" val="34741427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2.bp.blogspot.com/_dXP24nCL1eQ/S6vGyOD0SsI/AAAAAAAAAlM/7xeNHIZxk2Q/s1600/Genetic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94408"/>
            <a:ext cx="8763000" cy="6182591"/>
          </a:xfrm>
          <a:prstGeom prst="rect">
            <a:avLst/>
          </a:prstGeom>
          <a:noFill/>
          <a:ln w="76200">
            <a:solidFill>
              <a:schemeClr val="tx1">
                <a:lumMod val="50000"/>
              </a:schemeClr>
            </a:solidFill>
          </a:ln>
          <a:extLst>
            <a:ext uri="{909E8E84-426E-40DD-AFC4-6F175D3DCCD1}">
              <a14:hiddenFill xmlns:a14="http://schemas.microsoft.com/office/drawing/2010/main">
                <a:solidFill>
                  <a:srgbClr val="FFFFFF"/>
                </a:solidFill>
              </a14:hiddenFill>
            </a:ext>
          </a:extLst>
        </p:spPr>
      </p:pic>
      <p:sp>
        <p:nvSpPr>
          <p:cNvPr id="9" name="Oval 8"/>
          <p:cNvSpPr/>
          <p:nvPr/>
        </p:nvSpPr>
        <p:spPr bwMode="auto">
          <a:xfrm>
            <a:off x="7391400" y="3810000"/>
            <a:ext cx="820882" cy="1233054"/>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0" name="Oval 9"/>
          <p:cNvSpPr/>
          <p:nvPr/>
        </p:nvSpPr>
        <p:spPr bwMode="auto">
          <a:xfrm>
            <a:off x="7391400" y="5129645"/>
            <a:ext cx="820882" cy="1233054"/>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3" name="Oval 2"/>
          <p:cNvSpPr/>
          <p:nvPr/>
        </p:nvSpPr>
        <p:spPr bwMode="auto">
          <a:xfrm>
            <a:off x="5515841" y="5129645"/>
            <a:ext cx="1066800" cy="1260764"/>
          </a:xfrm>
          <a:prstGeom prst="ellipse">
            <a:avLst/>
          </a:prstGeom>
          <a:noFill/>
          <a:ln w="9525" cap="flat" cmpd="sng" algn="ctr">
            <a:solidFill>
              <a:srgbClr val="FF00FF"/>
            </a:solidFill>
            <a:prstDash val="solid"/>
            <a:round/>
            <a:headEnd type="none" w="med" len="med"/>
            <a:tailEnd type="none" w="med" len="med"/>
          </a:ln>
          <a:effectLst>
            <a:glow rad="165100">
              <a:srgbClr val="FF00FF"/>
            </a:glow>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Tree>
    <p:extLst>
      <p:ext uri="{BB962C8B-B14F-4D97-AF65-F5344CB8AC3E}">
        <p14:creationId xmlns:p14="http://schemas.microsoft.com/office/powerpoint/2010/main" val="2575229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2.bp.blogspot.com/_dXP24nCL1eQ/S6vGyOD0SsI/AAAAAAAAAlM/7xeNHIZxk2Q/s1600/Genetic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94408"/>
            <a:ext cx="8763000" cy="6182591"/>
          </a:xfrm>
          <a:prstGeom prst="rect">
            <a:avLst/>
          </a:prstGeom>
          <a:noFill/>
          <a:ln w="76200">
            <a:solidFill>
              <a:schemeClr val="tx1">
                <a:lumMod val="50000"/>
              </a:schemeClr>
            </a:solidFill>
          </a:ln>
          <a:extLst>
            <a:ext uri="{909E8E84-426E-40DD-AFC4-6F175D3DCCD1}">
              <a14:hiddenFill xmlns:a14="http://schemas.microsoft.com/office/drawing/2010/main">
                <a:solidFill>
                  <a:srgbClr val="FFFFFF"/>
                </a:solidFill>
              </a14:hiddenFill>
            </a:ext>
          </a:extLst>
        </p:spPr>
      </p:pic>
      <p:sp>
        <p:nvSpPr>
          <p:cNvPr id="9" name="Oval 8"/>
          <p:cNvSpPr/>
          <p:nvPr/>
        </p:nvSpPr>
        <p:spPr bwMode="auto">
          <a:xfrm>
            <a:off x="7391400" y="3810000"/>
            <a:ext cx="820882" cy="1233054"/>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0" name="Oval 9"/>
          <p:cNvSpPr/>
          <p:nvPr/>
        </p:nvSpPr>
        <p:spPr bwMode="auto">
          <a:xfrm>
            <a:off x="7391400" y="5129645"/>
            <a:ext cx="820882" cy="1233054"/>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3" name="Oval 2"/>
          <p:cNvSpPr/>
          <p:nvPr/>
        </p:nvSpPr>
        <p:spPr bwMode="auto">
          <a:xfrm>
            <a:off x="7268441" y="3796145"/>
            <a:ext cx="1066800" cy="1260764"/>
          </a:xfrm>
          <a:prstGeom prst="ellipse">
            <a:avLst/>
          </a:prstGeom>
          <a:noFill/>
          <a:ln w="9525" cap="flat" cmpd="sng" algn="ctr">
            <a:solidFill>
              <a:srgbClr val="FF00FF"/>
            </a:solidFill>
            <a:prstDash val="solid"/>
            <a:round/>
            <a:headEnd type="none" w="med" len="med"/>
            <a:tailEnd type="none" w="med" len="med"/>
          </a:ln>
          <a:effectLst>
            <a:glow rad="165100">
              <a:srgbClr val="FF00FF"/>
            </a:glow>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Tree>
    <p:extLst>
      <p:ext uri="{BB962C8B-B14F-4D97-AF65-F5344CB8AC3E}">
        <p14:creationId xmlns:p14="http://schemas.microsoft.com/office/powerpoint/2010/main" val="257522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g1.wikia.nocookie.net/__cb20121014204946/elderscrolls/images/9/96/DawnguardShiel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533400"/>
            <a:ext cx="6438899" cy="59436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895600" y="1173557"/>
            <a:ext cx="3243266" cy="961026"/>
          </a:xfrm>
          <a:prstGeom prst="rect">
            <a:avLst/>
          </a:prstGeom>
          <a:noFill/>
        </p:spPr>
        <p:txBody>
          <a:bodyPr wrap="none" lIns="91440" tIns="45720" rIns="91440" bIns="45720">
            <a:prstTxWarp prst="textDeflateBottom">
              <a:avLst/>
            </a:prstTxWarp>
            <a:spAutoFit/>
          </a:bodyPr>
          <a:lstStyle/>
          <a:p>
            <a:pPr algn="ctr" eaLnBrk="0" hangingPunct="0">
              <a:spcBef>
                <a:spcPct val="0"/>
              </a:spcBef>
              <a:buClrTx/>
              <a:buSzTx/>
              <a:buFontTx/>
              <a:buNone/>
            </a:pPr>
            <a:r>
              <a:rPr lang="en-US" b="1" dirty="0">
                <a:ln w="9525">
                  <a:solidFill>
                    <a:srgbClr val="000000"/>
                  </a:solidFill>
                  <a:prstDash val="solid"/>
                </a:ln>
                <a:solidFill>
                  <a:srgbClr val="003399">
                    <a:lumMod val="20000"/>
                    <a:lumOff val="80000"/>
                  </a:srgbClr>
                </a:solidFill>
                <a:effectLst>
                  <a:outerShdw blurRad="12700" dist="38100" dir="2700000" algn="tl" rotWithShape="0">
                    <a:srgbClr val="000000">
                      <a:lumMod val="50000"/>
                    </a:srgbClr>
                  </a:outerShdw>
                </a:effectLst>
                <a:latin typeface="Verdana" pitchFamily="34" charset="0"/>
              </a:rPr>
              <a:t>Respect</a:t>
            </a:r>
          </a:p>
        </p:txBody>
      </p:sp>
      <p:sp>
        <p:nvSpPr>
          <p:cNvPr id="4" name="Rectangle 3"/>
          <p:cNvSpPr/>
          <p:nvPr/>
        </p:nvSpPr>
        <p:spPr>
          <a:xfrm>
            <a:off x="2986690" y="1990783"/>
            <a:ext cx="3061086" cy="830997"/>
          </a:xfrm>
          <a:prstGeom prst="rect">
            <a:avLst/>
          </a:prstGeom>
          <a:noFill/>
        </p:spPr>
        <p:txBody>
          <a:bodyPr wrap="none" lIns="91440" tIns="45720" rIns="91440" bIns="45720">
            <a:prstTxWarp prst="textDeflate">
              <a:avLst/>
            </a:prstTxWarp>
            <a:spAutoFit/>
          </a:bodyPr>
          <a:lstStyle/>
          <a:p>
            <a:pPr algn="ctr" eaLnBrk="0" hangingPunct="0">
              <a:spcBef>
                <a:spcPct val="0"/>
              </a:spcBef>
              <a:buClrTx/>
              <a:buSzTx/>
              <a:buFontTx/>
              <a:buNone/>
            </a:pPr>
            <a:r>
              <a:rPr lang="en-US" sz="1800" b="1" dirty="0">
                <a:ln w="9525">
                  <a:solidFill>
                    <a:srgbClr val="000000"/>
                  </a:solidFill>
                  <a:prstDash val="solid"/>
                </a:ln>
                <a:solidFill>
                  <a:srgbClr val="FFCC99"/>
                </a:solidFill>
                <a:effectLst>
                  <a:outerShdw blurRad="12700" dist="38100" dir="2700000" algn="tl" rotWithShape="0">
                    <a:srgbClr val="000000">
                      <a:lumMod val="50000"/>
                    </a:srgbClr>
                  </a:outerShdw>
                </a:effectLst>
                <a:latin typeface="Verdana" pitchFamily="34" charset="0"/>
              </a:rPr>
              <a:t>Safety</a:t>
            </a:r>
          </a:p>
        </p:txBody>
      </p:sp>
      <p:sp>
        <p:nvSpPr>
          <p:cNvPr id="5" name="Rectangle 4"/>
          <p:cNvSpPr/>
          <p:nvPr/>
        </p:nvSpPr>
        <p:spPr>
          <a:xfrm>
            <a:off x="2085227" y="4305972"/>
            <a:ext cx="4864012" cy="897484"/>
          </a:xfrm>
          <a:prstGeom prst="rect">
            <a:avLst/>
          </a:prstGeom>
          <a:noFill/>
        </p:spPr>
        <p:txBody>
          <a:bodyPr wrap="none" lIns="91440" tIns="45720" rIns="91440" bIns="45720">
            <a:prstTxWarp prst="textInflateBottom">
              <a:avLst/>
            </a:prstTxWarp>
            <a:spAutoFit/>
          </a:bodyPr>
          <a:lstStyle/>
          <a:p>
            <a:pPr algn="ctr" eaLnBrk="0" hangingPunct="0">
              <a:spcBef>
                <a:spcPct val="0"/>
              </a:spcBef>
              <a:buClrTx/>
              <a:buSzTx/>
              <a:buFontTx/>
              <a:buNone/>
            </a:pPr>
            <a:r>
              <a:rPr lang="en-US" sz="1800" b="1" dirty="0">
                <a:ln w="9525">
                  <a:solidFill>
                    <a:srgbClr val="000000"/>
                  </a:solidFill>
                  <a:prstDash val="solid"/>
                </a:ln>
                <a:solidFill>
                  <a:srgbClr val="CC99FF"/>
                </a:solidFill>
                <a:effectLst>
                  <a:outerShdw blurRad="12700" dist="38100" dir="2700000" algn="tl" rotWithShape="0">
                    <a:srgbClr val="000000">
                      <a:lumMod val="50000"/>
                    </a:srgbClr>
                  </a:outerShdw>
                </a:effectLst>
                <a:latin typeface="Verdana" pitchFamily="34" charset="0"/>
              </a:rPr>
              <a:t>Responsibility</a:t>
            </a:r>
          </a:p>
        </p:txBody>
      </p:sp>
      <p:sp>
        <p:nvSpPr>
          <p:cNvPr id="6" name="Rectangle 5"/>
          <p:cNvSpPr/>
          <p:nvPr/>
        </p:nvSpPr>
        <p:spPr>
          <a:xfrm>
            <a:off x="-51227" y="2840755"/>
            <a:ext cx="1734770" cy="1384995"/>
          </a:xfrm>
          <a:prstGeom prst="rect">
            <a:avLst/>
          </a:prstGeom>
          <a:noFill/>
        </p:spPr>
        <p:txBody>
          <a:bodyPr wrap="none" lIns="91440" tIns="45720" rIns="91440" bIns="45720">
            <a:spAutoFit/>
          </a:bodyPr>
          <a:lstStyle/>
          <a:p>
            <a:pPr algn="ctr" eaLnBrk="0" hangingPunct="0">
              <a:spcBef>
                <a:spcPct val="0"/>
              </a:spcBef>
              <a:buClrTx/>
              <a:buSzTx/>
              <a:buFontTx/>
              <a:buNone/>
            </a:pPr>
            <a:r>
              <a:rPr lang="en-US" sz="2800" b="1" dirty="0">
                <a:ln w="9525">
                  <a:solidFill>
                    <a:srgbClr val="000000"/>
                  </a:solidFill>
                  <a:prstDash val="solid"/>
                </a:ln>
                <a:solidFill>
                  <a:srgbClr val="99FFCC"/>
                </a:solidFill>
                <a:effectLst>
                  <a:outerShdw blurRad="12700" dist="38100" dir="2700000" algn="tl" rotWithShape="0">
                    <a:srgbClr val="000000">
                      <a:lumMod val="50000"/>
                    </a:srgbClr>
                  </a:outerShdw>
                </a:effectLst>
                <a:latin typeface="Verdana" pitchFamily="34" charset="0"/>
              </a:rPr>
              <a:t>Make </a:t>
            </a:r>
          </a:p>
          <a:p>
            <a:pPr algn="ctr" eaLnBrk="0" hangingPunct="0">
              <a:spcBef>
                <a:spcPct val="0"/>
              </a:spcBef>
              <a:buClrTx/>
              <a:buSzTx/>
              <a:buFontTx/>
              <a:buNone/>
            </a:pPr>
            <a:r>
              <a:rPr lang="en-US" sz="2800" b="1" dirty="0">
                <a:ln w="9525">
                  <a:solidFill>
                    <a:srgbClr val="000000"/>
                  </a:solidFill>
                  <a:prstDash val="solid"/>
                </a:ln>
                <a:solidFill>
                  <a:srgbClr val="99FFCC"/>
                </a:solidFill>
                <a:effectLst>
                  <a:outerShdw blurRad="12700" dist="38100" dir="2700000" algn="tl" rotWithShape="0">
                    <a:srgbClr val="000000">
                      <a:lumMod val="50000"/>
                    </a:srgbClr>
                  </a:outerShdw>
                </a:effectLst>
                <a:latin typeface="Verdana" pitchFamily="34" charset="0"/>
              </a:rPr>
              <a:t>Good </a:t>
            </a:r>
          </a:p>
          <a:p>
            <a:pPr algn="ctr" eaLnBrk="0" hangingPunct="0">
              <a:spcBef>
                <a:spcPct val="0"/>
              </a:spcBef>
              <a:buClrTx/>
              <a:buSzTx/>
              <a:buFontTx/>
              <a:buNone/>
            </a:pPr>
            <a:r>
              <a:rPr lang="en-US" sz="2800" b="1" dirty="0">
                <a:ln w="9525">
                  <a:solidFill>
                    <a:srgbClr val="000000"/>
                  </a:solidFill>
                  <a:prstDash val="solid"/>
                </a:ln>
                <a:solidFill>
                  <a:srgbClr val="99FFCC"/>
                </a:solidFill>
                <a:effectLst>
                  <a:outerShdw blurRad="12700" dist="38100" dir="2700000" algn="tl" rotWithShape="0">
                    <a:srgbClr val="000000">
                      <a:lumMod val="50000"/>
                    </a:srgbClr>
                  </a:outerShdw>
                </a:effectLst>
                <a:latin typeface="Verdana" pitchFamily="34" charset="0"/>
              </a:rPr>
              <a:t>Choices</a:t>
            </a:r>
          </a:p>
        </p:txBody>
      </p:sp>
      <p:sp>
        <p:nvSpPr>
          <p:cNvPr id="7" name="Rectangle 6"/>
          <p:cNvSpPr/>
          <p:nvPr/>
        </p:nvSpPr>
        <p:spPr>
          <a:xfrm>
            <a:off x="-1" y="21887"/>
            <a:ext cx="4572001" cy="1815882"/>
          </a:xfrm>
          <a:prstGeom prst="rect">
            <a:avLst/>
          </a:prstGeom>
          <a:noFill/>
        </p:spPr>
        <p:txBody>
          <a:bodyPr wrap="square" lIns="91440" tIns="45720" rIns="91440" bIns="45720">
            <a:spAutoFit/>
          </a:bodyPr>
          <a:lstStyle/>
          <a:p>
            <a:pPr eaLnBrk="0" hangingPunct="0">
              <a:spcBef>
                <a:spcPct val="0"/>
              </a:spcBef>
              <a:buClrTx/>
              <a:buSzTx/>
              <a:buFontTx/>
              <a:buNone/>
            </a:pPr>
            <a:r>
              <a:rPr lang="en-US" sz="2800" b="1" dirty="0">
                <a:ln w="9525">
                  <a:solidFill>
                    <a:srgbClr val="000000"/>
                  </a:solidFill>
                  <a:prstDash val="solid"/>
                </a:ln>
                <a:solidFill>
                  <a:srgbClr val="003399">
                    <a:lumMod val="20000"/>
                    <a:lumOff val="80000"/>
                  </a:srgbClr>
                </a:solidFill>
                <a:effectLst>
                  <a:outerShdw blurRad="12700" dist="38100" dir="2700000" algn="tl" rotWithShape="0">
                    <a:srgbClr val="000000">
                      <a:lumMod val="50000"/>
                    </a:srgbClr>
                  </a:outerShdw>
                </a:effectLst>
                <a:latin typeface="Verdana" pitchFamily="34" charset="0"/>
              </a:rPr>
              <a:t>Listen to the teacher and others. </a:t>
            </a:r>
          </a:p>
          <a:p>
            <a:pPr eaLnBrk="0" hangingPunct="0">
              <a:spcBef>
                <a:spcPct val="0"/>
              </a:spcBef>
              <a:buClrTx/>
              <a:buSzTx/>
              <a:buFontTx/>
              <a:buNone/>
            </a:pPr>
            <a:r>
              <a:rPr lang="en-US" sz="2800" b="1" dirty="0">
                <a:ln w="9525">
                  <a:solidFill>
                    <a:srgbClr val="000000"/>
                  </a:solidFill>
                  <a:prstDash val="solid"/>
                </a:ln>
                <a:solidFill>
                  <a:srgbClr val="003399">
                    <a:lumMod val="20000"/>
                    <a:lumOff val="80000"/>
                  </a:srgbClr>
                </a:solidFill>
                <a:effectLst>
                  <a:outerShdw blurRad="12700" dist="38100" dir="2700000" algn="tl" rotWithShape="0">
                    <a:srgbClr val="000000">
                      <a:lumMod val="50000"/>
                    </a:srgbClr>
                  </a:outerShdw>
                </a:effectLst>
                <a:latin typeface="Verdana" pitchFamily="34" charset="0"/>
              </a:rPr>
              <a:t>Please no</a:t>
            </a:r>
          </a:p>
          <a:p>
            <a:pPr eaLnBrk="0" hangingPunct="0">
              <a:spcBef>
                <a:spcPct val="0"/>
              </a:spcBef>
              <a:buClrTx/>
              <a:buSzTx/>
              <a:buFontTx/>
              <a:buNone/>
            </a:pPr>
            <a:r>
              <a:rPr lang="en-US" sz="2800" b="1" dirty="0">
                <a:ln w="9525">
                  <a:solidFill>
                    <a:srgbClr val="000000"/>
                  </a:solidFill>
                  <a:prstDash val="solid"/>
                </a:ln>
                <a:solidFill>
                  <a:srgbClr val="003399">
                    <a:lumMod val="20000"/>
                    <a:lumOff val="80000"/>
                  </a:srgbClr>
                </a:solidFill>
                <a:effectLst>
                  <a:outerShdw blurRad="12700" dist="38100" dir="2700000" algn="tl" rotWithShape="0">
                    <a:srgbClr val="000000">
                      <a:lumMod val="50000"/>
                    </a:srgbClr>
                  </a:outerShdw>
                </a:effectLst>
                <a:latin typeface="Verdana" pitchFamily="34" charset="0"/>
              </a:rPr>
              <a:t>shout outs. </a:t>
            </a:r>
          </a:p>
        </p:txBody>
      </p:sp>
      <p:sp>
        <p:nvSpPr>
          <p:cNvPr id="9" name="Rectangle 8"/>
          <p:cNvSpPr/>
          <p:nvPr/>
        </p:nvSpPr>
        <p:spPr>
          <a:xfrm>
            <a:off x="4800600" y="21887"/>
            <a:ext cx="5787295" cy="1815882"/>
          </a:xfrm>
          <a:prstGeom prst="rect">
            <a:avLst/>
          </a:prstGeom>
        </p:spPr>
        <p:txBody>
          <a:bodyPr wrap="square">
            <a:spAutoFit/>
          </a:bodyPr>
          <a:lstStyle/>
          <a:p>
            <a:pPr eaLnBrk="0" hangingPunct="0">
              <a:spcBef>
                <a:spcPct val="0"/>
              </a:spcBef>
              <a:buClrTx/>
              <a:buSzTx/>
              <a:buFontTx/>
              <a:buNone/>
            </a:pPr>
            <a:r>
              <a:rPr lang="en-US" sz="2800" b="1" dirty="0">
                <a:ln w="9525">
                  <a:solidFill>
                    <a:srgbClr val="000000"/>
                  </a:solidFill>
                  <a:prstDash val="solid"/>
                </a:ln>
                <a:solidFill>
                  <a:srgbClr val="003399">
                    <a:lumMod val="20000"/>
                    <a:lumOff val="80000"/>
                  </a:srgbClr>
                </a:solidFill>
                <a:effectLst>
                  <a:outerShdw blurRad="12700" dist="38100" dir="2700000" algn="tl" rotWithShape="0">
                    <a:srgbClr val="000000">
                      <a:lumMod val="50000"/>
                    </a:srgbClr>
                  </a:outerShdw>
                </a:effectLst>
                <a:latin typeface="Verdana" pitchFamily="34" charset="0"/>
              </a:rPr>
              <a:t>One speaker at a </a:t>
            </a:r>
          </a:p>
          <a:p>
            <a:pPr eaLnBrk="0" hangingPunct="0">
              <a:spcBef>
                <a:spcPct val="0"/>
              </a:spcBef>
              <a:buClrTx/>
              <a:buSzTx/>
              <a:buFontTx/>
              <a:buNone/>
            </a:pPr>
            <a:r>
              <a:rPr lang="en-US" sz="2800" b="1" dirty="0">
                <a:ln w="9525">
                  <a:solidFill>
                    <a:srgbClr val="000000"/>
                  </a:solidFill>
                  <a:prstDash val="solid"/>
                </a:ln>
                <a:solidFill>
                  <a:srgbClr val="003399">
                    <a:lumMod val="20000"/>
                    <a:lumOff val="80000"/>
                  </a:srgbClr>
                </a:solidFill>
                <a:effectLst>
                  <a:outerShdw blurRad="12700" dist="38100" dir="2700000" algn="tl" rotWithShape="0">
                    <a:srgbClr val="000000">
                      <a:lumMod val="50000"/>
                    </a:srgbClr>
                  </a:outerShdw>
                </a:effectLst>
                <a:latin typeface="Verdana" pitchFamily="34" charset="0"/>
              </a:rPr>
              <a:t>          time. Please </a:t>
            </a:r>
          </a:p>
          <a:p>
            <a:pPr eaLnBrk="0" hangingPunct="0">
              <a:spcBef>
                <a:spcPct val="0"/>
              </a:spcBef>
              <a:buClrTx/>
              <a:buSzTx/>
              <a:buFontTx/>
              <a:buNone/>
            </a:pPr>
            <a:r>
              <a:rPr lang="en-US" sz="2800" b="1" dirty="0">
                <a:ln w="9525">
                  <a:solidFill>
                    <a:srgbClr val="000000"/>
                  </a:solidFill>
                  <a:prstDash val="solid"/>
                </a:ln>
                <a:solidFill>
                  <a:srgbClr val="003399">
                    <a:lumMod val="20000"/>
                    <a:lumOff val="80000"/>
                  </a:srgbClr>
                </a:solidFill>
                <a:effectLst>
                  <a:outerShdw blurRad="12700" dist="38100" dir="2700000" algn="tl" rotWithShape="0">
                    <a:srgbClr val="000000">
                      <a:lumMod val="50000"/>
                    </a:srgbClr>
                  </a:outerShdw>
                </a:effectLst>
                <a:latin typeface="Verdana" pitchFamily="34" charset="0"/>
              </a:rPr>
              <a:t>             raise your</a:t>
            </a:r>
          </a:p>
          <a:p>
            <a:pPr eaLnBrk="0" hangingPunct="0">
              <a:spcBef>
                <a:spcPct val="0"/>
              </a:spcBef>
              <a:buClrTx/>
              <a:buSzTx/>
              <a:buFontTx/>
              <a:buNone/>
            </a:pPr>
            <a:r>
              <a:rPr lang="en-US" sz="2800" b="1" dirty="0">
                <a:ln w="9525">
                  <a:solidFill>
                    <a:srgbClr val="000000"/>
                  </a:solidFill>
                  <a:prstDash val="solid"/>
                </a:ln>
                <a:solidFill>
                  <a:srgbClr val="003399">
                    <a:lumMod val="20000"/>
                    <a:lumOff val="80000"/>
                  </a:srgbClr>
                </a:solidFill>
                <a:effectLst>
                  <a:outerShdw blurRad="12700" dist="38100" dir="2700000" algn="tl" rotWithShape="0">
                    <a:srgbClr val="000000">
                      <a:lumMod val="50000"/>
                    </a:srgbClr>
                  </a:outerShdw>
                </a:effectLst>
                <a:latin typeface="Verdana" pitchFamily="34" charset="0"/>
              </a:rPr>
              <a:t>                 hand.</a:t>
            </a:r>
          </a:p>
        </p:txBody>
      </p:sp>
      <p:sp>
        <p:nvSpPr>
          <p:cNvPr id="11" name="Rectangle 10"/>
          <p:cNvSpPr/>
          <p:nvPr/>
        </p:nvSpPr>
        <p:spPr>
          <a:xfrm>
            <a:off x="178407" y="1855767"/>
            <a:ext cx="4572000" cy="954107"/>
          </a:xfrm>
          <a:prstGeom prst="rect">
            <a:avLst/>
          </a:prstGeom>
        </p:spPr>
        <p:txBody>
          <a:bodyPr>
            <a:spAutoFit/>
          </a:bodyPr>
          <a:lstStyle/>
          <a:p>
            <a:pPr eaLnBrk="0" hangingPunct="0">
              <a:spcBef>
                <a:spcPct val="0"/>
              </a:spcBef>
              <a:buClrTx/>
              <a:buSzTx/>
              <a:buFontTx/>
              <a:buNone/>
            </a:pPr>
            <a:r>
              <a:rPr lang="en-US" sz="2800" b="1" dirty="0">
                <a:ln w="9525">
                  <a:solidFill>
                    <a:srgbClr val="000000"/>
                  </a:solidFill>
                  <a:prstDash val="solid"/>
                </a:ln>
                <a:solidFill>
                  <a:srgbClr val="FFCC99"/>
                </a:solidFill>
                <a:effectLst>
                  <a:outerShdw blurRad="12700" dist="38100" dir="2700000" algn="tl" rotWithShape="0">
                    <a:srgbClr val="000000">
                      <a:lumMod val="50000"/>
                    </a:srgbClr>
                  </a:outerShdw>
                </a:effectLst>
                <a:latin typeface="Verdana" pitchFamily="34" charset="0"/>
              </a:rPr>
              <a:t>First, </a:t>
            </a:r>
          </a:p>
          <a:p>
            <a:pPr eaLnBrk="0" hangingPunct="0">
              <a:spcBef>
                <a:spcPct val="0"/>
              </a:spcBef>
              <a:buClrTx/>
              <a:buSzTx/>
              <a:buFontTx/>
              <a:buNone/>
            </a:pPr>
            <a:r>
              <a:rPr lang="en-US" sz="2800" b="1" dirty="0">
                <a:ln w="9525">
                  <a:solidFill>
                    <a:srgbClr val="000000"/>
                  </a:solidFill>
                  <a:prstDash val="solid"/>
                </a:ln>
                <a:solidFill>
                  <a:srgbClr val="FFCC99"/>
                </a:solidFill>
                <a:effectLst>
                  <a:outerShdw blurRad="12700" dist="38100" dir="2700000" algn="tl" rotWithShape="0">
                    <a:srgbClr val="000000">
                      <a:lumMod val="50000"/>
                    </a:srgbClr>
                  </a:outerShdw>
                </a:effectLst>
                <a:latin typeface="Verdana" pitchFamily="34" charset="0"/>
              </a:rPr>
              <a:t>Last, </a:t>
            </a:r>
          </a:p>
        </p:txBody>
      </p:sp>
      <p:sp>
        <p:nvSpPr>
          <p:cNvPr id="12" name="TextBox 11"/>
          <p:cNvSpPr txBox="1"/>
          <p:nvPr/>
        </p:nvSpPr>
        <p:spPr>
          <a:xfrm>
            <a:off x="7239000" y="1916231"/>
            <a:ext cx="2087620" cy="954107"/>
          </a:xfrm>
          <a:prstGeom prst="rect">
            <a:avLst/>
          </a:prstGeom>
          <a:noFill/>
        </p:spPr>
        <p:txBody>
          <a:bodyPr wrap="square" rtlCol="0">
            <a:spAutoFit/>
          </a:bodyPr>
          <a:lstStyle/>
          <a:p>
            <a:pPr eaLnBrk="0" hangingPunct="0">
              <a:spcBef>
                <a:spcPct val="0"/>
              </a:spcBef>
              <a:buClrTx/>
              <a:buSzTx/>
              <a:buFontTx/>
              <a:buNone/>
            </a:pPr>
            <a:r>
              <a:rPr lang="en-US" sz="2800" b="1" dirty="0">
                <a:solidFill>
                  <a:srgbClr val="FFCC99"/>
                </a:solidFill>
                <a:effectLst/>
                <a:latin typeface="Verdana" pitchFamily="34" charset="0"/>
              </a:rPr>
              <a:t>and Always.</a:t>
            </a:r>
          </a:p>
        </p:txBody>
      </p:sp>
      <p:sp>
        <p:nvSpPr>
          <p:cNvPr id="13" name="Rectangle 12"/>
          <p:cNvSpPr/>
          <p:nvPr/>
        </p:nvSpPr>
        <p:spPr>
          <a:xfrm>
            <a:off x="-63279" y="5606728"/>
            <a:ext cx="4572000" cy="954107"/>
          </a:xfrm>
          <a:prstGeom prst="rect">
            <a:avLst/>
          </a:prstGeom>
        </p:spPr>
        <p:txBody>
          <a:bodyPr>
            <a:spAutoFit/>
          </a:bodyPr>
          <a:lstStyle/>
          <a:p>
            <a:pPr eaLnBrk="0" hangingPunct="0">
              <a:spcBef>
                <a:spcPct val="0"/>
              </a:spcBef>
              <a:buClrTx/>
              <a:buSzTx/>
              <a:buFontTx/>
              <a:buNone/>
            </a:pPr>
            <a:r>
              <a:rPr lang="en-US" sz="2800" b="1" dirty="0">
                <a:ln w="9525">
                  <a:solidFill>
                    <a:srgbClr val="000000"/>
                  </a:solidFill>
                  <a:prstDash val="solid"/>
                </a:ln>
                <a:solidFill>
                  <a:srgbClr val="CC99FF"/>
                </a:solidFill>
                <a:effectLst>
                  <a:outerShdw blurRad="12700" dist="38100" dir="2700000" algn="tl" rotWithShape="0">
                    <a:srgbClr val="000000">
                      <a:lumMod val="50000"/>
                    </a:srgbClr>
                  </a:outerShdw>
                </a:effectLst>
                <a:latin typeface="Verdana" pitchFamily="34" charset="0"/>
              </a:rPr>
              <a:t>Focus on </a:t>
            </a:r>
          </a:p>
          <a:p>
            <a:pPr eaLnBrk="0" hangingPunct="0">
              <a:spcBef>
                <a:spcPct val="0"/>
              </a:spcBef>
              <a:buClrTx/>
              <a:buSzTx/>
              <a:buFontTx/>
              <a:buNone/>
            </a:pPr>
            <a:r>
              <a:rPr lang="en-US" sz="2800" b="1" dirty="0">
                <a:ln w="9525">
                  <a:solidFill>
                    <a:srgbClr val="000000"/>
                  </a:solidFill>
                  <a:prstDash val="solid"/>
                </a:ln>
                <a:solidFill>
                  <a:srgbClr val="CC99FF"/>
                </a:solidFill>
                <a:effectLst>
                  <a:outerShdw blurRad="12700" dist="38100" dir="2700000" algn="tl" rotWithShape="0">
                    <a:srgbClr val="000000">
                      <a:lumMod val="50000"/>
                    </a:srgbClr>
                  </a:outerShdw>
                </a:effectLst>
                <a:latin typeface="Verdana" pitchFamily="34" charset="0"/>
              </a:rPr>
              <a:t>Task completion</a:t>
            </a:r>
          </a:p>
        </p:txBody>
      </p:sp>
      <p:sp>
        <p:nvSpPr>
          <p:cNvPr id="14" name="Rectangle 13"/>
          <p:cNvSpPr/>
          <p:nvPr/>
        </p:nvSpPr>
        <p:spPr>
          <a:xfrm>
            <a:off x="6497280" y="5570936"/>
            <a:ext cx="4936622" cy="954107"/>
          </a:xfrm>
          <a:prstGeom prst="rect">
            <a:avLst/>
          </a:prstGeom>
        </p:spPr>
        <p:txBody>
          <a:bodyPr wrap="square">
            <a:spAutoFit/>
          </a:bodyPr>
          <a:lstStyle/>
          <a:p>
            <a:pPr eaLnBrk="0" hangingPunct="0">
              <a:spcBef>
                <a:spcPct val="0"/>
              </a:spcBef>
              <a:buClrTx/>
              <a:buSzTx/>
              <a:buFontTx/>
              <a:buNone/>
            </a:pPr>
            <a:r>
              <a:rPr lang="en-US" sz="2800" b="1" dirty="0">
                <a:ln w="9525">
                  <a:solidFill>
                    <a:srgbClr val="000000"/>
                  </a:solidFill>
                  <a:prstDash val="solid"/>
                </a:ln>
                <a:solidFill>
                  <a:srgbClr val="CC99FF"/>
                </a:solidFill>
                <a:effectLst>
                  <a:outerShdw blurRad="12700" dist="38100" dir="2700000" algn="tl" rotWithShape="0">
                    <a:srgbClr val="000000">
                      <a:lumMod val="50000"/>
                    </a:srgbClr>
                  </a:outerShdw>
                </a:effectLst>
                <a:latin typeface="Verdana" pitchFamily="34" charset="0"/>
              </a:rPr>
              <a:t>   Avoid  </a:t>
            </a:r>
          </a:p>
          <a:p>
            <a:pPr eaLnBrk="0" hangingPunct="0">
              <a:spcBef>
                <a:spcPct val="0"/>
              </a:spcBef>
              <a:buClrTx/>
              <a:buSzTx/>
              <a:buFontTx/>
              <a:buNone/>
            </a:pPr>
            <a:r>
              <a:rPr lang="en-US" sz="2800" b="1" dirty="0">
                <a:ln w="9525">
                  <a:solidFill>
                    <a:srgbClr val="000000"/>
                  </a:solidFill>
                  <a:prstDash val="solid"/>
                </a:ln>
                <a:solidFill>
                  <a:srgbClr val="CC99FF"/>
                </a:solidFill>
                <a:effectLst>
                  <a:outerShdw blurRad="12700" dist="38100" dir="2700000" algn="tl" rotWithShape="0">
                    <a:srgbClr val="000000">
                      <a:lumMod val="50000"/>
                    </a:srgbClr>
                  </a:outerShdw>
                </a:effectLst>
                <a:latin typeface="Verdana" pitchFamily="34" charset="0"/>
              </a:rPr>
              <a:t>Distractions</a:t>
            </a:r>
          </a:p>
        </p:txBody>
      </p:sp>
      <p:sp>
        <p:nvSpPr>
          <p:cNvPr id="16" name="Rectangle 15"/>
          <p:cNvSpPr/>
          <p:nvPr/>
        </p:nvSpPr>
        <p:spPr>
          <a:xfrm>
            <a:off x="-1" y="4354015"/>
            <a:ext cx="4572000" cy="954107"/>
          </a:xfrm>
          <a:prstGeom prst="rect">
            <a:avLst/>
          </a:prstGeom>
        </p:spPr>
        <p:txBody>
          <a:bodyPr>
            <a:spAutoFit/>
          </a:bodyPr>
          <a:lstStyle/>
          <a:p>
            <a:pPr eaLnBrk="0" hangingPunct="0">
              <a:spcBef>
                <a:spcPct val="0"/>
              </a:spcBef>
              <a:buClrTx/>
              <a:buSzTx/>
              <a:buFontTx/>
              <a:buNone/>
            </a:pPr>
            <a:r>
              <a:rPr lang="en-US" sz="2800" b="1" dirty="0">
                <a:ln w="9525">
                  <a:solidFill>
                    <a:srgbClr val="000000"/>
                  </a:solidFill>
                  <a:prstDash val="solid"/>
                </a:ln>
                <a:solidFill>
                  <a:srgbClr val="CC99FF"/>
                </a:solidFill>
                <a:effectLst>
                  <a:outerShdw blurRad="12700" dist="38100" dir="2700000" algn="tl" rotWithShape="0">
                    <a:srgbClr val="000000">
                      <a:lumMod val="50000"/>
                    </a:srgbClr>
                  </a:outerShdw>
                </a:effectLst>
                <a:latin typeface="Verdana" pitchFamily="34" charset="0"/>
              </a:rPr>
              <a:t>Stay </a:t>
            </a:r>
          </a:p>
          <a:p>
            <a:pPr eaLnBrk="0" hangingPunct="0">
              <a:spcBef>
                <a:spcPct val="0"/>
              </a:spcBef>
              <a:buClrTx/>
              <a:buSzTx/>
              <a:buFontTx/>
              <a:buNone/>
            </a:pPr>
            <a:r>
              <a:rPr lang="en-US" sz="2800" b="1" dirty="0">
                <a:ln w="9525">
                  <a:solidFill>
                    <a:srgbClr val="000000"/>
                  </a:solidFill>
                  <a:prstDash val="solid"/>
                </a:ln>
                <a:solidFill>
                  <a:srgbClr val="CC99FF"/>
                </a:solidFill>
                <a:effectLst>
                  <a:outerShdw blurRad="12700" dist="38100" dir="2700000" algn="tl" rotWithShape="0">
                    <a:srgbClr val="000000">
                      <a:lumMod val="50000"/>
                    </a:srgbClr>
                  </a:outerShdw>
                </a:effectLst>
                <a:latin typeface="Verdana" pitchFamily="34" charset="0"/>
              </a:rPr>
              <a:t>Organized</a:t>
            </a:r>
          </a:p>
        </p:txBody>
      </p:sp>
      <p:sp>
        <p:nvSpPr>
          <p:cNvPr id="17" name="Rectangle 16"/>
          <p:cNvSpPr/>
          <p:nvPr/>
        </p:nvSpPr>
        <p:spPr>
          <a:xfrm>
            <a:off x="7111838" y="4472699"/>
            <a:ext cx="4572000" cy="954107"/>
          </a:xfrm>
          <a:prstGeom prst="rect">
            <a:avLst/>
          </a:prstGeom>
        </p:spPr>
        <p:txBody>
          <a:bodyPr>
            <a:spAutoFit/>
          </a:bodyPr>
          <a:lstStyle/>
          <a:p>
            <a:pPr eaLnBrk="0" hangingPunct="0">
              <a:spcBef>
                <a:spcPct val="0"/>
              </a:spcBef>
              <a:buClrTx/>
              <a:buSzTx/>
              <a:buFontTx/>
              <a:buNone/>
            </a:pPr>
            <a:r>
              <a:rPr lang="en-US" sz="2800" b="1" dirty="0">
                <a:ln w="9525">
                  <a:solidFill>
                    <a:srgbClr val="000000"/>
                  </a:solidFill>
                  <a:prstDash val="solid"/>
                </a:ln>
                <a:solidFill>
                  <a:srgbClr val="CC99FF"/>
                </a:solidFill>
                <a:effectLst>
                  <a:outerShdw blurRad="12700" dist="38100" dir="2700000" algn="tl" rotWithShape="0">
                    <a:srgbClr val="000000">
                      <a:lumMod val="50000"/>
                    </a:srgbClr>
                  </a:outerShdw>
                </a:effectLst>
                <a:latin typeface="Verdana" pitchFamily="34" charset="0"/>
              </a:rPr>
              <a:t>Help</a:t>
            </a:r>
          </a:p>
          <a:p>
            <a:pPr eaLnBrk="0" hangingPunct="0">
              <a:spcBef>
                <a:spcPct val="0"/>
              </a:spcBef>
              <a:buClrTx/>
              <a:buSzTx/>
              <a:buFontTx/>
              <a:buNone/>
            </a:pPr>
            <a:r>
              <a:rPr lang="en-US" sz="2800" b="1" dirty="0">
                <a:ln w="9525">
                  <a:solidFill>
                    <a:srgbClr val="000000"/>
                  </a:solidFill>
                  <a:prstDash val="solid"/>
                </a:ln>
                <a:solidFill>
                  <a:srgbClr val="CC99FF"/>
                </a:solidFill>
                <a:effectLst>
                  <a:outerShdw blurRad="12700" dist="38100" dir="2700000" algn="tl" rotWithShape="0">
                    <a:srgbClr val="000000">
                      <a:lumMod val="50000"/>
                    </a:srgbClr>
                  </a:outerShdw>
                </a:effectLst>
                <a:latin typeface="Verdana" pitchFamily="34" charset="0"/>
              </a:rPr>
              <a:t>Others</a:t>
            </a:r>
          </a:p>
        </p:txBody>
      </p:sp>
      <p:sp>
        <p:nvSpPr>
          <p:cNvPr id="18" name="Rectangle 17"/>
          <p:cNvSpPr/>
          <p:nvPr/>
        </p:nvSpPr>
        <p:spPr>
          <a:xfrm>
            <a:off x="2540835" y="2962662"/>
            <a:ext cx="4402167" cy="923330"/>
          </a:xfrm>
          <a:prstGeom prst="rect">
            <a:avLst/>
          </a:prstGeom>
          <a:noFill/>
        </p:spPr>
        <p:txBody>
          <a:bodyPr wrap="none" lIns="91440" tIns="45720" rIns="91440" bIns="45720">
            <a:prstTxWarp prst="textInflate">
              <a:avLst/>
            </a:prstTxWarp>
            <a:spAutoFit/>
          </a:bodyPr>
          <a:lstStyle/>
          <a:p>
            <a:pPr algn="ctr" eaLnBrk="0" hangingPunct="0">
              <a:spcBef>
                <a:spcPct val="0"/>
              </a:spcBef>
              <a:buClrTx/>
              <a:buSzTx/>
              <a:buFontTx/>
              <a:buNone/>
            </a:pPr>
            <a:r>
              <a:rPr lang="en-US" sz="5400" b="1" dirty="0">
                <a:ln w="9525">
                  <a:solidFill>
                    <a:srgbClr val="000000"/>
                  </a:solidFill>
                  <a:prstDash val="solid"/>
                </a:ln>
                <a:solidFill>
                  <a:srgbClr val="99FFCC"/>
                </a:solidFill>
                <a:effectLst>
                  <a:outerShdw blurRad="12700" dist="38100" dir="2700000" algn="tl" rotWithShape="0">
                    <a:srgbClr val="000000">
                      <a:lumMod val="50000"/>
                    </a:srgbClr>
                  </a:outerShdw>
                </a:effectLst>
                <a:latin typeface="Verdana" pitchFamily="34" charset="0"/>
              </a:rPr>
              <a:t>Be Present</a:t>
            </a:r>
          </a:p>
        </p:txBody>
      </p:sp>
      <p:sp>
        <p:nvSpPr>
          <p:cNvPr id="19" name="Rectangle 18"/>
          <p:cNvSpPr/>
          <p:nvPr/>
        </p:nvSpPr>
        <p:spPr>
          <a:xfrm>
            <a:off x="7657475" y="2943574"/>
            <a:ext cx="1409701" cy="1384995"/>
          </a:xfrm>
          <a:prstGeom prst="rect">
            <a:avLst/>
          </a:prstGeom>
        </p:spPr>
        <p:txBody>
          <a:bodyPr wrap="square">
            <a:spAutoFit/>
          </a:bodyPr>
          <a:lstStyle/>
          <a:p>
            <a:pPr algn="ctr" eaLnBrk="0" hangingPunct="0">
              <a:spcBef>
                <a:spcPct val="0"/>
              </a:spcBef>
              <a:buClrTx/>
              <a:buSzTx/>
              <a:buFontTx/>
              <a:buNone/>
            </a:pPr>
            <a:r>
              <a:rPr lang="en-US" sz="2800" b="1" dirty="0">
                <a:ln w="9525">
                  <a:solidFill>
                    <a:srgbClr val="000000"/>
                  </a:solidFill>
                  <a:prstDash val="solid"/>
                </a:ln>
                <a:solidFill>
                  <a:srgbClr val="99FFCC"/>
                </a:solidFill>
                <a:effectLst>
                  <a:outerShdw blurRad="12700" dist="38100" dir="2700000" algn="tl" rotWithShape="0">
                    <a:srgbClr val="000000">
                      <a:lumMod val="50000"/>
                    </a:srgbClr>
                  </a:outerShdw>
                </a:effectLst>
                <a:latin typeface="Verdana" pitchFamily="34" charset="0"/>
              </a:rPr>
              <a:t>Never</a:t>
            </a:r>
          </a:p>
          <a:p>
            <a:pPr algn="ctr" eaLnBrk="0" hangingPunct="0">
              <a:spcBef>
                <a:spcPct val="0"/>
              </a:spcBef>
              <a:buClrTx/>
              <a:buSzTx/>
              <a:buFontTx/>
              <a:buNone/>
            </a:pPr>
            <a:r>
              <a:rPr lang="en-US" sz="2800" b="1" dirty="0">
                <a:ln w="9525">
                  <a:solidFill>
                    <a:srgbClr val="000000"/>
                  </a:solidFill>
                  <a:prstDash val="solid"/>
                </a:ln>
                <a:solidFill>
                  <a:srgbClr val="99FFCC"/>
                </a:solidFill>
                <a:effectLst>
                  <a:outerShdw blurRad="12700" dist="38100" dir="2700000" algn="tl" rotWithShape="0">
                    <a:srgbClr val="000000">
                      <a:lumMod val="50000"/>
                    </a:srgbClr>
                  </a:outerShdw>
                </a:effectLst>
                <a:latin typeface="Verdana" pitchFamily="34" charset="0"/>
              </a:rPr>
              <a:t>Give</a:t>
            </a:r>
          </a:p>
          <a:p>
            <a:pPr algn="ctr" eaLnBrk="0" hangingPunct="0">
              <a:spcBef>
                <a:spcPct val="0"/>
              </a:spcBef>
              <a:buClrTx/>
              <a:buSzTx/>
              <a:buFontTx/>
              <a:buNone/>
            </a:pPr>
            <a:r>
              <a:rPr lang="en-US" sz="2800" b="1" dirty="0">
                <a:ln w="9525">
                  <a:solidFill>
                    <a:srgbClr val="000000"/>
                  </a:solidFill>
                  <a:prstDash val="solid"/>
                </a:ln>
                <a:solidFill>
                  <a:srgbClr val="99FFCC"/>
                </a:solidFill>
                <a:effectLst>
                  <a:outerShdw blurRad="12700" dist="38100" dir="2700000" algn="tl" rotWithShape="0">
                    <a:srgbClr val="000000">
                      <a:lumMod val="50000"/>
                    </a:srgbClr>
                  </a:outerShdw>
                </a:effectLst>
                <a:latin typeface="Verdana" pitchFamily="34" charset="0"/>
              </a:rPr>
              <a:t> Up!</a:t>
            </a:r>
          </a:p>
        </p:txBody>
      </p:sp>
      <p:sp>
        <p:nvSpPr>
          <p:cNvPr id="8" name="Rectangle 7"/>
          <p:cNvSpPr/>
          <p:nvPr/>
        </p:nvSpPr>
        <p:spPr>
          <a:xfrm>
            <a:off x="4517233" y="6698375"/>
            <a:ext cx="4572000" cy="153888"/>
          </a:xfrm>
          <a:prstGeom prst="rect">
            <a:avLst/>
          </a:prstGeom>
        </p:spPr>
        <p:txBody>
          <a:bodyPr>
            <a:spAutoFit/>
          </a:bodyPr>
          <a:lstStyle/>
          <a:p>
            <a:pPr algn="r" eaLnBrk="0" hangingPunct="0">
              <a:spcBef>
                <a:spcPct val="0"/>
              </a:spcBef>
              <a:buClrTx/>
              <a:buSzTx/>
              <a:buFontTx/>
              <a:buNone/>
            </a:pPr>
            <a:r>
              <a:rPr lang="en-US" sz="400" b="1" dirty="0">
                <a:solidFill>
                  <a:srgbClr val="FFFFFF"/>
                </a:solidFill>
                <a:effectLst/>
                <a:latin typeface="Verdana" pitchFamily="34" charset="0"/>
              </a:rPr>
              <a:t>Copyright © 2010 Ryan P. Murphy</a:t>
            </a:r>
            <a:endParaRPr lang="en-US" sz="400" dirty="0">
              <a:solidFill>
                <a:srgbClr val="FFFFFF"/>
              </a:solidFill>
              <a:effectLst/>
              <a:latin typeface="Verdana" pitchFamily="34" charset="0"/>
            </a:endParaRPr>
          </a:p>
        </p:txBody>
      </p:sp>
      <p:sp>
        <p:nvSpPr>
          <p:cNvPr id="10" name="Rectangle 9"/>
          <p:cNvSpPr/>
          <p:nvPr/>
        </p:nvSpPr>
        <p:spPr>
          <a:xfrm>
            <a:off x="0" y="6689100"/>
            <a:ext cx="829073" cy="153888"/>
          </a:xfrm>
          <a:prstGeom prst="rect">
            <a:avLst/>
          </a:prstGeom>
        </p:spPr>
        <p:txBody>
          <a:bodyPr wrap="none">
            <a:spAutoFit/>
          </a:bodyPr>
          <a:lstStyle/>
          <a:p>
            <a:pPr algn="r" eaLnBrk="0" hangingPunct="0">
              <a:spcBef>
                <a:spcPct val="0"/>
              </a:spcBef>
              <a:buClrTx/>
              <a:buSzTx/>
              <a:buFontTx/>
              <a:buNone/>
            </a:pPr>
            <a:r>
              <a:rPr lang="en-US" sz="400" b="1" dirty="0">
                <a:solidFill>
                  <a:srgbClr val="FFFFFF"/>
                </a:solidFill>
                <a:effectLst/>
                <a:latin typeface="Verdana" pitchFamily="34" charset="0"/>
              </a:rPr>
              <a:t>Science from </a:t>
            </a:r>
            <a:r>
              <a:rPr lang="en-US" sz="400" b="1" dirty="0" err="1">
                <a:solidFill>
                  <a:srgbClr val="FFFFFF"/>
                </a:solidFill>
                <a:effectLst/>
                <a:latin typeface="Verdana" pitchFamily="34" charset="0"/>
              </a:rPr>
              <a:t>Murf</a:t>
            </a:r>
            <a:r>
              <a:rPr lang="en-US" sz="400" b="1" dirty="0">
                <a:solidFill>
                  <a:srgbClr val="FFFFFF"/>
                </a:solidFill>
                <a:effectLst/>
                <a:latin typeface="Verdana" pitchFamily="34" charset="0"/>
              </a:rPr>
              <a:t> LLC</a:t>
            </a:r>
            <a:endParaRPr lang="en-US" sz="400" dirty="0">
              <a:solidFill>
                <a:srgbClr val="FFFFFF"/>
              </a:solidFill>
              <a:effectLst/>
              <a:latin typeface="Verdana" pitchFamily="34" charset="0"/>
            </a:endParaRPr>
          </a:p>
        </p:txBody>
      </p:sp>
    </p:spTree>
    <p:extLst>
      <p:ext uri="{BB962C8B-B14F-4D97-AF65-F5344CB8AC3E}">
        <p14:creationId xmlns:p14="http://schemas.microsoft.com/office/powerpoint/2010/main" val="2440397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9">
                                            <p:txEl>
                                              <p:pRg st="2" end="2"/>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7">
                                            <p:txEl>
                                              <p:pRg st="1" end="1"/>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1000" fill="hold"/>
                                        <p:tgtEl>
                                          <p:spTgt spid="4"/>
                                        </p:tgtEl>
                                        <p:attrNameLst>
                                          <p:attrName>ppt_w</p:attrName>
                                        </p:attrNameLst>
                                      </p:cBhvr>
                                      <p:tavLst>
                                        <p:tav tm="0">
                                          <p:val>
                                            <p:fltVal val="0"/>
                                          </p:val>
                                        </p:tav>
                                        <p:tav tm="100000">
                                          <p:val>
                                            <p:strVal val="#ppt_w"/>
                                          </p:val>
                                        </p:tav>
                                      </p:tavLst>
                                    </p:anim>
                                    <p:anim calcmode="lin" valueType="num">
                                      <p:cBhvr>
                                        <p:cTn id="33" dur="1000" fill="hold"/>
                                        <p:tgtEl>
                                          <p:spTgt spid="4"/>
                                        </p:tgtEl>
                                        <p:attrNameLst>
                                          <p:attrName>ppt_h</p:attrName>
                                        </p:attrNameLst>
                                      </p:cBhvr>
                                      <p:tavLst>
                                        <p:tav tm="0">
                                          <p:val>
                                            <p:fltVal val="0"/>
                                          </p:val>
                                        </p:tav>
                                        <p:tav tm="100000">
                                          <p:val>
                                            <p:strVal val="#ppt_h"/>
                                          </p:val>
                                        </p:tav>
                                      </p:tavLst>
                                    </p:anim>
                                    <p:anim calcmode="lin" valueType="num">
                                      <p:cBhvr>
                                        <p:cTn id="34" dur="1000" fill="hold"/>
                                        <p:tgtEl>
                                          <p:spTgt spid="4"/>
                                        </p:tgtEl>
                                        <p:attrNameLst>
                                          <p:attrName>style.rotation</p:attrName>
                                        </p:attrNameLst>
                                      </p:cBhvr>
                                      <p:tavLst>
                                        <p:tav tm="0">
                                          <p:val>
                                            <p:fltVal val="90"/>
                                          </p:val>
                                        </p:tav>
                                        <p:tav tm="100000">
                                          <p:val>
                                            <p:fltVal val="0"/>
                                          </p:val>
                                        </p:tav>
                                      </p:tavLst>
                                    </p:anim>
                                    <p:animEffect transition="in" filter="fade">
                                      <p:cBhvr>
                                        <p:cTn id="35" dur="10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18">
                                            <p:txEl>
                                              <p:pRg st="0" end="0"/>
                                            </p:txEl>
                                          </p:spTgt>
                                        </p:tgtEl>
                                        <p:attrNameLst>
                                          <p:attrName>style.visibility</p:attrName>
                                        </p:attrNameLst>
                                      </p:cBhvr>
                                      <p:to>
                                        <p:strVal val="visible"/>
                                      </p:to>
                                    </p:set>
                                    <p:anim calcmode="lin" valueType="num">
                                      <p:cBhvr>
                                        <p:cTn id="46" dur="5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47" dur="500" fill="hold"/>
                                        <p:tgtEl>
                                          <p:spTgt spid="18">
                                            <p:txEl>
                                              <p:pRg st="0" end="0"/>
                                            </p:txEl>
                                          </p:spTgt>
                                        </p:tgtEl>
                                        <p:attrNameLst>
                                          <p:attrName>ppt_h</p:attrName>
                                        </p:attrNameLst>
                                      </p:cBhvr>
                                      <p:tavLst>
                                        <p:tav tm="0">
                                          <p:val>
                                            <p:fltVal val="0"/>
                                          </p:val>
                                        </p:tav>
                                        <p:tav tm="100000">
                                          <p:val>
                                            <p:strVal val="#ppt_h"/>
                                          </p:val>
                                        </p:tav>
                                      </p:tavLst>
                                    </p:anim>
                                    <p:animEffect transition="in" filter="fade">
                                      <p:cBhvr>
                                        <p:cTn id="48" dur="500"/>
                                        <p:tgtEl>
                                          <p:spTgt spid="18">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500"/>
                                        <p:tgtEl>
                                          <p:spTgt spid="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5">
                                            <p:txEl>
                                              <p:pRg st="0" end="0"/>
                                            </p:txEl>
                                          </p:spTgt>
                                        </p:tgtEl>
                                        <p:attrNameLst>
                                          <p:attrName>style.visibility</p:attrName>
                                        </p:attrNameLst>
                                      </p:cBhvr>
                                      <p:to>
                                        <p:strVal val="visible"/>
                                      </p:to>
                                    </p:set>
                                    <p:animEffect transition="in" filter="fade">
                                      <p:cBhvr>
                                        <p:cTn id="61" dur="500"/>
                                        <p:tgtEl>
                                          <p:spTgt spid="5">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barn(inVertical)">
                                      <p:cBhvr>
                                        <p:cTn id="66" dur="500"/>
                                        <p:tgtEl>
                                          <p:spTgt spid="16"/>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barn(inVertical)">
                                      <p:cBhvr>
                                        <p:cTn id="69" dur="500"/>
                                        <p:tgtEl>
                                          <p:spTgt spid="13"/>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barn(inVertical)">
                                      <p:cBhvr>
                                        <p:cTn id="72" dur="500"/>
                                        <p:tgtEl>
                                          <p:spTgt spid="17"/>
                                        </p:tgtEl>
                                      </p:cBhvr>
                                    </p:animEffect>
                                  </p:childTnLst>
                                </p:cTn>
                              </p:par>
                              <p:par>
                                <p:cTn id="73" presetID="16" presetClass="entr" presetSubtype="21" fill="hold" grpId="0" nodeType="with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barn(inVertical)">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11" grpId="0"/>
      <p:bldP spid="12" grpId="0"/>
      <p:bldP spid="13" grpId="0"/>
      <p:bldP spid="14" grpId="0"/>
      <p:bldP spid="16" grpId="0"/>
      <p:bldP spid="17" grpId="0"/>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2.bp.blogspot.com/_dXP24nCL1eQ/S6vGyOD0SsI/AAAAAAAAAlM/7xeNHIZxk2Q/s1600/Genetic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94408"/>
            <a:ext cx="8763000" cy="6182591"/>
          </a:xfrm>
          <a:prstGeom prst="rect">
            <a:avLst/>
          </a:prstGeom>
          <a:noFill/>
          <a:ln w="76200">
            <a:solidFill>
              <a:schemeClr val="tx1">
                <a:lumMod val="50000"/>
              </a:schemeClr>
            </a:solidFill>
          </a:ln>
          <a:extLst>
            <a:ext uri="{909E8E84-426E-40DD-AFC4-6F175D3DCCD1}">
              <a14:hiddenFill xmlns:a14="http://schemas.microsoft.com/office/drawing/2010/main">
                <a:solidFill>
                  <a:srgbClr val="FFFFFF"/>
                </a:solidFill>
              </a14:hiddenFill>
            </a:ext>
          </a:extLst>
        </p:spPr>
      </p:pic>
      <p:sp>
        <p:nvSpPr>
          <p:cNvPr id="10" name="Oval 9"/>
          <p:cNvSpPr/>
          <p:nvPr/>
        </p:nvSpPr>
        <p:spPr bwMode="auto">
          <a:xfrm>
            <a:off x="7391400" y="5129645"/>
            <a:ext cx="820882" cy="1233054"/>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3" name="Oval 2"/>
          <p:cNvSpPr/>
          <p:nvPr/>
        </p:nvSpPr>
        <p:spPr bwMode="auto">
          <a:xfrm>
            <a:off x="7268441" y="3796145"/>
            <a:ext cx="1066800" cy="1260764"/>
          </a:xfrm>
          <a:prstGeom prst="ellipse">
            <a:avLst/>
          </a:prstGeom>
          <a:noFill/>
          <a:ln w="9525" cap="flat" cmpd="sng" algn="ctr">
            <a:solidFill>
              <a:srgbClr val="FF00FF"/>
            </a:solidFill>
            <a:prstDash val="solid"/>
            <a:round/>
            <a:headEnd type="none" w="med" len="med"/>
            <a:tailEnd type="none" w="med" len="med"/>
          </a:ln>
          <a:effectLst>
            <a:glow rad="165100">
              <a:srgbClr val="FF00FF"/>
            </a:glow>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Tree>
    <p:extLst>
      <p:ext uri="{BB962C8B-B14F-4D97-AF65-F5344CB8AC3E}">
        <p14:creationId xmlns:p14="http://schemas.microsoft.com/office/powerpoint/2010/main" val="20436317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2.bp.blogspot.com/_dXP24nCL1eQ/S6vGyOD0SsI/AAAAAAAAAlM/7xeNHIZxk2Q/s1600/Genetic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94408"/>
            <a:ext cx="8763000" cy="6182591"/>
          </a:xfrm>
          <a:prstGeom prst="rect">
            <a:avLst/>
          </a:prstGeom>
          <a:noFill/>
          <a:ln w="76200">
            <a:solidFill>
              <a:schemeClr val="tx1">
                <a:lumMod val="50000"/>
              </a:schemeClr>
            </a:solidFill>
          </a:ln>
          <a:extLst>
            <a:ext uri="{909E8E84-426E-40DD-AFC4-6F175D3DCCD1}">
              <a14:hiddenFill xmlns:a14="http://schemas.microsoft.com/office/drawing/2010/main">
                <a:solidFill>
                  <a:srgbClr val="FFFFFF"/>
                </a:solidFill>
              </a14:hiddenFill>
            </a:ext>
          </a:extLst>
        </p:spPr>
      </p:pic>
      <p:sp>
        <p:nvSpPr>
          <p:cNvPr id="10" name="Oval 9"/>
          <p:cNvSpPr/>
          <p:nvPr/>
        </p:nvSpPr>
        <p:spPr bwMode="auto">
          <a:xfrm>
            <a:off x="7391400" y="5129645"/>
            <a:ext cx="820882" cy="1233054"/>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3" name="Oval 2"/>
          <p:cNvSpPr/>
          <p:nvPr/>
        </p:nvSpPr>
        <p:spPr bwMode="auto">
          <a:xfrm>
            <a:off x="7268441" y="5115790"/>
            <a:ext cx="1066800" cy="1260764"/>
          </a:xfrm>
          <a:prstGeom prst="ellipse">
            <a:avLst/>
          </a:prstGeom>
          <a:noFill/>
          <a:ln w="9525" cap="flat" cmpd="sng" algn="ctr">
            <a:solidFill>
              <a:srgbClr val="FF00FF"/>
            </a:solidFill>
            <a:prstDash val="solid"/>
            <a:round/>
            <a:headEnd type="none" w="med" len="med"/>
            <a:tailEnd type="none" w="med" len="med"/>
          </a:ln>
          <a:effectLst>
            <a:glow rad="165100">
              <a:srgbClr val="FF00FF"/>
            </a:glow>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Tree>
    <p:extLst>
      <p:ext uri="{BB962C8B-B14F-4D97-AF65-F5344CB8AC3E}">
        <p14:creationId xmlns:p14="http://schemas.microsoft.com/office/powerpoint/2010/main" val="10608100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2.bp.blogspot.com/_dXP24nCL1eQ/S6vGyOD0SsI/AAAAAAAAAlM/7xeNHIZxk2Q/s1600/Genetic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94408"/>
            <a:ext cx="8763000" cy="6182591"/>
          </a:xfrm>
          <a:prstGeom prst="rect">
            <a:avLst/>
          </a:prstGeom>
          <a:noFill/>
          <a:ln w="76200">
            <a:solidFill>
              <a:schemeClr val="tx1">
                <a:lumMod val="50000"/>
              </a:schemeClr>
            </a:solidFill>
          </a:ln>
          <a:extLst>
            <a:ext uri="{909E8E84-426E-40DD-AFC4-6F175D3DCCD1}">
              <a14:hiddenFill xmlns:a14="http://schemas.microsoft.com/office/drawing/2010/main">
                <a:solidFill>
                  <a:srgbClr val="FFFFFF"/>
                </a:solidFill>
              </a14:hiddenFill>
            </a:ext>
          </a:extLst>
        </p:spPr>
      </p:pic>
      <p:sp>
        <p:nvSpPr>
          <p:cNvPr id="3" name="Oval 2"/>
          <p:cNvSpPr/>
          <p:nvPr/>
        </p:nvSpPr>
        <p:spPr bwMode="auto">
          <a:xfrm>
            <a:off x="7268441" y="5115790"/>
            <a:ext cx="1066800" cy="1260764"/>
          </a:xfrm>
          <a:prstGeom prst="ellipse">
            <a:avLst/>
          </a:prstGeom>
          <a:noFill/>
          <a:ln w="9525" cap="flat" cmpd="sng" algn="ctr">
            <a:solidFill>
              <a:srgbClr val="FF00FF"/>
            </a:solidFill>
            <a:prstDash val="solid"/>
            <a:round/>
            <a:headEnd type="none" w="med" len="med"/>
            <a:tailEnd type="none" w="med" len="med"/>
          </a:ln>
          <a:effectLst>
            <a:glow rad="165100">
              <a:srgbClr val="FF00FF"/>
            </a:glow>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Tree>
    <p:extLst>
      <p:ext uri="{BB962C8B-B14F-4D97-AF65-F5344CB8AC3E}">
        <p14:creationId xmlns:p14="http://schemas.microsoft.com/office/powerpoint/2010/main" val="5048315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2.bp.blogspot.com/_dXP24nCL1eQ/S6vGyOD0SsI/AAAAAAAAAlM/7xeNHIZxk2Q/s1600/Genetic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94408"/>
            <a:ext cx="8763000" cy="6182591"/>
          </a:xfrm>
          <a:prstGeom prst="rect">
            <a:avLst/>
          </a:prstGeom>
          <a:noFill/>
          <a:ln w="76200">
            <a:solidFill>
              <a:schemeClr val="tx1">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69016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2" name="Rectangle 3"/>
          <p:cNvSpPr>
            <a:spLocks noGrp="1" noChangeArrowheads="1"/>
          </p:cNvSpPr>
          <p:nvPr>
            <p:ph type="body" idx="4294967295"/>
          </p:nvPr>
        </p:nvSpPr>
        <p:spPr>
          <a:xfrm>
            <a:off x="228600" y="152400"/>
            <a:ext cx="8839200" cy="5897563"/>
          </a:xfrm>
        </p:spPr>
        <p:txBody>
          <a:bodyPr/>
          <a:lstStyle/>
          <a:p>
            <a:pPr eaLnBrk="1" hangingPunct="1"/>
            <a:r>
              <a:rPr lang="en-US" dirty="0"/>
              <a:t>Video Review before questions.</a:t>
            </a:r>
          </a:p>
          <a:p>
            <a:pPr lvl="1" eaLnBrk="1" hangingPunct="1"/>
            <a:r>
              <a:rPr lang="en-US" dirty="0">
                <a:hlinkClick r:id="rId2"/>
              </a:rPr>
              <a:t>https://www.youtube.com/watch?v=Mehz7tCxjSE</a:t>
            </a:r>
            <a:r>
              <a:rPr lang="en-US" dirty="0">
                <a:solidFill>
                  <a:schemeClr val="bg1"/>
                </a:solidFill>
              </a:rPr>
              <a:t>When the female contributes one factor, while the male contributes the other.</a:t>
            </a:r>
          </a:p>
        </p:txBody>
      </p:sp>
      <p:sp>
        <p:nvSpPr>
          <p:cNvPr id="957443"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latin typeface="Verdana" pitchFamily="34" charset="0"/>
              </a:rPr>
              <a:t>Copyright © 2010 Ryan P. Murphy</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47800"/>
            <a:ext cx="8610600" cy="5105400"/>
          </a:xfrm>
          <a:prstGeom prst="rect">
            <a:avLst/>
          </a:prstGeom>
          <a:noFill/>
          <a:ln>
            <a:noFill/>
          </a:ln>
          <a:effectLst>
            <a:glow rad="228600">
              <a:schemeClr val="accent4">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41279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2" name="Rectangle 3"/>
          <p:cNvSpPr>
            <a:spLocks noGrp="1" noChangeArrowheads="1"/>
          </p:cNvSpPr>
          <p:nvPr>
            <p:ph type="body" idx="4294967295"/>
          </p:nvPr>
        </p:nvSpPr>
        <p:spPr>
          <a:xfrm>
            <a:off x="457200" y="228600"/>
            <a:ext cx="8153400" cy="5897563"/>
          </a:xfrm>
        </p:spPr>
        <p:txBody>
          <a:bodyPr/>
          <a:lstStyle/>
          <a:p>
            <a:pPr eaLnBrk="1" hangingPunct="1"/>
            <a:r>
              <a:rPr lang="en-US" dirty="0"/>
              <a:t>Vocabulary Review.</a:t>
            </a:r>
          </a:p>
          <a:p>
            <a:pPr eaLnBrk="1" hangingPunct="1"/>
            <a:r>
              <a:rPr lang="en-US" dirty="0">
                <a:solidFill>
                  <a:srgbClr val="FF99FF"/>
                </a:solidFill>
              </a:rPr>
              <a:t>Which letter below best describes a gene?</a:t>
            </a:r>
          </a:p>
          <a:p>
            <a:pPr lvl="1" eaLnBrk="1" hangingPunct="1"/>
            <a:r>
              <a:rPr lang="en-US" dirty="0">
                <a:solidFill>
                  <a:schemeClr val="accent1">
                    <a:lumMod val="40000"/>
                    <a:lumOff val="60000"/>
                  </a:schemeClr>
                </a:solidFill>
              </a:rPr>
              <a:t>A.) </a:t>
            </a:r>
            <a:r>
              <a:rPr lang="en-US" dirty="0">
                <a:solidFill>
                  <a:schemeClr val="bg1"/>
                </a:solidFill>
              </a:rPr>
              <a:t>Allele that is covered up when the dominant allele is with it. </a:t>
            </a:r>
          </a:p>
          <a:p>
            <a:pPr lvl="1" eaLnBrk="1" hangingPunct="1"/>
            <a:r>
              <a:rPr lang="en-US" dirty="0">
                <a:solidFill>
                  <a:schemeClr val="accent2">
                    <a:lumMod val="40000"/>
                    <a:lumOff val="60000"/>
                  </a:schemeClr>
                </a:solidFill>
              </a:rPr>
              <a:t>B.) </a:t>
            </a:r>
            <a:r>
              <a:rPr lang="en-US" dirty="0">
                <a:solidFill>
                  <a:schemeClr val="bg1"/>
                </a:solidFill>
              </a:rPr>
              <a:t>An organisms physical appearance or visible traits. </a:t>
            </a:r>
          </a:p>
          <a:p>
            <a:pPr lvl="1" eaLnBrk="1" hangingPunct="1"/>
            <a:r>
              <a:rPr lang="en-US" dirty="0">
                <a:solidFill>
                  <a:srgbClr val="FFCC99"/>
                </a:solidFill>
              </a:rPr>
              <a:t>C.) </a:t>
            </a:r>
            <a:r>
              <a:rPr lang="en-US" dirty="0">
                <a:solidFill>
                  <a:schemeClr val="bg1"/>
                </a:solidFill>
              </a:rPr>
              <a:t>Factors that control traits.</a:t>
            </a:r>
          </a:p>
          <a:p>
            <a:pPr lvl="1" eaLnBrk="1" hangingPunct="1"/>
            <a:r>
              <a:rPr lang="en-US" dirty="0">
                <a:solidFill>
                  <a:srgbClr val="FF5050"/>
                </a:solidFill>
              </a:rPr>
              <a:t>D.) </a:t>
            </a:r>
            <a:r>
              <a:rPr lang="en-US" dirty="0">
                <a:solidFill>
                  <a:schemeClr val="bg1"/>
                </a:solidFill>
              </a:rPr>
              <a:t>When the female contributes one factor, while the male contributes the other.</a:t>
            </a:r>
          </a:p>
        </p:txBody>
      </p:sp>
      <p:sp>
        <p:nvSpPr>
          <p:cNvPr id="957443"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latin typeface="Verdana" pitchFamily="34" charset="0"/>
              </a:rPr>
              <a:t>Copyright © 2010 Ryan P. Murphy</a:t>
            </a:r>
          </a:p>
        </p:txBody>
      </p:sp>
    </p:spTree>
    <p:extLst>
      <p:ext uri="{BB962C8B-B14F-4D97-AF65-F5344CB8AC3E}">
        <p14:creationId xmlns:p14="http://schemas.microsoft.com/office/powerpoint/2010/main" val="35589965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2" name="Rectangle 3"/>
          <p:cNvSpPr>
            <a:spLocks noGrp="1" noChangeArrowheads="1"/>
          </p:cNvSpPr>
          <p:nvPr>
            <p:ph type="body" idx="4294967295"/>
          </p:nvPr>
        </p:nvSpPr>
        <p:spPr>
          <a:xfrm>
            <a:off x="457200" y="228600"/>
            <a:ext cx="8153400" cy="5897563"/>
          </a:xfrm>
        </p:spPr>
        <p:txBody>
          <a:bodyPr/>
          <a:lstStyle/>
          <a:p>
            <a:pPr eaLnBrk="1" hangingPunct="1"/>
            <a:r>
              <a:rPr lang="en-US" dirty="0"/>
              <a:t>Vocabulary Review.</a:t>
            </a:r>
          </a:p>
          <a:p>
            <a:pPr eaLnBrk="1" hangingPunct="1"/>
            <a:r>
              <a:rPr lang="en-US" dirty="0">
                <a:solidFill>
                  <a:srgbClr val="FF99FF"/>
                </a:solidFill>
              </a:rPr>
              <a:t>Which letter below best describes a gene?</a:t>
            </a:r>
          </a:p>
          <a:p>
            <a:pPr lvl="1" eaLnBrk="1" hangingPunct="1"/>
            <a:r>
              <a:rPr lang="en-US" dirty="0">
                <a:solidFill>
                  <a:schemeClr val="accent1">
                    <a:lumMod val="40000"/>
                    <a:lumOff val="60000"/>
                  </a:schemeClr>
                </a:solidFill>
              </a:rPr>
              <a:t>A.) Allele that is covered up when the dominant allele is with it. </a:t>
            </a:r>
          </a:p>
          <a:p>
            <a:pPr lvl="1" eaLnBrk="1" hangingPunct="1"/>
            <a:r>
              <a:rPr lang="en-US" dirty="0">
                <a:solidFill>
                  <a:schemeClr val="accent2">
                    <a:lumMod val="40000"/>
                    <a:lumOff val="60000"/>
                  </a:schemeClr>
                </a:solidFill>
              </a:rPr>
              <a:t>B.) </a:t>
            </a:r>
            <a:r>
              <a:rPr lang="en-US" dirty="0">
                <a:solidFill>
                  <a:schemeClr val="bg1"/>
                </a:solidFill>
              </a:rPr>
              <a:t>An organisms physical appearance or visible traits. </a:t>
            </a:r>
          </a:p>
          <a:p>
            <a:pPr lvl="1" eaLnBrk="1" hangingPunct="1"/>
            <a:r>
              <a:rPr lang="en-US" dirty="0">
                <a:solidFill>
                  <a:srgbClr val="FFCC99"/>
                </a:solidFill>
              </a:rPr>
              <a:t>C.) </a:t>
            </a:r>
            <a:r>
              <a:rPr lang="en-US" dirty="0">
                <a:solidFill>
                  <a:schemeClr val="bg1"/>
                </a:solidFill>
              </a:rPr>
              <a:t>Factors that control traits.</a:t>
            </a:r>
          </a:p>
          <a:p>
            <a:pPr lvl="1" eaLnBrk="1" hangingPunct="1"/>
            <a:r>
              <a:rPr lang="en-US" dirty="0">
                <a:solidFill>
                  <a:srgbClr val="FF5050"/>
                </a:solidFill>
              </a:rPr>
              <a:t>D.) </a:t>
            </a:r>
            <a:r>
              <a:rPr lang="en-US" dirty="0">
                <a:solidFill>
                  <a:schemeClr val="bg1"/>
                </a:solidFill>
              </a:rPr>
              <a:t>When the female contributes one factor, while the male contributes the other.</a:t>
            </a:r>
          </a:p>
        </p:txBody>
      </p:sp>
      <p:sp>
        <p:nvSpPr>
          <p:cNvPr id="957443"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latin typeface="Verdana" pitchFamily="34" charset="0"/>
              </a:rPr>
              <a:t>Copyright © 2010 Ryan P. Murphy</a:t>
            </a:r>
          </a:p>
        </p:txBody>
      </p:sp>
    </p:spTree>
    <p:extLst>
      <p:ext uri="{BB962C8B-B14F-4D97-AF65-F5344CB8AC3E}">
        <p14:creationId xmlns:p14="http://schemas.microsoft.com/office/powerpoint/2010/main" val="5948388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2" name="Rectangle 3"/>
          <p:cNvSpPr>
            <a:spLocks noGrp="1" noChangeArrowheads="1"/>
          </p:cNvSpPr>
          <p:nvPr>
            <p:ph type="body" idx="4294967295"/>
          </p:nvPr>
        </p:nvSpPr>
        <p:spPr>
          <a:xfrm>
            <a:off x="457200" y="228600"/>
            <a:ext cx="8153400" cy="5897563"/>
          </a:xfrm>
        </p:spPr>
        <p:txBody>
          <a:bodyPr/>
          <a:lstStyle/>
          <a:p>
            <a:pPr eaLnBrk="1" hangingPunct="1"/>
            <a:r>
              <a:rPr lang="en-US" dirty="0"/>
              <a:t>Vocabulary Review.</a:t>
            </a:r>
          </a:p>
          <a:p>
            <a:pPr eaLnBrk="1" hangingPunct="1"/>
            <a:r>
              <a:rPr lang="en-US" dirty="0">
                <a:solidFill>
                  <a:srgbClr val="FF99FF"/>
                </a:solidFill>
              </a:rPr>
              <a:t>Which letter below best describes a gene?</a:t>
            </a:r>
          </a:p>
          <a:p>
            <a:pPr lvl="1" eaLnBrk="1" hangingPunct="1"/>
            <a:r>
              <a:rPr lang="en-US" dirty="0">
                <a:solidFill>
                  <a:schemeClr val="accent1">
                    <a:lumMod val="40000"/>
                    <a:lumOff val="60000"/>
                  </a:schemeClr>
                </a:solidFill>
              </a:rPr>
              <a:t>A.) Allele that is covered up when the dominant allele is with it. </a:t>
            </a:r>
          </a:p>
          <a:p>
            <a:pPr lvl="1" eaLnBrk="1" hangingPunct="1"/>
            <a:r>
              <a:rPr lang="en-US" dirty="0">
                <a:solidFill>
                  <a:schemeClr val="accent2">
                    <a:lumMod val="40000"/>
                    <a:lumOff val="60000"/>
                  </a:schemeClr>
                </a:solidFill>
              </a:rPr>
              <a:t>B.) An organisms physical appearance or visible traits. </a:t>
            </a:r>
          </a:p>
          <a:p>
            <a:pPr lvl="1" eaLnBrk="1" hangingPunct="1"/>
            <a:r>
              <a:rPr lang="en-US" dirty="0">
                <a:solidFill>
                  <a:srgbClr val="FFCC99"/>
                </a:solidFill>
              </a:rPr>
              <a:t>C.) </a:t>
            </a:r>
            <a:r>
              <a:rPr lang="en-US" dirty="0">
                <a:solidFill>
                  <a:schemeClr val="bg1"/>
                </a:solidFill>
              </a:rPr>
              <a:t>Factors that control traits.</a:t>
            </a:r>
          </a:p>
          <a:p>
            <a:pPr lvl="1" eaLnBrk="1" hangingPunct="1"/>
            <a:r>
              <a:rPr lang="en-US" dirty="0">
                <a:solidFill>
                  <a:srgbClr val="FF5050"/>
                </a:solidFill>
              </a:rPr>
              <a:t>D.) </a:t>
            </a:r>
            <a:r>
              <a:rPr lang="en-US" dirty="0">
                <a:solidFill>
                  <a:schemeClr val="bg1"/>
                </a:solidFill>
              </a:rPr>
              <a:t>When the female contributes one factor, while the male contributes the other.</a:t>
            </a:r>
          </a:p>
        </p:txBody>
      </p:sp>
      <p:sp>
        <p:nvSpPr>
          <p:cNvPr id="957443"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latin typeface="Verdana" pitchFamily="34" charset="0"/>
              </a:rPr>
              <a:t>Copyright © 2010 Ryan P. Murphy</a:t>
            </a:r>
          </a:p>
        </p:txBody>
      </p:sp>
    </p:spTree>
    <p:extLst>
      <p:ext uri="{BB962C8B-B14F-4D97-AF65-F5344CB8AC3E}">
        <p14:creationId xmlns:p14="http://schemas.microsoft.com/office/powerpoint/2010/main" val="5948388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2" name="Rectangle 3"/>
          <p:cNvSpPr>
            <a:spLocks noGrp="1" noChangeArrowheads="1"/>
          </p:cNvSpPr>
          <p:nvPr>
            <p:ph type="body" idx="4294967295"/>
          </p:nvPr>
        </p:nvSpPr>
        <p:spPr>
          <a:xfrm>
            <a:off x="457200" y="228600"/>
            <a:ext cx="8153400" cy="5897563"/>
          </a:xfrm>
        </p:spPr>
        <p:txBody>
          <a:bodyPr/>
          <a:lstStyle/>
          <a:p>
            <a:pPr eaLnBrk="1" hangingPunct="1"/>
            <a:r>
              <a:rPr lang="en-US" dirty="0"/>
              <a:t>Vocabulary Review.</a:t>
            </a:r>
          </a:p>
          <a:p>
            <a:pPr eaLnBrk="1" hangingPunct="1"/>
            <a:r>
              <a:rPr lang="en-US" dirty="0">
                <a:solidFill>
                  <a:srgbClr val="FF99FF"/>
                </a:solidFill>
              </a:rPr>
              <a:t>Which letter below best describes a gene?</a:t>
            </a:r>
          </a:p>
          <a:p>
            <a:pPr lvl="1" eaLnBrk="1" hangingPunct="1"/>
            <a:r>
              <a:rPr lang="en-US" dirty="0">
                <a:solidFill>
                  <a:schemeClr val="accent1">
                    <a:lumMod val="40000"/>
                    <a:lumOff val="60000"/>
                  </a:schemeClr>
                </a:solidFill>
              </a:rPr>
              <a:t>A.) Allele that is covered up when the dominant allele is with it. </a:t>
            </a:r>
          </a:p>
          <a:p>
            <a:pPr lvl="1" eaLnBrk="1" hangingPunct="1"/>
            <a:r>
              <a:rPr lang="en-US" dirty="0">
                <a:solidFill>
                  <a:schemeClr val="accent2">
                    <a:lumMod val="40000"/>
                    <a:lumOff val="60000"/>
                  </a:schemeClr>
                </a:solidFill>
              </a:rPr>
              <a:t>B.) An organisms physical appearance or visible traits. </a:t>
            </a:r>
          </a:p>
          <a:p>
            <a:pPr lvl="1" eaLnBrk="1" hangingPunct="1"/>
            <a:r>
              <a:rPr lang="en-US" dirty="0">
                <a:solidFill>
                  <a:srgbClr val="FFCC99"/>
                </a:solidFill>
              </a:rPr>
              <a:t>C.) Factors that control traits.</a:t>
            </a:r>
          </a:p>
          <a:p>
            <a:pPr lvl="1" eaLnBrk="1" hangingPunct="1"/>
            <a:r>
              <a:rPr lang="en-US" dirty="0">
                <a:solidFill>
                  <a:srgbClr val="FF5050"/>
                </a:solidFill>
              </a:rPr>
              <a:t>D.) </a:t>
            </a:r>
            <a:r>
              <a:rPr lang="en-US" dirty="0">
                <a:solidFill>
                  <a:schemeClr val="bg1"/>
                </a:solidFill>
              </a:rPr>
              <a:t>When the female contributes one factor, while the male contributes the other.</a:t>
            </a:r>
          </a:p>
        </p:txBody>
      </p:sp>
      <p:sp>
        <p:nvSpPr>
          <p:cNvPr id="957443"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latin typeface="Verdana" pitchFamily="34" charset="0"/>
              </a:rPr>
              <a:t>Copyright © 2010 Ryan P. Murphy</a:t>
            </a:r>
          </a:p>
        </p:txBody>
      </p:sp>
    </p:spTree>
    <p:extLst>
      <p:ext uri="{BB962C8B-B14F-4D97-AF65-F5344CB8AC3E}">
        <p14:creationId xmlns:p14="http://schemas.microsoft.com/office/powerpoint/2010/main" val="5948388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2" name="Rectangle 3"/>
          <p:cNvSpPr>
            <a:spLocks noGrp="1" noChangeArrowheads="1"/>
          </p:cNvSpPr>
          <p:nvPr>
            <p:ph type="body" idx="4294967295"/>
          </p:nvPr>
        </p:nvSpPr>
        <p:spPr>
          <a:xfrm>
            <a:off x="457200" y="228600"/>
            <a:ext cx="8153400" cy="5897563"/>
          </a:xfrm>
        </p:spPr>
        <p:txBody>
          <a:bodyPr/>
          <a:lstStyle/>
          <a:p>
            <a:pPr eaLnBrk="1" hangingPunct="1"/>
            <a:r>
              <a:rPr lang="en-US" dirty="0"/>
              <a:t>Vocabulary Review.</a:t>
            </a:r>
          </a:p>
          <a:p>
            <a:pPr eaLnBrk="1" hangingPunct="1"/>
            <a:r>
              <a:rPr lang="en-US" dirty="0">
                <a:solidFill>
                  <a:srgbClr val="FF99FF"/>
                </a:solidFill>
              </a:rPr>
              <a:t>Which letter below best describes a gene?</a:t>
            </a:r>
          </a:p>
          <a:p>
            <a:pPr lvl="1" eaLnBrk="1" hangingPunct="1"/>
            <a:r>
              <a:rPr lang="en-US" dirty="0">
                <a:solidFill>
                  <a:schemeClr val="accent1">
                    <a:lumMod val="40000"/>
                    <a:lumOff val="60000"/>
                  </a:schemeClr>
                </a:solidFill>
              </a:rPr>
              <a:t>A.) Allele that is covered up when the dominant allele is with it. </a:t>
            </a:r>
          </a:p>
          <a:p>
            <a:pPr lvl="1" eaLnBrk="1" hangingPunct="1"/>
            <a:r>
              <a:rPr lang="en-US" dirty="0">
                <a:solidFill>
                  <a:schemeClr val="accent2">
                    <a:lumMod val="40000"/>
                    <a:lumOff val="60000"/>
                  </a:schemeClr>
                </a:solidFill>
              </a:rPr>
              <a:t>B.) An organisms physical appearance or visible traits. </a:t>
            </a:r>
          </a:p>
          <a:p>
            <a:pPr lvl="1" eaLnBrk="1" hangingPunct="1"/>
            <a:r>
              <a:rPr lang="en-US" dirty="0">
                <a:solidFill>
                  <a:srgbClr val="FFCC99"/>
                </a:solidFill>
              </a:rPr>
              <a:t>C.) Factors that control traits.</a:t>
            </a:r>
          </a:p>
          <a:p>
            <a:pPr lvl="1" eaLnBrk="1" hangingPunct="1"/>
            <a:r>
              <a:rPr lang="en-US" dirty="0">
                <a:solidFill>
                  <a:srgbClr val="FF5050"/>
                </a:solidFill>
              </a:rPr>
              <a:t>D.) When the female contributes one factor, while the male contributes the other.</a:t>
            </a:r>
          </a:p>
        </p:txBody>
      </p:sp>
      <p:sp>
        <p:nvSpPr>
          <p:cNvPr id="957443"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latin typeface="Verdana" pitchFamily="34" charset="0"/>
              </a:rPr>
              <a:t>Copyright © 2010 Ryan P. Murphy</a:t>
            </a:r>
          </a:p>
        </p:txBody>
      </p:sp>
    </p:spTree>
    <p:extLst>
      <p:ext uri="{BB962C8B-B14F-4D97-AF65-F5344CB8AC3E}">
        <p14:creationId xmlns:p14="http://schemas.microsoft.com/office/powerpoint/2010/main" val="594838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Rectangle 3"/>
          <p:cNvSpPr>
            <a:spLocks noGrp="1" noChangeArrowheads="1"/>
          </p:cNvSpPr>
          <p:nvPr>
            <p:ph type="body" idx="1"/>
          </p:nvPr>
        </p:nvSpPr>
        <p:spPr>
          <a:xfrm>
            <a:off x="457200" y="533400"/>
            <a:ext cx="8229600" cy="5562600"/>
          </a:xfrm>
        </p:spPr>
        <p:txBody>
          <a:bodyPr/>
          <a:lstStyle/>
          <a:p>
            <a:pPr eaLnBrk="1" hangingPunct="1"/>
            <a:r>
              <a:rPr lang="en-US" dirty="0">
                <a:solidFill>
                  <a:schemeClr val="bg1"/>
                </a:solidFill>
              </a:rPr>
              <a:t>A </a:t>
            </a:r>
            <a:r>
              <a:rPr lang="en-US" b="1" dirty="0">
                <a:solidFill>
                  <a:schemeClr val="bg1"/>
                </a:solidFill>
              </a:rPr>
              <a:t>dominant allele</a:t>
            </a:r>
            <a:r>
              <a:rPr lang="en-US" dirty="0">
                <a:solidFill>
                  <a:schemeClr val="bg1"/>
                </a:solidFill>
              </a:rPr>
              <a:t> is one whose trait always shows up in the organism when the allele is present</a:t>
            </a:r>
            <a:r>
              <a:rPr lang="en-US" dirty="0"/>
              <a:t>.</a:t>
            </a:r>
          </a:p>
        </p:txBody>
      </p:sp>
      <p:pic>
        <p:nvPicPr>
          <p:cNvPr id="128004" name="Picture 5" descr="basicpunnetsqua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209800"/>
            <a:ext cx="8153400" cy="4305300"/>
          </a:xfrm>
          <a:prstGeom prst="rect">
            <a:avLst/>
          </a:prstGeom>
          <a:noFill/>
          <a:ln w="76200">
            <a:solidFill>
              <a:srgbClr val="99FFCC"/>
            </a:solidFill>
            <a:miter lim="800000"/>
            <a:headEnd/>
            <a:tailEnd/>
          </a:ln>
          <a:extLst>
            <a:ext uri="{909E8E84-426E-40DD-AFC4-6F175D3DCCD1}">
              <a14:hiddenFill xmlns:a14="http://schemas.microsoft.com/office/drawing/2010/main">
                <a:solidFill>
                  <a:srgbClr val="FFFFFF"/>
                </a:solidFill>
              </a14:hiddenFill>
            </a:ext>
          </a:extLst>
        </p:spPr>
      </p:pic>
      <p:sp>
        <p:nvSpPr>
          <p:cNvPr id="128005"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p>
        </p:txBody>
      </p:sp>
      <p:sp>
        <p:nvSpPr>
          <p:cNvPr id="2" name="Rounded Rectangle 1"/>
          <p:cNvSpPr/>
          <p:nvPr/>
        </p:nvSpPr>
        <p:spPr bwMode="auto">
          <a:xfrm>
            <a:off x="2057400" y="1905000"/>
            <a:ext cx="5715000" cy="838200"/>
          </a:xfrm>
          <a:prstGeom prst="roundRect">
            <a:avLst/>
          </a:prstGeom>
          <a:solidFill>
            <a:schemeClr val="bg1"/>
          </a:solidFill>
          <a:ln w="38100" cap="flat" cmpd="sng" algn="ctr">
            <a:solidFill>
              <a:schemeClr val="accent6">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3" name="Rectangle 2"/>
          <p:cNvSpPr/>
          <p:nvPr/>
        </p:nvSpPr>
        <p:spPr>
          <a:xfrm>
            <a:off x="3429000" y="1848062"/>
            <a:ext cx="2816797"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buNone/>
            </a:pPr>
            <a:r>
              <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Meiosis</a:t>
            </a:r>
          </a:p>
        </p:txBody>
      </p:sp>
      <p:sp>
        <p:nvSpPr>
          <p:cNvPr id="7" name="Rounded Rectangle 6"/>
          <p:cNvSpPr/>
          <p:nvPr/>
        </p:nvSpPr>
        <p:spPr bwMode="auto">
          <a:xfrm rot="5400000">
            <a:off x="-838200" y="4114800"/>
            <a:ext cx="3581400" cy="838200"/>
          </a:xfrm>
          <a:prstGeom prst="roundRect">
            <a:avLst/>
          </a:prstGeom>
          <a:solidFill>
            <a:schemeClr val="bg1"/>
          </a:solidFill>
          <a:ln w="38100" cap="flat" cmpd="sng" algn="ctr">
            <a:solidFill>
              <a:schemeClr val="accent6">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4" name="Rectangle 3"/>
          <p:cNvSpPr/>
          <p:nvPr/>
        </p:nvSpPr>
        <p:spPr>
          <a:xfrm>
            <a:off x="725201" y="2785170"/>
            <a:ext cx="454597" cy="35394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buNone/>
            </a:pPr>
            <a:r>
              <a:rPr lang="en-US"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eiosis</a:t>
            </a:r>
            <a:endParaRPr lang="en-US"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2" name="Rectangle 3"/>
          <p:cNvSpPr>
            <a:spLocks noGrp="1" noChangeArrowheads="1"/>
          </p:cNvSpPr>
          <p:nvPr>
            <p:ph type="body" idx="4294967295"/>
          </p:nvPr>
        </p:nvSpPr>
        <p:spPr>
          <a:xfrm>
            <a:off x="457200" y="228600"/>
            <a:ext cx="8153400" cy="5897563"/>
          </a:xfrm>
        </p:spPr>
        <p:txBody>
          <a:bodyPr/>
          <a:lstStyle/>
          <a:p>
            <a:pPr eaLnBrk="1" hangingPunct="1"/>
            <a:r>
              <a:rPr lang="en-US" dirty="0"/>
              <a:t>Vocabulary Review.</a:t>
            </a:r>
          </a:p>
          <a:p>
            <a:pPr eaLnBrk="1" hangingPunct="1"/>
            <a:r>
              <a:rPr lang="en-US" dirty="0">
                <a:solidFill>
                  <a:srgbClr val="FF99FF"/>
                </a:solidFill>
              </a:rPr>
              <a:t>Which letter below best describes a gene?</a:t>
            </a:r>
          </a:p>
          <a:p>
            <a:pPr lvl="1" eaLnBrk="1" hangingPunct="1"/>
            <a:r>
              <a:rPr lang="en-US" dirty="0">
                <a:solidFill>
                  <a:schemeClr val="accent1">
                    <a:lumMod val="40000"/>
                    <a:lumOff val="60000"/>
                  </a:schemeClr>
                </a:solidFill>
              </a:rPr>
              <a:t>A.) Allele that is covered up when the dominant allele is with it. </a:t>
            </a:r>
          </a:p>
          <a:p>
            <a:pPr lvl="1" eaLnBrk="1" hangingPunct="1"/>
            <a:r>
              <a:rPr lang="en-US" dirty="0">
                <a:solidFill>
                  <a:schemeClr val="accent2">
                    <a:lumMod val="40000"/>
                    <a:lumOff val="60000"/>
                  </a:schemeClr>
                </a:solidFill>
              </a:rPr>
              <a:t>B.) An organisms physical appearance or visible traits. </a:t>
            </a:r>
          </a:p>
          <a:p>
            <a:pPr lvl="1" eaLnBrk="1" hangingPunct="1"/>
            <a:r>
              <a:rPr lang="en-US" dirty="0">
                <a:solidFill>
                  <a:srgbClr val="FFCC99"/>
                </a:solidFill>
              </a:rPr>
              <a:t>C.) Factors that control traits.</a:t>
            </a:r>
          </a:p>
          <a:p>
            <a:pPr lvl="1" eaLnBrk="1" hangingPunct="1"/>
            <a:r>
              <a:rPr lang="en-US" dirty="0">
                <a:solidFill>
                  <a:srgbClr val="FF5050"/>
                </a:solidFill>
              </a:rPr>
              <a:t>D.) When the female contributes one factor, while the male contributes the other.</a:t>
            </a:r>
          </a:p>
        </p:txBody>
      </p:sp>
      <p:sp>
        <p:nvSpPr>
          <p:cNvPr id="957443"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latin typeface="Verdana" pitchFamily="34" charset="0"/>
              </a:rPr>
              <a:t>Copyright © 2010 Ryan P. Murphy</a:t>
            </a:r>
          </a:p>
        </p:txBody>
      </p:sp>
      <p:sp>
        <p:nvSpPr>
          <p:cNvPr id="2" name="Rectangle 1"/>
          <p:cNvSpPr/>
          <p:nvPr/>
        </p:nvSpPr>
        <p:spPr>
          <a:xfrm>
            <a:off x="242802" y="5486400"/>
            <a:ext cx="7034298" cy="923330"/>
          </a:xfrm>
          <a:prstGeom prst="rect">
            <a:avLst/>
          </a:prstGeom>
          <a:noFill/>
        </p:spPr>
        <p:txBody>
          <a:bodyPr wrap="none" lIns="91440" tIns="45720" rIns="91440" bIns="45720">
            <a:spAutoFit/>
          </a:bodyPr>
          <a:lstStyle/>
          <a:p>
            <a:pPr algn="ctr">
              <a:buNone/>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nd the answer is…</a:t>
            </a:r>
          </a:p>
        </p:txBody>
      </p:sp>
    </p:spTree>
    <p:extLst>
      <p:ext uri="{BB962C8B-B14F-4D97-AF65-F5344CB8AC3E}">
        <p14:creationId xmlns:p14="http://schemas.microsoft.com/office/powerpoint/2010/main" val="5948388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2" name="Rectangle 3"/>
          <p:cNvSpPr>
            <a:spLocks noGrp="1" noChangeArrowheads="1"/>
          </p:cNvSpPr>
          <p:nvPr>
            <p:ph type="body" idx="4294967295"/>
          </p:nvPr>
        </p:nvSpPr>
        <p:spPr>
          <a:xfrm>
            <a:off x="457200" y="228600"/>
            <a:ext cx="8153400" cy="5897563"/>
          </a:xfrm>
        </p:spPr>
        <p:txBody>
          <a:bodyPr/>
          <a:lstStyle/>
          <a:p>
            <a:pPr eaLnBrk="1" hangingPunct="1"/>
            <a:r>
              <a:rPr lang="en-US" dirty="0"/>
              <a:t>Vocabulary Review.</a:t>
            </a:r>
          </a:p>
          <a:p>
            <a:pPr eaLnBrk="1" hangingPunct="1"/>
            <a:r>
              <a:rPr lang="en-US" dirty="0">
                <a:solidFill>
                  <a:srgbClr val="FF99FF"/>
                </a:solidFill>
              </a:rPr>
              <a:t>Which letter below best describes a gene?</a:t>
            </a:r>
          </a:p>
          <a:p>
            <a:pPr lvl="1" eaLnBrk="1" hangingPunct="1"/>
            <a:r>
              <a:rPr lang="en-US" dirty="0">
                <a:solidFill>
                  <a:schemeClr val="accent1">
                    <a:lumMod val="40000"/>
                    <a:lumOff val="60000"/>
                  </a:schemeClr>
                </a:solidFill>
              </a:rPr>
              <a:t>A.) Allele that is covered up when the dominant allele is with it. </a:t>
            </a:r>
          </a:p>
          <a:p>
            <a:pPr lvl="1" eaLnBrk="1" hangingPunct="1"/>
            <a:r>
              <a:rPr lang="en-US" dirty="0">
                <a:solidFill>
                  <a:schemeClr val="accent2">
                    <a:lumMod val="40000"/>
                    <a:lumOff val="60000"/>
                  </a:schemeClr>
                </a:solidFill>
              </a:rPr>
              <a:t>B.) An organisms physical appearance or visible traits. </a:t>
            </a:r>
          </a:p>
          <a:p>
            <a:pPr lvl="1" eaLnBrk="1" hangingPunct="1"/>
            <a:r>
              <a:rPr lang="en-US" dirty="0">
                <a:solidFill>
                  <a:srgbClr val="FFCC99"/>
                </a:solidFill>
              </a:rPr>
              <a:t>C.) Factors that control traits.</a:t>
            </a:r>
          </a:p>
          <a:p>
            <a:pPr lvl="1" eaLnBrk="1" hangingPunct="1"/>
            <a:r>
              <a:rPr lang="en-US" dirty="0">
                <a:solidFill>
                  <a:srgbClr val="FF5050"/>
                </a:solidFill>
              </a:rPr>
              <a:t>D.) When the female contributes one factor, while the male contributes the other.</a:t>
            </a:r>
          </a:p>
        </p:txBody>
      </p:sp>
      <p:sp>
        <p:nvSpPr>
          <p:cNvPr id="957443"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latin typeface="Verdana" pitchFamily="34" charset="0"/>
              </a:rPr>
              <a:t>Copyright © 2010 Ryan P. Murphy</a:t>
            </a:r>
          </a:p>
        </p:txBody>
      </p:sp>
      <p:sp>
        <p:nvSpPr>
          <p:cNvPr id="2" name="Rectangle 1"/>
          <p:cNvSpPr/>
          <p:nvPr/>
        </p:nvSpPr>
        <p:spPr>
          <a:xfrm>
            <a:off x="242802" y="5486400"/>
            <a:ext cx="7034298" cy="923330"/>
          </a:xfrm>
          <a:prstGeom prst="rect">
            <a:avLst/>
          </a:prstGeom>
          <a:noFill/>
        </p:spPr>
        <p:txBody>
          <a:bodyPr wrap="none" lIns="91440" tIns="45720" rIns="91440" bIns="45720">
            <a:spAutoFit/>
          </a:bodyPr>
          <a:lstStyle/>
          <a:p>
            <a:pPr algn="ctr">
              <a:buNone/>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nd the answer is…</a:t>
            </a:r>
          </a:p>
        </p:txBody>
      </p:sp>
      <p:sp>
        <p:nvSpPr>
          <p:cNvPr id="3" name="Rounded Rectangle 2"/>
          <p:cNvSpPr/>
          <p:nvPr/>
        </p:nvSpPr>
        <p:spPr bwMode="auto">
          <a:xfrm>
            <a:off x="685800" y="3276600"/>
            <a:ext cx="6781800" cy="533400"/>
          </a:xfrm>
          <a:prstGeom prst="roundRect">
            <a:avLst/>
          </a:prstGeom>
          <a:solidFill>
            <a:srgbClr val="FFCC99">
              <a:alpha val="15000"/>
            </a:srgbClr>
          </a:solidFill>
          <a:ln w="57150" cap="flat" cmpd="sng" algn="ctr">
            <a:solidFill>
              <a:srgbClr val="FFCC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Tree>
    <p:extLst>
      <p:ext uri="{BB962C8B-B14F-4D97-AF65-F5344CB8AC3E}">
        <p14:creationId xmlns:p14="http://schemas.microsoft.com/office/powerpoint/2010/main" val="241776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067800" cy="6858000"/>
          </a:xfrm>
          <a:prstGeom prst="rect">
            <a:avLst/>
          </a:prstGeom>
          <a:noFill/>
          <a:ln w="57150" cmpd="thinThick"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3993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2" name="Rectangle 3"/>
          <p:cNvSpPr>
            <a:spLocks noGrp="1" noChangeArrowheads="1"/>
          </p:cNvSpPr>
          <p:nvPr>
            <p:ph type="body" idx="4294967295"/>
          </p:nvPr>
        </p:nvSpPr>
        <p:spPr>
          <a:xfrm>
            <a:off x="152400" y="228600"/>
            <a:ext cx="8839200" cy="5897563"/>
          </a:xfrm>
        </p:spPr>
        <p:txBody>
          <a:bodyPr/>
          <a:lstStyle/>
          <a:p>
            <a:pPr eaLnBrk="1" hangingPunct="1"/>
            <a:r>
              <a:rPr lang="en-US" dirty="0"/>
              <a:t>Vocabulary Review.</a:t>
            </a:r>
          </a:p>
          <a:p>
            <a:pPr eaLnBrk="1" hangingPunct="1"/>
            <a:r>
              <a:rPr lang="en-US" dirty="0">
                <a:solidFill>
                  <a:srgbClr val="FF99FF"/>
                </a:solidFill>
              </a:rPr>
              <a:t>Which letter below best describes heredity?</a:t>
            </a:r>
          </a:p>
          <a:p>
            <a:pPr lvl="1" eaLnBrk="1" hangingPunct="1"/>
            <a:r>
              <a:rPr lang="en-US" dirty="0">
                <a:solidFill>
                  <a:srgbClr val="FF5050"/>
                </a:solidFill>
              </a:rPr>
              <a:t>A.) </a:t>
            </a:r>
            <a:r>
              <a:rPr lang="en-US" dirty="0">
                <a:solidFill>
                  <a:schemeClr val="bg1"/>
                </a:solidFill>
              </a:rPr>
              <a:t>When the female contributes one factor, while the male contributes the other.</a:t>
            </a:r>
          </a:p>
          <a:p>
            <a:pPr lvl="1" eaLnBrk="1" hangingPunct="1"/>
            <a:r>
              <a:rPr lang="en-US" dirty="0">
                <a:solidFill>
                  <a:schemeClr val="accent2">
                    <a:lumMod val="40000"/>
                    <a:lumOff val="60000"/>
                  </a:schemeClr>
                </a:solidFill>
              </a:rPr>
              <a:t>B.) </a:t>
            </a:r>
            <a:r>
              <a:rPr lang="en-US" dirty="0">
                <a:solidFill>
                  <a:schemeClr val="bg1"/>
                </a:solidFill>
              </a:rPr>
              <a:t>An organisms physical appearance or visible traits. </a:t>
            </a:r>
          </a:p>
          <a:p>
            <a:pPr lvl="1" eaLnBrk="1" hangingPunct="1"/>
            <a:r>
              <a:rPr lang="en-US" dirty="0">
                <a:solidFill>
                  <a:srgbClr val="00B0F0"/>
                </a:solidFill>
              </a:rPr>
              <a:t>C.) </a:t>
            </a:r>
            <a:r>
              <a:rPr lang="en-US" dirty="0">
                <a:solidFill>
                  <a:schemeClr val="bg1"/>
                </a:solidFill>
              </a:rPr>
              <a:t>When traits are passed from parents to offspring.</a:t>
            </a:r>
          </a:p>
          <a:p>
            <a:pPr lvl="1" eaLnBrk="1" hangingPunct="1"/>
            <a:r>
              <a:rPr lang="en-US" dirty="0">
                <a:solidFill>
                  <a:srgbClr val="FFCC99"/>
                </a:solidFill>
              </a:rPr>
              <a:t>D.) </a:t>
            </a:r>
            <a:r>
              <a:rPr lang="en-US" dirty="0">
                <a:solidFill>
                  <a:schemeClr val="bg1"/>
                </a:solidFill>
              </a:rPr>
              <a:t>Factors that control traits.</a:t>
            </a:r>
          </a:p>
          <a:p>
            <a:pPr lvl="1" eaLnBrk="1" hangingPunct="1"/>
            <a:r>
              <a:rPr lang="en-US" dirty="0">
                <a:solidFill>
                  <a:srgbClr val="996633"/>
                </a:solidFill>
              </a:rPr>
              <a:t>E.) </a:t>
            </a:r>
            <a:r>
              <a:rPr lang="en-US" dirty="0">
                <a:solidFill>
                  <a:schemeClr val="bg1"/>
                </a:solidFill>
              </a:rPr>
              <a:t>Allele that is covered up when the dominant allele is with it. </a:t>
            </a:r>
          </a:p>
        </p:txBody>
      </p:sp>
      <p:sp>
        <p:nvSpPr>
          <p:cNvPr id="957443"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latin typeface="Verdana" pitchFamily="34" charset="0"/>
              </a:rPr>
              <a:t>Copyright © 2010 Ryan P. Murphy</a:t>
            </a:r>
          </a:p>
        </p:txBody>
      </p:sp>
    </p:spTree>
    <p:extLst>
      <p:ext uri="{BB962C8B-B14F-4D97-AF65-F5344CB8AC3E}">
        <p14:creationId xmlns:p14="http://schemas.microsoft.com/office/powerpoint/2010/main" val="25557408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2" name="Rectangle 3"/>
          <p:cNvSpPr>
            <a:spLocks noGrp="1" noChangeArrowheads="1"/>
          </p:cNvSpPr>
          <p:nvPr>
            <p:ph type="body" idx="4294967295"/>
          </p:nvPr>
        </p:nvSpPr>
        <p:spPr>
          <a:xfrm>
            <a:off x="152400" y="228600"/>
            <a:ext cx="8839200" cy="5897563"/>
          </a:xfrm>
        </p:spPr>
        <p:txBody>
          <a:bodyPr/>
          <a:lstStyle/>
          <a:p>
            <a:pPr eaLnBrk="1" hangingPunct="1"/>
            <a:r>
              <a:rPr lang="en-US" dirty="0"/>
              <a:t>Vocabulary Review.</a:t>
            </a:r>
          </a:p>
          <a:p>
            <a:pPr eaLnBrk="1" hangingPunct="1"/>
            <a:r>
              <a:rPr lang="en-US" dirty="0">
                <a:solidFill>
                  <a:srgbClr val="FF99FF"/>
                </a:solidFill>
              </a:rPr>
              <a:t>Which letter below best describes heredity?</a:t>
            </a:r>
          </a:p>
          <a:p>
            <a:pPr lvl="1" eaLnBrk="1" hangingPunct="1"/>
            <a:r>
              <a:rPr lang="en-US" dirty="0">
                <a:solidFill>
                  <a:srgbClr val="FF5050"/>
                </a:solidFill>
              </a:rPr>
              <a:t>A.) When the female contributes one factor, while the male contributes the other.</a:t>
            </a:r>
          </a:p>
          <a:p>
            <a:pPr lvl="1" eaLnBrk="1" hangingPunct="1"/>
            <a:r>
              <a:rPr lang="en-US" dirty="0">
                <a:solidFill>
                  <a:schemeClr val="accent2">
                    <a:lumMod val="40000"/>
                    <a:lumOff val="60000"/>
                  </a:schemeClr>
                </a:solidFill>
              </a:rPr>
              <a:t>B.) </a:t>
            </a:r>
            <a:r>
              <a:rPr lang="en-US" dirty="0">
                <a:solidFill>
                  <a:schemeClr val="bg1"/>
                </a:solidFill>
              </a:rPr>
              <a:t>An organisms physical appearance or visible traits. </a:t>
            </a:r>
          </a:p>
          <a:p>
            <a:pPr lvl="1" eaLnBrk="1" hangingPunct="1"/>
            <a:r>
              <a:rPr lang="en-US" dirty="0">
                <a:solidFill>
                  <a:srgbClr val="00B0F0"/>
                </a:solidFill>
              </a:rPr>
              <a:t>C.) </a:t>
            </a:r>
            <a:r>
              <a:rPr lang="en-US" dirty="0">
                <a:solidFill>
                  <a:schemeClr val="bg1"/>
                </a:solidFill>
              </a:rPr>
              <a:t>When traits are passed from parents to offspring.</a:t>
            </a:r>
          </a:p>
          <a:p>
            <a:pPr lvl="1" eaLnBrk="1" hangingPunct="1"/>
            <a:r>
              <a:rPr lang="en-US" dirty="0">
                <a:solidFill>
                  <a:srgbClr val="FFCC99"/>
                </a:solidFill>
              </a:rPr>
              <a:t>D.) </a:t>
            </a:r>
            <a:r>
              <a:rPr lang="en-US" dirty="0">
                <a:solidFill>
                  <a:schemeClr val="bg1"/>
                </a:solidFill>
              </a:rPr>
              <a:t>Factors that control traits.</a:t>
            </a:r>
          </a:p>
          <a:p>
            <a:pPr lvl="1" eaLnBrk="1" hangingPunct="1"/>
            <a:r>
              <a:rPr lang="en-US" dirty="0">
                <a:solidFill>
                  <a:srgbClr val="996633"/>
                </a:solidFill>
              </a:rPr>
              <a:t>E.) </a:t>
            </a:r>
            <a:r>
              <a:rPr lang="en-US" dirty="0">
                <a:solidFill>
                  <a:schemeClr val="bg1"/>
                </a:solidFill>
              </a:rPr>
              <a:t>Allele that is covered up when the dominant allele is with it. </a:t>
            </a:r>
          </a:p>
        </p:txBody>
      </p:sp>
      <p:sp>
        <p:nvSpPr>
          <p:cNvPr id="957443"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latin typeface="Verdana" pitchFamily="34" charset="0"/>
              </a:rPr>
              <a:t>Copyright © 2010 Ryan P. Murphy</a:t>
            </a:r>
          </a:p>
        </p:txBody>
      </p:sp>
    </p:spTree>
    <p:extLst>
      <p:ext uri="{BB962C8B-B14F-4D97-AF65-F5344CB8AC3E}">
        <p14:creationId xmlns:p14="http://schemas.microsoft.com/office/powerpoint/2010/main" val="4847278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2" name="Rectangle 3"/>
          <p:cNvSpPr>
            <a:spLocks noGrp="1" noChangeArrowheads="1"/>
          </p:cNvSpPr>
          <p:nvPr>
            <p:ph type="body" idx="4294967295"/>
          </p:nvPr>
        </p:nvSpPr>
        <p:spPr>
          <a:xfrm>
            <a:off x="152400" y="228600"/>
            <a:ext cx="8839200" cy="5897563"/>
          </a:xfrm>
        </p:spPr>
        <p:txBody>
          <a:bodyPr/>
          <a:lstStyle/>
          <a:p>
            <a:pPr eaLnBrk="1" hangingPunct="1"/>
            <a:r>
              <a:rPr lang="en-US" dirty="0"/>
              <a:t>Vocabulary Review.</a:t>
            </a:r>
          </a:p>
          <a:p>
            <a:pPr eaLnBrk="1" hangingPunct="1"/>
            <a:r>
              <a:rPr lang="en-US" dirty="0">
                <a:solidFill>
                  <a:srgbClr val="FF99FF"/>
                </a:solidFill>
              </a:rPr>
              <a:t>Which letter below best describes heredity?</a:t>
            </a:r>
          </a:p>
          <a:p>
            <a:pPr lvl="1" eaLnBrk="1" hangingPunct="1"/>
            <a:r>
              <a:rPr lang="en-US" dirty="0">
                <a:solidFill>
                  <a:srgbClr val="FF5050"/>
                </a:solidFill>
              </a:rPr>
              <a:t>A.) When the female contributes one factor, while the male contributes the other.</a:t>
            </a:r>
          </a:p>
          <a:p>
            <a:pPr lvl="1" eaLnBrk="1" hangingPunct="1"/>
            <a:r>
              <a:rPr lang="en-US" dirty="0">
                <a:solidFill>
                  <a:schemeClr val="accent2">
                    <a:lumMod val="40000"/>
                    <a:lumOff val="60000"/>
                  </a:schemeClr>
                </a:solidFill>
              </a:rPr>
              <a:t>B.) An organisms physical appearance or visible traits. </a:t>
            </a:r>
          </a:p>
          <a:p>
            <a:pPr lvl="1" eaLnBrk="1" hangingPunct="1"/>
            <a:r>
              <a:rPr lang="en-US" dirty="0">
                <a:solidFill>
                  <a:srgbClr val="00B0F0"/>
                </a:solidFill>
              </a:rPr>
              <a:t>C.) </a:t>
            </a:r>
            <a:r>
              <a:rPr lang="en-US" dirty="0">
                <a:solidFill>
                  <a:schemeClr val="bg1"/>
                </a:solidFill>
              </a:rPr>
              <a:t>When traits are passed from parents to offspring.</a:t>
            </a:r>
          </a:p>
          <a:p>
            <a:pPr lvl="1" eaLnBrk="1" hangingPunct="1"/>
            <a:r>
              <a:rPr lang="en-US" dirty="0">
                <a:solidFill>
                  <a:srgbClr val="FFCC99"/>
                </a:solidFill>
              </a:rPr>
              <a:t>D.) </a:t>
            </a:r>
            <a:r>
              <a:rPr lang="en-US" dirty="0">
                <a:solidFill>
                  <a:schemeClr val="bg1"/>
                </a:solidFill>
              </a:rPr>
              <a:t>Factors that control traits.</a:t>
            </a:r>
          </a:p>
          <a:p>
            <a:pPr lvl="1" eaLnBrk="1" hangingPunct="1"/>
            <a:r>
              <a:rPr lang="en-US" dirty="0">
                <a:solidFill>
                  <a:srgbClr val="996633"/>
                </a:solidFill>
              </a:rPr>
              <a:t>E.) </a:t>
            </a:r>
            <a:r>
              <a:rPr lang="en-US" dirty="0">
                <a:solidFill>
                  <a:schemeClr val="bg1"/>
                </a:solidFill>
              </a:rPr>
              <a:t>Allele that is covered up when the dominant allele is with it. </a:t>
            </a:r>
          </a:p>
        </p:txBody>
      </p:sp>
      <p:sp>
        <p:nvSpPr>
          <p:cNvPr id="957443"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latin typeface="Verdana" pitchFamily="34" charset="0"/>
              </a:rPr>
              <a:t>Copyright © 2010 Ryan P. Murphy</a:t>
            </a:r>
          </a:p>
        </p:txBody>
      </p:sp>
    </p:spTree>
    <p:extLst>
      <p:ext uri="{BB962C8B-B14F-4D97-AF65-F5344CB8AC3E}">
        <p14:creationId xmlns:p14="http://schemas.microsoft.com/office/powerpoint/2010/main" val="4847278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2" name="Rectangle 3"/>
          <p:cNvSpPr>
            <a:spLocks noGrp="1" noChangeArrowheads="1"/>
          </p:cNvSpPr>
          <p:nvPr>
            <p:ph type="body" idx="4294967295"/>
          </p:nvPr>
        </p:nvSpPr>
        <p:spPr>
          <a:xfrm>
            <a:off x="152400" y="228600"/>
            <a:ext cx="8839200" cy="5897563"/>
          </a:xfrm>
        </p:spPr>
        <p:txBody>
          <a:bodyPr/>
          <a:lstStyle/>
          <a:p>
            <a:pPr eaLnBrk="1" hangingPunct="1"/>
            <a:r>
              <a:rPr lang="en-US" dirty="0"/>
              <a:t>Vocabulary Review.</a:t>
            </a:r>
          </a:p>
          <a:p>
            <a:pPr eaLnBrk="1" hangingPunct="1"/>
            <a:r>
              <a:rPr lang="en-US" dirty="0">
                <a:solidFill>
                  <a:srgbClr val="FF99FF"/>
                </a:solidFill>
              </a:rPr>
              <a:t>Which letter below best describes heredity?</a:t>
            </a:r>
          </a:p>
          <a:p>
            <a:pPr lvl="1" eaLnBrk="1" hangingPunct="1"/>
            <a:r>
              <a:rPr lang="en-US" dirty="0">
                <a:solidFill>
                  <a:srgbClr val="FF5050"/>
                </a:solidFill>
              </a:rPr>
              <a:t>A.) When the female contributes one factor, while the male contributes the other.</a:t>
            </a:r>
          </a:p>
          <a:p>
            <a:pPr lvl="1" eaLnBrk="1" hangingPunct="1"/>
            <a:r>
              <a:rPr lang="en-US" dirty="0">
                <a:solidFill>
                  <a:schemeClr val="accent2">
                    <a:lumMod val="40000"/>
                    <a:lumOff val="60000"/>
                  </a:schemeClr>
                </a:solidFill>
              </a:rPr>
              <a:t>B.) An organisms physical appearance or visible traits. </a:t>
            </a:r>
          </a:p>
          <a:p>
            <a:pPr lvl="1" eaLnBrk="1" hangingPunct="1"/>
            <a:r>
              <a:rPr lang="en-US" dirty="0">
                <a:solidFill>
                  <a:srgbClr val="00B0F0"/>
                </a:solidFill>
              </a:rPr>
              <a:t>C.) When traits are passed from parents to offspring.</a:t>
            </a:r>
          </a:p>
          <a:p>
            <a:pPr lvl="1" eaLnBrk="1" hangingPunct="1"/>
            <a:r>
              <a:rPr lang="en-US" dirty="0">
                <a:solidFill>
                  <a:srgbClr val="FFCC99"/>
                </a:solidFill>
              </a:rPr>
              <a:t>D.) </a:t>
            </a:r>
            <a:r>
              <a:rPr lang="en-US" dirty="0">
                <a:solidFill>
                  <a:schemeClr val="bg1"/>
                </a:solidFill>
              </a:rPr>
              <a:t>Factors that control traits.</a:t>
            </a:r>
          </a:p>
          <a:p>
            <a:pPr lvl="1" eaLnBrk="1" hangingPunct="1"/>
            <a:r>
              <a:rPr lang="en-US" dirty="0">
                <a:solidFill>
                  <a:srgbClr val="996633"/>
                </a:solidFill>
              </a:rPr>
              <a:t>E.) </a:t>
            </a:r>
            <a:r>
              <a:rPr lang="en-US" dirty="0">
                <a:solidFill>
                  <a:schemeClr val="bg1"/>
                </a:solidFill>
              </a:rPr>
              <a:t>Allele that is covered up when the dominant allele is with it. </a:t>
            </a:r>
          </a:p>
        </p:txBody>
      </p:sp>
      <p:sp>
        <p:nvSpPr>
          <p:cNvPr id="957443"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latin typeface="Verdana" pitchFamily="34" charset="0"/>
              </a:rPr>
              <a:t>Copyright © 2010 Ryan P. Murphy</a:t>
            </a:r>
          </a:p>
        </p:txBody>
      </p:sp>
    </p:spTree>
    <p:extLst>
      <p:ext uri="{BB962C8B-B14F-4D97-AF65-F5344CB8AC3E}">
        <p14:creationId xmlns:p14="http://schemas.microsoft.com/office/powerpoint/2010/main" val="4847278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2" name="Rectangle 3"/>
          <p:cNvSpPr>
            <a:spLocks noGrp="1" noChangeArrowheads="1"/>
          </p:cNvSpPr>
          <p:nvPr>
            <p:ph type="body" idx="4294967295"/>
          </p:nvPr>
        </p:nvSpPr>
        <p:spPr>
          <a:xfrm>
            <a:off x="152400" y="228600"/>
            <a:ext cx="8839200" cy="5897563"/>
          </a:xfrm>
        </p:spPr>
        <p:txBody>
          <a:bodyPr/>
          <a:lstStyle/>
          <a:p>
            <a:pPr eaLnBrk="1" hangingPunct="1"/>
            <a:r>
              <a:rPr lang="en-US" dirty="0"/>
              <a:t>Vocabulary Review.</a:t>
            </a:r>
          </a:p>
          <a:p>
            <a:pPr eaLnBrk="1" hangingPunct="1"/>
            <a:r>
              <a:rPr lang="en-US" dirty="0">
                <a:solidFill>
                  <a:srgbClr val="FF99FF"/>
                </a:solidFill>
              </a:rPr>
              <a:t>Which letter below best describes heredity?</a:t>
            </a:r>
          </a:p>
          <a:p>
            <a:pPr lvl="1" eaLnBrk="1" hangingPunct="1"/>
            <a:r>
              <a:rPr lang="en-US" dirty="0">
                <a:solidFill>
                  <a:srgbClr val="FF5050"/>
                </a:solidFill>
              </a:rPr>
              <a:t>A.) When the female contributes one factor, while the male contributes the other.</a:t>
            </a:r>
          </a:p>
          <a:p>
            <a:pPr lvl="1" eaLnBrk="1" hangingPunct="1"/>
            <a:r>
              <a:rPr lang="en-US" dirty="0">
                <a:solidFill>
                  <a:schemeClr val="accent2">
                    <a:lumMod val="40000"/>
                    <a:lumOff val="60000"/>
                  </a:schemeClr>
                </a:solidFill>
              </a:rPr>
              <a:t>B.) An organisms physical appearance or visible traits. </a:t>
            </a:r>
          </a:p>
          <a:p>
            <a:pPr lvl="1" eaLnBrk="1" hangingPunct="1"/>
            <a:r>
              <a:rPr lang="en-US" dirty="0">
                <a:solidFill>
                  <a:srgbClr val="00B0F0"/>
                </a:solidFill>
              </a:rPr>
              <a:t>C.) When traits are passed from parents to offspring.</a:t>
            </a:r>
          </a:p>
          <a:p>
            <a:pPr lvl="1" eaLnBrk="1" hangingPunct="1"/>
            <a:r>
              <a:rPr lang="en-US" dirty="0">
                <a:solidFill>
                  <a:srgbClr val="FFCC99"/>
                </a:solidFill>
              </a:rPr>
              <a:t>D.) Factors that control traits.</a:t>
            </a:r>
          </a:p>
          <a:p>
            <a:pPr lvl="1" eaLnBrk="1" hangingPunct="1"/>
            <a:r>
              <a:rPr lang="en-US" dirty="0">
                <a:solidFill>
                  <a:srgbClr val="996633"/>
                </a:solidFill>
              </a:rPr>
              <a:t>E.) </a:t>
            </a:r>
            <a:r>
              <a:rPr lang="en-US" dirty="0">
                <a:solidFill>
                  <a:schemeClr val="bg1"/>
                </a:solidFill>
              </a:rPr>
              <a:t>Allele that is covered up when the dominant allele is with it. </a:t>
            </a:r>
          </a:p>
        </p:txBody>
      </p:sp>
      <p:sp>
        <p:nvSpPr>
          <p:cNvPr id="957443"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latin typeface="Verdana" pitchFamily="34" charset="0"/>
              </a:rPr>
              <a:t>Copyright © 2010 Ryan P. Murphy</a:t>
            </a:r>
          </a:p>
        </p:txBody>
      </p:sp>
    </p:spTree>
    <p:extLst>
      <p:ext uri="{BB962C8B-B14F-4D97-AF65-F5344CB8AC3E}">
        <p14:creationId xmlns:p14="http://schemas.microsoft.com/office/powerpoint/2010/main" val="4847278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2" name="Rectangle 3"/>
          <p:cNvSpPr>
            <a:spLocks noGrp="1" noChangeArrowheads="1"/>
          </p:cNvSpPr>
          <p:nvPr>
            <p:ph type="body" idx="4294967295"/>
          </p:nvPr>
        </p:nvSpPr>
        <p:spPr>
          <a:xfrm>
            <a:off x="152400" y="228600"/>
            <a:ext cx="8839200" cy="5897563"/>
          </a:xfrm>
        </p:spPr>
        <p:txBody>
          <a:bodyPr/>
          <a:lstStyle/>
          <a:p>
            <a:pPr eaLnBrk="1" hangingPunct="1"/>
            <a:r>
              <a:rPr lang="en-US" dirty="0"/>
              <a:t>Vocabulary Review.</a:t>
            </a:r>
          </a:p>
          <a:p>
            <a:pPr eaLnBrk="1" hangingPunct="1"/>
            <a:r>
              <a:rPr lang="en-US" dirty="0">
                <a:solidFill>
                  <a:srgbClr val="FF99FF"/>
                </a:solidFill>
              </a:rPr>
              <a:t>Which letter below best describes heredity?</a:t>
            </a:r>
          </a:p>
          <a:p>
            <a:pPr lvl="1" eaLnBrk="1" hangingPunct="1"/>
            <a:r>
              <a:rPr lang="en-US" dirty="0">
                <a:solidFill>
                  <a:srgbClr val="FF5050"/>
                </a:solidFill>
              </a:rPr>
              <a:t>A.) When the female contributes one factor, while the male contributes the other.</a:t>
            </a:r>
          </a:p>
          <a:p>
            <a:pPr lvl="1" eaLnBrk="1" hangingPunct="1"/>
            <a:r>
              <a:rPr lang="en-US" dirty="0">
                <a:solidFill>
                  <a:schemeClr val="accent2">
                    <a:lumMod val="40000"/>
                    <a:lumOff val="60000"/>
                  </a:schemeClr>
                </a:solidFill>
              </a:rPr>
              <a:t>B.) An organisms physical appearance or visible traits. </a:t>
            </a:r>
          </a:p>
          <a:p>
            <a:pPr lvl="1" eaLnBrk="1" hangingPunct="1"/>
            <a:r>
              <a:rPr lang="en-US" dirty="0">
                <a:solidFill>
                  <a:srgbClr val="00B0F0"/>
                </a:solidFill>
              </a:rPr>
              <a:t>C.) When traits are passed from parents to offspring.</a:t>
            </a:r>
          </a:p>
          <a:p>
            <a:pPr lvl="1" eaLnBrk="1" hangingPunct="1"/>
            <a:r>
              <a:rPr lang="en-US" dirty="0">
                <a:solidFill>
                  <a:srgbClr val="FFCC99"/>
                </a:solidFill>
              </a:rPr>
              <a:t>D.) Factors that control traits.</a:t>
            </a:r>
          </a:p>
          <a:p>
            <a:pPr lvl="1" eaLnBrk="1" hangingPunct="1"/>
            <a:r>
              <a:rPr lang="en-US" dirty="0">
                <a:solidFill>
                  <a:srgbClr val="996633"/>
                </a:solidFill>
              </a:rPr>
              <a:t>E.) Allele that is covered up when the dominant allele is with it. </a:t>
            </a:r>
          </a:p>
        </p:txBody>
      </p:sp>
      <p:sp>
        <p:nvSpPr>
          <p:cNvPr id="957443"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latin typeface="Verdana" pitchFamily="34" charset="0"/>
              </a:rPr>
              <a:t>Copyright © 2010 Ryan P. Murphy</a:t>
            </a:r>
          </a:p>
        </p:txBody>
      </p:sp>
    </p:spTree>
    <p:extLst>
      <p:ext uri="{BB962C8B-B14F-4D97-AF65-F5344CB8AC3E}">
        <p14:creationId xmlns:p14="http://schemas.microsoft.com/office/powerpoint/2010/main" val="4847278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2" name="Rectangle 3"/>
          <p:cNvSpPr>
            <a:spLocks noGrp="1" noChangeArrowheads="1"/>
          </p:cNvSpPr>
          <p:nvPr>
            <p:ph type="body" idx="4294967295"/>
          </p:nvPr>
        </p:nvSpPr>
        <p:spPr>
          <a:xfrm>
            <a:off x="152400" y="228600"/>
            <a:ext cx="8839200" cy="5897563"/>
          </a:xfrm>
        </p:spPr>
        <p:txBody>
          <a:bodyPr/>
          <a:lstStyle/>
          <a:p>
            <a:pPr eaLnBrk="1" hangingPunct="1"/>
            <a:r>
              <a:rPr lang="en-US" dirty="0"/>
              <a:t>Vocabulary Review.</a:t>
            </a:r>
          </a:p>
          <a:p>
            <a:pPr eaLnBrk="1" hangingPunct="1"/>
            <a:r>
              <a:rPr lang="en-US" dirty="0">
                <a:solidFill>
                  <a:srgbClr val="FF99FF"/>
                </a:solidFill>
              </a:rPr>
              <a:t>Which letter below best describes heredity?</a:t>
            </a:r>
          </a:p>
          <a:p>
            <a:pPr lvl="1" eaLnBrk="1" hangingPunct="1"/>
            <a:r>
              <a:rPr lang="en-US" dirty="0">
                <a:solidFill>
                  <a:srgbClr val="FF5050"/>
                </a:solidFill>
              </a:rPr>
              <a:t>A.) When the female contributes one factor, while the male contributes the other.</a:t>
            </a:r>
          </a:p>
          <a:p>
            <a:pPr lvl="1" eaLnBrk="1" hangingPunct="1"/>
            <a:r>
              <a:rPr lang="en-US" dirty="0">
                <a:solidFill>
                  <a:schemeClr val="accent2">
                    <a:lumMod val="40000"/>
                    <a:lumOff val="60000"/>
                  </a:schemeClr>
                </a:solidFill>
              </a:rPr>
              <a:t>B.) An organisms physical appearance or visible traits. </a:t>
            </a:r>
          </a:p>
          <a:p>
            <a:pPr lvl="1" eaLnBrk="1" hangingPunct="1"/>
            <a:r>
              <a:rPr lang="en-US" dirty="0">
                <a:solidFill>
                  <a:srgbClr val="00B0F0"/>
                </a:solidFill>
              </a:rPr>
              <a:t>C.) When traits are passed from parents to offspring.</a:t>
            </a:r>
          </a:p>
          <a:p>
            <a:pPr lvl="1" eaLnBrk="1" hangingPunct="1"/>
            <a:r>
              <a:rPr lang="en-US" dirty="0">
                <a:solidFill>
                  <a:srgbClr val="FFCC99"/>
                </a:solidFill>
              </a:rPr>
              <a:t>D.) Factors that control traits.</a:t>
            </a:r>
          </a:p>
          <a:p>
            <a:pPr lvl="1" eaLnBrk="1" hangingPunct="1"/>
            <a:r>
              <a:rPr lang="en-US" dirty="0">
                <a:solidFill>
                  <a:srgbClr val="996633"/>
                </a:solidFill>
              </a:rPr>
              <a:t>E.) Allele that is covered up when the dominant allele is with it. </a:t>
            </a:r>
          </a:p>
        </p:txBody>
      </p:sp>
      <p:sp>
        <p:nvSpPr>
          <p:cNvPr id="957443"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latin typeface="Verdana" pitchFamily="34" charset="0"/>
              </a:rPr>
              <a:t>Copyright © 2010 Ryan P. Murphy</a:t>
            </a:r>
          </a:p>
        </p:txBody>
      </p:sp>
      <p:sp>
        <p:nvSpPr>
          <p:cNvPr id="2" name="Rectangle 1"/>
          <p:cNvSpPr/>
          <p:nvPr/>
        </p:nvSpPr>
        <p:spPr>
          <a:xfrm>
            <a:off x="242802" y="5813226"/>
            <a:ext cx="7034298" cy="923330"/>
          </a:xfrm>
          <a:prstGeom prst="rect">
            <a:avLst/>
          </a:prstGeom>
          <a:noFill/>
        </p:spPr>
        <p:txBody>
          <a:bodyPr wrap="none" lIns="91440" tIns="45720" rIns="91440" bIns="45720">
            <a:spAutoFit/>
          </a:bodyPr>
          <a:lstStyle/>
          <a:p>
            <a:pPr algn="ctr">
              <a:buNone/>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nd the answer is…</a:t>
            </a:r>
          </a:p>
        </p:txBody>
      </p:sp>
    </p:spTree>
    <p:extLst>
      <p:ext uri="{BB962C8B-B14F-4D97-AF65-F5344CB8AC3E}">
        <p14:creationId xmlns:p14="http://schemas.microsoft.com/office/powerpoint/2010/main" val="484727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Rectangle 3"/>
          <p:cNvSpPr>
            <a:spLocks noGrp="1" noChangeArrowheads="1"/>
          </p:cNvSpPr>
          <p:nvPr>
            <p:ph type="body" idx="1"/>
          </p:nvPr>
        </p:nvSpPr>
        <p:spPr>
          <a:xfrm>
            <a:off x="457200" y="533400"/>
            <a:ext cx="8229600" cy="5562600"/>
          </a:xfrm>
        </p:spPr>
        <p:txBody>
          <a:bodyPr/>
          <a:lstStyle/>
          <a:p>
            <a:pPr eaLnBrk="1" hangingPunct="1"/>
            <a:r>
              <a:rPr lang="en-US" dirty="0">
                <a:solidFill>
                  <a:schemeClr val="bg1"/>
                </a:solidFill>
              </a:rPr>
              <a:t>A </a:t>
            </a:r>
            <a:r>
              <a:rPr lang="en-US" b="1" dirty="0">
                <a:solidFill>
                  <a:schemeClr val="bg1"/>
                </a:solidFill>
              </a:rPr>
              <a:t>dominant allele</a:t>
            </a:r>
            <a:r>
              <a:rPr lang="en-US" dirty="0">
                <a:solidFill>
                  <a:schemeClr val="bg1"/>
                </a:solidFill>
              </a:rPr>
              <a:t> is one whose trait always shows up in the organism when the allele is present</a:t>
            </a:r>
            <a:r>
              <a:rPr lang="en-US" dirty="0"/>
              <a:t>.</a:t>
            </a:r>
          </a:p>
        </p:txBody>
      </p:sp>
      <p:pic>
        <p:nvPicPr>
          <p:cNvPr id="128004" name="Picture 5" descr="basicpunnetsqua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209800"/>
            <a:ext cx="8153400" cy="4305300"/>
          </a:xfrm>
          <a:prstGeom prst="rect">
            <a:avLst/>
          </a:prstGeom>
          <a:noFill/>
          <a:ln w="76200">
            <a:solidFill>
              <a:srgbClr val="99FFCC"/>
            </a:solidFill>
            <a:miter lim="800000"/>
            <a:headEnd/>
            <a:tailEnd/>
          </a:ln>
          <a:extLst>
            <a:ext uri="{909E8E84-426E-40DD-AFC4-6F175D3DCCD1}">
              <a14:hiddenFill xmlns:a14="http://schemas.microsoft.com/office/drawing/2010/main">
                <a:solidFill>
                  <a:srgbClr val="FFFFFF"/>
                </a:solidFill>
              </a14:hiddenFill>
            </a:ext>
          </a:extLst>
        </p:spPr>
      </p:pic>
      <p:sp>
        <p:nvSpPr>
          <p:cNvPr id="128005"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p>
        </p:txBody>
      </p:sp>
      <p:sp>
        <p:nvSpPr>
          <p:cNvPr id="2" name="Rounded Rectangle 1"/>
          <p:cNvSpPr/>
          <p:nvPr/>
        </p:nvSpPr>
        <p:spPr bwMode="auto">
          <a:xfrm>
            <a:off x="2057400" y="1905000"/>
            <a:ext cx="5715000" cy="838200"/>
          </a:xfrm>
          <a:prstGeom prst="roundRect">
            <a:avLst/>
          </a:prstGeom>
          <a:solidFill>
            <a:schemeClr val="bg1"/>
          </a:solidFill>
          <a:ln w="38100" cap="flat" cmpd="sng" algn="ctr">
            <a:solidFill>
              <a:schemeClr val="accent6">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3" name="Rectangle 2"/>
          <p:cNvSpPr/>
          <p:nvPr/>
        </p:nvSpPr>
        <p:spPr>
          <a:xfrm>
            <a:off x="3429000" y="1848062"/>
            <a:ext cx="2816797"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buNone/>
            </a:pPr>
            <a:r>
              <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Meiosis</a:t>
            </a:r>
          </a:p>
        </p:txBody>
      </p:sp>
      <p:sp>
        <p:nvSpPr>
          <p:cNvPr id="7" name="Rounded Rectangle 6"/>
          <p:cNvSpPr/>
          <p:nvPr/>
        </p:nvSpPr>
        <p:spPr bwMode="auto">
          <a:xfrm rot="5400000">
            <a:off x="-838200" y="4114800"/>
            <a:ext cx="3581400" cy="838200"/>
          </a:xfrm>
          <a:prstGeom prst="roundRect">
            <a:avLst/>
          </a:prstGeom>
          <a:solidFill>
            <a:schemeClr val="bg1"/>
          </a:solidFill>
          <a:ln w="38100" cap="flat" cmpd="sng" algn="ctr">
            <a:solidFill>
              <a:schemeClr val="accent6">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4" name="Rectangle 3"/>
          <p:cNvSpPr/>
          <p:nvPr/>
        </p:nvSpPr>
        <p:spPr>
          <a:xfrm>
            <a:off x="725201" y="2785170"/>
            <a:ext cx="454597" cy="35394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buNone/>
            </a:pPr>
            <a:r>
              <a:rPr lang="en-US"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eiosis</a:t>
            </a:r>
            <a:endParaRPr lang="en-US"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Rectangle 4"/>
          <p:cNvSpPr/>
          <p:nvPr/>
        </p:nvSpPr>
        <p:spPr>
          <a:xfrm rot="20075464">
            <a:off x="2657153" y="4243633"/>
            <a:ext cx="4360489" cy="923330"/>
          </a:xfrm>
          <a:prstGeom prst="rect">
            <a:avLst/>
          </a:prstGeom>
          <a:noFill/>
        </p:spPr>
        <p:txBody>
          <a:bodyPr wrap="none" lIns="91440" tIns="45720" rIns="91440" bIns="45720">
            <a:spAutoFit/>
          </a:bodyPr>
          <a:lstStyle/>
          <a:p>
            <a:pPr algn="ctr">
              <a:buNone/>
            </a:pPr>
            <a:r>
              <a:rPr lang="en-US" sz="5400" b="1" dirty="0">
                <a:ln w="17780" cmpd="sng">
                  <a:solidFill>
                    <a:sysClr val="windowText" lastClr="000000"/>
                  </a:solidFill>
                  <a:prstDash val="solid"/>
                  <a:miter lim="800000"/>
                </a:ln>
                <a:solidFill>
                  <a:srgbClr val="FF00FF"/>
                </a:solidFill>
                <a:effectLst>
                  <a:outerShdw blurRad="50800" algn="tl" rotWithShape="0">
                    <a:srgbClr val="000000"/>
                  </a:outerShdw>
                </a:effectLst>
              </a:rPr>
              <a:t>Fertilization</a:t>
            </a:r>
            <a:endParaRPr lang="en-US" sz="5400" b="1" cap="none" spc="0" dirty="0">
              <a:ln w="17780" cmpd="sng">
                <a:solidFill>
                  <a:sysClr val="windowText" lastClr="000000"/>
                </a:solidFill>
                <a:prstDash val="solid"/>
                <a:miter lim="800000"/>
              </a:ln>
              <a:solidFill>
                <a:srgbClr val="FF00FF"/>
              </a:solidFill>
              <a:effectLst>
                <a:outerShdw blurRad="50800" algn="tl" rotWithShape="0">
                  <a:srgbClr val="000000"/>
                </a:outerShdw>
              </a:effectLst>
            </a:endParaRPr>
          </a:p>
        </p:txBody>
      </p:sp>
    </p:spTree>
    <p:extLst>
      <p:ext uri="{BB962C8B-B14F-4D97-AF65-F5344CB8AC3E}">
        <p14:creationId xmlns:p14="http://schemas.microsoft.com/office/powerpoint/2010/main" val="13693139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2" name="Rectangle 3"/>
          <p:cNvSpPr>
            <a:spLocks noGrp="1" noChangeArrowheads="1"/>
          </p:cNvSpPr>
          <p:nvPr>
            <p:ph type="body" idx="4294967295"/>
          </p:nvPr>
        </p:nvSpPr>
        <p:spPr>
          <a:xfrm>
            <a:off x="152400" y="228600"/>
            <a:ext cx="8839200" cy="5897563"/>
          </a:xfrm>
        </p:spPr>
        <p:txBody>
          <a:bodyPr/>
          <a:lstStyle/>
          <a:p>
            <a:pPr eaLnBrk="1" hangingPunct="1"/>
            <a:r>
              <a:rPr lang="en-US" dirty="0"/>
              <a:t>Vocabulary Review.</a:t>
            </a:r>
          </a:p>
          <a:p>
            <a:pPr eaLnBrk="1" hangingPunct="1"/>
            <a:r>
              <a:rPr lang="en-US" dirty="0">
                <a:solidFill>
                  <a:srgbClr val="FF99FF"/>
                </a:solidFill>
              </a:rPr>
              <a:t>Which letter below best describes heredity?</a:t>
            </a:r>
          </a:p>
          <a:p>
            <a:pPr lvl="1" eaLnBrk="1" hangingPunct="1"/>
            <a:r>
              <a:rPr lang="en-US" dirty="0">
                <a:solidFill>
                  <a:srgbClr val="FF5050"/>
                </a:solidFill>
              </a:rPr>
              <a:t>A.) When the female contributes one factor, while the male contributes the other.</a:t>
            </a:r>
          </a:p>
          <a:p>
            <a:pPr lvl="1" eaLnBrk="1" hangingPunct="1"/>
            <a:r>
              <a:rPr lang="en-US" dirty="0">
                <a:solidFill>
                  <a:schemeClr val="accent2">
                    <a:lumMod val="40000"/>
                    <a:lumOff val="60000"/>
                  </a:schemeClr>
                </a:solidFill>
              </a:rPr>
              <a:t>B.) An organisms physical appearance or visible traits. </a:t>
            </a:r>
          </a:p>
          <a:p>
            <a:pPr lvl="1" eaLnBrk="1" hangingPunct="1"/>
            <a:r>
              <a:rPr lang="en-US" dirty="0">
                <a:solidFill>
                  <a:srgbClr val="00B0F0"/>
                </a:solidFill>
              </a:rPr>
              <a:t>C.) When traits are passed from parents to offspring.</a:t>
            </a:r>
          </a:p>
          <a:p>
            <a:pPr lvl="1" eaLnBrk="1" hangingPunct="1"/>
            <a:r>
              <a:rPr lang="en-US" dirty="0">
                <a:solidFill>
                  <a:srgbClr val="FFCC99"/>
                </a:solidFill>
              </a:rPr>
              <a:t>D.) Factors that control traits.</a:t>
            </a:r>
          </a:p>
          <a:p>
            <a:pPr lvl="1" eaLnBrk="1" hangingPunct="1"/>
            <a:r>
              <a:rPr lang="en-US" dirty="0">
                <a:solidFill>
                  <a:srgbClr val="996633"/>
                </a:solidFill>
              </a:rPr>
              <a:t>E.) Allele that is covered up when the dominant allele is with it. </a:t>
            </a:r>
          </a:p>
        </p:txBody>
      </p:sp>
      <p:sp>
        <p:nvSpPr>
          <p:cNvPr id="957443"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latin typeface="Verdana" pitchFamily="34" charset="0"/>
              </a:rPr>
              <a:t>Copyright © 2010 Ryan P. Murphy</a:t>
            </a:r>
          </a:p>
        </p:txBody>
      </p:sp>
      <p:sp>
        <p:nvSpPr>
          <p:cNvPr id="2" name="Rectangle 1"/>
          <p:cNvSpPr/>
          <p:nvPr/>
        </p:nvSpPr>
        <p:spPr>
          <a:xfrm>
            <a:off x="242802" y="5813226"/>
            <a:ext cx="7034298" cy="923330"/>
          </a:xfrm>
          <a:prstGeom prst="rect">
            <a:avLst/>
          </a:prstGeom>
          <a:noFill/>
        </p:spPr>
        <p:txBody>
          <a:bodyPr wrap="none" lIns="91440" tIns="45720" rIns="91440" bIns="45720">
            <a:spAutoFit/>
          </a:bodyPr>
          <a:lstStyle/>
          <a:p>
            <a:pPr algn="ctr">
              <a:buNone/>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nd the answer is…</a:t>
            </a:r>
          </a:p>
        </p:txBody>
      </p:sp>
      <p:sp>
        <p:nvSpPr>
          <p:cNvPr id="5" name="Rounded Rectangle 4"/>
          <p:cNvSpPr/>
          <p:nvPr/>
        </p:nvSpPr>
        <p:spPr bwMode="auto">
          <a:xfrm>
            <a:off x="685800" y="3276600"/>
            <a:ext cx="7543800" cy="914400"/>
          </a:xfrm>
          <a:prstGeom prst="roundRect">
            <a:avLst/>
          </a:prstGeom>
          <a:solidFill>
            <a:schemeClr val="accent1">
              <a:lumMod val="60000"/>
              <a:lumOff val="40000"/>
              <a:alpha val="15000"/>
            </a:schemeClr>
          </a:solidFill>
          <a:ln w="57150"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Tree>
    <p:extLst>
      <p:ext uri="{BB962C8B-B14F-4D97-AF65-F5344CB8AC3E}">
        <p14:creationId xmlns:p14="http://schemas.microsoft.com/office/powerpoint/2010/main" val="221439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067800" cy="6858000"/>
          </a:xfrm>
          <a:prstGeom prst="rect">
            <a:avLst/>
          </a:prstGeom>
          <a:noFill/>
          <a:ln w="57150" cmpd="thinThick"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4516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2" name="Rectangle 3"/>
          <p:cNvSpPr>
            <a:spLocks noGrp="1" noChangeArrowheads="1"/>
          </p:cNvSpPr>
          <p:nvPr>
            <p:ph type="body" idx="4294967295"/>
          </p:nvPr>
        </p:nvSpPr>
        <p:spPr>
          <a:xfrm>
            <a:off x="152400" y="228600"/>
            <a:ext cx="8839200" cy="5897563"/>
          </a:xfrm>
        </p:spPr>
        <p:txBody>
          <a:bodyPr/>
          <a:lstStyle/>
          <a:p>
            <a:pPr eaLnBrk="1" hangingPunct="1"/>
            <a:r>
              <a:rPr lang="en-US" dirty="0"/>
              <a:t>Vocabulary Review.</a:t>
            </a:r>
          </a:p>
          <a:p>
            <a:pPr eaLnBrk="1" hangingPunct="1"/>
            <a:r>
              <a:rPr lang="en-US" dirty="0">
                <a:solidFill>
                  <a:srgbClr val="FFCC99"/>
                </a:solidFill>
              </a:rPr>
              <a:t>Which letter below best describes Mendel’s Law of Segregation?</a:t>
            </a:r>
          </a:p>
          <a:p>
            <a:pPr lvl="1" eaLnBrk="1" hangingPunct="1"/>
            <a:r>
              <a:rPr lang="en-US" dirty="0">
                <a:solidFill>
                  <a:srgbClr val="FF5050"/>
                </a:solidFill>
              </a:rPr>
              <a:t>A.) </a:t>
            </a:r>
            <a:r>
              <a:rPr lang="en-US" dirty="0">
                <a:solidFill>
                  <a:schemeClr val="bg1"/>
                </a:solidFill>
              </a:rPr>
              <a:t>An organisms physical appearance or visible traits. </a:t>
            </a:r>
          </a:p>
          <a:p>
            <a:pPr lvl="1" eaLnBrk="1" hangingPunct="1"/>
            <a:r>
              <a:rPr lang="en-US" dirty="0">
                <a:solidFill>
                  <a:srgbClr val="CC99FF"/>
                </a:solidFill>
              </a:rPr>
              <a:t>B.) </a:t>
            </a:r>
            <a:r>
              <a:rPr lang="en-US" dirty="0">
                <a:solidFill>
                  <a:schemeClr val="bg1"/>
                </a:solidFill>
              </a:rPr>
              <a:t>When allele pairs separate during gamete formation, and randomly unite at fertilization.</a:t>
            </a:r>
          </a:p>
          <a:p>
            <a:pPr lvl="1" eaLnBrk="1" hangingPunct="1"/>
            <a:r>
              <a:rPr lang="en-US" dirty="0">
                <a:solidFill>
                  <a:srgbClr val="00B0F0"/>
                </a:solidFill>
              </a:rPr>
              <a:t>C.) </a:t>
            </a:r>
            <a:r>
              <a:rPr lang="en-US" dirty="0">
                <a:solidFill>
                  <a:schemeClr val="bg1"/>
                </a:solidFill>
              </a:rPr>
              <a:t>When traits are passed from parents to offspring.</a:t>
            </a:r>
          </a:p>
          <a:p>
            <a:pPr lvl="1" eaLnBrk="1" hangingPunct="1"/>
            <a:r>
              <a:rPr lang="en-US" dirty="0">
                <a:solidFill>
                  <a:srgbClr val="92D050"/>
                </a:solidFill>
              </a:rPr>
              <a:t>D.) </a:t>
            </a:r>
            <a:r>
              <a:rPr lang="en-US" dirty="0">
                <a:solidFill>
                  <a:schemeClr val="bg1"/>
                </a:solidFill>
              </a:rPr>
              <a:t>An organisms genetic makeup, or allele combinations</a:t>
            </a:r>
          </a:p>
          <a:p>
            <a:pPr lvl="1" eaLnBrk="1" hangingPunct="1"/>
            <a:r>
              <a:rPr lang="en-US" dirty="0">
                <a:solidFill>
                  <a:srgbClr val="996633"/>
                </a:solidFill>
              </a:rPr>
              <a:t>E.) </a:t>
            </a:r>
            <a:r>
              <a:rPr lang="en-US" dirty="0">
                <a:solidFill>
                  <a:schemeClr val="bg1"/>
                </a:solidFill>
              </a:rPr>
              <a:t>Allele that is covered up when the dominant allele is with it. </a:t>
            </a:r>
          </a:p>
        </p:txBody>
      </p:sp>
      <p:sp>
        <p:nvSpPr>
          <p:cNvPr id="957443"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latin typeface="Verdana" pitchFamily="34" charset="0"/>
              </a:rPr>
              <a:t>Copyright © 2010 Ryan P. Murphy</a:t>
            </a:r>
          </a:p>
        </p:txBody>
      </p:sp>
    </p:spTree>
    <p:extLst>
      <p:ext uri="{BB962C8B-B14F-4D97-AF65-F5344CB8AC3E}">
        <p14:creationId xmlns:p14="http://schemas.microsoft.com/office/powerpoint/2010/main" val="6939124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2" name="Rectangle 3"/>
          <p:cNvSpPr>
            <a:spLocks noGrp="1" noChangeArrowheads="1"/>
          </p:cNvSpPr>
          <p:nvPr>
            <p:ph type="body" idx="4294967295"/>
          </p:nvPr>
        </p:nvSpPr>
        <p:spPr>
          <a:xfrm>
            <a:off x="152400" y="228600"/>
            <a:ext cx="8839200" cy="5897563"/>
          </a:xfrm>
        </p:spPr>
        <p:txBody>
          <a:bodyPr/>
          <a:lstStyle/>
          <a:p>
            <a:pPr eaLnBrk="1" hangingPunct="1"/>
            <a:r>
              <a:rPr lang="en-US" dirty="0"/>
              <a:t>Vocabulary Review.</a:t>
            </a:r>
          </a:p>
          <a:p>
            <a:pPr eaLnBrk="1" hangingPunct="1"/>
            <a:r>
              <a:rPr lang="en-US" dirty="0">
                <a:solidFill>
                  <a:srgbClr val="FFCC99"/>
                </a:solidFill>
              </a:rPr>
              <a:t>Which letter below best describes Mendel’s Law of Segregation?</a:t>
            </a:r>
          </a:p>
          <a:p>
            <a:pPr lvl="1" eaLnBrk="1" hangingPunct="1"/>
            <a:r>
              <a:rPr lang="en-US" dirty="0">
                <a:solidFill>
                  <a:srgbClr val="FF5050"/>
                </a:solidFill>
              </a:rPr>
              <a:t>A.) An organisms physical appearance or visible traits. </a:t>
            </a:r>
          </a:p>
          <a:p>
            <a:pPr lvl="1" eaLnBrk="1" hangingPunct="1"/>
            <a:r>
              <a:rPr lang="en-US" dirty="0">
                <a:solidFill>
                  <a:srgbClr val="CC99FF"/>
                </a:solidFill>
              </a:rPr>
              <a:t>B.) </a:t>
            </a:r>
            <a:r>
              <a:rPr lang="en-US" dirty="0">
                <a:solidFill>
                  <a:schemeClr val="bg1"/>
                </a:solidFill>
              </a:rPr>
              <a:t>When allele pairs separate during gamete formation, and randomly unite at fertilization.</a:t>
            </a:r>
          </a:p>
          <a:p>
            <a:pPr lvl="1" eaLnBrk="1" hangingPunct="1"/>
            <a:r>
              <a:rPr lang="en-US" dirty="0">
                <a:solidFill>
                  <a:srgbClr val="00B0F0"/>
                </a:solidFill>
              </a:rPr>
              <a:t>C.) </a:t>
            </a:r>
            <a:r>
              <a:rPr lang="en-US" dirty="0">
                <a:solidFill>
                  <a:schemeClr val="bg1"/>
                </a:solidFill>
              </a:rPr>
              <a:t>When traits are passed from parents to offspring.</a:t>
            </a:r>
          </a:p>
          <a:p>
            <a:pPr lvl="1" eaLnBrk="1" hangingPunct="1"/>
            <a:r>
              <a:rPr lang="en-US" dirty="0">
                <a:solidFill>
                  <a:srgbClr val="92D050"/>
                </a:solidFill>
              </a:rPr>
              <a:t>D.) </a:t>
            </a:r>
            <a:r>
              <a:rPr lang="en-US" dirty="0">
                <a:solidFill>
                  <a:schemeClr val="bg1"/>
                </a:solidFill>
              </a:rPr>
              <a:t>An organisms genetic makeup, or allele combinations</a:t>
            </a:r>
          </a:p>
          <a:p>
            <a:pPr lvl="1" eaLnBrk="1" hangingPunct="1"/>
            <a:r>
              <a:rPr lang="en-US" dirty="0">
                <a:solidFill>
                  <a:srgbClr val="996633"/>
                </a:solidFill>
              </a:rPr>
              <a:t>E.) </a:t>
            </a:r>
            <a:r>
              <a:rPr lang="en-US" dirty="0">
                <a:solidFill>
                  <a:schemeClr val="bg1"/>
                </a:solidFill>
              </a:rPr>
              <a:t>Allele that is covered up when the dominant allele is with it. </a:t>
            </a:r>
          </a:p>
        </p:txBody>
      </p:sp>
      <p:sp>
        <p:nvSpPr>
          <p:cNvPr id="957443"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latin typeface="Verdana" pitchFamily="34" charset="0"/>
              </a:rPr>
              <a:t>Copyright © 2010 Ryan P. Murphy</a:t>
            </a:r>
          </a:p>
        </p:txBody>
      </p:sp>
    </p:spTree>
    <p:extLst>
      <p:ext uri="{BB962C8B-B14F-4D97-AF65-F5344CB8AC3E}">
        <p14:creationId xmlns:p14="http://schemas.microsoft.com/office/powerpoint/2010/main" val="1964846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2" name="Rectangle 3"/>
          <p:cNvSpPr>
            <a:spLocks noGrp="1" noChangeArrowheads="1"/>
          </p:cNvSpPr>
          <p:nvPr>
            <p:ph type="body" idx="4294967295"/>
          </p:nvPr>
        </p:nvSpPr>
        <p:spPr>
          <a:xfrm>
            <a:off x="152400" y="228600"/>
            <a:ext cx="8839200" cy="5897563"/>
          </a:xfrm>
        </p:spPr>
        <p:txBody>
          <a:bodyPr/>
          <a:lstStyle/>
          <a:p>
            <a:pPr eaLnBrk="1" hangingPunct="1"/>
            <a:r>
              <a:rPr lang="en-US" dirty="0"/>
              <a:t>Vocabulary Review.</a:t>
            </a:r>
          </a:p>
          <a:p>
            <a:pPr eaLnBrk="1" hangingPunct="1"/>
            <a:r>
              <a:rPr lang="en-US" dirty="0">
                <a:solidFill>
                  <a:srgbClr val="FFCC99"/>
                </a:solidFill>
              </a:rPr>
              <a:t>Which letter below best describes Mendel’s Law of Segregation?</a:t>
            </a:r>
          </a:p>
          <a:p>
            <a:pPr lvl="1" eaLnBrk="1" hangingPunct="1"/>
            <a:r>
              <a:rPr lang="en-US" dirty="0">
                <a:solidFill>
                  <a:srgbClr val="FF5050"/>
                </a:solidFill>
              </a:rPr>
              <a:t>A.) An organisms physical appearance or visible traits. </a:t>
            </a:r>
          </a:p>
          <a:p>
            <a:pPr lvl="1" eaLnBrk="1" hangingPunct="1"/>
            <a:r>
              <a:rPr lang="en-US" dirty="0">
                <a:solidFill>
                  <a:srgbClr val="CC99FF"/>
                </a:solidFill>
              </a:rPr>
              <a:t>B.) When allele pairs separate during gamete formation, and randomly unite at fertilization.</a:t>
            </a:r>
          </a:p>
          <a:p>
            <a:pPr lvl="1" eaLnBrk="1" hangingPunct="1"/>
            <a:r>
              <a:rPr lang="en-US" dirty="0">
                <a:solidFill>
                  <a:srgbClr val="00B0F0"/>
                </a:solidFill>
              </a:rPr>
              <a:t>C.) </a:t>
            </a:r>
            <a:r>
              <a:rPr lang="en-US" dirty="0">
                <a:solidFill>
                  <a:schemeClr val="bg1"/>
                </a:solidFill>
              </a:rPr>
              <a:t>When traits are passed from parents to offspring.</a:t>
            </a:r>
          </a:p>
          <a:p>
            <a:pPr lvl="1" eaLnBrk="1" hangingPunct="1"/>
            <a:r>
              <a:rPr lang="en-US" dirty="0">
                <a:solidFill>
                  <a:srgbClr val="92D050"/>
                </a:solidFill>
              </a:rPr>
              <a:t>D.) </a:t>
            </a:r>
            <a:r>
              <a:rPr lang="en-US" dirty="0">
                <a:solidFill>
                  <a:schemeClr val="bg1"/>
                </a:solidFill>
              </a:rPr>
              <a:t>An organisms genetic makeup, or allele combinations</a:t>
            </a:r>
          </a:p>
          <a:p>
            <a:pPr lvl="1" eaLnBrk="1" hangingPunct="1"/>
            <a:r>
              <a:rPr lang="en-US" dirty="0">
                <a:solidFill>
                  <a:srgbClr val="996633"/>
                </a:solidFill>
              </a:rPr>
              <a:t>E.) </a:t>
            </a:r>
            <a:r>
              <a:rPr lang="en-US" dirty="0">
                <a:solidFill>
                  <a:schemeClr val="bg1"/>
                </a:solidFill>
              </a:rPr>
              <a:t>Allele that is covered up when the dominant allele is with it. </a:t>
            </a:r>
          </a:p>
        </p:txBody>
      </p:sp>
      <p:sp>
        <p:nvSpPr>
          <p:cNvPr id="957443"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latin typeface="Verdana" pitchFamily="34" charset="0"/>
              </a:rPr>
              <a:t>Copyright © 2010 Ryan P. Murphy</a:t>
            </a:r>
          </a:p>
        </p:txBody>
      </p:sp>
    </p:spTree>
    <p:extLst>
      <p:ext uri="{BB962C8B-B14F-4D97-AF65-F5344CB8AC3E}">
        <p14:creationId xmlns:p14="http://schemas.microsoft.com/office/powerpoint/2010/main" val="41622887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2" name="Rectangle 3"/>
          <p:cNvSpPr>
            <a:spLocks noGrp="1" noChangeArrowheads="1"/>
          </p:cNvSpPr>
          <p:nvPr>
            <p:ph type="body" idx="4294967295"/>
          </p:nvPr>
        </p:nvSpPr>
        <p:spPr>
          <a:xfrm>
            <a:off x="152400" y="228600"/>
            <a:ext cx="8839200" cy="5897563"/>
          </a:xfrm>
        </p:spPr>
        <p:txBody>
          <a:bodyPr/>
          <a:lstStyle/>
          <a:p>
            <a:pPr eaLnBrk="1" hangingPunct="1"/>
            <a:r>
              <a:rPr lang="en-US" dirty="0"/>
              <a:t>Vocabulary Review.</a:t>
            </a:r>
          </a:p>
          <a:p>
            <a:pPr eaLnBrk="1" hangingPunct="1"/>
            <a:r>
              <a:rPr lang="en-US" dirty="0">
                <a:solidFill>
                  <a:srgbClr val="FFCC99"/>
                </a:solidFill>
              </a:rPr>
              <a:t>Which letter below best describes Mendel’s Law of Segregation?</a:t>
            </a:r>
          </a:p>
          <a:p>
            <a:pPr lvl="1" eaLnBrk="1" hangingPunct="1"/>
            <a:r>
              <a:rPr lang="en-US" dirty="0">
                <a:solidFill>
                  <a:srgbClr val="FF5050"/>
                </a:solidFill>
              </a:rPr>
              <a:t>A.) An organisms physical appearance or visible traits. </a:t>
            </a:r>
          </a:p>
          <a:p>
            <a:pPr lvl="1" eaLnBrk="1" hangingPunct="1"/>
            <a:r>
              <a:rPr lang="en-US" dirty="0">
                <a:solidFill>
                  <a:srgbClr val="CC99FF"/>
                </a:solidFill>
              </a:rPr>
              <a:t>B.) When allele pairs separate during gamete formation, and randomly unite at fertilization.</a:t>
            </a:r>
          </a:p>
          <a:p>
            <a:pPr lvl="1" eaLnBrk="1" hangingPunct="1"/>
            <a:r>
              <a:rPr lang="en-US" dirty="0">
                <a:solidFill>
                  <a:srgbClr val="00B0F0"/>
                </a:solidFill>
              </a:rPr>
              <a:t>C.) When traits are passed from parents to offspring.</a:t>
            </a:r>
          </a:p>
          <a:p>
            <a:pPr lvl="1" eaLnBrk="1" hangingPunct="1"/>
            <a:r>
              <a:rPr lang="en-US" dirty="0">
                <a:solidFill>
                  <a:srgbClr val="92D050"/>
                </a:solidFill>
              </a:rPr>
              <a:t>D.) </a:t>
            </a:r>
            <a:r>
              <a:rPr lang="en-US" dirty="0">
                <a:solidFill>
                  <a:schemeClr val="bg1"/>
                </a:solidFill>
              </a:rPr>
              <a:t>An organisms genetic makeup, or allele combinations</a:t>
            </a:r>
          </a:p>
          <a:p>
            <a:pPr lvl="1" eaLnBrk="1" hangingPunct="1"/>
            <a:r>
              <a:rPr lang="en-US" dirty="0">
                <a:solidFill>
                  <a:srgbClr val="996633"/>
                </a:solidFill>
              </a:rPr>
              <a:t>E.) </a:t>
            </a:r>
            <a:r>
              <a:rPr lang="en-US" dirty="0">
                <a:solidFill>
                  <a:schemeClr val="bg1"/>
                </a:solidFill>
              </a:rPr>
              <a:t>Allele that is covered up when the dominant allele is with it. </a:t>
            </a:r>
          </a:p>
        </p:txBody>
      </p:sp>
      <p:sp>
        <p:nvSpPr>
          <p:cNvPr id="957443"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latin typeface="Verdana" pitchFamily="34" charset="0"/>
              </a:rPr>
              <a:t>Copyright © 2010 Ryan P. Murphy</a:t>
            </a:r>
          </a:p>
        </p:txBody>
      </p:sp>
    </p:spTree>
    <p:extLst>
      <p:ext uri="{BB962C8B-B14F-4D97-AF65-F5344CB8AC3E}">
        <p14:creationId xmlns:p14="http://schemas.microsoft.com/office/powerpoint/2010/main" val="41622887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2" name="Rectangle 3"/>
          <p:cNvSpPr>
            <a:spLocks noGrp="1" noChangeArrowheads="1"/>
          </p:cNvSpPr>
          <p:nvPr>
            <p:ph type="body" idx="4294967295"/>
          </p:nvPr>
        </p:nvSpPr>
        <p:spPr>
          <a:xfrm>
            <a:off x="152400" y="228600"/>
            <a:ext cx="8839200" cy="5897563"/>
          </a:xfrm>
        </p:spPr>
        <p:txBody>
          <a:bodyPr/>
          <a:lstStyle/>
          <a:p>
            <a:pPr eaLnBrk="1" hangingPunct="1"/>
            <a:r>
              <a:rPr lang="en-US" dirty="0"/>
              <a:t>Vocabulary Review.</a:t>
            </a:r>
          </a:p>
          <a:p>
            <a:pPr eaLnBrk="1" hangingPunct="1"/>
            <a:r>
              <a:rPr lang="en-US" dirty="0">
                <a:solidFill>
                  <a:srgbClr val="FFCC99"/>
                </a:solidFill>
              </a:rPr>
              <a:t>Which letter below best describes Mendel’s Law of Segregation?</a:t>
            </a:r>
          </a:p>
          <a:p>
            <a:pPr lvl="1" eaLnBrk="1" hangingPunct="1"/>
            <a:r>
              <a:rPr lang="en-US" dirty="0">
                <a:solidFill>
                  <a:srgbClr val="FF5050"/>
                </a:solidFill>
              </a:rPr>
              <a:t>A.) An organisms physical appearance or visible traits. </a:t>
            </a:r>
          </a:p>
          <a:p>
            <a:pPr lvl="1" eaLnBrk="1" hangingPunct="1"/>
            <a:r>
              <a:rPr lang="en-US" dirty="0">
                <a:solidFill>
                  <a:srgbClr val="CC99FF"/>
                </a:solidFill>
              </a:rPr>
              <a:t>B.) When allele pairs separate during gamete formation, and randomly unite at fertilization.</a:t>
            </a:r>
          </a:p>
          <a:p>
            <a:pPr lvl="1" eaLnBrk="1" hangingPunct="1"/>
            <a:r>
              <a:rPr lang="en-US" dirty="0">
                <a:solidFill>
                  <a:srgbClr val="00B0F0"/>
                </a:solidFill>
              </a:rPr>
              <a:t>C.) When traits are passed from parents to offspring.</a:t>
            </a:r>
          </a:p>
          <a:p>
            <a:pPr lvl="1" eaLnBrk="1" hangingPunct="1"/>
            <a:r>
              <a:rPr lang="en-US" dirty="0">
                <a:solidFill>
                  <a:srgbClr val="92D050"/>
                </a:solidFill>
              </a:rPr>
              <a:t>D.) An organisms genetic makeup, or allele combinations.</a:t>
            </a:r>
          </a:p>
          <a:p>
            <a:pPr lvl="1" eaLnBrk="1" hangingPunct="1"/>
            <a:r>
              <a:rPr lang="en-US" dirty="0">
                <a:solidFill>
                  <a:srgbClr val="996633"/>
                </a:solidFill>
              </a:rPr>
              <a:t>E.) </a:t>
            </a:r>
            <a:r>
              <a:rPr lang="en-US" dirty="0">
                <a:solidFill>
                  <a:schemeClr val="bg1"/>
                </a:solidFill>
              </a:rPr>
              <a:t>Allele that is covered up when the dominant allele is with it. </a:t>
            </a:r>
          </a:p>
        </p:txBody>
      </p:sp>
      <p:sp>
        <p:nvSpPr>
          <p:cNvPr id="957443"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latin typeface="Verdana" pitchFamily="34" charset="0"/>
              </a:rPr>
              <a:t>Copyright © 2010 Ryan P. Murphy</a:t>
            </a:r>
          </a:p>
        </p:txBody>
      </p:sp>
    </p:spTree>
    <p:extLst>
      <p:ext uri="{BB962C8B-B14F-4D97-AF65-F5344CB8AC3E}">
        <p14:creationId xmlns:p14="http://schemas.microsoft.com/office/powerpoint/2010/main" val="41622887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2" name="Rectangle 3"/>
          <p:cNvSpPr>
            <a:spLocks noGrp="1" noChangeArrowheads="1"/>
          </p:cNvSpPr>
          <p:nvPr>
            <p:ph type="body" idx="4294967295"/>
          </p:nvPr>
        </p:nvSpPr>
        <p:spPr>
          <a:xfrm>
            <a:off x="152400" y="228600"/>
            <a:ext cx="8839200" cy="5897563"/>
          </a:xfrm>
        </p:spPr>
        <p:txBody>
          <a:bodyPr/>
          <a:lstStyle/>
          <a:p>
            <a:pPr eaLnBrk="1" hangingPunct="1"/>
            <a:r>
              <a:rPr lang="en-US" dirty="0"/>
              <a:t>Vocabulary Review.</a:t>
            </a:r>
          </a:p>
          <a:p>
            <a:pPr eaLnBrk="1" hangingPunct="1"/>
            <a:r>
              <a:rPr lang="en-US" dirty="0">
                <a:solidFill>
                  <a:srgbClr val="FFCC99"/>
                </a:solidFill>
              </a:rPr>
              <a:t>Which letter below best describes Mendel’s Law of Segregation?</a:t>
            </a:r>
          </a:p>
          <a:p>
            <a:pPr lvl="1" eaLnBrk="1" hangingPunct="1"/>
            <a:r>
              <a:rPr lang="en-US" dirty="0">
                <a:solidFill>
                  <a:srgbClr val="FF5050"/>
                </a:solidFill>
              </a:rPr>
              <a:t>A.) An organisms physical appearance or visible traits. </a:t>
            </a:r>
          </a:p>
          <a:p>
            <a:pPr lvl="1" eaLnBrk="1" hangingPunct="1"/>
            <a:r>
              <a:rPr lang="en-US" dirty="0">
                <a:solidFill>
                  <a:srgbClr val="CC99FF"/>
                </a:solidFill>
              </a:rPr>
              <a:t>B.) When allele pairs separate during gamete formation, and randomly unite at fertilization.</a:t>
            </a:r>
          </a:p>
          <a:p>
            <a:pPr lvl="1" eaLnBrk="1" hangingPunct="1"/>
            <a:r>
              <a:rPr lang="en-US" dirty="0">
                <a:solidFill>
                  <a:srgbClr val="00B0F0"/>
                </a:solidFill>
              </a:rPr>
              <a:t>C.) When traits are passed from parents to offspring.</a:t>
            </a:r>
          </a:p>
          <a:p>
            <a:pPr lvl="1" eaLnBrk="1" hangingPunct="1"/>
            <a:r>
              <a:rPr lang="en-US" dirty="0">
                <a:solidFill>
                  <a:srgbClr val="92D050"/>
                </a:solidFill>
              </a:rPr>
              <a:t>D.) An organisms genetic makeup, or allele combinations.</a:t>
            </a:r>
          </a:p>
          <a:p>
            <a:pPr lvl="1" eaLnBrk="1" hangingPunct="1"/>
            <a:r>
              <a:rPr lang="en-US" dirty="0">
                <a:solidFill>
                  <a:srgbClr val="996633"/>
                </a:solidFill>
              </a:rPr>
              <a:t>E.) Allele that is covered up when the dominant allele is with it. </a:t>
            </a:r>
          </a:p>
        </p:txBody>
      </p:sp>
      <p:sp>
        <p:nvSpPr>
          <p:cNvPr id="957443"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latin typeface="Verdana" pitchFamily="34" charset="0"/>
              </a:rPr>
              <a:t>Copyright © 2010 Ryan P. Murphy</a:t>
            </a:r>
          </a:p>
        </p:txBody>
      </p:sp>
    </p:spTree>
    <p:extLst>
      <p:ext uri="{BB962C8B-B14F-4D97-AF65-F5344CB8AC3E}">
        <p14:creationId xmlns:p14="http://schemas.microsoft.com/office/powerpoint/2010/main" val="41622887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2" name="Rectangle 3"/>
          <p:cNvSpPr>
            <a:spLocks noGrp="1" noChangeArrowheads="1"/>
          </p:cNvSpPr>
          <p:nvPr>
            <p:ph type="body" idx="4294967295"/>
          </p:nvPr>
        </p:nvSpPr>
        <p:spPr>
          <a:xfrm>
            <a:off x="152400" y="228600"/>
            <a:ext cx="8839200" cy="5897563"/>
          </a:xfrm>
        </p:spPr>
        <p:txBody>
          <a:bodyPr/>
          <a:lstStyle/>
          <a:p>
            <a:pPr eaLnBrk="1" hangingPunct="1"/>
            <a:r>
              <a:rPr lang="en-US" dirty="0"/>
              <a:t>Vocabulary Review. </a:t>
            </a:r>
            <a:r>
              <a:rPr lang="en-US" dirty="0">
                <a:solidFill>
                  <a:srgbClr val="FFFF00"/>
                </a:solidFill>
              </a:rPr>
              <a:t>Answer is…</a:t>
            </a:r>
          </a:p>
          <a:p>
            <a:pPr eaLnBrk="1" hangingPunct="1"/>
            <a:r>
              <a:rPr lang="en-US" dirty="0">
                <a:solidFill>
                  <a:srgbClr val="FFCC99"/>
                </a:solidFill>
              </a:rPr>
              <a:t>Which letter below best describes Mendel’s Law of Segregation?</a:t>
            </a:r>
          </a:p>
          <a:p>
            <a:pPr lvl="1" eaLnBrk="1" hangingPunct="1"/>
            <a:r>
              <a:rPr lang="en-US" dirty="0">
                <a:solidFill>
                  <a:srgbClr val="FF5050"/>
                </a:solidFill>
              </a:rPr>
              <a:t>A.) An organisms physical appearance or visible traits. </a:t>
            </a:r>
          </a:p>
          <a:p>
            <a:pPr lvl="1" eaLnBrk="1" hangingPunct="1"/>
            <a:r>
              <a:rPr lang="en-US" dirty="0">
                <a:solidFill>
                  <a:srgbClr val="CC99FF"/>
                </a:solidFill>
              </a:rPr>
              <a:t>B.) When allele pairs separate during gamete formation, and randomly unite at fertilization.</a:t>
            </a:r>
          </a:p>
          <a:p>
            <a:pPr lvl="1" eaLnBrk="1" hangingPunct="1"/>
            <a:r>
              <a:rPr lang="en-US" dirty="0">
                <a:solidFill>
                  <a:srgbClr val="00B0F0"/>
                </a:solidFill>
              </a:rPr>
              <a:t>C.) When traits are passed from parents to offspring.</a:t>
            </a:r>
          </a:p>
          <a:p>
            <a:pPr lvl="1" eaLnBrk="1" hangingPunct="1"/>
            <a:r>
              <a:rPr lang="en-US" dirty="0">
                <a:solidFill>
                  <a:srgbClr val="92D050"/>
                </a:solidFill>
              </a:rPr>
              <a:t>D.) An organisms genetic makeup, or allele combinations.</a:t>
            </a:r>
          </a:p>
          <a:p>
            <a:pPr lvl="1" eaLnBrk="1" hangingPunct="1"/>
            <a:r>
              <a:rPr lang="en-US" dirty="0">
                <a:solidFill>
                  <a:srgbClr val="996633"/>
                </a:solidFill>
              </a:rPr>
              <a:t>E.) Allele that is covered up when the dominant allele is with it. </a:t>
            </a:r>
          </a:p>
        </p:txBody>
      </p:sp>
      <p:sp>
        <p:nvSpPr>
          <p:cNvPr id="957443"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latin typeface="Verdana" pitchFamily="34" charset="0"/>
              </a:rPr>
              <a:t>Copyright © 2010 Ryan P. Murphy</a:t>
            </a:r>
          </a:p>
        </p:txBody>
      </p:sp>
    </p:spTree>
    <p:extLst>
      <p:ext uri="{BB962C8B-B14F-4D97-AF65-F5344CB8AC3E}">
        <p14:creationId xmlns:p14="http://schemas.microsoft.com/office/powerpoint/2010/main" val="41622887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2" name="Rectangle 3"/>
          <p:cNvSpPr>
            <a:spLocks noGrp="1" noChangeArrowheads="1"/>
          </p:cNvSpPr>
          <p:nvPr>
            <p:ph type="body" idx="4294967295"/>
          </p:nvPr>
        </p:nvSpPr>
        <p:spPr>
          <a:xfrm>
            <a:off x="152400" y="228600"/>
            <a:ext cx="8839200" cy="5897563"/>
          </a:xfrm>
        </p:spPr>
        <p:txBody>
          <a:bodyPr/>
          <a:lstStyle/>
          <a:p>
            <a:pPr eaLnBrk="1" hangingPunct="1"/>
            <a:r>
              <a:rPr lang="en-US" dirty="0"/>
              <a:t>Vocabulary Review. </a:t>
            </a:r>
            <a:r>
              <a:rPr lang="en-US" dirty="0">
                <a:solidFill>
                  <a:srgbClr val="FFFF00"/>
                </a:solidFill>
              </a:rPr>
              <a:t>Answer is…</a:t>
            </a:r>
          </a:p>
          <a:p>
            <a:pPr eaLnBrk="1" hangingPunct="1"/>
            <a:r>
              <a:rPr lang="en-US" dirty="0">
                <a:solidFill>
                  <a:srgbClr val="FFCC99"/>
                </a:solidFill>
              </a:rPr>
              <a:t>Which letter below best describes Mendel’s Law of Segregation?</a:t>
            </a:r>
          </a:p>
          <a:p>
            <a:pPr lvl="1" eaLnBrk="1" hangingPunct="1"/>
            <a:r>
              <a:rPr lang="en-US" dirty="0">
                <a:solidFill>
                  <a:srgbClr val="FF5050"/>
                </a:solidFill>
              </a:rPr>
              <a:t>A.) An organisms physical appearance or visible traits. </a:t>
            </a:r>
          </a:p>
          <a:p>
            <a:pPr lvl="1" eaLnBrk="1" hangingPunct="1"/>
            <a:r>
              <a:rPr lang="en-US" dirty="0">
                <a:solidFill>
                  <a:srgbClr val="CC99FF"/>
                </a:solidFill>
              </a:rPr>
              <a:t>B.) When allele pairs separate during gamete formation, and randomly unite at fertilization.</a:t>
            </a:r>
          </a:p>
          <a:p>
            <a:pPr lvl="1" eaLnBrk="1" hangingPunct="1"/>
            <a:r>
              <a:rPr lang="en-US" dirty="0">
                <a:solidFill>
                  <a:srgbClr val="00B0F0"/>
                </a:solidFill>
              </a:rPr>
              <a:t>C.) When traits are passed from parents to offspring.</a:t>
            </a:r>
          </a:p>
          <a:p>
            <a:pPr lvl="1" eaLnBrk="1" hangingPunct="1"/>
            <a:r>
              <a:rPr lang="en-US" dirty="0">
                <a:solidFill>
                  <a:srgbClr val="92D050"/>
                </a:solidFill>
              </a:rPr>
              <a:t>D.) An organisms genetic makeup, or allele combinations.</a:t>
            </a:r>
          </a:p>
          <a:p>
            <a:pPr lvl="1" eaLnBrk="1" hangingPunct="1"/>
            <a:r>
              <a:rPr lang="en-US" dirty="0">
                <a:solidFill>
                  <a:srgbClr val="996633"/>
                </a:solidFill>
              </a:rPr>
              <a:t>E.) Allele that is covered up when the dominant allele is with it. </a:t>
            </a:r>
          </a:p>
        </p:txBody>
      </p:sp>
      <p:sp>
        <p:nvSpPr>
          <p:cNvPr id="957443"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latin typeface="Verdana" pitchFamily="34" charset="0"/>
              </a:rPr>
              <a:t>Copyright © 2010 Ryan P. Murphy</a:t>
            </a:r>
          </a:p>
        </p:txBody>
      </p:sp>
      <p:sp>
        <p:nvSpPr>
          <p:cNvPr id="4" name="Rounded Rectangle 3"/>
          <p:cNvSpPr/>
          <p:nvPr/>
        </p:nvSpPr>
        <p:spPr bwMode="auto">
          <a:xfrm>
            <a:off x="685800" y="2833255"/>
            <a:ext cx="7543800" cy="914400"/>
          </a:xfrm>
          <a:prstGeom prst="roundRect">
            <a:avLst/>
          </a:prstGeom>
          <a:solidFill>
            <a:srgbClr val="CC99FF">
              <a:alpha val="15000"/>
            </a:srgbClr>
          </a:solidFill>
          <a:ln w="57150" cap="flat" cmpd="sng" algn="ctr">
            <a:solidFill>
              <a:srgbClr val="CC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Tree>
    <p:extLst>
      <p:ext uri="{BB962C8B-B14F-4D97-AF65-F5344CB8AC3E}">
        <p14:creationId xmlns:p14="http://schemas.microsoft.com/office/powerpoint/2010/main" val="3012285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Rectangle 3"/>
          <p:cNvSpPr>
            <a:spLocks noGrp="1" noChangeArrowheads="1"/>
          </p:cNvSpPr>
          <p:nvPr>
            <p:ph type="body" idx="1"/>
          </p:nvPr>
        </p:nvSpPr>
        <p:spPr>
          <a:xfrm>
            <a:off x="457200" y="533400"/>
            <a:ext cx="8229600" cy="5562600"/>
          </a:xfrm>
        </p:spPr>
        <p:txBody>
          <a:bodyPr/>
          <a:lstStyle/>
          <a:p>
            <a:pPr eaLnBrk="1" hangingPunct="1"/>
            <a:r>
              <a:rPr lang="en-US"/>
              <a:t>A </a:t>
            </a:r>
            <a:r>
              <a:rPr lang="en-US" b="1"/>
              <a:t>dominant allele</a:t>
            </a:r>
            <a:r>
              <a:rPr lang="en-US"/>
              <a:t> is one whose trait always shows up in the organism when the allele is present.</a:t>
            </a:r>
          </a:p>
        </p:txBody>
      </p:sp>
      <p:pic>
        <p:nvPicPr>
          <p:cNvPr id="128004" name="Picture 5" descr="basicpunnetsqua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209800"/>
            <a:ext cx="8153400" cy="4305300"/>
          </a:xfrm>
          <a:prstGeom prst="rect">
            <a:avLst/>
          </a:prstGeom>
          <a:noFill/>
          <a:ln w="76200">
            <a:solidFill>
              <a:srgbClr val="99FFCC"/>
            </a:solidFill>
            <a:miter lim="800000"/>
            <a:headEnd/>
            <a:tailEnd/>
          </a:ln>
          <a:extLst>
            <a:ext uri="{909E8E84-426E-40DD-AFC4-6F175D3DCCD1}">
              <a14:hiddenFill xmlns:a14="http://schemas.microsoft.com/office/drawing/2010/main">
                <a:solidFill>
                  <a:srgbClr val="FFFFFF"/>
                </a:solidFill>
              </a14:hiddenFill>
            </a:ext>
          </a:extLst>
        </p:spPr>
      </p:pic>
      <p:sp>
        <p:nvSpPr>
          <p:cNvPr id="128005"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p>
        </p:txBody>
      </p:sp>
    </p:spTree>
    <p:extLst>
      <p:ext uri="{BB962C8B-B14F-4D97-AF65-F5344CB8AC3E}">
        <p14:creationId xmlns:p14="http://schemas.microsoft.com/office/powerpoint/2010/main" val="32204878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2" name="Rectangle 3"/>
          <p:cNvSpPr>
            <a:spLocks noGrp="1" noChangeArrowheads="1"/>
          </p:cNvSpPr>
          <p:nvPr>
            <p:ph type="body" idx="4294967295"/>
          </p:nvPr>
        </p:nvSpPr>
        <p:spPr>
          <a:xfrm>
            <a:off x="152400" y="228600"/>
            <a:ext cx="8839200" cy="5897563"/>
          </a:xfrm>
        </p:spPr>
        <p:txBody>
          <a:bodyPr/>
          <a:lstStyle/>
          <a:p>
            <a:pPr eaLnBrk="1" hangingPunct="1"/>
            <a:r>
              <a:rPr lang="en-US" dirty="0"/>
              <a:t>Vocabulary Review. </a:t>
            </a:r>
            <a:r>
              <a:rPr lang="en-US" dirty="0">
                <a:solidFill>
                  <a:srgbClr val="FFFF00"/>
                </a:solidFill>
              </a:rPr>
              <a:t>Answer is…</a:t>
            </a:r>
          </a:p>
          <a:p>
            <a:pPr eaLnBrk="1" hangingPunct="1"/>
            <a:r>
              <a:rPr lang="en-US" dirty="0">
                <a:solidFill>
                  <a:srgbClr val="FFCC99"/>
                </a:solidFill>
              </a:rPr>
              <a:t>Which letter below best describes Mendel’s Law of Segregation?</a:t>
            </a:r>
          </a:p>
          <a:p>
            <a:pPr lvl="1" eaLnBrk="1" hangingPunct="1"/>
            <a:r>
              <a:rPr lang="en-US" dirty="0">
                <a:solidFill>
                  <a:srgbClr val="FF5050"/>
                </a:solidFill>
              </a:rPr>
              <a:t>A.) An organisms physical appearance or visible traits. </a:t>
            </a:r>
          </a:p>
          <a:p>
            <a:pPr lvl="1" eaLnBrk="1" hangingPunct="1"/>
            <a:r>
              <a:rPr lang="en-US" dirty="0">
                <a:solidFill>
                  <a:srgbClr val="CC99FF"/>
                </a:solidFill>
              </a:rPr>
              <a:t>B.) When allele pairs separate during gamete formation, and randomly unite at fertilization.</a:t>
            </a:r>
          </a:p>
          <a:p>
            <a:pPr lvl="1" eaLnBrk="1" hangingPunct="1"/>
            <a:r>
              <a:rPr lang="en-US" dirty="0">
                <a:solidFill>
                  <a:srgbClr val="00B0F0"/>
                </a:solidFill>
              </a:rPr>
              <a:t>C.) When traits are passed from parents to offspring.</a:t>
            </a:r>
          </a:p>
          <a:p>
            <a:pPr lvl="1" eaLnBrk="1" hangingPunct="1"/>
            <a:r>
              <a:rPr lang="en-US" dirty="0">
                <a:solidFill>
                  <a:srgbClr val="92D050"/>
                </a:solidFill>
              </a:rPr>
              <a:t>D.) An organisms genetic makeup, or allele combinations.</a:t>
            </a:r>
          </a:p>
          <a:p>
            <a:pPr lvl="1" eaLnBrk="1" hangingPunct="1"/>
            <a:r>
              <a:rPr lang="en-US" dirty="0">
                <a:solidFill>
                  <a:srgbClr val="996633"/>
                </a:solidFill>
              </a:rPr>
              <a:t>E.) Allele that is covered up when the dominant allele is with it. </a:t>
            </a:r>
          </a:p>
        </p:txBody>
      </p:sp>
      <p:sp>
        <p:nvSpPr>
          <p:cNvPr id="957443"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latin typeface="Verdana" pitchFamily="34" charset="0"/>
              </a:rPr>
              <a:t>Copyright © 2010 Ryan P. Murphy</a:t>
            </a:r>
          </a:p>
        </p:txBody>
      </p:sp>
      <p:sp>
        <p:nvSpPr>
          <p:cNvPr id="4" name="Rounded Rectangle 3"/>
          <p:cNvSpPr/>
          <p:nvPr/>
        </p:nvSpPr>
        <p:spPr bwMode="auto">
          <a:xfrm>
            <a:off x="685800" y="2833255"/>
            <a:ext cx="7543800" cy="914400"/>
          </a:xfrm>
          <a:prstGeom prst="roundRect">
            <a:avLst/>
          </a:prstGeom>
          <a:solidFill>
            <a:srgbClr val="CC99FF">
              <a:alpha val="15000"/>
            </a:srgbClr>
          </a:solidFill>
          <a:ln w="57150" cap="flat" cmpd="sng" algn="ctr">
            <a:solidFill>
              <a:srgbClr val="CC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pic>
        <p:nvPicPr>
          <p:cNvPr id="5" name="Picture 2" descr="http://www.doctortee.com/dsu/tiftickjian/cse-img/genetics/meiosis/segregation.gif"/>
          <p:cNvPicPr>
            <a:picLocks noChangeAspect="1" noChangeArrowheads="1"/>
          </p:cNvPicPr>
          <p:nvPr/>
        </p:nvPicPr>
        <p:blipFill>
          <a:blip r:embed="rId2" cstate="print"/>
          <a:srcRect/>
          <a:stretch>
            <a:fillRect/>
          </a:stretch>
        </p:blipFill>
        <p:spPr bwMode="auto">
          <a:xfrm>
            <a:off x="304800" y="3886200"/>
            <a:ext cx="4267200" cy="2667000"/>
          </a:xfrm>
          <a:prstGeom prst="rect">
            <a:avLst/>
          </a:prstGeom>
          <a:solidFill>
            <a:schemeClr val="accent1">
              <a:lumMod val="60000"/>
              <a:lumOff val="40000"/>
            </a:schemeClr>
          </a:solidFill>
          <a:ln w="57150">
            <a:solidFill>
              <a:schemeClr val="accent1">
                <a:lumMod val="60000"/>
                <a:lumOff val="40000"/>
              </a:schemeClr>
            </a:solidFill>
          </a:ln>
        </p:spPr>
      </p:pic>
      <p:pic>
        <p:nvPicPr>
          <p:cNvPr id="6" name="Picture 2" descr="http://www.doctortee.com/dsu/tiftickjian/cse-img/genetics/meiosis/segregation.gif"/>
          <p:cNvPicPr>
            <a:picLocks noChangeAspect="1" noChangeArrowheads="1"/>
          </p:cNvPicPr>
          <p:nvPr/>
        </p:nvPicPr>
        <p:blipFill>
          <a:blip r:embed="rId2" cstate="print"/>
          <a:srcRect/>
          <a:stretch>
            <a:fillRect/>
          </a:stretch>
        </p:blipFill>
        <p:spPr bwMode="auto">
          <a:xfrm flipH="1">
            <a:off x="4800600" y="3886200"/>
            <a:ext cx="4038600" cy="2667000"/>
          </a:xfrm>
          <a:prstGeom prst="rect">
            <a:avLst/>
          </a:prstGeom>
          <a:solidFill>
            <a:schemeClr val="accent1">
              <a:lumMod val="60000"/>
              <a:lumOff val="40000"/>
            </a:schemeClr>
          </a:solidFill>
          <a:ln w="57150">
            <a:solidFill>
              <a:schemeClr val="accent1">
                <a:lumMod val="60000"/>
                <a:lumOff val="40000"/>
              </a:schemeClr>
            </a:solidFill>
          </a:ln>
        </p:spPr>
      </p:pic>
      <p:sp>
        <p:nvSpPr>
          <p:cNvPr id="2" name="Rectangle 1"/>
          <p:cNvSpPr/>
          <p:nvPr/>
        </p:nvSpPr>
        <p:spPr>
          <a:xfrm>
            <a:off x="304800" y="3886200"/>
            <a:ext cx="2557110" cy="923330"/>
          </a:xfrm>
          <a:prstGeom prst="rect">
            <a:avLst/>
          </a:prstGeom>
          <a:noFill/>
        </p:spPr>
        <p:txBody>
          <a:bodyPr wrap="none" lIns="91440" tIns="45720" rIns="91440" bIns="45720">
            <a:spAutoFit/>
          </a:bodyPr>
          <a:lstStyle/>
          <a:p>
            <a:pPr algn="ctr">
              <a:buNone/>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fema</a:t>
            </a: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le</a:t>
            </a:r>
          </a:p>
        </p:txBody>
      </p:sp>
      <p:sp>
        <p:nvSpPr>
          <p:cNvPr id="3" name="Rectangle 2"/>
          <p:cNvSpPr/>
          <p:nvPr/>
        </p:nvSpPr>
        <p:spPr>
          <a:xfrm>
            <a:off x="6958557" y="3881735"/>
            <a:ext cx="1880643"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male</a:t>
            </a:r>
          </a:p>
        </p:txBody>
      </p:sp>
    </p:spTree>
    <p:extLst>
      <p:ext uri="{BB962C8B-B14F-4D97-AF65-F5344CB8AC3E}">
        <p14:creationId xmlns:p14="http://schemas.microsoft.com/office/powerpoint/2010/main" val="8401395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2" name="Rectangle 3"/>
          <p:cNvSpPr>
            <a:spLocks noGrp="1" noChangeArrowheads="1"/>
          </p:cNvSpPr>
          <p:nvPr>
            <p:ph type="body" idx="4294967295"/>
          </p:nvPr>
        </p:nvSpPr>
        <p:spPr>
          <a:xfrm>
            <a:off x="152400" y="228600"/>
            <a:ext cx="8839200" cy="5897563"/>
          </a:xfrm>
        </p:spPr>
        <p:txBody>
          <a:bodyPr/>
          <a:lstStyle/>
          <a:p>
            <a:pPr eaLnBrk="1" hangingPunct="1"/>
            <a:r>
              <a:rPr lang="en-US" dirty="0"/>
              <a:t>Vocabulary Review. </a:t>
            </a:r>
            <a:r>
              <a:rPr lang="en-US" dirty="0">
                <a:solidFill>
                  <a:srgbClr val="FFFF00"/>
                </a:solidFill>
              </a:rPr>
              <a:t>Answer is…</a:t>
            </a:r>
          </a:p>
          <a:p>
            <a:pPr eaLnBrk="1" hangingPunct="1"/>
            <a:r>
              <a:rPr lang="en-US" dirty="0">
                <a:solidFill>
                  <a:srgbClr val="FFCC99"/>
                </a:solidFill>
              </a:rPr>
              <a:t>Which letter below best describes Mendel’s Law of Segregation?</a:t>
            </a:r>
          </a:p>
          <a:p>
            <a:pPr lvl="1" eaLnBrk="1" hangingPunct="1"/>
            <a:r>
              <a:rPr lang="en-US" dirty="0">
                <a:solidFill>
                  <a:srgbClr val="FF5050"/>
                </a:solidFill>
              </a:rPr>
              <a:t>A.) An organisms physical appearance or visible traits. </a:t>
            </a:r>
          </a:p>
          <a:p>
            <a:pPr lvl="1" eaLnBrk="1" hangingPunct="1"/>
            <a:r>
              <a:rPr lang="en-US" dirty="0">
                <a:solidFill>
                  <a:srgbClr val="CC99FF"/>
                </a:solidFill>
              </a:rPr>
              <a:t>B.) When allele pairs separate during gamete formation, and randomly unite at fertilization.</a:t>
            </a:r>
          </a:p>
          <a:p>
            <a:pPr lvl="1" eaLnBrk="1" hangingPunct="1"/>
            <a:r>
              <a:rPr lang="en-US" dirty="0">
                <a:solidFill>
                  <a:srgbClr val="00B0F0"/>
                </a:solidFill>
              </a:rPr>
              <a:t>C.) When traits are passed from parents to offspring.</a:t>
            </a:r>
          </a:p>
          <a:p>
            <a:pPr lvl="1" eaLnBrk="1" hangingPunct="1"/>
            <a:r>
              <a:rPr lang="en-US" dirty="0">
                <a:solidFill>
                  <a:srgbClr val="92D050"/>
                </a:solidFill>
              </a:rPr>
              <a:t>D.) An organisms genetic makeup, or allele combinations.</a:t>
            </a:r>
          </a:p>
          <a:p>
            <a:pPr lvl="1" eaLnBrk="1" hangingPunct="1"/>
            <a:r>
              <a:rPr lang="en-US" dirty="0">
                <a:solidFill>
                  <a:srgbClr val="996633"/>
                </a:solidFill>
              </a:rPr>
              <a:t>E.) Allele that is covered up when the dominant allele is with it. </a:t>
            </a:r>
          </a:p>
        </p:txBody>
      </p:sp>
      <p:sp>
        <p:nvSpPr>
          <p:cNvPr id="957443"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latin typeface="Verdana" pitchFamily="34" charset="0"/>
              </a:rPr>
              <a:t>Copyright © 2010 Ryan P. Murphy</a:t>
            </a:r>
          </a:p>
        </p:txBody>
      </p:sp>
      <p:sp>
        <p:nvSpPr>
          <p:cNvPr id="4" name="Rounded Rectangle 3"/>
          <p:cNvSpPr/>
          <p:nvPr/>
        </p:nvSpPr>
        <p:spPr bwMode="auto">
          <a:xfrm>
            <a:off x="685800" y="2833255"/>
            <a:ext cx="7543800" cy="914400"/>
          </a:xfrm>
          <a:prstGeom prst="roundRect">
            <a:avLst/>
          </a:prstGeom>
          <a:solidFill>
            <a:srgbClr val="CC99FF">
              <a:alpha val="15000"/>
            </a:srgbClr>
          </a:solidFill>
          <a:ln w="57150" cap="flat" cmpd="sng" algn="ctr">
            <a:solidFill>
              <a:srgbClr val="CC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pic>
        <p:nvPicPr>
          <p:cNvPr id="5" name="Picture 2" descr="http://www.doctortee.com/dsu/tiftickjian/cse-img/genetics/meiosis/segregation.gif"/>
          <p:cNvPicPr>
            <a:picLocks noChangeAspect="1" noChangeArrowheads="1"/>
          </p:cNvPicPr>
          <p:nvPr/>
        </p:nvPicPr>
        <p:blipFill>
          <a:blip r:embed="rId2" cstate="print"/>
          <a:srcRect/>
          <a:stretch>
            <a:fillRect/>
          </a:stretch>
        </p:blipFill>
        <p:spPr bwMode="auto">
          <a:xfrm>
            <a:off x="304800" y="3886200"/>
            <a:ext cx="4267200" cy="2667000"/>
          </a:xfrm>
          <a:prstGeom prst="rect">
            <a:avLst/>
          </a:prstGeom>
          <a:solidFill>
            <a:schemeClr val="accent1">
              <a:lumMod val="60000"/>
              <a:lumOff val="40000"/>
            </a:schemeClr>
          </a:solidFill>
          <a:ln w="57150">
            <a:solidFill>
              <a:schemeClr val="accent1">
                <a:lumMod val="60000"/>
                <a:lumOff val="40000"/>
              </a:schemeClr>
            </a:solidFill>
          </a:ln>
        </p:spPr>
      </p:pic>
      <p:pic>
        <p:nvPicPr>
          <p:cNvPr id="6" name="Picture 2" descr="http://www.doctortee.com/dsu/tiftickjian/cse-img/genetics/meiosis/segregation.gif"/>
          <p:cNvPicPr>
            <a:picLocks noChangeAspect="1" noChangeArrowheads="1"/>
          </p:cNvPicPr>
          <p:nvPr/>
        </p:nvPicPr>
        <p:blipFill>
          <a:blip r:embed="rId2" cstate="print"/>
          <a:srcRect/>
          <a:stretch>
            <a:fillRect/>
          </a:stretch>
        </p:blipFill>
        <p:spPr bwMode="auto">
          <a:xfrm flipH="1">
            <a:off x="4800600" y="3886200"/>
            <a:ext cx="4038600" cy="2667000"/>
          </a:xfrm>
          <a:prstGeom prst="rect">
            <a:avLst/>
          </a:prstGeom>
          <a:solidFill>
            <a:schemeClr val="accent1">
              <a:lumMod val="60000"/>
              <a:lumOff val="40000"/>
            </a:schemeClr>
          </a:solidFill>
          <a:ln w="57150">
            <a:solidFill>
              <a:schemeClr val="accent1">
                <a:lumMod val="60000"/>
                <a:lumOff val="40000"/>
              </a:schemeClr>
            </a:solidFill>
          </a:ln>
        </p:spPr>
      </p:pic>
      <p:sp>
        <p:nvSpPr>
          <p:cNvPr id="2" name="Rectangle 1"/>
          <p:cNvSpPr/>
          <p:nvPr/>
        </p:nvSpPr>
        <p:spPr>
          <a:xfrm>
            <a:off x="304800" y="3886200"/>
            <a:ext cx="2557110" cy="923330"/>
          </a:xfrm>
          <a:prstGeom prst="rect">
            <a:avLst/>
          </a:prstGeom>
          <a:noFill/>
        </p:spPr>
        <p:txBody>
          <a:bodyPr wrap="none" lIns="91440" tIns="45720" rIns="91440" bIns="45720">
            <a:spAutoFit/>
          </a:bodyPr>
          <a:lstStyle/>
          <a:p>
            <a:pPr algn="ctr">
              <a:buNone/>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fema</a:t>
            </a: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le</a:t>
            </a:r>
          </a:p>
        </p:txBody>
      </p:sp>
      <p:sp>
        <p:nvSpPr>
          <p:cNvPr id="3" name="Rectangle 2"/>
          <p:cNvSpPr/>
          <p:nvPr/>
        </p:nvSpPr>
        <p:spPr>
          <a:xfrm>
            <a:off x="6958557" y="3881735"/>
            <a:ext cx="1880643"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male</a:t>
            </a:r>
          </a:p>
        </p:txBody>
      </p:sp>
      <p:sp>
        <p:nvSpPr>
          <p:cNvPr id="7" name="Freeform 6"/>
          <p:cNvSpPr/>
          <p:nvPr/>
        </p:nvSpPr>
        <p:spPr bwMode="auto">
          <a:xfrm>
            <a:off x="2951018" y="4509655"/>
            <a:ext cx="1288473" cy="2049057"/>
          </a:xfrm>
          <a:custGeom>
            <a:avLst/>
            <a:gdLst>
              <a:gd name="connsiteX0" fmla="*/ 571500 w 1288473"/>
              <a:gd name="connsiteY0" fmla="*/ 10390 h 2049057"/>
              <a:gd name="connsiteX1" fmla="*/ 332509 w 1288473"/>
              <a:gd name="connsiteY1" fmla="*/ 20781 h 2049057"/>
              <a:gd name="connsiteX2" fmla="*/ 249382 w 1288473"/>
              <a:gd name="connsiteY2" fmla="*/ 41563 h 2049057"/>
              <a:gd name="connsiteX3" fmla="*/ 218209 w 1288473"/>
              <a:gd name="connsiteY3" fmla="*/ 62345 h 2049057"/>
              <a:gd name="connsiteX4" fmla="*/ 187037 w 1288473"/>
              <a:gd name="connsiteY4" fmla="*/ 72736 h 2049057"/>
              <a:gd name="connsiteX5" fmla="*/ 124691 w 1288473"/>
              <a:gd name="connsiteY5" fmla="*/ 114300 h 2049057"/>
              <a:gd name="connsiteX6" fmla="*/ 103909 w 1288473"/>
              <a:gd name="connsiteY6" fmla="*/ 145472 h 2049057"/>
              <a:gd name="connsiteX7" fmla="*/ 72737 w 1288473"/>
              <a:gd name="connsiteY7" fmla="*/ 155863 h 2049057"/>
              <a:gd name="connsiteX8" fmla="*/ 51955 w 1288473"/>
              <a:gd name="connsiteY8" fmla="*/ 218209 h 2049057"/>
              <a:gd name="connsiteX9" fmla="*/ 41564 w 1288473"/>
              <a:gd name="connsiteY9" fmla="*/ 249381 h 2049057"/>
              <a:gd name="connsiteX10" fmla="*/ 31173 w 1288473"/>
              <a:gd name="connsiteY10" fmla="*/ 280554 h 2049057"/>
              <a:gd name="connsiteX11" fmla="*/ 0 w 1288473"/>
              <a:gd name="connsiteY11" fmla="*/ 342900 h 2049057"/>
              <a:gd name="connsiteX12" fmla="*/ 31173 w 1288473"/>
              <a:gd name="connsiteY12" fmla="*/ 519545 h 2049057"/>
              <a:gd name="connsiteX13" fmla="*/ 41564 w 1288473"/>
              <a:gd name="connsiteY13" fmla="*/ 550718 h 2049057"/>
              <a:gd name="connsiteX14" fmla="*/ 51955 w 1288473"/>
              <a:gd name="connsiteY14" fmla="*/ 581890 h 2049057"/>
              <a:gd name="connsiteX15" fmla="*/ 20782 w 1288473"/>
              <a:gd name="connsiteY15" fmla="*/ 737754 h 2049057"/>
              <a:gd name="connsiteX16" fmla="*/ 10391 w 1288473"/>
              <a:gd name="connsiteY16" fmla="*/ 768927 h 2049057"/>
              <a:gd name="connsiteX17" fmla="*/ 0 w 1288473"/>
              <a:gd name="connsiteY17" fmla="*/ 800100 h 2049057"/>
              <a:gd name="connsiteX18" fmla="*/ 10391 w 1288473"/>
              <a:gd name="connsiteY18" fmla="*/ 914400 h 2049057"/>
              <a:gd name="connsiteX19" fmla="*/ 51955 w 1288473"/>
              <a:gd name="connsiteY19" fmla="*/ 976745 h 2049057"/>
              <a:gd name="connsiteX20" fmla="*/ 31173 w 1288473"/>
              <a:gd name="connsiteY20" fmla="*/ 1039090 h 2049057"/>
              <a:gd name="connsiteX21" fmla="*/ 20782 w 1288473"/>
              <a:gd name="connsiteY21" fmla="*/ 1070263 h 2049057"/>
              <a:gd name="connsiteX22" fmla="*/ 0 w 1288473"/>
              <a:gd name="connsiteY22" fmla="*/ 1101436 h 2049057"/>
              <a:gd name="connsiteX23" fmla="*/ 10391 w 1288473"/>
              <a:gd name="connsiteY23" fmla="*/ 1215736 h 2049057"/>
              <a:gd name="connsiteX24" fmla="*/ 41564 w 1288473"/>
              <a:gd name="connsiteY24" fmla="*/ 1319645 h 2049057"/>
              <a:gd name="connsiteX25" fmla="*/ 72737 w 1288473"/>
              <a:gd name="connsiteY25" fmla="*/ 1413163 h 2049057"/>
              <a:gd name="connsiteX26" fmla="*/ 83127 w 1288473"/>
              <a:gd name="connsiteY26" fmla="*/ 1444336 h 2049057"/>
              <a:gd name="connsiteX27" fmla="*/ 83127 w 1288473"/>
              <a:gd name="connsiteY27" fmla="*/ 1787236 h 2049057"/>
              <a:gd name="connsiteX28" fmla="*/ 93518 w 1288473"/>
              <a:gd name="connsiteY28" fmla="*/ 1818409 h 2049057"/>
              <a:gd name="connsiteX29" fmla="*/ 135082 w 1288473"/>
              <a:gd name="connsiteY29" fmla="*/ 1891145 h 2049057"/>
              <a:gd name="connsiteX30" fmla="*/ 145473 w 1288473"/>
              <a:gd name="connsiteY30" fmla="*/ 1932709 h 2049057"/>
              <a:gd name="connsiteX31" fmla="*/ 176646 w 1288473"/>
              <a:gd name="connsiteY31" fmla="*/ 1953490 h 2049057"/>
              <a:gd name="connsiteX32" fmla="*/ 207818 w 1288473"/>
              <a:gd name="connsiteY32" fmla="*/ 1984663 h 2049057"/>
              <a:gd name="connsiteX33" fmla="*/ 270164 w 1288473"/>
              <a:gd name="connsiteY33" fmla="*/ 2005445 h 2049057"/>
              <a:gd name="connsiteX34" fmla="*/ 394855 w 1288473"/>
              <a:gd name="connsiteY34" fmla="*/ 2026227 h 2049057"/>
              <a:gd name="connsiteX35" fmla="*/ 509155 w 1288473"/>
              <a:gd name="connsiteY35" fmla="*/ 2036618 h 2049057"/>
              <a:gd name="connsiteX36" fmla="*/ 675409 w 1288473"/>
              <a:gd name="connsiteY36" fmla="*/ 2036618 h 2049057"/>
              <a:gd name="connsiteX37" fmla="*/ 768927 w 1288473"/>
              <a:gd name="connsiteY37" fmla="*/ 2005445 h 2049057"/>
              <a:gd name="connsiteX38" fmla="*/ 800100 w 1288473"/>
              <a:gd name="connsiteY38" fmla="*/ 1995054 h 2049057"/>
              <a:gd name="connsiteX39" fmla="*/ 852055 w 1288473"/>
              <a:gd name="connsiteY39" fmla="*/ 1984663 h 2049057"/>
              <a:gd name="connsiteX40" fmla="*/ 914400 w 1288473"/>
              <a:gd name="connsiteY40" fmla="*/ 1963881 h 2049057"/>
              <a:gd name="connsiteX41" fmla="*/ 955964 w 1288473"/>
              <a:gd name="connsiteY41" fmla="*/ 1953490 h 2049057"/>
              <a:gd name="connsiteX42" fmla="*/ 1018309 w 1288473"/>
              <a:gd name="connsiteY42" fmla="*/ 1932709 h 2049057"/>
              <a:gd name="connsiteX43" fmla="*/ 1059873 w 1288473"/>
              <a:gd name="connsiteY43" fmla="*/ 1922318 h 2049057"/>
              <a:gd name="connsiteX44" fmla="*/ 1122218 w 1288473"/>
              <a:gd name="connsiteY44" fmla="*/ 1901536 h 2049057"/>
              <a:gd name="connsiteX45" fmla="*/ 1153391 w 1288473"/>
              <a:gd name="connsiteY45" fmla="*/ 1891145 h 2049057"/>
              <a:gd name="connsiteX46" fmla="*/ 1184564 w 1288473"/>
              <a:gd name="connsiteY46" fmla="*/ 1880754 h 2049057"/>
              <a:gd name="connsiteX47" fmla="*/ 1215737 w 1288473"/>
              <a:gd name="connsiteY47" fmla="*/ 1870363 h 2049057"/>
              <a:gd name="connsiteX48" fmla="*/ 1246909 w 1288473"/>
              <a:gd name="connsiteY48" fmla="*/ 1849581 h 2049057"/>
              <a:gd name="connsiteX49" fmla="*/ 1278082 w 1288473"/>
              <a:gd name="connsiteY49" fmla="*/ 1745672 h 2049057"/>
              <a:gd name="connsiteX50" fmla="*/ 1288473 w 1288473"/>
              <a:gd name="connsiteY50" fmla="*/ 1704109 h 2049057"/>
              <a:gd name="connsiteX51" fmla="*/ 1278082 w 1288473"/>
              <a:gd name="connsiteY51" fmla="*/ 1548245 h 2049057"/>
              <a:gd name="connsiteX52" fmla="*/ 1267691 w 1288473"/>
              <a:gd name="connsiteY52" fmla="*/ 1517072 h 2049057"/>
              <a:gd name="connsiteX53" fmla="*/ 1226127 w 1288473"/>
              <a:gd name="connsiteY53" fmla="*/ 1454727 h 2049057"/>
              <a:gd name="connsiteX54" fmla="*/ 1184564 w 1288473"/>
              <a:gd name="connsiteY54" fmla="*/ 1392381 h 2049057"/>
              <a:gd name="connsiteX55" fmla="*/ 1163782 w 1288473"/>
              <a:gd name="connsiteY55" fmla="*/ 1361209 h 2049057"/>
              <a:gd name="connsiteX56" fmla="*/ 1143000 w 1288473"/>
              <a:gd name="connsiteY56" fmla="*/ 1226127 h 2049057"/>
              <a:gd name="connsiteX57" fmla="*/ 1122218 w 1288473"/>
              <a:gd name="connsiteY57" fmla="*/ 1143000 h 2049057"/>
              <a:gd name="connsiteX58" fmla="*/ 1111827 w 1288473"/>
              <a:gd name="connsiteY58" fmla="*/ 1080654 h 2049057"/>
              <a:gd name="connsiteX59" fmla="*/ 1080655 w 1288473"/>
              <a:gd name="connsiteY59" fmla="*/ 924790 h 2049057"/>
              <a:gd name="connsiteX60" fmla="*/ 1049482 w 1288473"/>
              <a:gd name="connsiteY60" fmla="*/ 914400 h 2049057"/>
              <a:gd name="connsiteX61" fmla="*/ 1018309 w 1288473"/>
              <a:gd name="connsiteY61" fmla="*/ 883227 h 2049057"/>
              <a:gd name="connsiteX62" fmla="*/ 997527 w 1288473"/>
              <a:gd name="connsiteY62" fmla="*/ 852054 h 2049057"/>
              <a:gd name="connsiteX63" fmla="*/ 966355 w 1288473"/>
              <a:gd name="connsiteY63" fmla="*/ 831272 h 2049057"/>
              <a:gd name="connsiteX64" fmla="*/ 945573 w 1288473"/>
              <a:gd name="connsiteY64" fmla="*/ 800100 h 2049057"/>
              <a:gd name="connsiteX65" fmla="*/ 966355 w 1288473"/>
              <a:gd name="connsiteY65" fmla="*/ 716972 h 2049057"/>
              <a:gd name="connsiteX66" fmla="*/ 997527 w 1288473"/>
              <a:gd name="connsiteY66" fmla="*/ 696190 h 2049057"/>
              <a:gd name="connsiteX67" fmla="*/ 1070264 w 1288473"/>
              <a:gd name="connsiteY67" fmla="*/ 613063 h 2049057"/>
              <a:gd name="connsiteX68" fmla="*/ 1080655 w 1288473"/>
              <a:gd name="connsiteY68" fmla="*/ 581890 h 2049057"/>
              <a:gd name="connsiteX69" fmla="*/ 1101437 w 1288473"/>
              <a:gd name="connsiteY69" fmla="*/ 540327 h 2049057"/>
              <a:gd name="connsiteX70" fmla="*/ 1122218 w 1288473"/>
              <a:gd name="connsiteY70" fmla="*/ 457200 h 2049057"/>
              <a:gd name="connsiteX71" fmla="*/ 1091046 w 1288473"/>
              <a:gd name="connsiteY71" fmla="*/ 207818 h 2049057"/>
              <a:gd name="connsiteX72" fmla="*/ 1080655 w 1288473"/>
              <a:gd name="connsiteY72" fmla="*/ 176645 h 2049057"/>
              <a:gd name="connsiteX73" fmla="*/ 1070264 w 1288473"/>
              <a:gd name="connsiteY73" fmla="*/ 145472 h 2049057"/>
              <a:gd name="connsiteX74" fmla="*/ 1039091 w 1288473"/>
              <a:gd name="connsiteY74" fmla="*/ 114300 h 2049057"/>
              <a:gd name="connsiteX75" fmla="*/ 976746 w 1288473"/>
              <a:gd name="connsiteY75" fmla="*/ 72736 h 2049057"/>
              <a:gd name="connsiteX76" fmla="*/ 914400 w 1288473"/>
              <a:gd name="connsiteY76" fmla="*/ 51954 h 2049057"/>
              <a:gd name="connsiteX77" fmla="*/ 883227 w 1288473"/>
              <a:gd name="connsiteY77" fmla="*/ 31172 h 2049057"/>
              <a:gd name="connsiteX78" fmla="*/ 820882 w 1288473"/>
              <a:gd name="connsiteY78" fmla="*/ 10390 h 2049057"/>
              <a:gd name="connsiteX79" fmla="*/ 789709 w 1288473"/>
              <a:gd name="connsiteY79" fmla="*/ 0 h 2049057"/>
              <a:gd name="connsiteX80" fmla="*/ 519546 w 1288473"/>
              <a:gd name="connsiteY80" fmla="*/ 20781 h 2049057"/>
              <a:gd name="connsiteX81" fmla="*/ 488373 w 1288473"/>
              <a:gd name="connsiteY81" fmla="*/ 31172 h 2049057"/>
              <a:gd name="connsiteX82" fmla="*/ 436418 w 1288473"/>
              <a:gd name="connsiteY82" fmla="*/ 10390 h 204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88473" h="2049057">
                <a:moveTo>
                  <a:pt x="571500" y="10390"/>
                </a:moveTo>
                <a:cubicBezTo>
                  <a:pt x="491836" y="13854"/>
                  <a:pt x="411877" y="13100"/>
                  <a:pt x="332509" y="20781"/>
                </a:cubicBezTo>
                <a:cubicBezTo>
                  <a:pt x="304080" y="23532"/>
                  <a:pt x="249382" y="41563"/>
                  <a:pt x="249382" y="41563"/>
                </a:cubicBezTo>
                <a:cubicBezTo>
                  <a:pt x="238991" y="48490"/>
                  <a:pt x="229379" y="56760"/>
                  <a:pt x="218209" y="62345"/>
                </a:cubicBezTo>
                <a:cubicBezTo>
                  <a:pt x="208413" y="67243"/>
                  <a:pt x="196611" y="67417"/>
                  <a:pt x="187037" y="72736"/>
                </a:cubicBezTo>
                <a:cubicBezTo>
                  <a:pt x="165203" y="84866"/>
                  <a:pt x="124691" y="114300"/>
                  <a:pt x="124691" y="114300"/>
                </a:cubicBezTo>
                <a:cubicBezTo>
                  <a:pt x="117764" y="124691"/>
                  <a:pt x="113661" y="137671"/>
                  <a:pt x="103909" y="145472"/>
                </a:cubicBezTo>
                <a:cubicBezTo>
                  <a:pt x="95356" y="152314"/>
                  <a:pt x="79103" y="146950"/>
                  <a:pt x="72737" y="155863"/>
                </a:cubicBezTo>
                <a:cubicBezTo>
                  <a:pt x="60004" y="173689"/>
                  <a:pt x="58882" y="197427"/>
                  <a:pt x="51955" y="218209"/>
                </a:cubicBezTo>
                <a:lnTo>
                  <a:pt x="41564" y="249381"/>
                </a:lnTo>
                <a:cubicBezTo>
                  <a:pt x="38100" y="259772"/>
                  <a:pt x="37249" y="271440"/>
                  <a:pt x="31173" y="280554"/>
                </a:cubicBezTo>
                <a:cubicBezTo>
                  <a:pt x="4315" y="320841"/>
                  <a:pt x="14340" y="299879"/>
                  <a:pt x="0" y="342900"/>
                </a:cubicBezTo>
                <a:cubicBezTo>
                  <a:pt x="12374" y="479017"/>
                  <a:pt x="-1707" y="420905"/>
                  <a:pt x="31173" y="519545"/>
                </a:cubicBezTo>
                <a:lnTo>
                  <a:pt x="41564" y="550718"/>
                </a:lnTo>
                <a:lnTo>
                  <a:pt x="51955" y="581890"/>
                </a:lnTo>
                <a:cubicBezTo>
                  <a:pt x="39145" y="697182"/>
                  <a:pt x="51483" y="645653"/>
                  <a:pt x="20782" y="737754"/>
                </a:cubicBezTo>
                <a:lnTo>
                  <a:pt x="10391" y="768927"/>
                </a:lnTo>
                <a:lnTo>
                  <a:pt x="0" y="800100"/>
                </a:lnTo>
                <a:cubicBezTo>
                  <a:pt x="3464" y="838200"/>
                  <a:pt x="-404" y="877697"/>
                  <a:pt x="10391" y="914400"/>
                </a:cubicBezTo>
                <a:cubicBezTo>
                  <a:pt x="17439" y="938362"/>
                  <a:pt x="51955" y="976745"/>
                  <a:pt x="51955" y="976745"/>
                </a:cubicBezTo>
                <a:lnTo>
                  <a:pt x="31173" y="1039090"/>
                </a:lnTo>
                <a:cubicBezTo>
                  <a:pt x="27709" y="1049481"/>
                  <a:pt x="26858" y="1061149"/>
                  <a:pt x="20782" y="1070263"/>
                </a:cubicBezTo>
                <a:lnTo>
                  <a:pt x="0" y="1101436"/>
                </a:lnTo>
                <a:cubicBezTo>
                  <a:pt x="3464" y="1139536"/>
                  <a:pt x="5335" y="1177814"/>
                  <a:pt x="10391" y="1215736"/>
                </a:cubicBezTo>
                <a:cubicBezTo>
                  <a:pt x="13881" y="1241910"/>
                  <a:pt x="35001" y="1299956"/>
                  <a:pt x="41564" y="1319645"/>
                </a:cubicBezTo>
                <a:lnTo>
                  <a:pt x="72737" y="1413163"/>
                </a:lnTo>
                <a:lnTo>
                  <a:pt x="83127" y="1444336"/>
                </a:lnTo>
                <a:cubicBezTo>
                  <a:pt x="76206" y="1603541"/>
                  <a:pt x="62629" y="1653995"/>
                  <a:pt x="83127" y="1787236"/>
                </a:cubicBezTo>
                <a:cubicBezTo>
                  <a:pt x="84792" y="1798062"/>
                  <a:pt x="89203" y="1808342"/>
                  <a:pt x="93518" y="1818409"/>
                </a:cubicBezTo>
                <a:cubicBezTo>
                  <a:pt x="109337" y="1855320"/>
                  <a:pt x="114212" y="1859840"/>
                  <a:pt x="135082" y="1891145"/>
                </a:cubicBezTo>
                <a:cubicBezTo>
                  <a:pt x="138546" y="1905000"/>
                  <a:pt x="137551" y="1920826"/>
                  <a:pt x="145473" y="1932709"/>
                </a:cubicBezTo>
                <a:cubicBezTo>
                  <a:pt x="152400" y="1943100"/>
                  <a:pt x="167052" y="1945495"/>
                  <a:pt x="176646" y="1953490"/>
                </a:cubicBezTo>
                <a:cubicBezTo>
                  <a:pt x="187935" y="1962897"/>
                  <a:pt x="194972" y="1977526"/>
                  <a:pt x="207818" y="1984663"/>
                </a:cubicBezTo>
                <a:cubicBezTo>
                  <a:pt x="226967" y="1995302"/>
                  <a:pt x="249382" y="1998518"/>
                  <a:pt x="270164" y="2005445"/>
                </a:cubicBezTo>
                <a:cubicBezTo>
                  <a:pt x="329356" y="2025176"/>
                  <a:pt x="295423" y="2016284"/>
                  <a:pt x="394855" y="2026227"/>
                </a:cubicBezTo>
                <a:lnTo>
                  <a:pt x="509155" y="2036618"/>
                </a:lnTo>
                <a:cubicBezTo>
                  <a:pt x="584786" y="2051744"/>
                  <a:pt x="573495" y="2054603"/>
                  <a:pt x="675409" y="2036618"/>
                </a:cubicBezTo>
                <a:cubicBezTo>
                  <a:pt x="675415" y="2036617"/>
                  <a:pt x="753337" y="2010642"/>
                  <a:pt x="768927" y="2005445"/>
                </a:cubicBezTo>
                <a:cubicBezTo>
                  <a:pt x="779318" y="2001981"/>
                  <a:pt x="789360" y="1997202"/>
                  <a:pt x="800100" y="1995054"/>
                </a:cubicBezTo>
                <a:cubicBezTo>
                  <a:pt x="817418" y="1991590"/>
                  <a:pt x="835016" y="1989310"/>
                  <a:pt x="852055" y="1984663"/>
                </a:cubicBezTo>
                <a:cubicBezTo>
                  <a:pt x="873189" y="1978899"/>
                  <a:pt x="893148" y="1969194"/>
                  <a:pt x="914400" y="1963881"/>
                </a:cubicBezTo>
                <a:cubicBezTo>
                  <a:pt x="928255" y="1960417"/>
                  <a:pt x="942285" y="1957594"/>
                  <a:pt x="955964" y="1953490"/>
                </a:cubicBezTo>
                <a:cubicBezTo>
                  <a:pt x="976946" y="1947196"/>
                  <a:pt x="997057" y="1938022"/>
                  <a:pt x="1018309" y="1932709"/>
                </a:cubicBezTo>
                <a:cubicBezTo>
                  <a:pt x="1032164" y="1929245"/>
                  <a:pt x="1046194" y="1926422"/>
                  <a:pt x="1059873" y="1922318"/>
                </a:cubicBezTo>
                <a:cubicBezTo>
                  <a:pt x="1080855" y="1916023"/>
                  <a:pt x="1101436" y="1908463"/>
                  <a:pt x="1122218" y="1901536"/>
                </a:cubicBezTo>
                <a:lnTo>
                  <a:pt x="1153391" y="1891145"/>
                </a:lnTo>
                <a:lnTo>
                  <a:pt x="1184564" y="1880754"/>
                </a:lnTo>
                <a:lnTo>
                  <a:pt x="1215737" y="1870363"/>
                </a:lnTo>
                <a:cubicBezTo>
                  <a:pt x="1226128" y="1863436"/>
                  <a:pt x="1238079" y="1858411"/>
                  <a:pt x="1246909" y="1849581"/>
                </a:cubicBezTo>
                <a:cubicBezTo>
                  <a:pt x="1279525" y="1816965"/>
                  <a:pt x="1269361" y="1793638"/>
                  <a:pt x="1278082" y="1745672"/>
                </a:cubicBezTo>
                <a:cubicBezTo>
                  <a:pt x="1280637" y="1731622"/>
                  <a:pt x="1285009" y="1717963"/>
                  <a:pt x="1288473" y="1704109"/>
                </a:cubicBezTo>
                <a:cubicBezTo>
                  <a:pt x="1285009" y="1652154"/>
                  <a:pt x="1283832" y="1599997"/>
                  <a:pt x="1278082" y="1548245"/>
                </a:cubicBezTo>
                <a:cubicBezTo>
                  <a:pt x="1276872" y="1537359"/>
                  <a:pt x="1273010" y="1526647"/>
                  <a:pt x="1267691" y="1517072"/>
                </a:cubicBezTo>
                <a:cubicBezTo>
                  <a:pt x="1255561" y="1495239"/>
                  <a:pt x="1239981" y="1475509"/>
                  <a:pt x="1226127" y="1454727"/>
                </a:cubicBezTo>
                <a:lnTo>
                  <a:pt x="1184564" y="1392381"/>
                </a:lnTo>
                <a:lnTo>
                  <a:pt x="1163782" y="1361209"/>
                </a:lnTo>
                <a:cubicBezTo>
                  <a:pt x="1140376" y="1290992"/>
                  <a:pt x="1160859" y="1360069"/>
                  <a:pt x="1143000" y="1226127"/>
                </a:cubicBezTo>
                <a:cubicBezTo>
                  <a:pt x="1137427" y="1184329"/>
                  <a:pt x="1133874" y="1177967"/>
                  <a:pt x="1122218" y="1143000"/>
                </a:cubicBezTo>
                <a:cubicBezTo>
                  <a:pt x="1118754" y="1122218"/>
                  <a:pt x="1114154" y="1101594"/>
                  <a:pt x="1111827" y="1080654"/>
                </a:cubicBezTo>
                <a:cubicBezTo>
                  <a:pt x="1108739" y="1052861"/>
                  <a:pt x="1122075" y="957925"/>
                  <a:pt x="1080655" y="924790"/>
                </a:cubicBezTo>
                <a:cubicBezTo>
                  <a:pt x="1072102" y="917948"/>
                  <a:pt x="1059873" y="917863"/>
                  <a:pt x="1049482" y="914400"/>
                </a:cubicBezTo>
                <a:cubicBezTo>
                  <a:pt x="1039091" y="904009"/>
                  <a:pt x="1027717" y="894516"/>
                  <a:pt x="1018309" y="883227"/>
                </a:cubicBezTo>
                <a:cubicBezTo>
                  <a:pt x="1010314" y="873633"/>
                  <a:pt x="1006358" y="860885"/>
                  <a:pt x="997527" y="852054"/>
                </a:cubicBezTo>
                <a:cubicBezTo>
                  <a:pt x="988697" y="843223"/>
                  <a:pt x="976746" y="838199"/>
                  <a:pt x="966355" y="831272"/>
                </a:cubicBezTo>
                <a:cubicBezTo>
                  <a:pt x="959428" y="820881"/>
                  <a:pt x="947122" y="812492"/>
                  <a:pt x="945573" y="800100"/>
                </a:cubicBezTo>
                <a:cubicBezTo>
                  <a:pt x="945363" y="798421"/>
                  <a:pt x="958286" y="727059"/>
                  <a:pt x="966355" y="716972"/>
                </a:cubicBezTo>
                <a:cubicBezTo>
                  <a:pt x="974156" y="707220"/>
                  <a:pt x="987136" y="703117"/>
                  <a:pt x="997527" y="696190"/>
                </a:cubicBezTo>
                <a:cubicBezTo>
                  <a:pt x="1046018" y="623454"/>
                  <a:pt x="1018309" y="647700"/>
                  <a:pt x="1070264" y="613063"/>
                </a:cubicBezTo>
                <a:cubicBezTo>
                  <a:pt x="1073728" y="602672"/>
                  <a:pt x="1076340" y="591957"/>
                  <a:pt x="1080655" y="581890"/>
                </a:cubicBezTo>
                <a:cubicBezTo>
                  <a:pt x="1086757" y="567653"/>
                  <a:pt x="1096539" y="555022"/>
                  <a:pt x="1101437" y="540327"/>
                </a:cubicBezTo>
                <a:cubicBezTo>
                  <a:pt x="1110469" y="513231"/>
                  <a:pt x="1122218" y="457200"/>
                  <a:pt x="1122218" y="457200"/>
                </a:cubicBezTo>
                <a:cubicBezTo>
                  <a:pt x="1110612" y="248295"/>
                  <a:pt x="1131572" y="329399"/>
                  <a:pt x="1091046" y="207818"/>
                </a:cubicBezTo>
                <a:lnTo>
                  <a:pt x="1080655" y="176645"/>
                </a:lnTo>
                <a:cubicBezTo>
                  <a:pt x="1077191" y="166254"/>
                  <a:pt x="1078009" y="153217"/>
                  <a:pt x="1070264" y="145472"/>
                </a:cubicBezTo>
                <a:cubicBezTo>
                  <a:pt x="1059873" y="135081"/>
                  <a:pt x="1050690" y="123322"/>
                  <a:pt x="1039091" y="114300"/>
                </a:cubicBezTo>
                <a:cubicBezTo>
                  <a:pt x="1019376" y="98966"/>
                  <a:pt x="1000441" y="80634"/>
                  <a:pt x="976746" y="72736"/>
                </a:cubicBezTo>
                <a:cubicBezTo>
                  <a:pt x="955964" y="65809"/>
                  <a:pt x="932627" y="64105"/>
                  <a:pt x="914400" y="51954"/>
                </a:cubicBezTo>
                <a:cubicBezTo>
                  <a:pt x="904009" y="45027"/>
                  <a:pt x="894639" y="36244"/>
                  <a:pt x="883227" y="31172"/>
                </a:cubicBezTo>
                <a:cubicBezTo>
                  <a:pt x="863209" y="22275"/>
                  <a:pt x="841664" y="17317"/>
                  <a:pt x="820882" y="10390"/>
                </a:cubicBezTo>
                <a:lnTo>
                  <a:pt x="789709" y="0"/>
                </a:lnTo>
                <a:cubicBezTo>
                  <a:pt x="679513" y="5247"/>
                  <a:pt x="612429" y="-2440"/>
                  <a:pt x="519546" y="20781"/>
                </a:cubicBezTo>
                <a:cubicBezTo>
                  <a:pt x="508920" y="23438"/>
                  <a:pt x="498764" y="27708"/>
                  <a:pt x="488373" y="31172"/>
                </a:cubicBezTo>
                <a:lnTo>
                  <a:pt x="436418" y="10390"/>
                </a:lnTo>
              </a:path>
            </a:pathLst>
          </a:cu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0" name="Freeform 9"/>
          <p:cNvSpPr/>
          <p:nvPr/>
        </p:nvSpPr>
        <p:spPr bwMode="auto">
          <a:xfrm>
            <a:off x="5181600" y="3886200"/>
            <a:ext cx="1371600" cy="2044592"/>
          </a:xfrm>
          <a:custGeom>
            <a:avLst/>
            <a:gdLst>
              <a:gd name="connsiteX0" fmla="*/ 571500 w 1288473"/>
              <a:gd name="connsiteY0" fmla="*/ 10390 h 2049057"/>
              <a:gd name="connsiteX1" fmla="*/ 332509 w 1288473"/>
              <a:gd name="connsiteY1" fmla="*/ 20781 h 2049057"/>
              <a:gd name="connsiteX2" fmla="*/ 249382 w 1288473"/>
              <a:gd name="connsiteY2" fmla="*/ 41563 h 2049057"/>
              <a:gd name="connsiteX3" fmla="*/ 218209 w 1288473"/>
              <a:gd name="connsiteY3" fmla="*/ 62345 h 2049057"/>
              <a:gd name="connsiteX4" fmla="*/ 187037 w 1288473"/>
              <a:gd name="connsiteY4" fmla="*/ 72736 h 2049057"/>
              <a:gd name="connsiteX5" fmla="*/ 124691 w 1288473"/>
              <a:gd name="connsiteY5" fmla="*/ 114300 h 2049057"/>
              <a:gd name="connsiteX6" fmla="*/ 103909 w 1288473"/>
              <a:gd name="connsiteY6" fmla="*/ 145472 h 2049057"/>
              <a:gd name="connsiteX7" fmla="*/ 72737 w 1288473"/>
              <a:gd name="connsiteY7" fmla="*/ 155863 h 2049057"/>
              <a:gd name="connsiteX8" fmla="*/ 51955 w 1288473"/>
              <a:gd name="connsiteY8" fmla="*/ 218209 h 2049057"/>
              <a:gd name="connsiteX9" fmla="*/ 41564 w 1288473"/>
              <a:gd name="connsiteY9" fmla="*/ 249381 h 2049057"/>
              <a:gd name="connsiteX10" fmla="*/ 31173 w 1288473"/>
              <a:gd name="connsiteY10" fmla="*/ 280554 h 2049057"/>
              <a:gd name="connsiteX11" fmla="*/ 0 w 1288473"/>
              <a:gd name="connsiteY11" fmla="*/ 342900 h 2049057"/>
              <a:gd name="connsiteX12" fmla="*/ 31173 w 1288473"/>
              <a:gd name="connsiteY12" fmla="*/ 519545 h 2049057"/>
              <a:gd name="connsiteX13" fmla="*/ 41564 w 1288473"/>
              <a:gd name="connsiteY13" fmla="*/ 550718 h 2049057"/>
              <a:gd name="connsiteX14" fmla="*/ 51955 w 1288473"/>
              <a:gd name="connsiteY14" fmla="*/ 581890 h 2049057"/>
              <a:gd name="connsiteX15" fmla="*/ 20782 w 1288473"/>
              <a:gd name="connsiteY15" fmla="*/ 737754 h 2049057"/>
              <a:gd name="connsiteX16" fmla="*/ 10391 w 1288473"/>
              <a:gd name="connsiteY16" fmla="*/ 768927 h 2049057"/>
              <a:gd name="connsiteX17" fmla="*/ 0 w 1288473"/>
              <a:gd name="connsiteY17" fmla="*/ 800100 h 2049057"/>
              <a:gd name="connsiteX18" fmla="*/ 10391 w 1288473"/>
              <a:gd name="connsiteY18" fmla="*/ 914400 h 2049057"/>
              <a:gd name="connsiteX19" fmla="*/ 51955 w 1288473"/>
              <a:gd name="connsiteY19" fmla="*/ 976745 h 2049057"/>
              <a:gd name="connsiteX20" fmla="*/ 31173 w 1288473"/>
              <a:gd name="connsiteY20" fmla="*/ 1039090 h 2049057"/>
              <a:gd name="connsiteX21" fmla="*/ 20782 w 1288473"/>
              <a:gd name="connsiteY21" fmla="*/ 1070263 h 2049057"/>
              <a:gd name="connsiteX22" fmla="*/ 0 w 1288473"/>
              <a:gd name="connsiteY22" fmla="*/ 1101436 h 2049057"/>
              <a:gd name="connsiteX23" fmla="*/ 10391 w 1288473"/>
              <a:gd name="connsiteY23" fmla="*/ 1215736 h 2049057"/>
              <a:gd name="connsiteX24" fmla="*/ 41564 w 1288473"/>
              <a:gd name="connsiteY24" fmla="*/ 1319645 h 2049057"/>
              <a:gd name="connsiteX25" fmla="*/ 72737 w 1288473"/>
              <a:gd name="connsiteY25" fmla="*/ 1413163 h 2049057"/>
              <a:gd name="connsiteX26" fmla="*/ 83127 w 1288473"/>
              <a:gd name="connsiteY26" fmla="*/ 1444336 h 2049057"/>
              <a:gd name="connsiteX27" fmla="*/ 83127 w 1288473"/>
              <a:gd name="connsiteY27" fmla="*/ 1787236 h 2049057"/>
              <a:gd name="connsiteX28" fmla="*/ 93518 w 1288473"/>
              <a:gd name="connsiteY28" fmla="*/ 1818409 h 2049057"/>
              <a:gd name="connsiteX29" fmla="*/ 135082 w 1288473"/>
              <a:gd name="connsiteY29" fmla="*/ 1891145 h 2049057"/>
              <a:gd name="connsiteX30" fmla="*/ 145473 w 1288473"/>
              <a:gd name="connsiteY30" fmla="*/ 1932709 h 2049057"/>
              <a:gd name="connsiteX31" fmla="*/ 176646 w 1288473"/>
              <a:gd name="connsiteY31" fmla="*/ 1953490 h 2049057"/>
              <a:gd name="connsiteX32" fmla="*/ 207818 w 1288473"/>
              <a:gd name="connsiteY32" fmla="*/ 1984663 h 2049057"/>
              <a:gd name="connsiteX33" fmla="*/ 270164 w 1288473"/>
              <a:gd name="connsiteY33" fmla="*/ 2005445 h 2049057"/>
              <a:gd name="connsiteX34" fmla="*/ 394855 w 1288473"/>
              <a:gd name="connsiteY34" fmla="*/ 2026227 h 2049057"/>
              <a:gd name="connsiteX35" fmla="*/ 509155 w 1288473"/>
              <a:gd name="connsiteY35" fmla="*/ 2036618 h 2049057"/>
              <a:gd name="connsiteX36" fmla="*/ 675409 w 1288473"/>
              <a:gd name="connsiteY36" fmla="*/ 2036618 h 2049057"/>
              <a:gd name="connsiteX37" fmla="*/ 768927 w 1288473"/>
              <a:gd name="connsiteY37" fmla="*/ 2005445 h 2049057"/>
              <a:gd name="connsiteX38" fmla="*/ 800100 w 1288473"/>
              <a:gd name="connsiteY38" fmla="*/ 1995054 h 2049057"/>
              <a:gd name="connsiteX39" fmla="*/ 852055 w 1288473"/>
              <a:gd name="connsiteY39" fmla="*/ 1984663 h 2049057"/>
              <a:gd name="connsiteX40" fmla="*/ 914400 w 1288473"/>
              <a:gd name="connsiteY40" fmla="*/ 1963881 h 2049057"/>
              <a:gd name="connsiteX41" fmla="*/ 955964 w 1288473"/>
              <a:gd name="connsiteY41" fmla="*/ 1953490 h 2049057"/>
              <a:gd name="connsiteX42" fmla="*/ 1018309 w 1288473"/>
              <a:gd name="connsiteY42" fmla="*/ 1932709 h 2049057"/>
              <a:gd name="connsiteX43" fmla="*/ 1059873 w 1288473"/>
              <a:gd name="connsiteY43" fmla="*/ 1922318 h 2049057"/>
              <a:gd name="connsiteX44" fmla="*/ 1122218 w 1288473"/>
              <a:gd name="connsiteY44" fmla="*/ 1901536 h 2049057"/>
              <a:gd name="connsiteX45" fmla="*/ 1153391 w 1288473"/>
              <a:gd name="connsiteY45" fmla="*/ 1891145 h 2049057"/>
              <a:gd name="connsiteX46" fmla="*/ 1184564 w 1288473"/>
              <a:gd name="connsiteY46" fmla="*/ 1880754 h 2049057"/>
              <a:gd name="connsiteX47" fmla="*/ 1215737 w 1288473"/>
              <a:gd name="connsiteY47" fmla="*/ 1870363 h 2049057"/>
              <a:gd name="connsiteX48" fmla="*/ 1246909 w 1288473"/>
              <a:gd name="connsiteY48" fmla="*/ 1849581 h 2049057"/>
              <a:gd name="connsiteX49" fmla="*/ 1278082 w 1288473"/>
              <a:gd name="connsiteY49" fmla="*/ 1745672 h 2049057"/>
              <a:gd name="connsiteX50" fmla="*/ 1288473 w 1288473"/>
              <a:gd name="connsiteY50" fmla="*/ 1704109 h 2049057"/>
              <a:gd name="connsiteX51" fmla="*/ 1278082 w 1288473"/>
              <a:gd name="connsiteY51" fmla="*/ 1548245 h 2049057"/>
              <a:gd name="connsiteX52" fmla="*/ 1267691 w 1288473"/>
              <a:gd name="connsiteY52" fmla="*/ 1517072 h 2049057"/>
              <a:gd name="connsiteX53" fmla="*/ 1226127 w 1288473"/>
              <a:gd name="connsiteY53" fmla="*/ 1454727 h 2049057"/>
              <a:gd name="connsiteX54" fmla="*/ 1184564 w 1288473"/>
              <a:gd name="connsiteY54" fmla="*/ 1392381 h 2049057"/>
              <a:gd name="connsiteX55" fmla="*/ 1163782 w 1288473"/>
              <a:gd name="connsiteY55" fmla="*/ 1361209 h 2049057"/>
              <a:gd name="connsiteX56" fmla="*/ 1143000 w 1288473"/>
              <a:gd name="connsiteY56" fmla="*/ 1226127 h 2049057"/>
              <a:gd name="connsiteX57" fmla="*/ 1122218 w 1288473"/>
              <a:gd name="connsiteY57" fmla="*/ 1143000 h 2049057"/>
              <a:gd name="connsiteX58" fmla="*/ 1111827 w 1288473"/>
              <a:gd name="connsiteY58" fmla="*/ 1080654 h 2049057"/>
              <a:gd name="connsiteX59" fmla="*/ 1080655 w 1288473"/>
              <a:gd name="connsiteY59" fmla="*/ 924790 h 2049057"/>
              <a:gd name="connsiteX60" fmla="*/ 1049482 w 1288473"/>
              <a:gd name="connsiteY60" fmla="*/ 914400 h 2049057"/>
              <a:gd name="connsiteX61" fmla="*/ 1018309 w 1288473"/>
              <a:gd name="connsiteY61" fmla="*/ 883227 h 2049057"/>
              <a:gd name="connsiteX62" fmla="*/ 997527 w 1288473"/>
              <a:gd name="connsiteY62" fmla="*/ 852054 h 2049057"/>
              <a:gd name="connsiteX63" fmla="*/ 966355 w 1288473"/>
              <a:gd name="connsiteY63" fmla="*/ 831272 h 2049057"/>
              <a:gd name="connsiteX64" fmla="*/ 945573 w 1288473"/>
              <a:gd name="connsiteY64" fmla="*/ 800100 h 2049057"/>
              <a:gd name="connsiteX65" fmla="*/ 966355 w 1288473"/>
              <a:gd name="connsiteY65" fmla="*/ 716972 h 2049057"/>
              <a:gd name="connsiteX66" fmla="*/ 997527 w 1288473"/>
              <a:gd name="connsiteY66" fmla="*/ 696190 h 2049057"/>
              <a:gd name="connsiteX67" fmla="*/ 1070264 w 1288473"/>
              <a:gd name="connsiteY67" fmla="*/ 613063 h 2049057"/>
              <a:gd name="connsiteX68" fmla="*/ 1080655 w 1288473"/>
              <a:gd name="connsiteY68" fmla="*/ 581890 h 2049057"/>
              <a:gd name="connsiteX69" fmla="*/ 1101437 w 1288473"/>
              <a:gd name="connsiteY69" fmla="*/ 540327 h 2049057"/>
              <a:gd name="connsiteX70" fmla="*/ 1122218 w 1288473"/>
              <a:gd name="connsiteY70" fmla="*/ 457200 h 2049057"/>
              <a:gd name="connsiteX71" fmla="*/ 1091046 w 1288473"/>
              <a:gd name="connsiteY71" fmla="*/ 207818 h 2049057"/>
              <a:gd name="connsiteX72" fmla="*/ 1080655 w 1288473"/>
              <a:gd name="connsiteY72" fmla="*/ 176645 h 2049057"/>
              <a:gd name="connsiteX73" fmla="*/ 1070264 w 1288473"/>
              <a:gd name="connsiteY73" fmla="*/ 145472 h 2049057"/>
              <a:gd name="connsiteX74" fmla="*/ 1039091 w 1288473"/>
              <a:gd name="connsiteY74" fmla="*/ 114300 h 2049057"/>
              <a:gd name="connsiteX75" fmla="*/ 976746 w 1288473"/>
              <a:gd name="connsiteY75" fmla="*/ 72736 h 2049057"/>
              <a:gd name="connsiteX76" fmla="*/ 914400 w 1288473"/>
              <a:gd name="connsiteY76" fmla="*/ 51954 h 2049057"/>
              <a:gd name="connsiteX77" fmla="*/ 883227 w 1288473"/>
              <a:gd name="connsiteY77" fmla="*/ 31172 h 2049057"/>
              <a:gd name="connsiteX78" fmla="*/ 820882 w 1288473"/>
              <a:gd name="connsiteY78" fmla="*/ 10390 h 2049057"/>
              <a:gd name="connsiteX79" fmla="*/ 789709 w 1288473"/>
              <a:gd name="connsiteY79" fmla="*/ 0 h 2049057"/>
              <a:gd name="connsiteX80" fmla="*/ 519546 w 1288473"/>
              <a:gd name="connsiteY80" fmla="*/ 20781 h 2049057"/>
              <a:gd name="connsiteX81" fmla="*/ 488373 w 1288473"/>
              <a:gd name="connsiteY81" fmla="*/ 31172 h 2049057"/>
              <a:gd name="connsiteX82" fmla="*/ 436418 w 1288473"/>
              <a:gd name="connsiteY82" fmla="*/ 10390 h 204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88473" h="2049057">
                <a:moveTo>
                  <a:pt x="571500" y="10390"/>
                </a:moveTo>
                <a:cubicBezTo>
                  <a:pt x="491836" y="13854"/>
                  <a:pt x="411877" y="13100"/>
                  <a:pt x="332509" y="20781"/>
                </a:cubicBezTo>
                <a:cubicBezTo>
                  <a:pt x="304080" y="23532"/>
                  <a:pt x="249382" y="41563"/>
                  <a:pt x="249382" y="41563"/>
                </a:cubicBezTo>
                <a:cubicBezTo>
                  <a:pt x="238991" y="48490"/>
                  <a:pt x="229379" y="56760"/>
                  <a:pt x="218209" y="62345"/>
                </a:cubicBezTo>
                <a:cubicBezTo>
                  <a:pt x="208413" y="67243"/>
                  <a:pt x="196611" y="67417"/>
                  <a:pt x="187037" y="72736"/>
                </a:cubicBezTo>
                <a:cubicBezTo>
                  <a:pt x="165203" y="84866"/>
                  <a:pt x="124691" y="114300"/>
                  <a:pt x="124691" y="114300"/>
                </a:cubicBezTo>
                <a:cubicBezTo>
                  <a:pt x="117764" y="124691"/>
                  <a:pt x="113661" y="137671"/>
                  <a:pt x="103909" y="145472"/>
                </a:cubicBezTo>
                <a:cubicBezTo>
                  <a:pt x="95356" y="152314"/>
                  <a:pt x="79103" y="146950"/>
                  <a:pt x="72737" y="155863"/>
                </a:cubicBezTo>
                <a:cubicBezTo>
                  <a:pt x="60004" y="173689"/>
                  <a:pt x="58882" y="197427"/>
                  <a:pt x="51955" y="218209"/>
                </a:cubicBezTo>
                <a:lnTo>
                  <a:pt x="41564" y="249381"/>
                </a:lnTo>
                <a:cubicBezTo>
                  <a:pt x="38100" y="259772"/>
                  <a:pt x="37249" y="271440"/>
                  <a:pt x="31173" y="280554"/>
                </a:cubicBezTo>
                <a:cubicBezTo>
                  <a:pt x="4315" y="320841"/>
                  <a:pt x="14340" y="299879"/>
                  <a:pt x="0" y="342900"/>
                </a:cubicBezTo>
                <a:cubicBezTo>
                  <a:pt x="12374" y="479017"/>
                  <a:pt x="-1707" y="420905"/>
                  <a:pt x="31173" y="519545"/>
                </a:cubicBezTo>
                <a:lnTo>
                  <a:pt x="41564" y="550718"/>
                </a:lnTo>
                <a:lnTo>
                  <a:pt x="51955" y="581890"/>
                </a:lnTo>
                <a:cubicBezTo>
                  <a:pt x="39145" y="697182"/>
                  <a:pt x="51483" y="645653"/>
                  <a:pt x="20782" y="737754"/>
                </a:cubicBezTo>
                <a:lnTo>
                  <a:pt x="10391" y="768927"/>
                </a:lnTo>
                <a:lnTo>
                  <a:pt x="0" y="800100"/>
                </a:lnTo>
                <a:cubicBezTo>
                  <a:pt x="3464" y="838200"/>
                  <a:pt x="-404" y="877697"/>
                  <a:pt x="10391" y="914400"/>
                </a:cubicBezTo>
                <a:cubicBezTo>
                  <a:pt x="17439" y="938362"/>
                  <a:pt x="51955" y="976745"/>
                  <a:pt x="51955" y="976745"/>
                </a:cubicBezTo>
                <a:lnTo>
                  <a:pt x="31173" y="1039090"/>
                </a:lnTo>
                <a:cubicBezTo>
                  <a:pt x="27709" y="1049481"/>
                  <a:pt x="26858" y="1061149"/>
                  <a:pt x="20782" y="1070263"/>
                </a:cubicBezTo>
                <a:lnTo>
                  <a:pt x="0" y="1101436"/>
                </a:lnTo>
                <a:cubicBezTo>
                  <a:pt x="3464" y="1139536"/>
                  <a:pt x="5335" y="1177814"/>
                  <a:pt x="10391" y="1215736"/>
                </a:cubicBezTo>
                <a:cubicBezTo>
                  <a:pt x="13881" y="1241910"/>
                  <a:pt x="35001" y="1299956"/>
                  <a:pt x="41564" y="1319645"/>
                </a:cubicBezTo>
                <a:lnTo>
                  <a:pt x="72737" y="1413163"/>
                </a:lnTo>
                <a:lnTo>
                  <a:pt x="83127" y="1444336"/>
                </a:lnTo>
                <a:cubicBezTo>
                  <a:pt x="76206" y="1603541"/>
                  <a:pt x="62629" y="1653995"/>
                  <a:pt x="83127" y="1787236"/>
                </a:cubicBezTo>
                <a:cubicBezTo>
                  <a:pt x="84792" y="1798062"/>
                  <a:pt x="89203" y="1808342"/>
                  <a:pt x="93518" y="1818409"/>
                </a:cubicBezTo>
                <a:cubicBezTo>
                  <a:pt x="109337" y="1855320"/>
                  <a:pt x="114212" y="1859840"/>
                  <a:pt x="135082" y="1891145"/>
                </a:cubicBezTo>
                <a:cubicBezTo>
                  <a:pt x="138546" y="1905000"/>
                  <a:pt x="137551" y="1920826"/>
                  <a:pt x="145473" y="1932709"/>
                </a:cubicBezTo>
                <a:cubicBezTo>
                  <a:pt x="152400" y="1943100"/>
                  <a:pt x="167052" y="1945495"/>
                  <a:pt x="176646" y="1953490"/>
                </a:cubicBezTo>
                <a:cubicBezTo>
                  <a:pt x="187935" y="1962897"/>
                  <a:pt x="194972" y="1977526"/>
                  <a:pt x="207818" y="1984663"/>
                </a:cubicBezTo>
                <a:cubicBezTo>
                  <a:pt x="226967" y="1995302"/>
                  <a:pt x="249382" y="1998518"/>
                  <a:pt x="270164" y="2005445"/>
                </a:cubicBezTo>
                <a:cubicBezTo>
                  <a:pt x="329356" y="2025176"/>
                  <a:pt x="295423" y="2016284"/>
                  <a:pt x="394855" y="2026227"/>
                </a:cubicBezTo>
                <a:lnTo>
                  <a:pt x="509155" y="2036618"/>
                </a:lnTo>
                <a:cubicBezTo>
                  <a:pt x="584786" y="2051744"/>
                  <a:pt x="573495" y="2054603"/>
                  <a:pt x="675409" y="2036618"/>
                </a:cubicBezTo>
                <a:cubicBezTo>
                  <a:pt x="675415" y="2036617"/>
                  <a:pt x="753337" y="2010642"/>
                  <a:pt x="768927" y="2005445"/>
                </a:cubicBezTo>
                <a:cubicBezTo>
                  <a:pt x="779318" y="2001981"/>
                  <a:pt x="789360" y="1997202"/>
                  <a:pt x="800100" y="1995054"/>
                </a:cubicBezTo>
                <a:cubicBezTo>
                  <a:pt x="817418" y="1991590"/>
                  <a:pt x="835016" y="1989310"/>
                  <a:pt x="852055" y="1984663"/>
                </a:cubicBezTo>
                <a:cubicBezTo>
                  <a:pt x="873189" y="1978899"/>
                  <a:pt x="893148" y="1969194"/>
                  <a:pt x="914400" y="1963881"/>
                </a:cubicBezTo>
                <a:cubicBezTo>
                  <a:pt x="928255" y="1960417"/>
                  <a:pt x="942285" y="1957594"/>
                  <a:pt x="955964" y="1953490"/>
                </a:cubicBezTo>
                <a:cubicBezTo>
                  <a:pt x="976946" y="1947196"/>
                  <a:pt x="997057" y="1938022"/>
                  <a:pt x="1018309" y="1932709"/>
                </a:cubicBezTo>
                <a:cubicBezTo>
                  <a:pt x="1032164" y="1929245"/>
                  <a:pt x="1046194" y="1926422"/>
                  <a:pt x="1059873" y="1922318"/>
                </a:cubicBezTo>
                <a:cubicBezTo>
                  <a:pt x="1080855" y="1916023"/>
                  <a:pt x="1101436" y="1908463"/>
                  <a:pt x="1122218" y="1901536"/>
                </a:cubicBezTo>
                <a:lnTo>
                  <a:pt x="1153391" y="1891145"/>
                </a:lnTo>
                <a:lnTo>
                  <a:pt x="1184564" y="1880754"/>
                </a:lnTo>
                <a:lnTo>
                  <a:pt x="1215737" y="1870363"/>
                </a:lnTo>
                <a:cubicBezTo>
                  <a:pt x="1226128" y="1863436"/>
                  <a:pt x="1238079" y="1858411"/>
                  <a:pt x="1246909" y="1849581"/>
                </a:cubicBezTo>
                <a:cubicBezTo>
                  <a:pt x="1279525" y="1816965"/>
                  <a:pt x="1269361" y="1793638"/>
                  <a:pt x="1278082" y="1745672"/>
                </a:cubicBezTo>
                <a:cubicBezTo>
                  <a:pt x="1280637" y="1731622"/>
                  <a:pt x="1285009" y="1717963"/>
                  <a:pt x="1288473" y="1704109"/>
                </a:cubicBezTo>
                <a:cubicBezTo>
                  <a:pt x="1285009" y="1652154"/>
                  <a:pt x="1283832" y="1599997"/>
                  <a:pt x="1278082" y="1548245"/>
                </a:cubicBezTo>
                <a:cubicBezTo>
                  <a:pt x="1276872" y="1537359"/>
                  <a:pt x="1273010" y="1526647"/>
                  <a:pt x="1267691" y="1517072"/>
                </a:cubicBezTo>
                <a:cubicBezTo>
                  <a:pt x="1255561" y="1495239"/>
                  <a:pt x="1239981" y="1475509"/>
                  <a:pt x="1226127" y="1454727"/>
                </a:cubicBezTo>
                <a:lnTo>
                  <a:pt x="1184564" y="1392381"/>
                </a:lnTo>
                <a:lnTo>
                  <a:pt x="1163782" y="1361209"/>
                </a:lnTo>
                <a:cubicBezTo>
                  <a:pt x="1140376" y="1290992"/>
                  <a:pt x="1160859" y="1360069"/>
                  <a:pt x="1143000" y="1226127"/>
                </a:cubicBezTo>
                <a:cubicBezTo>
                  <a:pt x="1137427" y="1184329"/>
                  <a:pt x="1133874" y="1177967"/>
                  <a:pt x="1122218" y="1143000"/>
                </a:cubicBezTo>
                <a:cubicBezTo>
                  <a:pt x="1118754" y="1122218"/>
                  <a:pt x="1114154" y="1101594"/>
                  <a:pt x="1111827" y="1080654"/>
                </a:cubicBezTo>
                <a:cubicBezTo>
                  <a:pt x="1108739" y="1052861"/>
                  <a:pt x="1122075" y="957925"/>
                  <a:pt x="1080655" y="924790"/>
                </a:cubicBezTo>
                <a:cubicBezTo>
                  <a:pt x="1072102" y="917948"/>
                  <a:pt x="1059873" y="917863"/>
                  <a:pt x="1049482" y="914400"/>
                </a:cubicBezTo>
                <a:cubicBezTo>
                  <a:pt x="1039091" y="904009"/>
                  <a:pt x="1027717" y="894516"/>
                  <a:pt x="1018309" y="883227"/>
                </a:cubicBezTo>
                <a:cubicBezTo>
                  <a:pt x="1010314" y="873633"/>
                  <a:pt x="1006358" y="860885"/>
                  <a:pt x="997527" y="852054"/>
                </a:cubicBezTo>
                <a:cubicBezTo>
                  <a:pt x="988697" y="843223"/>
                  <a:pt x="976746" y="838199"/>
                  <a:pt x="966355" y="831272"/>
                </a:cubicBezTo>
                <a:cubicBezTo>
                  <a:pt x="959428" y="820881"/>
                  <a:pt x="947122" y="812492"/>
                  <a:pt x="945573" y="800100"/>
                </a:cubicBezTo>
                <a:cubicBezTo>
                  <a:pt x="945363" y="798421"/>
                  <a:pt x="958286" y="727059"/>
                  <a:pt x="966355" y="716972"/>
                </a:cubicBezTo>
                <a:cubicBezTo>
                  <a:pt x="974156" y="707220"/>
                  <a:pt x="987136" y="703117"/>
                  <a:pt x="997527" y="696190"/>
                </a:cubicBezTo>
                <a:cubicBezTo>
                  <a:pt x="1046018" y="623454"/>
                  <a:pt x="1018309" y="647700"/>
                  <a:pt x="1070264" y="613063"/>
                </a:cubicBezTo>
                <a:cubicBezTo>
                  <a:pt x="1073728" y="602672"/>
                  <a:pt x="1076340" y="591957"/>
                  <a:pt x="1080655" y="581890"/>
                </a:cubicBezTo>
                <a:cubicBezTo>
                  <a:pt x="1086757" y="567653"/>
                  <a:pt x="1096539" y="555022"/>
                  <a:pt x="1101437" y="540327"/>
                </a:cubicBezTo>
                <a:cubicBezTo>
                  <a:pt x="1110469" y="513231"/>
                  <a:pt x="1122218" y="457200"/>
                  <a:pt x="1122218" y="457200"/>
                </a:cubicBezTo>
                <a:cubicBezTo>
                  <a:pt x="1110612" y="248295"/>
                  <a:pt x="1131572" y="329399"/>
                  <a:pt x="1091046" y="207818"/>
                </a:cubicBezTo>
                <a:lnTo>
                  <a:pt x="1080655" y="176645"/>
                </a:lnTo>
                <a:cubicBezTo>
                  <a:pt x="1077191" y="166254"/>
                  <a:pt x="1078009" y="153217"/>
                  <a:pt x="1070264" y="145472"/>
                </a:cubicBezTo>
                <a:cubicBezTo>
                  <a:pt x="1059873" y="135081"/>
                  <a:pt x="1050690" y="123322"/>
                  <a:pt x="1039091" y="114300"/>
                </a:cubicBezTo>
                <a:cubicBezTo>
                  <a:pt x="1019376" y="98966"/>
                  <a:pt x="1000441" y="80634"/>
                  <a:pt x="976746" y="72736"/>
                </a:cubicBezTo>
                <a:cubicBezTo>
                  <a:pt x="955964" y="65809"/>
                  <a:pt x="932627" y="64105"/>
                  <a:pt x="914400" y="51954"/>
                </a:cubicBezTo>
                <a:cubicBezTo>
                  <a:pt x="904009" y="45027"/>
                  <a:pt x="894639" y="36244"/>
                  <a:pt x="883227" y="31172"/>
                </a:cubicBezTo>
                <a:cubicBezTo>
                  <a:pt x="863209" y="22275"/>
                  <a:pt x="841664" y="17317"/>
                  <a:pt x="820882" y="10390"/>
                </a:cubicBezTo>
                <a:lnTo>
                  <a:pt x="789709" y="0"/>
                </a:lnTo>
                <a:cubicBezTo>
                  <a:pt x="679513" y="5247"/>
                  <a:pt x="612429" y="-2440"/>
                  <a:pt x="519546" y="20781"/>
                </a:cubicBezTo>
                <a:cubicBezTo>
                  <a:pt x="508920" y="23438"/>
                  <a:pt x="498764" y="27708"/>
                  <a:pt x="488373" y="31172"/>
                </a:cubicBezTo>
                <a:lnTo>
                  <a:pt x="436418" y="10390"/>
                </a:lnTo>
              </a:path>
            </a:pathLst>
          </a:cu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Tree>
    <p:extLst>
      <p:ext uri="{BB962C8B-B14F-4D97-AF65-F5344CB8AC3E}">
        <p14:creationId xmlns:p14="http://schemas.microsoft.com/office/powerpoint/2010/main" val="2671494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2" name="Rectangle 3"/>
          <p:cNvSpPr>
            <a:spLocks noGrp="1" noChangeArrowheads="1"/>
          </p:cNvSpPr>
          <p:nvPr>
            <p:ph type="body" idx="4294967295"/>
          </p:nvPr>
        </p:nvSpPr>
        <p:spPr>
          <a:xfrm>
            <a:off x="152400" y="228600"/>
            <a:ext cx="8839200" cy="5897563"/>
          </a:xfrm>
        </p:spPr>
        <p:txBody>
          <a:bodyPr/>
          <a:lstStyle/>
          <a:p>
            <a:pPr eaLnBrk="1" hangingPunct="1"/>
            <a:r>
              <a:rPr lang="en-US" dirty="0"/>
              <a:t>Vocabulary Review. </a:t>
            </a:r>
            <a:r>
              <a:rPr lang="en-US" dirty="0">
                <a:solidFill>
                  <a:srgbClr val="FFFF00"/>
                </a:solidFill>
              </a:rPr>
              <a:t>Answer is…</a:t>
            </a:r>
          </a:p>
          <a:p>
            <a:pPr eaLnBrk="1" hangingPunct="1"/>
            <a:r>
              <a:rPr lang="en-US" dirty="0">
                <a:solidFill>
                  <a:srgbClr val="FFCC99"/>
                </a:solidFill>
              </a:rPr>
              <a:t>Which letter below best describes Mendel’s Law of Segregation?</a:t>
            </a:r>
          </a:p>
          <a:p>
            <a:pPr lvl="1" eaLnBrk="1" hangingPunct="1"/>
            <a:r>
              <a:rPr lang="en-US" dirty="0">
                <a:solidFill>
                  <a:srgbClr val="FF5050"/>
                </a:solidFill>
              </a:rPr>
              <a:t>A.) An organisms physical appearance or visible traits. </a:t>
            </a:r>
          </a:p>
          <a:p>
            <a:pPr lvl="1" eaLnBrk="1" hangingPunct="1"/>
            <a:r>
              <a:rPr lang="en-US" dirty="0">
                <a:solidFill>
                  <a:srgbClr val="CC99FF"/>
                </a:solidFill>
              </a:rPr>
              <a:t>B.) When allele pairs separate during gamete formation, and randomly unite at fertilization.</a:t>
            </a:r>
          </a:p>
          <a:p>
            <a:pPr lvl="1" eaLnBrk="1" hangingPunct="1"/>
            <a:r>
              <a:rPr lang="en-US" dirty="0">
                <a:solidFill>
                  <a:srgbClr val="00B0F0"/>
                </a:solidFill>
              </a:rPr>
              <a:t>C.) When traits are passed from parents to offspring.</a:t>
            </a:r>
          </a:p>
          <a:p>
            <a:pPr lvl="1" eaLnBrk="1" hangingPunct="1"/>
            <a:r>
              <a:rPr lang="en-US" dirty="0">
                <a:solidFill>
                  <a:srgbClr val="92D050"/>
                </a:solidFill>
              </a:rPr>
              <a:t>D.) An organisms genetic makeup, or allele combinations.</a:t>
            </a:r>
          </a:p>
          <a:p>
            <a:pPr lvl="1" eaLnBrk="1" hangingPunct="1"/>
            <a:r>
              <a:rPr lang="en-US" dirty="0">
                <a:solidFill>
                  <a:srgbClr val="996633"/>
                </a:solidFill>
              </a:rPr>
              <a:t>E.) Allele that is covered up when the dominant allele is with it. </a:t>
            </a:r>
          </a:p>
        </p:txBody>
      </p:sp>
      <p:sp>
        <p:nvSpPr>
          <p:cNvPr id="957443"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latin typeface="Verdana" pitchFamily="34" charset="0"/>
              </a:rPr>
              <a:t>Copyright © 2010 Ryan P. Murphy</a:t>
            </a:r>
          </a:p>
        </p:txBody>
      </p:sp>
      <p:sp>
        <p:nvSpPr>
          <p:cNvPr id="4" name="Rounded Rectangle 3"/>
          <p:cNvSpPr/>
          <p:nvPr/>
        </p:nvSpPr>
        <p:spPr bwMode="auto">
          <a:xfrm>
            <a:off x="685800" y="2833255"/>
            <a:ext cx="7543800" cy="914400"/>
          </a:xfrm>
          <a:prstGeom prst="roundRect">
            <a:avLst/>
          </a:prstGeom>
          <a:solidFill>
            <a:srgbClr val="CC99FF">
              <a:alpha val="15000"/>
            </a:srgbClr>
          </a:solidFill>
          <a:ln w="57150" cap="flat" cmpd="sng" algn="ctr">
            <a:solidFill>
              <a:srgbClr val="CC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pic>
        <p:nvPicPr>
          <p:cNvPr id="5" name="Picture 2" descr="http://www.doctortee.com/dsu/tiftickjian/cse-img/genetics/meiosis/segregation.gif"/>
          <p:cNvPicPr>
            <a:picLocks noChangeAspect="1" noChangeArrowheads="1"/>
          </p:cNvPicPr>
          <p:nvPr/>
        </p:nvPicPr>
        <p:blipFill>
          <a:blip r:embed="rId2" cstate="print"/>
          <a:srcRect/>
          <a:stretch>
            <a:fillRect/>
          </a:stretch>
        </p:blipFill>
        <p:spPr bwMode="auto">
          <a:xfrm>
            <a:off x="304800" y="3886200"/>
            <a:ext cx="4267200" cy="2667000"/>
          </a:xfrm>
          <a:prstGeom prst="rect">
            <a:avLst/>
          </a:prstGeom>
          <a:solidFill>
            <a:schemeClr val="accent1">
              <a:lumMod val="60000"/>
              <a:lumOff val="40000"/>
            </a:schemeClr>
          </a:solidFill>
          <a:ln w="57150">
            <a:solidFill>
              <a:schemeClr val="accent1">
                <a:lumMod val="60000"/>
                <a:lumOff val="40000"/>
              </a:schemeClr>
            </a:solidFill>
          </a:ln>
        </p:spPr>
      </p:pic>
      <p:pic>
        <p:nvPicPr>
          <p:cNvPr id="6" name="Picture 2" descr="http://www.doctortee.com/dsu/tiftickjian/cse-img/genetics/meiosis/segregation.gif"/>
          <p:cNvPicPr>
            <a:picLocks noChangeAspect="1" noChangeArrowheads="1"/>
          </p:cNvPicPr>
          <p:nvPr/>
        </p:nvPicPr>
        <p:blipFill>
          <a:blip r:embed="rId2" cstate="print"/>
          <a:srcRect/>
          <a:stretch>
            <a:fillRect/>
          </a:stretch>
        </p:blipFill>
        <p:spPr bwMode="auto">
          <a:xfrm flipH="1">
            <a:off x="4800600" y="3886200"/>
            <a:ext cx="4038600" cy="2667000"/>
          </a:xfrm>
          <a:prstGeom prst="rect">
            <a:avLst/>
          </a:prstGeom>
          <a:solidFill>
            <a:schemeClr val="accent1">
              <a:lumMod val="60000"/>
              <a:lumOff val="40000"/>
            </a:schemeClr>
          </a:solidFill>
          <a:ln w="57150">
            <a:solidFill>
              <a:schemeClr val="accent1">
                <a:lumMod val="60000"/>
                <a:lumOff val="40000"/>
              </a:schemeClr>
            </a:solidFill>
          </a:ln>
        </p:spPr>
      </p:pic>
      <p:sp>
        <p:nvSpPr>
          <p:cNvPr id="2" name="Rectangle 1"/>
          <p:cNvSpPr/>
          <p:nvPr/>
        </p:nvSpPr>
        <p:spPr>
          <a:xfrm>
            <a:off x="304800" y="3886200"/>
            <a:ext cx="2557110" cy="923330"/>
          </a:xfrm>
          <a:prstGeom prst="rect">
            <a:avLst/>
          </a:prstGeom>
          <a:noFill/>
        </p:spPr>
        <p:txBody>
          <a:bodyPr wrap="none" lIns="91440" tIns="45720" rIns="91440" bIns="45720">
            <a:spAutoFit/>
          </a:bodyPr>
          <a:lstStyle/>
          <a:p>
            <a:pPr algn="ctr">
              <a:buNone/>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fema</a:t>
            </a: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le</a:t>
            </a:r>
          </a:p>
        </p:txBody>
      </p:sp>
      <p:sp>
        <p:nvSpPr>
          <p:cNvPr id="3" name="Rectangle 2"/>
          <p:cNvSpPr/>
          <p:nvPr/>
        </p:nvSpPr>
        <p:spPr>
          <a:xfrm>
            <a:off x="6958557" y="3881735"/>
            <a:ext cx="1880643"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male</a:t>
            </a:r>
          </a:p>
        </p:txBody>
      </p:sp>
      <p:sp>
        <p:nvSpPr>
          <p:cNvPr id="7" name="Freeform 6"/>
          <p:cNvSpPr/>
          <p:nvPr/>
        </p:nvSpPr>
        <p:spPr bwMode="auto">
          <a:xfrm>
            <a:off x="2951018" y="4509655"/>
            <a:ext cx="1288473" cy="2049057"/>
          </a:xfrm>
          <a:custGeom>
            <a:avLst/>
            <a:gdLst>
              <a:gd name="connsiteX0" fmla="*/ 571500 w 1288473"/>
              <a:gd name="connsiteY0" fmla="*/ 10390 h 2049057"/>
              <a:gd name="connsiteX1" fmla="*/ 332509 w 1288473"/>
              <a:gd name="connsiteY1" fmla="*/ 20781 h 2049057"/>
              <a:gd name="connsiteX2" fmla="*/ 249382 w 1288473"/>
              <a:gd name="connsiteY2" fmla="*/ 41563 h 2049057"/>
              <a:gd name="connsiteX3" fmla="*/ 218209 w 1288473"/>
              <a:gd name="connsiteY3" fmla="*/ 62345 h 2049057"/>
              <a:gd name="connsiteX4" fmla="*/ 187037 w 1288473"/>
              <a:gd name="connsiteY4" fmla="*/ 72736 h 2049057"/>
              <a:gd name="connsiteX5" fmla="*/ 124691 w 1288473"/>
              <a:gd name="connsiteY5" fmla="*/ 114300 h 2049057"/>
              <a:gd name="connsiteX6" fmla="*/ 103909 w 1288473"/>
              <a:gd name="connsiteY6" fmla="*/ 145472 h 2049057"/>
              <a:gd name="connsiteX7" fmla="*/ 72737 w 1288473"/>
              <a:gd name="connsiteY7" fmla="*/ 155863 h 2049057"/>
              <a:gd name="connsiteX8" fmla="*/ 51955 w 1288473"/>
              <a:gd name="connsiteY8" fmla="*/ 218209 h 2049057"/>
              <a:gd name="connsiteX9" fmla="*/ 41564 w 1288473"/>
              <a:gd name="connsiteY9" fmla="*/ 249381 h 2049057"/>
              <a:gd name="connsiteX10" fmla="*/ 31173 w 1288473"/>
              <a:gd name="connsiteY10" fmla="*/ 280554 h 2049057"/>
              <a:gd name="connsiteX11" fmla="*/ 0 w 1288473"/>
              <a:gd name="connsiteY11" fmla="*/ 342900 h 2049057"/>
              <a:gd name="connsiteX12" fmla="*/ 31173 w 1288473"/>
              <a:gd name="connsiteY12" fmla="*/ 519545 h 2049057"/>
              <a:gd name="connsiteX13" fmla="*/ 41564 w 1288473"/>
              <a:gd name="connsiteY13" fmla="*/ 550718 h 2049057"/>
              <a:gd name="connsiteX14" fmla="*/ 51955 w 1288473"/>
              <a:gd name="connsiteY14" fmla="*/ 581890 h 2049057"/>
              <a:gd name="connsiteX15" fmla="*/ 20782 w 1288473"/>
              <a:gd name="connsiteY15" fmla="*/ 737754 h 2049057"/>
              <a:gd name="connsiteX16" fmla="*/ 10391 w 1288473"/>
              <a:gd name="connsiteY16" fmla="*/ 768927 h 2049057"/>
              <a:gd name="connsiteX17" fmla="*/ 0 w 1288473"/>
              <a:gd name="connsiteY17" fmla="*/ 800100 h 2049057"/>
              <a:gd name="connsiteX18" fmla="*/ 10391 w 1288473"/>
              <a:gd name="connsiteY18" fmla="*/ 914400 h 2049057"/>
              <a:gd name="connsiteX19" fmla="*/ 51955 w 1288473"/>
              <a:gd name="connsiteY19" fmla="*/ 976745 h 2049057"/>
              <a:gd name="connsiteX20" fmla="*/ 31173 w 1288473"/>
              <a:gd name="connsiteY20" fmla="*/ 1039090 h 2049057"/>
              <a:gd name="connsiteX21" fmla="*/ 20782 w 1288473"/>
              <a:gd name="connsiteY21" fmla="*/ 1070263 h 2049057"/>
              <a:gd name="connsiteX22" fmla="*/ 0 w 1288473"/>
              <a:gd name="connsiteY22" fmla="*/ 1101436 h 2049057"/>
              <a:gd name="connsiteX23" fmla="*/ 10391 w 1288473"/>
              <a:gd name="connsiteY23" fmla="*/ 1215736 h 2049057"/>
              <a:gd name="connsiteX24" fmla="*/ 41564 w 1288473"/>
              <a:gd name="connsiteY24" fmla="*/ 1319645 h 2049057"/>
              <a:gd name="connsiteX25" fmla="*/ 72737 w 1288473"/>
              <a:gd name="connsiteY25" fmla="*/ 1413163 h 2049057"/>
              <a:gd name="connsiteX26" fmla="*/ 83127 w 1288473"/>
              <a:gd name="connsiteY26" fmla="*/ 1444336 h 2049057"/>
              <a:gd name="connsiteX27" fmla="*/ 83127 w 1288473"/>
              <a:gd name="connsiteY27" fmla="*/ 1787236 h 2049057"/>
              <a:gd name="connsiteX28" fmla="*/ 93518 w 1288473"/>
              <a:gd name="connsiteY28" fmla="*/ 1818409 h 2049057"/>
              <a:gd name="connsiteX29" fmla="*/ 135082 w 1288473"/>
              <a:gd name="connsiteY29" fmla="*/ 1891145 h 2049057"/>
              <a:gd name="connsiteX30" fmla="*/ 145473 w 1288473"/>
              <a:gd name="connsiteY30" fmla="*/ 1932709 h 2049057"/>
              <a:gd name="connsiteX31" fmla="*/ 176646 w 1288473"/>
              <a:gd name="connsiteY31" fmla="*/ 1953490 h 2049057"/>
              <a:gd name="connsiteX32" fmla="*/ 207818 w 1288473"/>
              <a:gd name="connsiteY32" fmla="*/ 1984663 h 2049057"/>
              <a:gd name="connsiteX33" fmla="*/ 270164 w 1288473"/>
              <a:gd name="connsiteY33" fmla="*/ 2005445 h 2049057"/>
              <a:gd name="connsiteX34" fmla="*/ 394855 w 1288473"/>
              <a:gd name="connsiteY34" fmla="*/ 2026227 h 2049057"/>
              <a:gd name="connsiteX35" fmla="*/ 509155 w 1288473"/>
              <a:gd name="connsiteY35" fmla="*/ 2036618 h 2049057"/>
              <a:gd name="connsiteX36" fmla="*/ 675409 w 1288473"/>
              <a:gd name="connsiteY36" fmla="*/ 2036618 h 2049057"/>
              <a:gd name="connsiteX37" fmla="*/ 768927 w 1288473"/>
              <a:gd name="connsiteY37" fmla="*/ 2005445 h 2049057"/>
              <a:gd name="connsiteX38" fmla="*/ 800100 w 1288473"/>
              <a:gd name="connsiteY38" fmla="*/ 1995054 h 2049057"/>
              <a:gd name="connsiteX39" fmla="*/ 852055 w 1288473"/>
              <a:gd name="connsiteY39" fmla="*/ 1984663 h 2049057"/>
              <a:gd name="connsiteX40" fmla="*/ 914400 w 1288473"/>
              <a:gd name="connsiteY40" fmla="*/ 1963881 h 2049057"/>
              <a:gd name="connsiteX41" fmla="*/ 955964 w 1288473"/>
              <a:gd name="connsiteY41" fmla="*/ 1953490 h 2049057"/>
              <a:gd name="connsiteX42" fmla="*/ 1018309 w 1288473"/>
              <a:gd name="connsiteY42" fmla="*/ 1932709 h 2049057"/>
              <a:gd name="connsiteX43" fmla="*/ 1059873 w 1288473"/>
              <a:gd name="connsiteY43" fmla="*/ 1922318 h 2049057"/>
              <a:gd name="connsiteX44" fmla="*/ 1122218 w 1288473"/>
              <a:gd name="connsiteY44" fmla="*/ 1901536 h 2049057"/>
              <a:gd name="connsiteX45" fmla="*/ 1153391 w 1288473"/>
              <a:gd name="connsiteY45" fmla="*/ 1891145 h 2049057"/>
              <a:gd name="connsiteX46" fmla="*/ 1184564 w 1288473"/>
              <a:gd name="connsiteY46" fmla="*/ 1880754 h 2049057"/>
              <a:gd name="connsiteX47" fmla="*/ 1215737 w 1288473"/>
              <a:gd name="connsiteY47" fmla="*/ 1870363 h 2049057"/>
              <a:gd name="connsiteX48" fmla="*/ 1246909 w 1288473"/>
              <a:gd name="connsiteY48" fmla="*/ 1849581 h 2049057"/>
              <a:gd name="connsiteX49" fmla="*/ 1278082 w 1288473"/>
              <a:gd name="connsiteY49" fmla="*/ 1745672 h 2049057"/>
              <a:gd name="connsiteX50" fmla="*/ 1288473 w 1288473"/>
              <a:gd name="connsiteY50" fmla="*/ 1704109 h 2049057"/>
              <a:gd name="connsiteX51" fmla="*/ 1278082 w 1288473"/>
              <a:gd name="connsiteY51" fmla="*/ 1548245 h 2049057"/>
              <a:gd name="connsiteX52" fmla="*/ 1267691 w 1288473"/>
              <a:gd name="connsiteY52" fmla="*/ 1517072 h 2049057"/>
              <a:gd name="connsiteX53" fmla="*/ 1226127 w 1288473"/>
              <a:gd name="connsiteY53" fmla="*/ 1454727 h 2049057"/>
              <a:gd name="connsiteX54" fmla="*/ 1184564 w 1288473"/>
              <a:gd name="connsiteY54" fmla="*/ 1392381 h 2049057"/>
              <a:gd name="connsiteX55" fmla="*/ 1163782 w 1288473"/>
              <a:gd name="connsiteY55" fmla="*/ 1361209 h 2049057"/>
              <a:gd name="connsiteX56" fmla="*/ 1143000 w 1288473"/>
              <a:gd name="connsiteY56" fmla="*/ 1226127 h 2049057"/>
              <a:gd name="connsiteX57" fmla="*/ 1122218 w 1288473"/>
              <a:gd name="connsiteY57" fmla="*/ 1143000 h 2049057"/>
              <a:gd name="connsiteX58" fmla="*/ 1111827 w 1288473"/>
              <a:gd name="connsiteY58" fmla="*/ 1080654 h 2049057"/>
              <a:gd name="connsiteX59" fmla="*/ 1080655 w 1288473"/>
              <a:gd name="connsiteY59" fmla="*/ 924790 h 2049057"/>
              <a:gd name="connsiteX60" fmla="*/ 1049482 w 1288473"/>
              <a:gd name="connsiteY60" fmla="*/ 914400 h 2049057"/>
              <a:gd name="connsiteX61" fmla="*/ 1018309 w 1288473"/>
              <a:gd name="connsiteY61" fmla="*/ 883227 h 2049057"/>
              <a:gd name="connsiteX62" fmla="*/ 997527 w 1288473"/>
              <a:gd name="connsiteY62" fmla="*/ 852054 h 2049057"/>
              <a:gd name="connsiteX63" fmla="*/ 966355 w 1288473"/>
              <a:gd name="connsiteY63" fmla="*/ 831272 h 2049057"/>
              <a:gd name="connsiteX64" fmla="*/ 945573 w 1288473"/>
              <a:gd name="connsiteY64" fmla="*/ 800100 h 2049057"/>
              <a:gd name="connsiteX65" fmla="*/ 966355 w 1288473"/>
              <a:gd name="connsiteY65" fmla="*/ 716972 h 2049057"/>
              <a:gd name="connsiteX66" fmla="*/ 997527 w 1288473"/>
              <a:gd name="connsiteY66" fmla="*/ 696190 h 2049057"/>
              <a:gd name="connsiteX67" fmla="*/ 1070264 w 1288473"/>
              <a:gd name="connsiteY67" fmla="*/ 613063 h 2049057"/>
              <a:gd name="connsiteX68" fmla="*/ 1080655 w 1288473"/>
              <a:gd name="connsiteY68" fmla="*/ 581890 h 2049057"/>
              <a:gd name="connsiteX69" fmla="*/ 1101437 w 1288473"/>
              <a:gd name="connsiteY69" fmla="*/ 540327 h 2049057"/>
              <a:gd name="connsiteX70" fmla="*/ 1122218 w 1288473"/>
              <a:gd name="connsiteY70" fmla="*/ 457200 h 2049057"/>
              <a:gd name="connsiteX71" fmla="*/ 1091046 w 1288473"/>
              <a:gd name="connsiteY71" fmla="*/ 207818 h 2049057"/>
              <a:gd name="connsiteX72" fmla="*/ 1080655 w 1288473"/>
              <a:gd name="connsiteY72" fmla="*/ 176645 h 2049057"/>
              <a:gd name="connsiteX73" fmla="*/ 1070264 w 1288473"/>
              <a:gd name="connsiteY73" fmla="*/ 145472 h 2049057"/>
              <a:gd name="connsiteX74" fmla="*/ 1039091 w 1288473"/>
              <a:gd name="connsiteY74" fmla="*/ 114300 h 2049057"/>
              <a:gd name="connsiteX75" fmla="*/ 976746 w 1288473"/>
              <a:gd name="connsiteY75" fmla="*/ 72736 h 2049057"/>
              <a:gd name="connsiteX76" fmla="*/ 914400 w 1288473"/>
              <a:gd name="connsiteY76" fmla="*/ 51954 h 2049057"/>
              <a:gd name="connsiteX77" fmla="*/ 883227 w 1288473"/>
              <a:gd name="connsiteY77" fmla="*/ 31172 h 2049057"/>
              <a:gd name="connsiteX78" fmla="*/ 820882 w 1288473"/>
              <a:gd name="connsiteY78" fmla="*/ 10390 h 2049057"/>
              <a:gd name="connsiteX79" fmla="*/ 789709 w 1288473"/>
              <a:gd name="connsiteY79" fmla="*/ 0 h 2049057"/>
              <a:gd name="connsiteX80" fmla="*/ 519546 w 1288473"/>
              <a:gd name="connsiteY80" fmla="*/ 20781 h 2049057"/>
              <a:gd name="connsiteX81" fmla="*/ 488373 w 1288473"/>
              <a:gd name="connsiteY81" fmla="*/ 31172 h 2049057"/>
              <a:gd name="connsiteX82" fmla="*/ 436418 w 1288473"/>
              <a:gd name="connsiteY82" fmla="*/ 10390 h 204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88473" h="2049057">
                <a:moveTo>
                  <a:pt x="571500" y="10390"/>
                </a:moveTo>
                <a:cubicBezTo>
                  <a:pt x="491836" y="13854"/>
                  <a:pt x="411877" y="13100"/>
                  <a:pt x="332509" y="20781"/>
                </a:cubicBezTo>
                <a:cubicBezTo>
                  <a:pt x="304080" y="23532"/>
                  <a:pt x="249382" y="41563"/>
                  <a:pt x="249382" y="41563"/>
                </a:cubicBezTo>
                <a:cubicBezTo>
                  <a:pt x="238991" y="48490"/>
                  <a:pt x="229379" y="56760"/>
                  <a:pt x="218209" y="62345"/>
                </a:cubicBezTo>
                <a:cubicBezTo>
                  <a:pt x="208413" y="67243"/>
                  <a:pt x="196611" y="67417"/>
                  <a:pt x="187037" y="72736"/>
                </a:cubicBezTo>
                <a:cubicBezTo>
                  <a:pt x="165203" y="84866"/>
                  <a:pt x="124691" y="114300"/>
                  <a:pt x="124691" y="114300"/>
                </a:cubicBezTo>
                <a:cubicBezTo>
                  <a:pt x="117764" y="124691"/>
                  <a:pt x="113661" y="137671"/>
                  <a:pt x="103909" y="145472"/>
                </a:cubicBezTo>
                <a:cubicBezTo>
                  <a:pt x="95356" y="152314"/>
                  <a:pt x="79103" y="146950"/>
                  <a:pt x="72737" y="155863"/>
                </a:cubicBezTo>
                <a:cubicBezTo>
                  <a:pt x="60004" y="173689"/>
                  <a:pt x="58882" y="197427"/>
                  <a:pt x="51955" y="218209"/>
                </a:cubicBezTo>
                <a:lnTo>
                  <a:pt x="41564" y="249381"/>
                </a:lnTo>
                <a:cubicBezTo>
                  <a:pt x="38100" y="259772"/>
                  <a:pt x="37249" y="271440"/>
                  <a:pt x="31173" y="280554"/>
                </a:cubicBezTo>
                <a:cubicBezTo>
                  <a:pt x="4315" y="320841"/>
                  <a:pt x="14340" y="299879"/>
                  <a:pt x="0" y="342900"/>
                </a:cubicBezTo>
                <a:cubicBezTo>
                  <a:pt x="12374" y="479017"/>
                  <a:pt x="-1707" y="420905"/>
                  <a:pt x="31173" y="519545"/>
                </a:cubicBezTo>
                <a:lnTo>
                  <a:pt x="41564" y="550718"/>
                </a:lnTo>
                <a:lnTo>
                  <a:pt x="51955" y="581890"/>
                </a:lnTo>
                <a:cubicBezTo>
                  <a:pt x="39145" y="697182"/>
                  <a:pt x="51483" y="645653"/>
                  <a:pt x="20782" y="737754"/>
                </a:cubicBezTo>
                <a:lnTo>
                  <a:pt x="10391" y="768927"/>
                </a:lnTo>
                <a:lnTo>
                  <a:pt x="0" y="800100"/>
                </a:lnTo>
                <a:cubicBezTo>
                  <a:pt x="3464" y="838200"/>
                  <a:pt x="-404" y="877697"/>
                  <a:pt x="10391" y="914400"/>
                </a:cubicBezTo>
                <a:cubicBezTo>
                  <a:pt x="17439" y="938362"/>
                  <a:pt x="51955" y="976745"/>
                  <a:pt x="51955" y="976745"/>
                </a:cubicBezTo>
                <a:lnTo>
                  <a:pt x="31173" y="1039090"/>
                </a:lnTo>
                <a:cubicBezTo>
                  <a:pt x="27709" y="1049481"/>
                  <a:pt x="26858" y="1061149"/>
                  <a:pt x="20782" y="1070263"/>
                </a:cubicBezTo>
                <a:lnTo>
                  <a:pt x="0" y="1101436"/>
                </a:lnTo>
                <a:cubicBezTo>
                  <a:pt x="3464" y="1139536"/>
                  <a:pt x="5335" y="1177814"/>
                  <a:pt x="10391" y="1215736"/>
                </a:cubicBezTo>
                <a:cubicBezTo>
                  <a:pt x="13881" y="1241910"/>
                  <a:pt x="35001" y="1299956"/>
                  <a:pt x="41564" y="1319645"/>
                </a:cubicBezTo>
                <a:lnTo>
                  <a:pt x="72737" y="1413163"/>
                </a:lnTo>
                <a:lnTo>
                  <a:pt x="83127" y="1444336"/>
                </a:lnTo>
                <a:cubicBezTo>
                  <a:pt x="76206" y="1603541"/>
                  <a:pt x="62629" y="1653995"/>
                  <a:pt x="83127" y="1787236"/>
                </a:cubicBezTo>
                <a:cubicBezTo>
                  <a:pt x="84792" y="1798062"/>
                  <a:pt x="89203" y="1808342"/>
                  <a:pt x="93518" y="1818409"/>
                </a:cubicBezTo>
                <a:cubicBezTo>
                  <a:pt x="109337" y="1855320"/>
                  <a:pt x="114212" y="1859840"/>
                  <a:pt x="135082" y="1891145"/>
                </a:cubicBezTo>
                <a:cubicBezTo>
                  <a:pt x="138546" y="1905000"/>
                  <a:pt x="137551" y="1920826"/>
                  <a:pt x="145473" y="1932709"/>
                </a:cubicBezTo>
                <a:cubicBezTo>
                  <a:pt x="152400" y="1943100"/>
                  <a:pt x="167052" y="1945495"/>
                  <a:pt x="176646" y="1953490"/>
                </a:cubicBezTo>
                <a:cubicBezTo>
                  <a:pt x="187935" y="1962897"/>
                  <a:pt x="194972" y="1977526"/>
                  <a:pt x="207818" y="1984663"/>
                </a:cubicBezTo>
                <a:cubicBezTo>
                  <a:pt x="226967" y="1995302"/>
                  <a:pt x="249382" y="1998518"/>
                  <a:pt x="270164" y="2005445"/>
                </a:cubicBezTo>
                <a:cubicBezTo>
                  <a:pt x="329356" y="2025176"/>
                  <a:pt x="295423" y="2016284"/>
                  <a:pt x="394855" y="2026227"/>
                </a:cubicBezTo>
                <a:lnTo>
                  <a:pt x="509155" y="2036618"/>
                </a:lnTo>
                <a:cubicBezTo>
                  <a:pt x="584786" y="2051744"/>
                  <a:pt x="573495" y="2054603"/>
                  <a:pt x="675409" y="2036618"/>
                </a:cubicBezTo>
                <a:cubicBezTo>
                  <a:pt x="675415" y="2036617"/>
                  <a:pt x="753337" y="2010642"/>
                  <a:pt x="768927" y="2005445"/>
                </a:cubicBezTo>
                <a:cubicBezTo>
                  <a:pt x="779318" y="2001981"/>
                  <a:pt x="789360" y="1997202"/>
                  <a:pt x="800100" y="1995054"/>
                </a:cubicBezTo>
                <a:cubicBezTo>
                  <a:pt x="817418" y="1991590"/>
                  <a:pt x="835016" y="1989310"/>
                  <a:pt x="852055" y="1984663"/>
                </a:cubicBezTo>
                <a:cubicBezTo>
                  <a:pt x="873189" y="1978899"/>
                  <a:pt x="893148" y="1969194"/>
                  <a:pt x="914400" y="1963881"/>
                </a:cubicBezTo>
                <a:cubicBezTo>
                  <a:pt x="928255" y="1960417"/>
                  <a:pt x="942285" y="1957594"/>
                  <a:pt x="955964" y="1953490"/>
                </a:cubicBezTo>
                <a:cubicBezTo>
                  <a:pt x="976946" y="1947196"/>
                  <a:pt x="997057" y="1938022"/>
                  <a:pt x="1018309" y="1932709"/>
                </a:cubicBezTo>
                <a:cubicBezTo>
                  <a:pt x="1032164" y="1929245"/>
                  <a:pt x="1046194" y="1926422"/>
                  <a:pt x="1059873" y="1922318"/>
                </a:cubicBezTo>
                <a:cubicBezTo>
                  <a:pt x="1080855" y="1916023"/>
                  <a:pt x="1101436" y="1908463"/>
                  <a:pt x="1122218" y="1901536"/>
                </a:cubicBezTo>
                <a:lnTo>
                  <a:pt x="1153391" y="1891145"/>
                </a:lnTo>
                <a:lnTo>
                  <a:pt x="1184564" y="1880754"/>
                </a:lnTo>
                <a:lnTo>
                  <a:pt x="1215737" y="1870363"/>
                </a:lnTo>
                <a:cubicBezTo>
                  <a:pt x="1226128" y="1863436"/>
                  <a:pt x="1238079" y="1858411"/>
                  <a:pt x="1246909" y="1849581"/>
                </a:cubicBezTo>
                <a:cubicBezTo>
                  <a:pt x="1279525" y="1816965"/>
                  <a:pt x="1269361" y="1793638"/>
                  <a:pt x="1278082" y="1745672"/>
                </a:cubicBezTo>
                <a:cubicBezTo>
                  <a:pt x="1280637" y="1731622"/>
                  <a:pt x="1285009" y="1717963"/>
                  <a:pt x="1288473" y="1704109"/>
                </a:cubicBezTo>
                <a:cubicBezTo>
                  <a:pt x="1285009" y="1652154"/>
                  <a:pt x="1283832" y="1599997"/>
                  <a:pt x="1278082" y="1548245"/>
                </a:cubicBezTo>
                <a:cubicBezTo>
                  <a:pt x="1276872" y="1537359"/>
                  <a:pt x="1273010" y="1526647"/>
                  <a:pt x="1267691" y="1517072"/>
                </a:cubicBezTo>
                <a:cubicBezTo>
                  <a:pt x="1255561" y="1495239"/>
                  <a:pt x="1239981" y="1475509"/>
                  <a:pt x="1226127" y="1454727"/>
                </a:cubicBezTo>
                <a:lnTo>
                  <a:pt x="1184564" y="1392381"/>
                </a:lnTo>
                <a:lnTo>
                  <a:pt x="1163782" y="1361209"/>
                </a:lnTo>
                <a:cubicBezTo>
                  <a:pt x="1140376" y="1290992"/>
                  <a:pt x="1160859" y="1360069"/>
                  <a:pt x="1143000" y="1226127"/>
                </a:cubicBezTo>
                <a:cubicBezTo>
                  <a:pt x="1137427" y="1184329"/>
                  <a:pt x="1133874" y="1177967"/>
                  <a:pt x="1122218" y="1143000"/>
                </a:cubicBezTo>
                <a:cubicBezTo>
                  <a:pt x="1118754" y="1122218"/>
                  <a:pt x="1114154" y="1101594"/>
                  <a:pt x="1111827" y="1080654"/>
                </a:cubicBezTo>
                <a:cubicBezTo>
                  <a:pt x="1108739" y="1052861"/>
                  <a:pt x="1122075" y="957925"/>
                  <a:pt x="1080655" y="924790"/>
                </a:cubicBezTo>
                <a:cubicBezTo>
                  <a:pt x="1072102" y="917948"/>
                  <a:pt x="1059873" y="917863"/>
                  <a:pt x="1049482" y="914400"/>
                </a:cubicBezTo>
                <a:cubicBezTo>
                  <a:pt x="1039091" y="904009"/>
                  <a:pt x="1027717" y="894516"/>
                  <a:pt x="1018309" y="883227"/>
                </a:cubicBezTo>
                <a:cubicBezTo>
                  <a:pt x="1010314" y="873633"/>
                  <a:pt x="1006358" y="860885"/>
                  <a:pt x="997527" y="852054"/>
                </a:cubicBezTo>
                <a:cubicBezTo>
                  <a:pt x="988697" y="843223"/>
                  <a:pt x="976746" y="838199"/>
                  <a:pt x="966355" y="831272"/>
                </a:cubicBezTo>
                <a:cubicBezTo>
                  <a:pt x="959428" y="820881"/>
                  <a:pt x="947122" y="812492"/>
                  <a:pt x="945573" y="800100"/>
                </a:cubicBezTo>
                <a:cubicBezTo>
                  <a:pt x="945363" y="798421"/>
                  <a:pt x="958286" y="727059"/>
                  <a:pt x="966355" y="716972"/>
                </a:cubicBezTo>
                <a:cubicBezTo>
                  <a:pt x="974156" y="707220"/>
                  <a:pt x="987136" y="703117"/>
                  <a:pt x="997527" y="696190"/>
                </a:cubicBezTo>
                <a:cubicBezTo>
                  <a:pt x="1046018" y="623454"/>
                  <a:pt x="1018309" y="647700"/>
                  <a:pt x="1070264" y="613063"/>
                </a:cubicBezTo>
                <a:cubicBezTo>
                  <a:pt x="1073728" y="602672"/>
                  <a:pt x="1076340" y="591957"/>
                  <a:pt x="1080655" y="581890"/>
                </a:cubicBezTo>
                <a:cubicBezTo>
                  <a:pt x="1086757" y="567653"/>
                  <a:pt x="1096539" y="555022"/>
                  <a:pt x="1101437" y="540327"/>
                </a:cubicBezTo>
                <a:cubicBezTo>
                  <a:pt x="1110469" y="513231"/>
                  <a:pt x="1122218" y="457200"/>
                  <a:pt x="1122218" y="457200"/>
                </a:cubicBezTo>
                <a:cubicBezTo>
                  <a:pt x="1110612" y="248295"/>
                  <a:pt x="1131572" y="329399"/>
                  <a:pt x="1091046" y="207818"/>
                </a:cubicBezTo>
                <a:lnTo>
                  <a:pt x="1080655" y="176645"/>
                </a:lnTo>
                <a:cubicBezTo>
                  <a:pt x="1077191" y="166254"/>
                  <a:pt x="1078009" y="153217"/>
                  <a:pt x="1070264" y="145472"/>
                </a:cubicBezTo>
                <a:cubicBezTo>
                  <a:pt x="1059873" y="135081"/>
                  <a:pt x="1050690" y="123322"/>
                  <a:pt x="1039091" y="114300"/>
                </a:cubicBezTo>
                <a:cubicBezTo>
                  <a:pt x="1019376" y="98966"/>
                  <a:pt x="1000441" y="80634"/>
                  <a:pt x="976746" y="72736"/>
                </a:cubicBezTo>
                <a:cubicBezTo>
                  <a:pt x="955964" y="65809"/>
                  <a:pt x="932627" y="64105"/>
                  <a:pt x="914400" y="51954"/>
                </a:cubicBezTo>
                <a:cubicBezTo>
                  <a:pt x="904009" y="45027"/>
                  <a:pt x="894639" y="36244"/>
                  <a:pt x="883227" y="31172"/>
                </a:cubicBezTo>
                <a:cubicBezTo>
                  <a:pt x="863209" y="22275"/>
                  <a:pt x="841664" y="17317"/>
                  <a:pt x="820882" y="10390"/>
                </a:cubicBezTo>
                <a:lnTo>
                  <a:pt x="789709" y="0"/>
                </a:lnTo>
                <a:cubicBezTo>
                  <a:pt x="679513" y="5247"/>
                  <a:pt x="612429" y="-2440"/>
                  <a:pt x="519546" y="20781"/>
                </a:cubicBezTo>
                <a:cubicBezTo>
                  <a:pt x="508920" y="23438"/>
                  <a:pt x="498764" y="27708"/>
                  <a:pt x="488373" y="31172"/>
                </a:cubicBezTo>
                <a:lnTo>
                  <a:pt x="436418" y="10390"/>
                </a:lnTo>
              </a:path>
            </a:pathLst>
          </a:cu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0" name="Freeform 9"/>
          <p:cNvSpPr/>
          <p:nvPr/>
        </p:nvSpPr>
        <p:spPr bwMode="auto">
          <a:xfrm>
            <a:off x="5181600" y="3886200"/>
            <a:ext cx="1371600" cy="2044592"/>
          </a:xfrm>
          <a:custGeom>
            <a:avLst/>
            <a:gdLst>
              <a:gd name="connsiteX0" fmla="*/ 571500 w 1288473"/>
              <a:gd name="connsiteY0" fmla="*/ 10390 h 2049057"/>
              <a:gd name="connsiteX1" fmla="*/ 332509 w 1288473"/>
              <a:gd name="connsiteY1" fmla="*/ 20781 h 2049057"/>
              <a:gd name="connsiteX2" fmla="*/ 249382 w 1288473"/>
              <a:gd name="connsiteY2" fmla="*/ 41563 h 2049057"/>
              <a:gd name="connsiteX3" fmla="*/ 218209 w 1288473"/>
              <a:gd name="connsiteY3" fmla="*/ 62345 h 2049057"/>
              <a:gd name="connsiteX4" fmla="*/ 187037 w 1288473"/>
              <a:gd name="connsiteY4" fmla="*/ 72736 h 2049057"/>
              <a:gd name="connsiteX5" fmla="*/ 124691 w 1288473"/>
              <a:gd name="connsiteY5" fmla="*/ 114300 h 2049057"/>
              <a:gd name="connsiteX6" fmla="*/ 103909 w 1288473"/>
              <a:gd name="connsiteY6" fmla="*/ 145472 h 2049057"/>
              <a:gd name="connsiteX7" fmla="*/ 72737 w 1288473"/>
              <a:gd name="connsiteY7" fmla="*/ 155863 h 2049057"/>
              <a:gd name="connsiteX8" fmla="*/ 51955 w 1288473"/>
              <a:gd name="connsiteY8" fmla="*/ 218209 h 2049057"/>
              <a:gd name="connsiteX9" fmla="*/ 41564 w 1288473"/>
              <a:gd name="connsiteY9" fmla="*/ 249381 h 2049057"/>
              <a:gd name="connsiteX10" fmla="*/ 31173 w 1288473"/>
              <a:gd name="connsiteY10" fmla="*/ 280554 h 2049057"/>
              <a:gd name="connsiteX11" fmla="*/ 0 w 1288473"/>
              <a:gd name="connsiteY11" fmla="*/ 342900 h 2049057"/>
              <a:gd name="connsiteX12" fmla="*/ 31173 w 1288473"/>
              <a:gd name="connsiteY12" fmla="*/ 519545 h 2049057"/>
              <a:gd name="connsiteX13" fmla="*/ 41564 w 1288473"/>
              <a:gd name="connsiteY13" fmla="*/ 550718 h 2049057"/>
              <a:gd name="connsiteX14" fmla="*/ 51955 w 1288473"/>
              <a:gd name="connsiteY14" fmla="*/ 581890 h 2049057"/>
              <a:gd name="connsiteX15" fmla="*/ 20782 w 1288473"/>
              <a:gd name="connsiteY15" fmla="*/ 737754 h 2049057"/>
              <a:gd name="connsiteX16" fmla="*/ 10391 w 1288473"/>
              <a:gd name="connsiteY16" fmla="*/ 768927 h 2049057"/>
              <a:gd name="connsiteX17" fmla="*/ 0 w 1288473"/>
              <a:gd name="connsiteY17" fmla="*/ 800100 h 2049057"/>
              <a:gd name="connsiteX18" fmla="*/ 10391 w 1288473"/>
              <a:gd name="connsiteY18" fmla="*/ 914400 h 2049057"/>
              <a:gd name="connsiteX19" fmla="*/ 51955 w 1288473"/>
              <a:gd name="connsiteY19" fmla="*/ 976745 h 2049057"/>
              <a:gd name="connsiteX20" fmla="*/ 31173 w 1288473"/>
              <a:gd name="connsiteY20" fmla="*/ 1039090 h 2049057"/>
              <a:gd name="connsiteX21" fmla="*/ 20782 w 1288473"/>
              <a:gd name="connsiteY21" fmla="*/ 1070263 h 2049057"/>
              <a:gd name="connsiteX22" fmla="*/ 0 w 1288473"/>
              <a:gd name="connsiteY22" fmla="*/ 1101436 h 2049057"/>
              <a:gd name="connsiteX23" fmla="*/ 10391 w 1288473"/>
              <a:gd name="connsiteY23" fmla="*/ 1215736 h 2049057"/>
              <a:gd name="connsiteX24" fmla="*/ 41564 w 1288473"/>
              <a:gd name="connsiteY24" fmla="*/ 1319645 h 2049057"/>
              <a:gd name="connsiteX25" fmla="*/ 72737 w 1288473"/>
              <a:gd name="connsiteY25" fmla="*/ 1413163 h 2049057"/>
              <a:gd name="connsiteX26" fmla="*/ 83127 w 1288473"/>
              <a:gd name="connsiteY26" fmla="*/ 1444336 h 2049057"/>
              <a:gd name="connsiteX27" fmla="*/ 83127 w 1288473"/>
              <a:gd name="connsiteY27" fmla="*/ 1787236 h 2049057"/>
              <a:gd name="connsiteX28" fmla="*/ 93518 w 1288473"/>
              <a:gd name="connsiteY28" fmla="*/ 1818409 h 2049057"/>
              <a:gd name="connsiteX29" fmla="*/ 135082 w 1288473"/>
              <a:gd name="connsiteY29" fmla="*/ 1891145 h 2049057"/>
              <a:gd name="connsiteX30" fmla="*/ 145473 w 1288473"/>
              <a:gd name="connsiteY30" fmla="*/ 1932709 h 2049057"/>
              <a:gd name="connsiteX31" fmla="*/ 176646 w 1288473"/>
              <a:gd name="connsiteY31" fmla="*/ 1953490 h 2049057"/>
              <a:gd name="connsiteX32" fmla="*/ 207818 w 1288473"/>
              <a:gd name="connsiteY32" fmla="*/ 1984663 h 2049057"/>
              <a:gd name="connsiteX33" fmla="*/ 270164 w 1288473"/>
              <a:gd name="connsiteY33" fmla="*/ 2005445 h 2049057"/>
              <a:gd name="connsiteX34" fmla="*/ 394855 w 1288473"/>
              <a:gd name="connsiteY34" fmla="*/ 2026227 h 2049057"/>
              <a:gd name="connsiteX35" fmla="*/ 509155 w 1288473"/>
              <a:gd name="connsiteY35" fmla="*/ 2036618 h 2049057"/>
              <a:gd name="connsiteX36" fmla="*/ 675409 w 1288473"/>
              <a:gd name="connsiteY36" fmla="*/ 2036618 h 2049057"/>
              <a:gd name="connsiteX37" fmla="*/ 768927 w 1288473"/>
              <a:gd name="connsiteY37" fmla="*/ 2005445 h 2049057"/>
              <a:gd name="connsiteX38" fmla="*/ 800100 w 1288473"/>
              <a:gd name="connsiteY38" fmla="*/ 1995054 h 2049057"/>
              <a:gd name="connsiteX39" fmla="*/ 852055 w 1288473"/>
              <a:gd name="connsiteY39" fmla="*/ 1984663 h 2049057"/>
              <a:gd name="connsiteX40" fmla="*/ 914400 w 1288473"/>
              <a:gd name="connsiteY40" fmla="*/ 1963881 h 2049057"/>
              <a:gd name="connsiteX41" fmla="*/ 955964 w 1288473"/>
              <a:gd name="connsiteY41" fmla="*/ 1953490 h 2049057"/>
              <a:gd name="connsiteX42" fmla="*/ 1018309 w 1288473"/>
              <a:gd name="connsiteY42" fmla="*/ 1932709 h 2049057"/>
              <a:gd name="connsiteX43" fmla="*/ 1059873 w 1288473"/>
              <a:gd name="connsiteY43" fmla="*/ 1922318 h 2049057"/>
              <a:gd name="connsiteX44" fmla="*/ 1122218 w 1288473"/>
              <a:gd name="connsiteY44" fmla="*/ 1901536 h 2049057"/>
              <a:gd name="connsiteX45" fmla="*/ 1153391 w 1288473"/>
              <a:gd name="connsiteY45" fmla="*/ 1891145 h 2049057"/>
              <a:gd name="connsiteX46" fmla="*/ 1184564 w 1288473"/>
              <a:gd name="connsiteY46" fmla="*/ 1880754 h 2049057"/>
              <a:gd name="connsiteX47" fmla="*/ 1215737 w 1288473"/>
              <a:gd name="connsiteY47" fmla="*/ 1870363 h 2049057"/>
              <a:gd name="connsiteX48" fmla="*/ 1246909 w 1288473"/>
              <a:gd name="connsiteY48" fmla="*/ 1849581 h 2049057"/>
              <a:gd name="connsiteX49" fmla="*/ 1278082 w 1288473"/>
              <a:gd name="connsiteY49" fmla="*/ 1745672 h 2049057"/>
              <a:gd name="connsiteX50" fmla="*/ 1288473 w 1288473"/>
              <a:gd name="connsiteY50" fmla="*/ 1704109 h 2049057"/>
              <a:gd name="connsiteX51" fmla="*/ 1278082 w 1288473"/>
              <a:gd name="connsiteY51" fmla="*/ 1548245 h 2049057"/>
              <a:gd name="connsiteX52" fmla="*/ 1267691 w 1288473"/>
              <a:gd name="connsiteY52" fmla="*/ 1517072 h 2049057"/>
              <a:gd name="connsiteX53" fmla="*/ 1226127 w 1288473"/>
              <a:gd name="connsiteY53" fmla="*/ 1454727 h 2049057"/>
              <a:gd name="connsiteX54" fmla="*/ 1184564 w 1288473"/>
              <a:gd name="connsiteY54" fmla="*/ 1392381 h 2049057"/>
              <a:gd name="connsiteX55" fmla="*/ 1163782 w 1288473"/>
              <a:gd name="connsiteY55" fmla="*/ 1361209 h 2049057"/>
              <a:gd name="connsiteX56" fmla="*/ 1143000 w 1288473"/>
              <a:gd name="connsiteY56" fmla="*/ 1226127 h 2049057"/>
              <a:gd name="connsiteX57" fmla="*/ 1122218 w 1288473"/>
              <a:gd name="connsiteY57" fmla="*/ 1143000 h 2049057"/>
              <a:gd name="connsiteX58" fmla="*/ 1111827 w 1288473"/>
              <a:gd name="connsiteY58" fmla="*/ 1080654 h 2049057"/>
              <a:gd name="connsiteX59" fmla="*/ 1080655 w 1288473"/>
              <a:gd name="connsiteY59" fmla="*/ 924790 h 2049057"/>
              <a:gd name="connsiteX60" fmla="*/ 1049482 w 1288473"/>
              <a:gd name="connsiteY60" fmla="*/ 914400 h 2049057"/>
              <a:gd name="connsiteX61" fmla="*/ 1018309 w 1288473"/>
              <a:gd name="connsiteY61" fmla="*/ 883227 h 2049057"/>
              <a:gd name="connsiteX62" fmla="*/ 997527 w 1288473"/>
              <a:gd name="connsiteY62" fmla="*/ 852054 h 2049057"/>
              <a:gd name="connsiteX63" fmla="*/ 966355 w 1288473"/>
              <a:gd name="connsiteY63" fmla="*/ 831272 h 2049057"/>
              <a:gd name="connsiteX64" fmla="*/ 945573 w 1288473"/>
              <a:gd name="connsiteY64" fmla="*/ 800100 h 2049057"/>
              <a:gd name="connsiteX65" fmla="*/ 966355 w 1288473"/>
              <a:gd name="connsiteY65" fmla="*/ 716972 h 2049057"/>
              <a:gd name="connsiteX66" fmla="*/ 997527 w 1288473"/>
              <a:gd name="connsiteY66" fmla="*/ 696190 h 2049057"/>
              <a:gd name="connsiteX67" fmla="*/ 1070264 w 1288473"/>
              <a:gd name="connsiteY67" fmla="*/ 613063 h 2049057"/>
              <a:gd name="connsiteX68" fmla="*/ 1080655 w 1288473"/>
              <a:gd name="connsiteY68" fmla="*/ 581890 h 2049057"/>
              <a:gd name="connsiteX69" fmla="*/ 1101437 w 1288473"/>
              <a:gd name="connsiteY69" fmla="*/ 540327 h 2049057"/>
              <a:gd name="connsiteX70" fmla="*/ 1122218 w 1288473"/>
              <a:gd name="connsiteY70" fmla="*/ 457200 h 2049057"/>
              <a:gd name="connsiteX71" fmla="*/ 1091046 w 1288473"/>
              <a:gd name="connsiteY71" fmla="*/ 207818 h 2049057"/>
              <a:gd name="connsiteX72" fmla="*/ 1080655 w 1288473"/>
              <a:gd name="connsiteY72" fmla="*/ 176645 h 2049057"/>
              <a:gd name="connsiteX73" fmla="*/ 1070264 w 1288473"/>
              <a:gd name="connsiteY73" fmla="*/ 145472 h 2049057"/>
              <a:gd name="connsiteX74" fmla="*/ 1039091 w 1288473"/>
              <a:gd name="connsiteY74" fmla="*/ 114300 h 2049057"/>
              <a:gd name="connsiteX75" fmla="*/ 976746 w 1288473"/>
              <a:gd name="connsiteY75" fmla="*/ 72736 h 2049057"/>
              <a:gd name="connsiteX76" fmla="*/ 914400 w 1288473"/>
              <a:gd name="connsiteY76" fmla="*/ 51954 h 2049057"/>
              <a:gd name="connsiteX77" fmla="*/ 883227 w 1288473"/>
              <a:gd name="connsiteY77" fmla="*/ 31172 h 2049057"/>
              <a:gd name="connsiteX78" fmla="*/ 820882 w 1288473"/>
              <a:gd name="connsiteY78" fmla="*/ 10390 h 2049057"/>
              <a:gd name="connsiteX79" fmla="*/ 789709 w 1288473"/>
              <a:gd name="connsiteY79" fmla="*/ 0 h 2049057"/>
              <a:gd name="connsiteX80" fmla="*/ 519546 w 1288473"/>
              <a:gd name="connsiteY80" fmla="*/ 20781 h 2049057"/>
              <a:gd name="connsiteX81" fmla="*/ 488373 w 1288473"/>
              <a:gd name="connsiteY81" fmla="*/ 31172 h 2049057"/>
              <a:gd name="connsiteX82" fmla="*/ 436418 w 1288473"/>
              <a:gd name="connsiteY82" fmla="*/ 10390 h 204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88473" h="2049057">
                <a:moveTo>
                  <a:pt x="571500" y="10390"/>
                </a:moveTo>
                <a:cubicBezTo>
                  <a:pt x="491836" y="13854"/>
                  <a:pt x="411877" y="13100"/>
                  <a:pt x="332509" y="20781"/>
                </a:cubicBezTo>
                <a:cubicBezTo>
                  <a:pt x="304080" y="23532"/>
                  <a:pt x="249382" y="41563"/>
                  <a:pt x="249382" y="41563"/>
                </a:cubicBezTo>
                <a:cubicBezTo>
                  <a:pt x="238991" y="48490"/>
                  <a:pt x="229379" y="56760"/>
                  <a:pt x="218209" y="62345"/>
                </a:cubicBezTo>
                <a:cubicBezTo>
                  <a:pt x="208413" y="67243"/>
                  <a:pt x="196611" y="67417"/>
                  <a:pt x="187037" y="72736"/>
                </a:cubicBezTo>
                <a:cubicBezTo>
                  <a:pt x="165203" y="84866"/>
                  <a:pt x="124691" y="114300"/>
                  <a:pt x="124691" y="114300"/>
                </a:cubicBezTo>
                <a:cubicBezTo>
                  <a:pt x="117764" y="124691"/>
                  <a:pt x="113661" y="137671"/>
                  <a:pt x="103909" y="145472"/>
                </a:cubicBezTo>
                <a:cubicBezTo>
                  <a:pt x="95356" y="152314"/>
                  <a:pt x="79103" y="146950"/>
                  <a:pt x="72737" y="155863"/>
                </a:cubicBezTo>
                <a:cubicBezTo>
                  <a:pt x="60004" y="173689"/>
                  <a:pt x="58882" y="197427"/>
                  <a:pt x="51955" y="218209"/>
                </a:cubicBezTo>
                <a:lnTo>
                  <a:pt x="41564" y="249381"/>
                </a:lnTo>
                <a:cubicBezTo>
                  <a:pt x="38100" y="259772"/>
                  <a:pt x="37249" y="271440"/>
                  <a:pt x="31173" y="280554"/>
                </a:cubicBezTo>
                <a:cubicBezTo>
                  <a:pt x="4315" y="320841"/>
                  <a:pt x="14340" y="299879"/>
                  <a:pt x="0" y="342900"/>
                </a:cubicBezTo>
                <a:cubicBezTo>
                  <a:pt x="12374" y="479017"/>
                  <a:pt x="-1707" y="420905"/>
                  <a:pt x="31173" y="519545"/>
                </a:cubicBezTo>
                <a:lnTo>
                  <a:pt x="41564" y="550718"/>
                </a:lnTo>
                <a:lnTo>
                  <a:pt x="51955" y="581890"/>
                </a:lnTo>
                <a:cubicBezTo>
                  <a:pt x="39145" y="697182"/>
                  <a:pt x="51483" y="645653"/>
                  <a:pt x="20782" y="737754"/>
                </a:cubicBezTo>
                <a:lnTo>
                  <a:pt x="10391" y="768927"/>
                </a:lnTo>
                <a:lnTo>
                  <a:pt x="0" y="800100"/>
                </a:lnTo>
                <a:cubicBezTo>
                  <a:pt x="3464" y="838200"/>
                  <a:pt x="-404" y="877697"/>
                  <a:pt x="10391" y="914400"/>
                </a:cubicBezTo>
                <a:cubicBezTo>
                  <a:pt x="17439" y="938362"/>
                  <a:pt x="51955" y="976745"/>
                  <a:pt x="51955" y="976745"/>
                </a:cubicBezTo>
                <a:lnTo>
                  <a:pt x="31173" y="1039090"/>
                </a:lnTo>
                <a:cubicBezTo>
                  <a:pt x="27709" y="1049481"/>
                  <a:pt x="26858" y="1061149"/>
                  <a:pt x="20782" y="1070263"/>
                </a:cubicBezTo>
                <a:lnTo>
                  <a:pt x="0" y="1101436"/>
                </a:lnTo>
                <a:cubicBezTo>
                  <a:pt x="3464" y="1139536"/>
                  <a:pt x="5335" y="1177814"/>
                  <a:pt x="10391" y="1215736"/>
                </a:cubicBezTo>
                <a:cubicBezTo>
                  <a:pt x="13881" y="1241910"/>
                  <a:pt x="35001" y="1299956"/>
                  <a:pt x="41564" y="1319645"/>
                </a:cubicBezTo>
                <a:lnTo>
                  <a:pt x="72737" y="1413163"/>
                </a:lnTo>
                <a:lnTo>
                  <a:pt x="83127" y="1444336"/>
                </a:lnTo>
                <a:cubicBezTo>
                  <a:pt x="76206" y="1603541"/>
                  <a:pt x="62629" y="1653995"/>
                  <a:pt x="83127" y="1787236"/>
                </a:cubicBezTo>
                <a:cubicBezTo>
                  <a:pt x="84792" y="1798062"/>
                  <a:pt x="89203" y="1808342"/>
                  <a:pt x="93518" y="1818409"/>
                </a:cubicBezTo>
                <a:cubicBezTo>
                  <a:pt x="109337" y="1855320"/>
                  <a:pt x="114212" y="1859840"/>
                  <a:pt x="135082" y="1891145"/>
                </a:cubicBezTo>
                <a:cubicBezTo>
                  <a:pt x="138546" y="1905000"/>
                  <a:pt x="137551" y="1920826"/>
                  <a:pt x="145473" y="1932709"/>
                </a:cubicBezTo>
                <a:cubicBezTo>
                  <a:pt x="152400" y="1943100"/>
                  <a:pt x="167052" y="1945495"/>
                  <a:pt x="176646" y="1953490"/>
                </a:cubicBezTo>
                <a:cubicBezTo>
                  <a:pt x="187935" y="1962897"/>
                  <a:pt x="194972" y="1977526"/>
                  <a:pt x="207818" y="1984663"/>
                </a:cubicBezTo>
                <a:cubicBezTo>
                  <a:pt x="226967" y="1995302"/>
                  <a:pt x="249382" y="1998518"/>
                  <a:pt x="270164" y="2005445"/>
                </a:cubicBezTo>
                <a:cubicBezTo>
                  <a:pt x="329356" y="2025176"/>
                  <a:pt x="295423" y="2016284"/>
                  <a:pt x="394855" y="2026227"/>
                </a:cubicBezTo>
                <a:lnTo>
                  <a:pt x="509155" y="2036618"/>
                </a:lnTo>
                <a:cubicBezTo>
                  <a:pt x="584786" y="2051744"/>
                  <a:pt x="573495" y="2054603"/>
                  <a:pt x="675409" y="2036618"/>
                </a:cubicBezTo>
                <a:cubicBezTo>
                  <a:pt x="675415" y="2036617"/>
                  <a:pt x="753337" y="2010642"/>
                  <a:pt x="768927" y="2005445"/>
                </a:cubicBezTo>
                <a:cubicBezTo>
                  <a:pt x="779318" y="2001981"/>
                  <a:pt x="789360" y="1997202"/>
                  <a:pt x="800100" y="1995054"/>
                </a:cubicBezTo>
                <a:cubicBezTo>
                  <a:pt x="817418" y="1991590"/>
                  <a:pt x="835016" y="1989310"/>
                  <a:pt x="852055" y="1984663"/>
                </a:cubicBezTo>
                <a:cubicBezTo>
                  <a:pt x="873189" y="1978899"/>
                  <a:pt x="893148" y="1969194"/>
                  <a:pt x="914400" y="1963881"/>
                </a:cubicBezTo>
                <a:cubicBezTo>
                  <a:pt x="928255" y="1960417"/>
                  <a:pt x="942285" y="1957594"/>
                  <a:pt x="955964" y="1953490"/>
                </a:cubicBezTo>
                <a:cubicBezTo>
                  <a:pt x="976946" y="1947196"/>
                  <a:pt x="997057" y="1938022"/>
                  <a:pt x="1018309" y="1932709"/>
                </a:cubicBezTo>
                <a:cubicBezTo>
                  <a:pt x="1032164" y="1929245"/>
                  <a:pt x="1046194" y="1926422"/>
                  <a:pt x="1059873" y="1922318"/>
                </a:cubicBezTo>
                <a:cubicBezTo>
                  <a:pt x="1080855" y="1916023"/>
                  <a:pt x="1101436" y="1908463"/>
                  <a:pt x="1122218" y="1901536"/>
                </a:cubicBezTo>
                <a:lnTo>
                  <a:pt x="1153391" y="1891145"/>
                </a:lnTo>
                <a:lnTo>
                  <a:pt x="1184564" y="1880754"/>
                </a:lnTo>
                <a:lnTo>
                  <a:pt x="1215737" y="1870363"/>
                </a:lnTo>
                <a:cubicBezTo>
                  <a:pt x="1226128" y="1863436"/>
                  <a:pt x="1238079" y="1858411"/>
                  <a:pt x="1246909" y="1849581"/>
                </a:cubicBezTo>
                <a:cubicBezTo>
                  <a:pt x="1279525" y="1816965"/>
                  <a:pt x="1269361" y="1793638"/>
                  <a:pt x="1278082" y="1745672"/>
                </a:cubicBezTo>
                <a:cubicBezTo>
                  <a:pt x="1280637" y="1731622"/>
                  <a:pt x="1285009" y="1717963"/>
                  <a:pt x="1288473" y="1704109"/>
                </a:cubicBezTo>
                <a:cubicBezTo>
                  <a:pt x="1285009" y="1652154"/>
                  <a:pt x="1283832" y="1599997"/>
                  <a:pt x="1278082" y="1548245"/>
                </a:cubicBezTo>
                <a:cubicBezTo>
                  <a:pt x="1276872" y="1537359"/>
                  <a:pt x="1273010" y="1526647"/>
                  <a:pt x="1267691" y="1517072"/>
                </a:cubicBezTo>
                <a:cubicBezTo>
                  <a:pt x="1255561" y="1495239"/>
                  <a:pt x="1239981" y="1475509"/>
                  <a:pt x="1226127" y="1454727"/>
                </a:cubicBezTo>
                <a:lnTo>
                  <a:pt x="1184564" y="1392381"/>
                </a:lnTo>
                <a:lnTo>
                  <a:pt x="1163782" y="1361209"/>
                </a:lnTo>
                <a:cubicBezTo>
                  <a:pt x="1140376" y="1290992"/>
                  <a:pt x="1160859" y="1360069"/>
                  <a:pt x="1143000" y="1226127"/>
                </a:cubicBezTo>
                <a:cubicBezTo>
                  <a:pt x="1137427" y="1184329"/>
                  <a:pt x="1133874" y="1177967"/>
                  <a:pt x="1122218" y="1143000"/>
                </a:cubicBezTo>
                <a:cubicBezTo>
                  <a:pt x="1118754" y="1122218"/>
                  <a:pt x="1114154" y="1101594"/>
                  <a:pt x="1111827" y="1080654"/>
                </a:cubicBezTo>
                <a:cubicBezTo>
                  <a:pt x="1108739" y="1052861"/>
                  <a:pt x="1122075" y="957925"/>
                  <a:pt x="1080655" y="924790"/>
                </a:cubicBezTo>
                <a:cubicBezTo>
                  <a:pt x="1072102" y="917948"/>
                  <a:pt x="1059873" y="917863"/>
                  <a:pt x="1049482" y="914400"/>
                </a:cubicBezTo>
                <a:cubicBezTo>
                  <a:pt x="1039091" y="904009"/>
                  <a:pt x="1027717" y="894516"/>
                  <a:pt x="1018309" y="883227"/>
                </a:cubicBezTo>
                <a:cubicBezTo>
                  <a:pt x="1010314" y="873633"/>
                  <a:pt x="1006358" y="860885"/>
                  <a:pt x="997527" y="852054"/>
                </a:cubicBezTo>
                <a:cubicBezTo>
                  <a:pt x="988697" y="843223"/>
                  <a:pt x="976746" y="838199"/>
                  <a:pt x="966355" y="831272"/>
                </a:cubicBezTo>
                <a:cubicBezTo>
                  <a:pt x="959428" y="820881"/>
                  <a:pt x="947122" y="812492"/>
                  <a:pt x="945573" y="800100"/>
                </a:cubicBezTo>
                <a:cubicBezTo>
                  <a:pt x="945363" y="798421"/>
                  <a:pt x="958286" y="727059"/>
                  <a:pt x="966355" y="716972"/>
                </a:cubicBezTo>
                <a:cubicBezTo>
                  <a:pt x="974156" y="707220"/>
                  <a:pt x="987136" y="703117"/>
                  <a:pt x="997527" y="696190"/>
                </a:cubicBezTo>
                <a:cubicBezTo>
                  <a:pt x="1046018" y="623454"/>
                  <a:pt x="1018309" y="647700"/>
                  <a:pt x="1070264" y="613063"/>
                </a:cubicBezTo>
                <a:cubicBezTo>
                  <a:pt x="1073728" y="602672"/>
                  <a:pt x="1076340" y="591957"/>
                  <a:pt x="1080655" y="581890"/>
                </a:cubicBezTo>
                <a:cubicBezTo>
                  <a:pt x="1086757" y="567653"/>
                  <a:pt x="1096539" y="555022"/>
                  <a:pt x="1101437" y="540327"/>
                </a:cubicBezTo>
                <a:cubicBezTo>
                  <a:pt x="1110469" y="513231"/>
                  <a:pt x="1122218" y="457200"/>
                  <a:pt x="1122218" y="457200"/>
                </a:cubicBezTo>
                <a:cubicBezTo>
                  <a:pt x="1110612" y="248295"/>
                  <a:pt x="1131572" y="329399"/>
                  <a:pt x="1091046" y="207818"/>
                </a:cubicBezTo>
                <a:lnTo>
                  <a:pt x="1080655" y="176645"/>
                </a:lnTo>
                <a:cubicBezTo>
                  <a:pt x="1077191" y="166254"/>
                  <a:pt x="1078009" y="153217"/>
                  <a:pt x="1070264" y="145472"/>
                </a:cubicBezTo>
                <a:cubicBezTo>
                  <a:pt x="1059873" y="135081"/>
                  <a:pt x="1050690" y="123322"/>
                  <a:pt x="1039091" y="114300"/>
                </a:cubicBezTo>
                <a:cubicBezTo>
                  <a:pt x="1019376" y="98966"/>
                  <a:pt x="1000441" y="80634"/>
                  <a:pt x="976746" y="72736"/>
                </a:cubicBezTo>
                <a:cubicBezTo>
                  <a:pt x="955964" y="65809"/>
                  <a:pt x="932627" y="64105"/>
                  <a:pt x="914400" y="51954"/>
                </a:cubicBezTo>
                <a:cubicBezTo>
                  <a:pt x="904009" y="45027"/>
                  <a:pt x="894639" y="36244"/>
                  <a:pt x="883227" y="31172"/>
                </a:cubicBezTo>
                <a:cubicBezTo>
                  <a:pt x="863209" y="22275"/>
                  <a:pt x="841664" y="17317"/>
                  <a:pt x="820882" y="10390"/>
                </a:cubicBezTo>
                <a:lnTo>
                  <a:pt x="789709" y="0"/>
                </a:lnTo>
                <a:cubicBezTo>
                  <a:pt x="679513" y="5247"/>
                  <a:pt x="612429" y="-2440"/>
                  <a:pt x="519546" y="20781"/>
                </a:cubicBezTo>
                <a:cubicBezTo>
                  <a:pt x="508920" y="23438"/>
                  <a:pt x="498764" y="27708"/>
                  <a:pt x="488373" y="31172"/>
                </a:cubicBezTo>
                <a:lnTo>
                  <a:pt x="436418" y="10390"/>
                </a:lnTo>
              </a:path>
            </a:pathLst>
          </a:cu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Tree>
    <p:extLst>
      <p:ext uri="{BB962C8B-B14F-4D97-AF65-F5344CB8AC3E}">
        <p14:creationId xmlns:p14="http://schemas.microsoft.com/office/powerpoint/2010/main" val="27627483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2" name="Rectangle 3"/>
          <p:cNvSpPr>
            <a:spLocks noGrp="1" noChangeArrowheads="1"/>
          </p:cNvSpPr>
          <p:nvPr>
            <p:ph type="body" idx="4294967295"/>
          </p:nvPr>
        </p:nvSpPr>
        <p:spPr>
          <a:xfrm>
            <a:off x="152400" y="228600"/>
            <a:ext cx="8839200" cy="5897563"/>
          </a:xfrm>
        </p:spPr>
        <p:txBody>
          <a:bodyPr/>
          <a:lstStyle/>
          <a:p>
            <a:pPr eaLnBrk="1" hangingPunct="1"/>
            <a:r>
              <a:rPr lang="en-US" dirty="0"/>
              <a:t>Vocabulary Review. </a:t>
            </a:r>
            <a:r>
              <a:rPr lang="en-US" dirty="0">
                <a:solidFill>
                  <a:srgbClr val="FFFF00"/>
                </a:solidFill>
              </a:rPr>
              <a:t>Answer is…</a:t>
            </a:r>
          </a:p>
          <a:p>
            <a:pPr eaLnBrk="1" hangingPunct="1"/>
            <a:r>
              <a:rPr lang="en-US" dirty="0">
                <a:solidFill>
                  <a:srgbClr val="FFCC99"/>
                </a:solidFill>
              </a:rPr>
              <a:t>Which letter below best describes Mendel’s Law of Segregation?</a:t>
            </a:r>
          </a:p>
          <a:p>
            <a:pPr lvl="1" eaLnBrk="1" hangingPunct="1"/>
            <a:r>
              <a:rPr lang="en-US" dirty="0">
                <a:solidFill>
                  <a:srgbClr val="FF5050"/>
                </a:solidFill>
              </a:rPr>
              <a:t>A.) An organisms physical appearance or visible traits. </a:t>
            </a:r>
          </a:p>
          <a:p>
            <a:pPr lvl="1" eaLnBrk="1" hangingPunct="1"/>
            <a:r>
              <a:rPr lang="en-US" dirty="0">
                <a:solidFill>
                  <a:srgbClr val="CC99FF"/>
                </a:solidFill>
              </a:rPr>
              <a:t>B.) When allele pairs separate during gamete formation, and randomly unite at fertilization.</a:t>
            </a:r>
          </a:p>
          <a:p>
            <a:pPr lvl="1" eaLnBrk="1" hangingPunct="1"/>
            <a:r>
              <a:rPr lang="en-US" dirty="0">
                <a:solidFill>
                  <a:srgbClr val="00B0F0"/>
                </a:solidFill>
              </a:rPr>
              <a:t>C.) When traits are passed from parents to offspring.</a:t>
            </a:r>
          </a:p>
          <a:p>
            <a:pPr lvl="1" eaLnBrk="1" hangingPunct="1"/>
            <a:r>
              <a:rPr lang="en-US" dirty="0">
                <a:solidFill>
                  <a:srgbClr val="92D050"/>
                </a:solidFill>
              </a:rPr>
              <a:t>D.) An organisms genetic makeup, or allele combinations.</a:t>
            </a:r>
          </a:p>
          <a:p>
            <a:pPr lvl="1" eaLnBrk="1" hangingPunct="1"/>
            <a:r>
              <a:rPr lang="en-US" dirty="0">
                <a:solidFill>
                  <a:srgbClr val="996633"/>
                </a:solidFill>
              </a:rPr>
              <a:t>E.) Allele that is covered up when the dominant allele is with it. </a:t>
            </a:r>
          </a:p>
        </p:txBody>
      </p:sp>
      <p:sp>
        <p:nvSpPr>
          <p:cNvPr id="957443"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latin typeface="Verdana" pitchFamily="34" charset="0"/>
              </a:rPr>
              <a:t>Copyright © 2010 Ryan P. Murphy</a:t>
            </a:r>
          </a:p>
        </p:txBody>
      </p:sp>
      <p:sp>
        <p:nvSpPr>
          <p:cNvPr id="4" name="Rounded Rectangle 3"/>
          <p:cNvSpPr/>
          <p:nvPr/>
        </p:nvSpPr>
        <p:spPr bwMode="auto">
          <a:xfrm>
            <a:off x="685800" y="2833255"/>
            <a:ext cx="7543800" cy="914400"/>
          </a:xfrm>
          <a:prstGeom prst="roundRect">
            <a:avLst/>
          </a:prstGeom>
          <a:solidFill>
            <a:srgbClr val="CC99FF">
              <a:alpha val="15000"/>
            </a:srgbClr>
          </a:solidFill>
          <a:ln w="57150" cap="flat" cmpd="sng" algn="ctr">
            <a:solidFill>
              <a:srgbClr val="CC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pic>
        <p:nvPicPr>
          <p:cNvPr id="5" name="Picture 2" descr="http://www.doctortee.com/dsu/tiftickjian/cse-img/genetics/meiosis/segregation.gif"/>
          <p:cNvPicPr>
            <a:picLocks noChangeAspect="1" noChangeArrowheads="1"/>
          </p:cNvPicPr>
          <p:nvPr/>
        </p:nvPicPr>
        <p:blipFill>
          <a:blip r:embed="rId2" cstate="print"/>
          <a:srcRect/>
          <a:stretch>
            <a:fillRect/>
          </a:stretch>
        </p:blipFill>
        <p:spPr bwMode="auto">
          <a:xfrm>
            <a:off x="304800" y="3886200"/>
            <a:ext cx="4267200" cy="2667000"/>
          </a:xfrm>
          <a:prstGeom prst="rect">
            <a:avLst/>
          </a:prstGeom>
          <a:solidFill>
            <a:schemeClr val="accent1">
              <a:lumMod val="60000"/>
              <a:lumOff val="40000"/>
            </a:schemeClr>
          </a:solidFill>
          <a:ln w="57150">
            <a:solidFill>
              <a:schemeClr val="accent1">
                <a:lumMod val="60000"/>
                <a:lumOff val="40000"/>
              </a:schemeClr>
            </a:solidFill>
          </a:ln>
        </p:spPr>
      </p:pic>
      <p:pic>
        <p:nvPicPr>
          <p:cNvPr id="6" name="Picture 2" descr="http://www.doctortee.com/dsu/tiftickjian/cse-img/genetics/meiosis/segregation.gif"/>
          <p:cNvPicPr>
            <a:picLocks noChangeAspect="1" noChangeArrowheads="1"/>
          </p:cNvPicPr>
          <p:nvPr/>
        </p:nvPicPr>
        <p:blipFill>
          <a:blip r:embed="rId2" cstate="print"/>
          <a:srcRect/>
          <a:stretch>
            <a:fillRect/>
          </a:stretch>
        </p:blipFill>
        <p:spPr bwMode="auto">
          <a:xfrm flipH="1">
            <a:off x="4800600" y="3886200"/>
            <a:ext cx="4038600" cy="2667000"/>
          </a:xfrm>
          <a:prstGeom prst="rect">
            <a:avLst/>
          </a:prstGeom>
          <a:solidFill>
            <a:schemeClr val="accent1">
              <a:lumMod val="60000"/>
              <a:lumOff val="40000"/>
            </a:schemeClr>
          </a:solidFill>
          <a:ln w="57150">
            <a:solidFill>
              <a:schemeClr val="accent1">
                <a:lumMod val="60000"/>
                <a:lumOff val="40000"/>
              </a:schemeClr>
            </a:solidFill>
          </a:ln>
        </p:spPr>
      </p:pic>
      <p:sp>
        <p:nvSpPr>
          <p:cNvPr id="2" name="Rectangle 1"/>
          <p:cNvSpPr/>
          <p:nvPr/>
        </p:nvSpPr>
        <p:spPr>
          <a:xfrm>
            <a:off x="304800" y="3886200"/>
            <a:ext cx="2557110" cy="923330"/>
          </a:xfrm>
          <a:prstGeom prst="rect">
            <a:avLst/>
          </a:prstGeom>
          <a:noFill/>
        </p:spPr>
        <p:txBody>
          <a:bodyPr wrap="none" lIns="91440" tIns="45720" rIns="91440" bIns="45720">
            <a:spAutoFit/>
          </a:bodyPr>
          <a:lstStyle/>
          <a:p>
            <a:pPr algn="ctr">
              <a:buNone/>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fema</a:t>
            </a: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le</a:t>
            </a:r>
          </a:p>
        </p:txBody>
      </p:sp>
      <p:sp>
        <p:nvSpPr>
          <p:cNvPr id="3" name="Rectangle 2"/>
          <p:cNvSpPr/>
          <p:nvPr/>
        </p:nvSpPr>
        <p:spPr>
          <a:xfrm>
            <a:off x="6958557" y="3881735"/>
            <a:ext cx="1880643"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male</a:t>
            </a:r>
          </a:p>
        </p:txBody>
      </p:sp>
      <p:sp>
        <p:nvSpPr>
          <p:cNvPr id="7" name="Freeform 6"/>
          <p:cNvSpPr/>
          <p:nvPr/>
        </p:nvSpPr>
        <p:spPr bwMode="auto">
          <a:xfrm>
            <a:off x="2951018" y="4509655"/>
            <a:ext cx="1288473" cy="2049057"/>
          </a:xfrm>
          <a:custGeom>
            <a:avLst/>
            <a:gdLst>
              <a:gd name="connsiteX0" fmla="*/ 571500 w 1288473"/>
              <a:gd name="connsiteY0" fmla="*/ 10390 h 2049057"/>
              <a:gd name="connsiteX1" fmla="*/ 332509 w 1288473"/>
              <a:gd name="connsiteY1" fmla="*/ 20781 h 2049057"/>
              <a:gd name="connsiteX2" fmla="*/ 249382 w 1288473"/>
              <a:gd name="connsiteY2" fmla="*/ 41563 h 2049057"/>
              <a:gd name="connsiteX3" fmla="*/ 218209 w 1288473"/>
              <a:gd name="connsiteY3" fmla="*/ 62345 h 2049057"/>
              <a:gd name="connsiteX4" fmla="*/ 187037 w 1288473"/>
              <a:gd name="connsiteY4" fmla="*/ 72736 h 2049057"/>
              <a:gd name="connsiteX5" fmla="*/ 124691 w 1288473"/>
              <a:gd name="connsiteY5" fmla="*/ 114300 h 2049057"/>
              <a:gd name="connsiteX6" fmla="*/ 103909 w 1288473"/>
              <a:gd name="connsiteY6" fmla="*/ 145472 h 2049057"/>
              <a:gd name="connsiteX7" fmla="*/ 72737 w 1288473"/>
              <a:gd name="connsiteY7" fmla="*/ 155863 h 2049057"/>
              <a:gd name="connsiteX8" fmla="*/ 51955 w 1288473"/>
              <a:gd name="connsiteY8" fmla="*/ 218209 h 2049057"/>
              <a:gd name="connsiteX9" fmla="*/ 41564 w 1288473"/>
              <a:gd name="connsiteY9" fmla="*/ 249381 h 2049057"/>
              <a:gd name="connsiteX10" fmla="*/ 31173 w 1288473"/>
              <a:gd name="connsiteY10" fmla="*/ 280554 h 2049057"/>
              <a:gd name="connsiteX11" fmla="*/ 0 w 1288473"/>
              <a:gd name="connsiteY11" fmla="*/ 342900 h 2049057"/>
              <a:gd name="connsiteX12" fmla="*/ 31173 w 1288473"/>
              <a:gd name="connsiteY12" fmla="*/ 519545 h 2049057"/>
              <a:gd name="connsiteX13" fmla="*/ 41564 w 1288473"/>
              <a:gd name="connsiteY13" fmla="*/ 550718 h 2049057"/>
              <a:gd name="connsiteX14" fmla="*/ 51955 w 1288473"/>
              <a:gd name="connsiteY14" fmla="*/ 581890 h 2049057"/>
              <a:gd name="connsiteX15" fmla="*/ 20782 w 1288473"/>
              <a:gd name="connsiteY15" fmla="*/ 737754 h 2049057"/>
              <a:gd name="connsiteX16" fmla="*/ 10391 w 1288473"/>
              <a:gd name="connsiteY16" fmla="*/ 768927 h 2049057"/>
              <a:gd name="connsiteX17" fmla="*/ 0 w 1288473"/>
              <a:gd name="connsiteY17" fmla="*/ 800100 h 2049057"/>
              <a:gd name="connsiteX18" fmla="*/ 10391 w 1288473"/>
              <a:gd name="connsiteY18" fmla="*/ 914400 h 2049057"/>
              <a:gd name="connsiteX19" fmla="*/ 51955 w 1288473"/>
              <a:gd name="connsiteY19" fmla="*/ 976745 h 2049057"/>
              <a:gd name="connsiteX20" fmla="*/ 31173 w 1288473"/>
              <a:gd name="connsiteY20" fmla="*/ 1039090 h 2049057"/>
              <a:gd name="connsiteX21" fmla="*/ 20782 w 1288473"/>
              <a:gd name="connsiteY21" fmla="*/ 1070263 h 2049057"/>
              <a:gd name="connsiteX22" fmla="*/ 0 w 1288473"/>
              <a:gd name="connsiteY22" fmla="*/ 1101436 h 2049057"/>
              <a:gd name="connsiteX23" fmla="*/ 10391 w 1288473"/>
              <a:gd name="connsiteY23" fmla="*/ 1215736 h 2049057"/>
              <a:gd name="connsiteX24" fmla="*/ 41564 w 1288473"/>
              <a:gd name="connsiteY24" fmla="*/ 1319645 h 2049057"/>
              <a:gd name="connsiteX25" fmla="*/ 72737 w 1288473"/>
              <a:gd name="connsiteY25" fmla="*/ 1413163 h 2049057"/>
              <a:gd name="connsiteX26" fmla="*/ 83127 w 1288473"/>
              <a:gd name="connsiteY26" fmla="*/ 1444336 h 2049057"/>
              <a:gd name="connsiteX27" fmla="*/ 83127 w 1288473"/>
              <a:gd name="connsiteY27" fmla="*/ 1787236 h 2049057"/>
              <a:gd name="connsiteX28" fmla="*/ 93518 w 1288473"/>
              <a:gd name="connsiteY28" fmla="*/ 1818409 h 2049057"/>
              <a:gd name="connsiteX29" fmla="*/ 135082 w 1288473"/>
              <a:gd name="connsiteY29" fmla="*/ 1891145 h 2049057"/>
              <a:gd name="connsiteX30" fmla="*/ 145473 w 1288473"/>
              <a:gd name="connsiteY30" fmla="*/ 1932709 h 2049057"/>
              <a:gd name="connsiteX31" fmla="*/ 176646 w 1288473"/>
              <a:gd name="connsiteY31" fmla="*/ 1953490 h 2049057"/>
              <a:gd name="connsiteX32" fmla="*/ 207818 w 1288473"/>
              <a:gd name="connsiteY32" fmla="*/ 1984663 h 2049057"/>
              <a:gd name="connsiteX33" fmla="*/ 270164 w 1288473"/>
              <a:gd name="connsiteY33" fmla="*/ 2005445 h 2049057"/>
              <a:gd name="connsiteX34" fmla="*/ 394855 w 1288473"/>
              <a:gd name="connsiteY34" fmla="*/ 2026227 h 2049057"/>
              <a:gd name="connsiteX35" fmla="*/ 509155 w 1288473"/>
              <a:gd name="connsiteY35" fmla="*/ 2036618 h 2049057"/>
              <a:gd name="connsiteX36" fmla="*/ 675409 w 1288473"/>
              <a:gd name="connsiteY36" fmla="*/ 2036618 h 2049057"/>
              <a:gd name="connsiteX37" fmla="*/ 768927 w 1288473"/>
              <a:gd name="connsiteY37" fmla="*/ 2005445 h 2049057"/>
              <a:gd name="connsiteX38" fmla="*/ 800100 w 1288473"/>
              <a:gd name="connsiteY38" fmla="*/ 1995054 h 2049057"/>
              <a:gd name="connsiteX39" fmla="*/ 852055 w 1288473"/>
              <a:gd name="connsiteY39" fmla="*/ 1984663 h 2049057"/>
              <a:gd name="connsiteX40" fmla="*/ 914400 w 1288473"/>
              <a:gd name="connsiteY40" fmla="*/ 1963881 h 2049057"/>
              <a:gd name="connsiteX41" fmla="*/ 955964 w 1288473"/>
              <a:gd name="connsiteY41" fmla="*/ 1953490 h 2049057"/>
              <a:gd name="connsiteX42" fmla="*/ 1018309 w 1288473"/>
              <a:gd name="connsiteY42" fmla="*/ 1932709 h 2049057"/>
              <a:gd name="connsiteX43" fmla="*/ 1059873 w 1288473"/>
              <a:gd name="connsiteY43" fmla="*/ 1922318 h 2049057"/>
              <a:gd name="connsiteX44" fmla="*/ 1122218 w 1288473"/>
              <a:gd name="connsiteY44" fmla="*/ 1901536 h 2049057"/>
              <a:gd name="connsiteX45" fmla="*/ 1153391 w 1288473"/>
              <a:gd name="connsiteY45" fmla="*/ 1891145 h 2049057"/>
              <a:gd name="connsiteX46" fmla="*/ 1184564 w 1288473"/>
              <a:gd name="connsiteY46" fmla="*/ 1880754 h 2049057"/>
              <a:gd name="connsiteX47" fmla="*/ 1215737 w 1288473"/>
              <a:gd name="connsiteY47" fmla="*/ 1870363 h 2049057"/>
              <a:gd name="connsiteX48" fmla="*/ 1246909 w 1288473"/>
              <a:gd name="connsiteY48" fmla="*/ 1849581 h 2049057"/>
              <a:gd name="connsiteX49" fmla="*/ 1278082 w 1288473"/>
              <a:gd name="connsiteY49" fmla="*/ 1745672 h 2049057"/>
              <a:gd name="connsiteX50" fmla="*/ 1288473 w 1288473"/>
              <a:gd name="connsiteY50" fmla="*/ 1704109 h 2049057"/>
              <a:gd name="connsiteX51" fmla="*/ 1278082 w 1288473"/>
              <a:gd name="connsiteY51" fmla="*/ 1548245 h 2049057"/>
              <a:gd name="connsiteX52" fmla="*/ 1267691 w 1288473"/>
              <a:gd name="connsiteY52" fmla="*/ 1517072 h 2049057"/>
              <a:gd name="connsiteX53" fmla="*/ 1226127 w 1288473"/>
              <a:gd name="connsiteY53" fmla="*/ 1454727 h 2049057"/>
              <a:gd name="connsiteX54" fmla="*/ 1184564 w 1288473"/>
              <a:gd name="connsiteY54" fmla="*/ 1392381 h 2049057"/>
              <a:gd name="connsiteX55" fmla="*/ 1163782 w 1288473"/>
              <a:gd name="connsiteY55" fmla="*/ 1361209 h 2049057"/>
              <a:gd name="connsiteX56" fmla="*/ 1143000 w 1288473"/>
              <a:gd name="connsiteY56" fmla="*/ 1226127 h 2049057"/>
              <a:gd name="connsiteX57" fmla="*/ 1122218 w 1288473"/>
              <a:gd name="connsiteY57" fmla="*/ 1143000 h 2049057"/>
              <a:gd name="connsiteX58" fmla="*/ 1111827 w 1288473"/>
              <a:gd name="connsiteY58" fmla="*/ 1080654 h 2049057"/>
              <a:gd name="connsiteX59" fmla="*/ 1080655 w 1288473"/>
              <a:gd name="connsiteY59" fmla="*/ 924790 h 2049057"/>
              <a:gd name="connsiteX60" fmla="*/ 1049482 w 1288473"/>
              <a:gd name="connsiteY60" fmla="*/ 914400 h 2049057"/>
              <a:gd name="connsiteX61" fmla="*/ 1018309 w 1288473"/>
              <a:gd name="connsiteY61" fmla="*/ 883227 h 2049057"/>
              <a:gd name="connsiteX62" fmla="*/ 997527 w 1288473"/>
              <a:gd name="connsiteY62" fmla="*/ 852054 h 2049057"/>
              <a:gd name="connsiteX63" fmla="*/ 966355 w 1288473"/>
              <a:gd name="connsiteY63" fmla="*/ 831272 h 2049057"/>
              <a:gd name="connsiteX64" fmla="*/ 945573 w 1288473"/>
              <a:gd name="connsiteY64" fmla="*/ 800100 h 2049057"/>
              <a:gd name="connsiteX65" fmla="*/ 966355 w 1288473"/>
              <a:gd name="connsiteY65" fmla="*/ 716972 h 2049057"/>
              <a:gd name="connsiteX66" fmla="*/ 997527 w 1288473"/>
              <a:gd name="connsiteY66" fmla="*/ 696190 h 2049057"/>
              <a:gd name="connsiteX67" fmla="*/ 1070264 w 1288473"/>
              <a:gd name="connsiteY67" fmla="*/ 613063 h 2049057"/>
              <a:gd name="connsiteX68" fmla="*/ 1080655 w 1288473"/>
              <a:gd name="connsiteY68" fmla="*/ 581890 h 2049057"/>
              <a:gd name="connsiteX69" fmla="*/ 1101437 w 1288473"/>
              <a:gd name="connsiteY69" fmla="*/ 540327 h 2049057"/>
              <a:gd name="connsiteX70" fmla="*/ 1122218 w 1288473"/>
              <a:gd name="connsiteY70" fmla="*/ 457200 h 2049057"/>
              <a:gd name="connsiteX71" fmla="*/ 1091046 w 1288473"/>
              <a:gd name="connsiteY71" fmla="*/ 207818 h 2049057"/>
              <a:gd name="connsiteX72" fmla="*/ 1080655 w 1288473"/>
              <a:gd name="connsiteY72" fmla="*/ 176645 h 2049057"/>
              <a:gd name="connsiteX73" fmla="*/ 1070264 w 1288473"/>
              <a:gd name="connsiteY73" fmla="*/ 145472 h 2049057"/>
              <a:gd name="connsiteX74" fmla="*/ 1039091 w 1288473"/>
              <a:gd name="connsiteY74" fmla="*/ 114300 h 2049057"/>
              <a:gd name="connsiteX75" fmla="*/ 976746 w 1288473"/>
              <a:gd name="connsiteY75" fmla="*/ 72736 h 2049057"/>
              <a:gd name="connsiteX76" fmla="*/ 914400 w 1288473"/>
              <a:gd name="connsiteY76" fmla="*/ 51954 h 2049057"/>
              <a:gd name="connsiteX77" fmla="*/ 883227 w 1288473"/>
              <a:gd name="connsiteY77" fmla="*/ 31172 h 2049057"/>
              <a:gd name="connsiteX78" fmla="*/ 820882 w 1288473"/>
              <a:gd name="connsiteY78" fmla="*/ 10390 h 2049057"/>
              <a:gd name="connsiteX79" fmla="*/ 789709 w 1288473"/>
              <a:gd name="connsiteY79" fmla="*/ 0 h 2049057"/>
              <a:gd name="connsiteX80" fmla="*/ 519546 w 1288473"/>
              <a:gd name="connsiteY80" fmla="*/ 20781 h 2049057"/>
              <a:gd name="connsiteX81" fmla="*/ 488373 w 1288473"/>
              <a:gd name="connsiteY81" fmla="*/ 31172 h 2049057"/>
              <a:gd name="connsiteX82" fmla="*/ 436418 w 1288473"/>
              <a:gd name="connsiteY82" fmla="*/ 10390 h 204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88473" h="2049057">
                <a:moveTo>
                  <a:pt x="571500" y="10390"/>
                </a:moveTo>
                <a:cubicBezTo>
                  <a:pt x="491836" y="13854"/>
                  <a:pt x="411877" y="13100"/>
                  <a:pt x="332509" y="20781"/>
                </a:cubicBezTo>
                <a:cubicBezTo>
                  <a:pt x="304080" y="23532"/>
                  <a:pt x="249382" y="41563"/>
                  <a:pt x="249382" y="41563"/>
                </a:cubicBezTo>
                <a:cubicBezTo>
                  <a:pt x="238991" y="48490"/>
                  <a:pt x="229379" y="56760"/>
                  <a:pt x="218209" y="62345"/>
                </a:cubicBezTo>
                <a:cubicBezTo>
                  <a:pt x="208413" y="67243"/>
                  <a:pt x="196611" y="67417"/>
                  <a:pt x="187037" y="72736"/>
                </a:cubicBezTo>
                <a:cubicBezTo>
                  <a:pt x="165203" y="84866"/>
                  <a:pt x="124691" y="114300"/>
                  <a:pt x="124691" y="114300"/>
                </a:cubicBezTo>
                <a:cubicBezTo>
                  <a:pt x="117764" y="124691"/>
                  <a:pt x="113661" y="137671"/>
                  <a:pt x="103909" y="145472"/>
                </a:cubicBezTo>
                <a:cubicBezTo>
                  <a:pt x="95356" y="152314"/>
                  <a:pt x="79103" y="146950"/>
                  <a:pt x="72737" y="155863"/>
                </a:cubicBezTo>
                <a:cubicBezTo>
                  <a:pt x="60004" y="173689"/>
                  <a:pt x="58882" y="197427"/>
                  <a:pt x="51955" y="218209"/>
                </a:cubicBezTo>
                <a:lnTo>
                  <a:pt x="41564" y="249381"/>
                </a:lnTo>
                <a:cubicBezTo>
                  <a:pt x="38100" y="259772"/>
                  <a:pt x="37249" y="271440"/>
                  <a:pt x="31173" y="280554"/>
                </a:cubicBezTo>
                <a:cubicBezTo>
                  <a:pt x="4315" y="320841"/>
                  <a:pt x="14340" y="299879"/>
                  <a:pt x="0" y="342900"/>
                </a:cubicBezTo>
                <a:cubicBezTo>
                  <a:pt x="12374" y="479017"/>
                  <a:pt x="-1707" y="420905"/>
                  <a:pt x="31173" y="519545"/>
                </a:cubicBezTo>
                <a:lnTo>
                  <a:pt x="41564" y="550718"/>
                </a:lnTo>
                <a:lnTo>
                  <a:pt x="51955" y="581890"/>
                </a:lnTo>
                <a:cubicBezTo>
                  <a:pt x="39145" y="697182"/>
                  <a:pt x="51483" y="645653"/>
                  <a:pt x="20782" y="737754"/>
                </a:cubicBezTo>
                <a:lnTo>
                  <a:pt x="10391" y="768927"/>
                </a:lnTo>
                <a:lnTo>
                  <a:pt x="0" y="800100"/>
                </a:lnTo>
                <a:cubicBezTo>
                  <a:pt x="3464" y="838200"/>
                  <a:pt x="-404" y="877697"/>
                  <a:pt x="10391" y="914400"/>
                </a:cubicBezTo>
                <a:cubicBezTo>
                  <a:pt x="17439" y="938362"/>
                  <a:pt x="51955" y="976745"/>
                  <a:pt x="51955" y="976745"/>
                </a:cubicBezTo>
                <a:lnTo>
                  <a:pt x="31173" y="1039090"/>
                </a:lnTo>
                <a:cubicBezTo>
                  <a:pt x="27709" y="1049481"/>
                  <a:pt x="26858" y="1061149"/>
                  <a:pt x="20782" y="1070263"/>
                </a:cubicBezTo>
                <a:lnTo>
                  <a:pt x="0" y="1101436"/>
                </a:lnTo>
                <a:cubicBezTo>
                  <a:pt x="3464" y="1139536"/>
                  <a:pt x="5335" y="1177814"/>
                  <a:pt x="10391" y="1215736"/>
                </a:cubicBezTo>
                <a:cubicBezTo>
                  <a:pt x="13881" y="1241910"/>
                  <a:pt x="35001" y="1299956"/>
                  <a:pt x="41564" y="1319645"/>
                </a:cubicBezTo>
                <a:lnTo>
                  <a:pt x="72737" y="1413163"/>
                </a:lnTo>
                <a:lnTo>
                  <a:pt x="83127" y="1444336"/>
                </a:lnTo>
                <a:cubicBezTo>
                  <a:pt x="76206" y="1603541"/>
                  <a:pt x="62629" y="1653995"/>
                  <a:pt x="83127" y="1787236"/>
                </a:cubicBezTo>
                <a:cubicBezTo>
                  <a:pt x="84792" y="1798062"/>
                  <a:pt x="89203" y="1808342"/>
                  <a:pt x="93518" y="1818409"/>
                </a:cubicBezTo>
                <a:cubicBezTo>
                  <a:pt x="109337" y="1855320"/>
                  <a:pt x="114212" y="1859840"/>
                  <a:pt x="135082" y="1891145"/>
                </a:cubicBezTo>
                <a:cubicBezTo>
                  <a:pt x="138546" y="1905000"/>
                  <a:pt x="137551" y="1920826"/>
                  <a:pt x="145473" y="1932709"/>
                </a:cubicBezTo>
                <a:cubicBezTo>
                  <a:pt x="152400" y="1943100"/>
                  <a:pt x="167052" y="1945495"/>
                  <a:pt x="176646" y="1953490"/>
                </a:cubicBezTo>
                <a:cubicBezTo>
                  <a:pt x="187935" y="1962897"/>
                  <a:pt x="194972" y="1977526"/>
                  <a:pt x="207818" y="1984663"/>
                </a:cubicBezTo>
                <a:cubicBezTo>
                  <a:pt x="226967" y="1995302"/>
                  <a:pt x="249382" y="1998518"/>
                  <a:pt x="270164" y="2005445"/>
                </a:cubicBezTo>
                <a:cubicBezTo>
                  <a:pt x="329356" y="2025176"/>
                  <a:pt x="295423" y="2016284"/>
                  <a:pt x="394855" y="2026227"/>
                </a:cubicBezTo>
                <a:lnTo>
                  <a:pt x="509155" y="2036618"/>
                </a:lnTo>
                <a:cubicBezTo>
                  <a:pt x="584786" y="2051744"/>
                  <a:pt x="573495" y="2054603"/>
                  <a:pt x="675409" y="2036618"/>
                </a:cubicBezTo>
                <a:cubicBezTo>
                  <a:pt x="675415" y="2036617"/>
                  <a:pt x="753337" y="2010642"/>
                  <a:pt x="768927" y="2005445"/>
                </a:cubicBezTo>
                <a:cubicBezTo>
                  <a:pt x="779318" y="2001981"/>
                  <a:pt x="789360" y="1997202"/>
                  <a:pt x="800100" y="1995054"/>
                </a:cubicBezTo>
                <a:cubicBezTo>
                  <a:pt x="817418" y="1991590"/>
                  <a:pt x="835016" y="1989310"/>
                  <a:pt x="852055" y="1984663"/>
                </a:cubicBezTo>
                <a:cubicBezTo>
                  <a:pt x="873189" y="1978899"/>
                  <a:pt x="893148" y="1969194"/>
                  <a:pt x="914400" y="1963881"/>
                </a:cubicBezTo>
                <a:cubicBezTo>
                  <a:pt x="928255" y="1960417"/>
                  <a:pt x="942285" y="1957594"/>
                  <a:pt x="955964" y="1953490"/>
                </a:cubicBezTo>
                <a:cubicBezTo>
                  <a:pt x="976946" y="1947196"/>
                  <a:pt x="997057" y="1938022"/>
                  <a:pt x="1018309" y="1932709"/>
                </a:cubicBezTo>
                <a:cubicBezTo>
                  <a:pt x="1032164" y="1929245"/>
                  <a:pt x="1046194" y="1926422"/>
                  <a:pt x="1059873" y="1922318"/>
                </a:cubicBezTo>
                <a:cubicBezTo>
                  <a:pt x="1080855" y="1916023"/>
                  <a:pt x="1101436" y="1908463"/>
                  <a:pt x="1122218" y="1901536"/>
                </a:cubicBezTo>
                <a:lnTo>
                  <a:pt x="1153391" y="1891145"/>
                </a:lnTo>
                <a:lnTo>
                  <a:pt x="1184564" y="1880754"/>
                </a:lnTo>
                <a:lnTo>
                  <a:pt x="1215737" y="1870363"/>
                </a:lnTo>
                <a:cubicBezTo>
                  <a:pt x="1226128" y="1863436"/>
                  <a:pt x="1238079" y="1858411"/>
                  <a:pt x="1246909" y="1849581"/>
                </a:cubicBezTo>
                <a:cubicBezTo>
                  <a:pt x="1279525" y="1816965"/>
                  <a:pt x="1269361" y="1793638"/>
                  <a:pt x="1278082" y="1745672"/>
                </a:cubicBezTo>
                <a:cubicBezTo>
                  <a:pt x="1280637" y="1731622"/>
                  <a:pt x="1285009" y="1717963"/>
                  <a:pt x="1288473" y="1704109"/>
                </a:cubicBezTo>
                <a:cubicBezTo>
                  <a:pt x="1285009" y="1652154"/>
                  <a:pt x="1283832" y="1599997"/>
                  <a:pt x="1278082" y="1548245"/>
                </a:cubicBezTo>
                <a:cubicBezTo>
                  <a:pt x="1276872" y="1537359"/>
                  <a:pt x="1273010" y="1526647"/>
                  <a:pt x="1267691" y="1517072"/>
                </a:cubicBezTo>
                <a:cubicBezTo>
                  <a:pt x="1255561" y="1495239"/>
                  <a:pt x="1239981" y="1475509"/>
                  <a:pt x="1226127" y="1454727"/>
                </a:cubicBezTo>
                <a:lnTo>
                  <a:pt x="1184564" y="1392381"/>
                </a:lnTo>
                <a:lnTo>
                  <a:pt x="1163782" y="1361209"/>
                </a:lnTo>
                <a:cubicBezTo>
                  <a:pt x="1140376" y="1290992"/>
                  <a:pt x="1160859" y="1360069"/>
                  <a:pt x="1143000" y="1226127"/>
                </a:cubicBezTo>
                <a:cubicBezTo>
                  <a:pt x="1137427" y="1184329"/>
                  <a:pt x="1133874" y="1177967"/>
                  <a:pt x="1122218" y="1143000"/>
                </a:cubicBezTo>
                <a:cubicBezTo>
                  <a:pt x="1118754" y="1122218"/>
                  <a:pt x="1114154" y="1101594"/>
                  <a:pt x="1111827" y="1080654"/>
                </a:cubicBezTo>
                <a:cubicBezTo>
                  <a:pt x="1108739" y="1052861"/>
                  <a:pt x="1122075" y="957925"/>
                  <a:pt x="1080655" y="924790"/>
                </a:cubicBezTo>
                <a:cubicBezTo>
                  <a:pt x="1072102" y="917948"/>
                  <a:pt x="1059873" y="917863"/>
                  <a:pt x="1049482" y="914400"/>
                </a:cubicBezTo>
                <a:cubicBezTo>
                  <a:pt x="1039091" y="904009"/>
                  <a:pt x="1027717" y="894516"/>
                  <a:pt x="1018309" y="883227"/>
                </a:cubicBezTo>
                <a:cubicBezTo>
                  <a:pt x="1010314" y="873633"/>
                  <a:pt x="1006358" y="860885"/>
                  <a:pt x="997527" y="852054"/>
                </a:cubicBezTo>
                <a:cubicBezTo>
                  <a:pt x="988697" y="843223"/>
                  <a:pt x="976746" y="838199"/>
                  <a:pt x="966355" y="831272"/>
                </a:cubicBezTo>
                <a:cubicBezTo>
                  <a:pt x="959428" y="820881"/>
                  <a:pt x="947122" y="812492"/>
                  <a:pt x="945573" y="800100"/>
                </a:cubicBezTo>
                <a:cubicBezTo>
                  <a:pt x="945363" y="798421"/>
                  <a:pt x="958286" y="727059"/>
                  <a:pt x="966355" y="716972"/>
                </a:cubicBezTo>
                <a:cubicBezTo>
                  <a:pt x="974156" y="707220"/>
                  <a:pt x="987136" y="703117"/>
                  <a:pt x="997527" y="696190"/>
                </a:cubicBezTo>
                <a:cubicBezTo>
                  <a:pt x="1046018" y="623454"/>
                  <a:pt x="1018309" y="647700"/>
                  <a:pt x="1070264" y="613063"/>
                </a:cubicBezTo>
                <a:cubicBezTo>
                  <a:pt x="1073728" y="602672"/>
                  <a:pt x="1076340" y="591957"/>
                  <a:pt x="1080655" y="581890"/>
                </a:cubicBezTo>
                <a:cubicBezTo>
                  <a:pt x="1086757" y="567653"/>
                  <a:pt x="1096539" y="555022"/>
                  <a:pt x="1101437" y="540327"/>
                </a:cubicBezTo>
                <a:cubicBezTo>
                  <a:pt x="1110469" y="513231"/>
                  <a:pt x="1122218" y="457200"/>
                  <a:pt x="1122218" y="457200"/>
                </a:cubicBezTo>
                <a:cubicBezTo>
                  <a:pt x="1110612" y="248295"/>
                  <a:pt x="1131572" y="329399"/>
                  <a:pt x="1091046" y="207818"/>
                </a:cubicBezTo>
                <a:lnTo>
                  <a:pt x="1080655" y="176645"/>
                </a:lnTo>
                <a:cubicBezTo>
                  <a:pt x="1077191" y="166254"/>
                  <a:pt x="1078009" y="153217"/>
                  <a:pt x="1070264" y="145472"/>
                </a:cubicBezTo>
                <a:cubicBezTo>
                  <a:pt x="1059873" y="135081"/>
                  <a:pt x="1050690" y="123322"/>
                  <a:pt x="1039091" y="114300"/>
                </a:cubicBezTo>
                <a:cubicBezTo>
                  <a:pt x="1019376" y="98966"/>
                  <a:pt x="1000441" y="80634"/>
                  <a:pt x="976746" y="72736"/>
                </a:cubicBezTo>
                <a:cubicBezTo>
                  <a:pt x="955964" y="65809"/>
                  <a:pt x="932627" y="64105"/>
                  <a:pt x="914400" y="51954"/>
                </a:cubicBezTo>
                <a:cubicBezTo>
                  <a:pt x="904009" y="45027"/>
                  <a:pt x="894639" y="36244"/>
                  <a:pt x="883227" y="31172"/>
                </a:cubicBezTo>
                <a:cubicBezTo>
                  <a:pt x="863209" y="22275"/>
                  <a:pt x="841664" y="17317"/>
                  <a:pt x="820882" y="10390"/>
                </a:cubicBezTo>
                <a:lnTo>
                  <a:pt x="789709" y="0"/>
                </a:lnTo>
                <a:cubicBezTo>
                  <a:pt x="679513" y="5247"/>
                  <a:pt x="612429" y="-2440"/>
                  <a:pt x="519546" y="20781"/>
                </a:cubicBezTo>
                <a:cubicBezTo>
                  <a:pt x="508920" y="23438"/>
                  <a:pt x="498764" y="27708"/>
                  <a:pt x="488373" y="31172"/>
                </a:cubicBezTo>
                <a:lnTo>
                  <a:pt x="436418" y="10390"/>
                </a:lnTo>
              </a:path>
            </a:pathLst>
          </a:cu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0" name="Freeform 9"/>
          <p:cNvSpPr/>
          <p:nvPr/>
        </p:nvSpPr>
        <p:spPr bwMode="auto">
          <a:xfrm>
            <a:off x="5181600" y="3886200"/>
            <a:ext cx="1371600" cy="2044592"/>
          </a:xfrm>
          <a:custGeom>
            <a:avLst/>
            <a:gdLst>
              <a:gd name="connsiteX0" fmla="*/ 571500 w 1288473"/>
              <a:gd name="connsiteY0" fmla="*/ 10390 h 2049057"/>
              <a:gd name="connsiteX1" fmla="*/ 332509 w 1288473"/>
              <a:gd name="connsiteY1" fmla="*/ 20781 h 2049057"/>
              <a:gd name="connsiteX2" fmla="*/ 249382 w 1288473"/>
              <a:gd name="connsiteY2" fmla="*/ 41563 h 2049057"/>
              <a:gd name="connsiteX3" fmla="*/ 218209 w 1288473"/>
              <a:gd name="connsiteY3" fmla="*/ 62345 h 2049057"/>
              <a:gd name="connsiteX4" fmla="*/ 187037 w 1288473"/>
              <a:gd name="connsiteY4" fmla="*/ 72736 h 2049057"/>
              <a:gd name="connsiteX5" fmla="*/ 124691 w 1288473"/>
              <a:gd name="connsiteY5" fmla="*/ 114300 h 2049057"/>
              <a:gd name="connsiteX6" fmla="*/ 103909 w 1288473"/>
              <a:gd name="connsiteY6" fmla="*/ 145472 h 2049057"/>
              <a:gd name="connsiteX7" fmla="*/ 72737 w 1288473"/>
              <a:gd name="connsiteY7" fmla="*/ 155863 h 2049057"/>
              <a:gd name="connsiteX8" fmla="*/ 51955 w 1288473"/>
              <a:gd name="connsiteY8" fmla="*/ 218209 h 2049057"/>
              <a:gd name="connsiteX9" fmla="*/ 41564 w 1288473"/>
              <a:gd name="connsiteY9" fmla="*/ 249381 h 2049057"/>
              <a:gd name="connsiteX10" fmla="*/ 31173 w 1288473"/>
              <a:gd name="connsiteY10" fmla="*/ 280554 h 2049057"/>
              <a:gd name="connsiteX11" fmla="*/ 0 w 1288473"/>
              <a:gd name="connsiteY11" fmla="*/ 342900 h 2049057"/>
              <a:gd name="connsiteX12" fmla="*/ 31173 w 1288473"/>
              <a:gd name="connsiteY12" fmla="*/ 519545 h 2049057"/>
              <a:gd name="connsiteX13" fmla="*/ 41564 w 1288473"/>
              <a:gd name="connsiteY13" fmla="*/ 550718 h 2049057"/>
              <a:gd name="connsiteX14" fmla="*/ 51955 w 1288473"/>
              <a:gd name="connsiteY14" fmla="*/ 581890 h 2049057"/>
              <a:gd name="connsiteX15" fmla="*/ 20782 w 1288473"/>
              <a:gd name="connsiteY15" fmla="*/ 737754 h 2049057"/>
              <a:gd name="connsiteX16" fmla="*/ 10391 w 1288473"/>
              <a:gd name="connsiteY16" fmla="*/ 768927 h 2049057"/>
              <a:gd name="connsiteX17" fmla="*/ 0 w 1288473"/>
              <a:gd name="connsiteY17" fmla="*/ 800100 h 2049057"/>
              <a:gd name="connsiteX18" fmla="*/ 10391 w 1288473"/>
              <a:gd name="connsiteY18" fmla="*/ 914400 h 2049057"/>
              <a:gd name="connsiteX19" fmla="*/ 51955 w 1288473"/>
              <a:gd name="connsiteY19" fmla="*/ 976745 h 2049057"/>
              <a:gd name="connsiteX20" fmla="*/ 31173 w 1288473"/>
              <a:gd name="connsiteY20" fmla="*/ 1039090 h 2049057"/>
              <a:gd name="connsiteX21" fmla="*/ 20782 w 1288473"/>
              <a:gd name="connsiteY21" fmla="*/ 1070263 h 2049057"/>
              <a:gd name="connsiteX22" fmla="*/ 0 w 1288473"/>
              <a:gd name="connsiteY22" fmla="*/ 1101436 h 2049057"/>
              <a:gd name="connsiteX23" fmla="*/ 10391 w 1288473"/>
              <a:gd name="connsiteY23" fmla="*/ 1215736 h 2049057"/>
              <a:gd name="connsiteX24" fmla="*/ 41564 w 1288473"/>
              <a:gd name="connsiteY24" fmla="*/ 1319645 h 2049057"/>
              <a:gd name="connsiteX25" fmla="*/ 72737 w 1288473"/>
              <a:gd name="connsiteY25" fmla="*/ 1413163 h 2049057"/>
              <a:gd name="connsiteX26" fmla="*/ 83127 w 1288473"/>
              <a:gd name="connsiteY26" fmla="*/ 1444336 h 2049057"/>
              <a:gd name="connsiteX27" fmla="*/ 83127 w 1288473"/>
              <a:gd name="connsiteY27" fmla="*/ 1787236 h 2049057"/>
              <a:gd name="connsiteX28" fmla="*/ 93518 w 1288473"/>
              <a:gd name="connsiteY28" fmla="*/ 1818409 h 2049057"/>
              <a:gd name="connsiteX29" fmla="*/ 135082 w 1288473"/>
              <a:gd name="connsiteY29" fmla="*/ 1891145 h 2049057"/>
              <a:gd name="connsiteX30" fmla="*/ 145473 w 1288473"/>
              <a:gd name="connsiteY30" fmla="*/ 1932709 h 2049057"/>
              <a:gd name="connsiteX31" fmla="*/ 176646 w 1288473"/>
              <a:gd name="connsiteY31" fmla="*/ 1953490 h 2049057"/>
              <a:gd name="connsiteX32" fmla="*/ 207818 w 1288473"/>
              <a:gd name="connsiteY32" fmla="*/ 1984663 h 2049057"/>
              <a:gd name="connsiteX33" fmla="*/ 270164 w 1288473"/>
              <a:gd name="connsiteY33" fmla="*/ 2005445 h 2049057"/>
              <a:gd name="connsiteX34" fmla="*/ 394855 w 1288473"/>
              <a:gd name="connsiteY34" fmla="*/ 2026227 h 2049057"/>
              <a:gd name="connsiteX35" fmla="*/ 509155 w 1288473"/>
              <a:gd name="connsiteY35" fmla="*/ 2036618 h 2049057"/>
              <a:gd name="connsiteX36" fmla="*/ 675409 w 1288473"/>
              <a:gd name="connsiteY36" fmla="*/ 2036618 h 2049057"/>
              <a:gd name="connsiteX37" fmla="*/ 768927 w 1288473"/>
              <a:gd name="connsiteY37" fmla="*/ 2005445 h 2049057"/>
              <a:gd name="connsiteX38" fmla="*/ 800100 w 1288473"/>
              <a:gd name="connsiteY38" fmla="*/ 1995054 h 2049057"/>
              <a:gd name="connsiteX39" fmla="*/ 852055 w 1288473"/>
              <a:gd name="connsiteY39" fmla="*/ 1984663 h 2049057"/>
              <a:gd name="connsiteX40" fmla="*/ 914400 w 1288473"/>
              <a:gd name="connsiteY40" fmla="*/ 1963881 h 2049057"/>
              <a:gd name="connsiteX41" fmla="*/ 955964 w 1288473"/>
              <a:gd name="connsiteY41" fmla="*/ 1953490 h 2049057"/>
              <a:gd name="connsiteX42" fmla="*/ 1018309 w 1288473"/>
              <a:gd name="connsiteY42" fmla="*/ 1932709 h 2049057"/>
              <a:gd name="connsiteX43" fmla="*/ 1059873 w 1288473"/>
              <a:gd name="connsiteY43" fmla="*/ 1922318 h 2049057"/>
              <a:gd name="connsiteX44" fmla="*/ 1122218 w 1288473"/>
              <a:gd name="connsiteY44" fmla="*/ 1901536 h 2049057"/>
              <a:gd name="connsiteX45" fmla="*/ 1153391 w 1288473"/>
              <a:gd name="connsiteY45" fmla="*/ 1891145 h 2049057"/>
              <a:gd name="connsiteX46" fmla="*/ 1184564 w 1288473"/>
              <a:gd name="connsiteY46" fmla="*/ 1880754 h 2049057"/>
              <a:gd name="connsiteX47" fmla="*/ 1215737 w 1288473"/>
              <a:gd name="connsiteY47" fmla="*/ 1870363 h 2049057"/>
              <a:gd name="connsiteX48" fmla="*/ 1246909 w 1288473"/>
              <a:gd name="connsiteY48" fmla="*/ 1849581 h 2049057"/>
              <a:gd name="connsiteX49" fmla="*/ 1278082 w 1288473"/>
              <a:gd name="connsiteY49" fmla="*/ 1745672 h 2049057"/>
              <a:gd name="connsiteX50" fmla="*/ 1288473 w 1288473"/>
              <a:gd name="connsiteY50" fmla="*/ 1704109 h 2049057"/>
              <a:gd name="connsiteX51" fmla="*/ 1278082 w 1288473"/>
              <a:gd name="connsiteY51" fmla="*/ 1548245 h 2049057"/>
              <a:gd name="connsiteX52" fmla="*/ 1267691 w 1288473"/>
              <a:gd name="connsiteY52" fmla="*/ 1517072 h 2049057"/>
              <a:gd name="connsiteX53" fmla="*/ 1226127 w 1288473"/>
              <a:gd name="connsiteY53" fmla="*/ 1454727 h 2049057"/>
              <a:gd name="connsiteX54" fmla="*/ 1184564 w 1288473"/>
              <a:gd name="connsiteY54" fmla="*/ 1392381 h 2049057"/>
              <a:gd name="connsiteX55" fmla="*/ 1163782 w 1288473"/>
              <a:gd name="connsiteY55" fmla="*/ 1361209 h 2049057"/>
              <a:gd name="connsiteX56" fmla="*/ 1143000 w 1288473"/>
              <a:gd name="connsiteY56" fmla="*/ 1226127 h 2049057"/>
              <a:gd name="connsiteX57" fmla="*/ 1122218 w 1288473"/>
              <a:gd name="connsiteY57" fmla="*/ 1143000 h 2049057"/>
              <a:gd name="connsiteX58" fmla="*/ 1111827 w 1288473"/>
              <a:gd name="connsiteY58" fmla="*/ 1080654 h 2049057"/>
              <a:gd name="connsiteX59" fmla="*/ 1080655 w 1288473"/>
              <a:gd name="connsiteY59" fmla="*/ 924790 h 2049057"/>
              <a:gd name="connsiteX60" fmla="*/ 1049482 w 1288473"/>
              <a:gd name="connsiteY60" fmla="*/ 914400 h 2049057"/>
              <a:gd name="connsiteX61" fmla="*/ 1018309 w 1288473"/>
              <a:gd name="connsiteY61" fmla="*/ 883227 h 2049057"/>
              <a:gd name="connsiteX62" fmla="*/ 997527 w 1288473"/>
              <a:gd name="connsiteY62" fmla="*/ 852054 h 2049057"/>
              <a:gd name="connsiteX63" fmla="*/ 966355 w 1288473"/>
              <a:gd name="connsiteY63" fmla="*/ 831272 h 2049057"/>
              <a:gd name="connsiteX64" fmla="*/ 945573 w 1288473"/>
              <a:gd name="connsiteY64" fmla="*/ 800100 h 2049057"/>
              <a:gd name="connsiteX65" fmla="*/ 966355 w 1288473"/>
              <a:gd name="connsiteY65" fmla="*/ 716972 h 2049057"/>
              <a:gd name="connsiteX66" fmla="*/ 997527 w 1288473"/>
              <a:gd name="connsiteY66" fmla="*/ 696190 h 2049057"/>
              <a:gd name="connsiteX67" fmla="*/ 1070264 w 1288473"/>
              <a:gd name="connsiteY67" fmla="*/ 613063 h 2049057"/>
              <a:gd name="connsiteX68" fmla="*/ 1080655 w 1288473"/>
              <a:gd name="connsiteY68" fmla="*/ 581890 h 2049057"/>
              <a:gd name="connsiteX69" fmla="*/ 1101437 w 1288473"/>
              <a:gd name="connsiteY69" fmla="*/ 540327 h 2049057"/>
              <a:gd name="connsiteX70" fmla="*/ 1122218 w 1288473"/>
              <a:gd name="connsiteY70" fmla="*/ 457200 h 2049057"/>
              <a:gd name="connsiteX71" fmla="*/ 1091046 w 1288473"/>
              <a:gd name="connsiteY71" fmla="*/ 207818 h 2049057"/>
              <a:gd name="connsiteX72" fmla="*/ 1080655 w 1288473"/>
              <a:gd name="connsiteY72" fmla="*/ 176645 h 2049057"/>
              <a:gd name="connsiteX73" fmla="*/ 1070264 w 1288473"/>
              <a:gd name="connsiteY73" fmla="*/ 145472 h 2049057"/>
              <a:gd name="connsiteX74" fmla="*/ 1039091 w 1288473"/>
              <a:gd name="connsiteY74" fmla="*/ 114300 h 2049057"/>
              <a:gd name="connsiteX75" fmla="*/ 976746 w 1288473"/>
              <a:gd name="connsiteY75" fmla="*/ 72736 h 2049057"/>
              <a:gd name="connsiteX76" fmla="*/ 914400 w 1288473"/>
              <a:gd name="connsiteY76" fmla="*/ 51954 h 2049057"/>
              <a:gd name="connsiteX77" fmla="*/ 883227 w 1288473"/>
              <a:gd name="connsiteY77" fmla="*/ 31172 h 2049057"/>
              <a:gd name="connsiteX78" fmla="*/ 820882 w 1288473"/>
              <a:gd name="connsiteY78" fmla="*/ 10390 h 2049057"/>
              <a:gd name="connsiteX79" fmla="*/ 789709 w 1288473"/>
              <a:gd name="connsiteY79" fmla="*/ 0 h 2049057"/>
              <a:gd name="connsiteX80" fmla="*/ 519546 w 1288473"/>
              <a:gd name="connsiteY80" fmla="*/ 20781 h 2049057"/>
              <a:gd name="connsiteX81" fmla="*/ 488373 w 1288473"/>
              <a:gd name="connsiteY81" fmla="*/ 31172 h 2049057"/>
              <a:gd name="connsiteX82" fmla="*/ 436418 w 1288473"/>
              <a:gd name="connsiteY82" fmla="*/ 10390 h 204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88473" h="2049057">
                <a:moveTo>
                  <a:pt x="571500" y="10390"/>
                </a:moveTo>
                <a:cubicBezTo>
                  <a:pt x="491836" y="13854"/>
                  <a:pt x="411877" y="13100"/>
                  <a:pt x="332509" y="20781"/>
                </a:cubicBezTo>
                <a:cubicBezTo>
                  <a:pt x="304080" y="23532"/>
                  <a:pt x="249382" y="41563"/>
                  <a:pt x="249382" y="41563"/>
                </a:cubicBezTo>
                <a:cubicBezTo>
                  <a:pt x="238991" y="48490"/>
                  <a:pt x="229379" y="56760"/>
                  <a:pt x="218209" y="62345"/>
                </a:cubicBezTo>
                <a:cubicBezTo>
                  <a:pt x="208413" y="67243"/>
                  <a:pt x="196611" y="67417"/>
                  <a:pt x="187037" y="72736"/>
                </a:cubicBezTo>
                <a:cubicBezTo>
                  <a:pt x="165203" y="84866"/>
                  <a:pt x="124691" y="114300"/>
                  <a:pt x="124691" y="114300"/>
                </a:cubicBezTo>
                <a:cubicBezTo>
                  <a:pt x="117764" y="124691"/>
                  <a:pt x="113661" y="137671"/>
                  <a:pt x="103909" y="145472"/>
                </a:cubicBezTo>
                <a:cubicBezTo>
                  <a:pt x="95356" y="152314"/>
                  <a:pt x="79103" y="146950"/>
                  <a:pt x="72737" y="155863"/>
                </a:cubicBezTo>
                <a:cubicBezTo>
                  <a:pt x="60004" y="173689"/>
                  <a:pt x="58882" y="197427"/>
                  <a:pt x="51955" y="218209"/>
                </a:cubicBezTo>
                <a:lnTo>
                  <a:pt x="41564" y="249381"/>
                </a:lnTo>
                <a:cubicBezTo>
                  <a:pt x="38100" y="259772"/>
                  <a:pt x="37249" y="271440"/>
                  <a:pt x="31173" y="280554"/>
                </a:cubicBezTo>
                <a:cubicBezTo>
                  <a:pt x="4315" y="320841"/>
                  <a:pt x="14340" y="299879"/>
                  <a:pt x="0" y="342900"/>
                </a:cubicBezTo>
                <a:cubicBezTo>
                  <a:pt x="12374" y="479017"/>
                  <a:pt x="-1707" y="420905"/>
                  <a:pt x="31173" y="519545"/>
                </a:cubicBezTo>
                <a:lnTo>
                  <a:pt x="41564" y="550718"/>
                </a:lnTo>
                <a:lnTo>
                  <a:pt x="51955" y="581890"/>
                </a:lnTo>
                <a:cubicBezTo>
                  <a:pt x="39145" y="697182"/>
                  <a:pt x="51483" y="645653"/>
                  <a:pt x="20782" y="737754"/>
                </a:cubicBezTo>
                <a:lnTo>
                  <a:pt x="10391" y="768927"/>
                </a:lnTo>
                <a:lnTo>
                  <a:pt x="0" y="800100"/>
                </a:lnTo>
                <a:cubicBezTo>
                  <a:pt x="3464" y="838200"/>
                  <a:pt x="-404" y="877697"/>
                  <a:pt x="10391" y="914400"/>
                </a:cubicBezTo>
                <a:cubicBezTo>
                  <a:pt x="17439" y="938362"/>
                  <a:pt x="51955" y="976745"/>
                  <a:pt x="51955" y="976745"/>
                </a:cubicBezTo>
                <a:lnTo>
                  <a:pt x="31173" y="1039090"/>
                </a:lnTo>
                <a:cubicBezTo>
                  <a:pt x="27709" y="1049481"/>
                  <a:pt x="26858" y="1061149"/>
                  <a:pt x="20782" y="1070263"/>
                </a:cubicBezTo>
                <a:lnTo>
                  <a:pt x="0" y="1101436"/>
                </a:lnTo>
                <a:cubicBezTo>
                  <a:pt x="3464" y="1139536"/>
                  <a:pt x="5335" y="1177814"/>
                  <a:pt x="10391" y="1215736"/>
                </a:cubicBezTo>
                <a:cubicBezTo>
                  <a:pt x="13881" y="1241910"/>
                  <a:pt x="35001" y="1299956"/>
                  <a:pt x="41564" y="1319645"/>
                </a:cubicBezTo>
                <a:lnTo>
                  <a:pt x="72737" y="1413163"/>
                </a:lnTo>
                <a:lnTo>
                  <a:pt x="83127" y="1444336"/>
                </a:lnTo>
                <a:cubicBezTo>
                  <a:pt x="76206" y="1603541"/>
                  <a:pt x="62629" y="1653995"/>
                  <a:pt x="83127" y="1787236"/>
                </a:cubicBezTo>
                <a:cubicBezTo>
                  <a:pt x="84792" y="1798062"/>
                  <a:pt x="89203" y="1808342"/>
                  <a:pt x="93518" y="1818409"/>
                </a:cubicBezTo>
                <a:cubicBezTo>
                  <a:pt x="109337" y="1855320"/>
                  <a:pt x="114212" y="1859840"/>
                  <a:pt x="135082" y="1891145"/>
                </a:cubicBezTo>
                <a:cubicBezTo>
                  <a:pt x="138546" y="1905000"/>
                  <a:pt x="137551" y="1920826"/>
                  <a:pt x="145473" y="1932709"/>
                </a:cubicBezTo>
                <a:cubicBezTo>
                  <a:pt x="152400" y="1943100"/>
                  <a:pt x="167052" y="1945495"/>
                  <a:pt x="176646" y="1953490"/>
                </a:cubicBezTo>
                <a:cubicBezTo>
                  <a:pt x="187935" y="1962897"/>
                  <a:pt x="194972" y="1977526"/>
                  <a:pt x="207818" y="1984663"/>
                </a:cubicBezTo>
                <a:cubicBezTo>
                  <a:pt x="226967" y="1995302"/>
                  <a:pt x="249382" y="1998518"/>
                  <a:pt x="270164" y="2005445"/>
                </a:cubicBezTo>
                <a:cubicBezTo>
                  <a:pt x="329356" y="2025176"/>
                  <a:pt x="295423" y="2016284"/>
                  <a:pt x="394855" y="2026227"/>
                </a:cubicBezTo>
                <a:lnTo>
                  <a:pt x="509155" y="2036618"/>
                </a:lnTo>
                <a:cubicBezTo>
                  <a:pt x="584786" y="2051744"/>
                  <a:pt x="573495" y="2054603"/>
                  <a:pt x="675409" y="2036618"/>
                </a:cubicBezTo>
                <a:cubicBezTo>
                  <a:pt x="675415" y="2036617"/>
                  <a:pt x="753337" y="2010642"/>
                  <a:pt x="768927" y="2005445"/>
                </a:cubicBezTo>
                <a:cubicBezTo>
                  <a:pt x="779318" y="2001981"/>
                  <a:pt x="789360" y="1997202"/>
                  <a:pt x="800100" y="1995054"/>
                </a:cubicBezTo>
                <a:cubicBezTo>
                  <a:pt x="817418" y="1991590"/>
                  <a:pt x="835016" y="1989310"/>
                  <a:pt x="852055" y="1984663"/>
                </a:cubicBezTo>
                <a:cubicBezTo>
                  <a:pt x="873189" y="1978899"/>
                  <a:pt x="893148" y="1969194"/>
                  <a:pt x="914400" y="1963881"/>
                </a:cubicBezTo>
                <a:cubicBezTo>
                  <a:pt x="928255" y="1960417"/>
                  <a:pt x="942285" y="1957594"/>
                  <a:pt x="955964" y="1953490"/>
                </a:cubicBezTo>
                <a:cubicBezTo>
                  <a:pt x="976946" y="1947196"/>
                  <a:pt x="997057" y="1938022"/>
                  <a:pt x="1018309" y="1932709"/>
                </a:cubicBezTo>
                <a:cubicBezTo>
                  <a:pt x="1032164" y="1929245"/>
                  <a:pt x="1046194" y="1926422"/>
                  <a:pt x="1059873" y="1922318"/>
                </a:cubicBezTo>
                <a:cubicBezTo>
                  <a:pt x="1080855" y="1916023"/>
                  <a:pt x="1101436" y="1908463"/>
                  <a:pt x="1122218" y="1901536"/>
                </a:cubicBezTo>
                <a:lnTo>
                  <a:pt x="1153391" y="1891145"/>
                </a:lnTo>
                <a:lnTo>
                  <a:pt x="1184564" y="1880754"/>
                </a:lnTo>
                <a:lnTo>
                  <a:pt x="1215737" y="1870363"/>
                </a:lnTo>
                <a:cubicBezTo>
                  <a:pt x="1226128" y="1863436"/>
                  <a:pt x="1238079" y="1858411"/>
                  <a:pt x="1246909" y="1849581"/>
                </a:cubicBezTo>
                <a:cubicBezTo>
                  <a:pt x="1279525" y="1816965"/>
                  <a:pt x="1269361" y="1793638"/>
                  <a:pt x="1278082" y="1745672"/>
                </a:cubicBezTo>
                <a:cubicBezTo>
                  <a:pt x="1280637" y="1731622"/>
                  <a:pt x="1285009" y="1717963"/>
                  <a:pt x="1288473" y="1704109"/>
                </a:cubicBezTo>
                <a:cubicBezTo>
                  <a:pt x="1285009" y="1652154"/>
                  <a:pt x="1283832" y="1599997"/>
                  <a:pt x="1278082" y="1548245"/>
                </a:cubicBezTo>
                <a:cubicBezTo>
                  <a:pt x="1276872" y="1537359"/>
                  <a:pt x="1273010" y="1526647"/>
                  <a:pt x="1267691" y="1517072"/>
                </a:cubicBezTo>
                <a:cubicBezTo>
                  <a:pt x="1255561" y="1495239"/>
                  <a:pt x="1239981" y="1475509"/>
                  <a:pt x="1226127" y="1454727"/>
                </a:cubicBezTo>
                <a:lnTo>
                  <a:pt x="1184564" y="1392381"/>
                </a:lnTo>
                <a:lnTo>
                  <a:pt x="1163782" y="1361209"/>
                </a:lnTo>
                <a:cubicBezTo>
                  <a:pt x="1140376" y="1290992"/>
                  <a:pt x="1160859" y="1360069"/>
                  <a:pt x="1143000" y="1226127"/>
                </a:cubicBezTo>
                <a:cubicBezTo>
                  <a:pt x="1137427" y="1184329"/>
                  <a:pt x="1133874" y="1177967"/>
                  <a:pt x="1122218" y="1143000"/>
                </a:cubicBezTo>
                <a:cubicBezTo>
                  <a:pt x="1118754" y="1122218"/>
                  <a:pt x="1114154" y="1101594"/>
                  <a:pt x="1111827" y="1080654"/>
                </a:cubicBezTo>
                <a:cubicBezTo>
                  <a:pt x="1108739" y="1052861"/>
                  <a:pt x="1122075" y="957925"/>
                  <a:pt x="1080655" y="924790"/>
                </a:cubicBezTo>
                <a:cubicBezTo>
                  <a:pt x="1072102" y="917948"/>
                  <a:pt x="1059873" y="917863"/>
                  <a:pt x="1049482" y="914400"/>
                </a:cubicBezTo>
                <a:cubicBezTo>
                  <a:pt x="1039091" y="904009"/>
                  <a:pt x="1027717" y="894516"/>
                  <a:pt x="1018309" y="883227"/>
                </a:cubicBezTo>
                <a:cubicBezTo>
                  <a:pt x="1010314" y="873633"/>
                  <a:pt x="1006358" y="860885"/>
                  <a:pt x="997527" y="852054"/>
                </a:cubicBezTo>
                <a:cubicBezTo>
                  <a:pt x="988697" y="843223"/>
                  <a:pt x="976746" y="838199"/>
                  <a:pt x="966355" y="831272"/>
                </a:cubicBezTo>
                <a:cubicBezTo>
                  <a:pt x="959428" y="820881"/>
                  <a:pt x="947122" y="812492"/>
                  <a:pt x="945573" y="800100"/>
                </a:cubicBezTo>
                <a:cubicBezTo>
                  <a:pt x="945363" y="798421"/>
                  <a:pt x="958286" y="727059"/>
                  <a:pt x="966355" y="716972"/>
                </a:cubicBezTo>
                <a:cubicBezTo>
                  <a:pt x="974156" y="707220"/>
                  <a:pt x="987136" y="703117"/>
                  <a:pt x="997527" y="696190"/>
                </a:cubicBezTo>
                <a:cubicBezTo>
                  <a:pt x="1046018" y="623454"/>
                  <a:pt x="1018309" y="647700"/>
                  <a:pt x="1070264" y="613063"/>
                </a:cubicBezTo>
                <a:cubicBezTo>
                  <a:pt x="1073728" y="602672"/>
                  <a:pt x="1076340" y="591957"/>
                  <a:pt x="1080655" y="581890"/>
                </a:cubicBezTo>
                <a:cubicBezTo>
                  <a:pt x="1086757" y="567653"/>
                  <a:pt x="1096539" y="555022"/>
                  <a:pt x="1101437" y="540327"/>
                </a:cubicBezTo>
                <a:cubicBezTo>
                  <a:pt x="1110469" y="513231"/>
                  <a:pt x="1122218" y="457200"/>
                  <a:pt x="1122218" y="457200"/>
                </a:cubicBezTo>
                <a:cubicBezTo>
                  <a:pt x="1110612" y="248295"/>
                  <a:pt x="1131572" y="329399"/>
                  <a:pt x="1091046" y="207818"/>
                </a:cubicBezTo>
                <a:lnTo>
                  <a:pt x="1080655" y="176645"/>
                </a:lnTo>
                <a:cubicBezTo>
                  <a:pt x="1077191" y="166254"/>
                  <a:pt x="1078009" y="153217"/>
                  <a:pt x="1070264" y="145472"/>
                </a:cubicBezTo>
                <a:cubicBezTo>
                  <a:pt x="1059873" y="135081"/>
                  <a:pt x="1050690" y="123322"/>
                  <a:pt x="1039091" y="114300"/>
                </a:cubicBezTo>
                <a:cubicBezTo>
                  <a:pt x="1019376" y="98966"/>
                  <a:pt x="1000441" y="80634"/>
                  <a:pt x="976746" y="72736"/>
                </a:cubicBezTo>
                <a:cubicBezTo>
                  <a:pt x="955964" y="65809"/>
                  <a:pt x="932627" y="64105"/>
                  <a:pt x="914400" y="51954"/>
                </a:cubicBezTo>
                <a:cubicBezTo>
                  <a:pt x="904009" y="45027"/>
                  <a:pt x="894639" y="36244"/>
                  <a:pt x="883227" y="31172"/>
                </a:cubicBezTo>
                <a:cubicBezTo>
                  <a:pt x="863209" y="22275"/>
                  <a:pt x="841664" y="17317"/>
                  <a:pt x="820882" y="10390"/>
                </a:cubicBezTo>
                <a:lnTo>
                  <a:pt x="789709" y="0"/>
                </a:lnTo>
                <a:cubicBezTo>
                  <a:pt x="679513" y="5247"/>
                  <a:pt x="612429" y="-2440"/>
                  <a:pt x="519546" y="20781"/>
                </a:cubicBezTo>
                <a:cubicBezTo>
                  <a:pt x="508920" y="23438"/>
                  <a:pt x="498764" y="27708"/>
                  <a:pt x="488373" y="31172"/>
                </a:cubicBezTo>
                <a:lnTo>
                  <a:pt x="436418" y="10390"/>
                </a:lnTo>
              </a:path>
            </a:pathLst>
          </a:cu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pic>
        <p:nvPicPr>
          <p:cNvPr id="11" name="Picture 5" descr="http://worms.zoology.wisc.edu/dd2/echino/fert/files/page19_3.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2900919" y="3918892"/>
            <a:ext cx="2280681" cy="11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eform 7"/>
          <p:cNvSpPr/>
          <p:nvPr/>
        </p:nvSpPr>
        <p:spPr bwMode="auto">
          <a:xfrm>
            <a:off x="5150427" y="5708073"/>
            <a:ext cx="1122218" cy="810491"/>
          </a:xfrm>
          <a:custGeom>
            <a:avLst/>
            <a:gdLst>
              <a:gd name="connsiteX0" fmla="*/ 311727 w 1122218"/>
              <a:gd name="connsiteY0" fmla="*/ 20782 h 810491"/>
              <a:gd name="connsiteX1" fmla="*/ 187036 w 1122218"/>
              <a:gd name="connsiteY1" fmla="*/ 41564 h 810491"/>
              <a:gd name="connsiteX2" fmla="*/ 155863 w 1122218"/>
              <a:gd name="connsiteY2" fmla="*/ 51955 h 810491"/>
              <a:gd name="connsiteX3" fmla="*/ 124691 w 1122218"/>
              <a:gd name="connsiteY3" fmla="*/ 72737 h 810491"/>
              <a:gd name="connsiteX4" fmla="*/ 51954 w 1122218"/>
              <a:gd name="connsiteY4" fmla="*/ 93518 h 810491"/>
              <a:gd name="connsiteX5" fmla="*/ 20782 w 1122218"/>
              <a:gd name="connsiteY5" fmla="*/ 103909 h 810491"/>
              <a:gd name="connsiteX6" fmla="*/ 0 w 1122218"/>
              <a:gd name="connsiteY6" fmla="*/ 176646 h 810491"/>
              <a:gd name="connsiteX7" fmla="*/ 10391 w 1122218"/>
              <a:gd name="connsiteY7" fmla="*/ 228600 h 810491"/>
              <a:gd name="connsiteX8" fmla="*/ 31173 w 1122218"/>
              <a:gd name="connsiteY8" fmla="*/ 301337 h 810491"/>
              <a:gd name="connsiteX9" fmla="*/ 41563 w 1122218"/>
              <a:gd name="connsiteY9" fmla="*/ 363682 h 810491"/>
              <a:gd name="connsiteX10" fmla="*/ 72736 w 1122218"/>
              <a:gd name="connsiteY10" fmla="*/ 457200 h 810491"/>
              <a:gd name="connsiteX11" fmla="*/ 83127 w 1122218"/>
              <a:gd name="connsiteY11" fmla="*/ 488373 h 810491"/>
              <a:gd name="connsiteX12" fmla="*/ 93518 w 1122218"/>
              <a:gd name="connsiteY12" fmla="*/ 519546 h 810491"/>
              <a:gd name="connsiteX13" fmla="*/ 166254 w 1122218"/>
              <a:gd name="connsiteY13" fmla="*/ 613064 h 810491"/>
              <a:gd name="connsiteX14" fmla="*/ 187036 w 1122218"/>
              <a:gd name="connsiteY14" fmla="*/ 644237 h 810491"/>
              <a:gd name="connsiteX15" fmla="*/ 197427 w 1122218"/>
              <a:gd name="connsiteY15" fmla="*/ 675409 h 810491"/>
              <a:gd name="connsiteX16" fmla="*/ 259773 w 1122218"/>
              <a:gd name="connsiteY16" fmla="*/ 716973 h 810491"/>
              <a:gd name="connsiteX17" fmla="*/ 290945 w 1122218"/>
              <a:gd name="connsiteY17" fmla="*/ 737755 h 810491"/>
              <a:gd name="connsiteX18" fmla="*/ 322118 w 1122218"/>
              <a:gd name="connsiteY18" fmla="*/ 758537 h 810491"/>
              <a:gd name="connsiteX19" fmla="*/ 405245 w 1122218"/>
              <a:gd name="connsiteY19" fmla="*/ 779318 h 810491"/>
              <a:gd name="connsiteX20" fmla="*/ 498763 w 1122218"/>
              <a:gd name="connsiteY20" fmla="*/ 800100 h 810491"/>
              <a:gd name="connsiteX21" fmla="*/ 571500 w 1122218"/>
              <a:gd name="connsiteY21" fmla="*/ 810491 h 810491"/>
              <a:gd name="connsiteX22" fmla="*/ 831273 w 1122218"/>
              <a:gd name="connsiteY22" fmla="*/ 800100 h 810491"/>
              <a:gd name="connsiteX23" fmla="*/ 893618 w 1122218"/>
              <a:gd name="connsiteY23" fmla="*/ 779318 h 810491"/>
              <a:gd name="connsiteX24" fmla="*/ 987136 w 1122218"/>
              <a:gd name="connsiteY24" fmla="*/ 748146 h 810491"/>
              <a:gd name="connsiteX25" fmla="*/ 1018309 w 1122218"/>
              <a:gd name="connsiteY25" fmla="*/ 737755 h 810491"/>
              <a:gd name="connsiteX26" fmla="*/ 1049482 w 1122218"/>
              <a:gd name="connsiteY26" fmla="*/ 716973 h 810491"/>
              <a:gd name="connsiteX27" fmla="*/ 1091045 w 1122218"/>
              <a:gd name="connsiteY27" fmla="*/ 654628 h 810491"/>
              <a:gd name="connsiteX28" fmla="*/ 1111827 w 1122218"/>
              <a:gd name="connsiteY28" fmla="*/ 623455 h 810491"/>
              <a:gd name="connsiteX29" fmla="*/ 1122218 w 1122218"/>
              <a:gd name="connsiteY29" fmla="*/ 592282 h 810491"/>
              <a:gd name="connsiteX30" fmla="*/ 1111827 w 1122218"/>
              <a:gd name="connsiteY30" fmla="*/ 426028 h 810491"/>
              <a:gd name="connsiteX31" fmla="*/ 1070263 w 1122218"/>
              <a:gd name="connsiteY31" fmla="*/ 332509 h 810491"/>
              <a:gd name="connsiteX32" fmla="*/ 1039091 w 1122218"/>
              <a:gd name="connsiteY32" fmla="*/ 301337 h 810491"/>
              <a:gd name="connsiteX33" fmla="*/ 987136 w 1122218"/>
              <a:gd name="connsiteY33" fmla="*/ 238991 h 810491"/>
              <a:gd name="connsiteX34" fmla="*/ 955963 w 1122218"/>
              <a:gd name="connsiteY34" fmla="*/ 228600 h 810491"/>
              <a:gd name="connsiteX35" fmla="*/ 914400 w 1122218"/>
              <a:gd name="connsiteY35" fmla="*/ 197428 h 810491"/>
              <a:gd name="connsiteX36" fmla="*/ 883227 w 1122218"/>
              <a:gd name="connsiteY36" fmla="*/ 176646 h 810491"/>
              <a:gd name="connsiteX37" fmla="*/ 831273 w 1122218"/>
              <a:gd name="connsiteY37" fmla="*/ 124691 h 810491"/>
              <a:gd name="connsiteX38" fmla="*/ 800100 w 1122218"/>
              <a:gd name="connsiteY38" fmla="*/ 114300 h 810491"/>
              <a:gd name="connsiteX39" fmla="*/ 768927 w 1122218"/>
              <a:gd name="connsiteY39" fmla="*/ 93518 h 810491"/>
              <a:gd name="connsiteX40" fmla="*/ 727363 w 1122218"/>
              <a:gd name="connsiteY40" fmla="*/ 72737 h 810491"/>
              <a:gd name="connsiteX41" fmla="*/ 696191 w 1122218"/>
              <a:gd name="connsiteY41" fmla="*/ 62346 h 810491"/>
              <a:gd name="connsiteX42" fmla="*/ 665018 w 1122218"/>
              <a:gd name="connsiteY42" fmla="*/ 41564 h 810491"/>
              <a:gd name="connsiteX43" fmla="*/ 561109 w 1122218"/>
              <a:gd name="connsiteY43" fmla="*/ 10391 h 810491"/>
              <a:gd name="connsiteX44" fmla="*/ 529936 w 1122218"/>
              <a:gd name="connsiteY44" fmla="*/ 0 h 810491"/>
              <a:gd name="connsiteX45" fmla="*/ 280554 w 1122218"/>
              <a:gd name="connsiteY45" fmla="*/ 10391 h 810491"/>
              <a:gd name="connsiteX46" fmla="*/ 218209 w 1122218"/>
              <a:gd name="connsiteY46" fmla="*/ 31173 h 810491"/>
              <a:gd name="connsiteX47" fmla="*/ 187036 w 1122218"/>
              <a:gd name="connsiteY47" fmla="*/ 51955 h 81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22218" h="810491">
                <a:moveTo>
                  <a:pt x="311727" y="20782"/>
                </a:moveTo>
                <a:cubicBezTo>
                  <a:pt x="270672" y="26647"/>
                  <a:pt x="227553" y="31435"/>
                  <a:pt x="187036" y="41564"/>
                </a:cubicBezTo>
                <a:cubicBezTo>
                  <a:pt x="176410" y="44221"/>
                  <a:pt x="166254" y="48491"/>
                  <a:pt x="155863" y="51955"/>
                </a:cubicBezTo>
                <a:cubicBezTo>
                  <a:pt x="145472" y="58882"/>
                  <a:pt x="135861" y="67152"/>
                  <a:pt x="124691" y="72737"/>
                </a:cubicBezTo>
                <a:cubicBezTo>
                  <a:pt x="108078" y="81043"/>
                  <a:pt x="67495" y="89078"/>
                  <a:pt x="51954" y="93518"/>
                </a:cubicBezTo>
                <a:cubicBezTo>
                  <a:pt x="41423" y="96527"/>
                  <a:pt x="31173" y="100445"/>
                  <a:pt x="20782" y="103909"/>
                </a:cubicBezTo>
                <a:cubicBezTo>
                  <a:pt x="15882" y="118609"/>
                  <a:pt x="0" y="163598"/>
                  <a:pt x="0" y="176646"/>
                </a:cubicBezTo>
                <a:cubicBezTo>
                  <a:pt x="0" y="194307"/>
                  <a:pt x="6560" y="211360"/>
                  <a:pt x="10391" y="228600"/>
                </a:cubicBezTo>
                <a:cubicBezTo>
                  <a:pt x="19090" y="267743"/>
                  <a:pt x="19601" y="266622"/>
                  <a:pt x="31173" y="301337"/>
                </a:cubicBezTo>
                <a:cubicBezTo>
                  <a:pt x="34636" y="322119"/>
                  <a:pt x="36453" y="343243"/>
                  <a:pt x="41563" y="363682"/>
                </a:cubicBezTo>
                <a:cubicBezTo>
                  <a:pt x="41566" y="363693"/>
                  <a:pt x="67538" y="441608"/>
                  <a:pt x="72736" y="457200"/>
                </a:cubicBezTo>
                <a:lnTo>
                  <a:pt x="83127" y="488373"/>
                </a:lnTo>
                <a:cubicBezTo>
                  <a:pt x="86591" y="498764"/>
                  <a:pt x="87442" y="510433"/>
                  <a:pt x="93518" y="519546"/>
                </a:cubicBezTo>
                <a:cubicBezTo>
                  <a:pt x="198573" y="677126"/>
                  <a:pt x="84862" y="515392"/>
                  <a:pt x="166254" y="613064"/>
                </a:cubicBezTo>
                <a:cubicBezTo>
                  <a:pt x="174249" y="622658"/>
                  <a:pt x="181451" y="633067"/>
                  <a:pt x="187036" y="644237"/>
                </a:cubicBezTo>
                <a:cubicBezTo>
                  <a:pt x="191934" y="654033"/>
                  <a:pt x="189682" y="667664"/>
                  <a:pt x="197427" y="675409"/>
                </a:cubicBezTo>
                <a:cubicBezTo>
                  <a:pt x="215088" y="693070"/>
                  <a:pt x="238991" y="703118"/>
                  <a:pt x="259773" y="716973"/>
                </a:cubicBezTo>
                <a:lnTo>
                  <a:pt x="290945" y="737755"/>
                </a:lnTo>
                <a:cubicBezTo>
                  <a:pt x="301336" y="744682"/>
                  <a:pt x="310270" y="754588"/>
                  <a:pt x="322118" y="758537"/>
                </a:cubicBezTo>
                <a:cubicBezTo>
                  <a:pt x="377824" y="777106"/>
                  <a:pt x="330009" y="762599"/>
                  <a:pt x="405245" y="779318"/>
                </a:cubicBezTo>
                <a:cubicBezTo>
                  <a:pt x="461296" y="791773"/>
                  <a:pt x="436078" y="789652"/>
                  <a:pt x="498763" y="800100"/>
                </a:cubicBezTo>
                <a:cubicBezTo>
                  <a:pt x="522922" y="804126"/>
                  <a:pt x="547254" y="807027"/>
                  <a:pt x="571500" y="810491"/>
                </a:cubicBezTo>
                <a:cubicBezTo>
                  <a:pt x="658091" y="807027"/>
                  <a:pt x="745016" y="808448"/>
                  <a:pt x="831273" y="800100"/>
                </a:cubicBezTo>
                <a:cubicBezTo>
                  <a:pt x="853077" y="797990"/>
                  <a:pt x="872836" y="786245"/>
                  <a:pt x="893618" y="779318"/>
                </a:cubicBezTo>
                <a:lnTo>
                  <a:pt x="987136" y="748146"/>
                </a:lnTo>
                <a:cubicBezTo>
                  <a:pt x="997527" y="744682"/>
                  <a:pt x="1009195" y="743831"/>
                  <a:pt x="1018309" y="737755"/>
                </a:cubicBezTo>
                <a:lnTo>
                  <a:pt x="1049482" y="716973"/>
                </a:lnTo>
                <a:lnTo>
                  <a:pt x="1091045" y="654628"/>
                </a:lnTo>
                <a:cubicBezTo>
                  <a:pt x="1097972" y="644237"/>
                  <a:pt x="1107878" y="635303"/>
                  <a:pt x="1111827" y="623455"/>
                </a:cubicBezTo>
                <a:lnTo>
                  <a:pt x="1122218" y="592282"/>
                </a:lnTo>
                <a:cubicBezTo>
                  <a:pt x="1118754" y="536864"/>
                  <a:pt x="1119329" y="481045"/>
                  <a:pt x="1111827" y="426028"/>
                </a:cubicBezTo>
                <a:cubicBezTo>
                  <a:pt x="1107395" y="393523"/>
                  <a:pt x="1091624" y="358143"/>
                  <a:pt x="1070263" y="332509"/>
                </a:cubicBezTo>
                <a:cubicBezTo>
                  <a:pt x="1060856" y="321220"/>
                  <a:pt x="1048498" y="312626"/>
                  <a:pt x="1039091" y="301337"/>
                </a:cubicBezTo>
                <a:cubicBezTo>
                  <a:pt x="1015131" y="272584"/>
                  <a:pt x="1021288" y="261759"/>
                  <a:pt x="987136" y="238991"/>
                </a:cubicBezTo>
                <a:cubicBezTo>
                  <a:pt x="978022" y="232915"/>
                  <a:pt x="966354" y="232064"/>
                  <a:pt x="955963" y="228600"/>
                </a:cubicBezTo>
                <a:cubicBezTo>
                  <a:pt x="942109" y="218209"/>
                  <a:pt x="928492" y="207494"/>
                  <a:pt x="914400" y="197428"/>
                </a:cubicBezTo>
                <a:cubicBezTo>
                  <a:pt x="904238" y="190169"/>
                  <a:pt x="892058" y="185477"/>
                  <a:pt x="883227" y="176646"/>
                </a:cubicBezTo>
                <a:cubicBezTo>
                  <a:pt x="841664" y="135083"/>
                  <a:pt x="886689" y="152400"/>
                  <a:pt x="831273" y="124691"/>
                </a:cubicBezTo>
                <a:cubicBezTo>
                  <a:pt x="821476" y="119793"/>
                  <a:pt x="809897" y="119198"/>
                  <a:pt x="800100" y="114300"/>
                </a:cubicBezTo>
                <a:cubicBezTo>
                  <a:pt x="788930" y="108715"/>
                  <a:pt x="779770" y="99714"/>
                  <a:pt x="768927" y="93518"/>
                </a:cubicBezTo>
                <a:cubicBezTo>
                  <a:pt x="755478" y="85833"/>
                  <a:pt x="741600" y="78839"/>
                  <a:pt x="727363" y="72737"/>
                </a:cubicBezTo>
                <a:cubicBezTo>
                  <a:pt x="717296" y="68423"/>
                  <a:pt x="705987" y="67244"/>
                  <a:pt x="696191" y="62346"/>
                </a:cubicBezTo>
                <a:cubicBezTo>
                  <a:pt x="685021" y="56761"/>
                  <a:pt x="676430" y="46636"/>
                  <a:pt x="665018" y="41564"/>
                </a:cubicBezTo>
                <a:cubicBezTo>
                  <a:pt x="620569" y="21809"/>
                  <a:pt x="603425" y="22481"/>
                  <a:pt x="561109" y="10391"/>
                </a:cubicBezTo>
                <a:cubicBezTo>
                  <a:pt x="550577" y="7382"/>
                  <a:pt x="540327" y="3464"/>
                  <a:pt x="529936" y="0"/>
                </a:cubicBezTo>
                <a:cubicBezTo>
                  <a:pt x="446809" y="3464"/>
                  <a:pt x="363341" y="2112"/>
                  <a:pt x="280554" y="10391"/>
                </a:cubicBezTo>
                <a:cubicBezTo>
                  <a:pt x="258757" y="12571"/>
                  <a:pt x="236436" y="19022"/>
                  <a:pt x="218209" y="31173"/>
                </a:cubicBezTo>
                <a:lnTo>
                  <a:pt x="187036" y="51955"/>
                </a:lnTo>
              </a:path>
            </a:pathLst>
          </a:cu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Tree>
    <p:extLst>
      <p:ext uri="{BB962C8B-B14F-4D97-AF65-F5344CB8AC3E}">
        <p14:creationId xmlns:p14="http://schemas.microsoft.com/office/powerpoint/2010/main" val="974685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067800" cy="6858000"/>
          </a:xfrm>
          <a:prstGeom prst="rect">
            <a:avLst/>
          </a:prstGeom>
          <a:noFill/>
          <a:ln w="57150" cmpd="thinThick"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0475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2" name="Rectangle 3"/>
          <p:cNvSpPr>
            <a:spLocks noGrp="1" noChangeArrowheads="1"/>
          </p:cNvSpPr>
          <p:nvPr>
            <p:ph type="body" idx="4294967295"/>
          </p:nvPr>
        </p:nvSpPr>
        <p:spPr>
          <a:xfrm>
            <a:off x="152400" y="228600"/>
            <a:ext cx="8839200" cy="5897563"/>
          </a:xfrm>
        </p:spPr>
        <p:txBody>
          <a:bodyPr/>
          <a:lstStyle/>
          <a:p>
            <a:pPr eaLnBrk="1" hangingPunct="1"/>
            <a:r>
              <a:rPr lang="en-US" dirty="0"/>
              <a:t>Vocabulary Review. </a:t>
            </a:r>
          </a:p>
          <a:p>
            <a:pPr eaLnBrk="1" hangingPunct="1"/>
            <a:r>
              <a:rPr lang="en-US" dirty="0">
                <a:solidFill>
                  <a:srgbClr val="FFCC99"/>
                </a:solidFill>
              </a:rPr>
              <a:t>Which letter below best describes an allele?</a:t>
            </a:r>
          </a:p>
          <a:p>
            <a:pPr lvl="1" eaLnBrk="1" hangingPunct="1"/>
            <a:r>
              <a:rPr lang="en-US" dirty="0">
                <a:solidFill>
                  <a:srgbClr val="FF5050"/>
                </a:solidFill>
              </a:rPr>
              <a:t>A.) </a:t>
            </a:r>
            <a:r>
              <a:rPr lang="en-US" dirty="0">
                <a:solidFill>
                  <a:schemeClr val="bg1"/>
                </a:solidFill>
              </a:rPr>
              <a:t>An organisms genetic make up.</a:t>
            </a:r>
          </a:p>
          <a:p>
            <a:pPr lvl="1" eaLnBrk="1" hangingPunct="1"/>
            <a:r>
              <a:rPr lang="en-US" dirty="0">
                <a:solidFill>
                  <a:srgbClr val="FFCC99"/>
                </a:solidFill>
              </a:rPr>
              <a:t>B.) </a:t>
            </a:r>
            <a:r>
              <a:rPr lang="en-US" dirty="0">
                <a:solidFill>
                  <a:schemeClr val="bg1"/>
                </a:solidFill>
              </a:rPr>
              <a:t>An organisms physical appearance or visible traits.</a:t>
            </a:r>
          </a:p>
          <a:p>
            <a:pPr lvl="1" eaLnBrk="1" hangingPunct="1"/>
            <a:r>
              <a:rPr lang="en-US" dirty="0">
                <a:solidFill>
                  <a:srgbClr val="92D050"/>
                </a:solidFill>
              </a:rPr>
              <a:t>C.) </a:t>
            </a:r>
            <a:r>
              <a:rPr lang="en-US" dirty="0">
                <a:solidFill>
                  <a:schemeClr val="bg1"/>
                </a:solidFill>
              </a:rPr>
              <a:t>When traits are passed from parents to offspring.</a:t>
            </a:r>
          </a:p>
          <a:p>
            <a:pPr lvl="1" eaLnBrk="1" hangingPunct="1"/>
            <a:r>
              <a:rPr lang="en-US" dirty="0">
                <a:solidFill>
                  <a:schemeClr val="accent1">
                    <a:lumMod val="40000"/>
                    <a:lumOff val="60000"/>
                  </a:schemeClr>
                </a:solidFill>
              </a:rPr>
              <a:t>D.) </a:t>
            </a:r>
            <a:r>
              <a:rPr lang="en-US" dirty="0">
                <a:solidFill>
                  <a:schemeClr val="bg1"/>
                </a:solidFill>
              </a:rPr>
              <a:t>The different forms of a gene.</a:t>
            </a:r>
          </a:p>
          <a:p>
            <a:pPr lvl="1" eaLnBrk="1" hangingPunct="1"/>
            <a:r>
              <a:rPr lang="en-US" dirty="0">
                <a:solidFill>
                  <a:srgbClr val="996633"/>
                </a:solidFill>
              </a:rPr>
              <a:t>E.) </a:t>
            </a:r>
            <a:r>
              <a:rPr lang="en-US" dirty="0">
                <a:solidFill>
                  <a:schemeClr val="bg1"/>
                </a:solidFill>
              </a:rPr>
              <a:t>Alleles do not exist in nature. </a:t>
            </a:r>
          </a:p>
        </p:txBody>
      </p:sp>
      <p:sp>
        <p:nvSpPr>
          <p:cNvPr id="957443"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latin typeface="Verdana" pitchFamily="34" charset="0"/>
              </a:rPr>
              <a:t>Copyright © 2010 Ryan P. Murphy</a:t>
            </a:r>
          </a:p>
        </p:txBody>
      </p:sp>
    </p:spTree>
    <p:extLst>
      <p:ext uri="{BB962C8B-B14F-4D97-AF65-F5344CB8AC3E}">
        <p14:creationId xmlns:p14="http://schemas.microsoft.com/office/powerpoint/2010/main" val="1791111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2" name="Rectangle 3"/>
          <p:cNvSpPr>
            <a:spLocks noGrp="1" noChangeArrowheads="1"/>
          </p:cNvSpPr>
          <p:nvPr>
            <p:ph type="body" idx="4294967295"/>
          </p:nvPr>
        </p:nvSpPr>
        <p:spPr>
          <a:xfrm>
            <a:off x="152400" y="228600"/>
            <a:ext cx="8839200" cy="5897563"/>
          </a:xfrm>
        </p:spPr>
        <p:txBody>
          <a:bodyPr/>
          <a:lstStyle/>
          <a:p>
            <a:pPr eaLnBrk="1" hangingPunct="1"/>
            <a:r>
              <a:rPr lang="en-US" dirty="0"/>
              <a:t>Vocabulary Review. </a:t>
            </a:r>
          </a:p>
          <a:p>
            <a:pPr eaLnBrk="1" hangingPunct="1"/>
            <a:r>
              <a:rPr lang="en-US" dirty="0">
                <a:solidFill>
                  <a:srgbClr val="FFCC99"/>
                </a:solidFill>
              </a:rPr>
              <a:t>Which letter below best describes an allele?</a:t>
            </a:r>
          </a:p>
          <a:p>
            <a:pPr lvl="1" eaLnBrk="1" hangingPunct="1"/>
            <a:r>
              <a:rPr lang="en-US" dirty="0">
                <a:solidFill>
                  <a:srgbClr val="FF5050"/>
                </a:solidFill>
              </a:rPr>
              <a:t>A.) An organisms genetic make up.</a:t>
            </a:r>
          </a:p>
          <a:p>
            <a:pPr lvl="1" eaLnBrk="1" hangingPunct="1"/>
            <a:r>
              <a:rPr lang="en-US" dirty="0">
                <a:solidFill>
                  <a:srgbClr val="FFCC99"/>
                </a:solidFill>
              </a:rPr>
              <a:t>B.) </a:t>
            </a:r>
            <a:r>
              <a:rPr lang="en-US" dirty="0">
                <a:solidFill>
                  <a:schemeClr val="bg1"/>
                </a:solidFill>
              </a:rPr>
              <a:t>An organisms physical appearance or visible traits.</a:t>
            </a:r>
          </a:p>
          <a:p>
            <a:pPr lvl="1" eaLnBrk="1" hangingPunct="1"/>
            <a:r>
              <a:rPr lang="en-US" dirty="0">
                <a:solidFill>
                  <a:srgbClr val="92D050"/>
                </a:solidFill>
              </a:rPr>
              <a:t>C.) </a:t>
            </a:r>
            <a:r>
              <a:rPr lang="en-US" dirty="0">
                <a:solidFill>
                  <a:schemeClr val="bg1"/>
                </a:solidFill>
              </a:rPr>
              <a:t>When traits are passed from parents to offspring.</a:t>
            </a:r>
          </a:p>
          <a:p>
            <a:pPr lvl="1" eaLnBrk="1" hangingPunct="1"/>
            <a:r>
              <a:rPr lang="en-US" dirty="0">
                <a:solidFill>
                  <a:schemeClr val="accent1">
                    <a:lumMod val="40000"/>
                    <a:lumOff val="60000"/>
                  </a:schemeClr>
                </a:solidFill>
              </a:rPr>
              <a:t>D.) </a:t>
            </a:r>
            <a:r>
              <a:rPr lang="en-US" dirty="0">
                <a:solidFill>
                  <a:schemeClr val="bg1"/>
                </a:solidFill>
              </a:rPr>
              <a:t>The different forms of a gene.</a:t>
            </a:r>
          </a:p>
          <a:p>
            <a:pPr lvl="1" eaLnBrk="1" hangingPunct="1"/>
            <a:r>
              <a:rPr lang="en-US" dirty="0">
                <a:solidFill>
                  <a:srgbClr val="996633"/>
                </a:solidFill>
              </a:rPr>
              <a:t>E.) </a:t>
            </a:r>
            <a:r>
              <a:rPr lang="en-US" dirty="0">
                <a:solidFill>
                  <a:schemeClr val="bg1"/>
                </a:solidFill>
              </a:rPr>
              <a:t>Alleles do not exist in nature. </a:t>
            </a:r>
          </a:p>
        </p:txBody>
      </p:sp>
      <p:sp>
        <p:nvSpPr>
          <p:cNvPr id="957443"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latin typeface="Verdana" pitchFamily="34" charset="0"/>
              </a:rPr>
              <a:t>Copyright © 2010 Ryan P. Murphy</a:t>
            </a:r>
          </a:p>
        </p:txBody>
      </p:sp>
    </p:spTree>
    <p:extLst>
      <p:ext uri="{BB962C8B-B14F-4D97-AF65-F5344CB8AC3E}">
        <p14:creationId xmlns:p14="http://schemas.microsoft.com/office/powerpoint/2010/main" val="1244699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2" name="Rectangle 3"/>
          <p:cNvSpPr>
            <a:spLocks noGrp="1" noChangeArrowheads="1"/>
          </p:cNvSpPr>
          <p:nvPr>
            <p:ph type="body" idx="4294967295"/>
          </p:nvPr>
        </p:nvSpPr>
        <p:spPr>
          <a:xfrm>
            <a:off x="152400" y="228600"/>
            <a:ext cx="8839200" cy="5897563"/>
          </a:xfrm>
        </p:spPr>
        <p:txBody>
          <a:bodyPr/>
          <a:lstStyle/>
          <a:p>
            <a:pPr eaLnBrk="1" hangingPunct="1"/>
            <a:r>
              <a:rPr lang="en-US" dirty="0"/>
              <a:t>Vocabulary Review. </a:t>
            </a:r>
          </a:p>
          <a:p>
            <a:pPr eaLnBrk="1" hangingPunct="1"/>
            <a:r>
              <a:rPr lang="en-US" dirty="0">
                <a:solidFill>
                  <a:srgbClr val="FFCC99"/>
                </a:solidFill>
              </a:rPr>
              <a:t>Which letter below best describes an allele?</a:t>
            </a:r>
          </a:p>
          <a:p>
            <a:pPr lvl="1" eaLnBrk="1" hangingPunct="1"/>
            <a:r>
              <a:rPr lang="en-US" dirty="0">
                <a:solidFill>
                  <a:srgbClr val="FF5050"/>
                </a:solidFill>
              </a:rPr>
              <a:t>A.) An organisms genetic make up.</a:t>
            </a:r>
          </a:p>
          <a:p>
            <a:pPr lvl="1" eaLnBrk="1" hangingPunct="1"/>
            <a:r>
              <a:rPr lang="en-US" dirty="0">
                <a:solidFill>
                  <a:srgbClr val="FFCC99"/>
                </a:solidFill>
              </a:rPr>
              <a:t>B.) An organisms physical appearance or visible traits.</a:t>
            </a:r>
          </a:p>
          <a:p>
            <a:pPr lvl="1" eaLnBrk="1" hangingPunct="1"/>
            <a:r>
              <a:rPr lang="en-US" dirty="0">
                <a:solidFill>
                  <a:srgbClr val="92D050"/>
                </a:solidFill>
              </a:rPr>
              <a:t>C.) </a:t>
            </a:r>
            <a:r>
              <a:rPr lang="en-US" dirty="0">
                <a:solidFill>
                  <a:schemeClr val="bg1"/>
                </a:solidFill>
              </a:rPr>
              <a:t>When traits are passed from parents to offspring.</a:t>
            </a:r>
          </a:p>
          <a:p>
            <a:pPr lvl="1" eaLnBrk="1" hangingPunct="1"/>
            <a:r>
              <a:rPr lang="en-US" dirty="0">
                <a:solidFill>
                  <a:schemeClr val="accent1">
                    <a:lumMod val="40000"/>
                    <a:lumOff val="60000"/>
                  </a:schemeClr>
                </a:solidFill>
              </a:rPr>
              <a:t>D.) </a:t>
            </a:r>
            <a:r>
              <a:rPr lang="en-US" dirty="0">
                <a:solidFill>
                  <a:schemeClr val="bg1"/>
                </a:solidFill>
              </a:rPr>
              <a:t>The different forms of a gene.</a:t>
            </a:r>
          </a:p>
          <a:p>
            <a:pPr lvl="1" eaLnBrk="1" hangingPunct="1"/>
            <a:r>
              <a:rPr lang="en-US" dirty="0">
                <a:solidFill>
                  <a:srgbClr val="996633"/>
                </a:solidFill>
              </a:rPr>
              <a:t>E.) </a:t>
            </a:r>
            <a:r>
              <a:rPr lang="en-US" dirty="0">
                <a:solidFill>
                  <a:schemeClr val="bg1"/>
                </a:solidFill>
              </a:rPr>
              <a:t>Alleles do not exist in nature. </a:t>
            </a:r>
          </a:p>
        </p:txBody>
      </p:sp>
      <p:sp>
        <p:nvSpPr>
          <p:cNvPr id="957443"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latin typeface="Verdana" pitchFamily="34" charset="0"/>
              </a:rPr>
              <a:t>Copyright © 2010 Ryan P. Murphy</a:t>
            </a:r>
          </a:p>
        </p:txBody>
      </p:sp>
    </p:spTree>
    <p:extLst>
      <p:ext uri="{BB962C8B-B14F-4D97-AF65-F5344CB8AC3E}">
        <p14:creationId xmlns:p14="http://schemas.microsoft.com/office/powerpoint/2010/main" val="79377246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2" name="Rectangle 3"/>
          <p:cNvSpPr>
            <a:spLocks noGrp="1" noChangeArrowheads="1"/>
          </p:cNvSpPr>
          <p:nvPr>
            <p:ph type="body" idx="4294967295"/>
          </p:nvPr>
        </p:nvSpPr>
        <p:spPr>
          <a:xfrm>
            <a:off x="152400" y="228600"/>
            <a:ext cx="8839200" cy="5897563"/>
          </a:xfrm>
        </p:spPr>
        <p:txBody>
          <a:bodyPr/>
          <a:lstStyle/>
          <a:p>
            <a:pPr eaLnBrk="1" hangingPunct="1"/>
            <a:r>
              <a:rPr lang="en-US" dirty="0"/>
              <a:t>Vocabulary Review. </a:t>
            </a:r>
          </a:p>
          <a:p>
            <a:pPr eaLnBrk="1" hangingPunct="1"/>
            <a:r>
              <a:rPr lang="en-US" dirty="0">
                <a:solidFill>
                  <a:srgbClr val="FFCC99"/>
                </a:solidFill>
              </a:rPr>
              <a:t>Which letter below best describes an allele?</a:t>
            </a:r>
          </a:p>
          <a:p>
            <a:pPr lvl="1" eaLnBrk="1" hangingPunct="1"/>
            <a:r>
              <a:rPr lang="en-US" dirty="0">
                <a:solidFill>
                  <a:srgbClr val="FF5050"/>
                </a:solidFill>
              </a:rPr>
              <a:t>A.) An organisms genetic make up.</a:t>
            </a:r>
          </a:p>
          <a:p>
            <a:pPr lvl="1" eaLnBrk="1" hangingPunct="1"/>
            <a:r>
              <a:rPr lang="en-US" dirty="0">
                <a:solidFill>
                  <a:srgbClr val="FFCC99"/>
                </a:solidFill>
              </a:rPr>
              <a:t>B.) An organisms physical appearance or visible traits.</a:t>
            </a:r>
          </a:p>
          <a:p>
            <a:pPr lvl="1" eaLnBrk="1" hangingPunct="1"/>
            <a:r>
              <a:rPr lang="en-US" dirty="0">
                <a:solidFill>
                  <a:srgbClr val="92D050"/>
                </a:solidFill>
              </a:rPr>
              <a:t>C.) When traits are passed from parents to offspring.</a:t>
            </a:r>
          </a:p>
          <a:p>
            <a:pPr lvl="1" eaLnBrk="1" hangingPunct="1"/>
            <a:r>
              <a:rPr lang="en-US" dirty="0">
                <a:solidFill>
                  <a:schemeClr val="accent1">
                    <a:lumMod val="40000"/>
                    <a:lumOff val="60000"/>
                  </a:schemeClr>
                </a:solidFill>
              </a:rPr>
              <a:t>D.) </a:t>
            </a:r>
            <a:r>
              <a:rPr lang="en-US" dirty="0">
                <a:solidFill>
                  <a:schemeClr val="bg1"/>
                </a:solidFill>
              </a:rPr>
              <a:t>The different forms of a gene.</a:t>
            </a:r>
          </a:p>
          <a:p>
            <a:pPr lvl="1" eaLnBrk="1" hangingPunct="1"/>
            <a:r>
              <a:rPr lang="en-US" dirty="0">
                <a:solidFill>
                  <a:srgbClr val="996633"/>
                </a:solidFill>
              </a:rPr>
              <a:t>E.) </a:t>
            </a:r>
            <a:r>
              <a:rPr lang="en-US" dirty="0">
                <a:solidFill>
                  <a:schemeClr val="bg1"/>
                </a:solidFill>
              </a:rPr>
              <a:t>Alleles do not exist in nature. </a:t>
            </a:r>
          </a:p>
        </p:txBody>
      </p:sp>
      <p:sp>
        <p:nvSpPr>
          <p:cNvPr id="957443"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latin typeface="Verdana" pitchFamily="34" charset="0"/>
              </a:rPr>
              <a:t>Copyright © 2010 Ryan P. Murphy</a:t>
            </a:r>
          </a:p>
        </p:txBody>
      </p:sp>
    </p:spTree>
    <p:extLst>
      <p:ext uri="{BB962C8B-B14F-4D97-AF65-F5344CB8AC3E}">
        <p14:creationId xmlns:p14="http://schemas.microsoft.com/office/powerpoint/2010/main" val="79377246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2" name="Rectangle 3"/>
          <p:cNvSpPr>
            <a:spLocks noGrp="1" noChangeArrowheads="1"/>
          </p:cNvSpPr>
          <p:nvPr>
            <p:ph type="body" idx="4294967295"/>
          </p:nvPr>
        </p:nvSpPr>
        <p:spPr>
          <a:xfrm>
            <a:off x="152400" y="228600"/>
            <a:ext cx="8839200" cy="5897563"/>
          </a:xfrm>
        </p:spPr>
        <p:txBody>
          <a:bodyPr/>
          <a:lstStyle/>
          <a:p>
            <a:pPr eaLnBrk="1" hangingPunct="1"/>
            <a:r>
              <a:rPr lang="en-US" dirty="0"/>
              <a:t>Vocabulary Review. </a:t>
            </a:r>
          </a:p>
          <a:p>
            <a:pPr eaLnBrk="1" hangingPunct="1"/>
            <a:r>
              <a:rPr lang="en-US" dirty="0">
                <a:solidFill>
                  <a:srgbClr val="FFCC99"/>
                </a:solidFill>
              </a:rPr>
              <a:t>Which letter below best describes an allele?</a:t>
            </a:r>
          </a:p>
          <a:p>
            <a:pPr lvl="1" eaLnBrk="1" hangingPunct="1"/>
            <a:r>
              <a:rPr lang="en-US" dirty="0">
                <a:solidFill>
                  <a:srgbClr val="FF5050"/>
                </a:solidFill>
              </a:rPr>
              <a:t>A.) An organisms genetic make up.</a:t>
            </a:r>
          </a:p>
          <a:p>
            <a:pPr lvl="1" eaLnBrk="1" hangingPunct="1"/>
            <a:r>
              <a:rPr lang="en-US" dirty="0">
                <a:solidFill>
                  <a:srgbClr val="FFCC99"/>
                </a:solidFill>
              </a:rPr>
              <a:t>B.) An organisms physical appearance or visible traits.</a:t>
            </a:r>
          </a:p>
          <a:p>
            <a:pPr lvl="1" eaLnBrk="1" hangingPunct="1"/>
            <a:r>
              <a:rPr lang="en-US" dirty="0">
                <a:solidFill>
                  <a:srgbClr val="92D050"/>
                </a:solidFill>
              </a:rPr>
              <a:t>C.) When traits are passed from parents to offspring.</a:t>
            </a:r>
          </a:p>
          <a:p>
            <a:pPr lvl="1" eaLnBrk="1" hangingPunct="1"/>
            <a:r>
              <a:rPr lang="en-US" dirty="0">
                <a:solidFill>
                  <a:schemeClr val="accent1">
                    <a:lumMod val="40000"/>
                    <a:lumOff val="60000"/>
                  </a:schemeClr>
                </a:solidFill>
              </a:rPr>
              <a:t>D.) The different forms of a gene.</a:t>
            </a:r>
          </a:p>
          <a:p>
            <a:pPr lvl="1" eaLnBrk="1" hangingPunct="1"/>
            <a:r>
              <a:rPr lang="en-US" dirty="0">
                <a:solidFill>
                  <a:srgbClr val="996633"/>
                </a:solidFill>
              </a:rPr>
              <a:t>E.) </a:t>
            </a:r>
            <a:r>
              <a:rPr lang="en-US" dirty="0">
                <a:solidFill>
                  <a:schemeClr val="bg1"/>
                </a:solidFill>
              </a:rPr>
              <a:t>Alleles do not exist in nature. </a:t>
            </a:r>
          </a:p>
        </p:txBody>
      </p:sp>
      <p:sp>
        <p:nvSpPr>
          <p:cNvPr id="957443"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latin typeface="Verdana" pitchFamily="34" charset="0"/>
              </a:rPr>
              <a:t>Copyright © 2010 Ryan P. Murphy</a:t>
            </a:r>
          </a:p>
        </p:txBody>
      </p:sp>
    </p:spTree>
    <p:extLst>
      <p:ext uri="{BB962C8B-B14F-4D97-AF65-F5344CB8AC3E}">
        <p14:creationId xmlns:p14="http://schemas.microsoft.com/office/powerpoint/2010/main" val="793772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3"/>
          <p:cNvSpPr>
            <a:spLocks noGrp="1" noChangeArrowheads="1"/>
          </p:cNvSpPr>
          <p:nvPr>
            <p:ph type="body" idx="1"/>
          </p:nvPr>
        </p:nvSpPr>
        <p:spPr>
          <a:xfrm>
            <a:off x="457200" y="533400"/>
            <a:ext cx="8229600" cy="5562600"/>
          </a:xfrm>
        </p:spPr>
        <p:txBody>
          <a:bodyPr/>
          <a:lstStyle/>
          <a:p>
            <a:pPr eaLnBrk="1" hangingPunct="1"/>
            <a:r>
              <a:rPr lang="en-US">
                <a:solidFill>
                  <a:srgbClr val="6699FF"/>
                </a:solidFill>
              </a:rPr>
              <a:t>A </a:t>
            </a:r>
            <a:r>
              <a:rPr lang="en-US" b="1" u="sng">
                <a:solidFill>
                  <a:srgbClr val="6699FF"/>
                </a:solidFill>
              </a:rPr>
              <a:t>dominant allele</a:t>
            </a:r>
            <a:r>
              <a:rPr lang="en-US">
                <a:solidFill>
                  <a:srgbClr val="6699FF"/>
                </a:solidFill>
              </a:rPr>
              <a:t> is one whose trait always shows up</a:t>
            </a:r>
            <a:r>
              <a:rPr lang="en-US"/>
              <a:t> in the organism when the allele is present.</a:t>
            </a:r>
          </a:p>
        </p:txBody>
      </p:sp>
      <p:pic>
        <p:nvPicPr>
          <p:cNvPr id="129028" name="Picture 5" descr="basicpunnetsqua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209800"/>
            <a:ext cx="8153400" cy="4305300"/>
          </a:xfrm>
          <a:prstGeom prst="rect">
            <a:avLst/>
          </a:prstGeom>
          <a:noFill/>
          <a:ln w="76200">
            <a:solidFill>
              <a:srgbClr val="99FFCC"/>
            </a:solidFill>
            <a:miter lim="800000"/>
            <a:headEnd/>
            <a:tailEnd/>
          </a:ln>
          <a:extLst>
            <a:ext uri="{909E8E84-426E-40DD-AFC4-6F175D3DCCD1}">
              <a14:hiddenFill xmlns:a14="http://schemas.microsoft.com/office/drawing/2010/main">
                <a:solidFill>
                  <a:srgbClr val="FFFFFF"/>
                </a:solidFill>
              </a14:hiddenFill>
            </a:ext>
          </a:extLst>
        </p:spPr>
      </p:pic>
      <p:sp>
        <p:nvSpPr>
          <p:cNvPr id="129029"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2" name="Rectangle 3"/>
          <p:cNvSpPr>
            <a:spLocks noGrp="1" noChangeArrowheads="1"/>
          </p:cNvSpPr>
          <p:nvPr>
            <p:ph type="body" idx="4294967295"/>
          </p:nvPr>
        </p:nvSpPr>
        <p:spPr>
          <a:xfrm>
            <a:off x="152400" y="228600"/>
            <a:ext cx="8839200" cy="5897563"/>
          </a:xfrm>
        </p:spPr>
        <p:txBody>
          <a:bodyPr/>
          <a:lstStyle/>
          <a:p>
            <a:pPr eaLnBrk="1" hangingPunct="1"/>
            <a:r>
              <a:rPr lang="en-US" dirty="0"/>
              <a:t>Vocabulary Review. </a:t>
            </a:r>
          </a:p>
          <a:p>
            <a:pPr eaLnBrk="1" hangingPunct="1"/>
            <a:r>
              <a:rPr lang="en-US" dirty="0">
                <a:solidFill>
                  <a:srgbClr val="FFCC99"/>
                </a:solidFill>
              </a:rPr>
              <a:t>Which letter below best describes an allele?</a:t>
            </a:r>
          </a:p>
          <a:p>
            <a:pPr lvl="1" eaLnBrk="1" hangingPunct="1"/>
            <a:r>
              <a:rPr lang="en-US" dirty="0">
                <a:solidFill>
                  <a:srgbClr val="FF5050"/>
                </a:solidFill>
              </a:rPr>
              <a:t>A.) An organisms genetic make up.</a:t>
            </a:r>
          </a:p>
          <a:p>
            <a:pPr lvl="1" eaLnBrk="1" hangingPunct="1"/>
            <a:r>
              <a:rPr lang="en-US" dirty="0">
                <a:solidFill>
                  <a:srgbClr val="FFCC99"/>
                </a:solidFill>
              </a:rPr>
              <a:t>B.) An organisms physical appearance or visible traits.</a:t>
            </a:r>
          </a:p>
          <a:p>
            <a:pPr lvl="1" eaLnBrk="1" hangingPunct="1"/>
            <a:r>
              <a:rPr lang="en-US" dirty="0">
                <a:solidFill>
                  <a:srgbClr val="92D050"/>
                </a:solidFill>
              </a:rPr>
              <a:t>C.) When traits are passed from parents to offspring.</a:t>
            </a:r>
          </a:p>
          <a:p>
            <a:pPr lvl="1" eaLnBrk="1" hangingPunct="1"/>
            <a:r>
              <a:rPr lang="en-US" dirty="0">
                <a:solidFill>
                  <a:schemeClr val="accent1">
                    <a:lumMod val="40000"/>
                    <a:lumOff val="60000"/>
                  </a:schemeClr>
                </a:solidFill>
              </a:rPr>
              <a:t>D.) The different forms of a gene.</a:t>
            </a:r>
          </a:p>
          <a:p>
            <a:pPr lvl="1" eaLnBrk="1" hangingPunct="1"/>
            <a:r>
              <a:rPr lang="en-US" dirty="0">
                <a:solidFill>
                  <a:srgbClr val="996633"/>
                </a:solidFill>
              </a:rPr>
              <a:t>E.) Alleles do not exist in nature. </a:t>
            </a:r>
          </a:p>
        </p:txBody>
      </p:sp>
      <p:sp>
        <p:nvSpPr>
          <p:cNvPr id="957443"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latin typeface="Verdana" pitchFamily="34" charset="0"/>
              </a:rPr>
              <a:t>Copyright © 2010 Ryan P. Murphy</a:t>
            </a:r>
          </a:p>
        </p:txBody>
      </p:sp>
    </p:spTree>
    <p:extLst>
      <p:ext uri="{BB962C8B-B14F-4D97-AF65-F5344CB8AC3E}">
        <p14:creationId xmlns:p14="http://schemas.microsoft.com/office/powerpoint/2010/main" val="79377246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2" name="Rectangle 3"/>
          <p:cNvSpPr>
            <a:spLocks noGrp="1" noChangeArrowheads="1"/>
          </p:cNvSpPr>
          <p:nvPr>
            <p:ph type="body" idx="4294967295"/>
          </p:nvPr>
        </p:nvSpPr>
        <p:spPr>
          <a:xfrm>
            <a:off x="152400" y="228600"/>
            <a:ext cx="8839200" cy="5897563"/>
          </a:xfrm>
        </p:spPr>
        <p:txBody>
          <a:bodyPr/>
          <a:lstStyle/>
          <a:p>
            <a:pPr eaLnBrk="1" hangingPunct="1"/>
            <a:r>
              <a:rPr lang="en-US" dirty="0"/>
              <a:t>Vocabulary Review. </a:t>
            </a:r>
          </a:p>
          <a:p>
            <a:pPr eaLnBrk="1" hangingPunct="1"/>
            <a:r>
              <a:rPr lang="en-US" dirty="0">
                <a:solidFill>
                  <a:srgbClr val="FFCC99"/>
                </a:solidFill>
              </a:rPr>
              <a:t>Which letter below best describes an allele?</a:t>
            </a:r>
          </a:p>
          <a:p>
            <a:pPr lvl="1" eaLnBrk="1" hangingPunct="1"/>
            <a:r>
              <a:rPr lang="en-US" dirty="0">
                <a:solidFill>
                  <a:srgbClr val="FF5050"/>
                </a:solidFill>
              </a:rPr>
              <a:t>A.) An organisms genetic make up.</a:t>
            </a:r>
          </a:p>
          <a:p>
            <a:pPr lvl="1" eaLnBrk="1" hangingPunct="1"/>
            <a:r>
              <a:rPr lang="en-US" dirty="0">
                <a:solidFill>
                  <a:srgbClr val="FFCC99"/>
                </a:solidFill>
              </a:rPr>
              <a:t>B.) An organisms physical appearance or visible traits.</a:t>
            </a:r>
          </a:p>
          <a:p>
            <a:pPr lvl="1" eaLnBrk="1" hangingPunct="1"/>
            <a:r>
              <a:rPr lang="en-US" dirty="0">
                <a:solidFill>
                  <a:srgbClr val="92D050"/>
                </a:solidFill>
              </a:rPr>
              <a:t>C.) When traits are passed from parents to offspring.</a:t>
            </a:r>
          </a:p>
          <a:p>
            <a:pPr lvl="1" eaLnBrk="1" hangingPunct="1"/>
            <a:r>
              <a:rPr lang="en-US" dirty="0">
                <a:solidFill>
                  <a:schemeClr val="accent1">
                    <a:lumMod val="40000"/>
                    <a:lumOff val="60000"/>
                  </a:schemeClr>
                </a:solidFill>
              </a:rPr>
              <a:t>D.) The different forms of a gene.</a:t>
            </a:r>
          </a:p>
          <a:p>
            <a:pPr lvl="1" eaLnBrk="1" hangingPunct="1"/>
            <a:r>
              <a:rPr lang="en-US" dirty="0">
                <a:solidFill>
                  <a:srgbClr val="996633"/>
                </a:solidFill>
              </a:rPr>
              <a:t>E.) Alleles do not exist in nature. </a:t>
            </a:r>
          </a:p>
        </p:txBody>
      </p:sp>
      <p:sp>
        <p:nvSpPr>
          <p:cNvPr id="957443"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latin typeface="Verdana" pitchFamily="34" charset="0"/>
              </a:rPr>
              <a:t>Copyright © 2010 Ryan P. Murphy</a:t>
            </a:r>
          </a:p>
        </p:txBody>
      </p:sp>
      <p:sp>
        <p:nvSpPr>
          <p:cNvPr id="2" name="Rectangle 1"/>
          <p:cNvSpPr/>
          <p:nvPr/>
        </p:nvSpPr>
        <p:spPr>
          <a:xfrm>
            <a:off x="457200" y="5486400"/>
            <a:ext cx="7034298" cy="923330"/>
          </a:xfrm>
          <a:prstGeom prst="rect">
            <a:avLst/>
          </a:prstGeom>
          <a:noFill/>
        </p:spPr>
        <p:txBody>
          <a:bodyPr wrap="none" lIns="91440" tIns="45720" rIns="91440" bIns="45720">
            <a:spAutoFit/>
          </a:bodyPr>
          <a:lstStyle/>
          <a:p>
            <a:pPr algn="ctr">
              <a:buNone/>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nd the answer is…</a:t>
            </a:r>
          </a:p>
        </p:txBody>
      </p:sp>
    </p:spTree>
    <p:extLst>
      <p:ext uri="{BB962C8B-B14F-4D97-AF65-F5344CB8AC3E}">
        <p14:creationId xmlns:p14="http://schemas.microsoft.com/office/powerpoint/2010/main" val="79377246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2" name="Rectangle 3"/>
          <p:cNvSpPr>
            <a:spLocks noGrp="1" noChangeArrowheads="1"/>
          </p:cNvSpPr>
          <p:nvPr>
            <p:ph type="body" idx="4294967295"/>
          </p:nvPr>
        </p:nvSpPr>
        <p:spPr>
          <a:xfrm>
            <a:off x="152400" y="228600"/>
            <a:ext cx="8839200" cy="5897563"/>
          </a:xfrm>
        </p:spPr>
        <p:txBody>
          <a:bodyPr/>
          <a:lstStyle/>
          <a:p>
            <a:pPr eaLnBrk="1" hangingPunct="1"/>
            <a:r>
              <a:rPr lang="en-US" dirty="0"/>
              <a:t>Vocabulary Review. </a:t>
            </a:r>
          </a:p>
          <a:p>
            <a:pPr eaLnBrk="1" hangingPunct="1"/>
            <a:r>
              <a:rPr lang="en-US" dirty="0">
                <a:solidFill>
                  <a:srgbClr val="FFCC99"/>
                </a:solidFill>
              </a:rPr>
              <a:t>Which letter below best describes an allele?</a:t>
            </a:r>
          </a:p>
          <a:p>
            <a:pPr lvl="1" eaLnBrk="1" hangingPunct="1"/>
            <a:r>
              <a:rPr lang="en-US" dirty="0">
                <a:solidFill>
                  <a:srgbClr val="FF5050"/>
                </a:solidFill>
              </a:rPr>
              <a:t>A.) An organisms genetic make up.</a:t>
            </a:r>
          </a:p>
          <a:p>
            <a:pPr lvl="1" eaLnBrk="1" hangingPunct="1"/>
            <a:r>
              <a:rPr lang="en-US" dirty="0">
                <a:solidFill>
                  <a:srgbClr val="FFCC99"/>
                </a:solidFill>
              </a:rPr>
              <a:t>B.) An organisms physical appearance or visible traits.</a:t>
            </a:r>
          </a:p>
          <a:p>
            <a:pPr lvl="1" eaLnBrk="1" hangingPunct="1"/>
            <a:r>
              <a:rPr lang="en-US" dirty="0">
                <a:solidFill>
                  <a:srgbClr val="92D050"/>
                </a:solidFill>
              </a:rPr>
              <a:t>C.) When traits are passed from parents to offspring.</a:t>
            </a:r>
          </a:p>
          <a:p>
            <a:pPr lvl="1" eaLnBrk="1" hangingPunct="1"/>
            <a:r>
              <a:rPr lang="en-US" dirty="0">
                <a:solidFill>
                  <a:schemeClr val="accent1">
                    <a:lumMod val="40000"/>
                    <a:lumOff val="60000"/>
                  </a:schemeClr>
                </a:solidFill>
              </a:rPr>
              <a:t>D.) The different forms of a gene.</a:t>
            </a:r>
          </a:p>
          <a:p>
            <a:pPr lvl="1" eaLnBrk="1" hangingPunct="1"/>
            <a:r>
              <a:rPr lang="en-US" dirty="0">
                <a:solidFill>
                  <a:srgbClr val="996633"/>
                </a:solidFill>
              </a:rPr>
              <a:t>E.) Alleles do not exist in nature. </a:t>
            </a:r>
          </a:p>
        </p:txBody>
      </p:sp>
      <p:sp>
        <p:nvSpPr>
          <p:cNvPr id="957443"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latin typeface="Verdana" pitchFamily="34" charset="0"/>
              </a:rPr>
              <a:t>Copyright © 2010 Ryan P. Murphy</a:t>
            </a:r>
          </a:p>
        </p:txBody>
      </p:sp>
      <p:sp>
        <p:nvSpPr>
          <p:cNvPr id="2" name="Rectangle 1"/>
          <p:cNvSpPr/>
          <p:nvPr/>
        </p:nvSpPr>
        <p:spPr>
          <a:xfrm>
            <a:off x="457200" y="5486400"/>
            <a:ext cx="7034298" cy="923330"/>
          </a:xfrm>
          <a:prstGeom prst="rect">
            <a:avLst/>
          </a:prstGeom>
          <a:noFill/>
        </p:spPr>
        <p:txBody>
          <a:bodyPr wrap="none" lIns="91440" tIns="45720" rIns="91440" bIns="45720">
            <a:spAutoFit/>
          </a:bodyPr>
          <a:lstStyle/>
          <a:p>
            <a:pPr algn="ctr">
              <a:buNone/>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nd the answer is…</a:t>
            </a:r>
          </a:p>
        </p:txBody>
      </p:sp>
      <p:sp>
        <p:nvSpPr>
          <p:cNvPr id="5" name="Rounded Rectangle 4"/>
          <p:cNvSpPr/>
          <p:nvPr/>
        </p:nvSpPr>
        <p:spPr bwMode="auto">
          <a:xfrm>
            <a:off x="533400" y="3810000"/>
            <a:ext cx="7543800" cy="457200"/>
          </a:xfrm>
          <a:prstGeom prst="roundRect">
            <a:avLst/>
          </a:prstGeom>
          <a:solidFill>
            <a:schemeClr val="accent1">
              <a:lumMod val="60000"/>
              <a:lumOff val="40000"/>
              <a:alpha val="15000"/>
            </a:schemeClr>
          </a:solidFill>
          <a:ln w="57150"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Tree>
    <p:extLst>
      <p:ext uri="{BB962C8B-B14F-4D97-AF65-F5344CB8AC3E}">
        <p14:creationId xmlns:p14="http://schemas.microsoft.com/office/powerpoint/2010/main" val="8981311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067800" cy="6858000"/>
          </a:xfrm>
          <a:prstGeom prst="rect">
            <a:avLst/>
          </a:prstGeom>
          <a:noFill/>
          <a:ln w="57150" cmpd="thinThick"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2640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2" name="Rectangle 3"/>
          <p:cNvSpPr>
            <a:spLocks noGrp="1" noChangeArrowheads="1"/>
          </p:cNvSpPr>
          <p:nvPr>
            <p:ph type="body" idx="4294967295"/>
          </p:nvPr>
        </p:nvSpPr>
        <p:spPr>
          <a:xfrm>
            <a:off x="152400" y="228600"/>
            <a:ext cx="8839200" cy="5897563"/>
          </a:xfrm>
        </p:spPr>
        <p:txBody>
          <a:bodyPr/>
          <a:lstStyle/>
          <a:p>
            <a:pPr eaLnBrk="1" hangingPunct="1"/>
            <a:r>
              <a:rPr lang="en-US" dirty="0"/>
              <a:t>Vocabulary Review. </a:t>
            </a:r>
          </a:p>
          <a:p>
            <a:pPr eaLnBrk="1" hangingPunct="1"/>
            <a:r>
              <a:rPr lang="en-US" dirty="0">
                <a:solidFill>
                  <a:srgbClr val="FFCC99"/>
                </a:solidFill>
              </a:rPr>
              <a:t>Which </a:t>
            </a:r>
            <a:r>
              <a:rPr lang="en-US" b="1" u="sng" dirty="0">
                <a:solidFill>
                  <a:srgbClr val="FFCC99"/>
                </a:solidFill>
              </a:rPr>
              <a:t>two</a:t>
            </a:r>
            <a:r>
              <a:rPr lang="en-US" dirty="0">
                <a:solidFill>
                  <a:srgbClr val="FFCC99"/>
                </a:solidFill>
              </a:rPr>
              <a:t> letters below best describes an organisms phenotype and genotype?</a:t>
            </a:r>
          </a:p>
          <a:p>
            <a:pPr lvl="1" eaLnBrk="1" hangingPunct="1"/>
            <a:r>
              <a:rPr lang="en-US" dirty="0">
                <a:solidFill>
                  <a:srgbClr val="92D050"/>
                </a:solidFill>
              </a:rPr>
              <a:t>A.) </a:t>
            </a:r>
            <a:r>
              <a:rPr lang="en-US" dirty="0">
                <a:solidFill>
                  <a:schemeClr val="bg1"/>
                </a:solidFill>
              </a:rPr>
              <a:t>When traits are passed from parents to offspring. </a:t>
            </a:r>
          </a:p>
          <a:p>
            <a:pPr lvl="1" eaLnBrk="1" hangingPunct="1"/>
            <a:r>
              <a:rPr lang="en-US" dirty="0">
                <a:solidFill>
                  <a:srgbClr val="FF5050"/>
                </a:solidFill>
              </a:rPr>
              <a:t>B.) </a:t>
            </a:r>
            <a:r>
              <a:rPr lang="en-US" dirty="0">
                <a:solidFill>
                  <a:schemeClr val="bg1"/>
                </a:solidFill>
              </a:rPr>
              <a:t>An organisms genetic make up.</a:t>
            </a:r>
          </a:p>
          <a:p>
            <a:pPr lvl="1" eaLnBrk="1" hangingPunct="1"/>
            <a:r>
              <a:rPr lang="en-US" dirty="0">
                <a:solidFill>
                  <a:srgbClr val="FFCC99"/>
                </a:solidFill>
              </a:rPr>
              <a:t>C.) </a:t>
            </a:r>
            <a:r>
              <a:rPr lang="en-US" dirty="0">
                <a:solidFill>
                  <a:schemeClr val="bg1"/>
                </a:solidFill>
              </a:rPr>
              <a:t>An organisms physical appearance or visible traits.</a:t>
            </a:r>
          </a:p>
          <a:p>
            <a:pPr lvl="1" eaLnBrk="1" hangingPunct="1"/>
            <a:r>
              <a:rPr lang="en-US" dirty="0">
                <a:solidFill>
                  <a:schemeClr val="accent1">
                    <a:lumMod val="40000"/>
                    <a:lumOff val="60000"/>
                  </a:schemeClr>
                </a:solidFill>
              </a:rPr>
              <a:t>D.) </a:t>
            </a:r>
            <a:r>
              <a:rPr lang="en-US" dirty="0">
                <a:solidFill>
                  <a:schemeClr val="bg1"/>
                </a:solidFill>
              </a:rPr>
              <a:t>The different forms of a gene.</a:t>
            </a:r>
          </a:p>
          <a:p>
            <a:pPr lvl="1" eaLnBrk="1" hangingPunct="1"/>
            <a:r>
              <a:rPr lang="en-US" dirty="0">
                <a:solidFill>
                  <a:srgbClr val="996633"/>
                </a:solidFill>
              </a:rPr>
              <a:t>E.) </a:t>
            </a:r>
            <a:r>
              <a:rPr lang="en-US" dirty="0">
                <a:solidFill>
                  <a:schemeClr val="bg1"/>
                </a:solidFill>
              </a:rPr>
              <a:t>When an organism cannot pass on genetic information. </a:t>
            </a:r>
          </a:p>
        </p:txBody>
      </p:sp>
      <p:sp>
        <p:nvSpPr>
          <p:cNvPr id="957443"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latin typeface="Verdana" pitchFamily="34" charset="0"/>
              </a:rPr>
              <a:t>Copyright © 2010 Ryan P. Murphy</a:t>
            </a:r>
          </a:p>
        </p:txBody>
      </p:sp>
    </p:spTree>
    <p:extLst>
      <p:ext uri="{BB962C8B-B14F-4D97-AF65-F5344CB8AC3E}">
        <p14:creationId xmlns:p14="http://schemas.microsoft.com/office/powerpoint/2010/main" val="275718901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2" name="Rectangle 3"/>
          <p:cNvSpPr>
            <a:spLocks noGrp="1" noChangeArrowheads="1"/>
          </p:cNvSpPr>
          <p:nvPr>
            <p:ph type="body" idx="4294967295"/>
          </p:nvPr>
        </p:nvSpPr>
        <p:spPr>
          <a:xfrm>
            <a:off x="152400" y="228600"/>
            <a:ext cx="8839200" cy="5897563"/>
          </a:xfrm>
        </p:spPr>
        <p:txBody>
          <a:bodyPr/>
          <a:lstStyle/>
          <a:p>
            <a:pPr eaLnBrk="1" hangingPunct="1"/>
            <a:r>
              <a:rPr lang="en-US" dirty="0"/>
              <a:t>Vocabulary Review. </a:t>
            </a:r>
          </a:p>
          <a:p>
            <a:pPr eaLnBrk="1" hangingPunct="1"/>
            <a:r>
              <a:rPr lang="en-US" dirty="0">
                <a:solidFill>
                  <a:srgbClr val="FFCC99"/>
                </a:solidFill>
              </a:rPr>
              <a:t>Which </a:t>
            </a:r>
            <a:r>
              <a:rPr lang="en-US" b="1" u="sng" dirty="0">
                <a:solidFill>
                  <a:srgbClr val="FFCC99"/>
                </a:solidFill>
              </a:rPr>
              <a:t>two</a:t>
            </a:r>
            <a:r>
              <a:rPr lang="en-US" dirty="0">
                <a:solidFill>
                  <a:srgbClr val="FFCC99"/>
                </a:solidFill>
              </a:rPr>
              <a:t> letters below best describes an organisms phenotype and genotype?</a:t>
            </a:r>
          </a:p>
          <a:p>
            <a:pPr lvl="1" eaLnBrk="1" hangingPunct="1"/>
            <a:r>
              <a:rPr lang="en-US" dirty="0">
                <a:solidFill>
                  <a:srgbClr val="92D050"/>
                </a:solidFill>
              </a:rPr>
              <a:t>A.) When traits are passed from parents to offspring. </a:t>
            </a:r>
          </a:p>
          <a:p>
            <a:pPr lvl="1" eaLnBrk="1" hangingPunct="1"/>
            <a:r>
              <a:rPr lang="en-US" dirty="0">
                <a:solidFill>
                  <a:srgbClr val="FF5050"/>
                </a:solidFill>
              </a:rPr>
              <a:t>B.) </a:t>
            </a:r>
            <a:r>
              <a:rPr lang="en-US" dirty="0">
                <a:solidFill>
                  <a:schemeClr val="bg1"/>
                </a:solidFill>
              </a:rPr>
              <a:t>An organisms genetic make up.</a:t>
            </a:r>
          </a:p>
          <a:p>
            <a:pPr lvl="1" eaLnBrk="1" hangingPunct="1"/>
            <a:r>
              <a:rPr lang="en-US" dirty="0">
                <a:solidFill>
                  <a:srgbClr val="FFCC99"/>
                </a:solidFill>
              </a:rPr>
              <a:t>C.) </a:t>
            </a:r>
            <a:r>
              <a:rPr lang="en-US" dirty="0">
                <a:solidFill>
                  <a:schemeClr val="bg1"/>
                </a:solidFill>
              </a:rPr>
              <a:t>An organisms physical appearance or visible traits.</a:t>
            </a:r>
          </a:p>
          <a:p>
            <a:pPr lvl="1" eaLnBrk="1" hangingPunct="1"/>
            <a:r>
              <a:rPr lang="en-US" dirty="0">
                <a:solidFill>
                  <a:schemeClr val="accent1">
                    <a:lumMod val="40000"/>
                    <a:lumOff val="60000"/>
                  </a:schemeClr>
                </a:solidFill>
              </a:rPr>
              <a:t>D.) </a:t>
            </a:r>
            <a:r>
              <a:rPr lang="en-US" dirty="0">
                <a:solidFill>
                  <a:schemeClr val="bg1"/>
                </a:solidFill>
              </a:rPr>
              <a:t>The different forms of a gene.</a:t>
            </a:r>
          </a:p>
          <a:p>
            <a:pPr lvl="1" eaLnBrk="1" hangingPunct="1"/>
            <a:r>
              <a:rPr lang="en-US" dirty="0">
                <a:solidFill>
                  <a:srgbClr val="996633"/>
                </a:solidFill>
              </a:rPr>
              <a:t>E.) </a:t>
            </a:r>
            <a:r>
              <a:rPr lang="en-US" dirty="0">
                <a:solidFill>
                  <a:schemeClr val="bg1"/>
                </a:solidFill>
              </a:rPr>
              <a:t>When an organism cannot pass on genetic information. </a:t>
            </a:r>
          </a:p>
        </p:txBody>
      </p:sp>
      <p:sp>
        <p:nvSpPr>
          <p:cNvPr id="957443"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latin typeface="Verdana" pitchFamily="34" charset="0"/>
              </a:rPr>
              <a:t>Copyright © 2010 Ryan P. Murphy</a:t>
            </a:r>
          </a:p>
        </p:txBody>
      </p:sp>
    </p:spTree>
    <p:extLst>
      <p:ext uri="{BB962C8B-B14F-4D97-AF65-F5344CB8AC3E}">
        <p14:creationId xmlns:p14="http://schemas.microsoft.com/office/powerpoint/2010/main" val="336079346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2" name="Rectangle 3"/>
          <p:cNvSpPr>
            <a:spLocks noGrp="1" noChangeArrowheads="1"/>
          </p:cNvSpPr>
          <p:nvPr>
            <p:ph type="body" idx="4294967295"/>
          </p:nvPr>
        </p:nvSpPr>
        <p:spPr>
          <a:xfrm>
            <a:off x="152400" y="228600"/>
            <a:ext cx="8839200" cy="5897563"/>
          </a:xfrm>
        </p:spPr>
        <p:txBody>
          <a:bodyPr/>
          <a:lstStyle/>
          <a:p>
            <a:pPr eaLnBrk="1" hangingPunct="1"/>
            <a:r>
              <a:rPr lang="en-US" dirty="0"/>
              <a:t>Vocabulary Review. </a:t>
            </a:r>
          </a:p>
          <a:p>
            <a:pPr eaLnBrk="1" hangingPunct="1"/>
            <a:r>
              <a:rPr lang="en-US" dirty="0">
                <a:solidFill>
                  <a:srgbClr val="FFCC99"/>
                </a:solidFill>
              </a:rPr>
              <a:t>Which </a:t>
            </a:r>
            <a:r>
              <a:rPr lang="en-US" b="1" u="sng" dirty="0">
                <a:solidFill>
                  <a:srgbClr val="FFCC99"/>
                </a:solidFill>
              </a:rPr>
              <a:t>two</a:t>
            </a:r>
            <a:r>
              <a:rPr lang="en-US" dirty="0">
                <a:solidFill>
                  <a:srgbClr val="FFCC99"/>
                </a:solidFill>
              </a:rPr>
              <a:t> letters below best describes an organisms phenotype and genotype?</a:t>
            </a:r>
          </a:p>
          <a:p>
            <a:pPr lvl="1" eaLnBrk="1" hangingPunct="1"/>
            <a:r>
              <a:rPr lang="en-US" dirty="0">
                <a:solidFill>
                  <a:srgbClr val="92D050"/>
                </a:solidFill>
              </a:rPr>
              <a:t>A.) When traits are passed from parents to offspring. </a:t>
            </a:r>
          </a:p>
          <a:p>
            <a:pPr lvl="1" eaLnBrk="1" hangingPunct="1"/>
            <a:r>
              <a:rPr lang="en-US" dirty="0">
                <a:solidFill>
                  <a:srgbClr val="FF5050"/>
                </a:solidFill>
              </a:rPr>
              <a:t>B.) An organisms genetic make up.</a:t>
            </a:r>
          </a:p>
          <a:p>
            <a:pPr lvl="1" eaLnBrk="1" hangingPunct="1"/>
            <a:r>
              <a:rPr lang="en-US" dirty="0">
                <a:solidFill>
                  <a:srgbClr val="FFCC99"/>
                </a:solidFill>
              </a:rPr>
              <a:t>C.) </a:t>
            </a:r>
            <a:r>
              <a:rPr lang="en-US" dirty="0">
                <a:solidFill>
                  <a:schemeClr val="bg1"/>
                </a:solidFill>
              </a:rPr>
              <a:t>An organisms physical appearance or visible traits.</a:t>
            </a:r>
          </a:p>
          <a:p>
            <a:pPr lvl="1" eaLnBrk="1" hangingPunct="1"/>
            <a:r>
              <a:rPr lang="en-US" dirty="0">
                <a:solidFill>
                  <a:schemeClr val="accent1">
                    <a:lumMod val="40000"/>
                    <a:lumOff val="60000"/>
                  </a:schemeClr>
                </a:solidFill>
              </a:rPr>
              <a:t>D.) </a:t>
            </a:r>
            <a:r>
              <a:rPr lang="en-US" dirty="0">
                <a:solidFill>
                  <a:schemeClr val="bg1"/>
                </a:solidFill>
              </a:rPr>
              <a:t>The different forms of a gene.</a:t>
            </a:r>
          </a:p>
          <a:p>
            <a:pPr lvl="1" eaLnBrk="1" hangingPunct="1"/>
            <a:r>
              <a:rPr lang="en-US" dirty="0">
                <a:solidFill>
                  <a:srgbClr val="996633"/>
                </a:solidFill>
              </a:rPr>
              <a:t>E.) </a:t>
            </a:r>
            <a:r>
              <a:rPr lang="en-US" dirty="0">
                <a:solidFill>
                  <a:schemeClr val="bg1"/>
                </a:solidFill>
              </a:rPr>
              <a:t>When an organism cannot pass on genetic information. </a:t>
            </a:r>
          </a:p>
        </p:txBody>
      </p:sp>
      <p:sp>
        <p:nvSpPr>
          <p:cNvPr id="957443"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latin typeface="Verdana" pitchFamily="34" charset="0"/>
              </a:rPr>
              <a:t>Copyright © 2010 Ryan P. Murphy</a:t>
            </a:r>
          </a:p>
        </p:txBody>
      </p:sp>
    </p:spTree>
    <p:extLst>
      <p:ext uri="{BB962C8B-B14F-4D97-AF65-F5344CB8AC3E}">
        <p14:creationId xmlns:p14="http://schemas.microsoft.com/office/powerpoint/2010/main" val="182340246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2" name="Rectangle 3"/>
          <p:cNvSpPr>
            <a:spLocks noGrp="1" noChangeArrowheads="1"/>
          </p:cNvSpPr>
          <p:nvPr>
            <p:ph type="body" idx="4294967295"/>
          </p:nvPr>
        </p:nvSpPr>
        <p:spPr>
          <a:xfrm>
            <a:off x="152400" y="228600"/>
            <a:ext cx="8839200" cy="5897563"/>
          </a:xfrm>
        </p:spPr>
        <p:txBody>
          <a:bodyPr/>
          <a:lstStyle/>
          <a:p>
            <a:pPr eaLnBrk="1" hangingPunct="1"/>
            <a:r>
              <a:rPr lang="en-US" dirty="0"/>
              <a:t>Vocabulary Review. </a:t>
            </a:r>
          </a:p>
          <a:p>
            <a:pPr eaLnBrk="1" hangingPunct="1"/>
            <a:r>
              <a:rPr lang="en-US" dirty="0">
                <a:solidFill>
                  <a:srgbClr val="FFCC99"/>
                </a:solidFill>
              </a:rPr>
              <a:t>Which </a:t>
            </a:r>
            <a:r>
              <a:rPr lang="en-US" b="1" u="sng" dirty="0">
                <a:solidFill>
                  <a:srgbClr val="FFCC99"/>
                </a:solidFill>
              </a:rPr>
              <a:t>two</a:t>
            </a:r>
            <a:r>
              <a:rPr lang="en-US" dirty="0">
                <a:solidFill>
                  <a:srgbClr val="FFCC99"/>
                </a:solidFill>
              </a:rPr>
              <a:t> letters below best describes an organisms phenotype and genotype?</a:t>
            </a:r>
          </a:p>
          <a:p>
            <a:pPr lvl="1" eaLnBrk="1" hangingPunct="1"/>
            <a:r>
              <a:rPr lang="en-US" dirty="0">
                <a:solidFill>
                  <a:srgbClr val="92D050"/>
                </a:solidFill>
              </a:rPr>
              <a:t>A.) When traits are passed from parents to offspring. </a:t>
            </a:r>
          </a:p>
          <a:p>
            <a:pPr lvl="1" eaLnBrk="1" hangingPunct="1"/>
            <a:r>
              <a:rPr lang="en-US" dirty="0">
                <a:solidFill>
                  <a:srgbClr val="FF5050"/>
                </a:solidFill>
              </a:rPr>
              <a:t>B.) An organisms genetic make up.</a:t>
            </a:r>
          </a:p>
          <a:p>
            <a:pPr lvl="1" eaLnBrk="1" hangingPunct="1"/>
            <a:r>
              <a:rPr lang="en-US" dirty="0">
                <a:solidFill>
                  <a:srgbClr val="FFCC99"/>
                </a:solidFill>
              </a:rPr>
              <a:t>C.) An organisms physical appearance or visible traits.</a:t>
            </a:r>
          </a:p>
          <a:p>
            <a:pPr lvl="1" eaLnBrk="1" hangingPunct="1"/>
            <a:r>
              <a:rPr lang="en-US" dirty="0">
                <a:solidFill>
                  <a:schemeClr val="accent1">
                    <a:lumMod val="40000"/>
                    <a:lumOff val="60000"/>
                  </a:schemeClr>
                </a:solidFill>
              </a:rPr>
              <a:t>D.) </a:t>
            </a:r>
            <a:r>
              <a:rPr lang="en-US" dirty="0">
                <a:solidFill>
                  <a:schemeClr val="bg1"/>
                </a:solidFill>
              </a:rPr>
              <a:t>The different forms of a gene.</a:t>
            </a:r>
          </a:p>
          <a:p>
            <a:pPr lvl="1" eaLnBrk="1" hangingPunct="1"/>
            <a:r>
              <a:rPr lang="en-US" dirty="0">
                <a:solidFill>
                  <a:srgbClr val="996633"/>
                </a:solidFill>
              </a:rPr>
              <a:t>E.) </a:t>
            </a:r>
            <a:r>
              <a:rPr lang="en-US" dirty="0">
                <a:solidFill>
                  <a:schemeClr val="bg1"/>
                </a:solidFill>
              </a:rPr>
              <a:t>When an organism cannot pass on genetic information. </a:t>
            </a:r>
          </a:p>
        </p:txBody>
      </p:sp>
      <p:sp>
        <p:nvSpPr>
          <p:cNvPr id="957443"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latin typeface="Verdana" pitchFamily="34" charset="0"/>
              </a:rPr>
              <a:t>Copyright © 2010 Ryan P. Murphy</a:t>
            </a:r>
          </a:p>
        </p:txBody>
      </p:sp>
    </p:spTree>
    <p:extLst>
      <p:ext uri="{BB962C8B-B14F-4D97-AF65-F5344CB8AC3E}">
        <p14:creationId xmlns:p14="http://schemas.microsoft.com/office/powerpoint/2010/main" val="23211574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2" name="Rectangle 3"/>
          <p:cNvSpPr>
            <a:spLocks noGrp="1" noChangeArrowheads="1"/>
          </p:cNvSpPr>
          <p:nvPr>
            <p:ph type="body" idx="4294967295"/>
          </p:nvPr>
        </p:nvSpPr>
        <p:spPr>
          <a:xfrm>
            <a:off x="152400" y="228600"/>
            <a:ext cx="8839200" cy="5897563"/>
          </a:xfrm>
        </p:spPr>
        <p:txBody>
          <a:bodyPr/>
          <a:lstStyle/>
          <a:p>
            <a:pPr eaLnBrk="1" hangingPunct="1"/>
            <a:r>
              <a:rPr lang="en-US" dirty="0"/>
              <a:t>Vocabulary Review. </a:t>
            </a:r>
          </a:p>
          <a:p>
            <a:pPr eaLnBrk="1" hangingPunct="1"/>
            <a:r>
              <a:rPr lang="en-US" dirty="0">
                <a:solidFill>
                  <a:srgbClr val="FFCC99"/>
                </a:solidFill>
              </a:rPr>
              <a:t>Which </a:t>
            </a:r>
            <a:r>
              <a:rPr lang="en-US" b="1" u="sng" dirty="0">
                <a:solidFill>
                  <a:srgbClr val="FFCC99"/>
                </a:solidFill>
              </a:rPr>
              <a:t>two</a:t>
            </a:r>
            <a:r>
              <a:rPr lang="en-US" dirty="0">
                <a:solidFill>
                  <a:srgbClr val="FFCC99"/>
                </a:solidFill>
              </a:rPr>
              <a:t> letters below best describes an organisms phenotype and genotype?</a:t>
            </a:r>
          </a:p>
          <a:p>
            <a:pPr lvl="1" eaLnBrk="1" hangingPunct="1"/>
            <a:r>
              <a:rPr lang="en-US" dirty="0">
                <a:solidFill>
                  <a:srgbClr val="92D050"/>
                </a:solidFill>
              </a:rPr>
              <a:t>A.) When traits are passed from parents to offspring. </a:t>
            </a:r>
          </a:p>
          <a:p>
            <a:pPr lvl="1" eaLnBrk="1" hangingPunct="1"/>
            <a:r>
              <a:rPr lang="en-US" dirty="0">
                <a:solidFill>
                  <a:srgbClr val="FF5050"/>
                </a:solidFill>
              </a:rPr>
              <a:t>B.) An organisms genetic make up.</a:t>
            </a:r>
          </a:p>
          <a:p>
            <a:pPr lvl="1" eaLnBrk="1" hangingPunct="1"/>
            <a:r>
              <a:rPr lang="en-US" dirty="0">
                <a:solidFill>
                  <a:srgbClr val="FFCC99"/>
                </a:solidFill>
              </a:rPr>
              <a:t>C.) An organisms physical appearance or visible traits.</a:t>
            </a:r>
          </a:p>
          <a:p>
            <a:pPr lvl="1" eaLnBrk="1" hangingPunct="1"/>
            <a:r>
              <a:rPr lang="en-US" dirty="0">
                <a:solidFill>
                  <a:schemeClr val="accent1">
                    <a:lumMod val="40000"/>
                    <a:lumOff val="60000"/>
                  </a:schemeClr>
                </a:solidFill>
              </a:rPr>
              <a:t>D.) The different forms of a gene.</a:t>
            </a:r>
          </a:p>
          <a:p>
            <a:pPr lvl="1" eaLnBrk="1" hangingPunct="1"/>
            <a:r>
              <a:rPr lang="en-US" dirty="0">
                <a:solidFill>
                  <a:srgbClr val="996633"/>
                </a:solidFill>
              </a:rPr>
              <a:t>E.) </a:t>
            </a:r>
            <a:r>
              <a:rPr lang="en-US" dirty="0">
                <a:solidFill>
                  <a:schemeClr val="bg1"/>
                </a:solidFill>
              </a:rPr>
              <a:t>When an organism cannot pass on genetic information. </a:t>
            </a:r>
          </a:p>
        </p:txBody>
      </p:sp>
      <p:sp>
        <p:nvSpPr>
          <p:cNvPr id="957443"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latin typeface="Verdana" pitchFamily="34" charset="0"/>
              </a:rPr>
              <a:t>Copyright © 2010 Ryan P. Murphy</a:t>
            </a:r>
          </a:p>
        </p:txBody>
      </p:sp>
    </p:spTree>
    <p:extLst>
      <p:ext uri="{BB962C8B-B14F-4D97-AF65-F5344CB8AC3E}">
        <p14:creationId xmlns:p14="http://schemas.microsoft.com/office/powerpoint/2010/main" val="23211574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2" name="Rectangle 3"/>
          <p:cNvSpPr>
            <a:spLocks noGrp="1" noChangeArrowheads="1"/>
          </p:cNvSpPr>
          <p:nvPr>
            <p:ph type="body" idx="4294967295"/>
          </p:nvPr>
        </p:nvSpPr>
        <p:spPr>
          <a:xfrm>
            <a:off x="152400" y="228600"/>
            <a:ext cx="8839200" cy="5897563"/>
          </a:xfrm>
        </p:spPr>
        <p:txBody>
          <a:bodyPr/>
          <a:lstStyle/>
          <a:p>
            <a:pPr eaLnBrk="1" hangingPunct="1"/>
            <a:r>
              <a:rPr lang="en-US" dirty="0"/>
              <a:t>Vocabulary Review. </a:t>
            </a:r>
          </a:p>
          <a:p>
            <a:pPr eaLnBrk="1" hangingPunct="1"/>
            <a:r>
              <a:rPr lang="en-US" dirty="0">
                <a:solidFill>
                  <a:srgbClr val="FFCC99"/>
                </a:solidFill>
              </a:rPr>
              <a:t>Which </a:t>
            </a:r>
            <a:r>
              <a:rPr lang="en-US" b="1" u="sng" dirty="0">
                <a:solidFill>
                  <a:srgbClr val="FFCC99"/>
                </a:solidFill>
              </a:rPr>
              <a:t>two</a:t>
            </a:r>
            <a:r>
              <a:rPr lang="en-US" dirty="0">
                <a:solidFill>
                  <a:srgbClr val="FFCC99"/>
                </a:solidFill>
              </a:rPr>
              <a:t> letters below best describes an organisms phenotype and genotype?</a:t>
            </a:r>
          </a:p>
          <a:p>
            <a:pPr lvl="1" eaLnBrk="1" hangingPunct="1"/>
            <a:r>
              <a:rPr lang="en-US" dirty="0">
                <a:solidFill>
                  <a:srgbClr val="92D050"/>
                </a:solidFill>
              </a:rPr>
              <a:t>A.) When traits are passed from parents to offspring. </a:t>
            </a:r>
          </a:p>
          <a:p>
            <a:pPr lvl="1" eaLnBrk="1" hangingPunct="1"/>
            <a:r>
              <a:rPr lang="en-US" dirty="0">
                <a:solidFill>
                  <a:srgbClr val="FF5050"/>
                </a:solidFill>
              </a:rPr>
              <a:t>B.) An organisms genetic make up.</a:t>
            </a:r>
          </a:p>
          <a:p>
            <a:pPr lvl="1" eaLnBrk="1" hangingPunct="1"/>
            <a:r>
              <a:rPr lang="en-US" dirty="0">
                <a:solidFill>
                  <a:srgbClr val="FFCC99"/>
                </a:solidFill>
              </a:rPr>
              <a:t>C.) An organisms physical appearance or visible traits.</a:t>
            </a:r>
          </a:p>
          <a:p>
            <a:pPr lvl="1" eaLnBrk="1" hangingPunct="1"/>
            <a:r>
              <a:rPr lang="en-US" dirty="0">
                <a:solidFill>
                  <a:schemeClr val="accent1">
                    <a:lumMod val="40000"/>
                    <a:lumOff val="60000"/>
                  </a:schemeClr>
                </a:solidFill>
              </a:rPr>
              <a:t>D.) The different forms of a gene.</a:t>
            </a:r>
          </a:p>
          <a:p>
            <a:pPr lvl="1" eaLnBrk="1" hangingPunct="1"/>
            <a:r>
              <a:rPr lang="en-US" dirty="0">
                <a:solidFill>
                  <a:srgbClr val="996633"/>
                </a:solidFill>
              </a:rPr>
              <a:t>E.) When an organism cannot pass on genetic information. </a:t>
            </a:r>
          </a:p>
        </p:txBody>
      </p:sp>
      <p:sp>
        <p:nvSpPr>
          <p:cNvPr id="957443"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latin typeface="Verdana" pitchFamily="34" charset="0"/>
              </a:rPr>
              <a:t>Copyright © 2010 Ryan P. Murphy</a:t>
            </a:r>
          </a:p>
        </p:txBody>
      </p:sp>
    </p:spTree>
    <p:extLst>
      <p:ext uri="{BB962C8B-B14F-4D97-AF65-F5344CB8AC3E}">
        <p14:creationId xmlns:p14="http://schemas.microsoft.com/office/powerpoint/2010/main" val="232115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Rectangle 3"/>
          <p:cNvSpPr>
            <a:spLocks noGrp="1" noChangeArrowheads="1"/>
          </p:cNvSpPr>
          <p:nvPr>
            <p:ph type="body" idx="1"/>
          </p:nvPr>
        </p:nvSpPr>
        <p:spPr>
          <a:xfrm>
            <a:off x="455613" y="381000"/>
            <a:ext cx="8226425" cy="5715000"/>
          </a:xfrm>
        </p:spPr>
        <p:txBody>
          <a:bodyPr/>
          <a:lstStyle/>
          <a:p>
            <a:pPr eaLnBrk="1" hangingPunct="1"/>
            <a:r>
              <a:rPr lang="en-US" dirty="0"/>
              <a:t>A </a:t>
            </a:r>
            <a:r>
              <a:rPr lang="en-US" b="1" dirty="0"/>
              <a:t>recessive allele</a:t>
            </a:r>
            <a:r>
              <a:rPr lang="en-US" dirty="0"/>
              <a:t> is covered up when the dominant allele is with it.  A </a:t>
            </a:r>
            <a:r>
              <a:rPr lang="en-US" b="1" dirty="0"/>
              <a:t>hybrid</a:t>
            </a:r>
            <a:r>
              <a:rPr lang="en-US" dirty="0"/>
              <a:t> has two different alleles </a:t>
            </a:r>
          </a:p>
        </p:txBody>
      </p:sp>
      <p:sp>
        <p:nvSpPr>
          <p:cNvPr id="130053"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p>
        </p:txBody>
      </p:sp>
      <p:pic>
        <p:nvPicPr>
          <p:cNvPr id="130060" name="Picture 5" descr="basicpunnetsqua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133600"/>
            <a:ext cx="8458200" cy="4457700"/>
          </a:xfrm>
          <a:prstGeom prst="rect">
            <a:avLst/>
          </a:prstGeom>
          <a:noFill/>
          <a:ln w="76200">
            <a:solidFill>
              <a:srgbClr val="777777"/>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430818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2" name="Rectangle 3"/>
          <p:cNvSpPr>
            <a:spLocks noGrp="1" noChangeArrowheads="1"/>
          </p:cNvSpPr>
          <p:nvPr>
            <p:ph type="body" idx="4294967295"/>
          </p:nvPr>
        </p:nvSpPr>
        <p:spPr>
          <a:xfrm>
            <a:off x="152400" y="228600"/>
            <a:ext cx="8839200" cy="5897563"/>
          </a:xfrm>
        </p:spPr>
        <p:txBody>
          <a:bodyPr/>
          <a:lstStyle/>
          <a:p>
            <a:pPr eaLnBrk="1" hangingPunct="1"/>
            <a:r>
              <a:rPr lang="en-US" dirty="0"/>
              <a:t>Vocabulary Review. </a:t>
            </a:r>
          </a:p>
          <a:p>
            <a:pPr eaLnBrk="1" hangingPunct="1"/>
            <a:r>
              <a:rPr lang="en-US" dirty="0">
                <a:solidFill>
                  <a:srgbClr val="FFCC99"/>
                </a:solidFill>
              </a:rPr>
              <a:t>Which </a:t>
            </a:r>
            <a:r>
              <a:rPr lang="en-US" b="1" u="sng" dirty="0">
                <a:solidFill>
                  <a:srgbClr val="FFCC99"/>
                </a:solidFill>
              </a:rPr>
              <a:t>two</a:t>
            </a:r>
            <a:r>
              <a:rPr lang="en-US" dirty="0">
                <a:solidFill>
                  <a:srgbClr val="FFCC99"/>
                </a:solidFill>
              </a:rPr>
              <a:t> letters below best describes an organisms </a:t>
            </a:r>
            <a:r>
              <a:rPr lang="en-US" dirty="0">
                <a:solidFill>
                  <a:srgbClr val="FF00FF"/>
                </a:solidFill>
              </a:rPr>
              <a:t>phenotype</a:t>
            </a:r>
            <a:r>
              <a:rPr lang="en-US" dirty="0">
                <a:solidFill>
                  <a:srgbClr val="FFCC99"/>
                </a:solidFill>
              </a:rPr>
              <a:t> and genotype?</a:t>
            </a:r>
          </a:p>
          <a:p>
            <a:pPr lvl="1" eaLnBrk="1" hangingPunct="1"/>
            <a:r>
              <a:rPr lang="en-US" dirty="0">
                <a:solidFill>
                  <a:srgbClr val="92D050"/>
                </a:solidFill>
              </a:rPr>
              <a:t>A.) When traits are passed from parents to offspring. </a:t>
            </a:r>
          </a:p>
          <a:p>
            <a:pPr lvl="1" eaLnBrk="1" hangingPunct="1"/>
            <a:r>
              <a:rPr lang="en-US" dirty="0">
                <a:solidFill>
                  <a:srgbClr val="FF5050"/>
                </a:solidFill>
              </a:rPr>
              <a:t>B.) An organisms genetic make up.</a:t>
            </a:r>
          </a:p>
          <a:p>
            <a:pPr lvl="1" eaLnBrk="1" hangingPunct="1"/>
            <a:r>
              <a:rPr lang="en-US" dirty="0">
                <a:solidFill>
                  <a:srgbClr val="FFCC99"/>
                </a:solidFill>
              </a:rPr>
              <a:t>C.) An organisms physical appearance or visible traits.</a:t>
            </a:r>
          </a:p>
          <a:p>
            <a:pPr lvl="1" eaLnBrk="1" hangingPunct="1"/>
            <a:r>
              <a:rPr lang="en-US" dirty="0">
                <a:solidFill>
                  <a:schemeClr val="accent1">
                    <a:lumMod val="40000"/>
                    <a:lumOff val="60000"/>
                  </a:schemeClr>
                </a:solidFill>
              </a:rPr>
              <a:t>D.) The different forms of a gene.</a:t>
            </a:r>
          </a:p>
          <a:p>
            <a:pPr lvl="1" eaLnBrk="1" hangingPunct="1"/>
            <a:r>
              <a:rPr lang="en-US" dirty="0">
                <a:solidFill>
                  <a:srgbClr val="996633"/>
                </a:solidFill>
              </a:rPr>
              <a:t>E.) When an organism cannot pass on genetic information. </a:t>
            </a:r>
          </a:p>
        </p:txBody>
      </p:sp>
      <p:sp>
        <p:nvSpPr>
          <p:cNvPr id="957443"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latin typeface="Verdana" pitchFamily="34" charset="0"/>
              </a:rPr>
              <a:t>Copyright © 2010 Ryan P. Murphy</a:t>
            </a:r>
          </a:p>
        </p:txBody>
      </p:sp>
      <p:sp>
        <p:nvSpPr>
          <p:cNvPr id="2" name="Rectangle 1"/>
          <p:cNvSpPr/>
          <p:nvPr/>
        </p:nvSpPr>
        <p:spPr>
          <a:xfrm>
            <a:off x="242802" y="5711996"/>
            <a:ext cx="7034298" cy="923330"/>
          </a:xfrm>
          <a:prstGeom prst="rect">
            <a:avLst/>
          </a:prstGeom>
          <a:noFill/>
        </p:spPr>
        <p:txBody>
          <a:bodyPr wrap="none" lIns="91440" tIns="45720" rIns="91440" bIns="45720">
            <a:spAutoFit/>
          </a:bodyPr>
          <a:lstStyle/>
          <a:p>
            <a:pPr algn="ctr">
              <a:buNone/>
            </a:pPr>
            <a:r>
              <a:rPr lang="en-US" sz="5400" b="1" dirty="0">
                <a:ln w="17780" cmpd="sng">
                  <a:solidFill>
                    <a:sysClr val="windowText" lastClr="000000"/>
                  </a:solidFill>
                  <a:prstDash val="solid"/>
                  <a:miter lim="800000"/>
                </a:ln>
                <a:solidFill>
                  <a:srgbClr val="FF00FF"/>
                </a:solidFill>
                <a:effectLst>
                  <a:outerShdw blurRad="50800" algn="tl" rotWithShape="0">
                    <a:srgbClr val="000000"/>
                  </a:outerShdw>
                </a:effectLst>
              </a:rPr>
              <a:t>a</a:t>
            </a:r>
            <a:r>
              <a:rPr lang="en-US" sz="5400" b="1" cap="none" spc="0" dirty="0">
                <a:ln w="17780" cmpd="sng">
                  <a:solidFill>
                    <a:sysClr val="windowText" lastClr="000000"/>
                  </a:solidFill>
                  <a:prstDash val="solid"/>
                  <a:miter lim="800000"/>
                </a:ln>
                <a:solidFill>
                  <a:srgbClr val="FF00FF"/>
                </a:solidFill>
                <a:effectLst>
                  <a:outerShdw blurRad="50800" algn="tl" rotWithShape="0">
                    <a:srgbClr val="000000"/>
                  </a:outerShdw>
                </a:effectLst>
              </a:rPr>
              <a:t>nd the answer is…</a:t>
            </a:r>
          </a:p>
        </p:txBody>
      </p:sp>
    </p:spTree>
    <p:extLst>
      <p:ext uri="{BB962C8B-B14F-4D97-AF65-F5344CB8AC3E}">
        <p14:creationId xmlns:p14="http://schemas.microsoft.com/office/powerpoint/2010/main" val="23211574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2" name="Rectangle 3"/>
          <p:cNvSpPr>
            <a:spLocks noGrp="1" noChangeArrowheads="1"/>
          </p:cNvSpPr>
          <p:nvPr>
            <p:ph type="body" idx="4294967295"/>
          </p:nvPr>
        </p:nvSpPr>
        <p:spPr>
          <a:xfrm>
            <a:off x="152400" y="228600"/>
            <a:ext cx="8839200" cy="5897563"/>
          </a:xfrm>
        </p:spPr>
        <p:txBody>
          <a:bodyPr/>
          <a:lstStyle/>
          <a:p>
            <a:pPr eaLnBrk="1" hangingPunct="1"/>
            <a:r>
              <a:rPr lang="en-US" dirty="0"/>
              <a:t>Vocabulary Review. </a:t>
            </a:r>
          </a:p>
          <a:p>
            <a:pPr eaLnBrk="1" hangingPunct="1"/>
            <a:r>
              <a:rPr lang="en-US" dirty="0">
                <a:solidFill>
                  <a:srgbClr val="FFCC99"/>
                </a:solidFill>
              </a:rPr>
              <a:t>Which </a:t>
            </a:r>
            <a:r>
              <a:rPr lang="en-US" b="1" u="sng" dirty="0">
                <a:solidFill>
                  <a:srgbClr val="FFCC99"/>
                </a:solidFill>
              </a:rPr>
              <a:t>two</a:t>
            </a:r>
            <a:r>
              <a:rPr lang="en-US" dirty="0">
                <a:solidFill>
                  <a:srgbClr val="FFCC99"/>
                </a:solidFill>
              </a:rPr>
              <a:t> letters below best describes an organisms </a:t>
            </a:r>
            <a:r>
              <a:rPr lang="en-US" dirty="0">
                <a:solidFill>
                  <a:srgbClr val="FF00FF"/>
                </a:solidFill>
              </a:rPr>
              <a:t>phenotype</a:t>
            </a:r>
            <a:r>
              <a:rPr lang="en-US" dirty="0">
                <a:solidFill>
                  <a:srgbClr val="FFCC99"/>
                </a:solidFill>
              </a:rPr>
              <a:t> and genotype?</a:t>
            </a:r>
          </a:p>
          <a:p>
            <a:pPr lvl="1" eaLnBrk="1" hangingPunct="1"/>
            <a:r>
              <a:rPr lang="en-US" dirty="0">
                <a:solidFill>
                  <a:srgbClr val="92D050"/>
                </a:solidFill>
              </a:rPr>
              <a:t>A.) When traits are passed from parents to offspring. </a:t>
            </a:r>
          </a:p>
          <a:p>
            <a:pPr lvl="1" eaLnBrk="1" hangingPunct="1"/>
            <a:r>
              <a:rPr lang="en-US" dirty="0">
                <a:solidFill>
                  <a:srgbClr val="FF5050"/>
                </a:solidFill>
              </a:rPr>
              <a:t>B.) An organisms genetic make up.</a:t>
            </a:r>
          </a:p>
          <a:p>
            <a:pPr lvl="1" eaLnBrk="1" hangingPunct="1"/>
            <a:r>
              <a:rPr lang="en-US" dirty="0">
                <a:solidFill>
                  <a:srgbClr val="FFCC99"/>
                </a:solidFill>
              </a:rPr>
              <a:t>C.) An organisms physical appearance or visible traits.</a:t>
            </a:r>
          </a:p>
          <a:p>
            <a:pPr lvl="1" eaLnBrk="1" hangingPunct="1"/>
            <a:r>
              <a:rPr lang="en-US" dirty="0">
                <a:solidFill>
                  <a:schemeClr val="accent1">
                    <a:lumMod val="40000"/>
                    <a:lumOff val="60000"/>
                  </a:schemeClr>
                </a:solidFill>
              </a:rPr>
              <a:t>D.) The different forms of a gene.</a:t>
            </a:r>
          </a:p>
          <a:p>
            <a:pPr lvl="1" eaLnBrk="1" hangingPunct="1"/>
            <a:r>
              <a:rPr lang="en-US" dirty="0">
                <a:solidFill>
                  <a:srgbClr val="996633"/>
                </a:solidFill>
              </a:rPr>
              <a:t>E.) When an organism cannot pass on genetic information. </a:t>
            </a:r>
          </a:p>
        </p:txBody>
      </p:sp>
      <p:sp>
        <p:nvSpPr>
          <p:cNvPr id="957443"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latin typeface="Verdana" pitchFamily="34" charset="0"/>
              </a:rPr>
              <a:t>Copyright © 2010 Ryan P. Murphy</a:t>
            </a:r>
          </a:p>
        </p:txBody>
      </p:sp>
      <p:sp>
        <p:nvSpPr>
          <p:cNvPr id="2" name="Rectangle 1"/>
          <p:cNvSpPr/>
          <p:nvPr/>
        </p:nvSpPr>
        <p:spPr>
          <a:xfrm>
            <a:off x="242802" y="5711996"/>
            <a:ext cx="7034298" cy="923330"/>
          </a:xfrm>
          <a:prstGeom prst="rect">
            <a:avLst/>
          </a:prstGeom>
          <a:noFill/>
        </p:spPr>
        <p:txBody>
          <a:bodyPr wrap="none" lIns="91440" tIns="45720" rIns="91440" bIns="45720">
            <a:spAutoFit/>
          </a:bodyPr>
          <a:lstStyle/>
          <a:p>
            <a:pPr algn="ctr">
              <a:buNone/>
            </a:pPr>
            <a:r>
              <a:rPr lang="en-US" sz="5400" b="1" dirty="0">
                <a:ln w="17780" cmpd="sng">
                  <a:solidFill>
                    <a:sysClr val="windowText" lastClr="000000"/>
                  </a:solidFill>
                  <a:prstDash val="solid"/>
                  <a:miter lim="800000"/>
                </a:ln>
                <a:solidFill>
                  <a:srgbClr val="FF00FF"/>
                </a:solidFill>
                <a:effectLst>
                  <a:outerShdw blurRad="50800" algn="tl" rotWithShape="0">
                    <a:srgbClr val="000000"/>
                  </a:outerShdw>
                </a:effectLst>
              </a:rPr>
              <a:t>a</a:t>
            </a:r>
            <a:r>
              <a:rPr lang="en-US" sz="5400" b="1" cap="none" spc="0" dirty="0">
                <a:ln w="17780" cmpd="sng">
                  <a:solidFill>
                    <a:sysClr val="windowText" lastClr="000000"/>
                  </a:solidFill>
                  <a:prstDash val="solid"/>
                  <a:miter lim="800000"/>
                </a:ln>
                <a:solidFill>
                  <a:srgbClr val="FF00FF"/>
                </a:solidFill>
                <a:effectLst>
                  <a:outerShdw blurRad="50800" algn="tl" rotWithShape="0">
                    <a:srgbClr val="000000"/>
                  </a:outerShdw>
                </a:effectLst>
              </a:rPr>
              <a:t>nd the answer is…</a:t>
            </a:r>
          </a:p>
        </p:txBody>
      </p:sp>
      <p:sp>
        <p:nvSpPr>
          <p:cNvPr id="5" name="Rounded Rectangle 4"/>
          <p:cNvSpPr/>
          <p:nvPr/>
        </p:nvSpPr>
        <p:spPr bwMode="auto">
          <a:xfrm>
            <a:off x="516082" y="3377044"/>
            <a:ext cx="8323118" cy="813955"/>
          </a:xfrm>
          <a:prstGeom prst="roundRect">
            <a:avLst/>
          </a:prstGeom>
          <a:solidFill>
            <a:srgbClr val="FF00FF">
              <a:alpha val="15000"/>
            </a:srgbClr>
          </a:solidFill>
          <a:ln w="57150"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Tree>
    <p:extLst>
      <p:ext uri="{BB962C8B-B14F-4D97-AF65-F5344CB8AC3E}">
        <p14:creationId xmlns:p14="http://schemas.microsoft.com/office/powerpoint/2010/main" val="1974071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2" name="Rectangle 3"/>
          <p:cNvSpPr>
            <a:spLocks noGrp="1" noChangeArrowheads="1"/>
          </p:cNvSpPr>
          <p:nvPr>
            <p:ph type="body" idx="4294967295"/>
          </p:nvPr>
        </p:nvSpPr>
        <p:spPr>
          <a:xfrm>
            <a:off x="152400" y="228600"/>
            <a:ext cx="8839200" cy="5897563"/>
          </a:xfrm>
        </p:spPr>
        <p:txBody>
          <a:bodyPr/>
          <a:lstStyle/>
          <a:p>
            <a:pPr eaLnBrk="1" hangingPunct="1"/>
            <a:r>
              <a:rPr lang="en-US" dirty="0"/>
              <a:t>Vocabulary Review. </a:t>
            </a:r>
          </a:p>
          <a:p>
            <a:pPr eaLnBrk="1" hangingPunct="1"/>
            <a:r>
              <a:rPr lang="en-US" dirty="0">
                <a:solidFill>
                  <a:srgbClr val="FFCC99"/>
                </a:solidFill>
              </a:rPr>
              <a:t>Which </a:t>
            </a:r>
            <a:r>
              <a:rPr lang="en-US" b="1" u="sng" dirty="0">
                <a:solidFill>
                  <a:srgbClr val="FFCC99"/>
                </a:solidFill>
              </a:rPr>
              <a:t>two</a:t>
            </a:r>
            <a:r>
              <a:rPr lang="en-US" dirty="0">
                <a:solidFill>
                  <a:srgbClr val="FFCC99"/>
                </a:solidFill>
              </a:rPr>
              <a:t> letters below best describes an organisms </a:t>
            </a:r>
            <a:r>
              <a:rPr lang="en-US" dirty="0">
                <a:solidFill>
                  <a:srgbClr val="FF00FF"/>
                </a:solidFill>
              </a:rPr>
              <a:t>phenotype</a:t>
            </a:r>
            <a:r>
              <a:rPr lang="en-US" dirty="0">
                <a:solidFill>
                  <a:srgbClr val="FFCC99"/>
                </a:solidFill>
              </a:rPr>
              <a:t> and </a:t>
            </a:r>
            <a:r>
              <a:rPr lang="en-US" dirty="0">
                <a:solidFill>
                  <a:srgbClr val="FFFF00"/>
                </a:solidFill>
              </a:rPr>
              <a:t>genotype?</a:t>
            </a:r>
          </a:p>
          <a:p>
            <a:pPr lvl="1" eaLnBrk="1" hangingPunct="1"/>
            <a:r>
              <a:rPr lang="en-US" dirty="0">
                <a:solidFill>
                  <a:srgbClr val="92D050"/>
                </a:solidFill>
              </a:rPr>
              <a:t>A.) When traits are passed from parents to offspring. </a:t>
            </a:r>
          </a:p>
          <a:p>
            <a:pPr lvl="1" eaLnBrk="1" hangingPunct="1"/>
            <a:r>
              <a:rPr lang="en-US" dirty="0">
                <a:solidFill>
                  <a:srgbClr val="FF5050"/>
                </a:solidFill>
              </a:rPr>
              <a:t>B.) An organisms genetic make up.</a:t>
            </a:r>
          </a:p>
          <a:p>
            <a:pPr lvl="1" eaLnBrk="1" hangingPunct="1"/>
            <a:r>
              <a:rPr lang="en-US" dirty="0">
                <a:solidFill>
                  <a:srgbClr val="FFCC99"/>
                </a:solidFill>
              </a:rPr>
              <a:t>C.) An organisms physical appearance or visible traits.</a:t>
            </a:r>
          </a:p>
          <a:p>
            <a:pPr lvl="1" eaLnBrk="1" hangingPunct="1"/>
            <a:r>
              <a:rPr lang="en-US" dirty="0">
                <a:solidFill>
                  <a:schemeClr val="accent1">
                    <a:lumMod val="40000"/>
                    <a:lumOff val="60000"/>
                  </a:schemeClr>
                </a:solidFill>
              </a:rPr>
              <a:t>D.) The different forms of a gene.</a:t>
            </a:r>
          </a:p>
          <a:p>
            <a:pPr lvl="1" eaLnBrk="1" hangingPunct="1"/>
            <a:r>
              <a:rPr lang="en-US" dirty="0">
                <a:solidFill>
                  <a:srgbClr val="996633"/>
                </a:solidFill>
              </a:rPr>
              <a:t>E.) When an organism cannot pass on genetic information. </a:t>
            </a:r>
          </a:p>
        </p:txBody>
      </p:sp>
      <p:sp>
        <p:nvSpPr>
          <p:cNvPr id="957443"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latin typeface="Verdana" pitchFamily="34" charset="0"/>
              </a:rPr>
              <a:t>Copyright © 2010 Ryan P. Murphy</a:t>
            </a:r>
          </a:p>
        </p:txBody>
      </p:sp>
      <p:sp>
        <p:nvSpPr>
          <p:cNvPr id="2" name="Rectangle 1"/>
          <p:cNvSpPr/>
          <p:nvPr/>
        </p:nvSpPr>
        <p:spPr>
          <a:xfrm>
            <a:off x="242802" y="5711996"/>
            <a:ext cx="7034298" cy="923330"/>
          </a:xfrm>
          <a:prstGeom prst="rect">
            <a:avLst/>
          </a:prstGeom>
          <a:noFill/>
        </p:spPr>
        <p:txBody>
          <a:bodyPr wrap="none" lIns="91440" tIns="45720" rIns="91440" bIns="45720">
            <a:spAutoFit/>
          </a:bodyPr>
          <a:lstStyle/>
          <a:p>
            <a:pPr algn="ctr">
              <a:buNone/>
            </a:pPr>
            <a:r>
              <a:rPr lang="en-US" sz="5400" b="1" dirty="0">
                <a:ln w="17780" cmpd="sng">
                  <a:solidFill>
                    <a:sysClr val="windowText" lastClr="000000"/>
                  </a:solidFill>
                  <a:prstDash val="solid"/>
                  <a:miter lim="800000"/>
                </a:ln>
                <a:solidFill>
                  <a:srgbClr val="FF00FF"/>
                </a:solidFill>
                <a:effectLst>
                  <a:outerShdw blurRad="50800" algn="tl" rotWithShape="0">
                    <a:srgbClr val="000000"/>
                  </a:outerShdw>
                </a:effectLst>
              </a:rPr>
              <a:t>a</a:t>
            </a:r>
            <a:r>
              <a:rPr lang="en-US" sz="5400" b="1" cap="none" spc="0" dirty="0">
                <a:ln w="17780" cmpd="sng">
                  <a:solidFill>
                    <a:sysClr val="windowText" lastClr="000000"/>
                  </a:solidFill>
                  <a:prstDash val="solid"/>
                  <a:miter lim="800000"/>
                </a:ln>
                <a:solidFill>
                  <a:srgbClr val="FF00FF"/>
                </a:solidFill>
                <a:effectLst>
                  <a:outerShdw blurRad="50800" algn="tl" rotWithShape="0">
                    <a:srgbClr val="000000"/>
                  </a:outerShdw>
                </a:effectLst>
              </a:rPr>
              <a:t>nd the answer is…</a:t>
            </a:r>
          </a:p>
        </p:txBody>
      </p:sp>
      <p:sp>
        <p:nvSpPr>
          <p:cNvPr id="5" name="Rounded Rectangle 4"/>
          <p:cNvSpPr/>
          <p:nvPr/>
        </p:nvSpPr>
        <p:spPr bwMode="auto">
          <a:xfrm>
            <a:off x="516082" y="3377044"/>
            <a:ext cx="8323118" cy="813955"/>
          </a:xfrm>
          <a:prstGeom prst="roundRect">
            <a:avLst/>
          </a:prstGeom>
          <a:solidFill>
            <a:srgbClr val="FF00FF">
              <a:alpha val="15000"/>
            </a:srgbClr>
          </a:solidFill>
          <a:ln w="57150"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Tree>
    <p:extLst>
      <p:ext uri="{BB962C8B-B14F-4D97-AF65-F5344CB8AC3E}">
        <p14:creationId xmlns:p14="http://schemas.microsoft.com/office/powerpoint/2010/main" val="176506952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2" name="Rectangle 3"/>
          <p:cNvSpPr>
            <a:spLocks noGrp="1" noChangeArrowheads="1"/>
          </p:cNvSpPr>
          <p:nvPr>
            <p:ph type="body" idx="4294967295"/>
          </p:nvPr>
        </p:nvSpPr>
        <p:spPr>
          <a:xfrm>
            <a:off x="152400" y="228600"/>
            <a:ext cx="8839200" cy="5897563"/>
          </a:xfrm>
        </p:spPr>
        <p:txBody>
          <a:bodyPr/>
          <a:lstStyle/>
          <a:p>
            <a:pPr eaLnBrk="1" hangingPunct="1"/>
            <a:r>
              <a:rPr lang="en-US" dirty="0"/>
              <a:t>Vocabulary Review. </a:t>
            </a:r>
          </a:p>
          <a:p>
            <a:pPr eaLnBrk="1" hangingPunct="1"/>
            <a:r>
              <a:rPr lang="en-US" dirty="0">
                <a:solidFill>
                  <a:srgbClr val="FFCC99"/>
                </a:solidFill>
              </a:rPr>
              <a:t>Which </a:t>
            </a:r>
            <a:r>
              <a:rPr lang="en-US" b="1" u="sng" dirty="0">
                <a:solidFill>
                  <a:srgbClr val="FFCC99"/>
                </a:solidFill>
              </a:rPr>
              <a:t>two</a:t>
            </a:r>
            <a:r>
              <a:rPr lang="en-US" dirty="0">
                <a:solidFill>
                  <a:srgbClr val="FFCC99"/>
                </a:solidFill>
              </a:rPr>
              <a:t> letters below best describes an organisms </a:t>
            </a:r>
            <a:r>
              <a:rPr lang="en-US" dirty="0">
                <a:solidFill>
                  <a:srgbClr val="FF00FF"/>
                </a:solidFill>
              </a:rPr>
              <a:t>phenotype</a:t>
            </a:r>
            <a:r>
              <a:rPr lang="en-US" dirty="0">
                <a:solidFill>
                  <a:srgbClr val="FFCC99"/>
                </a:solidFill>
              </a:rPr>
              <a:t> and </a:t>
            </a:r>
            <a:r>
              <a:rPr lang="en-US" dirty="0">
                <a:solidFill>
                  <a:srgbClr val="FFFF00"/>
                </a:solidFill>
              </a:rPr>
              <a:t>genotype?</a:t>
            </a:r>
          </a:p>
          <a:p>
            <a:pPr lvl="1" eaLnBrk="1" hangingPunct="1"/>
            <a:r>
              <a:rPr lang="en-US" dirty="0">
                <a:solidFill>
                  <a:srgbClr val="92D050"/>
                </a:solidFill>
              </a:rPr>
              <a:t>A.) When traits are passed from parents to offspring. </a:t>
            </a:r>
          </a:p>
          <a:p>
            <a:pPr lvl="1" eaLnBrk="1" hangingPunct="1"/>
            <a:r>
              <a:rPr lang="en-US" dirty="0">
                <a:solidFill>
                  <a:srgbClr val="FF5050"/>
                </a:solidFill>
              </a:rPr>
              <a:t>B.) An organisms genetic make up.</a:t>
            </a:r>
          </a:p>
          <a:p>
            <a:pPr lvl="1" eaLnBrk="1" hangingPunct="1"/>
            <a:r>
              <a:rPr lang="en-US" dirty="0">
                <a:solidFill>
                  <a:srgbClr val="FFCC99"/>
                </a:solidFill>
              </a:rPr>
              <a:t>C.) An organisms physical appearance or visible traits.</a:t>
            </a:r>
          </a:p>
          <a:p>
            <a:pPr lvl="1" eaLnBrk="1" hangingPunct="1"/>
            <a:r>
              <a:rPr lang="en-US" dirty="0">
                <a:solidFill>
                  <a:schemeClr val="accent1">
                    <a:lumMod val="40000"/>
                    <a:lumOff val="60000"/>
                  </a:schemeClr>
                </a:solidFill>
              </a:rPr>
              <a:t>D.) The different forms of a gene.</a:t>
            </a:r>
          </a:p>
          <a:p>
            <a:pPr lvl="1" eaLnBrk="1" hangingPunct="1"/>
            <a:r>
              <a:rPr lang="en-US" dirty="0">
                <a:solidFill>
                  <a:srgbClr val="996633"/>
                </a:solidFill>
              </a:rPr>
              <a:t>E.) When an organism cannot pass on genetic information. </a:t>
            </a:r>
          </a:p>
        </p:txBody>
      </p:sp>
      <p:sp>
        <p:nvSpPr>
          <p:cNvPr id="957443"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latin typeface="Verdana" pitchFamily="34" charset="0"/>
              </a:rPr>
              <a:t>Copyright © 2010 Ryan P. Murphy</a:t>
            </a:r>
          </a:p>
        </p:txBody>
      </p:sp>
      <p:sp>
        <p:nvSpPr>
          <p:cNvPr id="2" name="Rectangle 1"/>
          <p:cNvSpPr/>
          <p:nvPr/>
        </p:nvSpPr>
        <p:spPr>
          <a:xfrm>
            <a:off x="242802" y="5711996"/>
            <a:ext cx="7034298" cy="923330"/>
          </a:xfrm>
          <a:prstGeom prst="rect">
            <a:avLst/>
          </a:prstGeom>
          <a:noFill/>
        </p:spPr>
        <p:txBody>
          <a:bodyPr wrap="none" lIns="91440" tIns="45720" rIns="91440" bIns="45720">
            <a:spAutoFit/>
          </a:bodyPr>
          <a:lstStyle/>
          <a:p>
            <a:pPr algn="ctr">
              <a:buNone/>
            </a:pPr>
            <a:r>
              <a:rPr lang="en-US" sz="5400" b="1" dirty="0">
                <a:ln w="17780" cmpd="sng">
                  <a:solidFill>
                    <a:sysClr val="windowText" lastClr="000000"/>
                  </a:solidFill>
                  <a:prstDash val="solid"/>
                  <a:miter lim="800000"/>
                </a:ln>
                <a:solidFill>
                  <a:srgbClr val="FF00FF"/>
                </a:solidFill>
                <a:effectLst>
                  <a:outerShdw blurRad="50800" algn="tl" rotWithShape="0">
                    <a:srgbClr val="000000"/>
                  </a:outerShdw>
                </a:effectLst>
              </a:rPr>
              <a:t>a</a:t>
            </a:r>
            <a:r>
              <a:rPr lang="en-US" sz="5400" b="1" cap="none" spc="0" dirty="0">
                <a:ln w="17780" cmpd="sng">
                  <a:solidFill>
                    <a:sysClr val="windowText" lastClr="000000"/>
                  </a:solidFill>
                  <a:prstDash val="solid"/>
                  <a:miter lim="800000"/>
                </a:ln>
                <a:solidFill>
                  <a:srgbClr val="FF00FF"/>
                </a:solidFill>
                <a:effectLst>
                  <a:outerShdw blurRad="50800" algn="tl" rotWithShape="0">
                    <a:srgbClr val="000000"/>
                  </a:outerShdw>
                </a:effectLst>
              </a:rPr>
              <a:t>nd the answer is…</a:t>
            </a:r>
          </a:p>
        </p:txBody>
      </p:sp>
      <p:sp>
        <p:nvSpPr>
          <p:cNvPr id="5" name="Rounded Rectangle 4"/>
          <p:cNvSpPr/>
          <p:nvPr/>
        </p:nvSpPr>
        <p:spPr bwMode="auto">
          <a:xfrm>
            <a:off x="516082" y="3377044"/>
            <a:ext cx="8323118" cy="813955"/>
          </a:xfrm>
          <a:prstGeom prst="roundRect">
            <a:avLst/>
          </a:prstGeom>
          <a:solidFill>
            <a:srgbClr val="FF00FF">
              <a:alpha val="15000"/>
            </a:srgbClr>
          </a:solidFill>
          <a:ln w="57150"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6" name="Rounded Rectangle 5"/>
          <p:cNvSpPr/>
          <p:nvPr/>
        </p:nvSpPr>
        <p:spPr bwMode="auto">
          <a:xfrm>
            <a:off x="516082" y="2743200"/>
            <a:ext cx="6265718" cy="633844"/>
          </a:xfrm>
          <a:prstGeom prst="roundRect">
            <a:avLst/>
          </a:prstGeom>
          <a:solidFill>
            <a:srgbClr val="FFFF00">
              <a:alpha val="15000"/>
            </a:srgbClr>
          </a:solidFill>
          <a:ln w="571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Tree>
    <p:extLst>
      <p:ext uri="{BB962C8B-B14F-4D97-AF65-F5344CB8AC3E}">
        <p14:creationId xmlns:p14="http://schemas.microsoft.com/office/powerpoint/2010/main" val="2020135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2" name="Rectangle 3"/>
          <p:cNvSpPr>
            <a:spLocks noGrp="1" noChangeArrowheads="1"/>
          </p:cNvSpPr>
          <p:nvPr>
            <p:ph type="body" idx="4294967295"/>
          </p:nvPr>
        </p:nvSpPr>
        <p:spPr>
          <a:xfrm>
            <a:off x="228600" y="228600"/>
            <a:ext cx="8763000" cy="5897563"/>
          </a:xfrm>
        </p:spPr>
        <p:txBody>
          <a:bodyPr/>
          <a:lstStyle/>
          <a:p>
            <a:r>
              <a:rPr lang="en-US" sz="2400" dirty="0"/>
              <a:t>Mendel's Laws of Heredity:</a:t>
            </a:r>
          </a:p>
          <a:p>
            <a:r>
              <a:rPr lang="en-US" sz="2400" dirty="0">
                <a:solidFill>
                  <a:srgbClr val="CCCCFF"/>
                </a:solidFill>
              </a:rPr>
              <a:t>1) The Law of Segregation: Each inherited trait is defined by a gene pair. Parental genes are randomly separated to the sex cells so that sex cells contain only one gene of the pair. Offspring therefore inherit one genetic allele from each parent when sex cells unite in fertilization.</a:t>
            </a:r>
          </a:p>
          <a:p>
            <a:r>
              <a:rPr lang="en-US" sz="2400" dirty="0">
                <a:solidFill>
                  <a:srgbClr val="FFCC99"/>
                </a:solidFill>
              </a:rPr>
              <a:t>2) The Law of Independent Assortment: Genes for different traits are sorted separately from one another so that the inheritance of one trait is not dependent on the inheritance of another.</a:t>
            </a:r>
          </a:p>
          <a:p>
            <a:r>
              <a:rPr lang="en-US" sz="2400" dirty="0">
                <a:solidFill>
                  <a:srgbClr val="66FFCC"/>
                </a:solidFill>
              </a:rPr>
              <a:t>3) The Law of Dominance: An organism with alternate forms of a gene will express the form that is dominant.</a:t>
            </a:r>
          </a:p>
          <a:p>
            <a:pPr eaLnBrk="1" hangingPunct="1"/>
            <a:endParaRPr lang="en-US" dirty="0"/>
          </a:p>
        </p:txBody>
      </p:sp>
      <p:sp>
        <p:nvSpPr>
          <p:cNvPr id="957443"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latin typeface="Verdana" pitchFamily="34" charset="0"/>
              </a:rPr>
              <a:t>Copyright © 2010 Ryan P. Murphy</a:t>
            </a:r>
          </a:p>
        </p:txBody>
      </p:sp>
      <p:sp>
        <p:nvSpPr>
          <p:cNvPr id="3" name="Rectangle 2"/>
          <p:cNvSpPr/>
          <p:nvPr/>
        </p:nvSpPr>
        <p:spPr>
          <a:xfrm rot="20028656">
            <a:off x="1403393" y="1681881"/>
            <a:ext cx="6327374" cy="3342453"/>
          </a:xfrm>
          <a:prstGeom prst="rect">
            <a:avLst/>
          </a:prstGeom>
          <a:noFill/>
          <a:ln w="28575">
            <a:noFill/>
          </a:ln>
        </p:spPr>
        <p:txBody>
          <a:bodyPr wrap="none" lIns="91440" tIns="45720" rIns="91440" bIns="45720">
            <a:spAutoFit/>
          </a:bodyPr>
          <a:lstStyle/>
          <a:p>
            <a:pPr algn="ctr">
              <a:buNone/>
            </a:pPr>
            <a:r>
              <a:rPr lang="en-US" b="1" cap="none" spc="0" dirty="0">
                <a:ln w="17780" cmpd="sng">
                  <a:solidFill>
                    <a:sysClr val="windowText" lastClr="000000"/>
                  </a:solidFill>
                  <a:prstDash val="solid"/>
                  <a:miter lim="800000"/>
                </a:ln>
                <a:solidFill>
                  <a:srgbClr val="FF99FF"/>
                </a:solidFill>
                <a:effectLst>
                  <a:outerShdw blurRad="50800" algn="tl" rotWithShape="0">
                    <a:srgbClr val="000000"/>
                  </a:outerShdw>
                </a:effectLst>
              </a:rPr>
              <a:t>Study for </a:t>
            </a:r>
          </a:p>
          <a:p>
            <a:pPr algn="ctr">
              <a:buNone/>
            </a:pPr>
            <a:r>
              <a:rPr lang="en-US" b="1" dirty="0">
                <a:ln w="17780" cmpd="sng">
                  <a:solidFill>
                    <a:sysClr val="windowText" lastClr="000000"/>
                  </a:solidFill>
                  <a:prstDash val="solid"/>
                  <a:miter lim="800000"/>
                </a:ln>
                <a:solidFill>
                  <a:srgbClr val="FF99FF"/>
                </a:solidFill>
                <a:effectLst>
                  <a:outerShdw blurRad="50800" algn="tl" rotWithShape="0">
                    <a:srgbClr val="000000"/>
                  </a:outerShdw>
                </a:effectLst>
              </a:rPr>
              <a:t>1 minute</a:t>
            </a:r>
            <a:endParaRPr lang="en-US" b="1" cap="none" spc="0" dirty="0">
              <a:ln w="17780" cmpd="sng">
                <a:solidFill>
                  <a:sysClr val="windowText" lastClr="000000"/>
                </a:solidFill>
                <a:prstDash val="solid"/>
                <a:miter lim="800000"/>
              </a:ln>
              <a:solidFill>
                <a:srgbClr val="FF99FF"/>
              </a:solidFill>
              <a:effectLst>
                <a:outerShdw blurRad="50800" algn="tl" rotWithShape="0">
                  <a:srgbClr val="000000"/>
                </a:outerShdw>
              </a:effectLst>
            </a:endParaRPr>
          </a:p>
        </p:txBody>
      </p:sp>
    </p:spTree>
    <p:extLst>
      <p:ext uri="{BB962C8B-B14F-4D97-AF65-F5344CB8AC3E}">
        <p14:creationId xmlns:p14="http://schemas.microsoft.com/office/powerpoint/2010/main" val="229720179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2" name="Rectangle 3"/>
          <p:cNvSpPr>
            <a:spLocks noGrp="1" noChangeArrowheads="1"/>
          </p:cNvSpPr>
          <p:nvPr>
            <p:ph type="body" idx="4294967295"/>
          </p:nvPr>
        </p:nvSpPr>
        <p:spPr>
          <a:xfrm>
            <a:off x="228600" y="228600"/>
            <a:ext cx="8763000" cy="5897563"/>
          </a:xfrm>
        </p:spPr>
        <p:txBody>
          <a:bodyPr/>
          <a:lstStyle/>
          <a:p>
            <a:r>
              <a:rPr lang="en-US" sz="2400" dirty="0"/>
              <a:t>Mendel's Laws of Heredity:</a:t>
            </a:r>
          </a:p>
          <a:p>
            <a:r>
              <a:rPr lang="en-US" sz="2400" dirty="0">
                <a:solidFill>
                  <a:srgbClr val="CCCCFF"/>
                </a:solidFill>
              </a:rPr>
              <a:t>1) The Law of Segregation: Each inherited trait is defined by a gene pair. Parental genes are randomly separated to the sex cells so that sex cells contain only one gene of the pair. Offspring therefore inherit one genetic allele from each parent when sex cells unite in fertilization.</a:t>
            </a:r>
          </a:p>
          <a:p>
            <a:r>
              <a:rPr lang="en-US" sz="2400" dirty="0">
                <a:solidFill>
                  <a:srgbClr val="FFCC99"/>
                </a:solidFill>
              </a:rPr>
              <a:t>2) The Law of Independent Assortment: Genes for different traits are sorted separately from one another so that the inheritance of one trait is not dependent on the inheritance of another.</a:t>
            </a:r>
          </a:p>
          <a:p>
            <a:r>
              <a:rPr lang="en-US" sz="2400" dirty="0">
                <a:solidFill>
                  <a:srgbClr val="66FFCC"/>
                </a:solidFill>
              </a:rPr>
              <a:t>3) The Law of Dominance: An organism with alternate forms of a gene will express the form that is dominant.</a:t>
            </a:r>
          </a:p>
          <a:p>
            <a:pPr eaLnBrk="1" hangingPunct="1"/>
            <a:endParaRPr lang="en-US" dirty="0"/>
          </a:p>
        </p:txBody>
      </p:sp>
      <p:sp>
        <p:nvSpPr>
          <p:cNvPr id="957443"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latin typeface="Verdana" pitchFamily="34" charset="0"/>
              </a:rPr>
              <a:t>Copyright © 2010 Ryan P. Murphy</a:t>
            </a:r>
          </a:p>
        </p:txBody>
      </p:sp>
    </p:spTree>
    <p:extLst>
      <p:ext uri="{BB962C8B-B14F-4D97-AF65-F5344CB8AC3E}">
        <p14:creationId xmlns:p14="http://schemas.microsoft.com/office/powerpoint/2010/main" val="21531354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DNA tatto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3052"/>
            <a:ext cx="9144000" cy="6834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546143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2" name="Rectangle 3"/>
          <p:cNvSpPr>
            <a:spLocks noGrp="1" noChangeArrowheads="1"/>
          </p:cNvSpPr>
          <p:nvPr>
            <p:ph type="body" idx="4294967295"/>
          </p:nvPr>
        </p:nvSpPr>
        <p:spPr>
          <a:xfrm>
            <a:off x="228600" y="228600"/>
            <a:ext cx="8763000" cy="5897563"/>
          </a:xfrm>
        </p:spPr>
        <p:txBody>
          <a:bodyPr/>
          <a:lstStyle/>
          <a:p>
            <a:r>
              <a:rPr lang="en-US" sz="2400" dirty="0"/>
              <a:t>Mendel's Laws of Heredity:</a:t>
            </a:r>
          </a:p>
          <a:p>
            <a:r>
              <a:rPr lang="en-US" sz="2400" dirty="0">
                <a:solidFill>
                  <a:srgbClr val="CCCCFF"/>
                </a:solidFill>
              </a:rPr>
              <a:t>1) The Law of Segregation: Each inherited trait is defined by a gene pair. Parental genes are randomly separated to the sex cells so that sex cells contain only one gene of the pair. Offspring therefore inherit one genetic allele from each parent when sex cells unite in fertilization.</a:t>
            </a:r>
          </a:p>
          <a:p>
            <a:r>
              <a:rPr lang="en-US" sz="2400" dirty="0">
                <a:solidFill>
                  <a:srgbClr val="FFCC99"/>
                </a:solidFill>
              </a:rPr>
              <a:t>2) The Law of Independent Assortment: Genes for different traits are sorted separately from one another so that the inheritance of one trait is not dependent on the inheritance of another.</a:t>
            </a:r>
          </a:p>
          <a:p>
            <a:r>
              <a:rPr lang="en-US" sz="2400" dirty="0">
                <a:solidFill>
                  <a:srgbClr val="66FFCC"/>
                </a:solidFill>
              </a:rPr>
              <a:t>3) The Law of Dominance: An organism with alternate forms of a gene will express the form that is dominant.</a:t>
            </a:r>
          </a:p>
          <a:p>
            <a:pPr eaLnBrk="1" hangingPunct="1"/>
            <a:endParaRPr lang="en-US" dirty="0"/>
          </a:p>
        </p:txBody>
      </p:sp>
      <p:sp>
        <p:nvSpPr>
          <p:cNvPr id="957443"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latin typeface="Verdana" pitchFamily="34" charset="0"/>
              </a:rPr>
              <a:t>Copyright © 2010 Ryan P. Murphy</a:t>
            </a:r>
          </a:p>
        </p:txBody>
      </p:sp>
      <p:sp>
        <p:nvSpPr>
          <p:cNvPr id="2" name="Rounded Rectangle 1"/>
          <p:cNvSpPr/>
          <p:nvPr/>
        </p:nvSpPr>
        <p:spPr bwMode="auto">
          <a:xfrm>
            <a:off x="6553200" y="762000"/>
            <a:ext cx="457200" cy="30480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8" name="Rounded Rectangle 7"/>
          <p:cNvSpPr/>
          <p:nvPr/>
        </p:nvSpPr>
        <p:spPr bwMode="auto">
          <a:xfrm>
            <a:off x="838200" y="1143000"/>
            <a:ext cx="762000" cy="30480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9" name="Rounded Rectangle 8"/>
          <p:cNvSpPr/>
          <p:nvPr/>
        </p:nvSpPr>
        <p:spPr bwMode="auto">
          <a:xfrm>
            <a:off x="5867400" y="1447800"/>
            <a:ext cx="533400" cy="30480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0" name="Rounded Rectangle 9"/>
          <p:cNvSpPr/>
          <p:nvPr/>
        </p:nvSpPr>
        <p:spPr bwMode="auto">
          <a:xfrm>
            <a:off x="6019800" y="1828800"/>
            <a:ext cx="609600" cy="37974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1" name="Rounded Rectangle 10"/>
          <p:cNvSpPr/>
          <p:nvPr/>
        </p:nvSpPr>
        <p:spPr bwMode="auto">
          <a:xfrm>
            <a:off x="4901676" y="2208540"/>
            <a:ext cx="1371600" cy="30606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2" name="Rounded Rectangle 11"/>
          <p:cNvSpPr/>
          <p:nvPr/>
        </p:nvSpPr>
        <p:spPr bwMode="auto">
          <a:xfrm>
            <a:off x="2971800" y="3048000"/>
            <a:ext cx="1269264" cy="30606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3" name="Rounded Rectangle 12"/>
          <p:cNvSpPr/>
          <p:nvPr/>
        </p:nvSpPr>
        <p:spPr bwMode="auto">
          <a:xfrm>
            <a:off x="4724400" y="3373582"/>
            <a:ext cx="1269264" cy="30606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4" name="Rounded Rectangle 13"/>
          <p:cNvSpPr/>
          <p:nvPr/>
        </p:nvSpPr>
        <p:spPr bwMode="auto">
          <a:xfrm>
            <a:off x="6311217" y="2667000"/>
            <a:ext cx="634632" cy="30606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5" name="Rounded Rectangle 14"/>
          <p:cNvSpPr/>
          <p:nvPr/>
        </p:nvSpPr>
        <p:spPr bwMode="auto">
          <a:xfrm>
            <a:off x="5972254" y="4572000"/>
            <a:ext cx="1091832" cy="30606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Tree>
    <p:extLst>
      <p:ext uri="{BB962C8B-B14F-4D97-AF65-F5344CB8AC3E}">
        <p14:creationId xmlns:p14="http://schemas.microsoft.com/office/powerpoint/2010/main" val="1983556522"/>
      </p:ext>
    </p:extLst>
  </p:cSld>
  <p:clrMapOvr>
    <a:masterClrMapping/>
  </p:clrMapOvr>
  <mc:AlternateContent xmlns:mc="http://schemas.openxmlformats.org/markup-compatibility/2006" xmlns:p14="http://schemas.microsoft.com/office/powerpoint/2010/main">
    <mc:Choice Requires="p14">
      <p:transition spd="slow" p14:dur="1400">
        <p14:doors/>
      </p:transition>
    </mc:Choice>
    <mc:Fallback xmlns="">
      <p:transition spd="slow">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2" name="Rectangle 3"/>
          <p:cNvSpPr>
            <a:spLocks noGrp="1" noChangeArrowheads="1"/>
          </p:cNvSpPr>
          <p:nvPr>
            <p:ph type="body" idx="4294967295"/>
          </p:nvPr>
        </p:nvSpPr>
        <p:spPr>
          <a:xfrm>
            <a:off x="228600" y="228600"/>
            <a:ext cx="8763000" cy="5897563"/>
          </a:xfrm>
        </p:spPr>
        <p:txBody>
          <a:bodyPr/>
          <a:lstStyle/>
          <a:p>
            <a:r>
              <a:rPr lang="en-US" sz="2400" dirty="0"/>
              <a:t>Mendel's Laws of Heredity:</a:t>
            </a:r>
          </a:p>
          <a:p>
            <a:r>
              <a:rPr lang="en-US" sz="2400" dirty="0">
                <a:solidFill>
                  <a:srgbClr val="CCCCFF"/>
                </a:solidFill>
              </a:rPr>
              <a:t>1) The Law of Segregation: Each inherited trait is defined by a gene pair. Parental genes are randomly separated to the sex cells so that sex cells contain only one gene of the pair. Offspring therefore inherit one genetic allele from each parent when sex cells unite in fertilization.</a:t>
            </a:r>
          </a:p>
          <a:p>
            <a:r>
              <a:rPr lang="en-US" sz="2400" dirty="0">
                <a:solidFill>
                  <a:srgbClr val="FFCC99"/>
                </a:solidFill>
              </a:rPr>
              <a:t>2) The Law of Independent Assortment: Genes for different traits are sorted separately from one another so that the inheritance of one trait is not dependent on the inheritance of another.</a:t>
            </a:r>
          </a:p>
          <a:p>
            <a:r>
              <a:rPr lang="en-US" sz="2400" dirty="0">
                <a:solidFill>
                  <a:srgbClr val="66FFCC"/>
                </a:solidFill>
              </a:rPr>
              <a:t>3) The Law of Dominance: An organism with alternate forms of a gene will express the form that is dominant.</a:t>
            </a:r>
          </a:p>
          <a:p>
            <a:pPr eaLnBrk="1" hangingPunct="1"/>
            <a:endParaRPr lang="en-US" dirty="0"/>
          </a:p>
        </p:txBody>
      </p:sp>
      <p:sp>
        <p:nvSpPr>
          <p:cNvPr id="957443"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latin typeface="Verdana" pitchFamily="34" charset="0"/>
              </a:rPr>
              <a:t>Copyright © 2010 Ryan P. Murphy</a:t>
            </a:r>
          </a:p>
        </p:txBody>
      </p:sp>
      <p:sp>
        <p:nvSpPr>
          <p:cNvPr id="2" name="Rounded Rectangle 1"/>
          <p:cNvSpPr/>
          <p:nvPr/>
        </p:nvSpPr>
        <p:spPr bwMode="auto">
          <a:xfrm>
            <a:off x="6553200" y="762000"/>
            <a:ext cx="457200" cy="304800"/>
          </a:xfrm>
          <a:prstGeom prst="roundRect">
            <a:avLst/>
          </a:prstGeom>
          <a:solidFill>
            <a:schemeClr val="bg1"/>
          </a:solidFill>
          <a:ln w="9525" cap="flat" cmpd="sng" algn="ctr">
            <a:solidFill>
              <a:srgbClr val="FFC000"/>
            </a:solidFill>
            <a:prstDash val="solid"/>
            <a:round/>
            <a:headEnd type="none" w="med" len="med"/>
            <a:tailEnd type="none" w="med" len="med"/>
          </a:ln>
          <a:effectLst>
            <a:glow rad="609600">
              <a:srgbClr val="FFC000">
                <a:alpha val="99000"/>
              </a:srgbClr>
            </a:glow>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glow rad="127000">
                  <a:srgbClr val="FFC000"/>
                </a:glow>
                <a:outerShdw blurRad="38100" dist="38100" dir="2700000" algn="tl">
                  <a:srgbClr val="000000">
                    <a:alpha val="43137"/>
                  </a:srgbClr>
                </a:outerShdw>
              </a:effectLst>
              <a:latin typeface="Tahoma" pitchFamily="34" charset="0"/>
            </a:endParaRPr>
          </a:p>
        </p:txBody>
      </p:sp>
      <p:sp>
        <p:nvSpPr>
          <p:cNvPr id="8" name="Rounded Rectangle 7"/>
          <p:cNvSpPr/>
          <p:nvPr/>
        </p:nvSpPr>
        <p:spPr bwMode="auto">
          <a:xfrm>
            <a:off x="838200" y="1143000"/>
            <a:ext cx="762000" cy="30480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9" name="Rounded Rectangle 8"/>
          <p:cNvSpPr/>
          <p:nvPr/>
        </p:nvSpPr>
        <p:spPr bwMode="auto">
          <a:xfrm>
            <a:off x="5867400" y="1447800"/>
            <a:ext cx="533400" cy="30480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0" name="Rounded Rectangle 9"/>
          <p:cNvSpPr/>
          <p:nvPr/>
        </p:nvSpPr>
        <p:spPr bwMode="auto">
          <a:xfrm>
            <a:off x="6019800" y="1828800"/>
            <a:ext cx="609600" cy="37974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1" name="Rounded Rectangle 10"/>
          <p:cNvSpPr/>
          <p:nvPr/>
        </p:nvSpPr>
        <p:spPr bwMode="auto">
          <a:xfrm>
            <a:off x="4901676" y="2208540"/>
            <a:ext cx="1371600" cy="30606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2" name="Rounded Rectangle 11"/>
          <p:cNvSpPr/>
          <p:nvPr/>
        </p:nvSpPr>
        <p:spPr bwMode="auto">
          <a:xfrm>
            <a:off x="2971800" y="3048000"/>
            <a:ext cx="1269264" cy="30606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3" name="Rounded Rectangle 12"/>
          <p:cNvSpPr/>
          <p:nvPr/>
        </p:nvSpPr>
        <p:spPr bwMode="auto">
          <a:xfrm>
            <a:off x="4724400" y="3373582"/>
            <a:ext cx="1269264" cy="30606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4" name="Rounded Rectangle 13"/>
          <p:cNvSpPr/>
          <p:nvPr/>
        </p:nvSpPr>
        <p:spPr bwMode="auto">
          <a:xfrm>
            <a:off x="6311217" y="2667000"/>
            <a:ext cx="634632" cy="30606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5" name="Rounded Rectangle 14"/>
          <p:cNvSpPr/>
          <p:nvPr/>
        </p:nvSpPr>
        <p:spPr bwMode="auto">
          <a:xfrm>
            <a:off x="5972254" y="4572000"/>
            <a:ext cx="1091832" cy="30606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Tree>
    <p:extLst>
      <p:ext uri="{BB962C8B-B14F-4D97-AF65-F5344CB8AC3E}">
        <p14:creationId xmlns:p14="http://schemas.microsoft.com/office/powerpoint/2010/main" val="198524643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2" name="Rectangle 3"/>
          <p:cNvSpPr>
            <a:spLocks noGrp="1" noChangeArrowheads="1"/>
          </p:cNvSpPr>
          <p:nvPr>
            <p:ph type="body" idx="4294967295"/>
          </p:nvPr>
        </p:nvSpPr>
        <p:spPr>
          <a:xfrm>
            <a:off x="228600" y="228600"/>
            <a:ext cx="8763000" cy="5897563"/>
          </a:xfrm>
        </p:spPr>
        <p:txBody>
          <a:bodyPr/>
          <a:lstStyle/>
          <a:p>
            <a:r>
              <a:rPr lang="en-US" sz="2400" dirty="0"/>
              <a:t>Mendel's Laws of Heredity:</a:t>
            </a:r>
          </a:p>
          <a:p>
            <a:r>
              <a:rPr lang="en-US" sz="2400" dirty="0">
                <a:solidFill>
                  <a:srgbClr val="CCCCFF"/>
                </a:solidFill>
              </a:rPr>
              <a:t>1) The Law of Segregation: Each inherited </a:t>
            </a:r>
            <a:r>
              <a:rPr lang="en-US" sz="2400" u="sng" dirty="0">
                <a:solidFill>
                  <a:srgbClr val="CCCCFF"/>
                </a:solidFill>
              </a:rPr>
              <a:t>trait</a:t>
            </a:r>
            <a:r>
              <a:rPr lang="en-US" sz="2400" dirty="0">
                <a:solidFill>
                  <a:srgbClr val="CCCCFF"/>
                </a:solidFill>
              </a:rPr>
              <a:t> is defined by a gene pair. Parental genes are randomly separated to the sex cells so that sex cells contain only one gene of the pair. Offspring therefore inherit one genetic allele from each parent when sex cells unite in fertilization.</a:t>
            </a:r>
          </a:p>
          <a:p>
            <a:r>
              <a:rPr lang="en-US" sz="2400" dirty="0">
                <a:solidFill>
                  <a:srgbClr val="FFCC99"/>
                </a:solidFill>
              </a:rPr>
              <a:t>2) The Law of Independent Assortment: Genes for different traits are sorted separately from one another so that the inheritance of one trait is not dependent on the inheritance of another.</a:t>
            </a:r>
          </a:p>
          <a:p>
            <a:r>
              <a:rPr lang="en-US" sz="2400" dirty="0">
                <a:solidFill>
                  <a:srgbClr val="66FFCC"/>
                </a:solidFill>
              </a:rPr>
              <a:t>3) The Law of Dominance: An organism with alternate forms of a gene will express the form that is dominant.</a:t>
            </a:r>
          </a:p>
          <a:p>
            <a:pPr eaLnBrk="1" hangingPunct="1"/>
            <a:endParaRPr lang="en-US" dirty="0"/>
          </a:p>
        </p:txBody>
      </p:sp>
      <p:sp>
        <p:nvSpPr>
          <p:cNvPr id="957443"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latin typeface="Verdana" pitchFamily="34" charset="0"/>
              </a:rPr>
              <a:t>Copyright © 2010 Ryan P. Murphy</a:t>
            </a:r>
          </a:p>
        </p:txBody>
      </p:sp>
      <p:sp>
        <p:nvSpPr>
          <p:cNvPr id="8" name="Rounded Rectangle 7"/>
          <p:cNvSpPr/>
          <p:nvPr/>
        </p:nvSpPr>
        <p:spPr bwMode="auto">
          <a:xfrm>
            <a:off x="838200" y="1143000"/>
            <a:ext cx="762000" cy="30480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9" name="Rounded Rectangle 8"/>
          <p:cNvSpPr/>
          <p:nvPr/>
        </p:nvSpPr>
        <p:spPr bwMode="auto">
          <a:xfrm>
            <a:off x="5867400" y="1447800"/>
            <a:ext cx="533400" cy="30480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0" name="Rounded Rectangle 9"/>
          <p:cNvSpPr/>
          <p:nvPr/>
        </p:nvSpPr>
        <p:spPr bwMode="auto">
          <a:xfrm>
            <a:off x="6019800" y="1828800"/>
            <a:ext cx="609600" cy="37974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1" name="Rounded Rectangle 10"/>
          <p:cNvSpPr/>
          <p:nvPr/>
        </p:nvSpPr>
        <p:spPr bwMode="auto">
          <a:xfrm>
            <a:off x="4901676" y="2208540"/>
            <a:ext cx="1371600" cy="30606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2" name="Rounded Rectangle 11"/>
          <p:cNvSpPr/>
          <p:nvPr/>
        </p:nvSpPr>
        <p:spPr bwMode="auto">
          <a:xfrm>
            <a:off x="2971800" y="3048000"/>
            <a:ext cx="1269264" cy="30606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3" name="Rounded Rectangle 12"/>
          <p:cNvSpPr/>
          <p:nvPr/>
        </p:nvSpPr>
        <p:spPr bwMode="auto">
          <a:xfrm>
            <a:off x="4724400" y="3373582"/>
            <a:ext cx="1269264" cy="30606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4" name="Rounded Rectangle 13"/>
          <p:cNvSpPr/>
          <p:nvPr/>
        </p:nvSpPr>
        <p:spPr bwMode="auto">
          <a:xfrm>
            <a:off x="6311217" y="2667000"/>
            <a:ext cx="634632" cy="30606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5" name="Rounded Rectangle 14"/>
          <p:cNvSpPr/>
          <p:nvPr/>
        </p:nvSpPr>
        <p:spPr bwMode="auto">
          <a:xfrm>
            <a:off x="5972254" y="4572000"/>
            <a:ext cx="1091832" cy="30606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Tree>
    <p:extLst>
      <p:ext uri="{BB962C8B-B14F-4D97-AF65-F5344CB8AC3E}">
        <p14:creationId xmlns:p14="http://schemas.microsoft.com/office/powerpoint/2010/main" val="611591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Rectangle 3"/>
          <p:cNvSpPr>
            <a:spLocks noGrp="1" noChangeArrowheads="1"/>
          </p:cNvSpPr>
          <p:nvPr>
            <p:ph type="body" idx="1"/>
          </p:nvPr>
        </p:nvSpPr>
        <p:spPr>
          <a:xfrm>
            <a:off x="455613" y="381000"/>
            <a:ext cx="8226425" cy="5715000"/>
          </a:xfrm>
        </p:spPr>
        <p:txBody>
          <a:bodyPr/>
          <a:lstStyle/>
          <a:p>
            <a:pPr eaLnBrk="1" hangingPunct="1"/>
            <a:r>
              <a:rPr lang="en-US"/>
              <a:t>A </a:t>
            </a:r>
            <a:r>
              <a:rPr lang="en-US" b="1"/>
              <a:t>recessive allele</a:t>
            </a:r>
            <a:r>
              <a:rPr lang="en-US"/>
              <a:t> is covered up when the dominant allele is with it.  A </a:t>
            </a:r>
            <a:r>
              <a:rPr lang="en-US" b="1"/>
              <a:t>hybrid</a:t>
            </a:r>
            <a:r>
              <a:rPr lang="en-US"/>
              <a:t> has two different alleles </a:t>
            </a:r>
          </a:p>
        </p:txBody>
      </p:sp>
      <p:sp>
        <p:nvSpPr>
          <p:cNvPr id="130053"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p>
        </p:txBody>
      </p:sp>
      <p:pic>
        <p:nvPicPr>
          <p:cNvPr id="130060" name="Picture 5" descr="basicpunnetsqua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133600"/>
            <a:ext cx="8458200" cy="4457700"/>
          </a:xfrm>
          <a:prstGeom prst="rect">
            <a:avLst/>
          </a:prstGeom>
          <a:noFill/>
          <a:ln w="76200">
            <a:solidFill>
              <a:srgbClr val="777777"/>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2" name="Rectangle 3"/>
          <p:cNvSpPr>
            <a:spLocks noGrp="1" noChangeArrowheads="1"/>
          </p:cNvSpPr>
          <p:nvPr>
            <p:ph type="body" idx="4294967295"/>
          </p:nvPr>
        </p:nvSpPr>
        <p:spPr>
          <a:xfrm>
            <a:off x="228600" y="228600"/>
            <a:ext cx="8763000" cy="5897563"/>
          </a:xfrm>
        </p:spPr>
        <p:txBody>
          <a:bodyPr/>
          <a:lstStyle/>
          <a:p>
            <a:r>
              <a:rPr lang="en-US" sz="2400" dirty="0"/>
              <a:t>Mendel's Laws of Heredity:</a:t>
            </a:r>
          </a:p>
          <a:p>
            <a:r>
              <a:rPr lang="en-US" sz="2400" dirty="0">
                <a:solidFill>
                  <a:srgbClr val="CCCCFF"/>
                </a:solidFill>
              </a:rPr>
              <a:t>1) The Law of Segregation: Each inherited </a:t>
            </a:r>
            <a:r>
              <a:rPr lang="en-US" sz="2400" u="sng" dirty="0">
                <a:solidFill>
                  <a:srgbClr val="CCCCFF"/>
                </a:solidFill>
              </a:rPr>
              <a:t>trait</a:t>
            </a:r>
            <a:r>
              <a:rPr lang="en-US" sz="2400" dirty="0">
                <a:solidFill>
                  <a:srgbClr val="CCCCFF"/>
                </a:solidFill>
              </a:rPr>
              <a:t> is defined by a gene pair. Parental genes are randomly separated to the sex cells so that sex cells contain only one gene of the pair. Offspring therefore inherit one genetic allele from each parent when sex cells unite in fertilization.</a:t>
            </a:r>
          </a:p>
          <a:p>
            <a:r>
              <a:rPr lang="en-US" sz="2400" dirty="0">
                <a:solidFill>
                  <a:srgbClr val="FFCC99"/>
                </a:solidFill>
              </a:rPr>
              <a:t>2) The Law of Independent Assortment: Genes for different traits are sorted separately from one another so that the inheritance of one trait is not dependent on the inheritance of another.</a:t>
            </a:r>
          </a:p>
          <a:p>
            <a:r>
              <a:rPr lang="en-US" sz="2400" dirty="0">
                <a:solidFill>
                  <a:srgbClr val="66FFCC"/>
                </a:solidFill>
              </a:rPr>
              <a:t>3) The Law of Dominance: An organism with alternate forms of a gene will express the form that is dominant.</a:t>
            </a:r>
          </a:p>
          <a:p>
            <a:pPr eaLnBrk="1" hangingPunct="1"/>
            <a:endParaRPr lang="en-US" dirty="0"/>
          </a:p>
        </p:txBody>
      </p:sp>
      <p:sp>
        <p:nvSpPr>
          <p:cNvPr id="957443"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latin typeface="Verdana" pitchFamily="34" charset="0"/>
              </a:rPr>
              <a:t>Copyright © 2010 Ryan P. Murphy</a:t>
            </a:r>
          </a:p>
        </p:txBody>
      </p:sp>
      <p:sp>
        <p:nvSpPr>
          <p:cNvPr id="8" name="Rounded Rectangle 7"/>
          <p:cNvSpPr/>
          <p:nvPr/>
        </p:nvSpPr>
        <p:spPr bwMode="auto">
          <a:xfrm>
            <a:off x="838200" y="1143000"/>
            <a:ext cx="762000" cy="304800"/>
          </a:xfrm>
          <a:prstGeom prst="roundRect">
            <a:avLst/>
          </a:prstGeom>
          <a:solidFill>
            <a:schemeClr val="bg1"/>
          </a:solidFill>
          <a:ln w="9525" cap="flat" cmpd="sng" algn="ctr">
            <a:solidFill>
              <a:schemeClr val="tx1"/>
            </a:solidFill>
            <a:prstDash val="solid"/>
            <a:round/>
            <a:headEnd type="none" w="med" len="med"/>
            <a:tailEnd type="none" w="med" len="med"/>
          </a:ln>
          <a:effectLst>
            <a:glow rad="228600">
              <a:srgbClr val="FFC000"/>
            </a:glow>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9" name="Rounded Rectangle 8"/>
          <p:cNvSpPr/>
          <p:nvPr/>
        </p:nvSpPr>
        <p:spPr bwMode="auto">
          <a:xfrm>
            <a:off x="5867400" y="1447800"/>
            <a:ext cx="533400" cy="30480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0" name="Rounded Rectangle 9"/>
          <p:cNvSpPr/>
          <p:nvPr/>
        </p:nvSpPr>
        <p:spPr bwMode="auto">
          <a:xfrm>
            <a:off x="6019800" y="1828800"/>
            <a:ext cx="609600" cy="37974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1" name="Rounded Rectangle 10"/>
          <p:cNvSpPr/>
          <p:nvPr/>
        </p:nvSpPr>
        <p:spPr bwMode="auto">
          <a:xfrm>
            <a:off x="4901676" y="2208540"/>
            <a:ext cx="1371600" cy="30606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2" name="Rounded Rectangle 11"/>
          <p:cNvSpPr/>
          <p:nvPr/>
        </p:nvSpPr>
        <p:spPr bwMode="auto">
          <a:xfrm>
            <a:off x="2971800" y="3048000"/>
            <a:ext cx="1269264" cy="30606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3" name="Rounded Rectangle 12"/>
          <p:cNvSpPr/>
          <p:nvPr/>
        </p:nvSpPr>
        <p:spPr bwMode="auto">
          <a:xfrm>
            <a:off x="4724400" y="3373582"/>
            <a:ext cx="1269264" cy="30606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4" name="Rounded Rectangle 13"/>
          <p:cNvSpPr/>
          <p:nvPr/>
        </p:nvSpPr>
        <p:spPr bwMode="auto">
          <a:xfrm>
            <a:off x="6311217" y="2667000"/>
            <a:ext cx="634632" cy="30606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5" name="Rounded Rectangle 14"/>
          <p:cNvSpPr/>
          <p:nvPr/>
        </p:nvSpPr>
        <p:spPr bwMode="auto">
          <a:xfrm>
            <a:off x="5972254" y="4572000"/>
            <a:ext cx="1091832" cy="30606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Tree>
    <p:extLst>
      <p:ext uri="{BB962C8B-B14F-4D97-AF65-F5344CB8AC3E}">
        <p14:creationId xmlns:p14="http://schemas.microsoft.com/office/powerpoint/2010/main" val="128286134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2" name="Rectangle 3"/>
          <p:cNvSpPr>
            <a:spLocks noGrp="1" noChangeArrowheads="1"/>
          </p:cNvSpPr>
          <p:nvPr>
            <p:ph type="body" idx="4294967295"/>
          </p:nvPr>
        </p:nvSpPr>
        <p:spPr>
          <a:xfrm>
            <a:off x="228600" y="228600"/>
            <a:ext cx="8763000" cy="5897563"/>
          </a:xfrm>
        </p:spPr>
        <p:txBody>
          <a:bodyPr/>
          <a:lstStyle/>
          <a:p>
            <a:r>
              <a:rPr lang="en-US" sz="2400" dirty="0"/>
              <a:t>Mendel's Laws of Heredity:</a:t>
            </a:r>
          </a:p>
          <a:p>
            <a:r>
              <a:rPr lang="en-US" sz="2400" dirty="0">
                <a:solidFill>
                  <a:srgbClr val="CCCCFF"/>
                </a:solidFill>
              </a:rPr>
              <a:t>1) The Law of Segregation: Each inherited </a:t>
            </a:r>
            <a:r>
              <a:rPr lang="en-US" sz="2400" u="sng" dirty="0">
                <a:solidFill>
                  <a:srgbClr val="CCCCFF"/>
                </a:solidFill>
              </a:rPr>
              <a:t>trait</a:t>
            </a:r>
            <a:r>
              <a:rPr lang="en-US" sz="2400" dirty="0">
                <a:solidFill>
                  <a:srgbClr val="CCCCFF"/>
                </a:solidFill>
              </a:rPr>
              <a:t> is defined by a </a:t>
            </a:r>
            <a:r>
              <a:rPr lang="en-US" sz="2400" u="sng" dirty="0">
                <a:solidFill>
                  <a:srgbClr val="CCCCFF"/>
                </a:solidFill>
              </a:rPr>
              <a:t>gene</a:t>
            </a:r>
            <a:r>
              <a:rPr lang="en-US" sz="2400" dirty="0">
                <a:solidFill>
                  <a:srgbClr val="CCCCFF"/>
                </a:solidFill>
              </a:rPr>
              <a:t> pair. Parental genes are randomly separated to the sex cells so that sex cells contain only one gene of the pair. Offspring therefore inherit one genetic allele from each parent when sex cells unite in fertilization.</a:t>
            </a:r>
          </a:p>
          <a:p>
            <a:r>
              <a:rPr lang="en-US" sz="2400" dirty="0">
                <a:solidFill>
                  <a:srgbClr val="FFCC99"/>
                </a:solidFill>
              </a:rPr>
              <a:t>2) The Law of Independent Assortment: Genes for different traits are sorted separately from one another so that the inheritance of one trait is not dependent on the inheritance of another.</a:t>
            </a:r>
          </a:p>
          <a:p>
            <a:r>
              <a:rPr lang="en-US" sz="2400" dirty="0">
                <a:solidFill>
                  <a:srgbClr val="66FFCC"/>
                </a:solidFill>
              </a:rPr>
              <a:t>3) The Law of Dominance: An organism with alternate forms of a gene will express the form that is dominant.</a:t>
            </a:r>
          </a:p>
          <a:p>
            <a:pPr eaLnBrk="1" hangingPunct="1"/>
            <a:endParaRPr lang="en-US" dirty="0"/>
          </a:p>
        </p:txBody>
      </p:sp>
      <p:sp>
        <p:nvSpPr>
          <p:cNvPr id="957443"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latin typeface="Verdana" pitchFamily="34" charset="0"/>
              </a:rPr>
              <a:t>Copyright © 2010 Ryan P. Murphy</a:t>
            </a:r>
          </a:p>
        </p:txBody>
      </p:sp>
      <p:sp>
        <p:nvSpPr>
          <p:cNvPr id="9" name="Rounded Rectangle 8"/>
          <p:cNvSpPr/>
          <p:nvPr/>
        </p:nvSpPr>
        <p:spPr bwMode="auto">
          <a:xfrm>
            <a:off x="5867400" y="1447800"/>
            <a:ext cx="533400" cy="30480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0" name="Rounded Rectangle 9"/>
          <p:cNvSpPr/>
          <p:nvPr/>
        </p:nvSpPr>
        <p:spPr bwMode="auto">
          <a:xfrm>
            <a:off x="6019800" y="1828800"/>
            <a:ext cx="609600" cy="37974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1" name="Rounded Rectangle 10"/>
          <p:cNvSpPr/>
          <p:nvPr/>
        </p:nvSpPr>
        <p:spPr bwMode="auto">
          <a:xfrm>
            <a:off x="4901676" y="2208540"/>
            <a:ext cx="1371600" cy="30606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2" name="Rounded Rectangle 11"/>
          <p:cNvSpPr/>
          <p:nvPr/>
        </p:nvSpPr>
        <p:spPr bwMode="auto">
          <a:xfrm>
            <a:off x="2971800" y="3048000"/>
            <a:ext cx="1269264" cy="30606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3" name="Rounded Rectangle 12"/>
          <p:cNvSpPr/>
          <p:nvPr/>
        </p:nvSpPr>
        <p:spPr bwMode="auto">
          <a:xfrm>
            <a:off x="4724400" y="3373582"/>
            <a:ext cx="1269264" cy="30606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4" name="Rounded Rectangle 13"/>
          <p:cNvSpPr/>
          <p:nvPr/>
        </p:nvSpPr>
        <p:spPr bwMode="auto">
          <a:xfrm>
            <a:off x="6311217" y="2667000"/>
            <a:ext cx="634632" cy="30606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5" name="Rounded Rectangle 14"/>
          <p:cNvSpPr/>
          <p:nvPr/>
        </p:nvSpPr>
        <p:spPr bwMode="auto">
          <a:xfrm>
            <a:off x="5972254" y="4572000"/>
            <a:ext cx="1091832" cy="30606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Tree>
    <p:extLst>
      <p:ext uri="{BB962C8B-B14F-4D97-AF65-F5344CB8AC3E}">
        <p14:creationId xmlns:p14="http://schemas.microsoft.com/office/powerpoint/2010/main" val="226234962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2" name="Rectangle 3"/>
          <p:cNvSpPr>
            <a:spLocks noGrp="1" noChangeArrowheads="1"/>
          </p:cNvSpPr>
          <p:nvPr>
            <p:ph type="body" idx="4294967295"/>
          </p:nvPr>
        </p:nvSpPr>
        <p:spPr>
          <a:xfrm>
            <a:off x="228600" y="228600"/>
            <a:ext cx="8763000" cy="5897563"/>
          </a:xfrm>
        </p:spPr>
        <p:txBody>
          <a:bodyPr/>
          <a:lstStyle/>
          <a:p>
            <a:r>
              <a:rPr lang="en-US" sz="2400" dirty="0"/>
              <a:t>Mendel's Laws of Heredity:</a:t>
            </a:r>
          </a:p>
          <a:p>
            <a:r>
              <a:rPr lang="en-US" sz="2400" dirty="0">
                <a:solidFill>
                  <a:srgbClr val="CCCCFF"/>
                </a:solidFill>
              </a:rPr>
              <a:t>1) The Law of Segregation: Each inherited </a:t>
            </a:r>
            <a:r>
              <a:rPr lang="en-US" sz="2400" u="sng" dirty="0">
                <a:solidFill>
                  <a:srgbClr val="CCCCFF"/>
                </a:solidFill>
              </a:rPr>
              <a:t>trait</a:t>
            </a:r>
            <a:r>
              <a:rPr lang="en-US" sz="2400" dirty="0">
                <a:solidFill>
                  <a:srgbClr val="CCCCFF"/>
                </a:solidFill>
              </a:rPr>
              <a:t> is defined by a </a:t>
            </a:r>
            <a:r>
              <a:rPr lang="en-US" sz="2400" u="sng" dirty="0">
                <a:solidFill>
                  <a:srgbClr val="CCCCFF"/>
                </a:solidFill>
              </a:rPr>
              <a:t>gene</a:t>
            </a:r>
            <a:r>
              <a:rPr lang="en-US" sz="2400" dirty="0">
                <a:solidFill>
                  <a:srgbClr val="CCCCFF"/>
                </a:solidFill>
              </a:rPr>
              <a:t> pair. Parental genes are randomly separated to the sex cells so that sex cells contain only one gene of the pair. Offspring therefore inherit one genetic allele from each parent when sex cells unite in fertilization.</a:t>
            </a:r>
          </a:p>
          <a:p>
            <a:r>
              <a:rPr lang="en-US" sz="2400" dirty="0">
                <a:solidFill>
                  <a:srgbClr val="FFCC99"/>
                </a:solidFill>
              </a:rPr>
              <a:t>2) The Law of Independent Assortment: Genes for different traits are sorted separately from one another so that the inheritance of one trait is not dependent on the inheritance of another.</a:t>
            </a:r>
          </a:p>
          <a:p>
            <a:r>
              <a:rPr lang="en-US" sz="2400" dirty="0">
                <a:solidFill>
                  <a:srgbClr val="66FFCC"/>
                </a:solidFill>
              </a:rPr>
              <a:t>3) The Law of Dominance: An organism with alternate forms of a gene will express the form that is dominant.</a:t>
            </a:r>
          </a:p>
          <a:p>
            <a:pPr eaLnBrk="1" hangingPunct="1"/>
            <a:endParaRPr lang="en-US" dirty="0"/>
          </a:p>
        </p:txBody>
      </p:sp>
      <p:sp>
        <p:nvSpPr>
          <p:cNvPr id="957443"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latin typeface="Verdana" pitchFamily="34" charset="0"/>
              </a:rPr>
              <a:t>Copyright © 2010 Ryan P. Murphy</a:t>
            </a:r>
          </a:p>
        </p:txBody>
      </p:sp>
      <p:sp>
        <p:nvSpPr>
          <p:cNvPr id="9" name="Rounded Rectangle 8"/>
          <p:cNvSpPr/>
          <p:nvPr/>
        </p:nvSpPr>
        <p:spPr bwMode="auto">
          <a:xfrm>
            <a:off x="5867400" y="1447800"/>
            <a:ext cx="533400" cy="304800"/>
          </a:xfrm>
          <a:prstGeom prst="roundRect">
            <a:avLst/>
          </a:prstGeom>
          <a:solidFill>
            <a:schemeClr val="bg1"/>
          </a:solidFill>
          <a:ln w="9525" cap="flat" cmpd="sng" algn="ctr">
            <a:solidFill>
              <a:schemeClr val="tx1"/>
            </a:solidFill>
            <a:prstDash val="solid"/>
            <a:round/>
            <a:headEnd type="none" w="med" len="med"/>
            <a:tailEnd type="none" w="med" len="med"/>
          </a:ln>
          <a:effectLst>
            <a:glow rad="279400">
              <a:srgbClr val="FFC000"/>
            </a:glow>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0" name="Rounded Rectangle 9"/>
          <p:cNvSpPr/>
          <p:nvPr/>
        </p:nvSpPr>
        <p:spPr bwMode="auto">
          <a:xfrm>
            <a:off x="6019800" y="1828800"/>
            <a:ext cx="609600" cy="37974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1" name="Rounded Rectangle 10"/>
          <p:cNvSpPr/>
          <p:nvPr/>
        </p:nvSpPr>
        <p:spPr bwMode="auto">
          <a:xfrm>
            <a:off x="4901676" y="2208540"/>
            <a:ext cx="1371600" cy="30606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2" name="Rounded Rectangle 11"/>
          <p:cNvSpPr/>
          <p:nvPr/>
        </p:nvSpPr>
        <p:spPr bwMode="auto">
          <a:xfrm>
            <a:off x="2971800" y="3048000"/>
            <a:ext cx="1269264" cy="30606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3" name="Rounded Rectangle 12"/>
          <p:cNvSpPr/>
          <p:nvPr/>
        </p:nvSpPr>
        <p:spPr bwMode="auto">
          <a:xfrm>
            <a:off x="4724400" y="3373582"/>
            <a:ext cx="1269264" cy="30606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4" name="Rounded Rectangle 13"/>
          <p:cNvSpPr/>
          <p:nvPr/>
        </p:nvSpPr>
        <p:spPr bwMode="auto">
          <a:xfrm>
            <a:off x="6311217" y="2667000"/>
            <a:ext cx="634632" cy="30606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5" name="Rounded Rectangle 14"/>
          <p:cNvSpPr/>
          <p:nvPr/>
        </p:nvSpPr>
        <p:spPr bwMode="auto">
          <a:xfrm>
            <a:off x="5972254" y="4572000"/>
            <a:ext cx="1091832" cy="30606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Tree>
    <p:extLst>
      <p:ext uri="{BB962C8B-B14F-4D97-AF65-F5344CB8AC3E}">
        <p14:creationId xmlns:p14="http://schemas.microsoft.com/office/powerpoint/2010/main" val="349133447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2" name="Rectangle 3"/>
          <p:cNvSpPr>
            <a:spLocks noGrp="1" noChangeArrowheads="1"/>
          </p:cNvSpPr>
          <p:nvPr>
            <p:ph type="body" idx="4294967295"/>
          </p:nvPr>
        </p:nvSpPr>
        <p:spPr>
          <a:xfrm>
            <a:off x="228600" y="228600"/>
            <a:ext cx="8763000" cy="5897563"/>
          </a:xfrm>
        </p:spPr>
        <p:txBody>
          <a:bodyPr/>
          <a:lstStyle/>
          <a:p>
            <a:r>
              <a:rPr lang="en-US" sz="2400" dirty="0"/>
              <a:t>Mendel's Laws of Heredity:</a:t>
            </a:r>
          </a:p>
          <a:p>
            <a:r>
              <a:rPr lang="en-US" sz="2400" dirty="0">
                <a:solidFill>
                  <a:srgbClr val="CCCCFF"/>
                </a:solidFill>
              </a:rPr>
              <a:t>1) The Law of Segregation: Each inherited </a:t>
            </a:r>
            <a:r>
              <a:rPr lang="en-US" sz="2400" u="sng" dirty="0">
                <a:solidFill>
                  <a:srgbClr val="CCCCFF"/>
                </a:solidFill>
              </a:rPr>
              <a:t>trait</a:t>
            </a:r>
            <a:r>
              <a:rPr lang="en-US" sz="2400" dirty="0">
                <a:solidFill>
                  <a:srgbClr val="CCCCFF"/>
                </a:solidFill>
              </a:rPr>
              <a:t> is defined by a </a:t>
            </a:r>
            <a:r>
              <a:rPr lang="en-US" sz="2400" u="sng" dirty="0">
                <a:solidFill>
                  <a:srgbClr val="CCCCFF"/>
                </a:solidFill>
              </a:rPr>
              <a:t>gene</a:t>
            </a:r>
            <a:r>
              <a:rPr lang="en-US" sz="2400" dirty="0">
                <a:solidFill>
                  <a:srgbClr val="CCCCFF"/>
                </a:solidFill>
              </a:rPr>
              <a:t> pair. Parental genes are randomly separated to the sex cells so that sex cells contain only </a:t>
            </a:r>
            <a:r>
              <a:rPr lang="en-US" sz="2400" u="sng" dirty="0">
                <a:solidFill>
                  <a:srgbClr val="CCCCFF"/>
                </a:solidFill>
              </a:rPr>
              <a:t>one</a:t>
            </a:r>
            <a:r>
              <a:rPr lang="en-US" sz="2400" dirty="0">
                <a:solidFill>
                  <a:srgbClr val="CCCCFF"/>
                </a:solidFill>
              </a:rPr>
              <a:t> gene of the pair. Offspring therefore inherit one genetic allele from each parent when sex cells unite in fertilization.</a:t>
            </a:r>
          </a:p>
          <a:p>
            <a:r>
              <a:rPr lang="en-US" sz="2400" dirty="0">
                <a:solidFill>
                  <a:srgbClr val="FFCC99"/>
                </a:solidFill>
              </a:rPr>
              <a:t>2) The Law of Independent Assortment: Genes for different traits are sorted separately from one another so that the inheritance of one trait is not dependent on the inheritance of another.</a:t>
            </a:r>
          </a:p>
          <a:p>
            <a:r>
              <a:rPr lang="en-US" sz="2400" dirty="0">
                <a:solidFill>
                  <a:srgbClr val="66FFCC"/>
                </a:solidFill>
              </a:rPr>
              <a:t>3) The Law of Dominance: An organism with alternate forms of a gene will express the form that is dominant.</a:t>
            </a:r>
          </a:p>
          <a:p>
            <a:pPr eaLnBrk="1" hangingPunct="1"/>
            <a:endParaRPr lang="en-US" dirty="0"/>
          </a:p>
        </p:txBody>
      </p:sp>
      <p:sp>
        <p:nvSpPr>
          <p:cNvPr id="957443"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latin typeface="Verdana" pitchFamily="34" charset="0"/>
              </a:rPr>
              <a:t>Copyright © 2010 Ryan P. Murphy</a:t>
            </a:r>
          </a:p>
        </p:txBody>
      </p:sp>
      <p:sp>
        <p:nvSpPr>
          <p:cNvPr id="10" name="Rounded Rectangle 9"/>
          <p:cNvSpPr/>
          <p:nvPr/>
        </p:nvSpPr>
        <p:spPr bwMode="auto">
          <a:xfrm>
            <a:off x="6019800" y="1828800"/>
            <a:ext cx="609600" cy="37974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1" name="Rounded Rectangle 10"/>
          <p:cNvSpPr/>
          <p:nvPr/>
        </p:nvSpPr>
        <p:spPr bwMode="auto">
          <a:xfrm>
            <a:off x="4901676" y="2208540"/>
            <a:ext cx="1371600" cy="30606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2" name="Rounded Rectangle 11"/>
          <p:cNvSpPr/>
          <p:nvPr/>
        </p:nvSpPr>
        <p:spPr bwMode="auto">
          <a:xfrm>
            <a:off x="2971800" y="3048000"/>
            <a:ext cx="1269264" cy="30606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3" name="Rounded Rectangle 12"/>
          <p:cNvSpPr/>
          <p:nvPr/>
        </p:nvSpPr>
        <p:spPr bwMode="auto">
          <a:xfrm>
            <a:off x="4724400" y="3373582"/>
            <a:ext cx="1269264" cy="30606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4" name="Rounded Rectangle 13"/>
          <p:cNvSpPr/>
          <p:nvPr/>
        </p:nvSpPr>
        <p:spPr bwMode="auto">
          <a:xfrm>
            <a:off x="6311217" y="2667000"/>
            <a:ext cx="634632" cy="30606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5" name="Rounded Rectangle 14"/>
          <p:cNvSpPr/>
          <p:nvPr/>
        </p:nvSpPr>
        <p:spPr bwMode="auto">
          <a:xfrm>
            <a:off x="5972254" y="4572000"/>
            <a:ext cx="1091832" cy="30606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Tree>
    <p:extLst>
      <p:ext uri="{BB962C8B-B14F-4D97-AF65-F5344CB8AC3E}">
        <p14:creationId xmlns:p14="http://schemas.microsoft.com/office/powerpoint/2010/main" val="98651838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2" name="Rectangle 3"/>
          <p:cNvSpPr>
            <a:spLocks noGrp="1" noChangeArrowheads="1"/>
          </p:cNvSpPr>
          <p:nvPr>
            <p:ph type="body" idx="4294967295"/>
          </p:nvPr>
        </p:nvSpPr>
        <p:spPr>
          <a:xfrm>
            <a:off x="228600" y="228600"/>
            <a:ext cx="8763000" cy="5897563"/>
          </a:xfrm>
        </p:spPr>
        <p:txBody>
          <a:bodyPr/>
          <a:lstStyle/>
          <a:p>
            <a:r>
              <a:rPr lang="en-US" sz="2400" dirty="0"/>
              <a:t>Mendel's Laws of Heredity:</a:t>
            </a:r>
          </a:p>
          <a:p>
            <a:r>
              <a:rPr lang="en-US" sz="2400" dirty="0">
                <a:solidFill>
                  <a:srgbClr val="CCCCFF"/>
                </a:solidFill>
              </a:rPr>
              <a:t>1) The Law of Segregation: Each inherited </a:t>
            </a:r>
            <a:r>
              <a:rPr lang="en-US" sz="2400" u="sng" dirty="0">
                <a:solidFill>
                  <a:srgbClr val="CCCCFF"/>
                </a:solidFill>
              </a:rPr>
              <a:t>trait</a:t>
            </a:r>
            <a:r>
              <a:rPr lang="en-US" sz="2400" dirty="0">
                <a:solidFill>
                  <a:srgbClr val="CCCCFF"/>
                </a:solidFill>
              </a:rPr>
              <a:t> is defined by a </a:t>
            </a:r>
            <a:r>
              <a:rPr lang="en-US" sz="2400" u="sng" dirty="0">
                <a:solidFill>
                  <a:srgbClr val="CCCCFF"/>
                </a:solidFill>
              </a:rPr>
              <a:t>gene</a:t>
            </a:r>
            <a:r>
              <a:rPr lang="en-US" sz="2400" dirty="0">
                <a:solidFill>
                  <a:srgbClr val="CCCCFF"/>
                </a:solidFill>
              </a:rPr>
              <a:t> pair. Parental genes are randomly separated to the sex cells so that sex cells contain only </a:t>
            </a:r>
            <a:r>
              <a:rPr lang="en-US" sz="2400" u="sng" dirty="0">
                <a:solidFill>
                  <a:srgbClr val="CCCCFF"/>
                </a:solidFill>
              </a:rPr>
              <a:t>one</a:t>
            </a:r>
            <a:r>
              <a:rPr lang="en-US" sz="2400" dirty="0">
                <a:solidFill>
                  <a:srgbClr val="CCCCFF"/>
                </a:solidFill>
              </a:rPr>
              <a:t> gene of the pair. Offspring therefore inherit one genetic allele from each parent when sex cells unite in fertilization.</a:t>
            </a:r>
          </a:p>
          <a:p>
            <a:r>
              <a:rPr lang="en-US" sz="2400" dirty="0">
                <a:solidFill>
                  <a:srgbClr val="FFCC99"/>
                </a:solidFill>
              </a:rPr>
              <a:t>2) The Law of Independent Assortment: Genes for different traits are sorted separately from one another so that the inheritance of one trait is not dependent on the inheritance of another.</a:t>
            </a:r>
          </a:p>
          <a:p>
            <a:r>
              <a:rPr lang="en-US" sz="2400" dirty="0">
                <a:solidFill>
                  <a:srgbClr val="66FFCC"/>
                </a:solidFill>
              </a:rPr>
              <a:t>3) The Law of Dominance: An organism with alternate forms of a gene will express the form that is dominant.</a:t>
            </a:r>
          </a:p>
          <a:p>
            <a:pPr eaLnBrk="1" hangingPunct="1"/>
            <a:endParaRPr lang="en-US" dirty="0"/>
          </a:p>
        </p:txBody>
      </p:sp>
      <p:sp>
        <p:nvSpPr>
          <p:cNvPr id="957443"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latin typeface="Verdana" pitchFamily="34" charset="0"/>
              </a:rPr>
              <a:t>Copyright © 2010 Ryan P. Murphy</a:t>
            </a:r>
          </a:p>
        </p:txBody>
      </p:sp>
      <p:sp>
        <p:nvSpPr>
          <p:cNvPr id="11" name="Rounded Rectangle 10"/>
          <p:cNvSpPr/>
          <p:nvPr/>
        </p:nvSpPr>
        <p:spPr bwMode="auto">
          <a:xfrm>
            <a:off x="4901676" y="2208540"/>
            <a:ext cx="1371600" cy="30606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2" name="Rounded Rectangle 11"/>
          <p:cNvSpPr/>
          <p:nvPr/>
        </p:nvSpPr>
        <p:spPr bwMode="auto">
          <a:xfrm>
            <a:off x="2971800" y="3048000"/>
            <a:ext cx="1269264" cy="30606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3" name="Rounded Rectangle 12"/>
          <p:cNvSpPr/>
          <p:nvPr/>
        </p:nvSpPr>
        <p:spPr bwMode="auto">
          <a:xfrm>
            <a:off x="4724400" y="3373582"/>
            <a:ext cx="1269264" cy="30606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4" name="Rounded Rectangle 13"/>
          <p:cNvSpPr/>
          <p:nvPr/>
        </p:nvSpPr>
        <p:spPr bwMode="auto">
          <a:xfrm>
            <a:off x="6311217" y="2667000"/>
            <a:ext cx="634632" cy="30606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5" name="Rounded Rectangle 14"/>
          <p:cNvSpPr/>
          <p:nvPr/>
        </p:nvSpPr>
        <p:spPr bwMode="auto">
          <a:xfrm>
            <a:off x="5972254" y="4572000"/>
            <a:ext cx="1091832" cy="30606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6" name="Rounded Rectangle 15"/>
          <p:cNvSpPr/>
          <p:nvPr/>
        </p:nvSpPr>
        <p:spPr bwMode="auto">
          <a:xfrm>
            <a:off x="6019800" y="1828800"/>
            <a:ext cx="609600" cy="379740"/>
          </a:xfrm>
          <a:prstGeom prst="roundRect">
            <a:avLst/>
          </a:prstGeom>
          <a:solidFill>
            <a:schemeClr val="bg1"/>
          </a:solidFill>
          <a:ln w="9525" cap="flat" cmpd="sng" algn="ctr">
            <a:solidFill>
              <a:schemeClr val="tx1"/>
            </a:solidFill>
            <a:prstDash val="solid"/>
            <a:round/>
            <a:headEnd type="none" w="med" len="med"/>
            <a:tailEnd type="none" w="med" len="med"/>
          </a:ln>
          <a:effectLst>
            <a:glow rad="228600">
              <a:srgbClr val="FFC000">
                <a:alpha val="90000"/>
              </a:srgbClr>
            </a:glow>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Tree>
    <p:extLst>
      <p:ext uri="{BB962C8B-B14F-4D97-AF65-F5344CB8AC3E}">
        <p14:creationId xmlns:p14="http://schemas.microsoft.com/office/powerpoint/2010/main" val="86641536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2" name="Rectangle 3"/>
          <p:cNvSpPr>
            <a:spLocks noGrp="1" noChangeArrowheads="1"/>
          </p:cNvSpPr>
          <p:nvPr>
            <p:ph type="body" idx="4294967295"/>
          </p:nvPr>
        </p:nvSpPr>
        <p:spPr>
          <a:xfrm>
            <a:off x="228600" y="228600"/>
            <a:ext cx="8763000" cy="5897563"/>
          </a:xfrm>
        </p:spPr>
        <p:txBody>
          <a:bodyPr/>
          <a:lstStyle/>
          <a:p>
            <a:r>
              <a:rPr lang="en-US" sz="2400" dirty="0"/>
              <a:t>Mendel's Laws of Heredity:</a:t>
            </a:r>
          </a:p>
          <a:p>
            <a:r>
              <a:rPr lang="en-US" sz="2400" dirty="0">
                <a:solidFill>
                  <a:srgbClr val="CCCCFF"/>
                </a:solidFill>
              </a:rPr>
              <a:t>1) The Law of Segregation: Each inherited </a:t>
            </a:r>
            <a:r>
              <a:rPr lang="en-US" sz="2400" u="sng" dirty="0">
                <a:solidFill>
                  <a:srgbClr val="CCCCFF"/>
                </a:solidFill>
              </a:rPr>
              <a:t>trait</a:t>
            </a:r>
            <a:r>
              <a:rPr lang="en-US" sz="2400" dirty="0">
                <a:solidFill>
                  <a:srgbClr val="CCCCFF"/>
                </a:solidFill>
              </a:rPr>
              <a:t> is defined by a </a:t>
            </a:r>
            <a:r>
              <a:rPr lang="en-US" sz="2400" u="sng" dirty="0">
                <a:solidFill>
                  <a:srgbClr val="CCCCFF"/>
                </a:solidFill>
              </a:rPr>
              <a:t>gene</a:t>
            </a:r>
            <a:r>
              <a:rPr lang="en-US" sz="2400" dirty="0">
                <a:solidFill>
                  <a:srgbClr val="CCCCFF"/>
                </a:solidFill>
              </a:rPr>
              <a:t> pair. Parental genes are randomly separated to the sex cells so that sex cells contain only </a:t>
            </a:r>
            <a:r>
              <a:rPr lang="en-US" sz="2400" u="sng" dirty="0">
                <a:solidFill>
                  <a:srgbClr val="CCCCFF"/>
                </a:solidFill>
              </a:rPr>
              <a:t>one</a:t>
            </a:r>
            <a:r>
              <a:rPr lang="en-US" sz="2400" dirty="0">
                <a:solidFill>
                  <a:srgbClr val="CCCCFF"/>
                </a:solidFill>
              </a:rPr>
              <a:t> gene of the pair. Offspring therefore inherit one genetic </a:t>
            </a:r>
            <a:r>
              <a:rPr lang="en-US" sz="2400" u="sng" dirty="0">
                <a:solidFill>
                  <a:srgbClr val="CCCCFF"/>
                </a:solidFill>
              </a:rPr>
              <a:t>allele</a:t>
            </a:r>
            <a:r>
              <a:rPr lang="en-US" sz="2400" dirty="0">
                <a:solidFill>
                  <a:srgbClr val="CCCCFF"/>
                </a:solidFill>
              </a:rPr>
              <a:t> from each parent when sex cells unite in fertilization.</a:t>
            </a:r>
          </a:p>
          <a:p>
            <a:r>
              <a:rPr lang="en-US" sz="2400" dirty="0">
                <a:solidFill>
                  <a:srgbClr val="FFCC99"/>
                </a:solidFill>
              </a:rPr>
              <a:t>2) The Law of Independent Assortment: Genes for different traits are sorted separately from one another so that the inheritance of one trait is not dependent on the inheritance of another.</a:t>
            </a:r>
          </a:p>
          <a:p>
            <a:r>
              <a:rPr lang="en-US" sz="2400" dirty="0">
                <a:solidFill>
                  <a:srgbClr val="66FFCC"/>
                </a:solidFill>
              </a:rPr>
              <a:t>3) The Law of Dominance: An organism with alternate forms of a gene will express the form that is dominant.</a:t>
            </a:r>
          </a:p>
          <a:p>
            <a:pPr eaLnBrk="1" hangingPunct="1"/>
            <a:endParaRPr lang="en-US" dirty="0"/>
          </a:p>
        </p:txBody>
      </p:sp>
      <p:sp>
        <p:nvSpPr>
          <p:cNvPr id="957443"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latin typeface="Verdana" pitchFamily="34" charset="0"/>
              </a:rPr>
              <a:t>Copyright © 2010 Ryan P. Murphy</a:t>
            </a:r>
          </a:p>
        </p:txBody>
      </p:sp>
      <p:sp>
        <p:nvSpPr>
          <p:cNvPr id="11" name="Rounded Rectangle 10"/>
          <p:cNvSpPr/>
          <p:nvPr/>
        </p:nvSpPr>
        <p:spPr bwMode="auto">
          <a:xfrm>
            <a:off x="4901676" y="2208540"/>
            <a:ext cx="1371600" cy="30606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2" name="Rounded Rectangle 11"/>
          <p:cNvSpPr/>
          <p:nvPr/>
        </p:nvSpPr>
        <p:spPr bwMode="auto">
          <a:xfrm>
            <a:off x="2971800" y="3048000"/>
            <a:ext cx="1269264" cy="30606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3" name="Rounded Rectangle 12"/>
          <p:cNvSpPr/>
          <p:nvPr/>
        </p:nvSpPr>
        <p:spPr bwMode="auto">
          <a:xfrm>
            <a:off x="4724400" y="3373582"/>
            <a:ext cx="1269264" cy="30606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4" name="Rounded Rectangle 13"/>
          <p:cNvSpPr/>
          <p:nvPr/>
        </p:nvSpPr>
        <p:spPr bwMode="auto">
          <a:xfrm>
            <a:off x="6311217" y="2667000"/>
            <a:ext cx="634632" cy="30606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5" name="Rounded Rectangle 14"/>
          <p:cNvSpPr/>
          <p:nvPr/>
        </p:nvSpPr>
        <p:spPr bwMode="auto">
          <a:xfrm>
            <a:off x="5972254" y="4572000"/>
            <a:ext cx="1091832" cy="30606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Tree>
    <p:extLst>
      <p:ext uri="{BB962C8B-B14F-4D97-AF65-F5344CB8AC3E}">
        <p14:creationId xmlns:p14="http://schemas.microsoft.com/office/powerpoint/2010/main" val="126421817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2" name="Rectangle 3"/>
          <p:cNvSpPr>
            <a:spLocks noGrp="1" noChangeArrowheads="1"/>
          </p:cNvSpPr>
          <p:nvPr>
            <p:ph type="body" idx="4294967295"/>
          </p:nvPr>
        </p:nvSpPr>
        <p:spPr>
          <a:xfrm>
            <a:off x="228600" y="228600"/>
            <a:ext cx="8763000" cy="5897563"/>
          </a:xfrm>
        </p:spPr>
        <p:txBody>
          <a:bodyPr/>
          <a:lstStyle/>
          <a:p>
            <a:r>
              <a:rPr lang="en-US" sz="2400" dirty="0"/>
              <a:t>Mendel's Laws of Heredity:</a:t>
            </a:r>
          </a:p>
          <a:p>
            <a:r>
              <a:rPr lang="en-US" sz="2400" dirty="0">
                <a:solidFill>
                  <a:srgbClr val="CCCCFF"/>
                </a:solidFill>
              </a:rPr>
              <a:t>1) The Law of Segregation: Each inherited </a:t>
            </a:r>
            <a:r>
              <a:rPr lang="en-US" sz="2400" u="sng" dirty="0">
                <a:solidFill>
                  <a:srgbClr val="CCCCFF"/>
                </a:solidFill>
              </a:rPr>
              <a:t>trait</a:t>
            </a:r>
            <a:r>
              <a:rPr lang="en-US" sz="2400" dirty="0">
                <a:solidFill>
                  <a:srgbClr val="CCCCFF"/>
                </a:solidFill>
              </a:rPr>
              <a:t> is defined by a </a:t>
            </a:r>
            <a:r>
              <a:rPr lang="en-US" sz="2400" u="sng" dirty="0">
                <a:solidFill>
                  <a:srgbClr val="CCCCFF"/>
                </a:solidFill>
              </a:rPr>
              <a:t>gene</a:t>
            </a:r>
            <a:r>
              <a:rPr lang="en-US" sz="2400" dirty="0">
                <a:solidFill>
                  <a:srgbClr val="CCCCFF"/>
                </a:solidFill>
              </a:rPr>
              <a:t> pair. Parental genes are randomly separated to the sex cells so that sex cells contain only </a:t>
            </a:r>
            <a:r>
              <a:rPr lang="en-US" sz="2400" u="sng" dirty="0">
                <a:solidFill>
                  <a:srgbClr val="CCCCFF"/>
                </a:solidFill>
              </a:rPr>
              <a:t>one</a:t>
            </a:r>
            <a:r>
              <a:rPr lang="en-US" sz="2400" dirty="0">
                <a:solidFill>
                  <a:srgbClr val="CCCCFF"/>
                </a:solidFill>
              </a:rPr>
              <a:t> gene of the pair. Offspring therefore inherit one genetic </a:t>
            </a:r>
            <a:r>
              <a:rPr lang="en-US" sz="2400" u="sng" dirty="0">
                <a:solidFill>
                  <a:srgbClr val="CCCCFF"/>
                </a:solidFill>
              </a:rPr>
              <a:t>allele</a:t>
            </a:r>
            <a:r>
              <a:rPr lang="en-US" sz="2400" dirty="0">
                <a:solidFill>
                  <a:srgbClr val="CCCCFF"/>
                </a:solidFill>
              </a:rPr>
              <a:t> from each parent when sex cells unite in fertilization.</a:t>
            </a:r>
          </a:p>
          <a:p>
            <a:r>
              <a:rPr lang="en-US" sz="2400" dirty="0">
                <a:solidFill>
                  <a:srgbClr val="FFCC99"/>
                </a:solidFill>
              </a:rPr>
              <a:t>2) The Law of Independent Assortment: Genes for different traits are sorted separately from one another so that the inheritance of one trait is not dependent on the inheritance of another.</a:t>
            </a:r>
          </a:p>
          <a:p>
            <a:r>
              <a:rPr lang="en-US" sz="2400" dirty="0">
                <a:solidFill>
                  <a:srgbClr val="66FFCC"/>
                </a:solidFill>
              </a:rPr>
              <a:t>3) The Law of Dominance: An organism with alternate forms of a gene will express the form that is dominant.</a:t>
            </a:r>
          </a:p>
          <a:p>
            <a:pPr eaLnBrk="1" hangingPunct="1"/>
            <a:endParaRPr lang="en-US" dirty="0"/>
          </a:p>
        </p:txBody>
      </p:sp>
      <p:sp>
        <p:nvSpPr>
          <p:cNvPr id="957443"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latin typeface="Verdana" pitchFamily="34" charset="0"/>
              </a:rPr>
              <a:t>Copyright © 2010 Ryan P. Murphy</a:t>
            </a:r>
          </a:p>
        </p:txBody>
      </p:sp>
      <p:sp>
        <p:nvSpPr>
          <p:cNvPr id="11" name="Rounded Rectangle 10"/>
          <p:cNvSpPr/>
          <p:nvPr/>
        </p:nvSpPr>
        <p:spPr bwMode="auto">
          <a:xfrm>
            <a:off x="4901676" y="2208540"/>
            <a:ext cx="1371600" cy="306060"/>
          </a:xfrm>
          <a:prstGeom prst="roundRect">
            <a:avLst/>
          </a:prstGeom>
          <a:solidFill>
            <a:schemeClr val="bg1"/>
          </a:solidFill>
          <a:ln w="9525" cap="flat" cmpd="sng" algn="ctr">
            <a:solidFill>
              <a:schemeClr val="tx1"/>
            </a:solidFill>
            <a:prstDash val="solid"/>
            <a:round/>
            <a:headEnd type="none" w="med" len="med"/>
            <a:tailEnd type="none" w="med" len="med"/>
          </a:ln>
          <a:effectLst>
            <a:glow rad="292100">
              <a:srgbClr val="FFC000"/>
            </a:glow>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2" name="Rounded Rectangle 11"/>
          <p:cNvSpPr/>
          <p:nvPr/>
        </p:nvSpPr>
        <p:spPr bwMode="auto">
          <a:xfrm>
            <a:off x="2971800" y="3048000"/>
            <a:ext cx="1269264" cy="30606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3" name="Rounded Rectangle 12"/>
          <p:cNvSpPr/>
          <p:nvPr/>
        </p:nvSpPr>
        <p:spPr bwMode="auto">
          <a:xfrm>
            <a:off x="4724400" y="3373582"/>
            <a:ext cx="1269264" cy="30606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4" name="Rounded Rectangle 13"/>
          <p:cNvSpPr/>
          <p:nvPr/>
        </p:nvSpPr>
        <p:spPr bwMode="auto">
          <a:xfrm>
            <a:off x="6311217" y="2667000"/>
            <a:ext cx="634632" cy="30606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5" name="Rounded Rectangle 14"/>
          <p:cNvSpPr/>
          <p:nvPr/>
        </p:nvSpPr>
        <p:spPr bwMode="auto">
          <a:xfrm>
            <a:off x="5972254" y="4572000"/>
            <a:ext cx="1091832" cy="30606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Tree>
    <p:extLst>
      <p:ext uri="{BB962C8B-B14F-4D97-AF65-F5344CB8AC3E}">
        <p14:creationId xmlns:p14="http://schemas.microsoft.com/office/powerpoint/2010/main" val="2709321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2" name="Rectangle 3"/>
          <p:cNvSpPr>
            <a:spLocks noGrp="1" noChangeArrowheads="1"/>
          </p:cNvSpPr>
          <p:nvPr>
            <p:ph type="body" idx="4294967295"/>
          </p:nvPr>
        </p:nvSpPr>
        <p:spPr>
          <a:xfrm>
            <a:off x="228600" y="228600"/>
            <a:ext cx="8763000" cy="5897563"/>
          </a:xfrm>
        </p:spPr>
        <p:txBody>
          <a:bodyPr/>
          <a:lstStyle/>
          <a:p>
            <a:r>
              <a:rPr lang="en-US" sz="2400" dirty="0"/>
              <a:t>Mendel's Laws of Heredity:</a:t>
            </a:r>
          </a:p>
          <a:p>
            <a:r>
              <a:rPr lang="en-US" sz="2400" dirty="0">
                <a:solidFill>
                  <a:srgbClr val="CCCCFF"/>
                </a:solidFill>
              </a:rPr>
              <a:t>1) The Law of Segregation: Each inherited </a:t>
            </a:r>
            <a:r>
              <a:rPr lang="en-US" sz="2400" u="sng" dirty="0">
                <a:solidFill>
                  <a:srgbClr val="CCCCFF"/>
                </a:solidFill>
              </a:rPr>
              <a:t>trait</a:t>
            </a:r>
            <a:r>
              <a:rPr lang="en-US" sz="2400" dirty="0">
                <a:solidFill>
                  <a:srgbClr val="CCCCFF"/>
                </a:solidFill>
              </a:rPr>
              <a:t> is defined by a </a:t>
            </a:r>
            <a:r>
              <a:rPr lang="en-US" sz="2400" u="sng" dirty="0">
                <a:solidFill>
                  <a:srgbClr val="CCCCFF"/>
                </a:solidFill>
              </a:rPr>
              <a:t>gene</a:t>
            </a:r>
            <a:r>
              <a:rPr lang="en-US" sz="2400" dirty="0">
                <a:solidFill>
                  <a:srgbClr val="CCCCFF"/>
                </a:solidFill>
              </a:rPr>
              <a:t> pair. Parental genes are randomly separated to the sex cells so that sex cells contain only </a:t>
            </a:r>
            <a:r>
              <a:rPr lang="en-US" sz="2400" u="sng" dirty="0">
                <a:solidFill>
                  <a:srgbClr val="CCCCFF"/>
                </a:solidFill>
              </a:rPr>
              <a:t>one</a:t>
            </a:r>
            <a:r>
              <a:rPr lang="en-US" sz="2400" dirty="0">
                <a:solidFill>
                  <a:srgbClr val="CCCCFF"/>
                </a:solidFill>
              </a:rPr>
              <a:t> gene of the pair. Offspring therefore inherit one genetic </a:t>
            </a:r>
            <a:r>
              <a:rPr lang="en-US" sz="2400" u="sng" dirty="0">
                <a:solidFill>
                  <a:srgbClr val="CCCCFF"/>
                </a:solidFill>
              </a:rPr>
              <a:t>allele</a:t>
            </a:r>
            <a:r>
              <a:rPr lang="en-US" sz="2400" dirty="0">
                <a:solidFill>
                  <a:srgbClr val="CCCCFF"/>
                </a:solidFill>
              </a:rPr>
              <a:t> from each parent when sex cells unite in </a:t>
            </a:r>
            <a:r>
              <a:rPr lang="en-US" sz="2400" u="sng" dirty="0">
                <a:solidFill>
                  <a:srgbClr val="CCCCFF"/>
                </a:solidFill>
              </a:rPr>
              <a:t>fertilization</a:t>
            </a:r>
            <a:r>
              <a:rPr lang="en-US" sz="2400" dirty="0">
                <a:solidFill>
                  <a:srgbClr val="CCCCFF"/>
                </a:solidFill>
              </a:rPr>
              <a:t>.</a:t>
            </a:r>
          </a:p>
          <a:p>
            <a:r>
              <a:rPr lang="en-US" sz="2400" dirty="0">
                <a:solidFill>
                  <a:srgbClr val="FFCC99"/>
                </a:solidFill>
              </a:rPr>
              <a:t>2) The Law of Independent Assortment: Genes for different traits are sorted separately from one another so that the inheritance of one trait is not dependent on the inheritance of another.</a:t>
            </a:r>
          </a:p>
          <a:p>
            <a:r>
              <a:rPr lang="en-US" sz="2400" dirty="0">
                <a:solidFill>
                  <a:srgbClr val="66FFCC"/>
                </a:solidFill>
              </a:rPr>
              <a:t>3) The Law of Dominance: An organism with alternate forms of a gene will express the form that is dominant.</a:t>
            </a:r>
          </a:p>
          <a:p>
            <a:pPr eaLnBrk="1" hangingPunct="1"/>
            <a:endParaRPr lang="en-US" dirty="0"/>
          </a:p>
        </p:txBody>
      </p:sp>
      <p:sp>
        <p:nvSpPr>
          <p:cNvPr id="957443"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latin typeface="Verdana" pitchFamily="34" charset="0"/>
              </a:rPr>
              <a:t>Copyright © 2010 Ryan P. Murphy</a:t>
            </a:r>
          </a:p>
        </p:txBody>
      </p:sp>
      <p:sp>
        <p:nvSpPr>
          <p:cNvPr id="12" name="Rounded Rectangle 11"/>
          <p:cNvSpPr/>
          <p:nvPr/>
        </p:nvSpPr>
        <p:spPr bwMode="auto">
          <a:xfrm>
            <a:off x="2971800" y="3048000"/>
            <a:ext cx="1269264" cy="30606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3" name="Rounded Rectangle 12"/>
          <p:cNvSpPr/>
          <p:nvPr/>
        </p:nvSpPr>
        <p:spPr bwMode="auto">
          <a:xfrm>
            <a:off x="4724400" y="3373582"/>
            <a:ext cx="1269264" cy="30606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4" name="Rounded Rectangle 13"/>
          <p:cNvSpPr/>
          <p:nvPr/>
        </p:nvSpPr>
        <p:spPr bwMode="auto">
          <a:xfrm>
            <a:off x="6311217" y="2667000"/>
            <a:ext cx="634632" cy="30606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5" name="Rounded Rectangle 14"/>
          <p:cNvSpPr/>
          <p:nvPr/>
        </p:nvSpPr>
        <p:spPr bwMode="auto">
          <a:xfrm>
            <a:off x="5972254" y="4572000"/>
            <a:ext cx="1091832" cy="30606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Tree>
    <p:extLst>
      <p:ext uri="{BB962C8B-B14F-4D97-AF65-F5344CB8AC3E}">
        <p14:creationId xmlns:p14="http://schemas.microsoft.com/office/powerpoint/2010/main" val="201605930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2" name="Rectangle 3"/>
          <p:cNvSpPr>
            <a:spLocks noGrp="1" noChangeArrowheads="1"/>
          </p:cNvSpPr>
          <p:nvPr>
            <p:ph type="body" idx="4294967295"/>
          </p:nvPr>
        </p:nvSpPr>
        <p:spPr>
          <a:xfrm>
            <a:off x="228600" y="228600"/>
            <a:ext cx="8763000" cy="5897563"/>
          </a:xfrm>
        </p:spPr>
        <p:txBody>
          <a:bodyPr/>
          <a:lstStyle/>
          <a:p>
            <a:r>
              <a:rPr lang="en-US" sz="2400" dirty="0"/>
              <a:t>Mendel's Laws of Heredity:</a:t>
            </a:r>
          </a:p>
          <a:p>
            <a:r>
              <a:rPr lang="en-US" sz="2400" dirty="0">
                <a:solidFill>
                  <a:srgbClr val="CCCCFF"/>
                </a:solidFill>
              </a:rPr>
              <a:t>1) The Law of Segregation: Each inherited </a:t>
            </a:r>
            <a:r>
              <a:rPr lang="en-US" sz="2400" u="sng" dirty="0">
                <a:solidFill>
                  <a:srgbClr val="CCCCFF"/>
                </a:solidFill>
              </a:rPr>
              <a:t>trait</a:t>
            </a:r>
            <a:r>
              <a:rPr lang="en-US" sz="2400" dirty="0">
                <a:solidFill>
                  <a:srgbClr val="CCCCFF"/>
                </a:solidFill>
              </a:rPr>
              <a:t> is defined by a </a:t>
            </a:r>
            <a:r>
              <a:rPr lang="en-US" sz="2400" u="sng" dirty="0">
                <a:solidFill>
                  <a:srgbClr val="CCCCFF"/>
                </a:solidFill>
              </a:rPr>
              <a:t>gene</a:t>
            </a:r>
            <a:r>
              <a:rPr lang="en-US" sz="2400" dirty="0">
                <a:solidFill>
                  <a:srgbClr val="CCCCFF"/>
                </a:solidFill>
              </a:rPr>
              <a:t> pair. Parental genes are randomly separated to the sex cells so that sex cells contain only </a:t>
            </a:r>
            <a:r>
              <a:rPr lang="en-US" sz="2400" u="sng" dirty="0">
                <a:solidFill>
                  <a:srgbClr val="CCCCFF"/>
                </a:solidFill>
              </a:rPr>
              <a:t>one</a:t>
            </a:r>
            <a:r>
              <a:rPr lang="en-US" sz="2400" dirty="0">
                <a:solidFill>
                  <a:srgbClr val="CCCCFF"/>
                </a:solidFill>
              </a:rPr>
              <a:t> gene of the pair. Offspring therefore inherit one genetic </a:t>
            </a:r>
            <a:r>
              <a:rPr lang="en-US" sz="2400" u="sng" dirty="0">
                <a:solidFill>
                  <a:srgbClr val="CCCCFF"/>
                </a:solidFill>
              </a:rPr>
              <a:t>allele</a:t>
            </a:r>
            <a:r>
              <a:rPr lang="en-US" sz="2400" dirty="0">
                <a:solidFill>
                  <a:srgbClr val="CCCCFF"/>
                </a:solidFill>
              </a:rPr>
              <a:t> from each parent when sex cells unite in </a:t>
            </a:r>
            <a:r>
              <a:rPr lang="en-US" sz="2400" u="sng" dirty="0">
                <a:solidFill>
                  <a:srgbClr val="CCCCFF"/>
                </a:solidFill>
              </a:rPr>
              <a:t>fertilization</a:t>
            </a:r>
            <a:r>
              <a:rPr lang="en-US" sz="2400" dirty="0">
                <a:solidFill>
                  <a:srgbClr val="CCCCFF"/>
                </a:solidFill>
              </a:rPr>
              <a:t>.</a:t>
            </a:r>
          </a:p>
          <a:p>
            <a:r>
              <a:rPr lang="en-US" sz="2400" dirty="0">
                <a:solidFill>
                  <a:srgbClr val="FFCC99"/>
                </a:solidFill>
              </a:rPr>
              <a:t>2) The Law of Independent Assortment: Genes for different traits are sorted separately from one another so that the inheritance of one trait is not dependent on the inheritance of another.</a:t>
            </a:r>
          </a:p>
          <a:p>
            <a:r>
              <a:rPr lang="en-US" sz="2400" dirty="0">
                <a:solidFill>
                  <a:srgbClr val="66FFCC"/>
                </a:solidFill>
              </a:rPr>
              <a:t>3) The Law of Dominance: An organism with alternate forms of a gene will express the form that is dominant.</a:t>
            </a:r>
          </a:p>
          <a:p>
            <a:pPr eaLnBrk="1" hangingPunct="1"/>
            <a:endParaRPr lang="en-US" dirty="0"/>
          </a:p>
        </p:txBody>
      </p:sp>
      <p:sp>
        <p:nvSpPr>
          <p:cNvPr id="957443"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latin typeface="Verdana" pitchFamily="34" charset="0"/>
              </a:rPr>
              <a:t>Copyright © 2010 Ryan P. Murphy</a:t>
            </a:r>
          </a:p>
        </p:txBody>
      </p:sp>
      <p:sp>
        <p:nvSpPr>
          <p:cNvPr id="12" name="Rounded Rectangle 11"/>
          <p:cNvSpPr/>
          <p:nvPr/>
        </p:nvSpPr>
        <p:spPr bwMode="auto">
          <a:xfrm>
            <a:off x="2971800" y="3048000"/>
            <a:ext cx="1269264" cy="30606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3" name="Rounded Rectangle 12"/>
          <p:cNvSpPr/>
          <p:nvPr/>
        </p:nvSpPr>
        <p:spPr bwMode="auto">
          <a:xfrm>
            <a:off x="4724400" y="3373582"/>
            <a:ext cx="1269264" cy="30606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4" name="Rounded Rectangle 13"/>
          <p:cNvSpPr/>
          <p:nvPr/>
        </p:nvSpPr>
        <p:spPr bwMode="auto">
          <a:xfrm>
            <a:off x="6311217" y="2667000"/>
            <a:ext cx="634632" cy="306060"/>
          </a:xfrm>
          <a:prstGeom prst="roundRect">
            <a:avLst/>
          </a:prstGeom>
          <a:solidFill>
            <a:schemeClr val="bg1"/>
          </a:solidFill>
          <a:ln w="9525" cap="flat" cmpd="sng" algn="ctr">
            <a:solidFill>
              <a:schemeClr val="tx1"/>
            </a:solidFill>
            <a:prstDash val="solid"/>
            <a:round/>
            <a:headEnd type="none" w="med" len="med"/>
            <a:tailEnd type="none" w="med" len="med"/>
          </a:ln>
          <a:effectLst>
            <a:glow rad="228600">
              <a:srgbClr val="FFFF00">
                <a:alpha val="87000"/>
              </a:srgbClr>
            </a:glow>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5" name="Rounded Rectangle 14"/>
          <p:cNvSpPr/>
          <p:nvPr/>
        </p:nvSpPr>
        <p:spPr bwMode="auto">
          <a:xfrm>
            <a:off x="5972254" y="4572000"/>
            <a:ext cx="1091832" cy="30606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Tree>
    <p:extLst>
      <p:ext uri="{BB962C8B-B14F-4D97-AF65-F5344CB8AC3E}">
        <p14:creationId xmlns:p14="http://schemas.microsoft.com/office/powerpoint/2010/main" val="187223016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2" name="Rectangle 3"/>
          <p:cNvSpPr>
            <a:spLocks noGrp="1" noChangeArrowheads="1"/>
          </p:cNvSpPr>
          <p:nvPr>
            <p:ph type="body" idx="4294967295"/>
          </p:nvPr>
        </p:nvSpPr>
        <p:spPr>
          <a:xfrm>
            <a:off x="228600" y="228600"/>
            <a:ext cx="8763000" cy="5897563"/>
          </a:xfrm>
        </p:spPr>
        <p:txBody>
          <a:bodyPr/>
          <a:lstStyle/>
          <a:p>
            <a:r>
              <a:rPr lang="en-US" sz="2400" dirty="0"/>
              <a:t>Mendel's Laws of Heredity:</a:t>
            </a:r>
          </a:p>
          <a:p>
            <a:r>
              <a:rPr lang="en-US" sz="2400" dirty="0">
                <a:solidFill>
                  <a:srgbClr val="CCCCFF"/>
                </a:solidFill>
              </a:rPr>
              <a:t>1) The Law of Segregation: Each inherited </a:t>
            </a:r>
            <a:r>
              <a:rPr lang="en-US" sz="2400" u="sng" dirty="0">
                <a:solidFill>
                  <a:srgbClr val="CCCCFF"/>
                </a:solidFill>
              </a:rPr>
              <a:t>trait</a:t>
            </a:r>
            <a:r>
              <a:rPr lang="en-US" sz="2400" dirty="0">
                <a:solidFill>
                  <a:srgbClr val="CCCCFF"/>
                </a:solidFill>
              </a:rPr>
              <a:t> is defined by a </a:t>
            </a:r>
            <a:r>
              <a:rPr lang="en-US" sz="2400" u="sng" dirty="0">
                <a:solidFill>
                  <a:srgbClr val="CCCCFF"/>
                </a:solidFill>
              </a:rPr>
              <a:t>gene</a:t>
            </a:r>
            <a:r>
              <a:rPr lang="en-US" sz="2400" dirty="0">
                <a:solidFill>
                  <a:srgbClr val="CCCCFF"/>
                </a:solidFill>
              </a:rPr>
              <a:t> pair. Parental genes are randomly separated to the sex cells so that sex cells contain only </a:t>
            </a:r>
            <a:r>
              <a:rPr lang="en-US" sz="2400" u="sng" dirty="0">
                <a:solidFill>
                  <a:srgbClr val="CCCCFF"/>
                </a:solidFill>
              </a:rPr>
              <a:t>one</a:t>
            </a:r>
            <a:r>
              <a:rPr lang="en-US" sz="2400" dirty="0">
                <a:solidFill>
                  <a:srgbClr val="CCCCFF"/>
                </a:solidFill>
              </a:rPr>
              <a:t> gene of the pair. Offspring therefore inherit one genetic </a:t>
            </a:r>
            <a:r>
              <a:rPr lang="en-US" sz="2400" u="sng" dirty="0">
                <a:solidFill>
                  <a:srgbClr val="CCCCFF"/>
                </a:solidFill>
              </a:rPr>
              <a:t>allele</a:t>
            </a:r>
            <a:r>
              <a:rPr lang="en-US" sz="2400" dirty="0">
                <a:solidFill>
                  <a:srgbClr val="CCCCFF"/>
                </a:solidFill>
              </a:rPr>
              <a:t> from each parent when sex cells unite in </a:t>
            </a:r>
            <a:r>
              <a:rPr lang="en-US" sz="2400" u="sng" dirty="0">
                <a:solidFill>
                  <a:srgbClr val="CCCCFF"/>
                </a:solidFill>
              </a:rPr>
              <a:t>fertilization</a:t>
            </a:r>
            <a:r>
              <a:rPr lang="en-US" sz="2400" dirty="0">
                <a:solidFill>
                  <a:srgbClr val="CCCCFF"/>
                </a:solidFill>
              </a:rPr>
              <a:t>.</a:t>
            </a:r>
          </a:p>
          <a:p>
            <a:r>
              <a:rPr lang="en-US" sz="2400" dirty="0">
                <a:solidFill>
                  <a:srgbClr val="FFCC99"/>
                </a:solidFill>
              </a:rPr>
              <a:t>2) The Law of Independent Assortment: </a:t>
            </a:r>
            <a:r>
              <a:rPr lang="en-US" sz="2400" u="sng" dirty="0">
                <a:solidFill>
                  <a:srgbClr val="FFCC99"/>
                </a:solidFill>
              </a:rPr>
              <a:t>Genes</a:t>
            </a:r>
            <a:r>
              <a:rPr lang="en-US" sz="2400" dirty="0">
                <a:solidFill>
                  <a:srgbClr val="FFCC99"/>
                </a:solidFill>
              </a:rPr>
              <a:t> for different traits are sorted separately from one another so that the inheritance of one trait is not dependent on the inheritance of another.</a:t>
            </a:r>
          </a:p>
          <a:p>
            <a:r>
              <a:rPr lang="en-US" sz="2400" dirty="0">
                <a:solidFill>
                  <a:srgbClr val="66FFCC"/>
                </a:solidFill>
              </a:rPr>
              <a:t>3) The Law of Dominance: An organism with alternate forms of a gene will express the form that is dominant.</a:t>
            </a:r>
          </a:p>
          <a:p>
            <a:pPr eaLnBrk="1" hangingPunct="1"/>
            <a:endParaRPr lang="en-US" dirty="0"/>
          </a:p>
        </p:txBody>
      </p:sp>
      <p:sp>
        <p:nvSpPr>
          <p:cNvPr id="957443"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indent="-342900" algn="r">
              <a:buFont typeface="Wingdings" pitchFamily="2" charset="2"/>
              <a:buNone/>
            </a:pPr>
            <a:r>
              <a:rPr lang="en-US" sz="800" b="1">
                <a:effectLst/>
                <a:latin typeface="Verdana" pitchFamily="34" charset="0"/>
              </a:rPr>
              <a:t>Copyright © 2010 Ryan P. Murphy</a:t>
            </a:r>
          </a:p>
        </p:txBody>
      </p:sp>
      <p:sp>
        <p:nvSpPr>
          <p:cNvPr id="12" name="Rounded Rectangle 11"/>
          <p:cNvSpPr/>
          <p:nvPr/>
        </p:nvSpPr>
        <p:spPr bwMode="auto">
          <a:xfrm>
            <a:off x="2971800" y="3048000"/>
            <a:ext cx="1269264" cy="30606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3" name="Rounded Rectangle 12"/>
          <p:cNvSpPr/>
          <p:nvPr/>
        </p:nvSpPr>
        <p:spPr bwMode="auto">
          <a:xfrm>
            <a:off x="4724400" y="3373582"/>
            <a:ext cx="1269264" cy="30606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5" name="Rounded Rectangle 14"/>
          <p:cNvSpPr/>
          <p:nvPr/>
        </p:nvSpPr>
        <p:spPr bwMode="auto">
          <a:xfrm>
            <a:off x="5972254" y="4572000"/>
            <a:ext cx="1091832" cy="30606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Tree>
    <p:extLst>
      <p:ext uri="{BB962C8B-B14F-4D97-AF65-F5344CB8AC3E}">
        <p14:creationId xmlns:p14="http://schemas.microsoft.com/office/powerpoint/2010/main" val="34482778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9f9e13cc994ac15904b291ca5e5edb089c98868"/>
</p:tagLst>
</file>

<file path=ppt/theme/theme1.xml><?xml version="1.0" encoding="utf-8"?>
<a:theme xmlns:a="http://schemas.openxmlformats.org/drawingml/2006/main" name="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defRPr kumimoji="0" lang="en-US" sz="96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defRPr kumimoji="0" lang="en-US" sz="96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8_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1632</TotalTime>
  <Words>8118</Words>
  <Application>Microsoft Office PowerPoint</Application>
  <PresentationFormat>On-screen Show (4:3)</PresentationFormat>
  <Paragraphs>763</Paragraphs>
  <Slides>168</Slides>
  <Notes>0</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168</vt:i4>
      </vt:variant>
    </vt:vector>
  </HeadingPairs>
  <TitlesOfParts>
    <vt:vector size="181" baseType="lpstr">
      <vt:lpstr>Aptos</vt:lpstr>
      <vt:lpstr>Arial</vt:lpstr>
      <vt:lpstr>Arial Narrow</vt:lpstr>
      <vt:lpstr>Calibri</vt:lpstr>
      <vt:lpstr>Century Gothic</vt:lpstr>
      <vt:lpstr>Tahoma</vt:lpstr>
      <vt:lpstr>Times New Roman</vt:lpstr>
      <vt:lpstr>Verdana</vt:lpstr>
      <vt:lpstr>Wingdings</vt:lpstr>
      <vt:lpstr>Default Design</vt:lpstr>
      <vt:lpstr>3_Default Design</vt:lpstr>
      <vt:lpstr>4_Default Design</vt:lpstr>
      <vt:lpstr>8_Default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Ryan Murphy</cp:lastModifiedBy>
  <cp:revision>39</cp:revision>
  <dcterms:modified xsi:type="dcterms:W3CDTF">2024-08-16T14:29:29Z</dcterms:modified>
</cp:coreProperties>
</file>