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4" r:id="rId2"/>
    <p:sldMasterId id="2147483686" r:id="rId3"/>
    <p:sldMasterId id="2147483942" r:id="rId4"/>
    <p:sldMasterId id="2147483986" r:id="rId5"/>
    <p:sldMasterId id="2147484000" r:id="rId6"/>
    <p:sldMasterId id="2147484012" r:id="rId7"/>
  </p:sldMasterIdLst>
  <p:notesMasterIdLst>
    <p:notesMasterId r:id="rId89"/>
  </p:notesMasterIdLst>
  <p:sldIdLst>
    <p:sldId id="6379" r:id="rId8"/>
    <p:sldId id="6366" r:id="rId9"/>
    <p:sldId id="6378" r:id="rId10"/>
    <p:sldId id="6377" r:id="rId11"/>
    <p:sldId id="6371" r:id="rId12"/>
    <p:sldId id="6138" r:id="rId13"/>
    <p:sldId id="6334" r:id="rId14"/>
    <p:sldId id="6335" r:id="rId15"/>
    <p:sldId id="5583" r:id="rId16"/>
    <p:sldId id="5759" r:id="rId17"/>
    <p:sldId id="5761" r:id="rId18"/>
    <p:sldId id="5762" r:id="rId19"/>
    <p:sldId id="5763" r:id="rId20"/>
    <p:sldId id="5764" r:id="rId21"/>
    <p:sldId id="5765" r:id="rId22"/>
    <p:sldId id="5766" r:id="rId23"/>
    <p:sldId id="5767" r:id="rId24"/>
    <p:sldId id="5768" r:id="rId25"/>
    <p:sldId id="5770" r:id="rId26"/>
    <p:sldId id="5771" r:id="rId27"/>
    <p:sldId id="5758" r:id="rId28"/>
    <p:sldId id="6195" r:id="rId29"/>
    <p:sldId id="6216" r:id="rId30"/>
    <p:sldId id="6206" r:id="rId31"/>
    <p:sldId id="6207" r:id="rId32"/>
    <p:sldId id="6208" r:id="rId33"/>
    <p:sldId id="6196" r:id="rId34"/>
    <p:sldId id="6198" r:id="rId35"/>
    <p:sldId id="6197" r:id="rId36"/>
    <p:sldId id="6217" r:id="rId37"/>
    <p:sldId id="6202" r:id="rId38"/>
    <p:sldId id="6212" r:id="rId39"/>
    <p:sldId id="6209" r:id="rId40"/>
    <p:sldId id="6214" r:id="rId41"/>
    <p:sldId id="6213" r:id="rId42"/>
    <p:sldId id="6215" r:id="rId43"/>
    <p:sldId id="6201" r:id="rId44"/>
    <p:sldId id="6200" r:id="rId45"/>
    <p:sldId id="6210" r:id="rId46"/>
    <p:sldId id="6211" r:id="rId47"/>
    <p:sldId id="6381" r:id="rId48"/>
    <p:sldId id="5591" r:id="rId49"/>
    <p:sldId id="6204" r:id="rId50"/>
    <p:sldId id="6203" r:id="rId51"/>
    <p:sldId id="6205" r:id="rId52"/>
    <p:sldId id="5592" r:id="rId53"/>
    <p:sldId id="5597" r:id="rId54"/>
    <p:sldId id="2830" r:id="rId55"/>
    <p:sldId id="6289" r:id="rId56"/>
    <p:sldId id="3611" r:id="rId57"/>
    <p:sldId id="3612" r:id="rId58"/>
    <p:sldId id="3614" r:id="rId59"/>
    <p:sldId id="6288" r:id="rId60"/>
    <p:sldId id="6287" r:id="rId61"/>
    <p:sldId id="6286" r:id="rId62"/>
    <p:sldId id="6285" r:id="rId63"/>
    <p:sldId id="4887" r:id="rId64"/>
    <p:sldId id="6382" r:id="rId65"/>
    <p:sldId id="3635" r:id="rId66"/>
    <p:sldId id="3639" r:id="rId67"/>
    <p:sldId id="4888" r:id="rId68"/>
    <p:sldId id="4889" r:id="rId69"/>
    <p:sldId id="4890" r:id="rId70"/>
    <p:sldId id="4891" r:id="rId71"/>
    <p:sldId id="4892" r:id="rId72"/>
    <p:sldId id="6250" r:id="rId73"/>
    <p:sldId id="6251" r:id="rId74"/>
    <p:sldId id="6252" r:id="rId75"/>
    <p:sldId id="6253" r:id="rId76"/>
    <p:sldId id="6254" r:id="rId77"/>
    <p:sldId id="6255" r:id="rId78"/>
    <p:sldId id="6256" r:id="rId79"/>
    <p:sldId id="6257" r:id="rId80"/>
    <p:sldId id="6258" r:id="rId81"/>
    <p:sldId id="3640" r:id="rId82"/>
    <p:sldId id="6383" r:id="rId83"/>
    <p:sldId id="1542" r:id="rId84"/>
    <p:sldId id="1579" r:id="rId85"/>
    <p:sldId id="1580" r:id="rId86"/>
    <p:sldId id="4682" r:id="rId87"/>
    <p:sldId id="1474" r:id="rId88"/>
  </p:sldIdLst>
  <p:sldSz cx="9144000" cy="6858000" type="screen4x3"/>
  <p:notesSz cx="6858000" cy="9144000"/>
  <p:custDataLst>
    <p:tags r:id="rId90"/>
  </p:custDataLst>
  <p:defaultTextStyle>
    <a:defPPr>
      <a:defRPr lang="en-US"/>
    </a:defPPr>
    <a:lvl1pPr algn="l" rtl="0" fontAlgn="base">
      <a:spcBef>
        <a:spcPct val="20000"/>
      </a:spcBef>
      <a:spcAft>
        <a:spcPct val="0"/>
      </a:spcAft>
      <a:buChar char="•"/>
      <a:defRPr sz="3200" kern="1200">
        <a:solidFill>
          <a:schemeClr val="tx1"/>
        </a:solidFill>
        <a:latin typeface="Arial" charset="0"/>
        <a:ea typeface="+mn-ea"/>
        <a:cs typeface="+mn-cs"/>
      </a:defRPr>
    </a:lvl1pPr>
    <a:lvl2pPr marL="457200" algn="l" rtl="0" fontAlgn="base">
      <a:spcBef>
        <a:spcPct val="20000"/>
      </a:spcBef>
      <a:spcAft>
        <a:spcPct val="0"/>
      </a:spcAft>
      <a:buChar char="•"/>
      <a:defRPr sz="3200" kern="1200">
        <a:solidFill>
          <a:schemeClr val="tx1"/>
        </a:solidFill>
        <a:latin typeface="Arial" charset="0"/>
        <a:ea typeface="+mn-ea"/>
        <a:cs typeface="+mn-cs"/>
      </a:defRPr>
    </a:lvl2pPr>
    <a:lvl3pPr marL="914400" algn="l" rtl="0" fontAlgn="base">
      <a:spcBef>
        <a:spcPct val="20000"/>
      </a:spcBef>
      <a:spcAft>
        <a:spcPct val="0"/>
      </a:spcAft>
      <a:buChar char="•"/>
      <a:defRPr sz="3200" kern="1200">
        <a:solidFill>
          <a:schemeClr val="tx1"/>
        </a:solidFill>
        <a:latin typeface="Arial" charset="0"/>
        <a:ea typeface="+mn-ea"/>
        <a:cs typeface="+mn-cs"/>
      </a:defRPr>
    </a:lvl3pPr>
    <a:lvl4pPr marL="1371600" algn="l" rtl="0" fontAlgn="base">
      <a:spcBef>
        <a:spcPct val="20000"/>
      </a:spcBef>
      <a:spcAft>
        <a:spcPct val="0"/>
      </a:spcAft>
      <a:buChar char="•"/>
      <a:defRPr sz="3200" kern="1200">
        <a:solidFill>
          <a:schemeClr val="tx1"/>
        </a:solidFill>
        <a:latin typeface="Arial" charset="0"/>
        <a:ea typeface="+mn-ea"/>
        <a:cs typeface="+mn-cs"/>
      </a:defRPr>
    </a:lvl4pPr>
    <a:lvl5pPr marL="1828800" algn="l" rtl="0" fontAlgn="base">
      <a:spcBef>
        <a:spcPct val="20000"/>
      </a:spcBef>
      <a:spcAft>
        <a:spcPct val="0"/>
      </a:spcAft>
      <a:buChar char="•"/>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FF"/>
    <a:srgbClr val="CC66FF"/>
    <a:srgbClr val="66FF99"/>
    <a:srgbClr val="FF5050"/>
    <a:srgbClr val="996633"/>
    <a:srgbClr val="FF99FF"/>
    <a:srgbClr val="99FF66"/>
    <a:srgbClr val="08080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0" autoAdjust="0"/>
    <p:restoredTop sz="94595" autoAdjust="0"/>
  </p:normalViewPr>
  <p:slideViewPr>
    <p:cSldViewPr>
      <p:cViewPr varScale="1">
        <p:scale>
          <a:sx n="104" d="100"/>
          <a:sy n="104" d="100"/>
        </p:scale>
        <p:origin x="579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56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ags" Target="tags/tag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44CC72-F9EE-445D-9D07-7BE72C1F99B7}" type="datetimeFigureOut">
              <a:rPr lang="en-US"/>
              <a:pPr>
                <a:defRPr/>
              </a:pPr>
              <a:t>8/15/2024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2063BDA-6387-4B3E-B64C-834044432C67}" type="slidenum">
              <a:rPr lang="en-US"/>
              <a:pPr>
                <a:defRPr/>
              </a:pPr>
              <a:t>‹#›</a:t>
            </a:fld>
            <a:endParaRPr lang="en-US"/>
          </a:p>
        </p:txBody>
      </p:sp>
    </p:spTree>
    <p:extLst>
      <p:ext uri="{BB962C8B-B14F-4D97-AF65-F5344CB8AC3E}">
        <p14:creationId xmlns:p14="http://schemas.microsoft.com/office/powerpoint/2010/main" val="2925035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1A25EECE-DE54-4205-B953-CCB69C41A7D7}" type="slidenum">
              <a:rPr lang="en-US"/>
              <a:pPr>
                <a:defRPr/>
              </a:pPr>
              <a:t>‹#›</a:t>
            </a:fld>
            <a:endParaRPr lang="en-US"/>
          </a:p>
        </p:txBody>
      </p:sp>
    </p:spTree>
    <p:extLst>
      <p:ext uri="{BB962C8B-B14F-4D97-AF65-F5344CB8AC3E}">
        <p14:creationId xmlns:p14="http://schemas.microsoft.com/office/powerpoint/2010/main" val="290753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02C2411-FEEF-442D-9A5B-33E611F09A6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232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53143C3-6F23-4164-9C15-1DF07ADE4D5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181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566888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566888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2C02DC13-6690-4ED1-BC75-31DB81B3865E}" type="slidenum">
              <a:rPr lang="en-US"/>
              <a:pPr>
                <a:defRPr/>
              </a:pPr>
              <a:t>‹#›</a:t>
            </a:fld>
            <a:endParaRPr lang="en-US"/>
          </a:p>
        </p:txBody>
      </p:sp>
    </p:spTree>
    <p:extLst>
      <p:ext uri="{BB962C8B-B14F-4D97-AF65-F5344CB8AC3E}">
        <p14:creationId xmlns:p14="http://schemas.microsoft.com/office/powerpoint/2010/main" val="252668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DAB9D25-9A1F-4369-BAEC-39DE0283A57B}"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8974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68876D1-5113-4DD1-A078-F523CFAC33DE}"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35223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E5AB9894-84D5-4CB0-8C4C-A2C9F3325CB6}"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8710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CF61BBE4-A395-49F2-8378-778B0BC575EA}"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463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3D07CC26-9437-4E50-A3F6-45708C4E0279}"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9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973133B6-DA7B-4F24-A567-11B865A5A600}"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545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F39334F2-9144-481D-9F3D-9C031F021C64}"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213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559F7D0D-860B-4C6A-A4AC-A6FF163F2D3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4434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0088097-49F8-4DE0-8369-C6C7A40FFDE6}"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3027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69D7EDA5-5058-4E8C-A7A0-380E0F153D1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0803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17C739F-F4FE-4925-A58B-EA089755A6F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251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90BC08-31DA-4540-A7B7-D1737E5208C9}" type="slidenum">
              <a:rPr lang="en-US"/>
              <a:pPr>
                <a:defRPr/>
              </a:pPr>
              <a:t>‹#›</a:t>
            </a:fld>
            <a:endParaRPr lang="en-US"/>
          </a:p>
        </p:txBody>
      </p:sp>
    </p:spTree>
    <p:extLst>
      <p:ext uri="{BB962C8B-B14F-4D97-AF65-F5344CB8AC3E}">
        <p14:creationId xmlns:p14="http://schemas.microsoft.com/office/powerpoint/2010/main" val="1427667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20A9E7-5711-45A6-BAFF-1F4003D03FBE}" type="slidenum">
              <a:rPr lang="en-US"/>
              <a:pPr>
                <a:defRPr/>
              </a:pPr>
              <a:t>‹#›</a:t>
            </a:fld>
            <a:endParaRPr lang="en-US"/>
          </a:p>
        </p:txBody>
      </p:sp>
    </p:spTree>
    <p:extLst>
      <p:ext uri="{BB962C8B-B14F-4D97-AF65-F5344CB8AC3E}">
        <p14:creationId xmlns:p14="http://schemas.microsoft.com/office/powerpoint/2010/main" val="1996898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D976A-588E-489F-8A28-D3447D61B248}" type="slidenum">
              <a:rPr lang="en-US"/>
              <a:pPr>
                <a:defRPr/>
              </a:pPr>
              <a:t>‹#›</a:t>
            </a:fld>
            <a:endParaRPr lang="en-US"/>
          </a:p>
        </p:txBody>
      </p:sp>
    </p:spTree>
    <p:extLst>
      <p:ext uri="{BB962C8B-B14F-4D97-AF65-F5344CB8AC3E}">
        <p14:creationId xmlns:p14="http://schemas.microsoft.com/office/powerpoint/2010/main" val="471982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957861-4F81-4107-963C-5D9AE9D29F55}" type="slidenum">
              <a:rPr lang="en-US"/>
              <a:pPr>
                <a:defRPr/>
              </a:pPr>
              <a:t>‹#›</a:t>
            </a:fld>
            <a:endParaRPr lang="en-US"/>
          </a:p>
        </p:txBody>
      </p:sp>
    </p:spTree>
    <p:extLst>
      <p:ext uri="{BB962C8B-B14F-4D97-AF65-F5344CB8AC3E}">
        <p14:creationId xmlns:p14="http://schemas.microsoft.com/office/powerpoint/2010/main" val="279041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8F0909-96CC-4163-9D30-B2055567C7A6}" type="slidenum">
              <a:rPr lang="en-US"/>
              <a:pPr>
                <a:defRPr/>
              </a:pPr>
              <a:t>‹#›</a:t>
            </a:fld>
            <a:endParaRPr lang="en-US"/>
          </a:p>
        </p:txBody>
      </p:sp>
    </p:spTree>
    <p:extLst>
      <p:ext uri="{BB962C8B-B14F-4D97-AF65-F5344CB8AC3E}">
        <p14:creationId xmlns:p14="http://schemas.microsoft.com/office/powerpoint/2010/main" val="4017693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A483F9-96DC-4AF4-AD9E-1083BE47D575}" type="slidenum">
              <a:rPr lang="en-US"/>
              <a:pPr>
                <a:defRPr/>
              </a:pPr>
              <a:t>‹#›</a:t>
            </a:fld>
            <a:endParaRPr lang="en-US"/>
          </a:p>
        </p:txBody>
      </p:sp>
    </p:spTree>
    <p:extLst>
      <p:ext uri="{BB962C8B-B14F-4D97-AF65-F5344CB8AC3E}">
        <p14:creationId xmlns:p14="http://schemas.microsoft.com/office/powerpoint/2010/main" val="3575722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527C03-B14A-40C2-A99A-426E20657FF5}" type="slidenum">
              <a:rPr lang="en-US"/>
              <a:pPr>
                <a:defRPr/>
              </a:pPr>
              <a:t>‹#›</a:t>
            </a:fld>
            <a:endParaRPr lang="en-US"/>
          </a:p>
        </p:txBody>
      </p:sp>
    </p:spTree>
    <p:extLst>
      <p:ext uri="{BB962C8B-B14F-4D97-AF65-F5344CB8AC3E}">
        <p14:creationId xmlns:p14="http://schemas.microsoft.com/office/powerpoint/2010/main" val="60795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06ADCA4-61C0-4AF1-BCAA-9A8FD13C3F4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8641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A00D60-361A-4F0C-944A-D0F3420AF49D}" type="slidenum">
              <a:rPr lang="en-US"/>
              <a:pPr>
                <a:defRPr/>
              </a:pPr>
              <a:t>‹#›</a:t>
            </a:fld>
            <a:endParaRPr lang="en-US"/>
          </a:p>
        </p:txBody>
      </p:sp>
    </p:spTree>
    <p:extLst>
      <p:ext uri="{BB962C8B-B14F-4D97-AF65-F5344CB8AC3E}">
        <p14:creationId xmlns:p14="http://schemas.microsoft.com/office/powerpoint/2010/main" val="1199012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2614A-78AE-4D78-96D2-6B1A2FE507A2}" type="slidenum">
              <a:rPr lang="en-US"/>
              <a:pPr>
                <a:defRPr/>
              </a:pPr>
              <a:t>‹#›</a:t>
            </a:fld>
            <a:endParaRPr lang="en-US"/>
          </a:p>
        </p:txBody>
      </p:sp>
    </p:spTree>
    <p:extLst>
      <p:ext uri="{BB962C8B-B14F-4D97-AF65-F5344CB8AC3E}">
        <p14:creationId xmlns:p14="http://schemas.microsoft.com/office/powerpoint/2010/main" val="2205950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F57E8-13FD-4ADF-9019-82E650F168D0}" type="slidenum">
              <a:rPr lang="en-US"/>
              <a:pPr>
                <a:defRPr/>
              </a:pPr>
              <a:t>‹#›</a:t>
            </a:fld>
            <a:endParaRPr lang="en-US"/>
          </a:p>
        </p:txBody>
      </p:sp>
    </p:spTree>
    <p:extLst>
      <p:ext uri="{BB962C8B-B14F-4D97-AF65-F5344CB8AC3E}">
        <p14:creationId xmlns:p14="http://schemas.microsoft.com/office/powerpoint/2010/main" val="2128058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11AE4-6617-4521-8629-854679987B5F}" type="slidenum">
              <a:rPr lang="en-US"/>
              <a:pPr>
                <a:defRPr/>
              </a:pPr>
              <a:t>‹#›</a:t>
            </a:fld>
            <a:endParaRPr lang="en-US"/>
          </a:p>
        </p:txBody>
      </p:sp>
    </p:spTree>
    <p:extLst>
      <p:ext uri="{BB962C8B-B14F-4D97-AF65-F5344CB8AC3E}">
        <p14:creationId xmlns:p14="http://schemas.microsoft.com/office/powerpoint/2010/main" val="692703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C55962D2-769E-4540-A9BE-C38FE483B787}"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598730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55B9C91F-850B-4ED8-B82A-9D4403E041E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025910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D2202025-7AAC-48C2-A00D-7DE6EA00A67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943448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B371BF99-8B6C-42AC-9063-C07A44157BA9}"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102876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buClr>
                <a:srgbClr val="66CCFF"/>
              </a:buClr>
              <a:defRPr/>
            </a:pPr>
            <a:fld id="{B8F6BD8D-3BC9-4095-89F1-80A8DA2F8CF1}"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4273007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66CCFF"/>
              </a:buClr>
              <a:defRPr/>
            </a:pPr>
            <a:fld id="{23BD0086-BCEB-4AE9-B3EF-8F80F7256F0A}"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72919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EFBF186-5CEA-4179-8B28-477290CA619A}"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7339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buClr>
                <a:srgbClr val="66CCFF"/>
              </a:buClr>
              <a:defRPr/>
            </a:pPr>
            <a:fld id="{07D700CB-E322-416D-8868-E2944C6CDAB9}"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737977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D5EAF987-24FA-496D-A216-86EE7B3E2901}"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132950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C2621B23-785A-4A4F-8D81-0B9E01DF0379}"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265450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FED8A7FF-DD2E-4A10-8A2E-119402698878}"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4254717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EFF20EB6-396C-46B8-9337-881EBE4BD7F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128016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9C015081-D800-435B-A3F6-DED50CFBA28A}"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161040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buClr>
                <a:srgbClr val="66CCFF"/>
              </a:buClr>
              <a:defRPr/>
            </a:pPr>
            <a:fld id="{185A83AC-FE88-491F-ABE0-A84144A2FF0C}"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385077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buClr>
                <a:srgbClr val="66CCFF"/>
              </a:buClr>
              <a:defRPr/>
            </a:pPr>
            <a:fld id="{E4AE6644-28FC-4239-B21A-CD7A85042D1A}"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971594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F0BDD0-AA1B-48A1-8337-AD1E59FE0D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476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25118-BB54-451A-812B-7F4435D4A9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248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D6DF842C-3B14-4B1B-9CA6-FF5F0CBC13D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1720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094C9D-DC19-413A-9D9C-087AE47A83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161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AC2944-AF27-4E01-8619-D9B0FF15B5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1109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3D41A1-E111-4B05-83CD-375BF7B702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6361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F145DE-B189-4774-AB78-343DB6EB8C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8432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27C95C-3450-4A48-A37C-2CB9F17CDB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1138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EE4986-23A8-4534-B92F-868CFEDD3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6885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D1C1D8-0202-4356-B591-B43723188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0807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C17EA-F959-446E-977A-96F5577FFB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0976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BDF6B-4DCF-4A2F-95A5-B8049F3254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2225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CA393-F71D-46A7-B5BF-56CA0D61D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613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4F1B2B34-A6C4-43F6-AC77-EB6A4EA2F183}"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6511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8640822-EE52-4037-8488-E5001C8B43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228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E756-0DDF-4B7A-A6FE-A6861228B88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2EC6CA2-4130-4563-AE79-252657824F5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7638717-09AD-4BA1-BAAD-75C27E5E5F4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9C16B35-5856-44DD-BF26-22B332EC475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7BEC4E7-0E5A-48E2-A9E0-CA794C9465CA}"/>
              </a:ext>
            </a:extLst>
          </p:cNvPr>
          <p:cNvSpPr>
            <a:spLocks noGrp="1"/>
          </p:cNvSpPr>
          <p:nvPr>
            <p:ph type="sldNum" sz="quarter" idx="12"/>
          </p:nvPr>
        </p:nvSpPr>
        <p:spPr/>
        <p:txBody>
          <a:bodyPr/>
          <a:lstStyle/>
          <a:p>
            <a:pPr>
              <a:defRPr/>
            </a:pPr>
            <a:fld id="{4F90BC08-31DA-4540-A7B7-D1737E5208C9}" type="slidenum">
              <a:rPr lang="en-US" smtClean="0"/>
              <a:pPr>
                <a:defRPr/>
              </a:pPr>
              <a:t>‹#›</a:t>
            </a:fld>
            <a:endParaRPr lang="en-US"/>
          </a:p>
        </p:txBody>
      </p:sp>
    </p:spTree>
    <p:extLst>
      <p:ext uri="{BB962C8B-B14F-4D97-AF65-F5344CB8AC3E}">
        <p14:creationId xmlns:p14="http://schemas.microsoft.com/office/powerpoint/2010/main" val="1061771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76C8-33BF-4407-8AC4-57A0C24B8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F6AF6F-2CCD-4437-891D-16F0593D6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08514-99CF-4484-9CC1-8BA2F4338AE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58975DD-9B45-4DE4-B384-A524C28D9C0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5754EFA-C4D3-45D4-A6A7-BBE387ABF715}"/>
              </a:ext>
            </a:extLst>
          </p:cNvPr>
          <p:cNvSpPr>
            <a:spLocks noGrp="1"/>
          </p:cNvSpPr>
          <p:nvPr>
            <p:ph type="sldNum" sz="quarter" idx="12"/>
          </p:nvPr>
        </p:nvSpPr>
        <p:spPr/>
        <p:txBody>
          <a:bodyPr/>
          <a:lstStyle/>
          <a:p>
            <a:pPr>
              <a:defRPr/>
            </a:pPr>
            <a:fld id="{B520A9E7-5711-45A6-BAFF-1F4003D03FBE}" type="slidenum">
              <a:rPr lang="en-US" smtClean="0"/>
              <a:pPr>
                <a:defRPr/>
              </a:pPr>
              <a:t>‹#›</a:t>
            </a:fld>
            <a:endParaRPr lang="en-US"/>
          </a:p>
        </p:txBody>
      </p:sp>
    </p:spTree>
    <p:extLst>
      <p:ext uri="{BB962C8B-B14F-4D97-AF65-F5344CB8AC3E}">
        <p14:creationId xmlns:p14="http://schemas.microsoft.com/office/powerpoint/2010/main" val="36180167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930B-7AB1-4047-8D68-537ECE2D1DE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7AB8062-1893-4F88-AB21-7C42CBFCAAD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C1C86B-F570-41E7-843B-C0C8E163444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DC0C931-CC02-4A6D-A956-4B13247E340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4B455BF-D71D-4C95-9512-EF56462C176C}"/>
              </a:ext>
            </a:extLst>
          </p:cNvPr>
          <p:cNvSpPr>
            <a:spLocks noGrp="1"/>
          </p:cNvSpPr>
          <p:nvPr>
            <p:ph type="sldNum" sz="quarter" idx="12"/>
          </p:nvPr>
        </p:nvSpPr>
        <p:spPr/>
        <p:txBody>
          <a:bodyPr/>
          <a:lstStyle/>
          <a:p>
            <a:pPr>
              <a:defRPr/>
            </a:pPr>
            <a:fld id="{034D976A-588E-489F-8A28-D3447D61B248}" type="slidenum">
              <a:rPr lang="en-US" smtClean="0"/>
              <a:pPr>
                <a:defRPr/>
              </a:pPr>
              <a:t>‹#›</a:t>
            </a:fld>
            <a:endParaRPr lang="en-US"/>
          </a:p>
        </p:txBody>
      </p:sp>
    </p:spTree>
    <p:extLst>
      <p:ext uri="{BB962C8B-B14F-4D97-AF65-F5344CB8AC3E}">
        <p14:creationId xmlns:p14="http://schemas.microsoft.com/office/powerpoint/2010/main" val="1404138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C11F-7CE1-420A-82BE-560919AE4A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56EBD-6ECF-4656-B71B-31CA3D16305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85943-0025-43C5-8611-FFEF45E9418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3401F-4076-4067-9B6D-24B8B5B3780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EA6B9824-5106-4C00-9FCF-A625B937193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6869222-4311-4B9E-B8AD-BD5532C04FBC}"/>
              </a:ext>
            </a:extLst>
          </p:cNvPr>
          <p:cNvSpPr>
            <a:spLocks noGrp="1"/>
          </p:cNvSpPr>
          <p:nvPr>
            <p:ph type="sldNum" sz="quarter" idx="12"/>
          </p:nvPr>
        </p:nvSpPr>
        <p:spPr/>
        <p:txBody>
          <a:bodyPr/>
          <a:lstStyle/>
          <a:p>
            <a:pPr>
              <a:defRPr/>
            </a:pPr>
            <a:fld id="{6A957861-4F81-4107-963C-5D9AE9D29F55}" type="slidenum">
              <a:rPr lang="en-US" smtClean="0"/>
              <a:pPr>
                <a:defRPr/>
              </a:pPr>
              <a:t>‹#›</a:t>
            </a:fld>
            <a:endParaRPr lang="en-US"/>
          </a:p>
        </p:txBody>
      </p:sp>
    </p:spTree>
    <p:extLst>
      <p:ext uri="{BB962C8B-B14F-4D97-AF65-F5344CB8AC3E}">
        <p14:creationId xmlns:p14="http://schemas.microsoft.com/office/powerpoint/2010/main" val="1635881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E70E-A3F3-4DCF-9886-E470F58E3A7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8FC89A-2855-4DBE-AD9E-C58CF917BEE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BD03CB-958B-4F74-B17A-505D36CD6C0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ACE56-3E3F-4BCF-8CB1-1B2D3D7CCA7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D9A35A-4B2A-4946-83C5-5C5A5D3942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BED0E1-0EC8-4CFA-BF13-2FC5AFFE75E9}"/>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6AFD52E8-8DE6-44C7-910E-AF8E49B92551}"/>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BEA50EF-CA4B-44F2-B7F9-8DD45B67132B}"/>
              </a:ext>
            </a:extLst>
          </p:cNvPr>
          <p:cNvSpPr>
            <a:spLocks noGrp="1"/>
          </p:cNvSpPr>
          <p:nvPr>
            <p:ph type="sldNum" sz="quarter" idx="12"/>
          </p:nvPr>
        </p:nvSpPr>
        <p:spPr/>
        <p:txBody>
          <a:bodyPr/>
          <a:lstStyle/>
          <a:p>
            <a:pPr>
              <a:defRPr/>
            </a:pPr>
            <a:fld id="{4D8F0909-96CC-4163-9D30-B2055567C7A6}" type="slidenum">
              <a:rPr lang="en-US" smtClean="0"/>
              <a:pPr>
                <a:defRPr/>
              </a:pPr>
              <a:t>‹#›</a:t>
            </a:fld>
            <a:endParaRPr lang="en-US"/>
          </a:p>
        </p:txBody>
      </p:sp>
    </p:spTree>
    <p:extLst>
      <p:ext uri="{BB962C8B-B14F-4D97-AF65-F5344CB8AC3E}">
        <p14:creationId xmlns:p14="http://schemas.microsoft.com/office/powerpoint/2010/main" val="2478144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372C-B192-481F-82FA-F9574479D3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1B938B-419B-4C78-9FF5-BAFC60DBBF1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247C905B-7D8F-46FA-931B-B872021BC6E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FA481B48-5F5E-404C-B135-765C9D10F61A}"/>
              </a:ext>
            </a:extLst>
          </p:cNvPr>
          <p:cNvSpPr>
            <a:spLocks noGrp="1"/>
          </p:cNvSpPr>
          <p:nvPr>
            <p:ph type="sldNum" sz="quarter" idx="12"/>
          </p:nvPr>
        </p:nvSpPr>
        <p:spPr/>
        <p:txBody>
          <a:bodyPr/>
          <a:lstStyle/>
          <a:p>
            <a:pPr>
              <a:defRPr/>
            </a:pPr>
            <a:fld id="{3DA483F9-96DC-4AF4-AD9E-1083BE47D575}" type="slidenum">
              <a:rPr lang="en-US" smtClean="0"/>
              <a:pPr>
                <a:defRPr/>
              </a:pPr>
              <a:t>‹#›</a:t>
            </a:fld>
            <a:endParaRPr lang="en-US"/>
          </a:p>
        </p:txBody>
      </p:sp>
    </p:spTree>
    <p:extLst>
      <p:ext uri="{BB962C8B-B14F-4D97-AF65-F5344CB8AC3E}">
        <p14:creationId xmlns:p14="http://schemas.microsoft.com/office/powerpoint/2010/main" val="34445590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DFA24-D49C-440C-A055-52354CFB7075}"/>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EAAB85E-71E9-4AB8-9BB4-1B010C193FA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9162BB7-CBA4-48F9-BE47-7933F9080634}"/>
              </a:ext>
            </a:extLst>
          </p:cNvPr>
          <p:cNvSpPr>
            <a:spLocks noGrp="1"/>
          </p:cNvSpPr>
          <p:nvPr>
            <p:ph type="sldNum" sz="quarter" idx="12"/>
          </p:nvPr>
        </p:nvSpPr>
        <p:spPr/>
        <p:txBody>
          <a:bodyPr/>
          <a:lstStyle/>
          <a:p>
            <a:pPr>
              <a:defRPr/>
            </a:pPr>
            <a:fld id="{7E527C03-B14A-40C2-A99A-426E20657FF5}" type="slidenum">
              <a:rPr lang="en-US" smtClean="0"/>
              <a:pPr>
                <a:defRPr/>
              </a:pPr>
              <a:t>‹#›</a:t>
            </a:fld>
            <a:endParaRPr lang="en-US"/>
          </a:p>
        </p:txBody>
      </p:sp>
    </p:spTree>
    <p:extLst>
      <p:ext uri="{BB962C8B-B14F-4D97-AF65-F5344CB8AC3E}">
        <p14:creationId xmlns:p14="http://schemas.microsoft.com/office/powerpoint/2010/main" val="20493891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7EAA-C8BE-4765-ABF9-C486327E5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E39C164-E304-4382-B7BF-852DD015029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8AFF6E-F5B8-4651-A337-90EE99BEA65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0D211D-7D0C-40BD-B091-3104FEA47EE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33902A8-DAE5-455A-B604-F485D249660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B8C3F57-2EE3-4879-A804-1F04A62F8220}"/>
              </a:ext>
            </a:extLst>
          </p:cNvPr>
          <p:cNvSpPr>
            <a:spLocks noGrp="1"/>
          </p:cNvSpPr>
          <p:nvPr>
            <p:ph type="sldNum" sz="quarter" idx="12"/>
          </p:nvPr>
        </p:nvSpPr>
        <p:spPr/>
        <p:txBody>
          <a:bodyPr/>
          <a:lstStyle/>
          <a:p>
            <a:pPr>
              <a:defRPr/>
            </a:pPr>
            <a:fld id="{F4A00D60-361A-4F0C-944A-D0F3420AF49D}" type="slidenum">
              <a:rPr lang="en-US" smtClean="0"/>
              <a:pPr>
                <a:defRPr/>
              </a:pPr>
              <a:t>‹#›</a:t>
            </a:fld>
            <a:endParaRPr lang="en-US"/>
          </a:p>
        </p:txBody>
      </p:sp>
    </p:spTree>
    <p:extLst>
      <p:ext uri="{BB962C8B-B14F-4D97-AF65-F5344CB8AC3E}">
        <p14:creationId xmlns:p14="http://schemas.microsoft.com/office/powerpoint/2010/main" val="805742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A338-576A-4F4B-8AD4-0563CB47E0D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B03C83-6998-49B4-8D8D-482AF4AD071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84C44E5-693D-442E-87E5-EFEED9B1BA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2DD293-98D5-4A7A-8CAE-5A237E77FA64}"/>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4B2D602-75E1-41FC-B4EE-475F1754E03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F3D2FA4-A3A6-45DE-ABD3-84859DFACA54}"/>
              </a:ext>
            </a:extLst>
          </p:cNvPr>
          <p:cNvSpPr>
            <a:spLocks noGrp="1"/>
          </p:cNvSpPr>
          <p:nvPr>
            <p:ph type="sldNum" sz="quarter" idx="12"/>
          </p:nvPr>
        </p:nvSpPr>
        <p:spPr/>
        <p:txBody>
          <a:bodyPr/>
          <a:lstStyle/>
          <a:p>
            <a:pPr>
              <a:defRPr/>
            </a:pPr>
            <a:fld id="{03A2614A-78AE-4D78-96D2-6B1A2FE507A2}" type="slidenum">
              <a:rPr lang="en-US" smtClean="0"/>
              <a:pPr>
                <a:defRPr/>
              </a:pPr>
              <a:t>‹#›</a:t>
            </a:fld>
            <a:endParaRPr lang="en-US"/>
          </a:p>
        </p:txBody>
      </p:sp>
    </p:spTree>
    <p:extLst>
      <p:ext uri="{BB962C8B-B14F-4D97-AF65-F5344CB8AC3E}">
        <p14:creationId xmlns:p14="http://schemas.microsoft.com/office/powerpoint/2010/main" val="53509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8C74C05E-9F29-4B9C-83D8-5E841C1C4A40}"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1808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D43B-6988-40CB-9E92-5C601198E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60B0E4-9512-4450-9019-BA0ADEE52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F7EC8-A42D-45C6-9D75-ADA5A0DECD5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98D84F4-D984-488A-8275-B9BDA89A6E1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3B6D08F-C488-4AEF-A0F0-86B4AE43805D}"/>
              </a:ext>
            </a:extLst>
          </p:cNvPr>
          <p:cNvSpPr>
            <a:spLocks noGrp="1"/>
          </p:cNvSpPr>
          <p:nvPr>
            <p:ph type="sldNum" sz="quarter" idx="12"/>
          </p:nvPr>
        </p:nvSpPr>
        <p:spPr/>
        <p:txBody>
          <a:bodyPr/>
          <a:lstStyle/>
          <a:p>
            <a:pPr>
              <a:defRPr/>
            </a:pPr>
            <a:fld id="{8A7F57E8-13FD-4ADF-9019-82E650F168D0}" type="slidenum">
              <a:rPr lang="en-US" smtClean="0"/>
              <a:pPr>
                <a:defRPr/>
              </a:pPr>
              <a:t>‹#›</a:t>
            </a:fld>
            <a:endParaRPr lang="en-US"/>
          </a:p>
        </p:txBody>
      </p:sp>
    </p:spTree>
    <p:extLst>
      <p:ext uri="{BB962C8B-B14F-4D97-AF65-F5344CB8AC3E}">
        <p14:creationId xmlns:p14="http://schemas.microsoft.com/office/powerpoint/2010/main" val="1316969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63F6B-5415-4B2D-99DC-405108BB81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F763EC-035A-4709-A4BA-83DB30C858A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D9651-EEDB-4B9A-8A6E-B0D5C166495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4BA5D8F-DDA8-4F3B-BEA2-79D154D15C5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DF22CF4-A4C7-4CB0-834D-BDD217A4AF22}"/>
              </a:ext>
            </a:extLst>
          </p:cNvPr>
          <p:cNvSpPr>
            <a:spLocks noGrp="1"/>
          </p:cNvSpPr>
          <p:nvPr>
            <p:ph type="sldNum" sz="quarter" idx="12"/>
          </p:nvPr>
        </p:nvSpPr>
        <p:spPr/>
        <p:txBody>
          <a:bodyPr/>
          <a:lstStyle/>
          <a:p>
            <a:pPr>
              <a:defRPr/>
            </a:pPr>
            <a:fld id="{79E11AE4-6617-4521-8629-854679987B5F}" type="slidenum">
              <a:rPr lang="en-US" smtClean="0"/>
              <a:pPr>
                <a:defRPr/>
              </a:pPr>
              <a:t>‹#›</a:t>
            </a:fld>
            <a:endParaRPr lang="en-US"/>
          </a:p>
        </p:txBody>
      </p:sp>
    </p:spTree>
    <p:extLst>
      <p:ext uri="{BB962C8B-B14F-4D97-AF65-F5344CB8AC3E}">
        <p14:creationId xmlns:p14="http://schemas.microsoft.com/office/powerpoint/2010/main" val="1744206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1738939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1144190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2419420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12116186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4140051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4270307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75435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230372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2DAE29B-84A1-4E1E-B9E2-4BEE5C132C9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31266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1804426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1554287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1094872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39640258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143863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B804CAE-10F2-4E33-8C6D-920CF48CC87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4884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a:effectLst>
                  <a:outerShdw blurRad="38100" dist="38100" dir="2700000" algn="tl">
                    <a:srgbClr val="000000"/>
                  </a:outerShdw>
                </a:effectLst>
                <a:latin typeface="+mn-lt"/>
              </a:defRPr>
            </a:lvl1pPr>
          </a:lstStyle>
          <a:p>
            <a:pPr>
              <a:defRPr/>
            </a:pPr>
            <a:endParaRPr lang="en-US"/>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a:effectLst>
                  <a:outerShdw blurRad="38100" dist="38100" dir="2700000" algn="tl">
                    <a:srgbClr val="000000"/>
                  </a:outerShdw>
                </a:effectLst>
                <a:latin typeface="+mn-lt"/>
              </a:defRPr>
            </a:lvl1pPr>
          </a:lstStyle>
          <a:p>
            <a:pPr>
              <a:defRPr/>
            </a:pPr>
            <a:fld id="{659051CE-0D7B-4452-B076-B38911D4FDBC}" type="slidenum">
              <a:rPr lang="en-US"/>
              <a:pPr>
                <a:defRPr/>
              </a:pPr>
              <a:t>‹#›</a:t>
            </a:fld>
            <a:endParaRPr lang="en-US"/>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26"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59875" cy="6858000"/>
            <a:chOff x="0" y="0"/>
            <a:chExt cx="5770" cy="4320"/>
          </a:xfrm>
        </p:grpSpPr>
        <p:sp>
          <p:nvSpPr>
            <p:cNvPr id="566784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205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6784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566785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06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6785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06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6785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7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6785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07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566786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566786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6786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6786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a:effectLst>
                  <a:outerShdw blurRad="38100" dist="38100" dir="2700000" algn="tl">
                    <a:srgbClr val="000000"/>
                  </a:outerShdw>
                </a:effectLst>
                <a:latin typeface="+mn-lt"/>
              </a:defRPr>
            </a:lvl1pPr>
          </a:lstStyle>
          <a:p>
            <a:pPr>
              <a:defRPr/>
            </a:pPr>
            <a:endParaRPr lang="en-US"/>
          </a:p>
        </p:txBody>
      </p:sp>
      <p:sp>
        <p:nvSpPr>
          <p:cNvPr id="566786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a:effectLst>
                  <a:outerShdw blurRad="38100" dist="38100" dir="2700000" algn="tl">
                    <a:srgbClr val="000000"/>
                  </a:outerShdw>
                </a:effectLst>
                <a:latin typeface="+mn-lt"/>
              </a:defRPr>
            </a:lvl1pPr>
          </a:lstStyle>
          <a:p>
            <a:pPr>
              <a:defRPr/>
            </a:pPr>
            <a:fld id="{191A3625-A9BC-4E56-9052-C416A3F1AE06}" type="slidenum">
              <a:rPr lang="en-US"/>
              <a:pPr>
                <a:defRPr/>
              </a:pPr>
              <a:t>‹#›</a:t>
            </a:fld>
            <a:endParaRPr lang="en-US"/>
          </a:p>
        </p:txBody>
      </p:sp>
      <p:sp>
        <p:nvSpPr>
          <p:cNvPr id="566786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27"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28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a:defRPr/>
            </a:pPr>
            <a:endParaRPr lang="en-US"/>
          </a:p>
        </p:txBody>
      </p:sp>
      <p:sp>
        <p:nvSpPr>
          <p:cNvPr id="7328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a:defRPr/>
            </a:pPr>
            <a:endParaRPr lang="en-US"/>
          </a:p>
        </p:txBody>
      </p:sp>
      <p:sp>
        <p:nvSpPr>
          <p:cNvPr id="7328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AAEA3CCB-FA0F-4D9D-9CA6-0F7A211E039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spcBef>
                <a:spcPct val="0"/>
              </a:spcBef>
              <a:buFontTx/>
              <a:buNone/>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spcBef>
                <a:spcPct val="0"/>
              </a:spcBef>
              <a:buFontTx/>
              <a:buNone/>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spcBef>
                <a:spcPct val="0"/>
              </a:spcBef>
              <a:buFontTx/>
              <a:buNone/>
              <a:defRPr/>
            </a:pPr>
            <a:fld id="{B0B3AE2E-0CC4-4F66-B60E-D5FBE63ADA7D}" type="slidenum">
              <a:rPr lang="en-US">
                <a:solidFill>
                  <a:srgbClr val="FFFFFF"/>
                </a:solidFill>
              </a:rPr>
              <a:pPr>
                <a:spcBef>
                  <a:spcPct val="0"/>
                </a:spcBef>
                <a:buFontTx/>
                <a:buNone/>
                <a:defRPr/>
              </a:pPr>
              <a:t>‹#›</a:t>
            </a:fld>
            <a:endParaRPr lang="en-US">
              <a:solidFill>
                <a:srgbClr val="FFFFFF"/>
              </a:solidFill>
            </a:endParaRPr>
          </a:p>
        </p:txBody>
      </p:sp>
    </p:spTree>
    <p:extLst>
      <p:ext uri="{BB962C8B-B14F-4D97-AF65-F5344CB8AC3E}">
        <p14:creationId xmlns:p14="http://schemas.microsoft.com/office/powerpoint/2010/main" val="1078378581"/>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69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solidFill>
                <a:srgbClr val="FFFFFF"/>
              </a:solidFill>
            </a:endParaRPr>
          </a:p>
        </p:txBody>
      </p:sp>
      <p:sp>
        <p:nvSpPr>
          <p:cNvPr id="6469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solidFill>
                <a:srgbClr val="FFFFFF"/>
              </a:solidFill>
            </a:endParaRPr>
          </a:p>
        </p:txBody>
      </p:sp>
      <p:sp>
        <p:nvSpPr>
          <p:cNvPr id="6469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DDEC8477-AE9E-4DEB-9903-C1C136E76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0185714"/>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46D0B2-0368-4B34-BB0D-6068A5E0F1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706220-2D74-4C34-A25B-8BC696EEDA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2C553-6834-4BC5-805B-086951B1CC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844EE13A-6D7C-4BBB-9AFE-21B6D65408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5C0954D-AB19-4FFB-8B17-FA895F1C18B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59051CE-0D7B-4452-B076-B38911D4FDBC}" type="slidenum">
              <a:rPr lang="en-US" smtClean="0"/>
              <a:pPr>
                <a:defRPr/>
              </a:pPr>
              <a:t>‹#›</a:t>
            </a:fld>
            <a:endParaRPr lang="en-US"/>
          </a:p>
        </p:txBody>
      </p:sp>
    </p:spTree>
    <p:extLst>
      <p:ext uri="{BB962C8B-B14F-4D97-AF65-F5344CB8AC3E}">
        <p14:creationId xmlns:p14="http://schemas.microsoft.com/office/powerpoint/2010/main" val="18722640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2647129763"/>
      </p:ext>
    </p:extLst>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audio" Target="../media/audio1.wav"/><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3yzwpn0VfQg" TargetMode="External"/><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youtube.com/watch?v=QbOl72aUthM" TargetMode="External"/><Relationship Id="rId1" Type="http://schemas.openxmlformats.org/officeDocument/2006/relationships/slideLayout" Target="../slideLayouts/slideLayout24.xml"/><Relationship Id="rId4" Type="http://schemas.openxmlformats.org/officeDocument/2006/relationships/hyperlink" Target="http://www.regjeringen.no/en/dep/lmd/campain/svalbard-global-seed-vault.html?id=462220"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4.xml"/><Relationship Id="rId4" Type="http://schemas.openxmlformats.org/officeDocument/2006/relationships/image" Target="../media/image3.svg"/></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emf"/><Relationship Id="rId1" Type="http://schemas.openxmlformats.org/officeDocument/2006/relationships/slideLayout" Target="../slideLayouts/slideLayout73.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emf"/><Relationship Id="rId1" Type="http://schemas.openxmlformats.org/officeDocument/2006/relationships/slideLayout" Target="../slideLayouts/slideLayout73.xml"/><Relationship Id="rId5" Type="http://schemas.openxmlformats.org/officeDocument/2006/relationships/image" Target="../media/image66.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jpeg"/><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4.png"/><Relationship Id="rId7" Type="http://schemas.openxmlformats.org/officeDocument/2006/relationships/image" Target="../media/image70.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68.png"/><Relationship Id="rId1" Type="http://schemas.openxmlformats.org/officeDocument/2006/relationships/slideLayout" Target="../slideLayouts/slideLayout73.xml"/><Relationship Id="rId6" Type="http://schemas.openxmlformats.org/officeDocument/2006/relationships/hyperlink" Target="https://www.instagram.com/ryemurph88/" TargetMode="Externa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F4C3-354B-483C-A523-8D0A47AF96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1D436A-5B48-4A92-81A2-B238DB7CABCD}"/>
              </a:ext>
            </a:extLst>
          </p:cNvPr>
          <p:cNvSpPr>
            <a:spLocks noGrp="1"/>
          </p:cNvSpPr>
          <p:nvPr>
            <p:ph idx="1"/>
          </p:nvPr>
        </p:nvSpPr>
        <p:spPr/>
        <p:txBody>
          <a:bodyPr/>
          <a:lstStyle/>
          <a:p>
            <a:endParaRPr lang="en-US"/>
          </a:p>
        </p:txBody>
      </p:sp>
      <p:pic>
        <p:nvPicPr>
          <p:cNvPr id="1026" name="Picture 2" descr="Flower Seeds For Beginners - The Best Flower Seeds To Start With">
            <a:extLst>
              <a:ext uri="{FF2B5EF4-FFF2-40B4-BE49-F238E27FC236}">
                <a16:creationId xmlns:a16="http://schemas.microsoft.com/office/drawing/2014/main" id="{D854EBAB-091F-4335-ABC0-B9C429251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FAAE16-7A98-4C38-830A-22DC1CB57198}"/>
              </a:ext>
            </a:extLst>
          </p:cNvPr>
          <p:cNvSpPr/>
          <p:nvPr/>
        </p:nvSpPr>
        <p:spPr>
          <a:xfrm>
            <a:off x="165100" y="141937"/>
            <a:ext cx="6172200" cy="2052735"/>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buNone/>
            </a:pPr>
            <a:r>
              <a:rPr lang="en-US" sz="5400" b="1" cap="none" spc="0" dirty="0">
                <a:ln w="9525">
                  <a:solidFill>
                    <a:schemeClr val="bg1"/>
                  </a:solidFill>
                  <a:prstDash val="solid"/>
                </a:ln>
                <a:solidFill>
                  <a:srgbClr val="FFFF99"/>
                </a:solidFill>
                <a:effectLst>
                  <a:outerShdw blurRad="12700" dist="38100" dir="2700000" algn="tl" rotWithShape="0">
                    <a:schemeClr val="bg1">
                      <a:lumMod val="50000"/>
                    </a:schemeClr>
                  </a:outerShdw>
                </a:effectLst>
              </a:rPr>
              <a:t>Seeds</a:t>
            </a:r>
          </a:p>
        </p:txBody>
      </p:sp>
      <p:sp>
        <p:nvSpPr>
          <p:cNvPr id="5" name="Rectangle 4">
            <a:extLst>
              <a:ext uri="{FF2B5EF4-FFF2-40B4-BE49-F238E27FC236}">
                <a16:creationId xmlns:a16="http://schemas.microsoft.com/office/drawing/2014/main" id="{E0DD38B3-AEEE-4C81-9A12-226D53855C87}"/>
              </a:ext>
            </a:extLst>
          </p:cNvPr>
          <p:cNvSpPr/>
          <p:nvPr/>
        </p:nvSpPr>
        <p:spPr>
          <a:xfrm>
            <a:off x="165100" y="4876800"/>
            <a:ext cx="3185487" cy="19205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buNone/>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3 </a:t>
            </a:r>
          </a:p>
          <a:p>
            <a:pPr algn="ctr">
              <a:buNone/>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1</a:t>
            </a:r>
          </a:p>
        </p:txBody>
      </p:sp>
      <p:pic>
        <p:nvPicPr>
          <p:cNvPr id="6" name="Graphic 5">
            <a:extLst>
              <a:ext uri="{FF2B5EF4-FFF2-40B4-BE49-F238E27FC236}">
                <a16:creationId xmlns:a16="http://schemas.microsoft.com/office/drawing/2014/main" id="{E5D10B83-DB37-BB45-7DFF-D9D2485290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34181EB2-9A27-7244-4B0A-97360FF21452}"/>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87638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3797" name="Rectangle 6"/>
          <p:cNvSpPr>
            <a:spLocks noChangeArrowheads="1"/>
          </p:cNvSpPr>
          <p:nvPr/>
        </p:nvSpPr>
        <p:spPr bwMode="auto">
          <a:xfrm>
            <a:off x="0" y="0"/>
            <a:ext cx="9372600" cy="6858000"/>
          </a:xfrm>
          <a:prstGeom prst="rect">
            <a:avLst/>
          </a:prstGeom>
          <a:solidFill>
            <a:srgbClr val="FFFF00">
              <a:alpha val="8509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pic>
        <p:nvPicPr>
          <p:cNvPr id="6" name="Picture 2" descr="http://www.popularwealth.com/images/meteor-hitting-ear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21205" y="3893597"/>
            <a:ext cx="2453193" cy="25908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sndAc>
          <p:stSnd>
            <p:snd r:embed="rId2" name="explode.wav"/>
          </p:stSnd>
        </p:sndAc>
      </p:transition>
    </mc:Choice>
    <mc:Fallback xmlns="">
      <p:transition>
        <p:cut/>
        <p:sndAc>
          <p:stSnd>
            <p:snd r:embed="rId5" name="explod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4821" name="Rectangle 6"/>
          <p:cNvSpPr>
            <a:spLocks noChangeArrowheads="1"/>
          </p:cNvSpPr>
          <p:nvPr/>
        </p:nvSpPr>
        <p:spPr bwMode="auto">
          <a:xfrm>
            <a:off x="0" y="0"/>
            <a:ext cx="9372600" cy="6858000"/>
          </a:xfrm>
          <a:prstGeom prst="rect">
            <a:avLst/>
          </a:prstGeom>
          <a:solidFill>
            <a:srgbClr val="FFFF00">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5845" name="Rectangle 6"/>
          <p:cNvSpPr>
            <a:spLocks noChangeArrowheads="1"/>
          </p:cNvSpPr>
          <p:nvPr/>
        </p:nvSpPr>
        <p:spPr bwMode="auto">
          <a:xfrm>
            <a:off x="0" y="0"/>
            <a:ext cx="9372600" cy="6858000"/>
          </a:xfrm>
          <a:prstGeom prst="rect">
            <a:avLst/>
          </a:prstGeom>
          <a:solidFill>
            <a:srgbClr val="FFFF00">
              <a:alpha val="25882"/>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6869" name="Rectangle 6"/>
          <p:cNvSpPr>
            <a:spLocks noChangeArrowheads="1"/>
          </p:cNvSpPr>
          <p:nvPr/>
        </p:nvSpPr>
        <p:spPr bwMode="auto">
          <a:xfrm>
            <a:off x="0" y="0"/>
            <a:ext cx="9372600" cy="6858000"/>
          </a:xfrm>
          <a:prstGeom prst="rect">
            <a:avLst/>
          </a:prstGeom>
          <a:solidFill>
            <a:srgbClr val="FFFF00">
              <a:alpha val="1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78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7893" name="Rectangle 6"/>
          <p:cNvSpPr>
            <a:spLocks noChangeArrowheads="1"/>
          </p:cNvSpPr>
          <p:nvPr/>
        </p:nvSpPr>
        <p:spPr bwMode="auto">
          <a:xfrm>
            <a:off x="0" y="0"/>
            <a:ext cx="9372600" cy="6858000"/>
          </a:xfrm>
          <a:prstGeom prst="rect">
            <a:avLst/>
          </a:prstGeom>
          <a:solidFill>
            <a:schemeClr val="bg1">
              <a:alpha val="10196"/>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8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8917" name="Rectangle 6"/>
          <p:cNvSpPr>
            <a:spLocks noChangeArrowheads="1"/>
          </p:cNvSpPr>
          <p:nvPr/>
        </p:nvSpPr>
        <p:spPr bwMode="auto">
          <a:xfrm>
            <a:off x="0" y="0"/>
            <a:ext cx="9372600" cy="6858000"/>
          </a:xfrm>
          <a:prstGeom prst="rect">
            <a:avLst/>
          </a:prstGeom>
          <a:solidFill>
            <a:schemeClr val="bg1">
              <a:alpha val="45097"/>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399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39941" name="Rectangle 6"/>
          <p:cNvSpPr>
            <a:spLocks noChangeArrowheads="1"/>
          </p:cNvSpPr>
          <p:nvPr/>
        </p:nvSpPr>
        <p:spPr bwMode="auto">
          <a:xfrm>
            <a:off x="0" y="0"/>
            <a:ext cx="9372600" cy="6858000"/>
          </a:xfrm>
          <a:prstGeom prst="rect">
            <a:avLst/>
          </a:prstGeom>
          <a:solidFill>
            <a:schemeClr val="bg1">
              <a:alpha val="61960"/>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40965" name="Rectangle 6"/>
          <p:cNvSpPr>
            <a:spLocks noChangeArrowheads="1"/>
          </p:cNvSpPr>
          <p:nvPr/>
        </p:nvSpPr>
        <p:spPr bwMode="auto">
          <a:xfrm>
            <a:off x="0" y="0"/>
            <a:ext cx="9372600" cy="6858000"/>
          </a:xfrm>
          <a:prstGeom prst="rect">
            <a:avLst/>
          </a:prstGeom>
          <a:solidFill>
            <a:schemeClr val="bg1">
              <a:alpha val="76862"/>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419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41989" name="Rectangle 6"/>
          <p:cNvSpPr>
            <a:spLocks noChangeArrowheads="1"/>
          </p:cNvSpPr>
          <p:nvPr/>
        </p:nvSpPr>
        <p:spPr bwMode="auto">
          <a:xfrm>
            <a:off x="0" y="0"/>
            <a:ext cx="9372600" cy="6858000"/>
          </a:xfrm>
          <a:prstGeom prst="rect">
            <a:avLst/>
          </a:prstGeom>
          <a:solidFill>
            <a:schemeClr val="bg1">
              <a:alpha val="7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43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43013" name="Rectangle 6"/>
          <p:cNvSpPr>
            <a:spLocks noChangeArrowheads="1"/>
          </p:cNvSpPr>
          <p:nvPr/>
        </p:nvSpPr>
        <p:spPr bwMode="auto">
          <a:xfrm>
            <a:off x="0" y="0"/>
            <a:ext cx="9372600" cy="6858000"/>
          </a:xfrm>
          <a:prstGeom prst="rect">
            <a:avLst/>
          </a:prstGeom>
          <a:solidFill>
            <a:schemeClr val="bg1">
              <a:alpha val="7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pic>
        <p:nvPicPr>
          <p:cNvPr id="43014" name="Rectangl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512763"/>
            <a:ext cx="86074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eaLnBrk="1" hangingPunct="1"/>
            <a:endParaRPr lang="en-US" dirty="0">
              <a:solidFill>
                <a:srgbClr val="FFFFCC"/>
              </a:solidFill>
            </a:endParaRPr>
          </a:p>
        </p:txBody>
      </p:sp>
      <p:sp>
        <p:nvSpPr>
          <p:cNvPr id="6147" name="Rectangle 5"/>
          <p:cNvSpPr>
            <a:spLocks noChangeArrowheads="1"/>
          </p:cNvSpPr>
          <p:nvPr/>
        </p:nvSpPr>
        <p:spPr bwMode="auto">
          <a:xfrm>
            <a:off x="4876800" y="3581400"/>
            <a:ext cx="4038600" cy="2971800"/>
          </a:xfrm>
          <a:prstGeom prst="rect">
            <a:avLst/>
          </a:prstGeom>
          <a:solidFill>
            <a:srgbClr val="800000"/>
          </a:solidFill>
          <a:ln w="9525" algn="ctr">
            <a:solidFill>
              <a:schemeClr val="tx1"/>
            </a:solidFill>
            <a:miter lim="800000"/>
            <a:headEnd/>
            <a:tailEnd/>
          </a:ln>
        </p:spPr>
        <p:txBody>
          <a:bodyPr wrap="none" anchor="ctr"/>
          <a:lstStyle/>
          <a:p>
            <a:pPr>
              <a:spcBef>
                <a:spcPct val="0"/>
              </a:spcBef>
              <a:buFontTx/>
              <a:buNone/>
            </a:pPr>
            <a:endParaRPr lang="en-US">
              <a:solidFill>
                <a:srgbClr val="FFFFFF"/>
              </a:solidFill>
              <a:latin typeface="Tahoma" pitchFamily="34" charset="0"/>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spcBef>
                <a:spcPct val="0"/>
              </a:spcBef>
              <a:buFontTx/>
              <a:buNone/>
            </a:pPr>
            <a:r>
              <a:rPr lang="en-US" sz="800" b="1" dirty="0">
                <a:solidFill>
                  <a:srgbClr val="FFFFFF"/>
                </a:solidFill>
                <a:latin typeface="Verdana" pitchFamily="34" charset="0"/>
              </a:rPr>
              <a:t>Copyright © 2024 </a:t>
            </a:r>
            <a:r>
              <a:rPr lang="en-US" sz="800" b="1" dirty="0" err="1">
                <a:solidFill>
                  <a:srgbClr val="FFFFFF"/>
                </a:solidFill>
                <a:latin typeface="Verdana" pitchFamily="34" charset="0"/>
              </a:rPr>
              <a:t>SlideSpark</a:t>
            </a:r>
            <a:r>
              <a:rPr lang="en-US" sz="800" b="1" dirty="0">
                <a:solidFill>
                  <a:srgbClr val="FFFFFF"/>
                </a:solidFill>
                <a:latin typeface="Verdana" pitchFamily="34" charset="0"/>
              </a:rPr>
              <a:t> .LLC</a:t>
            </a:r>
            <a:endParaRPr lang="en-US" dirty="0">
              <a:solidFill>
                <a:srgbClr val="FFFFFF"/>
              </a:solidFill>
              <a:latin typeface="Tahoma" pitchFamily="34" charset="0"/>
            </a:endParaRPr>
          </a:p>
        </p:txBody>
      </p:sp>
      <p:pic>
        <p:nvPicPr>
          <p:cNvPr id="614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81400"/>
            <a:ext cx="4038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914750">
            <a:off x="1755896" y="3689343"/>
            <a:ext cx="1902983" cy="430887"/>
          </a:xfrm>
          <a:prstGeom prst="rect">
            <a:avLst/>
          </a:prstGeom>
          <a:noFill/>
        </p:spPr>
        <p:txBody>
          <a:bodyPr wrap="square" rtlCol="0">
            <a:spAutoFit/>
          </a:bodyPr>
          <a:lstStyle/>
          <a:p>
            <a:pPr eaLnBrk="0" hangingPunct="0">
              <a:spcBef>
                <a:spcPct val="0"/>
              </a:spcBef>
              <a:buFontTx/>
              <a:buNone/>
            </a:pPr>
            <a:r>
              <a:rPr lang="en-US" sz="1100" b="1" dirty="0">
                <a:solidFill>
                  <a:srgbClr val="000000"/>
                </a:solidFill>
                <a:latin typeface="Arial Narrow" panose="020B0606020202030204" pitchFamily="34" charset="0"/>
              </a:rPr>
              <a:t>First and last Name</a:t>
            </a:r>
          </a:p>
          <a:p>
            <a:pPr eaLnBrk="0" hangingPunct="0">
              <a:spcBef>
                <a:spcPct val="0"/>
              </a:spcBef>
              <a:buFontTx/>
              <a:buNone/>
            </a:pPr>
            <a:r>
              <a:rPr lang="en-US" sz="1100" b="1" dirty="0">
                <a:solidFill>
                  <a:srgbClr val="000000"/>
                </a:solidFill>
                <a:latin typeface="Arial Narrow" panose="020B0606020202030204" pitchFamily="34" charset="0"/>
              </a:rPr>
              <a:t>Science, Grade, Class</a:t>
            </a:r>
          </a:p>
        </p:txBody>
      </p:sp>
      <p:pic>
        <p:nvPicPr>
          <p:cNvPr id="11" name="Picture 10"/>
          <p:cNvPicPr>
            <a:picLocks noChangeAspect="1"/>
          </p:cNvPicPr>
          <p:nvPr/>
        </p:nvPicPr>
        <p:blipFill>
          <a:blip r:embed="rId3"/>
          <a:stretch>
            <a:fillRect/>
          </a:stretch>
        </p:blipFill>
        <p:spPr>
          <a:xfrm>
            <a:off x="4873161" y="3581400"/>
            <a:ext cx="4042239" cy="2971800"/>
          </a:xfrm>
          <a:prstGeom prst="rect">
            <a:avLst/>
          </a:prstGeom>
          <a:effectLst>
            <a:glow rad="228600">
              <a:srgbClr val="C00000">
                <a:alpha val="60000"/>
              </a:srgbClr>
            </a:glow>
          </a:effectLst>
        </p:spPr>
      </p:pic>
    </p:spTree>
    <p:extLst>
      <p:ext uri="{BB962C8B-B14F-4D97-AF65-F5344CB8AC3E}">
        <p14:creationId xmlns:p14="http://schemas.microsoft.com/office/powerpoint/2010/main" val="355996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152400" y="152400"/>
            <a:ext cx="8763000" cy="5973763"/>
          </a:xfrm>
        </p:spPr>
        <p:txBody>
          <a:bodyPr/>
          <a:lstStyle/>
          <a:p>
            <a:pPr eaLnBrk="1" hangingPunct="1"/>
            <a:r>
              <a:rPr lang="en-US"/>
              <a:t>Activity! Imagine nuclear war broke out, or a meteor impacted on the planet, super volcanic event, or a virus killed every plant and seed, on the planet.</a:t>
            </a:r>
          </a:p>
          <a:p>
            <a:pPr lvl="1" eaLnBrk="1" hangingPunct="1"/>
            <a:r>
              <a:rPr lang="en-US"/>
              <a:t>What next? Create a 5 step plan for you to survive.</a:t>
            </a:r>
          </a:p>
          <a:p>
            <a:pPr lvl="1" eaLnBrk="1" hangingPunct="1"/>
            <a:r>
              <a:rPr lang="en-US"/>
              <a:t>Title your entry as your Doomsday survival plan.</a:t>
            </a:r>
          </a:p>
        </p:txBody>
      </p:sp>
      <p:pic>
        <p:nvPicPr>
          <p:cNvPr id="440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44037" name="Rectangle 6"/>
          <p:cNvSpPr>
            <a:spLocks noChangeArrowheads="1"/>
          </p:cNvSpPr>
          <p:nvPr/>
        </p:nvSpPr>
        <p:spPr bwMode="auto">
          <a:xfrm>
            <a:off x="0" y="0"/>
            <a:ext cx="9372600" cy="6858000"/>
          </a:xfrm>
          <a:prstGeom prst="rect">
            <a:avLst/>
          </a:prstGeom>
          <a:solidFill>
            <a:schemeClr val="bg1">
              <a:alpha val="7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342900" indent="-342900"/>
            <a:endParaRPr lang="en-US"/>
          </a:p>
        </p:txBody>
      </p:sp>
      <p:pic>
        <p:nvPicPr>
          <p:cNvPr id="44038" name="Rectangl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512763"/>
            <a:ext cx="86074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152400" y="152400"/>
            <a:ext cx="8763000" cy="5973763"/>
          </a:xfrm>
        </p:spPr>
        <p:txBody>
          <a:bodyPr/>
          <a:lstStyle/>
          <a:p>
            <a:pPr eaLnBrk="1" hangingPunct="1">
              <a:defRPr/>
            </a:pPr>
            <a:r>
              <a:rPr lang="en-US" dirty="0">
                <a:solidFill>
                  <a:schemeClr val="tx1">
                    <a:lumMod val="50000"/>
                  </a:schemeClr>
                </a:solidFill>
              </a:rPr>
              <a:t>Activity! Imagine nuclear war broke out, or a meteor impacted on the planet, super volcanic event, or a virus killed every plant and seed on the planet.  </a:t>
            </a:r>
            <a:r>
              <a:rPr lang="en-US" dirty="0">
                <a:solidFill>
                  <a:srgbClr val="FF5050"/>
                </a:solidFill>
              </a:rPr>
              <a:t>No more plants!</a:t>
            </a:r>
          </a:p>
        </p:txBody>
      </p:sp>
      <p:pic>
        <p:nvPicPr>
          <p:cNvPr id="471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372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6" name="Picture 2" descr="http://www.popularwealth.com/images/meteor-hitting-ear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21205" y="3893597"/>
            <a:ext cx="2453193" cy="25908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152400" y="152400"/>
            <a:ext cx="8763000" cy="5973763"/>
          </a:xfrm>
        </p:spPr>
        <p:txBody>
          <a:bodyPr/>
          <a:lstStyle/>
          <a:p>
            <a:pPr eaLnBrk="1" hangingPunct="1">
              <a:defRPr/>
            </a:pPr>
            <a:r>
              <a:rPr lang="en-US" dirty="0">
                <a:solidFill>
                  <a:schemeClr val="tx1">
                    <a:lumMod val="50000"/>
                  </a:schemeClr>
                </a:solidFill>
              </a:rPr>
              <a:t>Activity! Imagine nuclear war broke out, or a meteor impacted on the planet, super volcanic event, or a virus killed every plant and seed on the planet.  </a:t>
            </a:r>
            <a:r>
              <a:rPr lang="en-US" dirty="0">
                <a:solidFill>
                  <a:srgbClr val="FF5050"/>
                </a:solidFill>
              </a:rPr>
              <a:t>No more plants!</a:t>
            </a:r>
          </a:p>
          <a:p>
            <a:pPr lvl="1" eaLnBrk="1" hangingPunct="1">
              <a:defRPr/>
            </a:pPr>
            <a:r>
              <a:rPr lang="en-US" dirty="0">
                <a:solidFill>
                  <a:srgbClr val="FFC000"/>
                </a:solidFill>
              </a:rPr>
              <a:t>What’s next? Create a 5 step plan for your survival.</a:t>
            </a:r>
          </a:p>
          <a:p>
            <a:pPr lvl="1" eaLnBrk="1" hangingPunct="1">
              <a:defRPr/>
            </a:pPr>
            <a:r>
              <a:rPr lang="en-US" dirty="0">
                <a:solidFill>
                  <a:srgbClr val="66FF99"/>
                </a:solidFill>
              </a:rPr>
              <a:t>Title your entry as your Doomsday survival plan.</a:t>
            </a:r>
          </a:p>
        </p:txBody>
      </p:sp>
      <p:pic>
        <p:nvPicPr>
          <p:cNvPr id="471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372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8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5" name="Picture 2" descr="http://www.popularwealth.com/images/meteor-hitting-ear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21205" y="3893597"/>
            <a:ext cx="2453193" cy="25908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56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http://fubini.swarthmore.edu/%7EENVS2/S2008/trhodes1/gif/2007-03-01pmArticWonderland-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52400"/>
            <a:ext cx="8650274" cy="707886"/>
          </a:xfrm>
          <a:prstGeom prst="rect">
            <a:avLst/>
          </a:prstGeom>
          <a:noFill/>
        </p:spPr>
        <p:txBody>
          <a:bodyPr wrap="square" rtlCol="0">
            <a:spAutoFit/>
          </a:bodyPr>
          <a:lstStyle/>
          <a:p>
            <a:pPr>
              <a:buNone/>
            </a:pPr>
            <a:r>
              <a:rPr lang="en-US" sz="2000" dirty="0"/>
              <a:t>Artic Winds sound effects for trip at … </a:t>
            </a:r>
            <a:r>
              <a:rPr lang="en-US" sz="2000" dirty="0">
                <a:hlinkClick r:id="rId3"/>
              </a:rPr>
              <a:t>http://www.youtube.com/watch?v=3yzwpn0VfQg</a:t>
            </a:r>
            <a:endParaRPr lang="en-US" sz="2000" dirty="0"/>
          </a:p>
        </p:txBody>
      </p:sp>
    </p:spTree>
    <p:extLst>
      <p:ext uri="{BB962C8B-B14F-4D97-AF65-F5344CB8AC3E}">
        <p14:creationId xmlns:p14="http://schemas.microsoft.com/office/powerpoint/2010/main" val="1032402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http://thewe.cc/thewei/_/arctic/arctic_ice_fishing_boar.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228600"/>
            <a:ext cx="6160661" cy="646331"/>
          </a:xfrm>
          <a:prstGeom prst="rect">
            <a:avLst/>
          </a:prstGeom>
          <a:noFill/>
        </p:spPr>
        <p:txBody>
          <a:bodyPr wrap="none" lIns="91440" tIns="45720" rIns="91440" bIns="45720">
            <a:spAutoFit/>
          </a:bodyPr>
          <a:lstStyle/>
          <a:p>
            <a:pPr algn="ctr">
              <a:buNone/>
            </a:pPr>
            <a:r>
              <a:rPr lang="en-US" sz="36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Find a boat and head North</a:t>
            </a:r>
          </a:p>
        </p:txBody>
      </p:sp>
    </p:spTree>
    <p:extLst>
      <p:ext uri="{BB962C8B-B14F-4D97-AF65-F5344CB8AC3E}">
        <p14:creationId xmlns:p14="http://schemas.microsoft.com/office/powerpoint/2010/main" val="805520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http://www.marketplace.org/sites/default/files/styles/primary-image-610x340/public/WWW/data/images/repository/2011/01/27/20110127_arctic_boat_iceberg_35.jpg?itok=4PuWNu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2513" y="76200"/>
            <a:ext cx="4070346" cy="923330"/>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Keep Going</a:t>
            </a:r>
          </a:p>
        </p:txBody>
      </p:sp>
    </p:spTree>
    <p:extLst>
      <p:ext uri="{BB962C8B-B14F-4D97-AF65-F5344CB8AC3E}">
        <p14:creationId xmlns:p14="http://schemas.microsoft.com/office/powerpoint/2010/main" val="752074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boat on arctic sea 1366x7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96"/>
            <a:ext cx="9144000" cy="68705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76200"/>
            <a:ext cx="4185761" cy="923330"/>
          </a:xfrm>
          <a:prstGeom prst="rect">
            <a:avLst/>
          </a:prstGeom>
          <a:noFill/>
        </p:spPr>
        <p:txBody>
          <a:bodyPr wrap="none" lIns="91440" tIns="45720" rIns="91440" bIns="45720">
            <a:spAutoFit/>
          </a:bodyPr>
          <a:lstStyle/>
          <a:p>
            <a:pPr algn="ctr">
              <a:buNone/>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and going…</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319247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imagiverse.org/resources/robotics/images/Svalb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60"/>
            <a:ext cx="9144000" cy="68125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0" y="2990065"/>
            <a:ext cx="4770314" cy="923330"/>
          </a:xfrm>
          <a:prstGeom prst="rect">
            <a:avLst/>
          </a:prstGeom>
          <a:noFill/>
        </p:spPr>
        <p:txBody>
          <a:bodyPr wrap="square" lIns="91440" tIns="45720" rIns="91440" bIns="45720">
            <a:spAutoFit/>
          </a:bodyPr>
          <a:lstStyle/>
          <a:p>
            <a:pPr algn="ctr">
              <a:buNone/>
            </a:pPr>
            <a:r>
              <a:rPr lang="en-US" sz="5400" b="1" cap="none" spc="0" dirty="0">
                <a:ln w="19050" cmpd="sng">
                  <a:solidFill>
                    <a:srgbClr val="080808"/>
                  </a:solidFill>
                  <a:prstDash val="solid"/>
                  <a:miter lim="800000"/>
                </a:ln>
                <a:solidFill>
                  <a:srgbClr val="FFFF00"/>
                </a:solidFill>
                <a:effectLst>
                  <a:outerShdw blurRad="50800" algn="tl" rotWithShape="0">
                    <a:srgbClr val="000000"/>
                  </a:outerShdw>
                </a:effectLst>
              </a:rPr>
              <a:t>Travel Here</a:t>
            </a:r>
          </a:p>
        </p:txBody>
      </p:sp>
    </p:spTree>
    <p:extLst>
      <p:ext uri="{BB962C8B-B14F-4D97-AF65-F5344CB8AC3E}">
        <p14:creationId xmlns:p14="http://schemas.microsoft.com/office/powerpoint/2010/main" val="3983313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www.regjeringen.no/Upload/MD/Bilder/Svalbard%20og%20polarmraadene/svalbard_536x3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 y="0"/>
            <a:ext cx="91484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152400"/>
            <a:ext cx="8153194" cy="584775"/>
          </a:xfrm>
          <a:prstGeom prst="rect">
            <a:avLst/>
          </a:prstGeom>
          <a:noFill/>
        </p:spPr>
        <p:txBody>
          <a:bodyPr wrap="none" lIns="91440" tIns="45720" rIns="91440" bIns="45720">
            <a:spAutoFit/>
          </a:bodyPr>
          <a:lstStyle/>
          <a:p>
            <a:pPr algn="ctr">
              <a:buNone/>
            </a:pPr>
            <a:r>
              <a:rPr lang="en-US"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Make your way onto to Svalbard, Norway</a:t>
            </a:r>
          </a:p>
        </p:txBody>
      </p:sp>
    </p:spTree>
    <p:extLst>
      <p:ext uri="{BB962C8B-B14F-4D97-AF65-F5344CB8AC3E}">
        <p14:creationId xmlns:p14="http://schemas.microsoft.com/office/powerpoint/2010/main" val="170541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www.visitnorway.com/ImageVaultFiles/id_205/cf_432/Svalbard_t_318x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 y="0"/>
            <a:ext cx="914148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0593" y="76200"/>
            <a:ext cx="8225329" cy="1920526"/>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Northern most town in</a:t>
            </a:r>
          </a:p>
          <a:p>
            <a:pPr algn="ctr">
              <a:buNone/>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world…. Keep Going</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Right Arrow 4"/>
          <p:cNvSpPr/>
          <p:nvPr/>
        </p:nvSpPr>
        <p:spPr bwMode="auto">
          <a:xfrm rot="19400452">
            <a:off x="6705600" y="3581400"/>
            <a:ext cx="762000" cy="457200"/>
          </a:xfrm>
          <a:prstGeom prst="rightArrow">
            <a:avLst/>
          </a:prstGeom>
          <a:solidFill>
            <a:schemeClr val="accent1">
              <a:lumMod val="60000"/>
              <a:lumOff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76882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a:t>
            </a:r>
            <a:endParaRPr lang="en-US" dirty="0">
              <a:solidFill>
                <a:srgbClr val="FFFFCC"/>
              </a:solidFill>
            </a:endParaRPr>
          </a:p>
        </p:txBody>
      </p:sp>
      <p:sp>
        <p:nvSpPr>
          <p:cNvPr id="6147" name="Rectangle 5"/>
          <p:cNvSpPr>
            <a:spLocks noChangeArrowheads="1"/>
          </p:cNvSpPr>
          <p:nvPr/>
        </p:nvSpPr>
        <p:spPr bwMode="auto">
          <a:xfrm>
            <a:off x="4876800" y="3581400"/>
            <a:ext cx="4038600" cy="2971800"/>
          </a:xfrm>
          <a:prstGeom prst="rect">
            <a:avLst/>
          </a:prstGeom>
          <a:solidFill>
            <a:srgbClr val="8000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614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81400"/>
            <a:ext cx="4038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1" name="Picture 10"/>
          <p:cNvPicPr>
            <a:picLocks noChangeAspect="1"/>
          </p:cNvPicPr>
          <p:nvPr/>
        </p:nvPicPr>
        <p:blipFill>
          <a:blip r:embed="rId3"/>
          <a:stretch>
            <a:fillRect/>
          </a:stretch>
        </p:blipFill>
        <p:spPr>
          <a:xfrm>
            <a:off x="4873161" y="3581400"/>
            <a:ext cx="4042239" cy="2971800"/>
          </a:xfrm>
          <a:prstGeom prst="rect">
            <a:avLst/>
          </a:prstGeom>
          <a:effectLst>
            <a:glow rad="228600">
              <a:srgbClr val="C00000">
                <a:alpha val="60000"/>
              </a:srgbClr>
            </a:glow>
          </a:effectLst>
        </p:spPr>
      </p:pic>
      <p:pic>
        <p:nvPicPr>
          <p:cNvPr id="6" name="Picture 5"/>
          <p:cNvPicPr>
            <a:picLocks noChangeAspect="1"/>
          </p:cNvPicPr>
          <p:nvPr/>
        </p:nvPicPr>
        <p:blipFill>
          <a:blip r:embed="rId4"/>
          <a:stretch>
            <a:fillRect/>
          </a:stretch>
        </p:blipFill>
        <p:spPr>
          <a:xfrm>
            <a:off x="230155" y="3429000"/>
            <a:ext cx="3330191" cy="3186404"/>
          </a:xfrm>
          <a:prstGeom prst="rect">
            <a:avLst/>
          </a:prstGeom>
          <a:effectLst>
            <a:glow rad="228600">
              <a:srgbClr val="CC66FF">
                <a:alpha val="87000"/>
              </a:srgbClr>
            </a:glow>
          </a:effectLst>
        </p:spPr>
      </p:pic>
    </p:spTree>
    <p:extLst>
      <p:ext uri="{BB962C8B-B14F-4D97-AF65-F5344CB8AC3E}">
        <p14:creationId xmlns:p14="http://schemas.microsoft.com/office/powerpoint/2010/main" val="2784696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http://www.snowlion.org/pics/300i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4" y="3149"/>
            <a:ext cx="9162893" cy="6854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304800"/>
            <a:ext cx="7071167" cy="923330"/>
          </a:xfrm>
          <a:prstGeom prst="rect">
            <a:avLst/>
          </a:prstGeom>
          <a:noFill/>
        </p:spPr>
        <p:txBody>
          <a:bodyPr wrap="none" lIns="91440" tIns="45720" rIns="91440" bIns="45720">
            <a:spAutoFit/>
          </a:bodyPr>
          <a:lstStyle/>
          <a:p>
            <a:pPr algn="ctr">
              <a:buNone/>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Find some sled dogs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760228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http://images.hanneketravels.net/svalbard_05oct11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5" y="0"/>
            <a:ext cx="9133755" cy="68740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28600"/>
            <a:ext cx="4070346" cy="923330"/>
          </a:xfrm>
          <a:prstGeom prst="rect">
            <a:avLst/>
          </a:prstGeom>
          <a:noFill/>
        </p:spPr>
        <p:txBody>
          <a:bodyPr wrap="none" lIns="91440" tIns="45720" rIns="91440" bIns="45720">
            <a:spAutoFit/>
          </a:bodyPr>
          <a:lstStyle/>
          <a:p>
            <a:pPr algn="ctr">
              <a:buNone/>
            </a:pP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Keep Going</a:t>
            </a:r>
          </a:p>
        </p:txBody>
      </p:sp>
      <p:sp>
        <p:nvSpPr>
          <p:cNvPr id="6" name="Right Arrow 5"/>
          <p:cNvSpPr/>
          <p:nvPr/>
        </p:nvSpPr>
        <p:spPr bwMode="auto">
          <a:xfrm rot="19400452">
            <a:off x="7985925" y="3001661"/>
            <a:ext cx="762000" cy="457200"/>
          </a:xfrm>
          <a:prstGeom prst="rightArrow">
            <a:avLst/>
          </a:prstGeom>
          <a:solidFill>
            <a:schemeClr val="accent1">
              <a:lumMod val="60000"/>
              <a:lumOff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8634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http://at-communication.com/upload/Image/Svalbard-Islands_JW8HGA_Polar_B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199"/>
            <a:ext cx="9067800" cy="69505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1999" y="5638800"/>
            <a:ext cx="8263801" cy="923330"/>
          </a:xfrm>
          <a:prstGeom prst="rect">
            <a:avLst/>
          </a:prstGeom>
          <a:noFill/>
        </p:spPr>
        <p:txBody>
          <a:bodyPr wrap="none" lIns="91440" tIns="45720" rIns="91440" bIns="45720">
            <a:spAutoFit/>
          </a:bodyPr>
          <a:lstStyle/>
          <a:p>
            <a:pPr algn="ctr">
              <a:buNone/>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Look out for Polar Bears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443544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http://www.absolutnoruega.com/wp-content/uploads/2009/04/svalb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 y="19522"/>
            <a:ext cx="9125107" cy="683847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bwMode="auto">
          <a:xfrm rot="19400452">
            <a:off x="8320875" y="2011061"/>
            <a:ext cx="762000" cy="457200"/>
          </a:xfrm>
          <a:prstGeom prst="rightArrow">
            <a:avLst/>
          </a:prstGeom>
          <a:solidFill>
            <a:schemeClr val="accent1">
              <a:lumMod val="60000"/>
              <a:lumOff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4" name="Rectangle 3"/>
          <p:cNvSpPr/>
          <p:nvPr/>
        </p:nvSpPr>
        <p:spPr>
          <a:xfrm>
            <a:off x="4155396" y="2188857"/>
            <a:ext cx="4070346" cy="923330"/>
          </a:xfrm>
          <a:prstGeom prst="rect">
            <a:avLst/>
          </a:prstGeom>
          <a:noFill/>
        </p:spPr>
        <p:txBody>
          <a:bodyPr wrap="none" lIns="91440" tIns="45720" rIns="91440" bIns="45720">
            <a:spAutoFit/>
          </a:bodyPr>
          <a:lstStyle/>
          <a:p>
            <a:pPr algn="ctr">
              <a:buNone/>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Keep Going</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00438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6"/>
            <a:ext cx="914400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228600"/>
            <a:ext cx="5070619" cy="923330"/>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 to this spot</a:t>
            </a:r>
          </a:p>
        </p:txBody>
      </p:sp>
      <p:sp>
        <p:nvSpPr>
          <p:cNvPr id="6" name="Oval 5"/>
          <p:cNvSpPr/>
          <p:nvPr/>
        </p:nvSpPr>
        <p:spPr bwMode="auto">
          <a:xfrm>
            <a:off x="3581400" y="1981200"/>
            <a:ext cx="381000" cy="304800"/>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6379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6"/>
            <a:ext cx="914400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228600"/>
            <a:ext cx="5070619" cy="923330"/>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 to this spot</a:t>
            </a:r>
          </a:p>
        </p:txBody>
      </p:sp>
      <p:sp>
        <p:nvSpPr>
          <p:cNvPr id="6" name="Oval 5"/>
          <p:cNvSpPr/>
          <p:nvPr/>
        </p:nvSpPr>
        <p:spPr bwMode="auto">
          <a:xfrm>
            <a:off x="3581400" y="1981200"/>
            <a:ext cx="381000" cy="304800"/>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TextBox 6"/>
          <p:cNvSpPr txBox="1"/>
          <p:nvPr/>
        </p:nvSpPr>
        <p:spPr>
          <a:xfrm>
            <a:off x="381000" y="1378467"/>
            <a:ext cx="8763000" cy="461665"/>
          </a:xfrm>
          <a:prstGeom prst="rect">
            <a:avLst/>
          </a:prstGeom>
          <a:noFill/>
        </p:spPr>
        <p:txBody>
          <a:bodyPr wrap="square" rtlCol="0">
            <a:prstTxWarp prst="textArchUp">
              <a:avLst/>
            </a:prstTxWarp>
            <a:spAutoFit/>
          </a:bodyPr>
          <a:lstStyle/>
          <a:p>
            <a:pPr>
              <a:buNone/>
            </a:pPr>
            <a:r>
              <a:rPr lang="en-US" sz="2400" dirty="0"/>
              <a:t>GPS 78°14′17″N 15°26′50″E﻿ / ﻿78.238166°N 15.447236°E</a:t>
            </a:r>
          </a:p>
        </p:txBody>
      </p:sp>
    </p:spTree>
    <p:extLst>
      <p:ext uri="{BB962C8B-B14F-4D97-AF65-F5344CB8AC3E}">
        <p14:creationId xmlns:p14="http://schemas.microsoft.com/office/powerpoint/2010/main" val="2455797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6"/>
            <a:ext cx="914400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228600"/>
            <a:ext cx="5070619" cy="923330"/>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 to this spot</a:t>
            </a:r>
          </a:p>
        </p:txBody>
      </p:sp>
      <p:sp>
        <p:nvSpPr>
          <p:cNvPr id="6" name="Oval 5"/>
          <p:cNvSpPr/>
          <p:nvPr/>
        </p:nvSpPr>
        <p:spPr bwMode="auto">
          <a:xfrm>
            <a:off x="3581400" y="1981200"/>
            <a:ext cx="381000" cy="304800"/>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TextBox 6"/>
          <p:cNvSpPr txBox="1"/>
          <p:nvPr/>
        </p:nvSpPr>
        <p:spPr>
          <a:xfrm>
            <a:off x="381000" y="1378467"/>
            <a:ext cx="8763000" cy="461665"/>
          </a:xfrm>
          <a:prstGeom prst="rect">
            <a:avLst/>
          </a:prstGeom>
          <a:noFill/>
        </p:spPr>
        <p:txBody>
          <a:bodyPr wrap="square" rtlCol="0">
            <a:prstTxWarp prst="textArchUp">
              <a:avLst/>
            </a:prstTxWarp>
            <a:spAutoFit/>
          </a:bodyPr>
          <a:lstStyle/>
          <a:p>
            <a:pPr>
              <a:buNone/>
            </a:pPr>
            <a:r>
              <a:rPr lang="en-US" sz="2400" dirty="0"/>
              <a:t>GPS 78°14′17″N 15°26′50″E﻿ / ﻿78.238166°N 15.447236°E</a:t>
            </a:r>
          </a:p>
        </p:txBody>
      </p:sp>
      <p:sp>
        <p:nvSpPr>
          <p:cNvPr id="5" name="Down Arrow 4"/>
          <p:cNvSpPr/>
          <p:nvPr/>
        </p:nvSpPr>
        <p:spPr bwMode="auto">
          <a:xfrm>
            <a:off x="3714750" y="2095500"/>
            <a:ext cx="114300" cy="381000"/>
          </a:xfrm>
          <a:prstGeom prst="downArrow">
            <a:avLst/>
          </a:prstGeom>
          <a:solidFill>
            <a:srgbClr val="0808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8" name="Rectangle 7"/>
          <p:cNvSpPr/>
          <p:nvPr/>
        </p:nvSpPr>
        <p:spPr>
          <a:xfrm>
            <a:off x="867742" y="2138581"/>
            <a:ext cx="5955477" cy="923330"/>
          </a:xfrm>
          <a:prstGeom prst="rect">
            <a:avLst/>
          </a:prstGeom>
          <a:noFill/>
        </p:spPr>
        <p:txBody>
          <a:bodyPr wrap="none" lIns="91440" tIns="45720" rIns="91440" bIns="45720">
            <a:prstTxWarp prst="textArchDown">
              <a:avLst/>
            </a:prstTxWarp>
            <a:spAutoFit/>
          </a:bodyPr>
          <a:lstStyle/>
          <a:p>
            <a:pPr algn="ctr">
              <a:buNone/>
            </a:pP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Go into the valley</a:t>
            </a:r>
          </a:p>
        </p:txBody>
      </p:sp>
    </p:spTree>
    <p:extLst>
      <p:ext uri="{BB962C8B-B14F-4D97-AF65-F5344CB8AC3E}">
        <p14:creationId xmlns:p14="http://schemas.microsoft.com/office/powerpoint/2010/main" val="109131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http://img.timeinc.net/time/photoessays/2009/seed_vault/seed_vault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 y="0"/>
            <a:ext cx="91490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5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http://img.timeinc.net/time/photoessays/2009/seed_vault/seed_vault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 y="0"/>
            <a:ext cx="91490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28600"/>
            <a:ext cx="6382901" cy="646331"/>
          </a:xfrm>
          <a:prstGeom prst="rect">
            <a:avLst/>
          </a:prstGeom>
          <a:noFill/>
        </p:spPr>
        <p:txBody>
          <a:bodyPr wrap="none" lIns="91440" tIns="45720" rIns="91440" bIns="45720">
            <a:spAutoFit/>
          </a:bodyPr>
          <a:lstStyle/>
          <a:p>
            <a:pPr algn="ctr">
              <a:buNone/>
            </a:pP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You can save the world </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Down Arrow 4"/>
          <p:cNvSpPr/>
          <p:nvPr/>
        </p:nvSpPr>
        <p:spPr bwMode="auto">
          <a:xfrm>
            <a:off x="7162800" y="304800"/>
            <a:ext cx="685800" cy="2971800"/>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7472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http://cdn0.cosmosmagazine.com/wp-content/uploads/20080226_seed_v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 </a:t>
            </a:r>
            <a:r>
              <a:rPr lang="en-US" dirty="0">
                <a:solidFill>
                  <a:srgbClr val="CCCCFF"/>
                </a:solidFill>
              </a:rPr>
              <a:t>and to be successful on the review game.</a:t>
            </a:r>
          </a:p>
          <a:p>
            <a:pPr eaLnBrk="1" hangingPunct="1"/>
            <a:endParaRPr lang="en-US" dirty="0">
              <a:solidFill>
                <a:srgbClr val="FFFFCC"/>
              </a:solidFill>
            </a:endParaRPr>
          </a:p>
        </p:txBody>
      </p:sp>
      <p:sp>
        <p:nvSpPr>
          <p:cNvPr id="6147" name="Rectangle 5"/>
          <p:cNvSpPr>
            <a:spLocks noChangeArrowheads="1"/>
          </p:cNvSpPr>
          <p:nvPr/>
        </p:nvSpPr>
        <p:spPr bwMode="auto">
          <a:xfrm>
            <a:off x="4876800" y="3581400"/>
            <a:ext cx="4038600" cy="2971800"/>
          </a:xfrm>
          <a:prstGeom prst="rect">
            <a:avLst/>
          </a:prstGeom>
          <a:solidFill>
            <a:srgbClr val="8000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614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81400"/>
            <a:ext cx="40386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1" name="Picture 10"/>
          <p:cNvPicPr>
            <a:picLocks noChangeAspect="1"/>
          </p:cNvPicPr>
          <p:nvPr/>
        </p:nvPicPr>
        <p:blipFill>
          <a:blip r:embed="rId3"/>
          <a:stretch>
            <a:fillRect/>
          </a:stretch>
        </p:blipFill>
        <p:spPr>
          <a:xfrm>
            <a:off x="4873161" y="3581400"/>
            <a:ext cx="4042239" cy="2971800"/>
          </a:xfrm>
          <a:prstGeom prst="rect">
            <a:avLst/>
          </a:prstGeom>
          <a:effectLst>
            <a:glow rad="228600">
              <a:srgbClr val="C00000">
                <a:alpha val="60000"/>
              </a:srgbClr>
            </a:glow>
          </a:effectLst>
        </p:spPr>
      </p:pic>
      <p:pic>
        <p:nvPicPr>
          <p:cNvPr id="6" name="Picture 5"/>
          <p:cNvPicPr>
            <a:picLocks noChangeAspect="1"/>
          </p:cNvPicPr>
          <p:nvPr/>
        </p:nvPicPr>
        <p:blipFill>
          <a:blip r:embed="rId4"/>
          <a:stretch>
            <a:fillRect/>
          </a:stretch>
        </p:blipFill>
        <p:spPr>
          <a:xfrm>
            <a:off x="230155" y="3429000"/>
            <a:ext cx="3330191" cy="3186404"/>
          </a:xfrm>
          <a:prstGeom prst="rect">
            <a:avLst/>
          </a:prstGeom>
          <a:effectLst>
            <a:glow rad="228600">
              <a:srgbClr val="CC66FF">
                <a:alpha val="87000"/>
              </a:srgbClr>
            </a:glow>
          </a:effectLst>
        </p:spPr>
      </p:pic>
      <p:pic>
        <p:nvPicPr>
          <p:cNvPr id="3" name="Picture 2">
            <a:extLst>
              <a:ext uri="{FF2B5EF4-FFF2-40B4-BE49-F238E27FC236}">
                <a16:creationId xmlns:a16="http://schemas.microsoft.com/office/drawing/2014/main" id="{351E9359-D1FD-4CDC-AD60-CBF9AA453D40}"/>
              </a:ext>
            </a:extLst>
          </p:cNvPr>
          <p:cNvPicPr>
            <a:picLocks noChangeAspect="1"/>
          </p:cNvPicPr>
          <p:nvPr/>
        </p:nvPicPr>
        <p:blipFill>
          <a:blip r:embed="rId5"/>
          <a:stretch>
            <a:fillRect/>
          </a:stretch>
        </p:blipFill>
        <p:spPr>
          <a:xfrm>
            <a:off x="2218482" y="2971800"/>
            <a:ext cx="4986960" cy="3987130"/>
          </a:xfrm>
          <a:prstGeom prst="rect">
            <a:avLst/>
          </a:prstGeom>
          <a:effectLst>
            <a:glow>
              <a:schemeClr val="accent1">
                <a:lumMod val="60000"/>
                <a:lumOff val="40000"/>
              </a:schemeClr>
            </a:glow>
          </a:effectLst>
        </p:spPr>
      </p:pic>
    </p:spTree>
    <p:extLst>
      <p:ext uri="{BB962C8B-B14F-4D97-AF65-F5344CB8AC3E}">
        <p14:creationId xmlns:p14="http://schemas.microsoft.com/office/powerpoint/2010/main" val="3591727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http://cdn0.cosmosmagazine.com/wp-content/uploads/20080226_seed_v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228600"/>
            <a:ext cx="4762842" cy="2917722"/>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 </a:t>
            </a: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Inside the </a:t>
            </a:r>
          </a:p>
          <a:p>
            <a:pPr algn="ctr">
              <a:buNone/>
            </a:pP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Doomsday</a:t>
            </a:r>
          </a:p>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Vault</a:t>
            </a:r>
          </a:p>
        </p:txBody>
      </p:sp>
      <p:sp>
        <p:nvSpPr>
          <p:cNvPr id="6" name="Right Arrow 5"/>
          <p:cNvSpPr/>
          <p:nvPr/>
        </p:nvSpPr>
        <p:spPr bwMode="auto">
          <a:xfrm rot="8250301">
            <a:off x="4485282" y="3906929"/>
            <a:ext cx="1932900" cy="457200"/>
          </a:xfrm>
          <a:prstGeom prst="rightArrow">
            <a:avLst/>
          </a:prstGeom>
          <a:solidFill>
            <a:schemeClr val="accent1">
              <a:lumMod val="60000"/>
              <a:lumOff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86333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B62A-B347-4B78-BB95-738FB16BD4F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45A184C-0918-4BFA-9E6E-6BB3796FC7E4}"/>
              </a:ext>
            </a:extLst>
          </p:cNvPr>
          <p:cNvPicPr>
            <a:picLocks noChangeAspect="1"/>
          </p:cNvPicPr>
          <p:nvPr/>
        </p:nvPicPr>
        <p:blipFill>
          <a:blip r:embed="rId2"/>
          <a:stretch>
            <a:fillRect/>
          </a:stretch>
        </p:blipFill>
        <p:spPr>
          <a:xfrm>
            <a:off x="228600" y="365126"/>
            <a:ext cx="8535140" cy="6188074"/>
          </a:xfrm>
          <a:prstGeom prst="rect">
            <a:avLst/>
          </a:prstGeom>
          <a:ln>
            <a:solidFill>
              <a:srgbClr val="66FFFF"/>
            </a:solidFill>
          </a:ln>
          <a:effectLst>
            <a:glow rad="228600">
              <a:schemeClr val="accent1">
                <a:satMod val="175000"/>
                <a:alpha val="40000"/>
              </a:schemeClr>
            </a:glow>
          </a:effectLst>
        </p:spPr>
      </p:pic>
      <p:pic>
        <p:nvPicPr>
          <p:cNvPr id="6" name="Picture 5">
            <a:extLst>
              <a:ext uri="{FF2B5EF4-FFF2-40B4-BE49-F238E27FC236}">
                <a16:creationId xmlns:a16="http://schemas.microsoft.com/office/drawing/2014/main" id="{27538A3F-3471-420C-A6DD-82D7B7B366E8}"/>
              </a:ext>
            </a:extLst>
          </p:cNvPr>
          <p:cNvPicPr>
            <a:picLocks noChangeAspect="1"/>
          </p:cNvPicPr>
          <p:nvPr/>
        </p:nvPicPr>
        <p:blipFill>
          <a:blip r:embed="rId3"/>
          <a:stretch>
            <a:fillRect/>
          </a:stretch>
        </p:blipFill>
        <p:spPr>
          <a:xfrm>
            <a:off x="457200" y="3352801"/>
            <a:ext cx="8137321" cy="3166510"/>
          </a:xfrm>
          <a:prstGeom prst="rect">
            <a:avLst/>
          </a:prstGeom>
        </p:spPr>
      </p:pic>
    </p:spTree>
    <p:extLst>
      <p:ext uri="{BB962C8B-B14F-4D97-AF65-F5344CB8AC3E}">
        <p14:creationId xmlns:p14="http://schemas.microsoft.com/office/powerpoint/2010/main" val="92991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57200" y="304800"/>
            <a:ext cx="8229600" cy="5821363"/>
          </a:xfrm>
        </p:spPr>
        <p:txBody>
          <a:bodyPr/>
          <a:lstStyle/>
          <a:p>
            <a:pPr eaLnBrk="1" hangingPunct="1"/>
            <a:r>
              <a:rPr lang="en-US">
                <a:solidFill>
                  <a:schemeClr val="hlink"/>
                </a:solidFill>
              </a:rPr>
              <a:t>Head deep down the tunnel into the cold earth of the Arctic Circle….and look for?</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863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9143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18434" name="Picture 2" descr="http://cdn.theatlantic.com/static/mt/assets/science/seedvaul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057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57200" y="304800"/>
            <a:ext cx="8229600" cy="5821363"/>
          </a:xfrm>
        </p:spPr>
        <p:txBody>
          <a:bodyPr/>
          <a:lstStyle/>
          <a:p>
            <a:pPr eaLnBrk="1" hangingPunct="1"/>
            <a:r>
              <a:rPr lang="en-US">
                <a:solidFill>
                  <a:schemeClr val="hlink"/>
                </a:solidFill>
              </a:rPr>
              <a:t>Head deep down the tunnel into the cold earth of the Arctic Circle….and look for?</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863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9143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18434" name="Picture 2" descr="http://cdn.theatlantic.com/static/mt/assets/science/seedvaul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0573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6829" y="1828800"/>
            <a:ext cx="4070346" cy="923330"/>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Keep Going</a:t>
            </a:r>
          </a:p>
        </p:txBody>
      </p:sp>
      <p:sp>
        <p:nvSpPr>
          <p:cNvPr id="3" name="Down Arrow 2"/>
          <p:cNvSpPr/>
          <p:nvPr/>
        </p:nvSpPr>
        <p:spPr bwMode="auto">
          <a:xfrm>
            <a:off x="4343400" y="2752130"/>
            <a:ext cx="457200" cy="2048470"/>
          </a:xfrm>
          <a:prstGeom prst="downArrow">
            <a:avLst/>
          </a:prstGeom>
          <a:solidFill>
            <a:schemeClr val="tx1"/>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31533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57200" y="304800"/>
            <a:ext cx="8229600" cy="5821363"/>
          </a:xfrm>
        </p:spPr>
        <p:txBody>
          <a:bodyPr/>
          <a:lstStyle/>
          <a:p>
            <a:pPr eaLnBrk="1" hangingPunct="1"/>
            <a:r>
              <a:rPr lang="en-US">
                <a:solidFill>
                  <a:schemeClr val="hlink"/>
                </a:solidFill>
              </a:rPr>
              <a:t>Head deep down the tunnel into the cold earth of the Arctic Circle….and look for?</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863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9143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18434" name="Picture 2" descr="http://cdn.theatlantic.com/static/mt/assets/science/seedvaul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05738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img.gawkerassets.com/img/18lpsulv9sur1jpg/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534400" cy="507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498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57200" y="304800"/>
            <a:ext cx="8229600" cy="5821363"/>
          </a:xfrm>
        </p:spPr>
        <p:txBody>
          <a:bodyPr/>
          <a:lstStyle/>
          <a:p>
            <a:pPr eaLnBrk="1" hangingPunct="1"/>
            <a:r>
              <a:rPr lang="en-US">
                <a:solidFill>
                  <a:schemeClr val="hlink"/>
                </a:solidFill>
              </a:rPr>
              <a:t>Head deep down the tunnel into the cold earth of the Arctic Circle….and look for?</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863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9143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18434" name="Picture 2" descr="http://cdn.theatlantic.com/static/mt/assets/science/seedvaul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534400" cy="505738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img.gawkerassets.com/img/18lpsulv9sur1jpg/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534400" cy="50787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88097" y="5581851"/>
            <a:ext cx="4070346" cy="923330"/>
          </a:xfrm>
          <a:prstGeom prst="rect">
            <a:avLst/>
          </a:prstGeom>
          <a:noFill/>
        </p:spPr>
        <p:txBody>
          <a:bodyPr wrap="none" lIns="91440" tIns="45720" rIns="91440" bIns="45720">
            <a:spAutoFit/>
          </a:bodyPr>
          <a:lstStyle/>
          <a:p>
            <a:pPr algn="ctr">
              <a:buNone/>
            </a:pP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Keep Going</a:t>
            </a:r>
          </a:p>
        </p:txBody>
      </p:sp>
      <p:sp>
        <p:nvSpPr>
          <p:cNvPr id="8" name="Down Arrow 7"/>
          <p:cNvSpPr/>
          <p:nvPr/>
        </p:nvSpPr>
        <p:spPr bwMode="auto">
          <a:xfrm rot="10800000">
            <a:off x="4373627" y="3276600"/>
            <a:ext cx="457200" cy="2195202"/>
          </a:xfrm>
          <a:prstGeom prst="downArrow">
            <a:avLst/>
          </a:prstGeom>
          <a:solidFill>
            <a:schemeClr val="tx1"/>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9561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152400" y="228600"/>
            <a:ext cx="8763000" cy="5897563"/>
          </a:xfrm>
        </p:spPr>
        <p:txBody>
          <a:bodyPr/>
          <a:lstStyle/>
          <a:p>
            <a:pPr eaLnBrk="1" hangingPunct="1"/>
            <a:r>
              <a:rPr lang="en-US"/>
              <a:t>Video! The Doomsday Vault.</a:t>
            </a:r>
          </a:p>
          <a:p>
            <a:pPr lvl="1" eaLnBrk="1" hangingPunct="1"/>
            <a:r>
              <a:rPr lang="en-US"/>
              <a:t>Is it worth the money? You decide.</a:t>
            </a:r>
          </a:p>
          <a:p>
            <a:pPr lvl="1" eaLnBrk="1" hangingPunct="1"/>
            <a:r>
              <a:rPr lang="en-US">
                <a:hlinkClick r:id="rId2"/>
              </a:rPr>
              <a:t>http://www.youtube.com/watch?v=QbOl72aUthM</a:t>
            </a:r>
            <a:r>
              <a:rPr lang="en-US"/>
              <a:t> </a:t>
            </a:r>
          </a:p>
        </p:txBody>
      </p:sp>
      <p:pic>
        <p:nvPicPr>
          <p:cNvPr id="52227" name="Picture 4" descr="Doomsday_Vaul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8610600"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91539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2" name="Rounded Rectangle 1"/>
          <p:cNvSpPr/>
          <p:nvPr/>
        </p:nvSpPr>
        <p:spPr bwMode="auto">
          <a:xfrm>
            <a:off x="457200" y="5410200"/>
            <a:ext cx="7848600" cy="990600"/>
          </a:xfrm>
          <a:prstGeom prst="roundRect">
            <a:avLst/>
          </a:prstGeom>
          <a:solidFill>
            <a:schemeClr val="bg1">
              <a:lumMod val="95000"/>
              <a:lumOff val="5000"/>
            </a:schemeClr>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3" name="TextBox 2"/>
          <p:cNvSpPr txBox="1"/>
          <p:nvPr/>
        </p:nvSpPr>
        <p:spPr>
          <a:xfrm>
            <a:off x="685800" y="5486400"/>
            <a:ext cx="7467600" cy="923330"/>
          </a:xfrm>
          <a:prstGeom prst="rect">
            <a:avLst/>
          </a:prstGeom>
          <a:noFill/>
        </p:spPr>
        <p:txBody>
          <a:bodyPr wrap="square" rtlCol="0">
            <a:spAutoFit/>
          </a:bodyPr>
          <a:lstStyle/>
          <a:p>
            <a:pPr>
              <a:buNone/>
            </a:pPr>
            <a:r>
              <a:rPr lang="en-US" sz="1800" dirty="0"/>
              <a:t>Learn more about the Svalbard Global Vault at… </a:t>
            </a:r>
            <a:r>
              <a:rPr lang="en-US" sz="1800" dirty="0">
                <a:hlinkClick r:id="rId4"/>
              </a:rPr>
              <a:t>http://www.regjeringen.no/en/dep/lmd/campain/svalbard-global-seed-vault.html?id=462220</a:t>
            </a:r>
            <a:endParaRPr lang="en-US" sz="1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228600" y="381000"/>
            <a:ext cx="8763000" cy="5745163"/>
          </a:xfrm>
        </p:spPr>
        <p:txBody>
          <a:bodyPr/>
          <a:lstStyle/>
          <a:p>
            <a:pPr eaLnBrk="1" hangingPunct="1"/>
            <a:r>
              <a:rPr lang="en-US" dirty="0"/>
              <a:t>This vault...</a:t>
            </a:r>
          </a:p>
          <a:p>
            <a:pPr lvl="1" eaLnBrk="1" hangingPunct="1"/>
            <a:r>
              <a:rPr lang="en-US" dirty="0">
                <a:solidFill>
                  <a:srgbClr val="66FF99"/>
                </a:solidFill>
              </a:rPr>
              <a:t>Insurance for crop diversity and to a way to avoid plant extinction.</a:t>
            </a:r>
          </a:p>
          <a:p>
            <a:pPr lvl="1" eaLnBrk="1" hangingPunct="1"/>
            <a:r>
              <a:rPr lang="en-US" dirty="0">
                <a:solidFill>
                  <a:srgbClr val="FFFF66"/>
                </a:solidFill>
              </a:rPr>
              <a:t>Mostly for plant breeders and researchers.</a:t>
            </a:r>
          </a:p>
        </p:txBody>
      </p:sp>
      <p:pic>
        <p:nvPicPr>
          <p:cNvPr id="53251" name="Picture 4" descr="doomsday-vaul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8610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92051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en-US"/>
          </a:p>
        </p:txBody>
      </p:sp>
      <p:pic>
        <p:nvPicPr>
          <p:cNvPr id="573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228600" y="228600"/>
            <a:ext cx="8763000" cy="5897563"/>
          </a:xfrm>
        </p:spPr>
        <p:txBody>
          <a:bodyPr/>
          <a:lstStyle/>
          <a:p>
            <a:r>
              <a:rPr lang="en-US">
                <a:solidFill>
                  <a:srgbClr val="996633"/>
                </a:solidFill>
              </a:rPr>
              <a:t>Activity! Germination Observation</a:t>
            </a:r>
          </a:p>
          <a:p>
            <a:pPr lvl="1"/>
            <a:r>
              <a:rPr lang="en-US"/>
              <a:t>Planning ahead.  Fill clear cup with water soaked cotton balls or paper towels.  Place a large bean seed in cup so it’s pressed on to the side of the cup (visible). Record date and now wait.</a:t>
            </a:r>
          </a:p>
        </p:txBody>
      </p:sp>
      <p:sp>
        <p:nvSpPr>
          <p:cNvPr id="56323" name="Rounded Rectangle 3"/>
          <p:cNvSpPr>
            <a:spLocks noChangeArrowheads="1"/>
          </p:cNvSpPr>
          <p:nvPr/>
        </p:nvSpPr>
        <p:spPr bwMode="auto">
          <a:xfrm>
            <a:off x="304800" y="2819400"/>
            <a:ext cx="8534400" cy="3657600"/>
          </a:xfrm>
          <a:prstGeom prst="roundRect">
            <a:avLst>
              <a:gd name="adj" fmla="val 16667"/>
            </a:avLst>
          </a:prstGeom>
          <a:solidFill>
            <a:schemeClr val="tx1"/>
          </a:solidFill>
          <a:ln w="57150" algn="ctr">
            <a:solidFill>
              <a:srgbClr val="996633"/>
            </a:solidFill>
            <a:round/>
            <a:headEnd/>
            <a:tailEnd/>
          </a:ln>
        </p:spPr>
        <p:txBody>
          <a:bodyPr/>
          <a:lstStyle/>
          <a:p>
            <a:pPr marL="342900" indent="-342900"/>
            <a:endParaRPr lang="en-US"/>
          </a:p>
        </p:txBody>
      </p:sp>
      <p:sp>
        <p:nvSpPr>
          <p:cNvPr id="5" name="Trapezoid 4"/>
          <p:cNvSpPr/>
          <p:nvPr/>
        </p:nvSpPr>
        <p:spPr bwMode="auto">
          <a:xfrm rot="10800000">
            <a:off x="3124200" y="3657600"/>
            <a:ext cx="2819400" cy="2362200"/>
          </a:xfrm>
          <a:prstGeom prst="trapezoid">
            <a:avLst/>
          </a:prstGeom>
          <a:blipFill>
            <a:blip r:embed="rId2"/>
            <a:tile tx="0" ty="0" sx="100000" sy="100000" flip="none" algn="tl"/>
          </a:blipFill>
          <a:ln w="9525" cap="flat" cmpd="sng" algn="ctr">
            <a:solidFill>
              <a:schemeClr val="bg1"/>
            </a:solidFill>
            <a:prstDash val="solid"/>
            <a:round/>
            <a:headEnd type="none" w="med" len="med"/>
            <a:tailEnd type="none" w="med" len="med"/>
          </a:ln>
          <a:effectLst/>
        </p:spPr>
        <p:txBody>
          <a:bodyPr/>
          <a:lstStyle/>
          <a:p>
            <a:pPr marL="342900" indent="-342900">
              <a:defRPr/>
            </a:pPr>
            <a:endParaRPr lang="en-US"/>
          </a:p>
        </p:txBody>
      </p:sp>
      <p:sp>
        <p:nvSpPr>
          <p:cNvPr id="56325" name="Freeform 6"/>
          <p:cNvSpPr>
            <a:spLocks/>
          </p:cNvSpPr>
          <p:nvPr/>
        </p:nvSpPr>
        <p:spPr bwMode="auto">
          <a:xfrm>
            <a:off x="4179888" y="4314825"/>
            <a:ext cx="522287" cy="692150"/>
          </a:xfrm>
          <a:custGeom>
            <a:avLst/>
            <a:gdLst>
              <a:gd name="T0" fmla="*/ 250263 w 522515"/>
              <a:gd name="T1" fmla="*/ 7219 h 693028"/>
              <a:gd name="T2" fmla="*/ 130572 w 522515"/>
              <a:gd name="T3" fmla="*/ 83322 h 693028"/>
              <a:gd name="T4" fmla="*/ 108810 w 522515"/>
              <a:gd name="T5" fmla="*/ 105066 h 693028"/>
              <a:gd name="T6" fmla="*/ 65286 w 522515"/>
              <a:gd name="T7" fmla="*/ 159426 h 693028"/>
              <a:gd name="T8" fmla="*/ 54405 w 522515"/>
              <a:gd name="T9" fmla="*/ 192041 h 693028"/>
              <a:gd name="T10" fmla="*/ 32643 w 522515"/>
              <a:gd name="T11" fmla="*/ 224657 h 693028"/>
              <a:gd name="T12" fmla="*/ 10881 w 522515"/>
              <a:gd name="T13" fmla="*/ 289888 h 693028"/>
              <a:gd name="T14" fmla="*/ 0 w 522515"/>
              <a:gd name="T15" fmla="*/ 322504 h 693028"/>
              <a:gd name="T16" fmla="*/ 10881 w 522515"/>
              <a:gd name="T17" fmla="*/ 529071 h 693028"/>
              <a:gd name="T18" fmla="*/ 21762 w 522515"/>
              <a:gd name="T19" fmla="*/ 561686 h 693028"/>
              <a:gd name="T20" fmla="*/ 43524 w 522515"/>
              <a:gd name="T21" fmla="*/ 594302 h 693028"/>
              <a:gd name="T22" fmla="*/ 65286 w 522515"/>
              <a:gd name="T23" fmla="*/ 616047 h 693028"/>
              <a:gd name="T24" fmla="*/ 97929 w 522515"/>
              <a:gd name="T25" fmla="*/ 626918 h 693028"/>
              <a:gd name="T26" fmla="*/ 152334 w 522515"/>
              <a:gd name="T27" fmla="*/ 670406 h 693028"/>
              <a:gd name="T28" fmla="*/ 239382 w 522515"/>
              <a:gd name="T29" fmla="*/ 692150 h 693028"/>
              <a:gd name="T30" fmla="*/ 337310 w 522515"/>
              <a:gd name="T31" fmla="*/ 648662 h 693028"/>
              <a:gd name="T32" fmla="*/ 359072 w 522515"/>
              <a:gd name="T33" fmla="*/ 583430 h 693028"/>
              <a:gd name="T34" fmla="*/ 369953 w 522515"/>
              <a:gd name="T35" fmla="*/ 550814 h 693028"/>
              <a:gd name="T36" fmla="*/ 380834 w 522515"/>
              <a:gd name="T37" fmla="*/ 355120 h 693028"/>
              <a:gd name="T38" fmla="*/ 402596 w 522515"/>
              <a:gd name="T39" fmla="*/ 333376 h 693028"/>
              <a:gd name="T40" fmla="*/ 424358 w 522515"/>
              <a:gd name="T41" fmla="*/ 300760 h 693028"/>
              <a:gd name="T42" fmla="*/ 478763 w 522515"/>
              <a:gd name="T43" fmla="*/ 257273 h 693028"/>
              <a:gd name="T44" fmla="*/ 500525 w 522515"/>
              <a:gd name="T45" fmla="*/ 224657 h 693028"/>
              <a:gd name="T46" fmla="*/ 522287 w 522515"/>
              <a:gd name="T47" fmla="*/ 159426 h 693028"/>
              <a:gd name="T48" fmla="*/ 511406 w 522515"/>
              <a:gd name="T49" fmla="*/ 72450 h 693028"/>
              <a:gd name="T50" fmla="*/ 424358 w 522515"/>
              <a:gd name="T51" fmla="*/ 28962 h 693028"/>
              <a:gd name="T52" fmla="*/ 391715 w 522515"/>
              <a:gd name="T53" fmla="*/ 7219 h 693028"/>
              <a:gd name="T54" fmla="*/ 250263 w 522515"/>
              <a:gd name="T55" fmla="*/ 7219 h 693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2515" h="693028">
                <a:moveTo>
                  <a:pt x="250372" y="7228"/>
                </a:moveTo>
                <a:cubicBezTo>
                  <a:pt x="206829" y="19928"/>
                  <a:pt x="144453" y="69605"/>
                  <a:pt x="130629" y="83428"/>
                </a:cubicBezTo>
                <a:cubicBezTo>
                  <a:pt x="123372" y="90685"/>
                  <a:pt x="115268" y="97185"/>
                  <a:pt x="108857" y="105199"/>
                </a:cubicBezTo>
                <a:cubicBezTo>
                  <a:pt x="53918" y="173872"/>
                  <a:pt x="117890" y="107050"/>
                  <a:pt x="65315" y="159628"/>
                </a:cubicBezTo>
                <a:cubicBezTo>
                  <a:pt x="61686" y="170514"/>
                  <a:pt x="59561" y="182022"/>
                  <a:pt x="54429" y="192285"/>
                </a:cubicBezTo>
                <a:cubicBezTo>
                  <a:pt x="48578" y="203987"/>
                  <a:pt x="37971" y="212987"/>
                  <a:pt x="32657" y="224942"/>
                </a:cubicBezTo>
                <a:cubicBezTo>
                  <a:pt x="23336" y="245913"/>
                  <a:pt x="18143" y="268485"/>
                  <a:pt x="10886" y="290256"/>
                </a:cubicBezTo>
                <a:lnTo>
                  <a:pt x="0" y="322913"/>
                </a:lnTo>
                <a:cubicBezTo>
                  <a:pt x="3629" y="391856"/>
                  <a:pt x="4635" y="460987"/>
                  <a:pt x="10886" y="529742"/>
                </a:cubicBezTo>
                <a:cubicBezTo>
                  <a:pt x="11925" y="541169"/>
                  <a:pt x="16640" y="552136"/>
                  <a:pt x="21772" y="562399"/>
                </a:cubicBezTo>
                <a:cubicBezTo>
                  <a:pt x="27623" y="574101"/>
                  <a:pt x="35370" y="584840"/>
                  <a:pt x="43543" y="595056"/>
                </a:cubicBezTo>
                <a:cubicBezTo>
                  <a:pt x="49954" y="603070"/>
                  <a:pt x="56514" y="611548"/>
                  <a:pt x="65315" y="616828"/>
                </a:cubicBezTo>
                <a:cubicBezTo>
                  <a:pt x="75154" y="622731"/>
                  <a:pt x="87086" y="624085"/>
                  <a:pt x="97972" y="627713"/>
                </a:cubicBezTo>
                <a:cubicBezTo>
                  <a:pt x="118223" y="647965"/>
                  <a:pt x="124934" y="657523"/>
                  <a:pt x="152400" y="671256"/>
                </a:cubicBezTo>
                <a:cubicBezTo>
                  <a:pt x="174717" y="682414"/>
                  <a:pt x="218782" y="688887"/>
                  <a:pt x="239486" y="693028"/>
                </a:cubicBezTo>
                <a:cubicBezTo>
                  <a:pt x="286093" y="685260"/>
                  <a:pt x="312833" y="693809"/>
                  <a:pt x="337457" y="649485"/>
                </a:cubicBezTo>
                <a:cubicBezTo>
                  <a:pt x="348602" y="629424"/>
                  <a:pt x="351972" y="605942"/>
                  <a:pt x="359229" y="584170"/>
                </a:cubicBezTo>
                <a:lnTo>
                  <a:pt x="370115" y="551513"/>
                </a:lnTo>
                <a:cubicBezTo>
                  <a:pt x="373743" y="486199"/>
                  <a:pt x="371296" y="420261"/>
                  <a:pt x="381000" y="355570"/>
                </a:cubicBezTo>
                <a:cubicBezTo>
                  <a:pt x="382522" y="345420"/>
                  <a:pt x="396361" y="341813"/>
                  <a:pt x="402772" y="333799"/>
                </a:cubicBezTo>
                <a:cubicBezTo>
                  <a:pt x="410945" y="323583"/>
                  <a:pt x="416370" y="311358"/>
                  <a:pt x="424543" y="301142"/>
                </a:cubicBezTo>
                <a:cubicBezTo>
                  <a:pt x="442270" y="278983"/>
                  <a:pt x="454723" y="273765"/>
                  <a:pt x="478972" y="257599"/>
                </a:cubicBezTo>
                <a:cubicBezTo>
                  <a:pt x="486229" y="246713"/>
                  <a:pt x="495430" y="236897"/>
                  <a:pt x="500743" y="224942"/>
                </a:cubicBezTo>
                <a:cubicBezTo>
                  <a:pt x="510064" y="203971"/>
                  <a:pt x="522515" y="159628"/>
                  <a:pt x="522515" y="159628"/>
                </a:cubicBezTo>
                <a:cubicBezTo>
                  <a:pt x="518886" y="130599"/>
                  <a:pt x="520035" y="100563"/>
                  <a:pt x="511629" y="72542"/>
                </a:cubicBezTo>
                <a:cubicBezTo>
                  <a:pt x="502683" y="42723"/>
                  <a:pt x="434630" y="35724"/>
                  <a:pt x="424543" y="28999"/>
                </a:cubicBezTo>
                <a:cubicBezTo>
                  <a:pt x="413657" y="21742"/>
                  <a:pt x="404889" y="8673"/>
                  <a:pt x="391886" y="7228"/>
                </a:cubicBezTo>
                <a:cubicBezTo>
                  <a:pt x="337790" y="1217"/>
                  <a:pt x="293915" y="-5472"/>
                  <a:pt x="250372" y="7228"/>
                </a:cubicBezTo>
                <a:close/>
              </a:path>
            </a:pathLst>
          </a:custGeom>
          <a:blipFill dpi="0" rotWithShape="1">
            <a:blip r:embed="rId3"/>
            <a:srcRect/>
            <a:tile tx="0" ty="0" sx="100000" sy="100000" flip="none" algn="tl"/>
          </a:blip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Trapezoid 7"/>
          <p:cNvSpPr/>
          <p:nvPr/>
        </p:nvSpPr>
        <p:spPr bwMode="auto">
          <a:xfrm rot="10800000">
            <a:off x="2971800" y="3048000"/>
            <a:ext cx="3124200" cy="2971800"/>
          </a:xfrm>
          <a:prstGeom prst="trapezoid">
            <a:avLst/>
          </a:prstGeom>
          <a:solidFill>
            <a:schemeClr val="accent1">
              <a:lumMod val="20000"/>
              <a:lumOff val="80000"/>
              <a:alpha val="65000"/>
            </a:schemeClr>
          </a:solidFill>
          <a:ln w="9525" cap="flat" cmpd="sng" algn="ctr">
            <a:solidFill>
              <a:schemeClr val="bg1"/>
            </a:solidFill>
            <a:prstDash val="solid"/>
            <a:round/>
            <a:headEnd type="none" w="med" len="med"/>
            <a:tailEnd type="none" w="med" len="med"/>
          </a:ln>
          <a:effectLst/>
        </p:spPr>
        <p:txBody>
          <a:bodyPr/>
          <a:lstStyle/>
          <a:p>
            <a:pPr marL="342900" indent="-342900">
              <a:defRPr/>
            </a:pPr>
            <a:endParaRPr lang="en-US"/>
          </a:p>
        </p:txBody>
      </p:sp>
      <p:sp>
        <p:nvSpPr>
          <p:cNvPr id="9" name="Rectangle 8"/>
          <p:cNvSpPr/>
          <p:nvPr/>
        </p:nvSpPr>
        <p:spPr>
          <a:xfrm>
            <a:off x="2133600" y="5096471"/>
            <a:ext cx="3380080" cy="923330"/>
          </a:xfrm>
          <a:prstGeom prst="rect">
            <a:avLst/>
          </a:prstGeom>
          <a:noFill/>
        </p:spPr>
        <p:txBody>
          <a:bodyPr>
            <a:spAutoFit/>
          </a:bodyPr>
          <a:lstStyle/>
          <a:p>
            <a:pPr algn="ctr">
              <a:buFontTx/>
              <a:buNone/>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Date____</a:t>
            </a:r>
          </a:p>
        </p:txBody>
      </p:sp>
      <p:sp>
        <p:nvSpPr>
          <p:cNvPr id="3" name="Oval 2"/>
          <p:cNvSpPr/>
          <p:nvPr/>
        </p:nvSpPr>
        <p:spPr bwMode="auto">
          <a:xfrm>
            <a:off x="7189788" y="4932363"/>
            <a:ext cx="381000" cy="327025"/>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a:lstStyle/>
          <a:p>
            <a:pPr marL="342900" indent="-342900">
              <a:defRPr/>
            </a:pPr>
            <a:endParaRPr lang="en-US"/>
          </a:p>
        </p:txBody>
      </p:sp>
      <p:sp>
        <p:nvSpPr>
          <p:cNvPr id="4" name="TextBox 3"/>
          <p:cNvSpPr txBox="1"/>
          <p:nvPr/>
        </p:nvSpPr>
        <p:spPr>
          <a:xfrm>
            <a:off x="6248400" y="6019800"/>
            <a:ext cx="2362200" cy="276225"/>
          </a:xfrm>
          <a:prstGeom prst="rect">
            <a:avLst/>
          </a:prstGeom>
          <a:noFill/>
        </p:spPr>
        <p:txBody>
          <a:bodyPr>
            <a:spAutoFit/>
          </a:bodyPr>
          <a:lstStyle/>
          <a:p>
            <a:pPr>
              <a:buFontTx/>
              <a:buNone/>
              <a:defRPr/>
            </a:pPr>
            <a:r>
              <a:rPr lang="en-US" sz="1200" dirty="0">
                <a:solidFill>
                  <a:schemeClr val="accent1">
                    <a:lumMod val="60000"/>
                    <a:lumOff val="40000"/>
                  </a:schemeClr>
                </a:solidFill>
              </a:rPr>
              <a:t>Clear cd Case will work as well</a:t>
            </a:r>
            <a:r>
              <a:rPr lang="en-US" sz="1200" dirty="0"/>
              <a:t>.</a:t>
            </a:r>
          </a:p>
        </p:txBody>
      </p:sp>
      <p:sp>
        <p:nvSpPr>
          <p:cNvPr id="56330" name="Freeform 5"/>
          <p:cNvSpPr>
            <a:spLocks/>
          </p:cNvSpPr>
          <p:nvPr/>
        </p:nvSpPr>
        <p:spPr bwMode="auto">
          <a:xfrm>
            <a:off x="6559550" y="5362575"/>
            <a:ext cx="1571625" cy="471488"/>
          </a:xfrm>
          <a:custGeom>
            <a:avLst/>
            <a:gdLst>
              <a:gd name="T0" fmla="*/ 217715 w 1571547"/>
              <a:gd name="T1" fmla="*/ 32657 h 471257"/>
              <a:gd name="T2" fmla="*/ 87086 w 1571547"/>
              <a:gd name="T3" fmla="*/ 54428 h 471257"/>
              <a:gd name="T4" fmla="*/ 54429 w 1571547"/>
              <a:gd name="T5" fmla="*/ 65314 h 471257"/>
              <a:gd name="T6" fmla="*/ 10886 w 1571547"/>
              <a:gd name="T7" fmla="*/ 119743 h 471257"/>
              <a:gd name="T8" fmla="*/ 0 w 1571547"/>
              <a:gd name="T9" fmla="*/ 152400 h 471257"/>
              <a:gd name="T10" fmla="*/ 10886 w 1571547"/>
              <a:gd name="T11" fmla="*/ 217714 h 471257"/>
              <a:gd name="T12" fmla="*/ 32658 w 1571547"/>
              <a:gd name="T13" fmla="*/ 239486 h 471257"/>
              <a:gd name="T14" fmla="*/ 97972 w 1571547"/>
              <a:gd name="T15" fmla="*/ 283028 h 471257"/>
              <a:gd name="T16" fmla="*/ 152400 w 1571547"/>
              <a:gd name="T17" fmla="*/ 326571 h 471257"/>
              <a:gd name="T18" fmla="*/ 195943 w 1571547"/>
              <a:gd name="T19" fmla="*/ 381000 h 471257"/>
              <a:gd name="T20" fmla="*/ 239486 w 1571547"/>
              <a:gd name="T21" fmla="*/ 424543 h 471257"/>
              <a:gd name="T22" fmla="*/ 370115 w 1571547"/>
              <a:gd name="T23" fmla="*/ 457200 h 471257"/>
              <a:gd name="T24" fmla="*/ 783772 w 1571547"/>
              <a:gd name="T25" fmla="*/ 457200 h 471257"/>
              <a:gd name="T26" fmla="*/ 827315 w 1571547"/>
              <a:gd name="T27" fmla="*/ 468086 h 471257"/>
              <a:gd name="T28" fmla="*/ 1273629 w 1571547"/>
              <a:gd name="T29" fmla="*/ 446314 h 471257"/>
              <a:gd name="T30" fmla="*/ 1306286 w 1571547"/>
              <a:gd name="T31" fmla="*/ 435428 h 471257"/>
              <a:gd name="T32" fmla="*/ 1360715 w 1571547"/>
              <a:gd name="T33" fmla="*/ 391886 h 471257"/>
              <a:gd name="T34" fmla="*/ 1436915 w 1571547"/>
              <a:gd name="T35" fmla="*/ 370114 h 471257"/>
              <a:gd name="T36" fmla="*/ 1524000 w 1571547"/>
              <a:gd name="T37" fmla="*/ 326571 h 471257"/>
              <a:gd name="T38" fmla="*/ 1556658 w 1571547"/>
              <a:gd name="T39" fmla="*/ 315686 h 471257"/>
              <a:gd name="T40" fmla="*/ 1556658 w 1571547"/>
              <a:gd name="T41" fmla="*/ 217714 h 471257"/>
              <a:gd name="T42" fmla="*/ 1491343 w 1571547"/>
              <a:gd name="T43" fmla="*/ 195943 h 471257"/>
              <a:gd name="T44" fmla="*/ 1458686 w 1571547"/>
              <a:gd name="T45" fmla="*/ 174171 h 471257"/>
              <a:gd name="T46" fmla="*/ 1415143 w 1571547"/>
              <a:gd name="T47" fmla="*/ 141514 h 471257"/>
              <a:gd name="T48" fmla="*/ 1251858 w 1571547"/>
              <a:gd name="T49" fmla="*/ 76200 h 471257"/>
              <a:gd name="T50" fmla="*/ 1197429 w 1571547"/>
              <a:gd name="T51" fmla="*/ 65314 h 471257"/>
              <a:gd name="T52" fmla="*/ 1077686 w 1571547"/>
              <a:gd name="T53" fmla="*/ 32657 h 471257"/>
              <a:gd name="T54" fmla="*/ 1012372 w 1571547"/>
              <a:gd name="T55" fmla="*/ 21771 h 471257"/>
              <a:gd name="T56" fmla="*/ 979715 w 1571547"/>
              <a:gd name="T57" fmla="*/ 10886 h 471257"/>
              <a:gd name="T58" fmla="*/ 936172 w 1571547"/>
              <a:gd name="T59" fmla="*/ 0 h 471257"/>
              <a:gd name="T60" fmla="*/ 576943 w 1571547"/>
              <a:gd name="T61" fmla="*/ 10886 h 471257"/>
              <a:gd name="T62" fmla="*/ 413658 w 1571547"/>
              <a:gd name="T63" fmla="*/ 21771 h 471257"/>
              <a:gd name="T64" fmla="*/ 348343 w 1571547"/>
              <a:gd name="T65" fmla="*/ 43543 h 471257"/>
              <a:gd name="T66" fmla="*/ 217715 w 1571547"/>
              <a:gd name="T67" fmla="*/ 32657 h 471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1547" h="471257">
                <a:moveTo>
                  <a:pt x="217715" y="32657"/>
                </a:moveTo>
                <a:cubicBezTo>
                  <a:pt x="174172" y="34471"/>
                  <a:pt x="129523" y="43819"/>
                  <a:pt x="87086" y="54428"/>
                </a:cubicBezTo>
                <a:cubicBezTo>
                  <a:pt x="75954" y="57211"/>
                  <a:pt x="65315" y="61685"/>
                  <a:pt x="54429" y="65314"/>
                </a:cubicBezTo>
                <a:cubicBezTo>
                  <a:pt x="34181" y="85563"/>
                  <a:pt x="24618" y="92281"/>
                  <a:pt x="10886" y="119743"/>
                </a:cubicBezTo>
                <a:cubicBezTo>
                  <a:pt x="5754" y="130006"/>
                  <a:pt x="3629" y="141514"/>
                  <a:pt x="0" y="152400"/>
                </a:cubicBezTo>
                <a:cubicBezTo>
                  <a:pt x="3629" y="174171"/>
                  <a:pt x="3136" y="197048"/>
                  <a:pt x="10886" y="217714"/>
                </a:cubicBezTo>
                <a:cubicBezTo>
                  <a:pt x="14490" y="227324"/>
                  <a:pt x="24447" y="233328"/>
                  <a:pt x="32658" y="239486"/>
                </a:cubicBezTo>
                <a:cubicBezTo>
                  <a:pt x="53591" y="255185"/>
                  <a:pt x="79470" y="264526"/>
                  <a:pt x="97972" y="283028"/>
                </a:cubicBezTo>
                <a:cubicBezTo>
                  <a:pt x="150535" y="335593"/>
                  <a:pt x="83745" y="271647"/>
                  <a:pt x="152400" y="326571"/>
                </a:cubicBezTo>
                <a:cubicBezTo>
                  <a:pt x="186089" y="353522"/>
                  <a:pt x="165081" y="344994"/>
                  <a:pt x="195943" y="381000"/>
                </a:cubicBezTo>
                <a:cubicBezTo>
                  <a:pt x="209301" y="396585"/>
                  <a:pt x="220013" y="418052"/>
                  <a:pt x="239486" y="424543"/>
                </a:cubicBezTo>
                <a:cubicBezTo>
                  <a:pt x="325739" y="453294"/>
                  <a:pt x="282163" y="442541"/>
                  <a:pt x="370115" y="457200"/>
                </a:cubicBezTo>
                <a:cubicBezTo>
                  <a:pt x="578074" y="446254"/>
                  <a:pt x="575813" y="439116"/>
                  <a:pt x="783772" y="457200"/>
                </a:cubicBezTo>
                <a:cubicBezTo>
                  <a:pt x="798677" y="458496"/>
                  <a:pt x="812801" y="464457"/>
                  <a:pt x="827315" y="468086"/>
                </a:cubicBezTo>
                <a:cubicBezTo>
                  <a:pt x="1029586" y="462619"/>
                  <a:pt x="1123791" y="489126"/>
                  <a:pt x="1273629" y="446314"/>
                </a:cubicBezTo>
                <a:cubicBezTo>
                  <a:pt x="1284662" y="443162"/>
                  <a:pt x="1295400" y="439057"/>
                  <a:pt x="1306286" y="435428"/>
                </a:cubicBezTo>
                <a:cubicBezTo>
                  <a:pt x="1326536" y="415179"/>
                  <a:pt x="1333251" y="405618"/>
                  <a:pt x="1360715" y="391886"/>
                </a:cubicBezTo>
                <a:cubicBezTo>
                  <a:pt x="1397737" y="373375"/>
                  <a:pt x="1395055" y="387556"/>
                  <a:pt x="1436915" y="370114"/>
                </a:cubicBezTo>
                <a:cubicBezTo>
                  <a:pt x="1466873" y="357631"/>
                  <a:pt x="1493210" y="336833"/>
                  <a:pt x="1524000" y="326571"/>
                </a:cubicBezTo>
                <a:lnTo>
                  <a:pt x="1556658" y="315686"/>
                </a:lnTo>
                <a:cubicBezTo>
                  <a:pt x="1566738" y="285445"/>
                  <a:pt x="1584403" y="249422"/>
                  <a:pt x="1556658" y="217714"/>
                </a:cubicBezTo>
                <a:cubicBezTo>
                  <a:pt x="1541546" y="200443"/>
                  <a:pt x="1491343" y="195943"/>
                  <a:pt x="1491343" y="195943"/>
                </a:cubicBezTo>
                <a:cubicBezTo>
                  <a:pt x="1480457" y="188686"/>
                  <a:pt x="1469332" y="181775"/>
                  <a:pt x="1458686" y="174171"/>
                </a:cubicBezTo>
                <a:cubicBezTo>
                  <a:pt x="1443923" y="163626"/>
                  <a:pt x="1430700" y="150848"/>
                  <a:pt x="1415143" y="141514"/>
                </a:cubicBezTo>
                <a:cubicBezTo>
                  <a:pt x="1371600" y="115388"/>
                  <a:pt x="1298590" y="85547"/>
                  <a:pt x="1251858" y="76200"/>
                </a:cubicBezTo>
                <a:lnTo>
                  <a:pt x="1197429" y="65314"/>
                </a:lnTo>
                <a:cubicBezTo>
                  <a:pt x="1138905" y="26299"/>
                  <a:pt x="1181166" y="47440"/>
                  <a:pt x="1077686" y="32657"/>
                </a:cubicBezTo>
                <a:cubicBezTo>
                  <a:pt x="1055836" y="29536"/>
                  <a:pt x="1033918" y="26559"/>
                  <a:pt x="1012372" y="21771"/>
                </a:cubicBezTo>
                <a:cubicBezTo>
                  <a:pt x="1001171" y="19282"/>
                  <a:pt x="990748" y="14038"/>
                  <a:pt x="979715" y="10886"/>
                </a:cubicBezTo>
                <a:cubicBezTo>
                  <a:pt x="965330" y="6776"/>
                  <a:pt x="950686" y="3629"/>
                  <a:pt x="936172" y="0"/>
                </a:cubicBezTo>
                <a:lnTo>
                  <a:pt x="576943" y="10886"/>
                </a:lnTo>
                <a:cubicBezTo>
                  <a:pt x="522441" y="13157"/>
                  <a:pt x="467659" y="14057"/>
                  <a:pt x="413658" y="21771"/>
                </a:cubicBezTo>
                <a:cubicBezTo>
                  <a:pt x="390939" y="25017"/>
                  <a:pt x="371115" y="40697"/>
                  <a:pt x="348343" y="43543"/>
                </a:cubicBezTo>
                <a:cubicBezTo>
                  <a:pt x="236054" y="57578"/>
                  <a:pt x="261258" y="30843"/>
                  <a:pt x="217715" y="32657"/>
                </a:cubicBezTo>
                <a:close/>
              </a:path>
            </a:pathLst>
          </a:custGeom>
          <a:blipFill dpi="0" rotWithShape="1">
            <a:blip r:embed="rId2"/>
            <a:srcRect/>
            <a:tile tx="0" ty="0" sx="100000" sy="100000" flip="none" algn="tl"/>
          </a:blip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56331" name="Freeform 6"/>
          <p:cNvSpPr>
            <a:spLocks/>
          </p:cNvSpPr>
          <p:nvPr/>
        </p:nvSpPr>
        <p:spPr bwMode="auto">
          <a:xfrm>
            <a:off x="6831013" y="5557838"/>
            <a:ext cx="130175" cy="225425"/>
          </a:xfrm>
          <a:custGeom>
            <a:avLst/>
            <a:gdLst>
              <a:gd name="T0" fmla="*/ 62565 w 522515"/>
              <a:gd name="T1" fmla="*/ 2347 h 693028"/>
              <a:gd name="T2" fmla="*/ 32643 w 522515"/>
              <a:gd name="T3" fmla="*/ 27091 h 693028"/>
              <a:gd name="T4" fmla="*/ 27202 w 522515"/>
              <a:gd name="T5" fmla="*/ 34160 h 693028"/>
              <a:gd name="T6" fmla="*/ 16322 w 522515"/>
              <a:gd name="T7" fmla="*/ 51835 h 693028"/>
              <a:gd name="T8" fmla="*/ 13601 w 522515"/>
              <a:gd name="T9" fmla="*/ 62439 h 693028"/>
              <a:gd name="T10" fmla="*/ 8161 w 522515"/>
              <a:gd name="T11" fmla="*/ 73043 h 693028"/>
              <a:gd name="T12" fmla="*/ 2720 w 522515"/>
              <a:gd name="T13" fmla="*/ 94252 h 693028"/>
              <a:gd name="T14" fmla="*/ 0 w 522515"/>
              <a:gd name="T15" fmla="*/ 104857 h 693028"/>
              <a:gd name="T16" fmla="*/ 2720 w 522515"/>
              <a:gd name="T17" fmla="*/ 172019 h 693028"/>
              <a:gd name="T18" fmla="*/ 5441 w 522515"/>
              <a:gd name="T19" fmla="*/ 182623 h 693028"/>
              <a:gd name="T20" fmla="*/ 10881 w 522515"/>
              <a:gd name="T21" fmla="*/ 193227 h 693028"/>
              <a:gd name="T22" fmla="*/ 16322 w 522515"/>
              <a:gd name="T23" fmla="*/ 200297 h 693028"/>
              <a:gd name="T24" fmla="*/ 24482 w 522515"/>
              <a:gd name="T25" fmla="*/ 203832 h 693028"/>
              <a:gd name="T26" fmla="*/ 38083 w 522515"/>
              <a:gd name="T27" fmla="*/ 217971 h 693028"/>
              <a:gd name="T28" fmla="*/ 59845 w 522515"/>
              <a:gd name="T29" fmla="*/ 225041 h 693028"/>
              <a:gd name="T30" fmla="*/ 84327 w 522515"/>
              <a:gd name="T31" fmla="*/ 210902 h 693028"/>
              <a:gd name="T32" fmla="*/ 89768 w 522515"/>
              <a:gd name="T33" fmla="*/ 189692 h 693028"/>
              <a:gd name="T34" fmla="*/ 92488 w 522515"/>
              <a:gd name="T35" fmla="*/ 179088 h 693028"/>
              <a:gd name="T36" fmla="*/ 95208 w 522515"/>
              <a:gd name="T37" fmla="*/ 115461 h 693028"/>
              <a:gd name="T38" fmla="*/ 100648 w 522515"/>
              <a:gd name="T39" fmla="*/ 108392 h 693028"/>
              <a:gd name="T40" fmla="*/ 106089 w 522515"/>
              <a:gd name="T41" fmla="*/ 97787 h 693028"/>
              <a:gd name="T42" fmla="*/ 119690 w 522515"/>
              <a:gd name="T43" fmla="*/ 83648 h 693028"/>
              <a:gd name="T44" fmla="*/ 125130 w 522515"/>
              <a:gd name="T45" fmla="*/ 73043 h 693028"/>
              <a:gd name="T46" fmla="*/ 130571 w 522515"/>
              <a:gd name="T47" fmla="*/ 51835 h 693028"/>
              <a:gd name="T48" fmla="*/ 127851 w 522515"/>
              <a:gd name="T49" fmla="*/ 23556 h 693028"/>
              <a:gd name="T50" fmla="*/ 106089 w 522515"/>
              <a:gd name="T51" fmla="*/ 9417 h 693028"/>
              <a:gd name="T52" fmla="*/ 97928 w 522515"/>
              <a:gd name="T53" fmla="*/ 2347 h 693028"/>
              <a:gd name="T54" fmla="*/ 62565 w 522515"/>
              <a:gd name="T55" fmla="*/ 2347 h 693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2515" h="693028">
                <a:moveTo>
                  <a:pt x="250372" y="7228"/>
                </a:moveTo>
                <a:cubicBezTo>
                  <a:pt x="206829" y="19928"/>
                  <a:pt x="144453" y="69605"/>
                  <a:pt x="130629" y="83428"/>
                </a:cubicBezTo>
                <a:cubicBezTo>
                  <a:pt x="123372" y="90685"/>
                  <a:pt x="115268" y="97185"/>
                  <a:pt x="108857" y="105199"/>
                </a:cubicBezTo>
                <a:cubicBezTo>
                  <a:pt x="53918" y="173872"/>
                  <a:pt x="117890" y="107050"/>
                  <a:pt x="65315" y="159628"/>
                </a:cubicBezTo>
                <a:cubicBezTo>
                  <a:pt x="61686" y="170514"/>
                  <a:pt x="59561" y="182022"/>
                  <a:pt x="54429" y="192285"/>
                </a:cubicBezTo>
                <a:cubicBezTo>
                  <a:pt x="48578" y="203987"/>
                  <a:pt x="37971" y="212987"/>
                  <a:pt x="32657" y="224942"/>
                </a:cubicBezTo>
                <a:cubicBezTo>
                  <a:pt x="23336" y="245913"/>
                  <a:pt x="18143" y="268485"/>
                  <a:pt x="10886" y="290256"/>
                </a:cubicBezTo>
                <a:lnTo>
                  <a:pt x="0" y="322913"/>
                </a:lnTo>
                <a:cubicBezTo>
                  <a:pt x="3629" y="391856"/>
                  <a:pt x="4635" y="460987"/>
                  <a:pt x="10886" y="529742"/>
                </a:cubicBezTo>
                <a:cubicBezTo>
                  <a:pt x="11925" y="541169"/>
                  <a:pt x="16640" y="552136"/>
                  <a:pt x="21772" y="562399"/>
                </a:cubicBezTo>
                <a:cubicBezTo>
                  <a:pt x="27623" y="574101"/>
                  <a:pt x="35370" y="584840"/>
                  <a:pt x="43543" y="595056"/>
                </a:cubicBezTo>
                <a:cubicBezTo>
                  <a:pt x="49954" y="603070"/>
                  <a:pt x="56514" y="611548"/>
                  <a:pt x="65315" y="616828"/>
                </a:cubicBezTo>
                <a:cubicBezTo>
                  <a:pt x="75154" y="622731"/>
                  <a:pt x="87086" y="624085"/>
                  <a:pt x="97972" y="627713"/>
                </a:cubicBezTo>
                <a:cubicBezTo>
                  <a:pt x="118223" y="647965"/>
                  <a:pt x="124934" y="657523"/>
                  <a:pt x="152400" y="671256"/>
                </a:cubicBezTo>
                <a:cubicBezTo>
                  <a:pt x="174717" y="682414"/>
                  <a:pt x="218782" y="688887"/>
                  <a:pt x="239486" y="693028"/>
                </a:cubicBezTo>
                <a:cubicBezTo>
                  <a:pt x="286093" y="685260"/>
                  <a:pt x="312833" y="693809"/>
                  <a:pt x="337457" y="649485"/>
                </a:cubicBezTo>
                <a:cubicBezTo>
                  <a:pt x="348602" y="629424"/>
                  <a:pt x="351972" y="605942"/>
                  <a:pt x="359229" y="584170"/>
                </a:cubicBezTo>
                <a:lnTo>
                  <a:pt x="370115" y="551513"/>
                </a:lnTo>
                <a:cubicBezTo>
                  <a:pt x="373743" y="486199"/>
                  <a:pt x="371296" y="420261"/>
                  <a:pt x="381000" y="355570"/>
                </a:cubicBezTo>
                <a:cubicBezTo>
                  <a:pt x="382522" y="345420"/>
                  <a:pt x="396361" y="341813"/>
                  <a:pt x="402772" y="333799"/>
                </a:cubicBezTo>
                <a:cubicBezTo>
                  <a:pt x="410945" y="323583"/>
                  <a:pt x="416370" y="311358"/>
                  <a:pt x="424543" y="301142"/>
                </a:cubicBezTo>
                <a:cubicBezTo>
                  <a:pt x="442270" y="278983"/>
                  <a:pt x="454723" y="273765"/>
                  <a:pt x="478972" y="257599"/>
                </a:cubicBezTo>
                <a:cubicBezTo>
                  <a:pt x="486229" y="246713"/>
                  <a:pt x="495430" y="236897"/>
                  <a:pt x="500743" y="224942"/>
                </a:cubicBezTo>
                <a:cubicBezTo>
                  <a:pt x="510064" y="203971"/>
                  <a:pt x="522515" y="159628"/>
                  <a:pt x="522515" y="159628"/>
                </a:cubicBezTo>
                <a:cubicBezTo>
                  <a:pt x="518886" y="130599"/>
                  <a:pt x="520035" y="100563"/>
                  <a:pt x="511629" y="72542"/>
                </a:cubicBezTo>
                <a:cubicBezTo>
                  <a:pt x="502683" y="42723"/>
                  <a:pt x="434630" y="35724"/>
                  <a:pt x="424543" y="28999"/>
                </a:cubicBezTo>
                <a:cubicBezTo>
                  <a:pt x="413657" y="21742"/>
                  <a:pt x="404889" y="8673"/>
                  <a:pt x="391886" y="7228"/>
                </a:cubicBezTo>
                <a:cubicBezTo>
                  <a:pt x="337790" y="1217"/>
                  <a:pt x="293915" y="-5472"/>
                  <a:pt x="250372" y="7228"/>
                </a:cubicBezTo>
                <a:close/>
              </a:path>
            </a:pathLst>
          </a:custGeom>
          <a:blipFill dpi="0" rotWithShape="1">
            <a:blip r:embed="rId3"/>
            <a:srcRect/>
            <a:tile tx="0" ty="0" sx="100000" sy="100000" flip="none" algn="tl"/>
          </a:blip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56332" name="Freeform 6"/>
          <p:cNvSpPr>
            <a:spLocks/>
          </p:cNvSpPr>
          <p:nvPr/>
        </p:nvSpPr>
        <p:spPr bwMode="auto">
          <a:xfrm>
            <a:off x="7299325" y="5597525"/>
            <a:ext cx="130175" cy="225425"/>
          </a:xfrm>
          <a:custGeom>
            <a:avLst/>
            <a:gdLst>
              <a:gd name="T0" fmla="*/ 62565 w 522515"/>
              <a:gd name="T1" fmla="*/ 2347 h 693028"/>
              <a:gd name="T2" fmla="*/ 32643 w 522515"/>
              <a:gd name="T3" fmla="*/ 27091 h 693028"/>
              <a:gd name="T4" fmla="*/ 27202 w 522515"/>
              <a:gd name="T5" fmla="*/ 34160 h 693028"/>
              <a:gd name="T6" fmla="*/ 16322 w 522515"/>
              <a:gd name="T7" fmla="*/ 51835 h 693028"/>
              <a:gd name="T8" fmla="*/ 13601 w 522515"/>
              <a:gd name="T9" fmla="*/ 62439 h 693028"/>
              <a:gd name="T10" fmla="*/ 8161 w 522515"/>
              <a:gd name="T11" fmla="*/ 73043 h 693028"/>
              <a:gd name="T12" fmla="*/ 2720 w 522515"/>
              <a:gd name="T13" fmla="*/ 94252 h 693028"/>
              <a:gd name="T14" fmla="*/ 0 w 522515"/>
              <a:gd name="T15" fmla="*/ 104857 h 693028"/>
              <a:gd name="T16" fmla="*/ 2720 w 522515"/>
              <a:gd name="T17" fmla="*/ 172019 h 693028"/>
              <a:gd name="T18" fmla="*/ 5441 w 522515"/>
              <a:gd name="T19" fmla="*/ 182623 h 693028"/>
              <a:gd name="T20" fmla="*/ 10881 w 522515"/>
              <a:gd name="T21" fmla="*/ 193227 h 693028"/>
              <a:gd name="T22" fmla="*/ 16322 w 522515"/>
              <a:gd name="T23" fmla="*/ 200297 h 693028"/>
              <a:gd name="T24" fmla="*/ 24482 w 522515"/>
              <a:gd name="T25" fmla="*/ 203832 h 693028"/>
              <a:gd name="T26" fmla="*/ 38083 w 522515"/>
              <a:gd name="T27" fmla="*/ 217971 h 693028"/>
              <a:gd name="T28" fmla="*/ 59845 w 522515"/>
              <a:gd name="T29" fmla="*/ 225041 h 693028"/>
              <a:gd name="T30" fmla="*/ 84327 w 522515"/>
              <a:gd name="T31" fmla="*/ 210902 h 693028"/>
              <a:gd name="T32" fmla="*/ 89768 w 522515"/>
              <a:gd name="T33" fmla="*/ 189692 h 693028"/>
              <a:gd name="T34" fmla="*/ 92488 w 522515"/>
              <a:gd name="T35" fmla="*/ 179088 h 693028"/>
              <a:gd name="T36" fmla="*/ 95208 w 522515"/>
              <a:gd name="T37" fmla="*/ 115461 h 693028"/>
              <a:gd name="T38" fmla="*/ 100648 w 522515"/>
              <a:gd name="T39" fmla="*/ 108392 h 693028"/>
              <a:gd name="T40" fmla="*/ 106089 w 522515"/>
              <a:gd name="T41" fmla="*/ 97787 h 693028"/>
              <a:gd name="T42" fmla="*/ 119690 w 522515"/>
              <a:gd name="T43" fmla="*/ 83648 h 693028"/>
              <a:gd name="T44" fmla="*/ 125130 w 522515"/>
              <a:gd name="T45" fmla="*/ 73043 h 693028"/>
              <a:gd name="T46" fmla="*/ 130571 w 522515"/>
              <a:gd name="T47" fmla="*/ 51835 h 693028"/>
              <a:gd name="T48" fmla="*/ 127851 w 522515"/>
              <a:gd name="T49" fmla="*/ 23556 h 693028"/>
              <a:gd name="T50" fmla="*/ 106089 w 522515"/>
              <a:gd name="T51" fmla="*/ 9417 h 693028"/>
              <a:gd name="T52" fmla="*/ 97928 w 522515"/>
              <a:gd name="T53" fmla="*/ 2347 h 693028"/>
              <a:gd name="T54" fmla="*/ 62565 w 522515"/>
              <a:gd name="T55" fmla="*/ 2347 h 693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2515" h="693028">
                <a:moveTo>
                  <a:pt x="250372" y="7228"/>
                </a:moveTo>
                <a:cubicBezTo>
                  <a:pt x="206829" y="19928"/>
                  <a:pt x="144453" y="69605"/>
                  <a:pt x="130629" y="83428"/>
                </a:cubicBezTo>
                <a:cubicBezTo>
                  <a:pt x="123372" y="90685"/>
                  <a:pt x="115268" y="97185"/>
                  <a:pt x="108857" y="105199"/>
                </a:cubicBezTo>
                <a:cubicBezTo>
                  <a:pt x="53918" y="173872"/>
                  <a:pt x="117890" y="107050"/>
                  <a:pt x="65315" y="159628"/>
                </a:cubicBezTo>
                <a:cubicBezTo>
                  <a:pt x="61686" y="170514"/>
                  <a:pt x="59561" y="182022"/>
                  <a:pt x="54429" y="192285"/>
                </a:cubicBezTo>
                <a:cubicBezTo>
                  <a:pt x="48578" y="203987"/>
                  <a:pt x="37971" y="212987"/>
                  <a:pt x="32657" y="224942"/>
                </a:cubicBezTo>
                <a:cubicBezTo>
                  <a:pt x="23336" y="245913"/>
                  <a:pt x="18143" y="268485"/>
                  <a:pt x="10886" y="290256"/>
                </a:cubicBezTo>
                <a:lnTo>
                  <a:pt x="0" y="322913"/>
                </a:lnTo>
                <a:cubicBezTo>
                  <a:pt x="3629" y="391856"/>
                  <a:pt x="4635" y="460987"/>
                  <a:pt x="10886" y="529742"/>
                </a:cubicBezTo>
                <a:cubicBezTo>
                  <a:pt x="11925" y="541169"/>
                  <a:pt x="16640" y="552136"/>
                  <a:pt x="21772" y="562399"/>
                </a:cubicBezTo>
                <a:cubicBezTo>
                  <a:pt x="27623" y="574101"/>
                  <a:pt x="35370" y="584840"/>
                  <a:pt x="43543" y="595056"/>
                </a:cubicBezTo>
                <a:cubicBezTo>
                  <a:pt x="49954" y="603070"/>
                  <a:pt x="56514" y="611548"/>
                  <a:pt x="65315" y="616828"/>
                </a:cubicBezTo>
                <a:cubicBezTo>
                  <a:pt x="75154" y="622731"/>
                  <a:pt x="87086" y="624085"/>
                  <a:pt x="97972" y="627713"/>
                </a:cubicBezTo>
                <a:cubicBezTo>
                  <a:pt x="118223" y="647965"/>
                  <a:pt x="124934" y="657523"/>
                  <a:pt x="152400" y="671256"/>
                </a:cubicBezTo>
                <a:cubicBezTo>
                  <a:pt x="174717" y="682414"/>
                  <a:pt x="218782" y="688887"/>
                  <a:pt x="239486" y="693028"/>
                </a:cubicBezTo>
                <a:cubicBezTo>
                  <a:pt x="286093" y="685260"/>
                  <a:pt x="312833" y="693809"/>
                  <a:pt x="337457" y="649485"/>
                </a:cubicBezTo>
                <a:cubicBezTo>
                  <a:pt x="348602" y="629424"/>
                  <a:pt x="351972" y="605942"/>
                  <a:pt x="359229" y="584170"/>
                </a:cubicBezTo>
                <a:lnTo>
                  <a:pt x="370115" y="551513"/>
                </a:lnTo>
                <a:cubicBezTo>
                  <a:pt x="373743" y="486199"/>
                  <a:pt x="371296" y="420261"/>
                  <a:pt x="381000" y="355570"/>
                </a:cubicBezTo>
                <a:cubicBezTo>
                  <a:pt x="382522" y="345420"/>
                  <a:pt x="396361" y="341813"/>
                  <a:pt x="402772" y="333799"/>
                </a:cubicBezTo>
                <a:cubicBezTo>
                  <a:pt x="410945" y="323583"/>
                  <a:pt x="416370" y="311358"/>
                  <a:pt x="424543" y="301142"/>
                </a:cubicBezTo>
                <a:cubicBezTo>
                  <a:pt x="442270" y="278983"/>
                  <a:pt x="454723" y="273765"/>
                  <a:pt x="478972" y="257599"/>
                </a:cubicBezTo>
                <a:cubicBezTo>
                  <a:pt x="486229" y="246713"/>
                  <a:pt x="495430" y="236897"/>
                  <a:pt x="500743" y="224942"/>
                </a:cubicBezTo>
                <a:cubicBezTo>
                  <a:pt x="510064" y="203971"/>
                  <a:pt x="522515" y="159628"/>
                  <a:pt x="522515" y="159628"/>
                </a:cubicBezTo>
                <a:cubicBezTo>
                  <a:pt x="518886" y="130599"/>
                  <a:pt x="520035" y="100563"/>
                  <a:pt x="511629" y="72542"/>
                </a:cubicBezTo>
                <a:cubicBezTo>
                  <a:pt x="502683" y="42723"/>
                  <a:pt x="434630" y="35724"/>
                  <a:pt x="424543" y="28999"/>
                </a:cubicBezTo>
                <a:cubicBezTo>
                  <a:pt x="413657" y="21742"/>
                  <a:pt x="404889" y="8673"/>
                  <a:pt x="391886" y="7228"/>
                </a:cubicBezTo>
                <a:cubicBezTo>
                  <a:pt x="337790" y="1217"/>
                  <a:pt x="293915" y="-5472"/>
                  <a:pt x="250372" y="7228"/>
                </a:cubicBezTo>
                <a:close/>
              </a:path>
            </a:pathLst>
          </a:custGeom>
          <a:blipFill dpi="0" rotWithShape="1">
            <a:blip r:embed="rId3"/>
            <a:srcRect/>
            <a:tile tx="0" ty="0" sx="100000" sy="100000" flip="none" algn="tl"/>
          </a:blip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56333" name="Freeform 6"/>
          <p:cNvSpPr>
            <a:spLocks/>
          </p:cNvSpPr>
          <p:nvPr/>
        </p:nvSpPr>
        <p:spPr bwMode="auto">
          <a:xfrm>
            <a:off x="7848600" y="5597525"/>
            <a:ext cx="130175" cy="225425"/>
          </a:xfrm>
          <a:custGeom>
            <a:avLst/>
            <a:gdLst>
              <a:gd name="T0" fmla="*/ 62565 w 522515"/>
              <a:gd name="T1" fmla="*/ 2347 h 693028"/>
              <a:gd name="T2" fmla="*/ 32643 w 522515"/>
              <a:gd name="T3" fmla="*/ 27091 h 693028"/>
              <a:gd name="T4" fmla="*/ 27202 w 522515"/>
              <a:gd name="T5" fmla="*/ 34160 h 693028"/>
              <a:gd name="T6" fmla="*/ 16322 w 522515"/>
              <a:gd name="T7" fmla="*/ 51835 h 693028"/>
              <a:gd name="T8" fmla="*/ 13601 w 522515"/>
              <a:gd name="T9" fmla="*/ 62439 h 693028"/>
              <a:gd name="T10" fmla="*/ 8161 w 522515"/>
              <a:gd name="T11" fmla="*/ 73043 h 693028"/>
              <a:gd name="T12" fmla="*/ 2720 w 522515"/>
              <a:gd name="T13" fmla="*/ 94252 h 693028"/>
              <a:gd name="T14" fmla="*/ 0 w 522515"/>
              <a:gd name="T15" fmla="*/ 104857 h 693028"/>
              <a:gd name="T16" fmla="*/ 2720 w 522515"/>
              <a:gd name="T17" fmla="*/ 172019 h 693028"/>
              <a:gd name="T18" fmla="*/ 5441 w 522515"/>
              <a:gd name="T19" fmla="*/ 182623 h 693028"/>
              <a:gd name="T20" fmla="*/ 10881 w 522515"/>
              <a:gd name="T21" fmla="*/ 193227 h 693028"/>
              <a:gd name="T22" fmla="*/ 16322 w 522515"/>
              <a:gd name="T23" fmla="*/ 200297 h 693028"/>
              <a:gd name="T24" fmla="*/ 24482 w 522515"/>
              <a:gd name="T25" fmla="*/ 203832 h 693028"/>
              <a:gd name="T26" fmla="*/ 38083 w 522515"/>
              <a:gd name="T27" fmla="*/ 217971 h 693028"/>
              <a:gd name="T28" fmla="*/ 59845 w 522515"/>
              <a:gd name="T29" fmla="*/ 225041 h 693028"/>
              <a:gd name="T30" fmla="*/ 84327 w 522515"/>
              <a:gd name="T31" fmla="*/ 210902 h 693028"/>
              <a:gd name="T32" fmla="*/ 89768 w 522515"/>
              <a:gd name="T33" fmla="*/ 189692 h 693028"/>
              <a:gd name="T34" fmla="*/ 92488 w 522515"/>
              <a:gd name="T35" fmla="*/ 179088 h 693028"/>
              <a:gd name="T36" fmla="*/ 95208 w 522515"/>
              <a:gd name="T37" fmla="*/ 115461 h 693028"/>
              <a:gd name="T38" fmla="*/ 100648 w 522515"/>
              <a:gd name="T39" fmla="*/ 108392 h 693028"/>
              <a:gd name="T40" fmla="*/ 106089 w 522515"/>
              <a:gd name="T41" fmla="*/ 97787 h 693028"/>
              <a:gd name="T42" fmla="*/ 119690 w 522515"/>
              <a:gd name="T43" fmla="*/ 83648 h 693028"/>
              <a:gd name="T44" fmla="*/ 125130 w 522515"/>
              <a:gd name="T45" fmla="*/ 73043 h 693028"/>
              <a:gd name="T46" fmla="*/ 130571 w 522515"/>
              <a:gd name="T47" fmla="*/ 51835 h 693028"/>
              <a:gd name="T48" fmla="*/ 127851 w 522515"/>
              <a:gd name="T49" fmla="*/ 23556 h 693028"/>
              <a:gd name="T50" fmla="*/ 106089 w 522515"/>
              <a:gd name="T51" fmla="*/ 9417 h 693028"/>
              <a:gd name="T52" fmla="*/ 97928 w 522515"/>
              <a:gd name="T53" fmla="*/ 2347 h 693028"/>
              <a:gd name="T54" fmla="*/ 62565 w 522515"/>
              <a:gd name="T55" fmla="*/ 2347 h 6930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2515" h="693028">
                <a:moveTo>
                  <a:pt x="250372" y="7228"/>
                </a:moveTo>
                <a:cubicBezTo>
                  <a:pt x="206829" y="19928"/>
                  <a:pt x="144453" y="69605"/>
                  <a:pt x="130629" y="83428"/>
                </a:cubicBezTo>
                <a:cubicBezTo>
                  <a:pt x="123372" y="90685"/>
                  <a:pt x="115268" y="97185"/>
                  <a:pt x="108857" y="105199"/>
                </a:cubicBezTo>
                <a:cubicBezTo>
                  <a:pt x="53918" y="173872"/>
                  <a:pt x="117890" y="107050"/>
                  <a:pt x="65315" y="159628"/>
                </a:cubicBezTo>
                <a:cubicBezTo>
                  <a:pt x="61686" y="170514"/>
                  <a:pt x="59561" y="182022"/>
                  <a:pt x="54429" y="192285"/>
                </a:cubicBezTo>
                <a:cubicBezTo>
                  <a:pt x="48578" y="203987"/>
                  <a:pt x="37971" y="212987"/>
                  <a:pt x="32657" y="224942"/>
                </a:cubicBezTo>
                <a:cubicBezTo>
                  <a:pt x="23336" y="245913"/>
                  <a:pt x="18143" y="268485"/>
                  <a:pt x="10886" y="290256"/>
                </a:cubicBezTo>
                <a:lnTo>
                  <a:pt x="0" y="322913"/>
                </a:lnTo>
                <a:cubicBezTo>
                  <a:pt x="3629" y="391856"/>
                  <a:pt x="4635" y="460987"/>
                  <a:pt x="10886" y="529742"/>
                </a:cubicBezTo>
                <a:cubicBezTo>
                  <a:pt x="11925" y="541169"/>
                  <a:pt x="16640" y="552136"/>
                  <a:pt x="21772" y="562399"/>
                </a:cubicBezTo>
                <a:cubicBezTo>
                  <a:pt x="27623" y="574101"/>
                  <a:pt x="35370" y="584840"/>
                  <a:pt x="43543" y="595056"/>
                </a:cubicBezTo>
                <a:cubicBezTo>
                  <a:pt x="49954" y="603070"/>
                  <a:pt x="56514" y="611548"/>
                  <a:pt x="65315" y="616828"/>
                </a:cubicBezTo>
                <a:cubicBezTo>
                  <a:pt x="75154" y="622731"/>
                  <a:pt x="87086" y="624085"/>
                  <a:pt x="97972" y="627713"/>
                </a:cubicBezTo>
                <a:cubicBezTo>
                  <a:pt x="118223" y="647965"/>
                  <a:pt x="124934" y="657523"/>
                  <a:pt x="152400" y="671256"/>
                </a:cubicBezTo>
                <a:cubicBezTo>
                  <a:pt x="174717" y="682414"/>
                  <a:pt x="218782" y="688887"/>
                  <a:pt x="239486" y="693028"/>
                </a:cubicBezTo>
                <a:cubicBezTo>
                  <a:pt x="286093" y="685260"/>
                  <a:pt x="312833" y="693809"/>
                  <a:pt x="337457" y="649485"/>
                </a:cubicBezTo>
                <a:cubicBezTo>
                  <a:pt x="348602" y="629424"/>
                  <a:pt x="351972" y="605942"/>
                  <a:pt x="359229" y="584170"/>
                </a:cubicBezTo>
                <a:lnTo>
                  <a:pt x="370115" y="551513"/>
                </a:lnTo>
                <a:cubicBezTo>
                  <a:pt x="373743" y="486199"/>
                  <a:pt x="371296" y="420261"/>
                  <a:pt x="381000" y="355570"/>
                </a:cubicBezTo>
                <a:cubicBezTo>
                  <a:pt x="382522" y="345420"/>
                  <a:pt x="396361" y="341813"/>
                  <a:pt x="402772" y="333799"/>
                </a:cubicBezTo>
                <a:cubicBezTo>
                  <a:pt x="410945" y="323583"/>
                  <a:pt x="416370" y="311358"/>
                  <a:pt x="424543" y="301142"/>
                </a:cubicBezTo>
                <a:cubicBezTo>
                  <a:pt x="442270" y="278983"/>
                  <a:pt x="454723" y="273765"/>
                  <a:pt x="478972" y="257599"/>
                </a:cubicBezTo>
                <a:cubicBezTo>
                  <a:pt x="486229" y="246713"/>
                  <a:pt x="495430" y="236897"/>
                  <a:pt x="500743" y="224942"/>
                </a:cubicBezTo>
                <a:cubicBezTo>
                  <a:pt x="510064" y="203971"/>
                  <a:pt x="522515" y="159628"/>
                  <a:pt x="522515" y="159628"/>
                </a:cubicBezTo>
                <a:cubicBezTo>
                  <a:pt x="518886" y="130599"/>
                  <a:pt x="520035" y="100563"/>
                  <a:pt x="511629" y="72542"/>
                </a:cubicBezTo>
                <a:cubicBezTo>
                  <a:pt x="502683" y="42723"/>
                  <a:pt x="434630" y="35724"/>
                  <a:pt x="424543" y="28999"/>
                </a:cubicBezTo>
                <a:cubicBezTo>
                  <a:pt x="413657" y="21742"/>
                  <a:pt x="404889" y="8673"/>
                  <a:pt x="391886" y="7228"/>
                </a:cubicBezTo>
                <a:cubicBezTo>
                  <a:pt x="337790" y="1217"/>
                  <a:pt x="293915" y="-5472"/>
                  <a:pt x="250372" y="7228"/>
                </a:cubicBezTo>
                <a:close/>
              </a:path>
            </a:pathLst>
          </a:custGeom>
          <a:blipFill dpi="0" rotWithShape="1">
            <a:blip r:embed="rId3"/>
            <a:srcRect/>
            <a:tile tx="0" ty="0" sx="100000" sy="100000" flip="none" algn="tl"/>
          </a:blip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 name="Rectangle 17"/>
          <p:cNvSpPr/>
          <p:nvPr/>
        </p:nvSpPr>
        <p:spPr bwMode="auto">
          <a:xfrm>
            <a:off x="6521450" y="4191000"/>
            <a:ext cx="1708150" cy="1711325"/>
          </a:xfrm>
          <a:prstGeom prst="rect">
            <a:avLst/>
          </a:prstGeom>
          <a:solidFill>
            <a:schemeClr val="accent1">
              <a:lumMod val="20000"/>
              <a:lumOff val="80000"/>
              <a:alpha val="51000"/>
            </a:schemeClr>
          </a:solidFill>
          <a:ln w="9525" cap="flat" cmpd="sng" algn="ctr">
            <a:solidFill>
              <a:schemeClr val="bg2">
                <a:lumMod val="75000"/>
              </a:schemeClr>
            </a:solidFill>
            <a:prstDash val="solid"/>
            <a:round/>
            <a:headEnd type="none" w="med" len="med"/>
            <a:tailEnd type="none" w="med" len="med"/>
          </a:ln>
          <a:effectLst/>
        </p:spPr>
        <p:txBody>
          <a:bodyPr/>
          <a:lstStyle/>
          <a:p>
            <a:pPr marL="342900" indent="-342900">
              <a:defRPr/>
            </a:pPr>
            <a:endParaRPr lang="en-US"/>
          </a:p>
        </p:txBody>
      </p:sp>
      <p:sp>
        <p:nvSpPr>
          <p:cNvPr id="7" name="Oval 6"/>
          <p:cNvSpPr/>
          <p:nvPr/>
        </p:nvSpPr>
        <p:spPr bwMode="auto">
          <a:xfrm>
            <a:off x="6629400" y="4333875"/>
            <a:ext cx="1501775" cy="1489075"/>
          </a:xfrm>
          <a:prstGeom prst="ellipse">
            <a:avLst/>
          </a:prstGeom>
          <a:noFill/>
          <a:ln w="9525" cap="flat" cmpd="sng" algn="ctr">
            <a:solidFill>
              <a:schemeClr val="accent1">
                <a:lumMod val="40000"/>
                <a:lumOff val="60000"/>
              </a:schemeClr>
            </a:solidFill>
            <a:prstDash val="solid"/>
            <a:round/>
            <a:headEnd type="none" w="med" len="med"/>
            <a:tailEnd type="none" w="med" len="med"/>
          </a:ln>
          <a:effectLst/>
        </p:spPr>
        <p:txBody>
          <a:bodyPr/>
          <a:lstStyle/>
          <a:p>
            <a:pPr marL="342900" indent="-342900">
              <a:defRPr/>
            </a:pPr>
            <a:endParaRPr lang="en-US"/>
          </a:p>
        </p:txBody>
      </p:sp>
    </p:spTree>
    <p:extLst>
      <p:ext uri="{BB962C8B-B14F-4D97-AF65-F5344CB8AC3E}">
        <p14:creationId xmlns:p14="http://schemas.microsoft.com/office/powerpoint/2010/main" val="333363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a:buClr>
                <a:srgbClr val="66CCFF"/>
              </a:buClr>
              <a:buSzPct val="65000"/>
              <a:buFont typeface="Wingdings" pitchFamily="2" charset="2"/>
              <a:buNone/>
            </a:pPr>
            <a:r>
              <a:rPr lang="en-US" sz="96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a:buClr>
                <a:srgbClr val="66CCFF"/>
              </a:buClr>
              <a:buSzPct val="65000"/>
              <a:buFont typeface="Wingdings" pitchFamily="2" charset="2"/>
              <a:buNone/>
            </a:pPr>
            <a:r>
              <a:rPr lang="en-US"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a:buClr>
                <a:srgbClr val="66CCFF"/>
              </a:buClr>
              <a:buSzPct val="65000"/>
              <a:buFont typeface="Wingdings" pitchFamily="2" charset="2"/>
              <a:buNone/>
            </a:pPr>
            <a:r>
              <a:rPr lang="en-US"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Responsibility</a:t>
            </a:r>
          </a:p>
        </p:txBody>
      </p:sp>
      <p:sp>
        <p:nvSpPr>
          <p:cNvPr id="6" name="Rectangle 5"/>
          <p:cNvSpPr/>
          <p:nvPr/>
        </p:nvSpPr>
        <p:spPr>
          <a:xfrm>
            <a:off x="30527" y="2840755"/>
            <a:ext cx="1571263" cy="1557349"/>
          </a:xfrm>
          <a:prstGeom prst="rect">
            <a:avLst/>
          </a:prstGeom>
          <a:noFill/>
        </p:spPr>
        <p:txBody>
          <a:bodyPr wrap="none" lIns="91440" tIns="45720" rIns="91440" bIns="45720">
            <a:spAutoFit/>
          </a:bodyPr>
          <a:lstStyle/>
          <a:p>
            <a:pPr algn="ct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Make </a:t>
            </a:r>
          </a:p>
          <a:p>
            <a:pPr algn="ct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Good </a:t>
            </a:r>
          </a:p>
          <a:p>
            <a:pPr algn="ct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Choices</a:t>
            </a:r>
          </a:p>
        </p:txBody>
      </p:sp>
      <p:sp>
        <p:nvSpPr>
          <p:cNvPr id="7" name="Rectangle 6"/>
          <p:cNvSpPr/>
          <p:nvPr/>
        </p:nvSpPr>
        <p:spPr>
          <a:xfrm>
            <a:off x="-1" y="21887"/>
            <a:ext cx="4572001" cy="1988237"/>
          </a:xfrm>
          <a:prstGeom prst="rect">
            <a:avLst/>
          </a:prstGeom>
          <a:noFill/>
        </p:spPr>
        <p:txBody>
          <a:bodyPr wrap="square" lIns="91440" tIns="45720" rIns="91440" bIns="45720">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Listen to the teacher and others. </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Please no</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shout outs. </a:t>
            </a:r>
          </a:p>
        </p:txBody>
      </p:sp>
      <p:sp>
        <p:nvSpPr>
          <p:cNvPr id="9" name="Rectangle 8"/>
          <p:cNvSpPr/>
          <p:nvPr/>
        </p:nvSpPr>
        <p:spPr>
          <a:xfrm>
            <a:off x="5029200" y="-21202"/>
            <a:ext cx="5787295" cy="2074414"/>
          </a:xfrm>
          <a:prstGeom prst="rect">
            <a:avLst/>
          </a:prstGeom>
        </p:spPr>
        <p:txBody>
          <a:bodyPr wrap="square">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One speaker at a </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time. Please </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raise your</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hand.</a:t>
            </a:r>
          </a:p>
        </p:txBody>
      </p:sp>
      <p:sp>
        <p:nvSpPr>
          <p:cNvPr id="11" name="Rectangle 10"/>
          <p:cNvSpPr/>
          <p:nvPr/>
        </p:nvSpPr>
        <p:spPr>
          <a:xfrm>
            <a:off x="178407" y="1855767"/>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First, </a:t>
            </a:r>
          </a:p>
          <a:p>
            <a:pPr>
              <a:buClr>
                <a:srgbClr val="66CCFF"/>
              </a:buClr>
              <a:buSzPct val="65000"/>
              <a:buFont typeface="Wingdings" pitchFamily="2" charset="2"/>
              <a:buNone/>
            </a:pPr>
            <a:r>
              <a:rPr lang="en-US" sz="28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a:buClr>
                <a:srgbClr val="66CCFF"/>
              </a:buClr>
              <a:buSzPct val="65000"/>
              <a:buFont typeface="Wingdings" pitchFamily="2" charset="2"/>
              <a:buNone/>
            </a:pPr>
            <a:r>
              <a:rPr lang="en-US" sz="2800" b="1" dirty="0">
                <a:solidFill>
                  <a:srgbClr val="FFCC99"/>
                </a:solidFill>
                <a:effectLst>
                  <a:outerShdw blurRad="38100" dist="38100" dir="2700000" algn="tl">
                    <a:srgbClr val="000000">
                      <a:alpha val="43137"/>
                    </a:srgbClr>
                  </a:outerShdw>
                </a:effectLst>
                <a:latin typeface="Tahoma" pitchFamily="34" charset="0"/>
              </a:rPr>
              <a:t>and Always.</a:t>
            </a:r>
          </a:p>
        </p:txBody>
      </p:sp>
      <p:sp>
        <p:nvSpPr>
          <p:cNvPr id="13" name="Rectangle 12"/>
          <p:cNvSpPr/>
          <p:nvPr/>
        </p:nvSpPr>
        <p:spPr>
          <a:xfrm>
            <a:off x="143199" y="5509097"/>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Focus on </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Task completion</a:t>
            </a:r>
          </a:p>
        </p:txBody>
      </p:sp>
      <p:sp>
        <p:nvSpPr>
          <p:cNvPr id="14" name="Rectangle 13"/>
          <p:cNvSpPr/>
          <p:nvPr/>
        </p:nvSpPr>
        <p:spPr>
          <a:xfrm>
            <a:off x="6497280" y="5570936"/>
            <a:ext cx="4936622" cy="1040285"/>
          </a:xfrm>
          <a:prstGeom prst="rect">
            <a:avLst/>
          </a:prstGeom>
        </p:spPr>
        <p:txBody>
          <a:bodyPr wrap="square">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 Avoid  </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Distractions</a:t>
            </a:r>
          </a:p>
        </p:txBody>
      </p:sp>
      <p:sp>
        <p:nvSpPr>
          <p:cNvPr id="16" name="Rectangle 15"/>
          <p:cNvSpPr/>
          <p:nvPr/>
        </p:nvSpPr>
        <p:spPr>
          <a:xfrm>
            <a:off x="53288" y="4436192"/>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Stay </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Organized</a:t>
            </a:r>
          </a:p>
        </p:txBody>
      </p:sp>
      <p:sp>
        <p:nvSpPr>
          <p:cNvPr id="17" name="Rectangle 16"/>
          <p:cNvSpPr/>
          <p:nvPr/>
        </p:nvSpPr>
        <p:spPr>
          <a:xfrm>
            <a:off x="7111838" y="4472699"/>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Help</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a:buClr>
                <a:srgbClr val="66CCFF"/>
              </a:buClr>
              <a:buSzPct val="65000"/>
              <a:buFont typeface="Wingdings" pitchFamily="2" charset="2"/>
              <a:buNone/>
            </a:pPr>
            <a:r>
              <a:rPr lang="en-US" sz="54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Be Present</a:t>
            </a:r>
          </a:p>
        </p:txBody>
      </p:sp>
      <p:sp>
        <p:nvSpPr>
          <p:cNvPr id="19" name="Rectangle 18"/>
          <p:cNvSpPr/>
          <p:nvPr/>
        </p:nvSpPr>
        <p:spPr>
          <a:xfrm>
            <a:off x="7734299" y="2908203"/>
            <a:ext cx="1295401" cy="1557349"/>
          </a:xfrm>
          <a:prstGeom prst="rect">
            <a:avLst/>
          </a:prstGeom>
        </p:spPr>
        <p:txBody>
          <a:bodyPr wrap="square">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Never</a:t>
            </a:r>
          </a:p>
          <a:p>
            <a:pP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Give</a:t>
            </a:r>
          </a:p>
          <a:p>
            <a:pP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Up!</a:t>
            </a:r>
          </a:p>
        </p:txBody>
      </p:sp>
      <p:sp>
        <p:nvSpPr>
          <p:cNvPr id="8" name="Rectangle 7"/>
          <p:cNvSpPr/>
          <p:nvPr/>
        </p:nvSpPr>
        <p:spPr>
          <a:xfrm>
            <a:off x="4517233" y="6698375"/>
            <a:ext cx="4572000" cy="153888"/>
          </a:xfrm>
          <a:prstGeom prst="rect">
            <a:avLst/>
          </a:prstGeom>
        </p:spPr>
        <p:txBody>
          <a:bodyPr>
            <a:spAutoFit/>
          </a:bodyPr>
          <a:lstStyle/>
          <a:p>
            <a:pPr algn="r">
              <a:buClr>
                <a:srgbClr val="66CCFF"/>
              </a:buClr>
              <a:buSzPct val="65000"/>
              <a:buFont typeface="Wingdings" pitchFamily="2" charset="2"/>
              <a:buChar char="n"/>
            </a:pPr>
            <a:r>
              <a:rPr lang="en-US" sz="400" b="1" dirty="0">
                <a:solidFill>
                  <a:srgbClr val="FFFFFF"/>
                </a:solidFill>
                <a:effectLst>
                  <a:outerShdw blurRad="38100" dist="38100" dir="2700000" algn="tl">
                    <a:srgbClr val="000000">
                      <a:alpha val="43137"/>
                    </a:srgbClr>
                  </a:outerShdw>
                </a:effectLst>
                <a:latin typeface="Tahoma" pitchFamily="34" charset="0"/>
              </a:rPr>
              <a:t>Copyright © 2024 </a:t>
            </a:r>
            <a:r>
              <a:rPr lang="en-US" sz="400" b="1" dirty="0" err="1">
                <a:solidFill>
                  <a:srgbClr val="FFFFFF"/>
                </a:solidFill>
                <a:effectLst>
                  <a:outerShdw blurRad="38100" dist="38100" dir="2700000" algn="tl">
                    <a:srgbClr val="000000">
                      <a:alpha val="43137"/>
                    </a:srgbClr>
                  </a:outerShdw>
                </a:effectLst>
                <a:latin typeface="Tahoma" pitchFamily="34" charset="0"/>
              </a:rPr>
              <a:t>SlideSpark</a:t>
            </a:r>
            <a:r>
              <a:rPr lang="en-US" sz="400" b="1" dirty="0">
                <a:solidFill>
                  <a:srgbClr val="FFFFFF"/>
                </a:solidFill>
                <a:effectLst>
                  <a:outerShdw blurRad="38100" dist="38100" dir="2700000" algn="tl">
                    <a:srgbClr val="000000">
                      <a:alpha val="43137"/>
                    </a:srgbClr>
                  </a:outerShdw>
                </a:effectLst>
                <a:latin typeface="Tahoma" pitchFamily="34" charset="0"/>
              </a:rPr>
              <a:t> .LLC</a:t>
            </a:r>
            <a:endParaRPr lang="en-US" sz="400" dirty="0">
              <a:solidFill>
                <a:srgbClr val="FFFFFF"/>
              </a:solidFill>
              <a:effectLst>
                <a:outerShdw blurRad="38100" dist="38100" dir="2700000" algn="tl">
                  <a:srgbClr val="000000">
                    <a:alpha val="43137"/>
                  </a:srgbClr>
                </a:outerShdw>
              </a:effectLst>
              <a:latin typeface="Tahoma" pitchFamily="34" charset="0"/>
            </a:endParaRPr>
          </a:p>
        </p:txBody>
      </p:sp>
      <p:sp>
        <p:nvSpPr>
          <p:cNvPr id="10" name="Rectangle 9"/>
          <p:cNvSpPr/>
          <p:nvPr/>
        </p:nvSpPr>
        <p:spPr>
          <a:xfrm>
            <a:off x="0" y="6689100"/>
            <a:ext cx="829073" cy="153888"/>
          </a:xfrm>
          <a:prstGeom prst="rect">
            <a:avLst/>
          </a:prstGeom>
        </p:spPr>
        <p:txBody>
          <a:bodyPr wrap="none">
            <a:spAutoFit/>
          </a:bodyPr>
          <a:lstStyle/>
          <a:p>
            <a:pPr algn="r">
              <a:buClr>
                <a:srgbClr val="66CCFF"/>
              </a:buClr>
              <a:buSzPct val="65000"/>
              <a:buFont typeface="Wingdings" pitchFamily="2" charset="2"/>
              <a:buChar char="n"/>
            </a:pPr>
            <a:r>
              <a:rPr lang="en-US" sz="400" b="1" dirty="0">
                <a:solidFill>
                  <a:srgbClr val="FFFFFF"/>
                </a:solidFill>
                <a:effectLst>
                  <a:outerShdw blurRad="38100" dist="38100" dir="2700000" algn="tl">
                    <a:srgbClr val="000000">
                      <a:alpha val="43137"/>
                    </a:srgbClr>
                  </a:outerShdw>
                </a:effectLst>
                <a:latin typeface="Tahoma" pitchFamily="34" charset="0"/>
              </a:rPr>
              <a:t>Science from </a:t>
            </a:r>
            <a:r>
              <a:rPr lang="en-US" sz="400" b="1" dirty="0" err="1">
                <a:solidFill>
                  <a:srgbClr val="FFFFFF"/>
                </a:solidFill>
                <a:effectLst>
                  <a:outerShdw blurRad="38100" dist="38100" dir="2700000" algn="tl">
                    <a:srgbClr val="000000">
                      <a:alpha val="43137"/>
                    </a:srgbClr>
                  </a:outerShdw>
                </a:effectLst>
                <a:latin typeface="Tahoma" pitchFamily="34" charset="0"/>
              </a:rPr>
              <a:t>Murf</a:t>
            </a:r>
            <a:r>
              <a:rPr lang="en-US" sz="400" b="1" dirty="0">
                <a:solidFill>
                  <a:srgbClr val="FFFFFF"/>
                </a:solidFill>
                <a:effectLst>
                  <a:outerShdw blurRad="38100" dist="38100" dir="2700000" algn="tl">
                    <a:srgbClr val="000000">
                      <a:alpha val="43137"/>
                    </a:srgbClr>
                  </a:outerShdw>
                </a:effectLst>
                <a:latin typeface="Tahoma" pitchFamily="34" charset="0"/>
              </a:rPr>
              <a:t> LLC</a:t>
            </a:r>
            <a:endParaRPr lang="en-US" sz="400" dirty="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408644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9699" name="Rectangle 3"/>
          <p:cNvSpPr>
            <a:spLocks noGrp="1" noChangeArrowheads="1"/>
          </p:cNvSpPr>
          <p:nvPr>
            <p:ph type="body" idx="1"/>
          </p:nvPr>
        </p:nvSpPr>
        <p:spPr>
          <a:xfrm>
            <a:off x="457200" y="228600"/>
            <a:ext cx="8001000" cy="5902325"/>
          </a:xfrm>
        </p:spPr>
        <p:txBody>
          <a:bodyPr/>
          <a:lstStyle/>
          <a:p>
            <a:pPr eaLnBrk="1" hangingPunct="1">
              <a:defRPr/>
            </a:pPr>
            <a:r>
              <a:rPr lang="en-US"/>
              <a:t>New Area of Focus: </a:t>
            </a:r>
            <a:r>
              <a:rPr lang="en-US" u="sng"/>
              <a:t>Seeds.</a:t>
            </a:r>
          </a:p>
        </p:txBody>
      </p:sp>
      <p:pic>
        <p:nvPicPr>
          <p:cNvPr id="542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531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228600" y="1219200"/>
            <a:ext cx="8610600" cy="5181600"/>
          </a:xfrm>
          <a:ln w="76200">
            <a:solidFill>
              <a:schemeClr val="accent2"/>
            </a:solidFill>
          </a:ln>
        </p:spPr>
      </p:pic>
      <p:sp>
        <p:nvSpPr>
          <p:cNvPr id="7710723" name="Rectangle 3"/>
          <p:cNvSpPr>
            <a:spLocks noGrp="1" noChangeArrowheads="1"/>
          </p:cNvSpPr>
          <p:nvPr>
            <p:ph type="body" idx="1"/>
          </p:nvPr>
        </p:nvSpPr>
        <p:spPr>
          <a:xfrm>
            <a:off x="457200" y="304800"/>
            <a:ext cx="8229600" cy="5826125"/>
          </a:xfrm>
        </p:spPr>
        <p:txBody>
          <a:bodyPr/>
          <a:lstStyle/>
          <a:p>
            <a:pPr eaLnBrk="1" hangingPunct="1">
              <a:defRPr/>
            </a:pPr>
            <a:r>
              <a:rPr lang="en-US"/>
              <a:t>Seed: (Easy) A baby Plant.</a:t>
            </a:r>
          </a:p>
        </p:txBody>
      </p:sp>
      <p:sp>
        <p:nvSpPr>
          <p:cNvPr id="771072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2771" name="Rectangle 3"/>
          <p:cNvSpPr>
            <a:spLocks noGrp="1" noChangeArrowheads="1"/>
          </p:cNvSpPr>
          <p:nvPr>
            <p:ph type="body" idx="1"/>
          </p:nvPr>
        </p:nvSpPr>
        <p:spPr>
          <a:xfrm>
            <a:off x="228600" y="228600"/>
            <a:ext cx="8686800" cy="5867400"/>
          </a:xfrm>
        </p:spPr>
        <p:txBody>
          <a:bodyPr/>
          <a:lstStyle/>
          <a:p>
            <a:pPr eaLnBrk="1" hangingPunct="1">
              <a:defRPr/>
            </a:pPr>
            <a:r>
              <a:rPr lang="en-US" dirty="0"/>
              <a:t>Seed: </a:t>
            </a:r>
            <a:r>
              <a:rPr lang="en-US" dirty="0">
                <a:solidFill>
                  <a:srgbClr val="FFFF99"/>
                </a:solidFill>
              </a:rPr>
              <a:t>(Hard)</a:t>
            </a:r>
          </a:p>
        </p:txBody>
      </p:sp>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7434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127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2771" name="Rectangle 3"/>
          <p:cNvSpPr>
            <a:spLocks noGrp="1" noChangeArrowheads="1"/>
          </p:cNvSpPr>
          <p:nvPr>
            <p:ph type="body" idx="1"/>
          </p:nvPr>
        </p:nvSpPr>
        <p:spPr>
          <a:xfrm>
            <a:off x="228600" y="228600"/>
            <a:ext cx="8686800" cy="5867400"/>
          </a:xfrm>
        </p:spPr>
        <p:txBody>
          <a:bodyPr/>
          <a:lstStyle/>
          <a:p>
            <a:pPr eaLnBrk="1" hangingPunct="1">
              <a:defRPr/>
            </a:pPr>
            <a:r>
              <a:rPr lang="en-US" dirty="0"/>
              <a:t>Seed: (Hard) </a:t>
            </a:r>
            <a:r>
              <a:rPr lang="en-US" dirty="0">
                <a:solidFill>
                  <a:srgbClr val="FFFF99"/>
                </a:solidFill>
              </a:rPr>
              <a:t>A mature fertilized plant ovule consisting of an embryo,</a:t>
            </a:r>
          </a:p>
        </p:txBody>
      </p:sp>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7434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127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083397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2771" name="Rectangle 3"/>
          <p:cNvSpPr>
            <a:spLocks noGrp="1" noChangeArrowheads="1"/>
          </p:cNvSpPr>
          <p:nvPr>
            <p:ph type="body" idx="1"/>
          </p:nvPr>
        </p:nvSpPr>
        <p:spPr>
          <a:xfrm>
            <a:off x="228600" y="228600"/>
            <a:ext cx="8686800" cy="5867400"/>
          </a:xfrm>
        </p:spPr>
        <p:txBody>
          <a:bodyPr/>
          <a:lstStyle/>
          <a:p>
            <a:pPr eaLnBrk="1" hangingPunct="1">
              <a:defRPr/>
            </a:pPr>
            <a:r>
              <a:rPr lang="en-US" dirty="0"/>
              <a:t>Seed: (Hard) A mature fertilized plant ovule consisting of an embryo, </a:t>
            </a:r>
            <a:r>
              <a:rPr lang="en-US" dirty="0">
                <a:solidFill>
                  <a:srgbClr val="FFFF99"/>
                </a:solidFill>
              </a:rPr>
              <a:t>its food source, </a:t>
            </a:r>
            <a:endParaRPr lang="en-US" dirty="0"/>
          </a:p>
        </p:txBody>
      </p:sp>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7434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127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083397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2771" name="Rectangle 3"/>
          <p:cNvSpPr>
            <a:spLocks noGrp="1" noChangeArrowheads="1"/>
          </p:cNvSpPr>
          <p:nvPr>
            <p:ph type="body" idx="1"/>
          </p:nvPr>
        </p:nvSpPr>
        <p:spPr>
          <a:xfrm>
            <a:off x="228600" y="228600"/>
            <a:ext cx="8686800" cy="5867400"/>
          </a:xfrm>
        </p:spPr>
        <p:txBody>
          <a:bodyPr/>
          <a:lstStyle/>
          <a:p>
            <a:pPr eaLnBrk="1" hangingPunct="1">
              <a:defRPr/>
            </a:pPr>
            <a:r>
              <a:rPr lang="en-US" dirty="0"/>
              <a:t>Seed: (Hard) A mature fertilized plant ovule consisting of an embryo, its food source, </a:t>
            </a:r>
            <a:r>
              <a:rPr lang="en-US" dirty="0">
                <a:solidFill>
                  <a:srgbClr val="FFFF99"/>
                </a:solidFill>
              </a:rPr>
              <a:t>and having a protective coat.</a:t>
            </a:r>
          </a:p>
        </p:txBody>
      </p:sp>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7434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127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083397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2771" name="Rectangle 3"/>
          <p:cNvSpPr>
            <a:spLocks noGrp="1" noChangeArrowheads="1"/>
          </p:cNvSpPr>
          <p:nvPr>
            <p:ph type="body" idx="1"/>
          </p:nvPr>
        </p:nvSpPr>
        <p:spPr>
          <a:xfrm>
            <a:off x="228600" y="228600"/>
            <a:ext cx="8686800" cy="5867400"/>
          </a:xfrm>
        </p:spPr>
        <p:txBody>
          <a:bodyPr/>
          <a:lstStyle/>
          <a:p>
            <a:pPr eaLnBrk="1" hangingPunct="1">
              <a:defRPr/>
            </a:pPr>
            <a:r>
              <a:rPr lang="en-US" dirty="0"/>
              <a:t>Seed: (Hard) A mature fertilized plant ovule consisting of an embryo, its food source, and having a protective coat.</a:t>
            </a:r>
          </a:p>
        </p:txBody>
      </p:sp>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458200" cy="47434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1277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083397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457200" y="228600"/>
            <a:ext cx="8153400" cy="5897563"/>
          </a:xfrm>
        </p:spPr>
        <p:txBody>
          <a:bodyPr/>
          <a:lstStyle/>
          <a:p>
            <a:pPr eaLnBrk="1" hangingPunct="1"/>
            <a:r>
              <a:rPr lang="en-US"/>
              <a:t>Activity! External Seed Observation before dissection.</a:t>
            </a:r>
          </a:p>
          <a:p>
            <a:pPr lvl="1" eaLnBrk="1" hangingPunct="1"/>
            <a:r>
              <a:rPr lang="en-US">
                <a:solidFill>
                  <a:srgbClr val="996600"/>
                </a:solidFill>
              </a:rPr>
              <a:t>Please make detailed observations of the seeds on your table.  Please include…</a:t>
            </a:r>
          </a:p>
          <a:p>
            <a:pPr lvl="1" eaLnBrk="1" hangingPunct="1"/>
            <a:r>
              <a:rPr lang="en-US">
                <a:solidFill>
                  <a:srgbClr val="FF9900"/>
                </a:solidFill>
              </a:rPr>
              <a:t>Seed coat</a:t>
            </a:r>
          </a:p>
          <a:p>
            <a:pPr lvl="1" eaLnBrk="1" hangingPunct="1"/>
            <a:r>
              <a:rPr lang="en-US">
                <a:solidFill>
                  <a:srgbClr val="66FF99"/>
                </a:solidFill>
              </a:rPr>
              <a:t>Where the seed attaches to the plant</a:t>
            </a:r>
          </a:p>
          <a:p>
            <a:pPr lvl="1" eaLnBrk="1" hangingPunct="1"/>
            <a:r>
              <a:rPr lang="en-US">
                <a:solidFill>
                  <a:srgbClr val="993300"/>
                </a:solidFill>
              </a:rPr>
              <a:t>Color</a:t>
            </a:r>
          </a:p>
          <a:p>
            <a:pPr lvl="1" eaLnBrk="1" hangingPunct="1"/>
            <a:r>
              <a:rPr lang="en-US">
                <a:solidFill>
                  <a:srgbClr val="FF9900"/>
                </a:solidFill>
              </a:rPr>
              <a:t>How is the seed spread? (Air, Animal, etc.)</a:t>
            </a:r>
          </a:p>
          <a:p>
            <a:pPr lvl="1" eaLnBrk="1" hangingPunct="1"/>
            <a:endParaRPr lang="en-US"/>
          </a:p>
        </p:txBody>
      </p: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95800"/>
            <a:ext cx="845820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54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457200" y="228600"/>
            <a:ext cx="8153400" cy="5897563"/>
          </a:xfrm>
        </p:spPr>
        <p:txBody>
          <a:bodyPr/>
          <a:lstStyle/>
          <a:p>
            <a:pPr eaLnBrk="1" hangingPunct="1"/>
            <a:r>
              <a:rPr lang="en-US"/>
              <a:t>Activity! External Seed Observation before dissection.</a:t>
            </a:r>
          </a:p>
          <a:p>
            <a:pPr lvl="1" eaLnBrk="1" hangingPunct="1"/>
            <a:r>
              <a:rPr lang="en-US">
                <a:solidFill>
                  <a:srgbClr val="996600"/>
                </a:solidFill>
              </a:rPr>
              <a:t>Please make detailed observations of the seeds on your table.  Please include…</a:t>
            </a:r>
          </a:p>
          <a:p>
            <a:pPr lvl="1" eaLnBrk="1" hangingPunct="1"/>
            <a:r>
              <a:rPr lang="en-US">
                <a:solidFill>
                  <a:srgbClr val="FF9900"/>
                </a:solidFill>
              </a:rPr>
              <a:t>Seed coat</a:t>
            </a:r>
          </a:p>
          <a:p>
            <a:pPr lvl="1" eaLnBrk="1" hangingPunct="1"/>
            <a:r>
              <a:rPr lang="en-US">
                <a:solidFill>
                  <a:srgbClr val="66FF99"/>
                </a:solidFill>
              </a:rPr>
              <a:t>Where the seed attaches to the plant</a:t>
            </a:r>
          </a:p>
          <a:p>
            <a:pPr lvl="1" eaLnBrk="1" hangingPunct="1"/>
            <a:r>
              <a:rPr lang="en-US">
                <a:solidFill>
                  <a:srgbClr val="993300"/>
                </a:solidFill>
              </a:rPr>
              <a:t>Color</a:t>
            </a:r>
          </a:p>
          <a:p>
            <a:pPr lvl="1" eaLnBrk="1" hangingPunct="1"/>
            <a:r>
              <a:rPr lang="en-US">
                <a:solidFill>
                  <a:srgbClr val="FF9900"/>
                </a:solidFill>
              </a:rPr>
              <a:t>How is the seed spread? (Air, Animal, etc.)</a:t>
            </a:r>
          </a:p>
          <a:p>
            <a:pPr lvl="1" eaLnBrk="1" hangingPunct="1"/>
            <a:endParaRPr lang="en-US"/>
          </a:p>
        </p:txBody>
      </p: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95800"/>
            <a:ext cx="845820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54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098" name="Picture 2">
            <a:extLst>
              <a:ext uri="{FF2B5EF4-FFF2-40B4-BE49-F238E27FC236}">
                <a16:creationId xmlns:a16="http://schemas.microsoft.com/office/drawing/2014/main" id="{78A8D0CB-C279-4A95-A2BE-95877BCD7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54266">
            <a:off x="1740544" y="1484342"/>
            <a:ext cx="68453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95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098"/>
                                        </p:tgtEl>
                                        <p:attrNameLst>
                                          <p:attrName>ppt_w</p:attrName>
                                        </p:attrNameLst>
                                      </p:cBhvr>
                                      <p:tavLst>
                                        <p:tav tm="0">
                                          <p:val>
                                            <p:strVal val="ppt_w"/>
                                          </p:val>
                                        </p:tav>
                                        <p:tav tm="100000">
                                          <p:val>
                                            <p:fltVal val="0"/>
                                          </p:val>
                                        </p:tav>
                                      </p:tavLst>
                                    </p:anim>
                                    <p:anim calcmode="lin" valueType="num">
                                      <p:cBhvr>
                                        <p:cTn id="7" dur="1000"/>
                                        <p:tgtEl>
                                          <p:spTgt spid="4098"/>
                                        </p:tgtEl>
                                        <p:attrNameLst>
                                          <p:attrName>ppt_h</p:attrName>
                                        </p:attrNameLst>
                                      </p:cBhvr>
                                      <p:tavLst>
                                        <p:tav tm="0">
                                          <p:val>
                                            <p:strVal val="ppt_h"/>
                                          </p:val>
                                        </p:tav>
                                        <p:tav tm="100000">
                                          <p:val>
                                            <p:fltVal val="0"/>
                                          </p:val>
                                        </p:tav>
                                      </p:tavLst>
                                    </p:anim>
                                    <p:anim calcmode="lin" valueType="num">
                                      <p:cBhvr>
                                        <p:cTn id="8" dur="1000"/>
                                        <p:tgtEl>
                                          <p:spTgt spid="4098"/>
                                        </p:tgtEl>
                                        <p:attrNameLst>
                                          <p:attrName>style.rotation</p:attrName>
                                        </p:attrNameLst>
                                      </p:cBhvr>
                                      <p:tavLst>
                                        <p:tav tm="0">
                                          <p:val>
                                            <p:fltVal val="0"/>
                                          </p:val>
                                        </p:tav>
                                        <p:tav tm="100000">
                                          <p:val>
                                            <p:fltVal val="90"/>
                                          </p:val>
                                        </p:tav>
                                      </p:tavLst>
                                    </p:anim>
                                    <p:animEffect transition="out" filter="fade">
                                      <p:cBhvr>
                                        <p:cTn id="9" dur="1000"/>
                                        <p:tgtEl>
                                          <p:spTgt spid="4098"/>
                                        </p:tgtEl>
                                      </p:cBhvr>
                                    </p:animEffect>
                                    <p:set>
                                      <p:cBhvr>
                                        <p:cTn id="10"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457200" y="304800"/>
            <a:ext cx="8229600" cy="5821363"/>
          </a:xfrm>
        </p:spPr>
        <p:txBody>
          <a:bodyPr/>
          <a:lstStyle/>
          <a:p>
            <a:pPr eaLnBrk="1" hangingPunct="1"/>
            <a:r>
              <a:rPr lang="en-US"/>
              <a:t>Activity! Seed Dissection.  Please include…</a:t>
            </a:r>
          </a:p>
          <a:p>
            <a:pPr eaLnBrk="1" hangingPunct="1"/>
            <a:r>
              <a:rPr lang="en-US"/>
              <a:t>Visual on next slide.</a:t>
            </a:r>
          </a:p>
          <a:p>
            <a:pPr lvl="1" eaLnBrk="1" hangingPunct="1"/>
            <a:r>
              <a:rPr lang="en-US">
                <a:solidFill>
                  <a:srgbClr val="66FF99"/>
                </a:solidFill>
              </a:rPr>
              <a:t>Cotyledon: Leaf of the developing plant with stored food</a:t>
            </a:r>
            <a:endParaRPr lang="en-US">
              <a:solidFill>
                <a:srgbClr val="66FF99"/>
              </a:solidFill>
              <a:sym typeface="Symbol" pitchFamily="18" charset="2"/>
            </a:endParaRPr>
          </a:p>
          <a:p>
            <a:pPr lvl="1" eaLnBrk="1" hangingPunct="1"/>
            <a:r>
              <a:rPr lang="en-US">
                <a:solidFill>
                  <a:srgbClr val="993300"/>
                </a:solidFill>
              </a:rPr>
              <a:t> Seed Coat</a:t>
            </a:r>
            <a:endParaRPr lang="en-US">
              <a:solidFill>
                <a:srgbClr val="993300"/>
              </a:solidFill>
              <a:sym typeface="Symbol" pitchFamily="18" charset="2"/>
            </a:endParaRPr>
          </a:p>
          <a:p>
            <a:pPr lvl="1" eaLnBrk="1" hangingPunct="1"/>
            <a:r>
              <a:rPr lang="en-US">
                <a:solidFill>
                  <a:srgbClr val="66FF33"/>
                </a:solidFill>
              </a:rPr>
              <a:t> Radicle </a:t>
            </a:r>
          </a:p>
          <a:p>
            <a:pPr lvl="1" eaLnBrk="1" hangingPunct="1"/>
            <a:r>
              <a:rPr lang="en-US">
                <a:solidFill>
                  <a:schemeClr val="accent2"/>
                </a:solidFill>
              </a:rPr>
              <a:t> Hypocotyl</a:t>
            </a:r>
          </a:p>
          <a:p>
            <a:pPr lvl="1" eaLnBrk="1" hangingPunct="1"/>
            <a:r>
              <a:rPr lang="en-US">
                <a:solidFill>
                  <a:srgbClr val="66FFCC"/>
                </a:solidFill>
              </a:rPr>
              <a:t> Embryo (Hypocotyl / Radicle)</a:t>
            </a:r>
          </a:p>
          <a:p>
            <a:pPr lvl="1" eaLnBrk="1" hangingPunct="1">
              <a:buFontTx/>
              <a:buNone/>
            </a:pPr>
            <a:endParaRPr lang="en-US">
              <a:solidFill>
                <a:srgbClr val="66FFCC"/>
              </a:solidFill>
            </a:endParaRPr>
          </a:p>
          <a:p>
            <a:pPr lvl="1" eaLnBrk="1" hangingPunct="1"/>
            <a:endParaRPr lang="en-US"/>
          </a:p>
          <a:p>
            <a:pPr lvl="1" eaLnBrk="1" hangingPunct="1"/>
            <a:endParaRPr lang="en-US"/>
          </a:p>
        </p:txBody>
      </p:sp>
      <p:sp>
        <p:nvSpPr>
          <p:cNvPr id="773939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Pine_c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Bryoph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86"/>
            <a:ext cx="9144000" cy="6847114"/>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86"/>
            <a:ext cx="9144000" cy="6847114"/>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886"/>
            <a:ext cx="9144000" cy="6868886"/>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hydroponics.name/wp-content/uploads/2013/01/Hydroponics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886"/>
            <a:ext cx="9143999" cy="6868884"/>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7" y="10886"/>
            <a:ext cx="9176656" cy="6847111"/>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657" y="564547"/>
            <a:ext cx="9296400" cy="1735860"/>
          </a:xfrm>
          <a:prstGeom prst="rect">
            <a:avLst/>
          </a:prstGeom>
        </p:spPr>
        <p:txBody>
          <a:bodyPr wrap="square">
            <a:spAutoFit/>
          </a:bodyPr>
          <a:lstStyle/>
          <a:p>
            <a:pPr>
              <a:buNone/>
            </a:pPr>
            <a:r>
              <a:rPr lang="en-US" sz="540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dirty="0">
                <a:ln w="12700" cmpd="sng">
                  <a:solidFill>
                    <a:sysClr val="windowText" lastClr="000000"/>
                  </a:solidFill>
                  <a:prstDash val="solid"/>
                  <a:miter lim="800000"/>
                </a:ln>
                <a:solidFill>
                  <a:srgbClr val="99FF66"/>
                </a:solidFill>
                <a:effectLst>
                  <a:outerShdw blurRad="50800" algn="tl" rotWithShape="0">
                    <a:srgbClr val="000000"/>
                  </a:outerShdw>
                </a:effectLst>
              </a:rPr>
              <a:t>Plants, </a:t>
            </a:r>
            <a:r>
              <a:rPr lang="en-US" sz="4400" dirty="0">
                <a:ln w="12700" cmpd="sng">
                  <a:solidFill>
                    <a:sysClr val="windowText" lastClr="000000"/>
                  </a:solidFill>
                  <a:prstDash val="solid"/>
                  <a:miter lim="800000"/>
                </a:ln>
                <a:solidFill>
                  <a:srgbClr val="FF66FF"/>
                </a:solidFill>
                <a:effectLst>
                  <a:outerShdw blurRad="50800" algn="tl" rotWithShape="0">
                    <a:srgbClr val="000000"/>
                  </a:outerShdw>
                </a:effectLst>
              </a:rPr>
              <a:t>Eukaryotic, </a:t>
            </a:r>
            <a:r>
              <a:rPr lang="en-US" sz="4400" dirty="0">
                <a:ln w="12700" cmpd="sng">
                  <a:solidFill>
                    <a:sysClr val="windowText" lastClr="000000"/>
                  </a:solidFill>
                  <a:prstDash val="solid"/>
                  <a:miter lim="800000"/>
                </a:ln>
                <a:solidFill>
                  <a:srgbClr val="FFCC99"/>
                </a:solidFill>
                <a:effectLst>
                  <a:outerShdw blurRad="50800" algn="tl" rotWithShape="0">
                    <a:srgbClr val="000000"/>
                  </a:outerShdw>
                </a:effectLst>
              </a:rPr>
              <a:t>multi-cellular, </a:t>
            </a:r>
          </a:p>
          <a:p>
            <a:pPr>
              <a:buNone/>
            </a:pPr>
            <a:r>
              <a:rPr lang="en-US" sz="4400" dirty="0">
                <a:ln w="12700" cmpd="sng">
                  <a:solidFill>
                    <a:sysClr val="windowText" lastClr="000000"/>
                  </a:solidFill>
                  <a:prstDash val="solid"/>
                  <a:miter lim="800000"/>
                </a:ln>
                <a:solidFill>
                  <a:srgbClr val="00FF00"/>
                </a:solidFill>
                <a:effectLst>
                  <a:outerShdw blurRad="50800" algn="tl" rotWithShape="0">
                    <a:srgbClr val="000000"/>
                  </a:outerShdw>
                </a:effectLst>
              </a:rPr>
              <a:t> a</a:t>
            </a:r>
            <a:r>
              <a:rPr lang="en-US" sz="4400" b="1" dirty="0">
                <a:ln w="12700" cmpd="sng">
                  <a:solidFill>
                    <a:sysClr val="windowText" lastClr="000000"/>
                  </a:solidFill>
                  <a:prstDash val="solid"/>
                  <a:miter lim="800000"/>
                </a:ln>
                <a:solidFill>
                  <a:srgbClr val="00FF00"/>
                </a:solidFill>
                <a:effectLst>
                  <a:outerShdw blurRad="50800" algn="tl" rotWithShape="0">
                    <a:srgbClr val="000000"/>
                  </a:outerShdw>
                </a:effectLst>
              </a:rPr>
              <a:t>nd photosynthetic.</a:t>
            </a:r>
            <a:endParaRPr lang="en-US" sz="4400" dirty="0">
              <a:ln w="12700" cmpd="sng">
                <a:solidFill>
                  <a:sysClr val="windowText" lastClr="000000"/>
                </a:solidFill>
                <a:prstDash val="solid"/>
                <a:miter lim="800000"/>
              </a:ln>
            </a:endParaRPr>
          </a:p>
        </p:txBody>
      </p:sp>
      <p:sp>
        <p:nvSpPr>
          <p:cNvPr id="16" name="Rectangle 15"/>
          <p:cNvSpPr/>
          <p:nvPr/>
        </p:nvSpPr>
        <p:spPr>
          <a:xfrm>
            <a:off x="381000" y="2292575"/>
            <a:ext cx="8458200" cy="830997"/>
          </a:xfrm>
          <a:prstGeom prst="rect">
            <a:avLst/>
          </a:prstGeom>
        </p:spPr>
        <p:txBody>
          <a:bodyPr wrap="square">
            <a:spAutoFit/>
          </a:bodyPr>
          <a:lstStyle/>
          <a:p>
            <a:pPr algn="ctr">
              <a:buNone/>
            </a:pPr>
            <a:r>
              <a:rPr lang="en-US" sz="4800" dirty="0">
                <a:ln w="17780" cmpd="sng">
                  <a:solidFill>
                    <a:sysClr val="windowText" lastClr="000000"/>
                  </a:solidFill>
                  <a:prstDash val="solid"/>
                  <a:miter lim="800000"/>
                </a:ln>
                <a:solidFill>
                  <a:srgbClr val="FFFFFF"/>
                </a:solidFill>
                <a:effectLst>
                  <a:glow rad="304800">
                    <a:srgbClr val="FFFF00"/>
                  </a:glow>
                  <a:outerShdw blurRad="50800" algn="tl" rotWithShape="0">
                    <a:srgbClr val="000000"/>
                  </a:outerShdw>
                </a:effectLst>
              </a:rPr>
              <a:t>Capturing energy from the sun</a:t>
            </a:r>
            <a:endParaRPr lang="en-US" sz="4800" b="1" dirty="0">
              <a:ln w="17780" cmpd="sng">
                <a:solidFill>
                  <a:sysClr val="windowText" lastClr="000000"/>
                </a:solidFill>
                <a:prstDash val="solid"/>
                <a:miter lim="800000"/>
              </a:ln>
              <a:solidFill>
                <a:srgbClr val="FFFFFF"/>
              </a:solidFill>
              <a:effectLst>
                <a:glow rad="304800">
                  <a:srgbClr val="FFFF00"/>
                </a:glow>
                <a:outerShdw blurRad="50800" algn="tl" rotWithShape="0">
                  <a:srgbClr val="000000"/>
                </a:outerShdw>
              </a:effectLst>
            </a:endParaRPr>
          </a:p>
        </p:txBody>
      </p:sp>
      <p:sp>
        <p:nvSpPr>
          <p:cNvPr id="17" name="Rectangle 16"/>
          <p:cNvSpPr/>
          <p:nvPr/>
        </p:nvSpPr>
        <p:spPr>
          <a:xfrm>
            <a:off x="228600" y="3113664"/>
            <a:ext cx="9067800" cy="923330"/>
          </a:xfrm>
          <a:prstGeom prst="rect">
            <a:avLst/>
          </a:prstGeom>
        </p:spPr>
        <p:txBody>
          <a:bodyPr wrap="square">
            <a:spAutoFit/>
          </a:bodyPr>
          <a:lstStyle/>
          <a:p>
            <a:pPr>
              <a:buNone/>
            </a:pPr>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Using CO</a:t>
            </a:r>
            <a:r>
              <a:rPr lang="en-US" sz="4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2</a:t>
            </a:r>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5400" dirty="0">
                <a:ln w="900" cmpd="sng">
                  <a:solidFill>
                    <a:schemeClr val="accent1">
                      <a:satMod val="190000"/>
                      <a:alpha val="55000"/>
                    </a:schemeClr>
                  </a:solidFill>
                  <a:prstDash val="solid"/>
                </a:ln>
                <a:solidFill>
                  <a:schemeClr val="accent1">
                    <a:lumMod val="60000"/>
                    <a:lumOff val="40000"/>
                  </a:schemeClr>
                </a:solidFill>
                <a:effectLst>
                  <a:glow rad="88900">
                    <a:schemeClr val="tx1"/>
                  </a:glow>
                  <a:innerShdw blurRad="101600" dist="76200" dir="5400000">
                    <a:schemeClr val="accent1">
                      <a:satMod val="190000"/>
                      <a:tint val="100000"/>
                      <a:alpha val="74000"/>
                    </a:schemeClr>
                  </a:innerShdw>
                </a:effectLst>
              </a:rPr>
              <a:t>and water to…</a:t>
            </a:r>
            <a:endParaRPr lang="en-US" sz="5400" b="1" dirty="0">
              <a:ln w="900" cmpd="sng">
                <a:solidFill>
                  <a:schemeClr val="accent1">
                    <a:satMod val="190000"/>
                    <a:alpha val="55000"/>
                  </a:schemeClr>
                </a:solidFill>
                <a:prstDash val="solid"/>
              </a:ln>
              <a:solidFill>
                <a:schemeClr val="accent1">
                  <a:lumMod val="60000"/>
                  <a:lumOff val="40000"/>
                </a:schemeClr>
              </a:solidFill>
              <a:effectLst>
                <a:glow rad="88900">
                  <a:schemeClr val="tx1"/>
                </a:glow>
                <a:innerShdw blurRad="101600" dist="76200" dir="5400000">
                  <a:schemeClr val="accent1">
                    <a:satMod val="190000"/>
                    <a:tint val="100000"/>
                    <a:alpha val="74000"/>
                  </a:schemeClr>
                </a:innerShdw>
              </a:effectLst>
            </a:endParaRPr>
          </a:p>
        </p:txBody>
      </p:sp>
      <p:sp>
        <p:nvSpPr>
          <p:cNvPr id="18" name="Rectangle 17"/>
          <p:cNvSpPr/>
          <p:nvPr/>
        </p:nvSpPr>
        <p:spPr>
          <a:xfrm>
            <a:off x="228600" y="3896108"/>
            <a:ext cx="9067800" cy="830997"/>
          </a:xfrm>
          <a:prstGeom prst="rect">
            <a:avLst/>
          </a:prstGeom>
        </p:spPr>
        <p:txBody>
          <a:bodyPr wrap="square">
            <a:spAutoFit/>
          </a:bodyPr>
          <a:lstStyle/>
          <a:p>
            <a:pPr>
              <a:buNone/>
            </a:pPr>
            <a:r>
              <a:rPr lang="en-US" sz="4800" b="1" dirty="0">
                <a:ln w="17780" cmpd="sng">
                  <a:solidFill>
                    <a:sysClr val="windowText" lastClr="000000"/>
                  </a:solidFill>
                  <a:prstDash val="solid"/>
                  <a:miter lim="800000"/>
                </a:ln>
                <a:solidFill>
                  <a:srgbClr val="FF66FF"/>
                </a:solidFill>
                <a:effectLst>
                  <a:outerShdw blurRad="50800" algn="tl" rotWithShape="0">
                    <a:srgbClr val="000000"/>
                  </a:outerShdw>
                </a:effectLst>
              </a:rPr>
              <a:t>create sugar </a:t>
            </a:r>
            <a:r>
              <a:rPr lang="en-US" sz="4800" b="1" dirty="0">
                <a:ln w="17780" cmpd="sng">
                  <a:solidFill>
                    <a:sysClr val="windowText" lastClr="000000"/>
                  </a:solidFill>
                  <a:prstDash val="solid"/>
                  <a:miter lim="800000"/>
                </a:ln>
                <a:solidFill>
                  <a:srgbClr val="00B0F0"/>
                </a:solidFill>
                <a:effectLst>
                  <a:outerShdw blurRad="50800" algn="tl" rotWithShape="0">
                    <a:srgbClr val="000000"/>
                  </a:outerShdw>
                </a:effectLst>
              </a:rPr>
              <a:t>and oxygen.</a:t>
            </a:r>
          </a:p>
        </p:txBody>
      </p:sp>
      <p:sp>
        <p:nvSpPr>
          <p:cNvPr id="19" name="Rectangle 18"/>
          <p:cNvSpPr/>
          <p:nvPr/>
        </p:nvSpPr>
        <p:spPr>
          <a:xfrm>
            <a:off x="381000" y="4727105"/>
            <a:ext cx="9067798" cy="830997"/>
          </a:xfrm>
          <a:prstGeom prst="rect">
            <a:avLst/>
          </a:prstGeom>
        </p:spPr>
        <p:txBody>
          <a:bodyPr wrap="square">
            <a:spAutoFit/>
          </a:bodyPr>
          <a:lstStyle/>
          <a:p>
            <a:pPr>
              <a:buNone/>
            </a:pPr>
            <a:r>
              <a:rPr lang="en-US" sz="4800" dirty="0">
                <a:ln w="17780" cmpd="sng">
                  <a:solidFill>
                    <a:sysClr val="windowText" lastClr="000000"/>
                  </a:solidFill>
                  <a:prstDash val="solid"/>
                  <a:miter lim="800000"/>
                </a:ln>
                <a:solidFill>
                  <a:srgbClr val="996633"/>
                </a:solidFill>
                <a:effectLst>
                  <a:outerShdw blurRad="50800" algn="tl" rotWithShape="0">
                    <a:srgbClr val="000000"/>
                  </a:outerShdw>
                </a:effectLst>
              </a:rPr>
              <a:t>connected to animals, </a:t>
            </a:r>
            <a:r>
              <a:rPr lang="en-US" sz="4800" dirty="0">
                <a:ln w="17780" cmpd="sng">
                  <a:solidFill>
                    <a:sysClr val="windowText" lastClr="000000"/>
                  </a:solidFill>
                  <a:prstDash val="solid"/>
                  <a:miter lim="800000"/>
                </a:ln>
                <a:solidFill>
                  <a:srgbClr val="FFC000"/>
                </a:solidFill>
                <a:effectLst>
                  <a:outerShdw blurRad="50800" algn="tl" rotWithShape="0">
                    <a:srgbClr val="000000"/>
                  </a:outerShdw>
                </a:effectLst>
              </a:rPr>
              <a:t>and</a:t>
            </a:r>
            <a:r>
              <a:rPr lang="en-US"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4800" b="1" dirty="0">
              <a:ln w="17780" cmpd="sng">
                <a:solidFill>
                  <a:sysClr val="windowText" lastClr="000000"/>
                </a:solidFill>
                <a:prstDash val="solid"/>
                <a:miter lim="800000"/>
              </a:ln>
              <a:solidFill>
                <a:srgbClr val="FFC000"/>
              </a:solidFill>
              <a:effectLst>
                <a:outerShdw blurRad="50800" algn="tl" rotWithShape="0">
                  <a:srgbClr val="000000"/>
                </a:outerShdw>
              </a:effectLst>
            </a:endParaRPr>
          </a:p>
        </p:txBody>
      </p:sp>
      <p:sp>
        <p:nvSpPr>
          <p:cNvPr id="20" name="Rectangle 19"/>
          <p:cNvSpPr/>
          <p:nvPr/>
        </p:nvSpPr>
        <p:spPr>
          <a:xfrm>
            <a:off x="381000" y="5597147"/>
            <a:ext cx="9296400" cy="830997"/>
          </a:xfrm>
          <a:prstGeom prst="rect">
            <a:avLst/>
          </a:prstGeom>
        </p:spPr>
        <p:txBody>
          <a:bodyPr wrap="square">
            <a:spAutoFit/>
          </a:bodyPr>
          <a:lstStyle/>
          <a:p>
            <a:pPr>
              <a:buNone/>
            </a:pPr>
            <a:r>
              <a:rPr lang="en-US" sz="4800" b="1" dirty="0">
                <a:ln w="19050" cmpd="sng">
                  <a:solidFill>
                    <a:sysClr val="windowText" lastClr="000000"/>
                  </a:solidFill>
                  <a:prstDash val="solid"/>
                  <a:miter lim="800000"/>
                </a:ln>
                <a:solidFill>
                  <a:srgbClr val="FF7C80"/>
                </a:solidFill>
                <a:effectLst>
                  <a:outerShdw blurRad="50800" algn="tl" rotWithShape="0">
                    <a:srgbClr val="000000"/>
                  </a:outerShdw>
                </a:effectLst>
              </a:rPr>
              <a:t>necessary for our survival</a:t>
            </a:r>
          </a:p>
        </p:txBody>
      </p:sp>
      <p:sp>
        <p:nvSpPr>
          <p:cNvPr id="12" name="Rounded Rectangle 11"/>
          <p:cNvSpPr/>
          <p:nvPr/>
        </p:nvSpPr>
        <p:spPr bwMode="auto">
          <a:xfrm>
            <a:off x="5715000" y="5715000"/>
            <a:ext cx="2667000" cy="71314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82719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p>
        </p:txBody>
      </p:sp>
      <p:sp>
        <p:nvSpPr>
          <p:cNvPr id="62467" name="Rectangle 3"/>
          <p:cNvSpPr>
            <a:spLocks noGrp="1" noChangeArrowheads="1"/>
          </p:cNvSpPr>
          <p:nvPr>
            <p:ph type="body" idx="1"/>
          </p:nvPr>
        </p:nvSpPr>
        <p:spPr/>
        <p:txBody>
          <a:bodyPr/>
          <a:lstStyle/>
          <a:p>
            <a:pPr eaLnBrk="1" hangingPunct="1"/>
            <a:endParaRPr lang="en-US"/>
          </a:p>
        </p:txBody>
      </p:sp>
      <p:pic>
        <p:nvPicPr>
          <p:cNvPr id="62468" name="Picture 5" descr="http://www.kidsgardening.com/onlinecourse/Diagrams/c1/c1-1s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6"/>
          <p:cNvSpPr>
            <a:spLocks noChangeArrowheads="1"/>
          </p:cNvSpPr>
          <p:nvPr/>
        </p:nvSpPr>
        <p:spPr bwMode="auto">
          <a:xfrm>
            <a:off x="533400" y="1295400"/>
            <a:ext cx="1524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2470" name="Rectangle 7"/>
          <p:cNvSpPr>
            <a:spLocks noChangeArrowheads="1"/>
          </p:cNvSpPr>
          <p:nvPr/>
        </p:nvSpPr>
        <p:spPr bwMode="auto">
          <a:xfrm>
            <a:off x="304800" y="4495800"/>
            <a:ext cx="17526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2471" name="Rectangle 8"/>
          <p:cNvSpPr>
            <a:spLocks noChangeArrowheads="1"/>
          </p:cNvSpPr>
          <p:nvPr/>
        </p:nvSpPr>
        <p:spPr bwMode="auto">
          <a:xfrm>
            <a:off x="5562600" y="990600"/>
            <a:ext cx="1905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2472" name="Rectangle 9"/>
          <p:cNvSpPr>
            <a:spLocks noChangeArrowheads="1"/>
          </p:cNvSpPr>
          <p:nvPr/>
        </p:nvSpPr>
        <p:spPr bwMode="auto">
          <a:xfrm>
            <a:off x="5715000" y="2286000"/>
            <a:ext cx="1524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2473" name="Rectangle 10"/>
          <p:cNvSpPr>
            <a:spLocks noChangeArrowheads="1"/>
          </p:cNvSpPr>
          <p:nvPr/>
        </p:nvSpPr>
        <p:spPr bwMode="auto">
          <a:xfrm>
            <a:off x="7086600" y="4267200"/>
            <a:ext cx="16002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p>
        </p:txBody>
      </p:sp>
      <p:sp>
        <p:nvSpPr>
          <p:cNvPr id="63491" name="Rectangle 3"/>
          <p:cNvSpPr>
            <a:spLocks noGrp="1" noChangeArrowheads="1"/>
          </p:cNvSpPr>
          <p:nvPr>
            <p:ph type="body" idx="1"/>
          </p:nvPr>
        </p:nvSpPr>
        <p:spPr/>
        <p:txBody>
          <a:bodyPr/>
          <a:lstStyle/>
          <a:p>
            <a:pPr eaLnBrk="1" hangingPunct="1"/>
            <a:endParaRPr lang="en-US"/>
          </a:p>
        </p:txBody>
      </p:sp>
      <p:pic>
        <p:nvPicPr>
          <p:cNvPr id="63492" name="Picture 4" descr="http://www.kidsgardening.com/onlinecourse/Diagrams/c1/c1-1s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6"/>
          <p:cNvSpPr>
            <a:spLocks noChangeArrowheads="1"/>
          </p:cNvSpPr>
          <p:nvPr/>
        </p:nvSpPr>
        <p:spPr bwMode="auto">
          <a:xfrm>
            <a:off x="304800" y="4495800"/>
            <a:ext cx="17526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3494" name="Rectangle 7"/>
          <p:cNvSpPr>
            <a:spLocks noChangeArrowheads="1"/>
          </p:cNvSpPr>
          <p:nvPr/>
        </p:nvSpPr>
        <p:spPr bwMode="auto">
          <a:xfrm>
            <a:off x="5562600" y="990600"/>
            <a:ext cx="1905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3495" name="Rectangle 8"/>
          <p:cNvSpPr>
            <a:spLocks noChangeArrowheads="1"/>
          </p:cNvSpPr>
          <p:nvPr/>
        </p:nvSpPr>
        <p:spPr bwMode="auto">
          <a:xfrm>
            <a:off x="5715000" y="2286000"/>
            <a:ext cx="1524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3496" name="Rectangle 9"/>
          <p:cNvSpPr>
            <a:spLocks noChangeArrowheads="1"/>
          </p:cNvSpPr>
          <p:nvPr/>
        </p:nvSpPr>
        <p:spPr bwMode="auto">
          <a:xfrm>
            <a:off x="7086600" y="4267200"/>
            <a:ext cx="16002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a:p>
        </p:txBody>
      </p:sp>
      <p:sp>
        <p:nvSpPr>
          <p:cNvPr id="64515" name="Rectangle 3"/>
          <p:cNvSpPr>
            <a:spLocks noGrp="1" noChangeArrowheads="1"/>
          </p:cNvSpPr>
          <p:nvPr>
            <p:ph type="body" idx="1"/>
          </p:nvPr>
        </p:nvSpPr>
        <p:spPr/>
        <p:txBody>
          <a:bodyPr/>
          <a:lstStyle/>
          <a:p>
            <a:pPr eaLnBrk="1" hangingPunct="1"/>
            <a:endParaRPr lang="en-US"/>
          </a:p>
        </p:txBody>
      </p:sp>
      <p:pic>
        <p:nvPicPr>
          <p:cNvPr id="64516" name="Picture 4" descr="http://www.kidsgardening.com/onlinecourse/Diagrams/c1/c1-1s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6"/>
          <p:cNvSpPr>
            <a:spLocks noChangeArrowheads="1"/>
          </p:cNvSpPr>
          <p:nvPr/>
        </p:nvSpPr>
        <p:spPr bwMode="auto">
          <a:xfrm>
            <a:off x="5562600" y="990600"/>
            <a:ext cx="1905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4518" name="Rectangle 7"/>
          <p:cNvSpPr>
            <a:spLocks noChangeArrowheads="1"/>
          </p:cNvSpPr>
          <p:nvPr/>
        </p:nvSpPr>
        <p:spPr bwMode="auto">
          <a:xfrm>
            <a:off x="5715000" y="2286000"/>
            <a:ext cx="1524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4519" name="Rectangle 8"/>
          <p:cNvSpPr>
            <a:spLocks noChangeArrowheads="1"/>
          </p:cNvSpPr>
          <p:nvPr/>
        </p:nvSpPr>
        <p:spPr bwMode="auto">
          <a:xfrm>
            <a:off x="7086600" y="4267200"/>
            <a:ext cx="16002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a:p>
        </p:txBody>
      </p:sp>
      <p:sp>
        <p:nvSpPr>
          <p:cNvPr id="65539" name="Rectangle 3"/>
          <p:cNvSpPr>
            <a:spLocks noGrp="1" noChangeArrowheads="1"/>
          </p:cNvSpPr>
          <p:nvPr>
            <p:ph type="body" idx="1"/>
          </p:nvPr>
        </p:nvSpPr>
        <p:spPr/>
        <p:txBody>
          <a:bodyPr/>
          <a:lstStyle/>
          <a:p>
            <a:pPr eaLnBrk="1" hangingPunct="1"/>
            <a:endParaRPr lang="en-US"/>
          </a:p>
        </p:txBody>
      </p:sp>
      <p:pic>
        <p:nvPicPr>
          <p:cNvPr id="65540" name="Picture 4" descr="http://www.kidsgardening.com/onlinecourse/Diagrams/c1/c1-1s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ChangeArrowheads="1"/>
          </p:cNvSpPr>
          <p:nvPr/>
        </p:nvSpPr>
        <p:spPr bwMode="auto">
          <a:xfrm>
            <a:off x="5562600" y="990600"/>
            <a:ext cx="1905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65542" name="Rectangle 6"/>
          <p:cNvSpPr>
            <a:spLocks noChangeArrowheads="1"/>
          </p:cNvSpPr>
          <p:nvPr/>
        </p:nvSpPr>
        <p:spPr bwMode="auto">
          <a:xfrm>
            <a:off x="5715000" y="2286000"/>
            <a:ext cx="1524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n-US"/>
          </a:p>
        </p:txBody>
      </p:sp>
      <p:sp>
        <p:nvSpPr>
          <p:cNvPr id="66563" name="Rectangle 3"/>
          <p:cNvSpPr>
            <a:spLocks noGrp="1" noChangeArrowheads="1"/>
          </p:cNvSpPr>
          <p:nvPr>
            <p:ph type="body" idx="1"/>
          </p:nvPr>
        </p:nvSpPr>
        <p:spPr/>
        <p:txBody>
          <a:bodyPr/>
          <a:lstStyle/>
          <a:p>
            <a:pPr eaLnBrk="1" hangingPunct="1"/>
            <a:endParaRPr lang="en-US"/>
          </a:p>
        </p:txBody>
      </p:sp>
      <p:pic>
        <p:nvPicPr>
          <p:cNvPr id="66564" name="Picture 4" descr="http://www.kidsgardening.com/onlinecourse/Diagrams/c1/c1-1s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5"/>
          <p:cNvSpPr>
            <a:spLocks noChangeArrowheads="1"/>
          </p:cNvSpPr>
          <p:nvPr/>
        </p:nvSpPr>
        <p:spPr bwMode="auto">
          <a:xfrm>
            <a:off x="5562600" y="990600"/>
            <a:ext cx="1905000" cy="8382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en-US"/>
          </a:p>
        </p:txBody>
      </p:sp>
      <p:sp>
        <p:nvSpPr>
          <p:cNvPr id="67587" name="Rectangle 3"/>
          <p:cNvSpPr>
            <a:spLocks noGrp="1" noChangeArrowheads="1"/>
          </p:cNvSpPr>
          <p:nvPr>
            <p:ph type="body" idx="1"/>
          </p:nvPr>
        </p:nvSpPr>
        <p:spPr/>
        <p:txBody>
          <a:bodyPr/>
          <a:lstStyle/>
          <a:p>
            <a:pPr eaLnBrk="1" hangingPunct="1"/>
            <a:endParaRPr lang="en-US"/>
          </a:p>
        </p:txBody>
      </p:sp>
      <p:pic>
        <p:nvPicPr>
          <p:cNvPr id="67588" name="Picture 4" descr="http://www.kidsgardening.com/onlinecourse/Diagrams/c1/c1-1s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Epi</a:t>
            </a: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9" name="Rounded Rectangle 8"/>
          <p:cNvSpPr/>
          <p:nvPr/>
        </p:nvSpPr>
        <p:spPr bwMode="auto">
          <a:xfrm>
            <a:off x="497961" y="685800"/>
            <a:ext cx="1711839"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1" name="Rounded Rectangle 10"/>
          <p:cNvSpPr/>
          <p:nvPr/>
        </p:nvSpPr>
        <p:spPr bwMode="auto">
          <a:xfrm>
            <a:off x="4953000" y="383445"/>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2" name="Rounded Rectangle 11"/>
          <p:cNvSpPr/>
          <p:nvPr/>
        </p:nvSpPr>
        <p:spPr bwMode="auto">
          <a:xfrm>
            <a:off x="178963" y="4315429"/>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Right Arrow 9"/>
          <p:cNvSpPr/>
          <p:nvPr/>
        </p:nvSpPr>
        <p:spPr bwMode="auto">
          <a:xfrm rot="1055105">
            <a:off x="1175250" y="1531303"/>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83692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Epi</a:t>
            </a: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9" name="Rounded Rectangle 8"/>
          <p:cNvSpPr/>
          <p:nvPr/>
        </p:nvSpPr>
        <p:spPr bwMode="auto">
          <a:xfrm>
            <a:off x="497961" y="685800"/>
            <a:ext cx="1711839" cy="685800"/>
          </a:xfrm>
          <a:prstGeom prst="roundRect">
            <a:avLst/>
          </a:prstGeom>
          <a:solidFill>
            <a:schemeClr val="bg1"/>
          </a:solidFill>
          <a:ln w="38100" cap="flat" cmpd="sng" algn="ctr">
            <a:solidFill>
              <a:schemeClr val="tx1"/>
            </a:solidFill>
            <a:prstDash val="solid"/>
            <a:round/>
            <a:headEnd type="none" w="med" len="med"/>
            <a:tailEnd type="none" w="med" len="med"/>
          </a:ln>
          <a:effectLst>
            <a:glow rad="127000">
              <a:srgbClr val="99FF66"/>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1" name="Rounded Rectangle 10"/>
          <p:cNvSpPr/>
          <p:nvPr/>
        </p:nvSpPr>
        <p:spPr bwMode="auto">
          <a:xfrm>
            <a:off x="4953000" y="383445"/>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2" name="Rounded Rectangle 11"/>
          <p:cNvSpPr/>
          <p:nvPr/>
        </p:nvSpPr>
        <p:spPr bwMode="auto">
          <a:xfrm>
            <a:off x="178963" y="4315429"/>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Right Arrow 9"/>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3842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11" name="Rounded Rectangle 10"/>
          <p:cNvSpPr/>
          <p:nvPr/>
        </p:nvSpPr>
        <p:spPr bwMode="auto">
          <a:xfrm>
            <a:off x="4953000" y="383445"/>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2" name="Rounded Rectangle 11"/>
          <p:cNvSpPr/>
          <p:nvPr/>
        </p:nvSpPr>
        <p:spPr bwMode="auto">
          <a:xfrm>
            <a:off x="178963" y="4315429"/>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740923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11" name="Rounded Rectangle 10"/>
          <p:cNvSpPr/>
          <p:nvPr/>
        </p:nvSpPr>
        <p:spPr bwMode="auto">
          <a:xfrm>
            <a:off x="4953000" y="383445"/>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a:glow rad="127000">
              <a:srgbClr val="CC66FF"/>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2" name="Rounded Rectangle 11"/>
          <p:cNvSpPr/>
          <p:nvPr/>
        </p:nvSpPr>
        <p:spPr bwMode="auto">
          <a:xfrm>
            <a:off x="178963" y="4315429"/>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rgbClr val="CC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07475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Pine_c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Bryoph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86"/>
            <a:ext cx="9144000" cy="6847114"/>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86"/>
            <a:ext cx="9144000" cy="6847114"/>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886"/>
            <a:ext cx="9144000" cy="6868886"/>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hydroponics.name/wp-content/uploads/2013/01/Hydroponics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886"/>
            <a:ext cx="9143999" cy="6868884"/>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7" y="10886"/>
            <a:ext cx="9176656" cy="6847111"/>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657" y="564547"/>
            <a:ext cx="9296400" cy="1735860"/>
          </a:xfrm>
          <a:prstGeom prst="rect">
            <a:avLst/>
          </a:prstGeom>
        </p:spPr>
        <p:txBody>
          <a:bodyPr wrap="square">
            <a:spAutoFit/>
          </a:bodyPr>
          <a:lstStyle/>
          <a:p>
            <a:pPr>
              <a:buNone/>
            </a:pPr>
            <a:r>
              <a:rPr lang="en-US" sz="540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dirty="0">
                <a:ln w="12700" cmpd="sng">
                  <a:solidFill>
                    <a:sysClr val="windowText" lastClr="000000"/>
                  </a:solidFill>
                  <a:prstDash val="solid"/>
                  <a:miter lim="800000"/>
                </a:ln>
                <a:solidFill>
                  <a:srgbClr val="99FF66"/>
                </a:solidFill>
                <a:effectLst>
                  <a:outerShdw blurRad="50800" algn="tl" rotWithShape="0">
                    <a:srgbClr val="000000"/>
                  </a:outerShdw>
                </a:effectLst>
              </a:rPr>
              <a:t>Plants, </a:t>
            </a:r>
            <a:r>
              <a:rPr lang="en-US" sz="4400" dirty="0">
                <a:ln w="12700" cmpd="sng">
                  <a:solidFill>
                    <a:sysClr val="windowText" lastClr="000000"/>
                  </a:solidFill>
                  <a:prstDash val="solid"/>
                  <a:miter lim="800000"/>
                </a:ln>
                <a:solidFill>
                  <a:srgbClr val="FF66FF"/>
                </a:solidFill>
                <a:effectLst>
                  <a:outerShdw blurRad="50800" algn="tl" rotWithShape="0">
                    <a:srgbClr val="000000"/>
                  </a:outerShdw>
                </a:effectLst>
              </a:rPr>
              <a:t>Eukaryotic, </a:t>
            </a:r>
            <a:r>
              <a:rPr lang="en-US" sz="4400" dirty="0">
                <a:ln w="12700" cmpd="sng">
                  <a:solidFill>
                    <a:sysClr val="windowText" lastClr="000000"/>
                  </a:solidFill>
                  <a:prstDash val="solid"/>
                  <a:miter lim="800000"/>
                </a:ln>
                <a:solidFill>
                  <a:srgbClr val="FFCC99"/>
                </a:solidFill>
                <a:effectLst>
                  <a:outerShdw blurRad="50800" algn="tl" rotWithShape="0">
                    <a:srgbClr val="000000"/>
                  </a:outerShdw>
                </a:effectLst>
              </a:rPr>
              <a:t>multi-cellular, </a:t>
            </a:r>
          </a:p>
          <a:p>
            <a:pPr>
              <a:buNone/>
            </a:pPr>
            <a:r>
              <a:rPr lang="en-US" sz="4400" dirty="0">
                <a:ln w="12700" cmpd="sng">
                  <a:solidFill>
                    <a:sysClr val="windowText" lastClr="000000"/>
                  </a:solidFill>
                  <a:prstDash val="solid"/>
                  <a:miter lim="800000"/>
                </a:ln>
                <a:solidFill>
                  <a:srgbClr val="00FF00"/>
                </a:solidFill>
                <a:effectLst>
                  <a:outerShdw blurRad="50800" algn="tl" rotWithShape="0">
                    <a:srgbClr val="000000"/>
                  </a:outerShdw>
                </a:effectLst>
              </a:rPr>
              <a:t> a</a:t>
            </a:r>
            <a:r>
              <a:rPr lang="en-US" sz="4400" b="1" dirty="0">
                <a:ln w="12700" cmpd="sng">
                  <a:solidFill>
                    <a:sysClr val="windowText" lastClr="000000"/>
                  </a:solidFill>
                  <a:prstDash val="solid"/>
                  <a:miter lim="800000"/>
                </a:ln>
                <a:solidFill>
                  <a:srgbClr val="00FF00"/>
                </a:solidFill>
                <a:effectLst>
                  <a:outerShdw blurRad="50800" algn="tl" rotWithShape="0">
                    <a:srgbClr val="000000"/>
                  </a:outerShdw>
                </a:effectLst>
              </a:rPr>
              <a:t>nd photosynthetic.</a:t>
            </a:r>
            <a:endParaRPr lang="en-US" sz="4400" dirty="0">
              <a:ln w="12700" cmpd="sng">
                <a:solidFill>
                  <a:sysClr val="windowText" lastClr="000000"/>
                </a:solidFill>
                <a:prstDash val="solid"/>
                <a:miter lim="800000"/>
              </a:ln>
            </a:endParaRPr>
          </a:p>
        </p:txBody>
      </p:sp>
      <p:sp>
        <p:nvSpPr>
          <p:cNvPr id="16" name="Rectangle 15"/>
          <p:cNvSpPr/>
          <p:nvPr/>
        </p:nvSpPr>
        <p:spPr>
          <a:xfrm>
            <a:off x="381000" y="2292575"/>
            <a:ext cx="8458200" cy="830997"/>
          </a:xfrm>
          <a:prstGeom prst="rect">
            <a:avLst/>
          </a:prstGeom>
        </p:spPr>
        <p:txBody>
          <a:bodyPr wrap="square">
            <a:spAutoFit/>
          </a:bodyPr>
          <a:lstStyle/>
          <a:p>
            <a:pPr algn="ctr">
              <a:buNone/>
            </a:pPr>
            <a:r>
              <a:rPr lang="en-US" sz="4800" dirty="0">
                <a:ln w="17780" cmpd="sng">
                  <a:solidFill>
                    <a:sysClr val="windowText" lastClr="000000"/>
                  </a:solidFill>
                  <a:prstDash val="solid"/>
                  <a:miter lim="800000"/>
                </a:ln>
                <a:solidFill>
                  <a:srgbClr val="FFFFFF"/>
                </a:solidFill>
                <a:effectLst>
                  <a:glow rad="304800">
                    <a:srgbClr val="FFFF00"/>
                  </a:glow>
                  <a:outerShdw blurRad="50800" algn="tl" rotWithShape="0">
                    <a:srgbClr val="000000"/>
                  </a:outerShdw>
                </a:effectLst>
              </a:rPr>
              <a:t>Capturing energy from the sun</a:t>
            </a:r>
            <a:endParaRPr lang="en-US" sz="4800" b="1" dirty="0">
              <a:ln w="17780" cmpd="sng">
                <a:solidFill>
                  <a:sysClr val="windowText" lastClr="000000"/>
                </a:solidFill>
                <a:prstDash val="solid"/>
                <a:miter lim="800000"/>
              </a:ln>
              <a:solidFill>
                <a:srgbClr val="FFFFFF"/>
              </a:solidFill>
              <a:effectLst>
                <a:glow rad="304800">
                  <a:srgbClr val="FFFF00"/>
                </a:glow>
                <a:outerShdw blurRad="50800" algn="tl" rotWithShape="0">
                  <a:srgbClr val="000000"/>
                </a:outerShdw>
              </a:effectLst>
            </a:endParaRPr>
          </a:p>
        </p:txBody>
      </p:sp>
      <p:sp>
        <p:nvSpPr>
          <p:cNvPr id="17" name="Rectangle 16"/>
          <p:cNvSpPr/>
          <p:nvPr/>
        </p:nvSpPr>
        <p:spPr>
          <a:xfrm>
            <a:off x="228600" y="3113664"/>
            <a:ext cx="9067800" cy="923330"/>
          </a:xfrm>
          <a:prstGeom prst="rect">
            <a:avLst/>
          </a:prstGeom>
        </p:spPr>
        <p:txBody>
          <a:bodyPr wrap="square">
            <a:spAutoFit/>
          </a:bodyPr>
          <a:lstStyle/>
          <a:p>
            <a:pPr>
              <a:buNone/>
            </a:pPr>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Using CO</a:t>
            </a:r>
            <a:r>
              <a:rPr lang="en-US" sz="4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2</a:t>
            </a:r>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5400" dirty="0">
                <a:ln w="900" cmpd="sng">
                  <a:solidFill>
                    <a:schemeClr val="accent1">
                      <a:satMod val="190000"/>
                      <a:alpha val="55000"/>
                    </a:schemeClr>
                  </a:solidFill>
                  <a:prstDash val="solid"/>
                </a:ln>
                <a:solidFill>
                  <a:schemeClr val="accent1">
                    <a:lumMod val="60000"/>
                    <a:lumOff val="40000"/>
                  </a:schemeClr>
                </a:solidFill>
                <a:effectLst>
                  <a:glow rad="88900">
                    <a:schemeClr val="tx1"/>
                  </a:glow>
                  <a:innerShdw blurRad="101600" dist="76200" dir="5400000">
                    <a:schemeClr val="accent1">
                      <a:satMod val="190000"/>
                      <a:tint val="100000"/>
                      <a:alpha val="74000"/>
                    </a:schemeClr>
                  </a:innerShdw>
                </a:effectLst>
              </a:rPr>
              <a:t>and water to…</a:t>
            </a:r>
            <a:endParaRPr lang="en-US" sz="5400" b="1" dirty="0">
              <a:ln w="900" cmpd="sng">
                <a:solidFill>
                  <a:schemeClr val="accent1">
                    <a:satMod val="190000"/>
                    <a:alpha val="55000"/>
                  </a:schemeClr>
                </a:solidFill>
                <a:prstDash val="solid"/>
              </a:ln>
              <a:solidFill>
                <a:schemeClr val="accent1">
                  <a:lumMod val="60000"/>
                  <a:lumOff val="40000"/>
                </a:schemeClr>
              </a:solidFill>
              <a:effectLst>
                <a:glow rad="88900">
                  <a:schemeClr val="tx1"/>
                </a:glow>
                <a:innerShdw blurRad="101600" dist="76200" dir="5400000">
                  <a:schemeClr val="accent1">
                    <a:satMod val="190000"/>
                    <a:tint val="100000"/>
                    <a:alpha val="74000"/>
                  </a:schemeClr>
                </a:innerShdw>
              </a:effectLst>
            </a:endParaRPr>
          </a:p>
        </p:txBody>
      </p:sp>
      <p:sp>
        <p:nvSpPr>
          <p:cNvPr id="18" name="Rectangle 17"/>
          <p:cNvSpPr/>
          <p:nvPr/>
        </p:nvSpPr>
        <p:spPr>
          <a:xfrm>
            <a:off x="228600" y="3896108"/>
            <a:ext cx="9067800" cy="830997"/>
          </a:xfrm>
          <a:prstGeom prst="rect">
            <a:avLst/>
          </a:prstGeom>
        </p:spPr>
        <p:txBody>
          <a:bodyPr wrap="square">
            <a:spAutoFit/>
          </a:bodyPr>
          <a:lstStyle/>
          <a:p>
            <a:pPr>
              <a:buNone/>
            </a:pPr>
            <a:r>
              <a:rPr lang="en-US" sz="4800" b="1" dirty="0">
                <a:ln w="17780" cmpd="sng">
                  <a:solidFill>
                    <a:sysClr val="windowText" lastClr="000000"/>
                  </a:solidFill>
                  <a:prstDash val="solid"/>
                  <a:miter lim="800000"/>
                </a:ln>
                <a:solidFill>
                  <a:srgbClr val="FF66FF"/>
                </a:solidFill>
                <a:effectLst>
                  <a:outerShdw blurRad="50800" algn="tl" rotWithShape="0">
                    <a:srgbClr val="000000"/>
                  </a:outerShdw>
                </a:effectLst>
              </a:rPr>
              <a:t>create sugar </a:t>
            </a:r>
            <a:r>
              <a:rPr lang="en-US" sz="4800" b="1" dirty="0">
                <a:ln w="17780" cmpd="sng">
                  <a:solidFill>
                    <a:sysClr val="windowText" lastClr="000000"/>
                  </a:solidFill>
                  <a:prstDash val="solid"/>
                  <a:miter lim="800000"/>
                </a:ln>
                <a:solidFill>
                  <a:srgbClr val="00B0F0"/>
                </a:solidFill>
                <a:effectLst>
                  <a:outerShdw blurRad="50800" algn="tl" rotWithShape="0">
                    <a:srgbClr val="000000"/>
                  </a:outerShdw>
                </a:effectLst>
              </a:rPr>
              <a:t>and oxygen.</a:t>
            </a:r>
          </a:p>
        </p:txBody>
      </p:sp>
      <p:sp>
        <p:nvSpPr>
          <p:cNvPr id="19" name="Rectangle 18"/>
          <p:cNvSpPr/>
          <p:nvPr/>
        </p:nvSpPr>
        <p:spPr>
          <a:xfrm>
            <a:off x="381000" y="4727105"/>
            <a:ext cx="9067798" cy="830997"/>
          </a:xfrm>
          <a:prstGeom prst="rect">
            <a:avLst/>
          </a:prstGeom>
        </p:spPr>
        <p:txBody>
          <a:bodyPr wrap="square">
            <a:spAutoFit/>
          </a:bodyPr>
          <a:lstStyle/>
          <a:p>
            <a:pPr>
              <a:buNone/>
            </a:pPr>
            <a:r>
              <a:rPr lang="en-US" sz="4800" dirty="0">
                <a:ln w="17780" cmpd="sng">
                  <a:solidFill>
                    <a:sysClr val="windowText" lastClr="000000"/>
                  </a:solidFill>
                  <a:prstDash val="solid"/>
                  <a:miter lim="800000"/>
                </a:ln>
                <a:solidFill>
                  <a:srgbClr val="996633"/>
                </a:solidFill>
                <a:effectLst>
                  <a:outerShdw blurRad="50800" algn="tl" rotWithShape="0">
                    <a:srgbClr val="000000"/>
                  </a:outerShdw>
                </a:effectLst>
              </a:rPr>
              <a:t>connected to animals, </a:t>
            </a:r>
            <a:r>
              <a:rPr lang="en-US" sz="4800" dirty="0">
                <a:ln w="17780" cmpd="sng">
                  <a:solidFill>
                    <a:sysClr val="windowText" lastClr="000000"/>
                  </a:solidFill>
                  <a:prstDash val="solid"/>
                  <a:miter lim="800000"/>
                </a:ln>
                <a:solidFill>
                  <a:srgbClr val="FFC000"/>
                </a:solidFill>
                <a:effectLst>
                  <a:outerShdw blurRad="50800" algn="tl" rotWithShape="0">
                    <a:srgbClr val="000000"/>
                  </a:outerShdw>
                </a:effectLst>
              </a:rPr>
              <a:t>and</a:t>
            </a:r>
            <a:r>
              <a:rPr lang="en-US"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4800" b="1" dirty="0">
              <a:ln w="17780" cmpd="sng">
                <a:solidFill>
                  <a:sysClr val="windowText" lastClr="000000"/>
                </a:solidFill>
                <a:prstDash val="solid"/>
                <a:miter lim="800000"/>
              </a:ln>
              <a:solidFill>
                <a:srgbClr val="FFC000"/>
              </a:solidFill>
              <a:effectLst>
                <a:outerShdw blurRad="50800" algn="tl" rotWithShape="0">
                  <a:srgbClr val="000000"/>
                </a:outerShdw>
              </a:effectLst>
            </a:endParaRPr>
          </a:p>
        </p:txBody>
      </p:sp>
      <p:sp>
        <p:nvSpPr>
          <p:cNvPr id="20" name="Rectangle 19"/>
          <p:cNvSpPr/>
          <p:nvPr/>
        </p:nvSpPr>
        <p:spPr>
          <a:xfrm>
            <a:off x="381000" y="5597147"/>
            <a:ext cx="9296400" cy="830997"/>
          </a:xfrm>
          <a:prstGeom prst="rect">
            <a:avLst/>
          </a:prstGeom>
        </p:spPr>
        <p:txBody>
          <a:bodyPr wrap="square">
            <a:spAutoFit/>
          </a:bodyPr>
          <a:lstStyle/>
          <a:p>
            <a:pPr>
              <a:buNone/>
            </a:pPr>
            <a:r>
              <a:rPr lang="en-US" sz="4800" b="1" dirty="0">
                <a:ln w="19050" cmpd="sng">
                  <a:solidFill>
                    <a:sysClr val="windowText" lastClr="000000"/>
                  </a:solidFill>
                  <a:prstDash val="solid"/>
                  <a:miter lim="800000"/>
                </a:ln>
                <a:solidFill>
                  <a:srgbClr val="FF7C80"/>
                </a:solidFill>
                <a:effectLst>
                  <a:outerShdw blurRad="50800" algn="tl" rotWithShape="0">
                    <a:srgbClr val="000000"/>
                  </a:outerShdw>
                </a:effectLst>
              </a:rPr>
              <a:t>necessary for our survival</a:t>
            </a:r>
          </a:p>
        </p:txBody>
      </p:sp>
      <p:sp>
        <p:nvSpPr>
          <p:cNvPr id="12" name="Rounded Rectangle 11"/>
          <p:cNvSpPr/>
          <p:nvPr/>
        </p:nvSpPr>
        <p:spPr bwMode="auto">
          <a:xfrm>
            <a:off x="5715000" y="5715000"/>
            <a:ext cx="2667000" cy="713144"/>
          </a:xfrm>
          <a:prstGeom prst="roundRect">
            <a:avLst/>
          </a:prstGeom>
          <a:solidFill>
            <a:schemeClr val="bg1"/>
          </a:solidFill>
          <a:ln w="9525" cap="flat" cmpd="sng" algn="ctr">
            <a:solidFill>
              <a:schemeClr val="tx1"/>
            </a:solidFill>
            <a:prstDash val="solid"/>
            <a:round/>
            <a:headEnd type="none" w="med" len="med"/>
            <a:tailEnd type="none" w="med" len="med"/>
          </a:ln>
          <a:effectLst>
            <a:glow rad="1905000">
              <a:srgbClr val="FF5050">
                <a:alpha val="99000"/>
              </a:srgb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44865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ysClr val="windowText" lastClr="000000"/>
                  </a:solidFill>
                  <a:prstDash val="solid"/>
                  <a:miter lim="800000"/>
                </a:ln>
                <a:solidFill>
                  <a:srgbClr val="CC66FF"/>
                </a:soli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12" name="Rounded Rectangle 11"/>
          <p:cNvSpPr/>
          <p:nvPr/>
        </p:nvSpPr>
        <p:spPr bwMode="auto">
          <a:xfrm>
            <a:off x="178963" y="4315429"/>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rgbClr val="CC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454226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ysClr val="windowText" lastClr="000000"/>
                  </a:solidFill>
                  <a:prstDash val="solid"/>
                  <a:miter lim="800000"/>
                </a:ln>
                <a:solidFill>
                  <a:srgbClr val="CC66FF"/>
                </a:soli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12" name="Rounded Rectangle 11"/>
          <p:cNvSpPr/>
          <p:nvPr/>
        </p:nvSpPr>
        <p:spPr bwMode="auto">
          <a:xfrm>
            <a:off x="178963" y="4315429"/>
            <a:ext cx="2416046" cy="685800"/>
          </a:xfrm>
          <a:prstGeom prst="roundRect">
            <a:avLst/>
          </a:prstGeom>
          <a:solidFill>
            <a:schemeClr val="bg1"/>
          </a:solidFill>
          <a:ln w="38100" cap="flat" cmpd="sng" algn="ctr">
            <a:solidFill>
              <a:schemeClr val="tx1"/>
            </a:solidFill>
            <a:prstDash val="solid"/>
            <a:round/>
            <a:headEnd type="none" w="med" len="med"/>
            <a:tailEnd type="none" w="med" len="med"/>
          </a:ln>
          <a:effectLst>
            <a:glow rad="127000">
              <a:srgbClr val="FFC000"/>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rgbClr val="CC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92109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ysClr val="windowText" lastClr="000000"/>
                  </a:solidFill>
                  <a:prstDash val="solid"/>
                  <a:miter lim="800000"/>
                </a:ln>
                <a:solidFill>
                  <a:srgbClr val="CC66FF"/>
                </a:soli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ysClr val="windowText" lastClr="000000"/>
                  </a:solidFill>
                  <a:prstDash val="solid"/>
                  <a:miter lim="800000"/>
                </a:ln>
                <a:solidFill>
                  <a:srgbClr val="FFC000"/>
                </a:soli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rgbClr val="CC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9341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ysClr val="windowText" lastClr="000000"/>
                  </a:solidFill>
                  <a:prstDash val="solid"/>
                  <a:miter lim="800000"/>
                </a:ln>
                <a:solidFill>
                  <a:srgbClr val="CC66FF"/>
                </a:soli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ysClr val="windowText" lastClr="000000"/>
                  </a:solidFill>
                  <a:prstDash val="solid"/>
                  <a:miter lim="800000"/>
                </a:ln>
                <a:solidFill>
                  <a:srgbClr val="FFC000"/>
                </a:soli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Radicle</a:t>
            </a:r>
          </a:p>
        </p:txBody>
      </p:sp>
      <p:sp>
        <p:nvSpPr>
          <p:cNvPr id="13" name="Rounded Rectangle 12"/>
          <p:cNvSpPr/>
          <p:nvPr/>
        </p:nvSpPr>
        <p:spPr bwMode="auto">
          <a:xfrm>
            <a:off x="6019800" y="4517886"/>
            <a:ext cx="1783743" cy="685800"/>
          </a:xfrm>
          <a:prstGeom prst="roundRect">
            <a:avLst/>
          </a:prstGeom>
          <a:solidFill>
            <a:schemeClr val="bg1"/>
          </a:solidFill>
          <a:ln w="38100" cap="flat" cmpd="sng" algn="ctr">
            <a:solidFill>
              <a:schemeClr val="tx1"/>
            </a:solidFill>
            <a:prstDash val="solid"/>
            <a:round/>
            <a:headEnd type="none" w="med" len="med"/>
            <a:tailEnd type="none" w="med" len="med"/>
          </a:ln>
          <a:effectLst>
            <a:glow rad="228600">
              <a:srgbClr val="996633"/>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rgbClr val="9966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rgbClr val="CC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725358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7/7c/Peanut_cotyled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14"/>
            <a:ext cx="9144000" cy="68428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7961" y="685800"/>
            <a:ext cx="1778051" cy="584775"/>
          </a:xfrm>
          <a:prstGeom prst="rect">
            <a:avLst/>
          </a:prstGeom>
          <a:noFill/>
        </p:spPr>
        <p:txBody>
          <a:bodyPr wrap="none" lIns="91440" tIns="45720" rIns="91440" bIns="45720">
            <a:spAutoFit/>
          </a:bodyPr>
          <a:lstStyle/>
          <a:p>
            <a:pPr algn="ctr">
              <a:buNone/>
            </a:pPr>
            <a:r>
              <a:rPr lang="en-US" b="1" dirty="0">
                <a:ln w="17780" cmpd="sng">
                  <a:solidFill>
                    <a:sysClr val="windowText" lastClr="000000"/>
                  </a:solidFill>
                  <a:prstDash val="solid"/>
                  <a:miter lim="800000"/>
                </a:ln>
                <a:solidFill>
                  <a:srgbClr val="99FF66"/>
                </a:solidFill>
                <a:effectLst>
                  <a:outerShdw blurRad="50800" algn="tl" rotWithShape="0">
                    <a:srgbClr val="000000"/>
                  </a:outerShdw>
                </a:effectLst>
              </a:rPr>
              <a:t>Epi</a:t>
            </a:r>
            <a:r>
              <a:rPr lang="en-US" b="1" cap="none" spc="0" dirty="0">
                <a:ln w="17780" cmpd="sng">
                  <a:solidFill>
                    <a:sysClr val="windowText" lastClr="000000"/>
                  </a:solidFill>
                  <a:prstDash val="solid"/>
                  <a:miter lim="800000"/>
                </a:ln>
                <a:solidFill>
                  <a:srgbClr val="99FF66"/>
                </a:solidFill>
                <a:effectLst>
                  <a:outerShdw blurRad="50800" algn="tl" rotWithShape="0">
                    <a:srgbClr val="000000"/>
                  </a:outerShdw>
                </a:effectLst>
              </a:rPr>
              <a:t>cotyl</a:t>
            </a:r>
          </a:p>
        </p:txBody>
      </p:sp>
      <p:sp>
        <p:nvSpPr>
          <p:cNvPr id="6" name="Rectangle 5"/>
          <p:cNvSpPr/>
          <p:nvPr/>
        </p:nvSpPr>
        <p:spPr>
          <a:xfrm>
            <a:off x="4953000" y="362634"/>
            <a:ext cx="2416046" cy="646331"/>
          </a:xfrm>
          <a:prstGeom prst="rect">
            <a:avLst/>
          </a:prstGeom>
          <a:noFill/>
        </p:spPr>
        <p:txBody>
          <a:bodyPr wrap="none" lIns="91440" tIns="45720" rIns="91440" bIns="45720">
            <a:spAutoFit/>
          </a:bodyPr>
          <a:lstStyle/>
          <a:p>
            <a:pPr algn="ctr">
              <a:buNone/>
            </a:pPr>
            <a:r>
              <a:rPr lang="en-US" sz="3600" b="1" cap="none" spc="0" dirty="0">
                <a:ln w="17780" cmpd="sng">
                  <a:solidFill>
                    <a:sysClr val="windowText" lastClr="000000"/>
                  </a:solidFill>
                  <a:prstDash val="solid"/>
                  <a:miter lim="800000"/>
                </a:ln>
                <a:solidFill>
                  <a:srgbClr val="CC66FF"/>
                </a:solidFill>
                <a:effectLst>
                  <a:outerShdw blurRad="50800" algn="tl" rotWithShape="0">
                    <a:srgbClr val="000000"/>
                  </a:outerShdw>
                </a:effectLst>
              </a:rPr>
              <a:t>Hypocotyl</a:t>
            </a:r>
          </a:p>
        </p:txBody>
      </p:sp>
      <p:sp>
        <p:nvSpPr>
          <p:cNvPr id="7" name="Rectangle 6"/>
          <p:cNvSpPr/>
          <p:nvPr/>
        </p:nvSpPr>
        <p:spPr>
          <a:xfrm>
            <a:off x="37155" y="4343400"/>
            <a:ext cx="2690159" cy="707886"/>
          </a:xfrm>
          <a:prstGeom prst="rect">
            <a:avLst/>
          </a:prstGeom>
          <a:noFill/>
        </p:spPr>
        <p:txBody>
          <a:bodyPr wrap="none" lIns="91440" tIns="45720" rIns="91440" bIns="45720">
            <a:spAutoFit/>
          </a:bodyPr>
          <a:lstStyle/>
          <a:p>
            <a:pPr algn="ctr">
              <a:buNone/>
            </a:pPr>
            <a:r>
              <a:rPr lang="en-US" sz="4000" b="1" cap="none" spc="0" dirty="0">
                <a:ln w="17780" cmpd="sng">
                  <a:solidFill>
                    <a:sysClr val="windowText" lastClr="000000"/>
                  </a:solidFill>
                  <a:prstDash val="solid"/>
                  <a:miter lim="800000"/>
                </a:ln>
                <a:solidFill>
                  <a:srgbClr val="FFC000"/>
                </a:solidFill>
                <a:effectLst>
                  <a:outerShdw blurRad="50800" algn="tl" rotWithShape="0">
                    <a:srgbClr val="000000"/>
                  </a:outerShdw>
                </a:effectLst>
              </a:rPr>
              <a:t>Cotyledon</a:t>
            </a:r>
          </a:p>
        </p:txBody>
      </p:sp>
      <p:sp>
        <p:nvSpPr>
          <p:cNvPr id="8" name="Rectangle 7"/>
          <p:cNvSpPr/>
          <p:nvPr/>
        </p:nvSpPr>
        <p:spPr>
          <a:xfrm>
            <a:off x="5943600" y="4495800"/>
            <a:ext cx="2008883" cy="707886"/>
          </a:xfrm>
          <a:prstGeom prst="rect">
            <a:avLst/>
          </a:prstGeom>
          <a:noFill/>
        </p:spPr>
        <p:txBody>
          <a:bodyPr wrap="none" lIns="91440" tIns="45720" rIns="91440" bIns="45720">
            <a:spAutoFit/>
          </a:bodyPr>
          <a:lstStyle/>
          <a:p>
            <a:pPr algn="ctr">
              <a:buNone/>
            </a:pPr>
            <a:r>
              <a:rPr lang="en-US" sz="4000" b="1" cap="none" spc="0" dirty="0">
                <a:ln w="17780" cmpd="sng">
                  <a:solidFill>
                    <a:sysClr val="windowText" lastClr="000000"/>
                  </a:solidFill>
                  <a:prstDash val="solid"/>
                  <a:miter lim="800000"/>
                </a:ln>
                <a:solidFill>
                  <a:srgbClr val="996633"/>
                </a:solidFill>
                <a:effectLst>
                  <a:outerShdw blurRad="50800" algn="tl" rotWithShape="0">
                    <a:srgbClr val="000000"/>
                  </a:outerShdw>
                </a:effectLst>
              </a:rPr>
              <a:t>Radicle</a:t>
            </a:r>
          </a:p>
        </p:txBody>
      </p:sp>
      <p:sp>
        <p:nvSpPr>
          <p:cNvPr id="15" name="Right Arrow 14"/>
          <p:cNvSpPr/>
          <p:nvPr/>
        </p:nvSpPr>
        <p:spPr bwMode="auto">
          <a:xfrm rot="1797362">
            <a:off x="2304037" y="5071864"/>
            <a:ext cx="990600" cy="377272"/>
          </a:xfrm>
          <a:prstGeom prst="rightArrow">
            <a:avLst/>
          </a:prstGeom>
          <a:solidFill>
            <a:schemeClr val="bg1"/>
          </a:solid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Right Arrow 15"/>
          <p:cNvSpPr/>
          <p:nvPr/>
        </p:nvSpPr>
        <p:spPr bwMode="auto">
          <a:xfrm rot="16200000">
            <a:off x="5444458" y="4022372"/>
            <a:ext cx="990600" cy="377272"/>
          </a:xfrm>
          <a:prstGeom prst="rightArrow">
            <a:avLst/>
          </a:prstGeom>
          <a:solidFill>
            <a:schemeClr val="bg1"/>
          </a:solidFill>
          <a:ln w="19050" cap="flat" cmpd="sng" algn="ctr">
            <a:solidFill>
              <a:srgbClr val="9966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ight Arrow 16"/>
          <p:cNvSpPr/>
          <p:nvPr/>
        </p:nvSpPr>
        <p:spPr bwMode="auto">
          <a:xfrm rot="10800000">
            <a:off x="5098619" y="1182964"/>
            <a:ext cx="990600" cy="377272"/>
          </a:xfrm>
          <a:prstGeom prst="rightArrow">
            <a:avLst/>
          </a:prstGeom>
          <a:solidFill>
            <a:schemeClr val="bg1"/>
          </a:solidFill>
          <a:ln w="19050" cap="flat" cmpd="sng" algn="ctr">
            <a:solidFill>
              <a:srgbClr val="CC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ight Arrow 17"/>
          <p:cNvSpPr/>
          <p:nvPr/>
        </p:nvSpPr>
        <p:spPr bwMode="auto">
          <a:xfrm rot="1055105">
            <a:off x="1175250" y="1531303"/>
            <a:ext cx="990600" cy="377272"/>
          </a:xfrm>
          <a:prstGeom prst="rightArrow">
            <a:avLst/>
          </a:prstGeom>
          <a:solidFill>
            <a:schemeClr val="bg1"/>
          </a:solidFill>
          <a:ln w="1905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67016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4515" name="Rectangle 3"/>
          <p:cNvSpPr>
            <a:spLocks noGrp="1" noChangeArrowheads="1"/>
          </p:cNvSpPr>
          <p:nvPr>
            <p:ph type="body" idx="1"/>
          </p:nvPr>
        </p:nvSpPr>
        <p:spPr>
          <a:xfrm>
            <a:off x="457200" y="381000"/>
            <a:ext cx="8229600" cy="5749925"/>
          </a:xfrm>
        </p:spPr>
        <p:txBody>
          <a:bodyPr/>
          <a:lstStyle/>
          <a:p>
            <a:pPr eaLnBrk="1" hangingPunct="1">
              <a:defRPr/>
            </a:pPr>
            <a:r>
              <a:rPr lang="en-US" dirty="0"/>
              <a:t>Seed Coat: Protects seed from drying out, aids in seed dispersal, opens when conditions are right.</a:t>
            </a:r>
          </a:p>
        </p:txBody>
      </p:sp>
      <p:pic>
        <p:nvPicPr>
          <p:cNvPr id="686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610600" cy="4648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44517"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000000"/>
                </a:outerShdw>
              </a:effectLst>
              <a:latin typeface="Tahoma"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F4C3-354B-483C-A523-8D0A47AF96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1D436A-5B48-4A92-81A2-B238DB7CABCD}"/>
              </a:ext>
            </a:extLst>
          </p:cNvPr>
          <p:cNvSpPr>
            <a:spLocks noGrp="1"/>
          </p:cNvSpPr>
          <p:nvPr>
            <p:ph idx="1"/>
          </p:nvPr>
        </p:nvSpPr>
        <p:spPr/>
        <p:txBody>
          <a:bodyPr/>
          <a:lstStyle/>
          <a:p>
            <a:endParaRPr lang="en-US"/>
          </a:p>
        </p:txBody>
      </p:sp>
      <p:pic>
        <p:nvPicPr>
          <p:cNvPr id="1026" name="Picture 2" descr="Flower Seeds For Beginners - The Best Flower Seeds To Start With">
            <a:extLst>
              <a:ext uri="{FF2B5EF4-FFF2-40B4-BE49-F238E27FC236}">
                <a16:creationId xmlns:a16="http://schemas.microsoft.com/office/drawing/2014/main" id="{D854EBAB-091F-4335-ABC0-B9C429251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FAAE16-7A98-4C38-830A-22DC1CB57198}"/>
              </a:ext>
            </a:extLst>
          </p:cNvPr>
          <p:cNvSpPr/>
          <p:nvPr/>
        </p:nvSpPr>
        <p:spPr>
          <a:xfrm>
            <a:off x="165100" y="141937"/>
            <a:ext cx="6172200" cy="2052735"/>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buNone/>
            </a:pPr>
            <a:r>
              <a:rPr lang="en-US" sz="5400" b="1" cap="none" spc="0" dirty="0">
                <a:ln w="9525">
                  <a:solidFill>
                    <a:schemeClr val="bg1"/>
                  </a:solidFill>
                  <a:prstDash val="solid"/>
                </a:ln>
                <a:solidFill>
                  <a:srgbClr val="FFFF99"/>
                </a:solidFill>
                <a:effectLst>
                  <a:outerShdw blurRad="12700" dist="38100" dir="2700000" algn="tl" rotWithShape="0">
                    <a:schemeClr val="bg1">
                      <a:lumMod val="50000"/>
                    </a:schemeClr>
                  </a:outerShdw>
                </a:effectLst>
              </a:rPr>
              <a:t>Seeds</a:t>
            </a:r>
          </a:p>
        </p:txBody>
      </p:sp>
      <p:sp>
        <p:nvSpPr>
          <p:cNvPr id="5" name="Rectangle 4">
            <a:extLst>
              <a:ext uri="{FF2B5EF4-FFF2-40B4-BE49-F238E27FC236}">
                <a16:creationId xmlns:a16="http://schemas.microsoft.com/office/drawing/2014/main" id="{E0DD38B3-AEEE-4C81-9A12-226D53855C87}"/>
              </a:ext>
            </a:extLst>
          </p:cNvPr>
          <p:cNvSpPr/>
          <p:nvPr/>
        </p:nvSpPr>
        <p:spPr>
          <a:xfrm>
            <a:off x="165100" y="4876800"/>
            <a:ext cx="3185487" cy="19205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buNone/>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3 </a:t>
            </a:r>
          </a:p>
          <a:p>
            <a:pPr algn="ctr">
              <a:buNone/>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1</a:t>
            </a:r>
          </a:p>
        </p:txBody>
      </p:sp>
      <p:pic>
        <p:nvPicPr>
          <p:cNvPr id="6" name="Graphic 5">
            <a:extLst>
              <a:ext uri="{FF2B5EF4-FFF2-40B4-BE49-F238E27FC236}">
                <a16:creationId xmlns:a16="http://schemas.microsoft.com/office/drawing/2014/main" id="{E5D10B83-DB37-BB45-7DFF-D9D2485290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994" y="4947494"/>
            <a:ext cx="5699410" cy="1610564"/>
          </a:xfrm>
          <a:prstGeom prst="rect">
            <a:avLst/>
          </a:prstGeom>
        </p:spPr>
      </p:pic>
    </p:spTree>
    <p:extLst>
      <p:ext uri="{BB962C8B-B14F-4D97-AF65-F5344CB8AC3E}">
        <p14:creationId xmlns:p14="http://schemas.microsoft.com/office/powerpoint/2010/main" val="2647482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Pine_c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Bryoph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86"/>
            <a:ext cx="9144000" cy="6847114"/>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86"/>
            <a:ext cx="9144000" cy="6847114"/>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886"/>
            <a:ext cx="9144000" cy="6868886"/>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hydroponics.name/wp-content/uploads/2013/01/Hydroponics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886"/>
            <a:ext cx="9143999" cy="6868884"/>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7" y="10886"/>
            <a:ext cx="9176656" cy="6847111"/>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657" y="564547"/>
            <a:ext cx="9296400" cy="1735860"/>
          </a:xfrm>
          <a:prstGeom prst="rect">
            <a:avLst/>
          </a:prstGeom>
        </p:spPr>
        <p:txBody>
          <a:bodyPr wrap="square">
            <a:spAutoFit/>
          </a:bodyPr>
          <a:lstStyle/>
          <a:p>
            <a:pPr>
              <a:buNone/>
            </a:pPr>
            <a:r>
              <a:rPr lang="en-US" sz="540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dirty="0">
                <a:ln w="12700" cmpd="sng">
                  <a:solidFill>
                    <a:sysClr val="windowText" lastClr="000000"/>
                  </a:solidFill>
                  <a:prstDash val="solid"/>
                  <a:miter lim="800000"/>
                </a:ln>
                <a:solidFill>
                  <a:srgbClr val="99FF66"/>
                </a:solidFill>
                <a:effectLst>
                  <a:outerShdw blurRad="50800" algn="tl" rotWithShape="0">
                    <a:srgbClr val="000000"/>
                  </a:outerShdw>
                </a:effectLst>
              </a:rPr>
              <a:t>Plants, </a:t>
            </a:r>
            <a:r>
              <a:rPr lang="en-US" sz="4400" dirty="0">
                <a:ln w="12700" cmpd="sng">
                  <a:solidFill>
                    <a:sysClr val="windowText" lastClr="000000"/>
                  </a:solidFill>
                  <a:prstDash val="solid"/>
                  <a:miter lim="800000"/>
                </a:ln>
                <a:solidFill>
                  <a:srgbClr val="FF66FF"/>
                </a:solidFill>
                <a:effectLst>
                  <a:outerShdw blurRad="50800" algn="tl" rotWithShape="0">
                    <a:srgbClr val="000000"/>
                  </a:outerShdw>
                </a:effectLst>
              </a:rPr>
              <a:t>Eukaryotic, </a:t>
            </a:r>
            <a:r>
              <a:rPr lang="en-US" sz="4400" dirty="0">
                <a:ln w="12700" cmpd="sng">
                  <a:solidFill>
                    <a:sysClr val="windowText" lastClr="000000"/>
                  </a:solidFill>
                  <a:prstDash val="solid"/>
                  <a:miter lim="800000"/>
                </a:ln>
                <a:solidFill>
                  <a:srgbClr val="FFCC99"/>
                </a:solidFill>
                <a:effectLst>
                  <a:outerShdw blurRad="50800" algn="tl" rotWithShape="0">
                    <a:srgbClr val="000000"/>
                  </a:outerShdw>
                </a:effectLst>
              </a:rPr>
              <a:t>multi-cellular, </a:t>
            </a:r>
          </a:p>
          <a:p>
            <a:pPr>
              <a:buNone/>
            </a:pPr>
            <a:r>
              <a:rPr lang="en-US" sz="4400" dirty="0">
                <a:ln w="12700" cmpd="sng">
                  <a:solidFill>
                    <a:sysClr val="windowText" lastClr="000000"/>
                  </a:solidFill>
                  <a:prstDash val="solid"/>
                  <a:miter lim="800000"/>
                </a:ln>
                <a:solidFill>
                  <a:srgbClr val="00FF00"/>
                </a:solidFill>
                <a:effectLst>
                  <a:outerShdw blurRad="50800" algn="tl" rotWithShape="0">
                    <a:srgbClr val="000000"/>
                  </a:outerShdw>
                </a:effectLst>
              </a:rPr>
              <a:t> a</a:t>
            </a:r>
            <a:r>
              <a:rPr lang="en-US" sz="4400" b="1" dirty="0">
                <a:ln w="12700" cmpd="sng">
                  <a:solidFill>
                    <a:sysClr val="windowText" lastClr="000000"/>
                  </a:solidFill>
                  <a:prstDash val="solid"/>
                  <a:miter lim="800000"/>
                </a:ln>
                <a:solidFill>
                  <a:srgbClr val="00FF00"/>
                </a:solidFill>
                <a:effectLst>
                  <a:outerShdw blurRad="50800" algn="tl" rotWithShape="0">
                    <a:srgbClr val="000000"/>
                  </a:outerShdw>
                </a:effectLst>
              </a:rPr>
              <a:t>nd photosynthetic.</a:t>
            </a:r>
            <a:endParaRPr lang="en-US" sz="4400" dirty="0">
              <a:ln w="12700" cmpd="sng">
                <a:solidFill>
                  <a:sysClr val="windowText" lastClr="000000"/>
                </a:solidFill>
                <a:prstDash val="solid"/>
                <a:miter lim="800000"/>
              </a:ln>
            </a:endParaRPr>
          </a:p>
        </p:txBody>
      </p:sp>
      <p:sp>
        <p:nvSpPr>
          <p:cNvPr id="16" name="Rectangle 15"/>
          <p:cNvSpPr/>
          <p:nvPr/>
        </p:nvSpPr>
        <p:spPr>
          <a:xfrm>
            <a:off x="381000" y="2292575"/>
            <a:ext cx="8458200" cy="830997"/>
          </a:xfrm>
          <a:prstGeom prst="rect">
            <a:avLst/>
          </a:prstGeom>
        </p:spPr>
        <p:txBody>
          <a:bodyPr wrap="square">
            <a:spAutoFit/>
          </a:bodyPr>
          <a:lstStyle/>
          <a:p>
            <a:pPr algn="ctr">
              <a:buNone/>
            </a:pPr>
            <a:r>
              <a:rPr lang="en-US" sz="4800" dirty="0">
                <a:ln w="17780" cmpd="sng">
                  <a:solidFill>
                    <a:sysClr val="windowText" lastClr="000000"/>
                  </a:solidFill>
                  <a:prstDash val="solid"/>
                  <a:miter lim="800000"/>
                </a:ln>
                <a:solidFill>
                  <a:srgbClr val="FFFFFF"/>
                </a:solidFill>
                <a:effectLst>
                  <a:glow rad="304800">
                    <a:srgbClr val="FFFF00"/>
                  </a:glow>
                  <a:outerShdw blurRad="50800" algn="tl" rotWithShape="0">
                    <a:srgbClr val="000000"/>
                  </a:outerShdw>
                </a:effectLst>
              </a:rPr>
              <a:t>Capturing energy from the sun</a:t>
            </a:r>
            <a:endParaRPr lang="en-US" sz="4800" b="1" dirty="0">
              <a:ln w="17780" cmpd="sng">
                <a:solidFill>
                  <a:sysClr val="windowText" lastClr="000000"/>
                </a:solidFill>
                <a:prstDash val="solid"/>
                <a:miter lim="800000"/>
              </a:ln>
              <a:solidFill>
                <a:srgbClr val="FFFFFF"/>
              </a:solidFill>
              <a:effectLst>
                <a:glow rad="304800">
                  <a:srgbClr val="FFFF00"/>
                </a:glow>
                <a:outerShdw blurRad="50800" algn="tl" rotWithShape="0">
                  <a:srgbClr val="000000"/>
                </a:outerShdw>
              </a:effectLst>
            </a:endParaRPr>
          </a:p>
        </p:txBody>
      </p:sp>
      <p:sp>
        <p:nvSpPr>
          <p:cNvPr id="17" name="Rectangle 16"/>
          <p:cNvSpPr/>
          <p:nvPr/>
        </p:nvSpPr>
        <p:spPr>
          <a:xfrm>
            <a:off x="228600" y="3113664"/>
            <a:ext cx="9067800" cy="923330"/>
          </a:xfrm>
          <a:prstGeom prst="rect">
            <a:avLst/>
          </a:prstGeom>
        </p:spPr>
        <p:txBody>
          <a:bodyPr wrap="square">
            <a:spAutoFit/>
          </a:bodyPr>
          <a:lstStyle/>
          <a:p>
            <a:pPr>
              <a:buNone/>
            </a:pPr>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Using CO</a:t>
            </a:r>
            <a:r>
              <a:rPr lang="en-US" sz="4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2</a:t>
            </a:r>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5400" dirty="0">
                <a:ln w="900" cmpd="sng">
                  <a:solidFill>
                    <a:schemeClr val="accent1">
                      <a:satMod val="190000"/>
                      <a:alpha val="55000"/>
                    </a:schemeClr>
                  </a:solidFill>
                  <a:prstDash val="solid"/>
                </a:ln>
                <a:solidFill>
                  <a:schemeClr val="accent1">
                    <a:lumMod val="60000"/>
                    <a:lumOff val="40000"/>
                  </a:schemeClr>
                </a:solidFill>
                <a:effectLst>
                  <a:glow rad="88900">
                    <a:schemeClr val="tx1"/>
                  </a:glow>
                  <a:innerShdw blurRad="101600" dist="76200" dir="5400000">
                    <a:schemeClr val="accent1">
                      <a:satMod val="190000"/>
                      <a:tint val="100000"/>
                      <a:alpha val="74000"/>
                    </a:schemeClr>
                  </a:innerShdw>
                </a:effectLst>
              </a:rPr>
              <a:t>and water to…</a:t>
            </a:r>
            <a:endParaRPr lang="en-US" sz="5400" b="1" dirty="0">
              <a:ln w="900" cmpd="sng">
                <a:solidFill>
                  <a:schemeClr val="accent1">
                    <a:satMod val="190000"/>
                    <a:alpha val="55000"/>
                  </a:schemeClr>
                </a:solidFill>
                <a:prstDash val="solid"/>
              </a:ln>
              <a:solidFill>
                <a:schemeClr val="accent1">
                  <a:lumMod val="60000"/>
                  <a:lumOff val="40000"/>
                </a:schemeClr>
              </a:solidFill>
              <a:effectLst>
                <a:glow rad="88900">
                  <a:schemeClr val="tx1"/>
                </a:glow>
                <a:innerShdw blurRad="101600" dist="76200" dir="5400000">
                  <a:schemeClr val="accent1">
                    <a:satMod val="190000"/>
                    <a:tint val="100000"/>
                    <a:alpha val="74000"/>
                  </a:schemeClr>
                </a:innerShdw>
              </a:effectLst>
            </a:endParaRPr>
          </a:p>
        </p:txBody>
      </p:sp>
      <p:sp>
        <p:nvSpPr>
          <p:cNvPr id="18" name="Rectangle 17"/>
          <p:cNvSpPr/>
          <p:nvPr/>
        </p:nvSpPr>
        <p:spPr>
          <a:xfrm>
            <a:off x="228600" y="3896108"/>
            <a:ext cx="9067800" cy="830997"/>
          </a:xfrm>
          <a:prstGeom prst="rect">
            <a:avLst/>
          </a:prstGeom>
        </p:spPr>
        <p:txBody>
          <a:bodyPr wrap="square">
            <a:spAutoFit/>
          </a:bodyPr>
          <a:lstStyle/>
          <a:p>
            <a:pPr>
              <a:buNone/>
            </a:pPr>
            <a:r>
              <a:rPr lang="en-US" sz="4800" b="1" dirty="0">
                <a:ln w="17780" cmpd="sng">
                  <a:solidFill>
                    <a:sysClr val="windowText" lastClr="000000"/>
                  </a:solidFill>
                  <a:prstDash val="solid"/>
                  <a:miter lim="800000"/>
                </a:ln>
                <a:solidFill>
                  <a:srgbClr val="FF66FF"/>
                </a:solidFill>
                <a:effectLst>
                  <a:outerShdw blurRad="50800" algn="tl" rotWithShape="0">
                    <a:srgbClr val="000000"/>
                  </a:outerShdw>
                </a:effectLst>
              </a:rPr>
              <a:t>create sugar </a:t>
            </a:r>
            <a:r>
              <a:rPr lang="en-US" sz="4800" b="1" dirty="0">
                <a:ln w="17780" cmpd="sng">
                  <a:solidFill>
                    <a:sysClr val="windowText" lastClr="000000"/>
                  </a:solidFill>
                  <a:prstDash val="solid"/>
                  <a:miter lim="800000"/>
                </a:ln>
                <a:solidFill>
                  <a:srgbClr val="00B0F0"/>
                </a:solidFill>
                <a:effectLst>
                  <a:outerShdw blurRad="50800" algn="tl" rotWithShape="0">
                    <a:srgbClr val="000000"/>
                  </a:outerShdw>
                </a:effectLst>
              </a:rPr>
              <a:t>and oxygen.</a:t>
            </a:r>
          </a:p>
        </p:txBody>
      </p:sp>
      <p:sp>
        <p:nvSpPr>
          <p:cNvPr id="19" name="Rectangle 18"/>
          <p:cNvSpPr/>
          <p:nvPr/>
        </p:nvSpPr>
        <p:spPr>
          <a:xfrm>
            <a:off x="381000" y="4727105"/>
            <a:ext cx="9067798" cy="830997"/>
          </a:xfrm>
          <a:prstGeom prst="rect">
            <a:avLst/>
          </a:prstGeom>
        </p:spPr>
        <p:txBody>
          <a:bodyPr wrap="square">
            <a:spAutoFit/>
          </a:bodyPr>
          <a:lstStyle/>
          <a:p>
            <a:pPr>
              <a:buNone/>
            </a:pPr>
            <a:r>
              <a:rPr lang="en-US" sz="4800" dirty="0">
                <a:ln w="17780" cmpd="sng">
                  <a:solidFill>
                    <a:sysClr val="windowText" lastClr="000000"/>
                  </a:solidFill>
                  <a:prstDash val="solid"/>
                  <a:miter lim="800000"/>
                </a:ln>
                <a:solidFill>
                  <a:srgbClr val="996633"/>
                </a:solidFill>
                <a:effectLst>
                  <a:outerShdw blurRad="50800" algn="tl" rotWithShape="0">
                    <a:srgbClr val="000000"/>
                  </a:outerShdw>
                </a:effectLst>
              </a:rPr>
              <a:t>connected to animals, </a:t>
            </a:r>
            <a:r>
              <a:rPr lang="en-US" sz="4800" dirty="0">
                <a:ln w="17780" cmpd="sng">
                  <a:solidFill>
                    <a:sysClr val="windowText" lastClr="000000"/>
                  </a:solidFill>
                  <a:prstDash val="solid"/>
                  <a:miter lim="800000"/>
                </a:ln>
                <a:solidFill>
                  <a:srgbClr val="FFC000"/>
                </a:solidFill>
                <a:effectLst>
                  <a:outerShdw blurRad="50800" algn="tl" rotWithShape="0">
                    <a:srgbClr val="000000"/>
                  </a:outerShdw>
                </a:effectLst>
              </a:rPr>
              <a:t>and</a:t>
            </a:r>
            <a:r>
              <a:rPr lang="en-US"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4800" b="1" dirty="0">
              <a:ln w="17780" cmpd="sng">
                <a:solidFill>
                  <a:sysClr val="windowText" lastClr="000000"/>
                </a:solidFill>
                <a:prstDash val="solid"/>
                <a:miter lim="800000"/>
              </a:ln>
              <a:solidFill>
                <a:srgbClr val="FFC000"/>
              </a:solidFill>
              <a:effectLst>
                <a:outerShdw blurRad="50800" algn="tl" rotWithShape="0">
                  <a:srgbClr val="000000"/>
                </a:outerShdw>
              </a:effectLst>
            </a:endParaRPr>
          </a:p>
        </p:txBody>
      </p:sp>
      <p:sp>
        <p:nvSpPr>
          <p:cNvPr id="20" name="Rectangle 19"/>
          <p:cNvSpPr/>
          <p:nvPr/>
        </p:nvSpPr>
        <p:spPr>
          <a:xfrm>
            <a:off x="381000" y="5597147"/>
            <a:ext cx="9296400" cy="830997"/>
          </a:xfrm>
          <a:prstGeom prst="rect">
            <a:avLst/>
          </a:prstGeom>
        </p:spPr>
        <p:txBody>
          <a:bodyPr wrap="square">
            <a:spAutoFit/>
          </a:bodyPr>
          <a:lstStyle/>
          <a:p>
            <a:pPr>
              <a:buNone/>
            </a:pPr>
            <a:r>
              <a:rPr lang="en-US" sz="4800" b="1" dirty="0">
                <a:ln w="19050" cmpd="sng">
                  <a:solidFill>
                    <a:sysClr val="windowText" lastClr="000000"/>
                  </a:solidFill>
                  <a:prstDash val="solid"/>
                  <a:miter lim="800000"/>
                </a:ln>
                <a:solidFill>
                  <a:srgbClr val="FF7C80"/>
                </a:solidFill>
                <a:effectLst>
                  <a:outerShdw blurRad="50800" algn="tl" rotWithShape="0">
                    <a:srgbClr val="000000"/>
                  </a:outerShdw>
                </a:effectLst>
              </a:rPr>
              <a:t>necessary for our survival</a:t>
            </a:r>
          </a:p>
        </p:txBody>
      </p:sp>
    </p:spTree>
    <p:extLst>
      <p:ext uri="{BB962C8B-B14F-4D97-AF65-F5344CB8AC3E}">
        <p14:creationId xmlns:p14="http://schemas.microsoft.com/office/powerpoint/2010/main" val="9873574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457200" y="304800"/>
            <a:ext cx="7924800" cy="5821363"/>
          </a:xfrm>
        </p:spPr>
        <p:txBody>
          <a:bodyPr/>
          <a:lstStyle/>
          <a:p>
            <a:pPr eaLnBrk="1" hangingPunct="1"/>
            <a:r>
              <a:rPr lang="en-US"/>
              <a:t>Next Area of Focus: ________ ?</a:t>
            </a:r>
          </a:p>
        </p:txBody>
      </p:sp>
      <p:pic>
        <p:nvPicPr>
          <p:cNvPr id="32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5410200"/>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9906181"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7197a7638f722acd13ad0c952384bcc45302039"/>
</p:tagLst>
</file>

<file path=ppt/theme/theme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TotalTime>
  <Words>2111</Words>
  <Application>Microsoft Office PowerPoint</Application>
  <PresentationFormat>On-screen Show (4:3)</PresentationFormat>
  <Paragraphs>259</Paragraphs>
  <Slides>81</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81</vt:i4>
      </vt:variant>
    </vt:vector>
  </HeadingPairs>
  <TitlesOfParts>
    <vt:vector size="99" baseType="lpstr">
      <vt:lpstr>Aptos</vt:lpstr>
      <vt:lpstr>Arial</vt:lpstr>
      <vt:lpstr>Arial Narrow</vt:lpstr>
      <vt:lpstr>Calibri</vt:lpstr>
      <vt:lpstr>Calibri Light</vt:lpstr>
      <vt:lpstr>Century Gothic</vt:lpstr>
      <vt:lpstr>Symbol</vt:lpstr>
      <vt:lpstr>Tahoma</vt:lpstr>
      <vt:lpstr>Times New Roman</vt:lpstr>
      <vt:lpstr>Verdana</vt:lpstr>
      <vt:lpstr>Wingdings</vt:lpstr>
      <vt:lpstr>1_Curtain Call</vt:lpstr>
      <vt:lpstr>Curtain Call</vt:lpstr>
      <vt:lpstr>Default Design</vt:lpstr>
      <vt:lpstr>3_Default Design</vt:lpstr>
      <vt:lpstr>4_Default Design</vt:lpstr>
      <vt:lpstr>Office Theme</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16</cp:revision>
  <dcterms:modified xsi:type="dcterms:W3CDTF">2024-08-16T03:37:51Z</dcterms:modified>
</cp:coreProperties>
</file>