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Lst>
  <p:notesMasterIdLst>
    <p:notesMasterId r:id="rId172"/>
  </p:notesMasterIdLst>
  <p:handoutMasterIdLst>
    <p:handoutMasterId r:id="rId173"/>
  </p:handoutMasterIdLst>
  <p:sldIdLst>
    <p:sldId id="536" r:id="rId4"/>
    <p:sldId id="333" r:id="rId5"/>
    <p:sldId id="531" r:id="rId6"/>
    <p:sldId id="532" r:id="rId7"/>
    <p:sldId id="533" r:id="rId8"/>
    <p:sldId id="534" r:id="rId9"/>
    <p:sldId id="638" r:id="rId10"/>
    <p:sldId id="639" r:id="rId11"/>
    <p:sldId id="640" r:id="rId12"/>
    <p:sldId id="641" r:id="rId13"/>
    <p:sldId id="642" r:id="rId14"/>
    <p:sldId id="647" r:id="rId15"/>
    <p:sldId id="652" r:id="rId16"/>
    <p:sldId id="653" r:id="rId17"/>
    <p:sldId id="655" r:id="rId18"/>
    <p:sldId id="657" r:id="rId19"/>
    <p:sldId id="658" r:id="rId20"/>
    <p:sldId id="659" r:id="rId21"/>
    <p:sldId id="661" r:id="rId22"/>
    <p:sldId id="663" r:id="rId23"/>
    <p:sldId id="664" r:id="rId24"/>
    <p:sldId id="671" r:id="rId25"/>
    <p:sldId id="673" r:id="rId26"/>
    <p:sldId id="678" r:id="rId27"/>
    <p:sldId id="679" r:id="rId28"/>
    <p:sldId id="680" r:id="rId29"/>
    <p:sldId id="682" r:id="rId30"/>
    <p:sldId id="684" r:id="rId31"/>
    <p:sldId id="685" r:id="rId32"/>
    <p:sldId id="688" r:id="rId33"/>
    <p:sldId id="690" r:id="rId34"/>
    <p:sldId id="694" r:id="rId35"/>
    <p:sldId id="695" r:id="rId36"/>
    <p:sldId id="696" r:id="rId37"/>
    <p:sldId id="705" r:id="rId38"/>
    <p:sldId id="709" r:id="rId39"/>
    <p:sldId id="711" r:id="rId40"/>
    <p:sldId id="716" r:id="rId41"/>
    <p:sldId id="717" r:id="rId42"/>
    <p:sldId id="719" r:id="rId43"/>
    <p:sldId id="720" r:id="rId44"/>
    <p:sldId id="721" r:id="rId45"/>
    <p:sldId id="727" r:id="rId46"/>
    <p:sldId id="728" r:id="rId47"/>
    <p:sldId id="730" r:id="rId48"/>
    <p:sldId id="732" r:id="rId49"/>
    <p:sldId id="733" r:id="rId50"/>
    <p:sldId id="737" r:id="rId51"/>
    <p:sldId id="735" r:id="rId52"/>
    <p:sldId id="736" r:id="rId53"/>
    <p:sldId id="738" r:id="rId54"/>
    <p:sldId id="740" r:id="rId55"/>
    <p:sldId id="754" r:id="rId56"/>
    <p:sldId id="618" r:id="rId57"/>
    <p:sldId id="619" r:id="rId58"/>
    <p:sldId id="749" r:id="rId59"/>
    <p:sldId id="750" r:id="rId60"/>
    <p:sldId id="751" r:id="rId61"/>
    <p:sldId id="541" r:id="rId62"/>
    <p:sldId id="542" r:id="rId63"/>
    <p:sldId id="543" r:id="rId64"/>
    <p:sldId id="544" r:id="rId65"/>
    <p:sldId id="545" r:id="rId66"/>
    <p:sldId id="548" r:id="rId67"/>
    <p:sldId id="549" r:id="rId68"/>
    <p:sldId id="550" r:id="rId69"/>
    <p:sldId id="551" r:id="rId70"/>
    <p:sldId id="552" r:id="rId71"/>
    <p:sldId id="554" r:id="rId72"/>
    <p:sldId id="555" r:id="rId73"/>
    <p:sldId id="556" r:id="rId74"/>
    <p:sldId id="557" r:id="rId75"/>
    <p:sldId id="558" r:id="rId76"/>
    <p:sldId id="620" r:id="rId77"/>
    <p:sldId id="621" r:id="rId78"/>
    <p:sldId id="559" r:id="rId79"/>
    <p:sldId id="560" r:id="rId80"/>
    <p:sldId id="569" r:id="rId81"/>
    <p:sldId id="570" r:id="rId82"/>
    <p:sldId id="562" r:id="rId83"/>
    <p:sldId id="561" r:id="rId84"/>
    <p:sldId id="563" r:id="rId85"/>
    <p:sldId id="564" r:id="rId86"/>
    <p:sldId id="565" r:id="rId87"/>
    <p:sldId id="566" r:id="rId88"/>
    <p:sldId id="567" r:id="rId89"/>
    <p:sldId id="568" r:id="rId90"/>
    <p:sldId id="753" r:id="rId91"/>
    <p:sldId id="571" r:id="rId92"/>
    <p:sldId id="572" r:id="rId93"/>
    <p:sldId id="574" r:id="rId94"/>
    <p:sldId id="575" r:id="rId95"/>
    <p:sldId id="576" r:id="rId96"/>
    <p:sldId id="577" r:id="rId97"/>
    <p:sldId id="622" r:id="rId98"/>
    <p:sldId id="623" r:id="rId99"/>
    <p:sldId id="578" r:id="rId100"/>
    <p:sldId id="579" r:id="rId101"/>
    <p:sldId id="580" r:id="rId102"/>
    <p:sldId id="581" r:id="rId103"/>
    <p:sldId id="582" r:id="rId104"/>
    <p:sldId id="583" r:id="rId105"/>
    <p:sldId id="584" r:id="rId106"/>
    <p:sldId id="585" r:id="rId107"/>
    <p:sldId id="586" r:id="rId108"/>
    <p:sldId id="587" r:id="rId109"/>
    <p:sldId id="588" r:id="rId110"/>
    <p:sldId id="592" r:id="rId111"/>
    <p:sldId id="591" r:id="rId112"/>
    <p:sldId id="590" r:id="rId113"/>
    <p:sldId id="624" r:id="rId114"/>
    <p:sldId id="625" r:id="rId115"/>
    <p:sldId id="594" r:id="rId116"/>
    <p:sldId id="595" r:id="rId117"/>
    <p:sldId id="596" r:id="rId118"/>
    <p:sldId id="597" r:id="rId119"/>
    <p:sldId id="598" r:id="rId120"/>
    <p:sldId id="599" r:id="rId121"/>
    <p:sldId id="600" r:id="rId122"/>
    <p:sldId id="601" r:id="rId123"/>
    <p:sldId id="602" r:id="rId124"/>
    <p:sldId id="603" r:id="rId125"/>
    <p:sldId id="604" r:id="rId126"/>
    <p:sldId id="605" r:id="rId127"/>
    <p:sldId id="606" r:id="rId128"/>
    <p:sldId id="607" r:id="rId129"/>
    <p:sldId id="752" r:id="rId130"/>
    <p:sldId id="608" r:id="rId131"/>
    <p:sldId id="609" r:id="rId132"/>
    <p:sldId id="610" r:id="rId133"/>
    <p:sldId id="611" r:id="rId134"/>
    <p:sldId id="612" r:id="rId135"/>
    <p:sldId id="614" r:id="rId136"/>
    <p:sldId id="615" r:id="rId137"/>
    <p:sldId id="616" r:id="rId138"/>
    <p:sldId id="626" r:id="rId139"/>
    <p:sldId id="627" r:id="rId140"/>
    <p:sldId id="505" r:id="rId141"/>
    <p:sldId id="506" r:id="rId142"/>
    <p:sldId id="507" r:id="rId143"/>
    <p:sldId id="508" r:id="rId144"/>
    <p:sldId id="509" r:id="rId145"/>
    <p:sldId id="745" r:id="rId146"/>
    <p:sldId id="746" r:id="rId147"/>
    <p:sldId id="512" r:id="rId148"/>
    <p:sldId id="513" r:id="rId149"/>
    <p:sldId id="514" r:id="rId150"/>
    <p:sldId id="515" r:id="rId151"/>
    <p:sldId id="516" r:id="rId152"/>
    <p:sldId id="517" r:id="rId153"/>
    <p:sldId id="518" r:id="rId154"/>
    <p:sldId id="528" r:id="rId155"/>
    <p:sldId id="529" r:id="rId156"/>
    <p:sldId id="629" r:id="rId157"/>
    <p:sldId id="628" r:id="rId158"/>
    <p:sldId id="630" r:id="rId159"/>
    <p:sldId id="631" r:id="rId160"/>
    <p:sldId id="632" r:id="rId161"/>
    <p:sldId id="633" r:id="rId162"/>
    <p:sldId id="634" r:id="rId163"/>
    <p:sldId id="635" r:id="rId164"/>
    <p:sldId id="522" r:id="rId165"/>
    <p:sldId id="755" r:id="rId166"/>
    <p:sldId id="1542" r:id="rId167"/>
    <p:sldId id="1579" r:id="rId168"/>
    <p:sldId id="1580" r:id="rId169"/>
    <p:sldId id="4682" r:id="rId170"/>
    <p:sldId id="1474" r:id="rId171"/>
  </p:sldIdLst>
  <p:sldSz cx="9144000" cy="6858000" type="screen4x3"/>
  <p:notesSz cx="6858000" cy="9144000"/>
  <p:custDataLst>
    <p:tags r:id="rId17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FF"/>
    <a:srgbClr val="FFCCFF"/>
    <a:srgbClr val="FFCC99"/>
    <a:srgbClr val="FFFF99"/>
    <a:srgbClr val="FF7C80"/>
    <a:srgbClr val="336699"/>
    <a:srgbClr val="CCECFF"/>
    <a:srgbClr val="CCCC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p:cViewPr varScale="1">
        <p:scale>
          <a:sx n="110" d="100"/>
          <a:sy n="110" d="100"/>
        </p:scale>
        <p:origin x="5592"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presProps" Target="presProps.xml"/><Relationship Id="rId170" Type="http://schemas.openxmlformats.org/officeDocument/2006/relationships/slide" Target="slides/slide167.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slide" Target="slides/slide161.xml"/><Relationship Id="rId169" Type="http://schemas.openxmlformats.org/officeDocument/2006/relationships/slide" Target="slides/slide166.xml"/><Relationship Id="rId177"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notesMaster" Target="notesMasters/notes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tags" Target="tags/tag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83A8FFC-FB92-4F5E-8165-A161DA50BD6B}" type="slidenum">
              <a:rPr lang="en-US" altLang="en-US"/>
              <a:pPr/>
              <a:t>‹#›</a:t>
            </a:fld>
            <a:endParaRPr lang="en-US" altLang="en-US"/>
          </a:p>
        </p:txBody>
      </p:sp>
    </p:spTree>
    <p:extLst>
      <p:ext uri="{BB962C8B-B14F-4D97-AF65-F5344CB8AC3E}">
        <p14:creationId xmlns:p14="http://schemas.microsoft.com/office/powerpoint/2010/main" val="262670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1492AC-1A71-4A28-8C62-9230021705D5}" type="slidenum">
              <a:rPr lang="en-US" altLang="en-US"/>
              <a:pPr/>
              <a:t>‹#›</a:t>
            </a:fld>
            <a:endParaRPr lang="en-US" altLang="en-US"/>
          </a:p>
        </p:txBody>
      </p:sp>
    </p:spTree>
    <p:extLst>
      <p:ext uri="{BB962C8B-B14F-4D97-AF65-F5344CB8AC3E}">
        <p14:creationId xmlns:p14="http://schemas.microsoft.com/office/powerpoint/2010/main" val="1082649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89F999-A908-42D7-BE23-BB1AC0CDC556}" type="slidenum">
              <a:rPr lang="en-US" altLang="en-US"/>
              <a:pPr/>
              <a:t>‹#›</a:t>
            </a:fld>
            <a:endParaRPr lang="en-US" altLang="en-US"/>
          </a:p>
        </p:txBody>
      </p:sp>
    </p:spTree>
    <p:extLst>
      <p:ext uri="{BB962C8B-B14F-4D97-AF65-F5344CB8AC3E}">
        <p14:creationId xmlns:p14="http://schemas.microsoft.com/office/powerpoint/2010/main" val="296373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56B2AD-FF3E-4E6B-BC5F-CF3D687AB20D}" type="slidenum">
              <a:rPr lang="en-US" altLang="en-US"/>
              <a:pPr/>
              <a:t>‹#›</a:t>
            </a:fld>
            <a:endParaRPr lang="en-US" altLang="en-US"/>
          </a:p>
        </p:txBody>
      </p:sp>
    </p:spTree>
    <p:extLst>
      <p:ext uri="{BB962C8B-B14F-4D97-AF65-F5344CB8AC3E}">
        <p14:creationId xmlns:p14="http://schemas.microsoft.com/office/powerpoint/2010/main" val="163022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7E4FD4-63BC-4E5E-B8BE-373ED9FBD7B5}" type="slidenum">
              <a:rPr lang="en-US" altLang="en-US"/>
              <a:pPr/>
              <a:t>‹#›</a:t>
            </a:fld>
            <a:endParaRPr lang="en-US" altLang="en-US"/>
          </a:p>
        </p:txBody>
      </p:sp>
    </p:spTree>
    <p:extLst>
      <p:ext uri="{BB962C8B-B14F-4D97-AF65-F5344CB8AC3E}">
        <p14:creationId xmlns:p14="http://schemas.microsoft.com/office/powerpoint/2010/main" val="176651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F4AB9E-B636-4434-8E00-867188FBA92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6322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391CA-DC97-4D24-9E27-B71F8036BBC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5015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CD4FD5-B7A6-4F8C-BEFA-79B60FBAF27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1220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60616A-4D12-423B-A5C6-1F07E74027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12472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424AA5-99E5-4F5F-A7AA-AA0C465E1D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472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3795CE-4546-4A33-AA6E-AF47592DCF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4388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17ACB6-7F5B-4CB2-8642-0A540F2B073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50878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5C5B8-0FDF-49C3-9985-254295A06DD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1591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B86659-570F-42A3-80D2-3E32B2245753}" type="slidenum">
              <a:rPr lang="en-US" altLang="en-US"/>
              <a:pPr/>
              <a:t>‹#›</a:t>
            </a:fld>
            <a:endParaRPr lang="en-US" altLang="en-US"/>
          </a:p>
        </p:txBody>
      </p:sp>
    </p:spTree>
    <p:extLst>
      <p:ext uri="{BB962C8B-B14F-4D97-AF65-F5344CB8AC3E}">
        <p14:creationId xmlns:p14="http://schemas.microsoft.com/office/powerpoint/2010/main" val="38799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6CA026-BBCB-417E-A785-485B4DCE6E8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931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1B2C4E-FFB0-42AB-B380-2F888C6765B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30571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975784-39D6-4515-94EA-0CEE2B5818A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91961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4067DD-1D45-4DCE-A413-DC7F29D4AA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75894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995AEF9-52A4-41A5-A446-D312ED6F1B9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5545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1447314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2728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557637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2327839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418501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BC17A6-3315-4DC6-B002-49DB39888135}" type="slidenum">
              <a:rPr lang="en-US" altLang="en-US"/>
              <a:pPr/>
              <a:t>‹#›</a:t>
            </a:fld>
            <a:endParaRPr lang="en-US" altLang="en-US"/>
          </a:p>
        </p:txBody>
      </p:sp>
    </p:spTree>
    <p:extLst>
      <p:ext uri="{BB962C8B-B14F-4D97-AF65-F5344CB8AC3E}">
        <p14:creationId xmlns:p14="http://schemas.microsoft.com/office/powerpoint/2010/main" val="323165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734656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3667629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088318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3653451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775815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1505554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266578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98992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46D01C-0156-43F1-B743-CC6828A91538}" type="slidenum">
              <a:rPr lang="en-US" altLang="en-US"/>
              <a:pPr/>
              <a:t>‹#›</a:t>
            </a:fld>
            <a:endParaRPr lang="en-US" altLang="en-US"/>
          </a:p>
        </p:txBody>
      </p:sp>
    </p:spTree>
    <p:extLst>
      <p:ext uri="{BB962C8B-B14F-4D97-AF65-F5344CB8AC3E}">
        <p14:creationId xmlns:p14="http://schemas.microsoft.com/office/powerpoint/2010/main" val="420805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FCE4B0D-DD3A-4677-BFBE-100289768A84}" type="slidenum">
              <a:rPr lang="en-US" altLang="en-US"/>
              <a:pPr/>
              <a:t>‹#›</a:t>
            </a:fld>
            <a:endParaRPr lang="en-US" altLang="en-US"/>
          </a:p>
        </p:txBody>
      </p:sp>
    </p:spTree>
    <p:extLst>
      <p:ext uri="{BB962C8B-B14F-4D97-AF65-F5344CB8AC3E}">
        <p14:creationId xmlns:p14="http://schemas.microsoft.com/office/powerpoint/2010/main" val="31518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A883E6A-0E70-4366-9A7F-FE5B757B8FCA}" type="slidenum">
              <a:rPr lang="en-US" altLang="en-US"/>
              <a:pPr/>
              <a:t>‹#›</a:t>
            </a:fld>
            <a:endParaRPr lang="en-US" altLang="en-US"/>
          </a:p>
        </p:txBody>
      </p:sp>
    </p:spTree>
    <p:extLst>
      <p:ext uri="{BB962C8B-B14F-4D97-AF65-F5344CB8AC3E}">
        <p14:creationId xmlns:p14="http://schemas.microsoft.com/office/powerpoint/2010/main" val="13251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B52A13A-EDEA-43CA-A3C1-B0B23058E64E}" type="slidenum">
              <a:rPr lang="en-US" altLang="en-US"/>
              <a:pPr/>
              <a:t>‹#›</a:t>
            </a:fld>
            <a:endParaRPr lang="en-US" altLang="en-US"/>
          </a:p>
        </p:txBody>
      </p:sp>
    </p:spTree>
    <p:extLst>
      <p:ext uri="{BB962C8B-B14F-4D97-AF65-F5344CB8AC3E}">
        <p14:creationId xmlns:p14="http://schemas.microsoft.com/office/powerpoint/2010/main" val="375640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36AD505-DC03-4EAF-A2F3-86AC66AF240F}" type="slidenum">
              <a:rPr lang="en-US" altLang="en-US"/>
              <a:pPr/>
              <a:t>‹#›</a:t>
            </a:fld>
            <a:endParaRPr lang="en-US" altLang="en-US"/>
          </a:p>
        </p:txBody>
      </p:sp>
    </p:spTree>
    <p:extLst>
      <p:ext uri="{BB962C8B-B14F-4D97-AF65-F5344CB8AC3E}">
        <p14:creationId xmlns:p14="http://schemas.microsoft.com/office/powerpoint/2010/main" val="64100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878F17-C58B-48E0-98CF-49D1BD0B88C9}" type="slidenum">
              <a:rPr lang="en-US" altLang="en-US"/>
              <a:pPr/>
              <a:t>‹#›</a:t>
            </a:fld>
            <a:endParaRPr lang="en-US" altLang="en-US"/>
          </a:p>
        </p:txBody>
      </p:sp>
    </p:spTree>
    <p:extLst>
      <p:ext uri="{BB962C8B-B14F-4D97-AF65-F5344CB8AC3E}">
        <p14:creationId xmlns:p14="http://schemas.microsoft.com/office/powerpoint/2010/main" val="272519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9A2375-C253-41E2-B8E4-F827024E3AE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42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FFFFFF"/>
              </a:solidFill>
            </a:endParaRPr>
          </a:p>
        </p:txBody>
      </p:sp>
      <p:sp>
        <p:nvSpPr>
          <p:cNvPr id="7542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FFFFFF"/>
              </a:solidFill>
            </a:endParaRPr>
          </a:p>
        </p:txBody>
      </p:sp>
      <p:sp>
        <p:nvSpPr>
          <p:cNvPr id="7542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917E17C5-477E-42FB-9C46-457937F9A13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49189545"/>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460480822"/>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1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jpeg"/><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jpeg"/></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4.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9.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5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5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6.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16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emf"/><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image" Target="../media/image53.png"/><Relationship Id="rId4" Type="http://schemas.openxmlformats.org/officeDocument/2006/relationships/image" Target="../media/image58.png"/></Relationships>
</file>

<file path=ppt/slides/_rels/slide1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emf"/><Relationship Id="rId1" Type="http://schemas.openxmlformats.org/officeDocument/2006/relationships/slideLayout" Target="../slideLayouts/slideLayout26.xml"/><Relationship Id="rId5" Type="http://schemas.openxmlformats.org/officeDocument/2006/relationships/image" Target="../media/image62.png"/><Relationship Id="rId4" Type="http://schemas.openxmlformats.org/officeDocument/2006/relationships/image" Target="../media/image58.png"/></Relationships>
</file>

<file path=ppt/slides/_rels/slide1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jpeg"/><Relationship Id="rId1" Type="http://schemas.openxmlformats.org/officeDocument/2006/relationships/slideLayout" Target="../slideLayouts/slideLayout26.xml"/></Relationships>
</file>

<file path=ppt/slides/_rels/slide168.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5.png"/><Relationship Id="rId7" Type="http://schemas.openxmlformats.org/officeDocument/2006/relationships/image" Target="../media/image66.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4.png"/><Relationship Id="rId1" Type="http://schemas.openxmlformats.org/officeDocument/2006/relationships/slideLayout" Target="../slideLayouts/slideLayout26.xml"/><Relationship Id="rId6" Type="http://schemas.openxmlformats.org/officeDocument/2006/relationships/hyperlink" Target="https://www.instagram.com/ryemurph88/"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8.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4.gif"/></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763000" cy="12954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algn="ctr">
              <a:defRPr/>
            </a:pPr>
            <a:r>
              <a:rPr lang="en-US" sz="5400" b="1" dirty="0">
                <a:ln w="900" cmpd="sng">
                  <a:solidFill>
                    <a:schemeClr val="tx1">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Arial" charset="0"/>
              </a:rPr>
              <a:t>Review Game</a:t>
            </a:r>
          </a:p>
        </p:txBody>
      </p:sp>
      <p:sp>
        <p:nvSpPr>
          <p:cNvPr id="4" name="Rectangle 3"/>
          <p:cNvSpPr/>
          <p:nvPr/>
        </p:nvSpPr>
        <p:spPr>
          <a:xfrm>
            <a:off x="152400" y="5259050"/>
            <a:ext cx="3103735" cy="1446550"/>
          </a:xfrm>
          <a:prstGeom prst="rect">
            <a:avLst/>
          </a:prstGeom>
          <a:noFill/>
        </p:spPr>
        <p:txBody>
          <a:bodyPr wrap="none">
            <a:spAutoFit/>
          </a:bodyPr>
          <a:lstStyle/>
          <a:p>
            <a:pPr>
              <a:defRPr/>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Part 3</a:t>
            </a:r>
          </a:p>
          <a:p>
            <a:pPr>
              <a:defRPr/>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Lesson 14 </a:t>
            </a:r>
          </a:p>
        </p:txBody>
      </p:sp>
      <p:pic>
        <p:nvPicPr>
          <p:cNvPr id="2" name="Graphic 1">
            <a:extLst>
              <a:ext uri="{FF2B5EF4-FFF2-40B4-BE49-F238E27FC236}">
                <a16:creationId xmlns:a16="http://schemas.microsoft.com/office/drawing/2014/main" id="{0D701BFD-D6FE-BFFC-E8B2-EA821A05D8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1731" y="5099518"/>
            <a:ext cx="5699410" cy="1610564"/>
          </a:xfrm>
          <a:prstGeom prst="rect">
            <a:avLst/>
          </a:prstGeom>
        </p:spPr>
      </p:pic>
      <p:pic>
        <p:nvPicPr>
          <p:cNvPr id="5" name="Picture 4">
            <a:extLst>
              <a:ext uri="{FF2B5EF4-FFF2-40B4-BE49-F238E27FC236}">
                <a16:creationId xmlns:a16="http://schemas.microsoft.com/office/drawing/2014/main" id="{6CB20C14-40E9-68E1-C9DC-9626AAF3A512}"/>
              </a:ext>
            </a:extLst>
          </p:cNvPr>
          <p:cNvPicPr>
            <a:picLocks noChangeAspect="1"/>
          </p:cNvPicPr>
          <p:nvPr/>
        </p:nvPicPr>
        <p:blipFill>
          <a:blip r:embed="rId6"/>
          <a:stretch>
            <a:fillRect/>
          </a:stretch>
        </p:blipFill>
        <p:spPr>
          <a:xfrm>
            <a:off x="7418674" y="6787306"/>
            <a:ext cx="1633537" cy="706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8451" name="Rectangle 3"/>
          <p:cNvSpPr>
            <a:spLocks noGrp="1" noChangeArrowheads="1"/>
          </p:cNvSpPr>
          <p:nvPr>
            <p:ph idx="1"/>
          </p:nvPr>
        </p:nvSpPr>
        <p:spPr>
          <a:xfrm>
            <a:off x="304800" y="228600"/>
            <a:ext cx="8686800" cy="5826125"/>
          </a:xfrm>
        </p:spPr>
        <p:txBody>
          <a:bodyPr/>
          <a:lstStyle/>
          <a:p>
            <a:pPr eaLnBrk="1" hangingPunct="1">
              <a:defRPr/>
            </a:pPr>
            <a:r>
              <a:rPr lang="en-US" dirty="0"/>
              <a:t>Which below best describes the water molecule.</a:t>
            </a:r>
          </a:p>
          <a:p>
            <a:pPr lvl="1" eaLnBrk="1" hangingPunct="1">
              <a:defRPr/>
            </a:pPr>
            <a:r>
              <a:rPr lang="en-US" dirty="0">
                <a:solidFill>
                  <a:schemeClr val="accent2">
                    <a:lumMod val="40000"/>
                    <a:lumOff val="60000"/>
                  </a:schemeClr>
                </a:solidFill>
              </a:rPr>
              <a:t>A.) </a:t>
            </a:r>
            <a:r>
              <a:rPr lang="en-US" dirty="0">
                <a:solidFill>
                  <a:schemeClr val="accent6">
                    <a:lumMod val="20000"/>
                    <a:lumOff val="80000"/>
                  </a:schemeClr>
                </a:solidFill>
              </a:rPr>
              <a:t>One atom of hydrogen and two atoms of oxygen</a:t>
            </a:r>
          </a:p>
          <a:p>
            <a:pPr lvl="1" eaLnBrk="1" hangingPunct="1">
              <a:defRPr/>
            </a:pPr>
            <a:r>
              <a:rPr lang="en-US" dirty="0">
                <a:solidFill>
                  <a:srgbClr val="00B0F0"/>
                </a:solidFill>
              </a:rPr>
              <a:t>B.) </a:t>
            </a:r>
            <a:r>
              <a:rPr lang="en-US" dirty="0">
                <a:solidFill>
                  <a:srgbClr val="CCECFF"/>
                </a:solidFill>
              </a:rPr>
              <a:t>Three hydrogen atoms</a:t>
            </a:r>
          </a:p>
          <a:p>
            <a:pPr lvl="1" eaLnBrk="1" hangingPunct="1">
              <a:defRPr/>
            </a:pPr>
            <a:r>
              <a:rPr lang="en-US" dirty="0">
                <a:solidFill>
                  <a:srgbClr val="FFCCFF"/>
                </a:solidFill>
              </a:rPr>
              <a:t>C.) Two hydrogen atoms bound to one Oxygen atoms</a:t>
            </a:r>
          </a:p>
          <a:p>
            <a:pPr lvl="1" eaLnBrk="1" hangingPunct="1">
              <a:defRPr/>
            </a:pPr>
            <a:r>
              <a:rPr lang="en-US" dirty="0">
                <a:solidFill>
                  <a:srgbClr val="FFC000"/>
                </a:solidFill>
              </a:rPr>
              <a:t>D.) </a:t>
            </a:r>
            <a:r>
              <a:rPr lang="en-US" dirty="0">
                <a:solidFill>
                  <a:srgbClr val="FFCC99"/>
                </a:solidFill>
              </a:rPr>
              <a:t>Three covalently bonded oxygen </a:t>
            </a:r>
            <a:r>
              <a:rPr lang="en-US" dirty="0">
                <a:solidFill>
                  <a:schemeClr val="tx1"/>
                </a:solidFill>
              </a:rPr>
              <a:t>atoms.</a:t>
            </a:r>
          </a:p>
          <a:p>
            <a:pPr lvl="1" eaLnBrk="1" hangingPunct="1">
              <a:defRPr/>
            </a:pPr>
            <a:r>
              <a:rPr lang="en-US" dirty="0">
                <a:solidFill>
                  <a:srgbClr val="FFCCFF"/>
                </a:solidFill>
              </a:rPr>
              <a:t>E.) </a:t>
            </a:r>
            <a:r>
              <a:rPr lang="en-US" dirty="0" err="1">
                <a:solidFill>
                  <a:srgbClr val="CCCCFF"/>
                </a:solidFill>
              </a:rPr>
              <a:t>Trihydrogen</a:t>
            </a:r>
            <a:r>
              <a:rPr lang="en-US" dirty="0">
                <a:solidFill>
                  <a:srgbClr val="CCCCFF"/>
                </a:solidFill>
              </a:rPr>
              <a:t> Dioxide</a:t>
            </a:r>
          </a:p>
        </p:txBody>
      </p:sp>
      <p:sp>
        <p:nvSpPr>
          <p:cNvPr id="30724"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r" eaLnBrk="0" hangingPunct="0">
              <a:spcBef>
                <a:spcPct val="0"/>
              </a:spcBef>
              <a:buClrTx/>
              <a:buSzTx/>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pic>
        <p:nvPicPr>
          <p:cNvPr id="102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6462"/>
            <a:ext cx="4267200" cy="318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0" y="3446460"/>
            <a:ext cx="4387516" cy="31829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hindigz.com/images/itm_img/10szcotoneb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897" y="2463799"/>
            <a:ext cx="1355725" cy="1355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70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24" y="76200"/>
            <a:ext cx="8833176" cy="4525963"/>
          </a:xfrm>
        </p:spPr>
        <p:txBody>
          <a:bodyPr/>
          <a:lstStyle/>
          <a:p>
            <a:r>
              <a:rPr lang="en-US" dirty="0"/>
              <a:t>What’s the name for when a car loses control of the road as it rides on top of the water?</a:t>
            </a:r>
          </a:p>
        </p:txBody>
      </p:sp>
      <p:pic>
        <p:nvPicPr>
          <p:cNvPr id="19458" name="Picture 2" descr="Image result for hydroplaning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424" y="1295400"/>
            <a:ext cx="8680776" cy="53911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number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288" y="5181600"/>
            <a:ext cx="2514600" cy="1889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3375641"/>
            <a:ext cx="7459094" cy="1446550"/>
          </a:xfrm>
          <a:prstGeom prst="rect">
            <a:avLst/>
          </a:prstGeom>
          <a:noFill/>
          <a:effectLst>
            <a:outerShdw blurRad="50800" dist="1600200" dir="13500000" algn="br" rotWithShape="0">
              <a:prstClr val="black">
                <a:alpha val="40000"/>
              </a:prstClr>
            </a:outerShd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Hydroplaning</a:t>
            </a:r>
          </a:p>
        </p:txBody>
      </p:sp>
    </p:spTree>
    <p:extLst>
      <p:ext uri="{BB962C8B-B14F-4D97-AF65-F5344CB8AC3E}">
        <p14:creationId xmlns:p14="http://schemas.microsoft.com/office/powerpoint/2010/main" val="3812224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3726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7"/>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2" name="Rounded Rectangle 1"/>
          <p:cNvSpPr/>
          <p:nvPr/>
        </p:nvSpPr>
        <p:spPr>
          <a:xfrm>
            <a:off x="4610100" y="346693"/>
            <a:ext cx="1409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3695700" y="845786"/>
            <a:ext cx="1028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rot="20933305">
            <a:off x="4260890" y="1401314"/>
            <a:ext cx="387798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panose="020B0604020202020204" pitchFamily="34" charset="0"/>
                <a:ea typeface="+mn-ea"/>
                <a:cs typeface="+mn-cs"/>
              </a:rPr>
              <a:t>Same word</a:t>
            </a:r>
          </a:p>
        </p:txBody>
      </p:sp>
      <p:cxnSp>
        <p:nvCxnSpPr>
          <p:cNvPr id="5" name="Straight Arrow Connector 4"/>
          <p:cNvCxnSpPr/>
          <p:nvPr/>
        </p:nvCxnSpPr>
        <p:spPr>
          <a:xfrm flipH="1" flipV="1">
            <a:off x="4800600" y="1226168"/>
            <a:ext cx="762000" cy="5683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14950" y="727694"/>
            <a:ext cx="247650" cy="106679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23155" y="5051273"/>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18644406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1491" name="Rectangle 3"/>
          <p:cNvSpPr>
            <a:spLocks noGrp="1" noChangeArrowheads="1"/>
          </p:cNvSpPr>
          <p:nvPr>
            <p:ph idx="1"/>
          </p:nvPr>
        </p:nvSpPr>
        <p:spPr>
          <a:xfrm>
            <a:off x="228600" y="228600"/>
            <a:ext cx="8153400" cy="5902325"/>
          </a:xfrm>
        </p:spPr>
        <p:txBody>
          <a:bodyPr/>
          <a:lstStyle/>
          <a:p>
            <a:pPr eaLnBrk="1" hangingPunct="1">
              <a:defRPr/>
            </a:pPr>
            <a:r>
              <a:rPr lang="en-US" dirty="0"/>
              <a:t>Hydrogen bonds absorb       heat when they break, and release heat     when they form.</a:t>
            </a: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3726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7"/>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2" name="Rounded Rectangle 1"/>
          <p:cNvSpPr/>
          <p:nvPr/>
        </p:nvSpPr>
        <p:spPr>
          <a:xfrm>
            <a:off x="4610100" y="346693"/>
            <a:ext cx="1409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3695700" y="845786"/>
            <a:ext cx="1028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7423155" y="5051273"/>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24953663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1491" name="Rectangle 3"/>
          <p:cNvSpPr>
            <a:spLocks noGrp="1" noChangeArrowheads="1"/>
          </p:cNvSpPr>
          <p:nvPr>
            <p:ph idx="1"/>
          </p:nvPr>
        </p:nvSpPr>
        <p:spPr>
          <a:xfrm>
            <a:off x="228600" y="228600"/>
            <a:ext cx="8153400" cy="5902325"/>
          </a:xfrm>
        </p:spPr>
        <p:txBody>
          <a:bodyPr/>
          <a:lstStyle/>
          <a:p>
            <a:pPr eaLnBrk="1" hangingPunct="1">
              <a:defRPr/>
            </a:pPr>
            <a:r>
              <a:rPr lang="en-US" dirty="0"/>
              <a:t>Hydrogen bonds absorb       heat when they break, and release heat     when they form.</a:t>
            </a: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3726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7"/>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2" name="Rounded Rectangle 1"/>
          <p:cNvSpPr/>
          <p:nvPr/>
        </p:nvSpPr>
        <p:spPr>
          <a:xfrm>
            <a:off x="4610100" y="346693"/>
            <a:ext cx="1409700" cy="381000"/>
          </a:xfrm>
          <a:prstGeom prst="roundRect">
            <a:avLst/>
          </a:prstGeom>
          <a:solidFill>
            <a:schemeClr val="tx1">
              <a:lumMod val="65000"/>
              <a:lumOff val="35000"/>
            </a:schemeClr>
          </a:solidFill>
          <a:ln>
            <a:solidFill>
              <a:schemeClr val="bg1"/>
            </a:solidFill>
          </a:ln>
          <a:effectLst>
            <a:glow rad="457200">
              <a:srgbClr val="FFC000">
                <a:alpha val="82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3695700" y="845786"/>
            <a:ext cx="1028700" cy="381000"/>
          </a:xfrm>
          <a:prstGeom prst="roundRect">
            <a:avLst/>
          </a:prstGeom>
          <a:solidFill>
            <a:schemeClr val="tx1">
              <a:lumMod val="65000"/>
              <a:lumOff val="35000"/>
            </a:schemeClr>
          </a:solidFill>
          <a:ln>
            <a:solidFill>
              <a:schemeClr val="bg1"/>
            </a:solidFill>
          </a:ln>
          <a:effectLst>
            <a:glow rad="5334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7423155" y="5051273"/>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25967467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1491" name="Rectangle 3"/>
          <p:cNvSpPr>
            <a:spLocks noGrp="1" noChangeArrowheads="1"/>
          </p:cNvSpPr>
          <p:nvPr>
            <p:ph idx="1"/>
          </p:nvPr>
        </p:nvSpPr>
        <p:spPr>
          <a:xfrm>
            <a:off x="228600" y="228600"/>
            <a:ext cx="8153400" cy="5902325"/>
          </a:xfrm>
        </p:spPr>
        <p:txBody>
          <a:bodyPr/>
          <a:lstStyle/>
          <a:p>
            <a:pPr eaLnBrk="1" hangingPunct="1">
              <a:defRPr/>
            </a:pPr>
            <a:r>
              <a:rPr lang="en-US" dirty="0"/>
              <a:t>Hydrogen bonds absorb       </a:t>
            </a:r>
            <a:r>
              <a:rPr lang="en-US" dirty="0">
                <a:solidFill>
                  <a:srgbClr val="FFC000"/>
                </a:solidFill>
              </a:rPr>
              <a:t>heat</a:t>
            </a:r>
            <a:r>
              <a:rPr lang="en-US" dirty="0"/>
              <a:t> when they break, and release </a:t>
            </a:r>
            <a:r>
              <a:rPr lang="en-US" dirty="0">
                <a:solidFill>
                  <a:srgbClr val="FFC000"/>
                </a:solidFill>
              </a:rPr>
              <a:t>heat  </a:t>
            </a:r>
            <a:r>
              <a:rPr lang="en-US" dirty="0"/>
              <a:t>   when they form.</a:t>
            </a: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3726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7"/>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9" name="Rectangle 8"/>
          <p:cNvSpPr/>
          <p:nvPr/>
        </p:nvSpPr>
        <p:spPr>
          <a:xfrm>
            <a:off x="7423155" y="5051273"/>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14411070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821363"/>
          </a:xfrm>
        </p:spPr>
        <p:txBody>
          <a:bodyPr/>
          <a:lstStyle/>
          <a:p>
            <a:r>
              <a:rPr lang="en-US" dirty="0"/>
              <a:t>What is the name of this warm water current that that travels NE along the United States toward Europe.</a:t>
            </a:r>
          </a:p>
        </p:txBody>
      </p:sp>
      <p:pic>
        <p:nvPicPr>
          <p:cNvPr id="1026" name="Picture 2" descr="http://www.marketoracle.co.uk/images/2010/Jun/gulf-stream-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010400" y="50292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14</a:t>
            </a:r>
          </a:p>
        </p:txBody>
      </p:sp>
      <p:pic>
        <p:nvPicPr>
          <p:cNvPr id="2" name="Picture 1">
            <a:extLst>
              <a:ext uri="{FF2B5EF4-FFF2-40B4-BE49-F238E27FC236}">
                <a16:creationId xmlns:a16="http://schemas.microsoft.com/office/drawing/2014/main" id="{EEA7FBCF-A8DA-A051-B7BC-EA6DE06CBFA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1693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821363"/>
          </a:xfrm>
        </p:spPr>
        <p:txBody>
          <a:bodyPr/>
          <a:lstStyle/>
          <a:p>
            <a:r>
              <a:rPr lang="en-US" dirty="0"/>
              <a:t>What is the name of this warm water current that that travels NE along the United States toward Europe.</a:t>
            </a:r>
          </a:p>
        </p:txBody>
      </p:sp>
      <p:pic>
        <p:nvPicPr>
          <p:cNvPr id="1026" name="Picture 2" descr="http://www.marketoracle.co.uk/images/2010/Jun/gulf-stream-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010400" y="50292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14</a:t>
            </a:r>
          </a:p>
        </p:txBody>
      </p:sp>
      <p:sp>
        <p:nvSpPr>
          <p:cNvPr id="2" name="Rectangle 1"/>
          <p:cNvSpPr/>
          <p:nvPr/>
        </p:nvSpPr>
        <p:spPr>
          <a:xfrm rot="20753210">
            <a:off x="2140827" y="3372922"/>
            <a:ext cx="5635806" cy="923330"/>
          </a:xfrm>
          <a:prstGeom prst="rect">
            <a:avLst/>
          </a:prstGeom>
          <a:noFill/>
        </p:spPr>
        <p:txBody>
          <a:bodyPr wrap="squar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ysClr val="windowText" lastClr="000000"/>
                  </a:solidFill>
                  <a:prstDash val="solid"/>
                </a:ln>
                <a:solidFill>
                  <a:srgbClr val="FF0000"/>
                </a:solidFill>
                <a:effectLst>
                  <a:outerShdw dist="38100" dir="2700000" algn="tl" rotWithShape="0">
                    <a:srgbClr val="333399"/>
                  </a:outerShdw>
                </a:effectLst>
                <a:uLnTx/>
                <a:uFillTx/>
                <a:latin typeface="Arial" panose="020B0604020202020204" pitchFamily="34" charset="0"/>
                <a:ea typeface="+mn-ea"/>
                <a:cs typeface="+mn-cs"/>
              </a:rPr>
              <a:t>Gulf Stream</a:t>
            </a:r>
          </a:p>
        </p:txBody>
      </p:sp>
      <p:pic>
        <p:nvPicPr>
          <p:cNvPr id="5" name="Picture 4">
            <a:extLst>
              <a:ext uri="{FF2B5EF4-FFF2-40B4-BE49-F238E27FC236}">
                <a16:creationId xmlns:a16="http://schemas.microsoft.com/office/drawing/2014/main" id="{D3CC818F-F074-15A5-C54B-AA9FCA889F4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873191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304800"/>
            <a:ext cx="8305800" cy="5821363"/>
          </a:xfrm>
        </p:spPr>
        <p:txBody>
          <a:bodyPr/>
          <a:lstStyle/>
          <a:p>
            <a:pPr eaLnBrk="1" hangingPunct="1"/>
            <a:r>
              <a:rPr lang="en-US" altLang="en-US" dirty="0">
                <a:solidFill>
                  <a:schemeClr val="tx2"/>
                </a:solidFill>
              </a:rPr>
              <a:t>Waters exists in these states of matter on planet earth?</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0" name="WordArt 6"/>
          <p:cNvSpPr>
            <a:spLocks noChangeArrowheads="1" noChangeShapeType="1" noTextEdit="1"/>
          </p:cNvSpPr>
          <p:nvPr/>
        </p:nvSpPr>
        <p:spPr bwMode="auto">
          <a:xfrm>
            <a:off x="1828800" y="3733800"/>
            <a:ext cx="1371600" cy="4191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336699"/>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39271" name="WordArt 7"/>
          <p:cNvSpPr>
            <a:spLocks noChangeArrowheads="1" noChangeShapeType="1" noTextEdit="1"/>
          </p:cNvSpPr>
          <p:nvPr/>
        </p:nvSpPr>
        <p:spPr bwMode="auto">
          <a:xfrm>
            <a:off x="2362200" y="5257800"/>
            <a:ext cx="20574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66CCFF"/>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2" name="Rectangle 1"/>
          <p:cNvSpPr/>
          <p:nvPr/>
        </p:nvSpPr>
        <p:spPr>
          <a:xfrm>
            <a:off x="7398895" y="786080"/>
            <a:ext cx="1326005" cy="132343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26219110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304800"/>
            <a:ext cx="8305800" cy="5821363"/>
          </a:xfrm>
        </p:spPr>
        <p:txBody>
          <a:bodyPr/>
          <a:lstStyle/>
          <a:p>
            <a:pPr eaLnBrk="1" hangingPunct="1"/>
            <a:r>
              <a:rPr lang="en-US" altLang="en-US" dirty="0">
                <a:solidFill>
                  <a:schemeClr val="tx2"/>
                </a:solidFill>
              </a:rPr>
              <a:t>Waters exists in these states of matter on planet earth?</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0" name="WordArt 6"/>
          <p:cNvSpPr>
            <a:spLocks noChangeArrowheads="1" noChangeShapeType="1" noTextEdit="1"/>
          </p:cNvSpPr>
          <p:nvPr/>
        </p:nvSpPr>
        <p:spPr bwMode="auto">
          <a:xfrm>
            <a:off x="1828800" y="3733800"/>
            <a:ext cx="1371600" cy="4191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6699"/>
                </a:solidFill>
                <a:effectLst>
                  <a:outerShdw dist="45791" dir="3378596" algn="ctr" rotWithShape="0">
                    <a:srgbClr val="4D4D4D">
                      <a:alpha val="79999"/>
                    </a:srgbClr>
                  </a:outerShdw>
                </a:effectLst>
                <a:uLnTx/>
                <a:uFillTx/>
                <a:latin typeface="Arial Black" panose="020B0A04020102020204" pitchFamily="34" charset="0"/>
                <a:ea typeface="+mn-ea"/>
                <a:cs typeface="+mn-cs"/>
              </a:rPr>
              <a:t>Solid</a:t>
            </a:r>
          </a:p>
        </p:txBody>
      </p:sp>
      <p:sp>
        <p:nvSpPr>
          <p:cNvPr id="139271" name="WordArt 7"/>
          <p:cNvSpPr>
            <a:spLocks noChangeArrowheads="1" noChangeShapeType="1" noTextEdit="1"/>
          </p:cNvSpPr>
          <p:nvPr/>
        </p:nvSpPr>
        <p:spPr bwMode="auto">
          <a:xfrm>
            <a:off x="2362200" y="5257800"/>
            <a:ext cx="20574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66CCFF"/>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2" name="Rectangle 1"/>
          <p:cNvSpPr/>
          <p:nvPr/>
        </p:nvSpPr>
        <p:spPr>
          <a:xfrm>
            <a:off x="7398895" y="786080"/>
            <a:ext cx="1326005" cy="132343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24017511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304800"/>
            <a:ext cx="8305800" cy="5821363"/>
          </a:xfrm>
        </p:spPr>
        <p:txBody>
          <a:bodyPr/>
          <a:lstStyle/>
          <a:p>
            <a:pPr eaLnBrk="1" hangingPunct="1"/>
            <a:r>
              <a:rPr lang="en-US" altLang="en-US" dirty="0">
                <a:solidFill>
                  <a:schemeClr val="tx2"/>
                </a:solidFill>
              </a:rPr>
              <a:t>Waters exists in these states of matter on planet earth?</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0" name="WordArt 6"/>
          <p:cNvSpPr>
            <a:spLocks noChangeArrowheads="1" noChangeShapeType="1" noTextEdit="1"/>
          </p:cNvSpPr>
          <p:nvPr/>
        </p:nvSpPr>
        <p:spPr bwMode="auto">
          <a:xfrm>
            <a:off x="1828800" y="3733800"/>
            <a:ext cx="1371600" cy="4191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6699"/>
                </a:solidFill>
                <a:effectLst>
                  <a:outerShdw dist="45791" dir="3378596" algn="ctr" rotWithShape="0">
                    <a:srgbClr val="4D4D4D">
                      <a:alpha val="79999"/>
                    </a:srgbClr>
                  </a:outerShdw>
                </a:effectLst>
                <a:uLnTx/>
                <a:uFillTx/>
                <a:latin typeface="Arial Black" panose="020B0A04020102020204" pitchFamily="34" charset="0"/>
                <a:ea typeface="+mn-ea"/>
                <a:cs typeface="+mn-cs"/>
              </a:rPr>
              <a:t>Solid</a:t>
            </a:r>
          </a:p>
        </p:txBody>
      </p:sp>
      <p:sp>
        <p:nvSpPr>
          <p:cNvPr id="139271" name="WordArt 7"/>
          <p:cNvSpPr>
            <a:spLocks noChangeArrowheads="1" noChangeShapeType="1" noTextEdit="1"/>
          </p:cNvSpPr>
          <p:nvPr/>
        </p:nvSpPr>
        <p:spPr bwMode="auto">
          <a:xfrm>
            <a:off x="2362200" y="5257800"/>
            <a:ext cx="20574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66CCFF"/>
                </a:solidFill>
                <a:effectLst>
                  <a:outerShdw dist="45791" dir="3378596" algn="ctr" rotWithShape="0">
                    <a:srgbClr val="4D4D4D">
                      <a:alpha val="79999"/>
                    </a:srgbClr>
                  </a:outerShdw>
                </a:effectLst>
                <a:uLnTx/>
                <a:uFillTx/>
                <a:latin typeface="Arial Black" panose="020B0A04020102020204" pitchFamily="34" charset="0"/>
                <a:ea typeface="+mn-ea"/>
                <a:cs typeface="+mn-cs"/>
              </a:rPr>
              <a:t>Liquid</a:t>
            </a: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2" name="Rectangle 1"/>
          <p:cNvSpPr/>
          <p:nvPr/>
        </p:nvSpPr>
        <p:spPr>
          <a:xfrm>
            <a:off x="7398895" y="786080"/>
            <a:ext cx="1326005" cy="132343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427002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What atom is beneath the boxes? </a:t>
            </a:r>
          </a:p>
          <a:p>
            <a:pPr lvl="1"/>
            <a:r>
              <a:rPr lang="en-US" dirty="0"/>
              <a:t>Note: This is water in its solid state (ice)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5930"/>
            <a:ext cx="8686800" cy="485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33800" y="3867190"/>
            <a:ext cx="1676400" cy="838200"/>
          </a:xfrm>
          <a:prstGeom prst="roundRect">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3733800" y="3794092"/>
            <a:ext cx="684804" cy="923330"/>
          </a:xfrm>
          <a:prstGeom prst="rect">
            <a:avLst/>
          </a:prstGeom>
          <a:noFill/>
        </p:spPr>
        <p:txBody>
          <a:bodyPr wrap="none" lIns="91440" tIns="45720" rIns="91440" bIns="45720">
            <a:spAutoFit/>
          </a:bodyPr>
          <a:lstStyle/>
          <a:p>
            <a:pPr algn="ctr"/>
            <a:r>
              <a:rPr lang="en-US" sz="5400" b="1" dirty="0">
                <a:ln w="6600">
                  <a:solidFill>
                    <a:srgbClr val="333399"/>
                  </a:solidFill>
                  <a:prstDash val="solid"/>
                </a:ln>
                <a:solidFill>
                  <a:srgbClr val="FFFFFF"/>
                </a:solidFill>
                <a:effectLst>
                  <a:outerShdw dist="38100" dir="2700000" algn="tl" rotWithShape="0">
                    <a:srgbClr val="333399"/>
                  </a:outerShdw>
                </a:effectLst>
              </a:rPr>
              <a:t>B</a:t>
            </a:r>
          </a:p>
        </p:txBody>
      </p:sp>
      <p:sp>
        <p:nvSpPr>
          <p:cNvPr id="7" name="Rounded Rectangle 6"/>
          <p:cNvSpPr/>
          <p:nvPr/>
        </p:nvSpPr>
        <p:spPr>
          <a:xfrm>
            <a:off x="1905000" y="1828800"/>
            <a:ext cx="990600" cy="838200"/>
          </a:xfrm>
          <a:prstGeom prst="roundRect">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562598" y="1842888"/>
            <a:ext cx="684804" cy="923330"/>
          </a:xfrm>
          <a:prstGeom prst="rect">
            <a:avLst/>
          </a:prstGeom>
        </p:spPr>
        <p:txBody>
          <a:bodyPr wrap="none">
            <a:spAutoFit/>
          </a:bodyPr>
          <a:lstStyle/>
          <a:p>
            <a:pPr algn="ctr"/>
            <a:r>
              <a:rPr lang="en-US" sz="5400" b="1" dirty="0">
                <a:ln w="6600">
                  <a:solidFill>
                    <a:srgbClr val="333399"/>
                  </a:solidFill>
                  <a:prstDash val="solid"/>
                </a:ln>
                <a:solidFill>
                  <a:srgbClr val="FFFFFF"/>
                </a:solidFill>
                <a:effectLst>
                  <a:outerShdw dist="38100" dir="2700000" algn="tl" rotWithShape="0">
                    <a:srgbClr val="333399"/>
                  </a:outerShdw>
                </a:effectLst>
              </a:rPr>
              <a:t>A</a:t>
            </a:r>
          </a:p>
        </p:txBody>
      </p:sp>
      <p:sp>
        <p:nvSpPr>
          <p:cNvPr id="9" name="Rectangle 8"/>
          <p:cNvSpPr/>
          <p:nvPr/>
        </p:nvSpPr>
        <p:spPr>
          <a:xfrm>
            <a:off x="7931951" y="-91698"/>
            <a:ext cx="869149" cy="1569660"/>
          </a:xfrm>
          <a:prstGeom prst="rect">
            <a:avLst/>
          </a:prstGeom>
          <a:noFill/>
        </p:spPr>
        <p:txBody>
          <a:bodyPr wrap="none" lIns="91440" tIns="45720" rIns="91440" bIns="45720">
            <a:spAutoFit/>
          </a:bodyPr>
          <a:lstStyle/>
          <a:p>
            <a:pPr algn="ctr"/>
            <a:r>
              <a:rPr lang="en-US" sz="9600" b="1" dirty="0">
                <a:ln w="6600">
                  <a:solidFill>
                    <a:srgbClr val="333399"/>
                  </a:solidFill>
                  <a:prstDash val="solid"/>
                </a:ln>
                <a:solidFill>
                  <a:srgbClr val="FFFFFF"/>
                </a:solidFill>
                <a:effectLst>
                  <a:outerShdw dist="38100" dir="2700000" algn="tl" rotWithShape="0">
                    <a:srgbClr val="333399"/>
                  </a:outerShdw>
                </a:effectLst>
              </a:rPr>
              <a:t>2</a:t>
            </a:r>
          </a:p>
        </p:txBody>
      </p:sp>
    </p:spTree>
    <p:extLst>
      <p:ext uri="{BB962C8B-B14F-4D97-AF65-F5344CB8AC3E}">
        <p14:creationId xmlns:p14="http://schemas.microsoft.com/office/powerpoint/2010/main" val="40273951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304800"/>
            <a:ext cx="8305800" cy="5821363"/>
          </a:xfrm>
        </p:spPr>
        <p:txBody>
          <a:bodyPr/>
          <a:lstStyle/>
          <a:p>
            <a:pPr eaLnBrk="1" hangingPunct="1"/>
            <a:r>
              <a:rPr lang="en-US" altLang="en-US" dirty="0">
                <a:solidFill>
                  <a:schemeClr val="tx2"/>
                </a:solidFill>
              </a:rPr>
              <a:t>Waters exists in these states of matter on planet earth?</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0" name="WordArt 6"/>
          <p:cNvSpPr>
            <a:spLocks noChangeArrowheads="1" noChangeShapeType="1" noTextEdit="1"/>
          </p:cNvSpPr>
          <p:nvPr/>
        </p:nvSpPr>
        <p:spPr bwMode="auto">
          <a:xfrm>
            <a:off x="1828800" y="3733800"/>
            <a:ext cx="1371600" cy="4191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6699"/>
                </a:solidFill>
                <a:effectLst>
                  <a:outerShdw dist="45791" dir="3378596" algn="ctr" rotWithShape="0">
                    <a:srgbClr val="4D4D4D">
                      <a:alpha val="79999"/>
                    </a:srgbClr>
                  </a:outerShdw>
                </a:effectLst>
                <a:uLnTx/>
                <a:uFillTx/>
                <a:latin typeface="Arial Black" panose="020B0A04020102020204" pitchFamily="34" charset="0"/>
                <a:ea typeface="+mn-ea"/>
                <a:cs typeface="+mn-cs"/>
              </a:rPr>
              <a:t>Solid</a:t>
            </a:r>
          </a:p>
        </p:txBody>
      </p:sp>
      <p:sp>
        <p:nvSpPr>
          <p:cNvPr id="139271" name="WordArt 7"/>
          <p:cNvSpPr>
            <a:spLocks noChangeArrowheads="1" noChangeShapeType="1" noTextEdit="1"/>
          </p:cNvSpPr>
          <p:nvPr/>
        </p:nvSpPr>
        <p:spPr bwMode="auto">
          <a:xfrm>
            <a:off x="2362200" y="5257800"/>
            <a:ext cx="20574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CCFF"/>
                </a:solidFill>
                <a:effectLst>
                  <a:outerShdw dist="45791" dir="3378596" algn="ctr" rotWithShape="0">
                    <a:srgbClr val="4D4D4D">
                      <a:alpha val="79999"/>
                    </a:srgbClr>
                  </a:outerShdw>
                </a:effectLst>
                <a:uLnTx/>
                <a:uFillTx/>
                <a:latin typeface="Arial Black" panose="020B0A04020102020204" pitchFamily="34" charset="0"/>
                <a:ea typeface="+mn-ea"/>
                <a:cs typeface="+mn-cs"/>
              </a:rPr>
              <a:t>Liquid</a:t>
            </a: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rPr>
              <a:t>Gas</a:t>
            </a:r>
          </a:p>
        </p:txBody>
      </p:sp>
      <p:sp>
        <p:nvSpPr>
          <p:cNvPr id="2" name="Rectangle 1"/>
          <p:cNvSpPr/>
          <p:nvPr/>
        </p:nvSpPr>
        <p:spPr>
          <a:xfrm>
            <a:off x="7398895" y="786080"/>
            <a:ext cx="1326005" cy="132343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32109731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620595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27681812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4" name="Rounded Rectangle 3"/>
          <p:cNvSpPr/>
          <p:nvPr/>
        </p:nvSpPr>
        <p:spPr bwMode="auto">
          <a:xfrm>
            <a:off x="762000" y="2209800"/>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a:off x="1886656" y="3877645"/>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9541651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4" name="Rounded Rectangle 3"/>
          <p:cNvSpPr/>
          <p:nvPr/>
        </p:nvSpPr>
        <p:spPr bwMode="auto">
          <a:xfrm>
            <a:off x="762000" y="2209800"/>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a:glow rad="1079500">
              <a:schemeClr val="bg1">
                <a:lumMod val="65000"/>
                <a:lumOff val="35000"/>
                <a:alpha val="90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a:off x="1886656" y="3877645"/>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8155793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13" name="Rounded Rectangle 12"/>
          <p:cNvSpPr/>
          <p:nvPr/>
        </p:nvSpPr>
        <p:spPr bwMode="auto">
          <a:xfrm>
            <a:off x="1886656" y="3877645"/>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640045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13" name="Rounded Rectangle 12"/>
          <p:cNvSpPr/>
          <p:nvPr/>
        </p:nvSpPr>
        <p:spPr bwMode="auto">
          <a:xfrm>
            <a:off x="1886656" y="3877645"/>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a:glow rad="1168400">
              <a:schemeClr val="accent1">
                <a:satMod val="175000"/>
                <a:alpha val="54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11891244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31238619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a:glow rad="838200">
              <a:schemeClr val="accent3">
                <a:satMod val="175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32630641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311512" y="438206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262741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90500" y="178742"/>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latin typeface="Times New Roman" panose="02020603050405020304" pitchFamily="18" charset="0"/>
              </a:rPr>
              <a:t>Water is a polar     molecule. One end tends to have a positive charge and other a negative charge. </a:t>
            </a:r>
            <a:r>
              <a:rPr lang="en-US" altLang="en-US" sz="3600" dirty="0">
                <a:solidFill>
                  <a:srgbClr val="FFFFFF"/>
                </a:solidFill>
                <a:latin typeface="Times New Roman" panose="02020603050405020304" pitchFamily="18" charset="0"/>
              </a:rPr>
              <a:t>Which is + and which is -?</a:t>
            </a:r>
            <a:endParaRPr lang="en-US" altLang="en-US" sz="3600" dirty="0">
              <a:solidFill>
                <a:srgbClr val="FFFF00"/>
              </a:solidFill>
              <a:latin typeface="Times New Roman" panose="02020603050405020304" pitchFamily="18" charset="0"/>
            </a:endParaRPr>
          </a:p>
          <a:p>
            <a:pPr eaLnBrk="1" hangingPunct="1"/>
            <a:endParaRPr lang="en-US" altLang="en-US" sz="3600" dirty="0">
              <a:solidFill>
                <a:srgbClr val="FFFFFF"/>
              </a:solidFill>
              <a:latin typeface="Times New Roman" panose="02020603050405020304" pitchFamily="18" charset="0"/>
            </a:endParaRPr>
          </a:p>
        </p:txBody>
      </p:sp>
      <p:pic>
        <p:nvPicPr>
          <p:cNvPr id="67587" name="Picture 7" descr="Water%20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343400"/>
          </a:xfrm>
          <a:prstGeom prst="rect">
            <a:avLst/>
          </a:prstGeom>
          <a:noFill/>
          <a:ln w="76200">
            <a:solidFill>
              <a:srgbClr val="FF9966"/>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67591" name="WordArt 7"/>
          <p:cNvSpPr>
            <a:spLocks noChangeArrowheads="1" noChangeShapeType="1" noTextEdit="1"/>
          </p:cNvSpPr>
          <p:nvPr/>
        </p:nvSpPr>
        <p:spPr bwMode="auto">
          <a:xfrm>
            <a:off x="8153400" y="1570387"/>
            <a:ext cx="609600" cy="1066800"/>
          </a:xfrm>
          <a:prstGeom prst="rect">
            <a:avLst/>
          </a:prstGeom>
        </p:spPr>
        <p:txBody>
          <a:bodyPr wrap="none" fromWordArt="1">
            <a:prstTxWarp prst="textPlain">
              <a:avLst>
                <a:gd name="adj" fmla="val 50000"/>
              </a:avLst>
            </a:prstTxWarp>
          </a:bodyPr>
          <a:lstStyle/>
          <a:p>
            <a:pPr algn="ctr"/>
            <a:r>
              <a:rPr lang="en-US" sz="3600" kern="10" spc="72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3</a:t>
            </a:r>
          </a:p>
        </p:txBody>
      </p:sp>
      <p:sp>
        <p:nvSpPr>
          <p:cNvPr id="2" name="Rounded Rectangle 1"/>
          <p:cNvSpPr/>
          <p:nvPr/>
        </p:nvSpPr>
        <p:spPr>
          <a:xfrm>
            <a:off x="2209800" y="178742"/>
            <a:ext cx="1371600" cy="609600"/>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4248648" y="2025401"/>
            <a:ext cx="684804" cy="923330"/>
          </a:xfrm>
          <a:prstGeom prst="rect">
            <a:avLst/>
          </a:prstGeom>
          <a:noFill/>
        </p:spPr>
        <p:txBody>
          <a:bodyPr wrap="none" lIns="91440" tIns="45720" rIns="91440" bIns="45720">
            <a:spAutoFit/>
          </a:bodyPr>
          <a:lstStyle/>
          <a:p>
            <a:pPr algn="ctr"/>
            <a:r>
              <a:rPr lang="en-US" sz="5400" b="1" dirty="0">
                <a:ln w="6600">
                  <a:solidFill>
                    <a:srgbClr val="333399"/>
                  </a:solidFill>
                  <a:prstDash val="solid"/>
                </a:ln>
                <a:solidFill>
                  <a:srgbClr val="FFFFFF"/>
                </a:solidFill>
                <a:effectLst>
                  <a:outerShdw dist="38100" dir="2700000" algn="tl" rotWithShape="0">
                    <a:srgbClr val="333399"/>
                  </a:outerShdw>
                </a:effectLst>
              </a:rPr>
              <a:t>A</a:t>
            </a:r>
          </a:p>
        </p:txBody>
      </p:sp>
      <p:sp>
        <p:nvSpPr>
          <p:cNvPr id="4" name="Freeform 3"/>
          <p:cNvSpPr/>
          <p:nvPr/>
        </p:nvSpPr>
        <p:spPr>
          <a:xfrm>
            <a:off x="2590800" y="5181600"/>
            <a:ext cx="3566961" cy="1002632"/>
          </a:xfrm>
          <a:custGeom>
            <a:avLst/>
            <a:gdLst>
              <a:gd name="connsiteX0" fmla="*/ 1037062 w 2935644"/>
              <a:gd name="connsiteY0" fmla="*/ 0 h 1010653"/>
              <a:gd name="connsiteX1" fmla="*/ 2346 w 2935644"/>
              <a:gd name="connsiteY1" fmla="*/ 721895 h 1010653"/>
              <a:gd name="connsiteX2" fmla="*/ 38441 w 2935644"/>
              <a:gd name="connsiteY2" fmla="*/ 745958 h 1010653"/>
              <a:gd name="connsiteX3" fmla="*/ 86567 w 2935644"/>
              <a:gd name="connsiteY3" fmla="*/ 757989 h 1010653"/>
              <a:gd name="connsiteX4" fmla="*/ 182820 w 2935644"/>
              <a:gd name="connsiteY4" fmla="*/ 830179 h 1010653"/>
              <a:gd name="connsiteX5" fmla="*/ 218915 w 2935644"/>
              <a:gd name="connsiteY5" fmla="*/ 854242 h 1010653"/>
              <a:gd name="connsiteX6" fmla="*/ 291104 w 2935644"/>
              <a:gd name="connsiteY6" fmla="*/ 878305 h 1010653"/>
              <a:gd name="connsiteX7" fmla="*/ 363294 w 2935644"/>
              <a:gd name="connsiteY7" fmla="*/ 902368 h 1010653"/>
              <a:gd name="connsiteX8" fmla="*/ 399388 w 2935644"/>
              <a:gd name="connsiteY8" fmla="*/ 914400 h 1010653"/>
              <a:gd name="connsiteX9" fmla="*/ 435483 w 2935644"/>
              <a:gd name="connsiteY9" fmla="*/ 950495 h 1010653"/>
              <a:gd name="connsiteX10" fmla="*/ 483609 w 2935644"/>
              <a:gd name="connsiteY10" fmla="*/ 962526 h 1010653"/>
              <a:gd name="connsiteX11" fmla="*/ 664083 w 2935644"/>
              <a:gd name="connsiteY11" fmla="*/ 986589 h 1010653"/>
              <a:gd name="connsiteX12" fmla="*/ 892683 w 2935644"/>
              <a:gd name="connsiteY12" fmla="*/ 1010653 h 1010653"/>
              <a:gd name="connsiteX13" fmla="*/ 1049094 w 2935644"/>
              <a:gd name="connsiteY13" fmla="*/ 986589 h 1010653"/>
              <a:gd name="connsiteX14" fmla="*/ 1157378 w 2935644"/>
              <a:gd name="connsiteY14" fmla="*/ 974558 h 1010653"/>
              <a:gd name="connsiteX15" fmla="*/ 1313788 w 2935644"/>
              <a:gd name="connsiteY15" fmla="*/ 950495 h 1010653"/>
              <a:gd name="connsiteX16" fmla="*/ 1373946 w 2935644"/>
              <a:gd name="connsiteY16" fmla="*/ 938463 h 1010653"/>
              <a:gd name="connsiteX17" fmla="*/ 1542388 w 2935644"/>
              <a:gd name="connsiteY17" fmla="*/ 926432 h 1010653"/>
              <a:gd name="connsiteX18" fmla="*/ 1602546 w 2935644"/>
              <a:gd name="connsiteY18" fmla="*/ 914400 h 1010653"/>
              <a:gd name="connsiteX19" fmla="*/ 1686767 w 2935644"/>
              <a:gd name="connsiteY19" fmla="*/ 902368 h 1010653"/>
              <a:gd name="connsiteX20" fmla="*/ 1722862 w 2935644"/>
              <a:gd name="connsiteY20" fmla="*/ 890337 h 1010653"/>
              <a:gd name="connsiteX21" fmla="*/ 1903336 w 2935644"/>
              <a:gd name="connsiteY21" fmla="*/ 878305 h 1010653"/>
              <a:gd name="connsiteX22" fmla="*/ 2023651 w 2935644"/>
              <a:gd name="connsiteY22" fmla="*/ 866274 h 1010653"/>
              <a:gd name="connsiteX23" fmla="*/ 2107872 w 2935644"/>
              <a:gd name="connsiteY23" fmla="*/ 854242 h 1010653"/>
              <a:gd name="connsiteX24" fmla="*/ 2396630 w 2935644"/>
              <a:gd name="connsiteY24" fmla="*/ 842210 h 1010653"/>
              <a:gd name="connsiteX25" fmla="*/ 2589136 w 2935644"/>
              <a:gd name="connsiteY25" fmla="*/ 818147 h 1010653"/>
              <a:gd name="connsiteX26" fmla="*/ 2745546 w 2935644"/>
              <a:gd name="connsiteY26" fmla="*/ 806116 h 1010653"/>
              <a:gd name="connsiteX27" fmla="*/ 2853830 w 2935644"/>
              <a:gd name="connsiteY27" fmla="*/ 770021 h 1010653"/>
              <a:gd name="connsiteX28" fmla="*/ 2889925 w 2935644"/>
              <a:gd name="connsiteY28" fmla="*/ 757989 h 1010653"/>
              <a:gd name="connsiteX29" fmla="*/ 2913988 w 2935644"/>
              <a:gd name="connsiteY29" fmla="*/ 589547 h 1010653"/>
              <a:gd name="connsiteX30" fmla="*/ 2865862 w 2935644"/>
              <a:gd name="connsiteY30" fmla="*/ 505326 h 1010653"/>
              <a:gd name="connsiteX31" fmla="*/ 2793672 w 2935644"/>
              <a:gd name="connsiteY31" fmla="*/ 421105 h 1010653"/>
              <a:gd name="connsiteX32" fmla="*/ 2769609 w 2935644"/>
              <a:gd name="connsiteY32" fmla="*/ 385010 h 1010653"/>
              <a:gd name="connsiteX33" fmla="*/ 2673357 w 2935644"/>
              <a:gd name="connsiteY33" fmla="*/ 300789 h 1010653"/>
              <a:gd name="connsiteX34" fmla="*/ 2553041 w 2935644"/>
              <a:gd name="connsiteY34" fmla="*/ 216568 h 1010653"/>
              <a:gd name="connsiteX35" fmla="*/ 2516946 w 2935644"/>
              <a:gd name="connsiteY35" fmla="*/ 192505 h 1010653"/>
              <a:gd name="connsiteX36" fmla="*/ 2444757 w 2935644"/>
              <a:gd name="connsiteY36" fmla="*/ 132347 h 1010653"/>
              <a:gd name="connsiteX37" fmla="*/ 2372567 w 2935644"/>
              <a:gd name="connsiteY37" fmla="*/ 84221 h 1010653"/>
              <a:gd name="connsiteX38" fmla="*/ 2252251 w 2935644"/>
              <a:gd name="connsiteY38" fmla="*/ 48126 h 1010653"/>
              <a:gd name="connsiteX39" fmla="*/ 2083809 w 2935644"/>
              <a:gd name="connsiteY39" fmla="*/ 24063 h 1010653"/>
              <a:gd name="connsiteX40" fmla="*/ 1710830 w 2935644"/>
              <a:gd name="connsiteY40" fmla="*/ 48126 h 1010653"/>
              <a:gd name="connsiteX41" fmla="*/ 1674736 w 2935644"/>
              <a:gd name="connsiteY41" fmla="*/ 60158 h 1010653"/>
              <a:gd name="connsiteX42" fmla="*/ 1578483 w 2935644"/>
              <a:gd name="connsiteY42" fmla="*/ 84221 h 1010653"/>
              <a:gd name="connsiteX43" fmla="*/ 1530357 w 2935644"/>
              <a:gd name="connsiteY43" fmla="*/ 96253 h 1010653"/>
              <a:gd name="connsiteX44" fmla="*/ 1446136 w 2935644"/>
              <a:gd name="connsiteY44" fmla="*/ 120316 h 1010653"/>
              <a:gd name="connsiteX45" fmla="*/ 1205504 w 2935644"/>
              <a:gd name="connsiteY45" fmla="*/ 84221 h 1010653"/>
              <a:gd name="connsiteX46" fmla="*/ 1133315 w 2935644"/>
              <a:gd name="connsiteY46" fmla="*/ 60158 h 1010653"/>
              <a:gd name="connsiteX47" fmla="*/ 1097220 w 2935644"/>
              <a:gd name="connsiteY47" fmla="*/ 48126 h 1010653"/>
              <a:gd name="connsiteX48" fmla="*/ 940809 w 2935644"/>
              <a:gd name="connsiteY48" fmla="*/ 60158 h 10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5644" h="1010653">
                <a:moveTo>
                  <a:pt x="1037062" y="0"/>
                </a:moveTo>
                <a:cubicBezTo>
                  <a:pt x="692157" y="240632"/>
                  <a:pt x="339273" y="470214"/>
                  <a:pt x="2346" y="721895"/>
                </a:cubicBezTo>
                <a:cubicBezTo>
                  <a:pt x="-9239" y="730549"/>
                  <a:pt x="25150" y="740262"/>
                  <a:pt x="38441" y="745958"/>
                </a:cubicBezTo>
                <a:cubicBezTo>
                  <a:pt x="53640" y="752472"/>
                  <a:pt x="70525" y="753979"/>
                  <a:pt x="86567" y="757989"/>
                </a:cubicBezTo>
                <a:cubicBezTo>
                  <a:pt x="131079" y="802503"/>
                  <a:pt x="101191" y="775761"/>
                  <a:pt x="182820" y="830179"/>
                </a:cubicBezTo>
                <a:cubicBezTo>
                  <a:pt x="194852" y="838200"/>
                  <a:pt x="205197" y="849669"/>
                  <a:pt x="218915" y="854242"/>
                </a:cubicBezTo>
                <a:lnTo>
                  <a:pt x="291104" y="878305"/>
                </a:lnTo>
                <a:lnTo>
                  <a:pt x="363294" y="902368"/>
                </a:lnTo>
                <a:lnTo>
                  <a:pt x="399388" y="914400"/>
                </a:lnTo>
                <a:cubicBezTo>
                  <a:pt x="411420" y="926432"/>
                  <a:pt x="420710" y="942053"/>
                  <a:pt x="435483" y="950495"/>
                </a:cubicBezTo>
                <a:cubicBezTo>
                  <a:pt x="449840" y="958699"/>
                  <a:pt x="467394" y="959283"/>
                  <a:pt x="483609" y="962526"/>
                </a:cubicBezTo>
                <a:cubicBezTo>
                  <a:pt x="551126" y="976029"/>
                  <a:pt x="591838" y="978562"/>
                  <a:pt x="664083" y="986589"/>
                </a:cubicBezTo>
                <a:cubicBezTo>
                  <a:pt x="756294" y="1009643"/>
                  <a:pt x="748236" y="1010653"/>
                  <a:pt x="892683" y="1010653"/>
                </a:cubicBezTo>
                <a:cubicBezTo>
                  <a:pt x="965355" y="1010653"/>
                  <a:pt x="984977" y="995748"/>
                  <a:pt x="1049094" y="986589"/>
                </a:cubicBezTo>
                <a:cubicBezTo>
                  <a:pt x="1085046" y="981453"/>
                  <a:pt x="1121283" y="978568"/>
                  <a:pt x="1157378" y="974558"/>
                </a:cubicBezTo>
                <a:cubicBezTo>
                  <a:pt x="1257563" y="949511"/>
                  <a:pt x="1152115" y="973591"/>
                  <a:pt x="1313788" y="950495"/>
                </a:cubicBezTo>
                <a:cubicBezTo>
                  <a:pt x="1334032" y="947603"/>
                  <a:pt x="1353609" y="940604"/>
                  <a:pt x="1373946" y="938463"/>
                </a:cubicBezTo>
                <a:cubicBezTo>
                  <a:pt x="1429927" y="932570"/>
                  <a:pt x="1486241" y="930442"/>
                  <a:pt x="1542388" y="926432"/>
                </a:cubicBezTo>
                <a:cubicBezTo>
                  <a:pt x="1562441" y="922421"/>
                  <a:pt x="1582374" y="917762"/>
                  <a:pt x="1602546" y="914400"/>
                </a:cubicBezTo>
                <a:cubicBezTo>
                  <a:pt x="1630519" y="909738"/>
                  <a:pt x="1658959" y="907930"/>
                  <a:pt x="1686767" y="902368"/>
                </a:cubicBezTo>
                <a:cubicBezTo>
                  <a:pt x="1699203" y="899881"/>
                  <a:pt x="1710257" y="891738"/>
                  <a:pt x="1722862" y="890337"/>
                </a:cubicBezTo>
                <a:cubicBezTo>
                  <a:pt x="1782785" y="883679"/>
                  <a:pt x="1843236" y="883113"/>
                  <a:pt x="1903336" y="878305"/>
                </a:cubicBezTo>
                <a:cubicBezTo>
                  <a:pt x="1943513" y="875091"/>
                  <a:pt x="1983622" y="870983"/>
                  <a:pt x="2023651" y="866274"/>
                </a:cubicBezTo>
                <a:cubicBezTo>
                  <a:pt x="2051815" y="862961"/>
                  <a:pt x="2079572" y="856068"/>
                  <a:pt x="2107872" y="854242"/>
                </a:cubicBezTo>
                <a:cubicBezTo>
                  <a:pt x="2204008" y="848039"/>
                  <a:pt x="2300377" y="846221"/>
                  <a:pt x="2396630" y="842210"/>
                </a:cubicBezTo>
                <a:cubicBezTo>
                  <a:pt x="2475349" y="830965"/>
                  <a:pt x="2505754" y="825727"/>
                  <a:pt x="2589136" y="818147"/>
                </a:cubicBezTo>
                <a:cubicBezTo>
                  <a:pt x="2641212" y="813413"/>
                  <a:pt x="2693409" y="810126"/>
                  <a:pt x="2745546" y="806116"/>
                </a:cubicBezTo>
                <a:lnTo>
                  <a:pt x="2853830" y="770021"/>
                </a:lnTo>
                <a:lnTo>
                  <a:pt x="2889925" y="757989"/>
                </a:lnTo>
                <a:cubicBezTo>
                  <a:pt x="2952131" y="695785"/>
                  <a:pt x="2941132" y="725269"/>
                  <a:pt x="2913988" y="589547"/>
                </a:cubicBezTo>
                <a:cubicBezTo>
                  <a:pt x="2910072" y="569966"/>
                  <a:pt x="2878417" y="522903"/>
                  <a:pt x="2865862" y="505326"/>
                </a:cubicBezTo>
                <a:cubicBezTo>
                  <a:pt x="2775743" y="379160"/>
                  <a:pt x="2881124" y="526048"/>
                  <a:pt x="2793672" y="421105"/>
                </a:cubicBezTo>
                <a:cubicBezTo>
                  <a:pt x="2784415" y="409996"/>
                  <a:pt x="2779131" y="395892"/>
                  <a:pt x="2769609" y="385010"/>
                </a:cubicBezTo>
                <a:cubicBezTo>
                  <a:pt x="2709692" y="316534"/>
                  <a:pt x="2727710" y="339613"/>
                  <a:pt x="2673357" y="300789"/>
                </a:cubicBezTo>
                <a:cubicBezTo>
                  <a:pt x="2548692" y="211742"/>
                  <a:pt x="2718931" y="327162"/>
                  <a:pt x="2553041" y="216568"/>
                </a:cubicBezTo>
                <a:lnTo>
                  <a:pt x="2516946" y="192505"/>
                </a:lnTo>
                <a:cubicBezTo>
                  <a:pt x="2477465" y="133283"/>
                  <a:pt x="2512600" y="173053"/>
                  <a:pt x="2444757" y="132347"/>
                </a:cubicBezTo>
                <a:cubicBezTo>
                  <a:pt x="2419958" y="117468"/>
                  <a:pt x="2400003" y="93366"/>
                  <a:pt x="2372567" y="84221"/>
                </a:cubicBezTo>
                <a:cubicBezTo>
                  <a:pt x="2340477" y="73524"/>
                  <a:pt x="2288616" y="54187"/>
                  <a:pt x="2252251" y="48126"/>
                </a:cubicBezTo>
                <a:cubicBezTo>
                  <a:pt x="2196305" y="38802"/>
                  <a:pt x="2083809" y="24063"/>
                  <a:pt x="2083809" y="24063"/>
                </a:cubicBezTo>
                <a:cubicBezTo>
                  <a:pt x="1986923" y="28100"/>
                  <a:pt x="1825597" y="25173"/>
                  <a:pt x="1710830" y="48126"/>
                </a:cubicBezTo>
                <a:cubicBezTo>
                  <a:pt x="1698394" y="50613"/>
                  <a:pt x="1686971" y="56821"/>
                  <a:pt x="1674736" y="60158"/>
                </a:cubicBezTo>
                <a:cubicBezTo>
                  <a:pt x="1642830" y="68860"/>
                  <a:pt x="1610567" y="76200"/>
                  <a:pt x="1578483" y="84221"/>
                </a:cubicBezTo>
                <a:cubicBezTo>
                  <a:pt x="1562441" y="88232"/>
                  <a:pt x="1546044" y="91024"/>
                  <a:pt x="1530357" y="96253"/>
                </a:cubicBezTo>
                <a:cubicBezTo>
                  <a:pt x="1478575" y="113513"/>
                  <a:pt x="1506566" y="105208"/>
                  <a:pt x="1446136" y="120316"/>
                </a:cubicBezTo>
                <a:cubicBezTo>
                  <a:pt x="1252398" y="106477"/>
                  <a:pt x="1331094" y="126084"/>
                  <a:pt x="1205504" y="84221"/>
                </a:cubicBezTo>
                <a:lnTo>
                  <a:pt x="1133315" y="60158"/>
                </a:lnTo>
                <a:lnTo>
                  <a:pt x="1097220" y="48126"/>
                </a:lnTo>
                <a:cubicBezTo>
                  <a:pt x="997338" y="64773"/>
                  <a:pt x="1049425" y="60158"/>
                  <a:pt x="940809" y="60158"/>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4163446" y="5251913"/>
            <a:ext cx="740908" cy="1015663"/>
          </a:xfrm>
          <a:prstGeom prst="rect">
            <a:avLst/>
          </a:prstGeom>
        </p:spPr>
        <p:txBody>
          <a:bodyPr wrap="none">
            <a:spAutoFit/>
          </a:bodyPr>
          <a:lstStyle/>
          <a:p>
            <a:pPr algn="ctr"/>
            <a:r>
              <a:rPr lang="en-US" sz="6000" b="1" dirty="0">
                <a:ln w="6600">
                  <a:solidFill>
                    <a:srgbClr val="333399"/>
                  </a:solidFill>
                  <a:prstDash val="solid"/>
                </a:ln>
                <a:solidFill>
                  <a:srgbClr val="FFFFFF"/>
                </a:solidFill>
                <a:effectLst>
                  <a:outerShdw dist="38100" dir="2700000" algn="tl" rotWithShape="0">
                    <a:srgbClr val="333399"/>
                  </a:outerShdw>
                </a:effectLst>
              </a:rPr>
              <a:t>B</a:t>
            </a:r>
          </a:p>
        </p:txBody>
      </p:sp>
    </p:spTree>
    <p:extLst>
      <p:ext uri="{BB962C8B-B14F-4D97-AF65-F5344CB8AC3E}">
        <p14:creationId xmlns:p14="http://schemas.microsoft.com/office/powerpoint/2010/main" val="6294899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a:glow rad="1905000">
              <a:srgbClr val="FFC000">
                <a:alpha val="40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311512" y="438206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29649282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16</a:t>
            </a: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Surface run-off</a:t>
            </a: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B</a:t>
            </a:r>
          </a:p>
        </p:txBody>
      </p:sp>
      <p:sp>
        <p:nvSpPr>
          <p:cNvPr id="8" name="Rectangle 7"/>
          <p:cNvSpPr/>
          <p:nvPr/>
        </p:nvSpPr>
        <p:spPr>
          <a:xfrm>
            <a:off x="311512" y="438206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D</a:t>
            </a:r>
          </a:p>
        </p:txBody>
      </p:sp>
    </p:spTree>
    <p:extLst>
      <p:ext uri="{BB962C8B-B14F-4D97-AF65-F5344CB8AC3E}">
        <p14:creationId xmlns:p14="http://schemas.microsoft.com/office/powerpoint/2010/main" val="7977230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The Lower Density of _______. It ______!</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3" name="Picture 4" descr="http://www.ifm.liu.se/compchem/research/pics/iceIh-Fig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22" y="1140640"/>
            <a:ext cx="8793817" cy="5336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391400" y="988239"/>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17</a:t>
            </a:r>
          </a:p>
        </p:txBody>
      </p:sp>
      <p:pic>
        <p:nvPicPr>
          <p:cNvPr id="9"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247900"/>
            <a:ext cx="263781" cy="23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2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The Lower Density of _______. It ______!</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3" name="Picture 4" descr="http://www.ifm.liu.se/compchem/research/pics/iceIh-Fig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22" y="1140640"/>
            <a:ext cx="8793817" cy="5336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391400" y="988239"/>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17</a:t>
            </a:r>
          </a:p>
        </p:txBody>
      </p:sp>
      <p:sp>
        <p:nvSpPr>
          <p:cNvPr id="3" name="Rectangle 2"/>
          <p:cNvSpPr/>
          <p:nvPr/>
        </p:nvSpPr>
        <p:spPr>
          <a:xfrm>
            <a:off x="4610100" y="-12403"/>
            <a:ext cx="13388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ICE</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53594"/>
            <a:ext cx="4901733" cy="3775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247900"/>
            <a:ext cx="263781" cy="23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gtEl>
                                        <p:attrNameLst>
                                          <p:attrName>ppt_w</p:attrName>
                                        </p:attrNameLst>
                                      </p:cBhvr>
                                      <p:tavLst>
                                        <p:tav tm="0">
                                          <p:val>
                                            <p:strVal val="ppt_w"/>
                                          </p:val>
                                        </p:tav>
                                        <p:tav tm="100000">
                                          <p:val>
                                            <p:fltVal val="0"/>
                                          </p:val>
                                        </p:tav>
                                      </p:tavLst>
                                    </p:anim>
                                    <p:anim calcmode="lin" valueType="num">
                                      <p:cBhvr>
                                        <p:cTn id="7" dur="1000"/>
                                        <p:tgtEl>
                                          <p:spTgt spid="12"/>
                                        </p:tgtEl>
                                        <p:attrNameLst>
                                          <p:attrName>ppt_h</p:attrName>
                                        </p:attrNameLst>
                                      </p:cBhvr>
                                      <p:tavLst>
                                        <p:tav tm="0">
                                          <p:val>
                                            <p:strVal val="ppt_h"/>
                                          </p:val>
                                        </p:tav>
                                        <p:tav tm="100000">
                                          <p:val>
                                            <p:fltVal val="0"/>
                                          </p:val>
                                        </p:tav>
                                      </p:tavLst>
                                    </p:anim>
                                    <p:anim calcmode="lin" valueType="num">
                                      <p:cBhvr>
                                        <p:cTn id="8" dur="1000"/>
                                        <p:tgtEl>
                                          <p:spTgt spid="12"/>
                                        </p:tgtEl>
                                        <p:attrNameLst>
                                          <p:attrName>style.rotation</p:attrName>
                                        </p:attrNameLst>
                                      </p:cBhvr>
                                      <p:tavLst>
                                        <p:tav tm="0">
                                          <p:val>
                                            <p:fltVal val="0"/>
                                          </p:val>
                                        </p:tav>
                                        <p:tav tm="100000">
                                          <p:val>
                                            <p:fltVal val="90"/>
                                          </p:val>
                                        </p:tav>
                                      </p:tavLst>
                                    </p:anim>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399" y="228600"/>
            <a:ext cx="8680421" cy="5821363"/>
          </a:xfrm>
        </p:spPr>
        <p:txBody>
          <a:bodyPr/>
          <a:lstStyle/>
          <a:p>
            <a:pPr eaLnBrk="1" hangingPunct="1"/>
            <a:r>
              <a:rPr lang="en-US" altLang="en-US" dirty="0">
                <a:solidFill>
                  <a:schemeClr val="tx2"/>
                </a:solidFill>
              </a:rPr>
              <a:t>The Lower Density of _______. It ________!</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E3EBF1"/>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3" name="Picture 4" descr="http://www.ifm.liu.se/compchem/research/pics/iceIh-Fig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22" y="1140640"/>
            <a:ext cx="8793817" cy="5336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391400" y="988239"/>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17</a:t>
            </a:r>
          </a:p>
        </p:txBody>
      </p:sp>
      <p:sp>
        <p:nvSpPr>
          <p:cNvPr id="3" name="Rectangle 2"/>
          <p:cNvSpPr/>
          <p:nvPr/>
        </p:nvSpPr>
        <p:spPr>
          <a:xfrm>
            <a:off x="4610100" y="-12403"/>
            <a:ext cx="13388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ICE</a:t>
            </a:r>
          </a:p>
        </p:txBody>
      </p:sp>
      <p:sp>
        <p:nvSpPr>
          <p:cNvPr id="4" name="Rectangle 3"/>
          <p:cNvSpPr/>
          <p:nvPr/>
        </p:nvSpPr>
        <p:spPr>
          <a:xfrm>
            <a:off x="6629400" y="93180"/>
            <a:ext cx="1846980" cy="76944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2700">
                  <a:solidFill>
                    <a:srgbClr val="E3EBF1">
                      <a:lumMod val="75000"/>
                    </a:srgbClr>
                  </a:solidFill>
                  <a:prstDash val="solid"/>
                </a:ln>
                <a:pattFill prst="dkUpDiag">
                  <a:fgClr>
                    <a:srgbClr val="E3EBF1"/>
                  </a:fgClr>
                  <a:bgClr>
                    <a:srgbClr val="E3EBF1">
                      <a:lumMod val="20000"/>
                      <a:lumOff val="80000"/>
                    </a:srgbClr>
                  </a:bgClr>
                </a:pattFill>
                <a:effectLst>
                  <a:outerShdw dist="38100" dir="2640000" algn="bl" rotWithShape="0">
                    <a:srgbClr val="E3EBF1">
                      <a:lumMod val="75000"/>
                    </a:srgbClr>
                  </a:outerShdw>
                </a:effectLst>
                <a:uLnTx/>
                <a:uFillTx/>
                <a:latin typeface="Arial" panose="020B0604020202020204" pitchFamily="34" charset="0"/>
                <a:ea typeface="+mn-ea"/>
                <a:cs typeface="+mn-cs"/>
              </a:rPr>
              <a:t>Floats</a:t>
            </a:r>
          </a:p>
        </p:txBody>
      </p:sp>
      <p:pic>
        <p:nvPicPr>
          <p:cNvPr id="12"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247900"/>
            <a:ext cx="263781" cy="23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953594"/>
            <a:ext cx="4901733" cy="3775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862621"/>
            <a:ext cx="2743200" cy="24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2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gtEl>
                                        <p:attrNameLst>
                                          <p:attrName>ppt_w</p:attrName>
                                        </p:attrNameLst>
                                      </p:cBhvr>
                                      <p:tavLst>
                                        <p:tav tm="0">
                                          <p:val>
                                            <p:strVal val="ppt_w"/>
                                          </p:val>
                                        </p:tav>
                                        <p:tav tm="100000">
                                          <p:val>
                                            <p:fltVal val="0"/>
                                          </p:val>
                                        </p:tav>
                                      </p:tavLst>
                                    </p:anim>
                                    <p:anim calcmode="lin" valueType="num">
                                      <p:cBhvr>
                                        <p:cTn id="7" dur="1000"/>
                                        <p:tgtEl>
                                          <p:spTgt spid="12"/>
                                        </p:tgtEl>
                                        <p:attrNameLst>
                                          <p:attrName>ppt_h</p:attrName>
                                        </p:attrNameLst>
                                      </p:cBhvr>
                                      <p:tavLst>
                                        <p:tav tm="0">
                                          <p:val>
                                            <p:strVal val="ppt_h"/>
                                          </p:val>
                                        </p:tav>
                                        <p:tav tm="100000">
                                          <p:val>
                                            <p:fltVal val="0"/>
                                          </p:val>
                                        </p:tav>
                                      </p:tavLst>
                                    </p:anim>
                                    <p:anim calcmode="lin" valueType="num">
                                      <p:cBhvr>
                                        <p:cTn id="8" dur="1000"/>
                                        <p:tgtEl>
                                          <p:spTgt spid="12"/>
                                        </p:tgtEl>
                                        <p:attrNameLst>
                                          <p:attrName>style.rotation</p:attrName>
                                        </p:attrNameLst>
                                      </p:cBhvr>
                                      <p:tavLst>
                                        <p:tav tm="0">
                                          <p:val>
                                            <p:fltVal val="0"/>
                                          </p:val>
                                        </p:tav>
                                        <p:tav tm="100000">
                                          <p:val>
                                            <p:fltVal val="90"/>
                                          </p:val>
                                        </p:tav>
                                      </p:tavLst>
                                    </p:anim>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6"/>
                                        </p:tgtEl>
                                        <p:attrNameLst>
                                          <p:attrName>ppt_w</p:attrName>
                                        </p:attrNameLst>
                                      </p:cBhvr>
                                      <p:tavLst>
                                        <p:tav tm="0">
                                          <p:val>
                                            <p:strVal val="ppt_w"/>
                                          </p:val>
                                        </p:tav>
                                        <p:tav tm="100000">
                                          <p:val>
                                            <p:fltVal val="0"/>
                                          </p:val>
                                        </p:tav>
                                      </p:tavLst>
                                    </p:anim>
                                    <p:anim calcmode="lin" valueType="num">
                                      <p:cBhvr>
                                        <p:cTn id="15" dur="1000"/>
                                        <p:tgtEl>
                                          <p:spTgt spid="16"/>
                                        </p:tgtEl>
                                        <p:attrNameLst>
                                          <p:attrName>ppt_h</p:attrName>
                                        </p:attrNameLst>
                                      </p:cBhvr>
                                      <p:tavLst>
                                        <p:tav tm="0">
                                          <p:val>
                                            <p:strVal val="ppt_h"/>
                                          </p:val>
                                        </p:tav>
                                        <p:tav tm="100000">
                                          <p:val>
                                            <p:fltVal val="0"/>
                                          </p:val>
                                        </p:tav>
                                      </p:tavLst>
                                    </p:anim>
                                    <p:anim calcmode="lin" valueType="num">
                                      <p:cBhvr>
                                        <p:cTn id="16" dur="1000"/>
                                        <p:tgtEl>
                                          <p:spTgt spid="16"/>
                                        </p:tgtEl>
                                        <p:attrNameLst>
                                          <p:attrName>style.rotation</p:attrName>
                                        </p:attrNameLst>
                                      </p:cBhvr>
                                      <p:tavLst>
                                        <p:tav tm="0">
                                          <p:val>
                                            <p:fltVal val="0"/>
                                          </p:val>
                                        </p:tav>
                                        <p:tav tm="100000">
                                          <p:val>
                                            <p:fltVal val="90"/>
                                          </p:val>
                                        </p:tav>
                                      </p:tavLst>
                                    </p:anim>
                                    <p:animEffect transition="out" filter="fade">
                                      <p:cBhvr>
                                        <p:cTn id="17" dur="1000"/>
                                        <p:tgtEl>
                                          <p:spTgt spid="16"/>
                                        </p:tgtEl>
                                      </p:cBhvr>
                                    </p:animEffect>
                                    <p:set>
                                      <p:cBhvr>
                                        <p:cTn id="18"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Content Placeholder 2"/>
          <p:cNvSpPr>
            <a:spLocks noGrp="1"/>
          </p:cNvSpPr>
          <p:nvPr>
            <p:ph idx="4294967295"/>
          </p:nvPr>
        </p:nvSpPr>
        <p:spPr>
          <a:xfrm>
            <a:off x="457200" y="228600"/>
            <a:ext cx="8458200" cy="5897563"/>
          </a:xfrm>
        </p:spPr>
        <p:txBody>
          <a:bodyPr/>
          <a:lstStyle/>
          <a:p>
            <a:r>
              <a:rPr lang="en-US" altLang="en-US" dirty="0"/>
              <a:t>Where does water fall on the pH scale?</a:t>
            </a:r>
          </a:p>
          <a:p>
            <a:r>
              <a:rPr lang="en-US" altLang="en-US" dirty="0">
                <a:solidFill>
                  <a:srgbClr val="FF0000"/>
                </a:solidFill>
              </a:rPr>
              <a:t>Acidic	</a:t>
            </a:r>
            <a:r>
              <a:rPr lang="en-US" altLang="en-US" dirty="0"/>
              <a:t>	     </a:t>
            </a:r>
            <a:r>
              <a:rPr lang="en-US" altLang="en-US" dirty="0">
                <a:solidFill>
                  <a:srgbClr val="92D050"/>
                </a:solidFill>
              </a:rPr>
              <a:t>-Neutral </a:t>
            </a:r>
            <a:r>
              <a:rPr lang="en-US" altLang="en-US" dirty="0"/>
              <a:t>		</a:t>
            </a:r>
            <a:r>
              <a:rPr lang="en-US" altLang="en-US" dirty="0">
                <a:solidFill>
                  <a:schemeClr val="accent1">
                    <a:lumMod val="60000"/>
                    <a:lumOff val="40000"/>
                  </a:schemeClr>
                </a:solidFill>
              </a:rPr>
              <a:t>-Basic</a:t>
            </a:r>
          </a:p>
        </p:txBody>
      </p:sp>
      <p:pic>
        <p:nvPicPr>
          <p:cNvPr id="540675" name="Picture 4" descr="ph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0677" name="Rectangle 5"/>
          <p:cNvSpPr>
            <a:spLocks noChangeArrowheads="1"/>
          </p:cNvSpPr>
          <p:nvPr/>
        </p:nvSpPr>
        <p:spPr bwMode="auto">
          <a:xfrm>
            <a:off x="685800" y="5486400"/>
            <a:ext cx="17526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78" name="Rectangle 7"/>
          <p:cNvSpPr>
            <a:spLocks noChangeArrowheads="1"/>
          </p:cNvSpPr>
          <p:nvPr/>
        </p:nvSpPr>
        <p:spPr bwMode="auto">
          <a:xfrm>
            <a:off x="5181600" y="5410200"/>
            <a:ext cx="27432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79" name="Rectangle 8"/>
          <p:cNvSpPr>
            <a:spLocks noChangeArrowheads="1"/>
          </p:cNvSpPr>
          <p:nvPr/>
        </p:nvSpPr>
        <p:spPr bwMode="auto">
          <a:xfrm>
            <a:off x="7848600" y="5334000"/>
            <a:ext cx="9144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80" name="Rectangle 9"/>
          <p:cNvSpPr>
            <a:spLocks noChangeArrowheads="1"/>
          </p:cNvSpPr>
          <p:nvPr/>
        </p:nvSpPr>
        <p:spPr bwMode="auto">
          <a:xfrm>
            <a:off x="609600" y="5410200"/>
            <a:ext cx="37338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 name="Rectangle 1"/>
          <p:cNvSpPr/>
          <p:nvPr/>
        </p:nvSpPr>
        <p:spPr>
          <a:xfrm>
            <a:off x="7445757" y="5182225"/>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18</a:t>
            </a:r>
          </a:p>
        </p:txBody>
      </p:sp>
      <p:sp>
        <p:nvSpPr>
          <p:cNvPr id="3" name="Rectangle 2"/>
          <p:cNvSpPr/>
          <p:nvPr/>
        </p:nvSpPr>
        <p:spPr bwMode="auto">
          <a:xfrm>
            <a:off x="4114800" y="5410200"/>
            <a:ext cx="1219200" cy="762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4" name="Picture 3">
            <a:extLst>
              <a:ext uri="{FF2B5EF4-FFF2-40B4-BE49-F238E27FC236}">
                <a16:creationId xmlns:a16="http://schemas.microsoft.com/office/drawing/2014/main" id="{68139C17-554F-1D2E-47B2-F383B051BBD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073291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Content Placeholder 2"/>
          <p:cNvSpPr>
            <a:spLocks noGrp="1"/>
          </p:cNvSpPr>
          <p:nvPr>
            <p:ph idx="4294967295"/>
          </p:nvPr>
        </p:nvSpPr>
        <p:spPr>
          <a:xfrm>
            <a:off x="457200" y="228600"/>
            <a:ext cx="8458200" cy="5897563"/>
          </a:xfrm>
        </p:spPr>
        <p:txBody>
          <a:bodyPr/>
          <a:lstStyle/>
          <a:p>
            <a:r>
              <a:rPr lang="en-US" altLang="en-US" dirty="0"/>
              <a:t>Where does water fall on the pH scale?</a:t>
            </a:r>
          </a:p>
          <a:p>
            <a:r>
              <a:rPr lang="en-US" altLang="en-US" dirty="0">
                <a:solidFill>
                  <a:srgbClr val="FF0000"/>
                </a:solidFill>
              </a:rPr>
              <a:t>Acidic	</a:t>
            </a:r>
            <a:r>
              <a:rPr lang="en-US" altLang="en-US" dirty="0"/>
              <a:t>	     </a:t>
            </a:r>
            <a:r>
              <a:rPr lang="en-US" altLang="en-US" dirty="0">
                <a:solidFill>
                  <a:srgbClr val="92D050"/>
                </a:solidFill>
              </a:rPr>
              <a:t>-Neutral </a:t>
            </a:r>
            <a:r>
              <a:rPr lang="en-US" altLang="en-US" dirty="0"/>
              <a:t>		</a:t>
            </a:r>
            <a:r>
              <a:rPr lang="en-US" altLang="en-US" dirty="0">
                <a:solidFill>
                  <a:schemeClr val="accent1">
                    <a:lumMod val="60000"/>
                    <a:lumOff val="40000"/>
                  </a:schemeClr>
                </a:solidFill>
              </a:rPr>
              <a:t>-Basic</a:t>
            </a:r>
          </a:p>
        </p:txBody>
      </p:sp>
      <p:pic>
        <p:nvPicPr>
          <p:cNvPr id="540675" name="Picture 4" descr="ph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0677" name="Rectangle 5"/>
          <p:cNvSpPr>
            <a:spLocks noChangeArrowheads="1"/>
          </p:cNvSpPr>
          <p:nvPr/>
        </p:nvSpPr>
        <p:spPr bwMode="auto">
          <a:xfrm>
            <a:off x="685800" y="5486400"/>
            <a:ext cx="17526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78" name="Rectangle 7"/>
          <p:cNvSpPr>
            <a:spLocks noChangeArrowheads="1"/>
          </p:cNvSpPr>
          <p:nvPr/>
        </p:nvSpPr>
        <p:spPr bwMode="auto">
          <a:xfrm>
            <a:off x="5181600" y="5410200"/>
            <a:ext cx="27432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79" name="Rectangle 8"/>
          <p:cNvSpPr>
            <a:spLocks noChangeArrowheads="1"/>
          </p:cNvSpPr>
          <p:nvPr/>
        </p:nvSpPr>
        <p:spPr bwMode="auto">
          <a:xfrm>
            <a:off x="7848600" y="5334000"/>
            <a:ext cx="9144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80" name="Rectangle 9"/>
          <p:cNvSpPr>
            <a:spLocks noChangeArrowheads="1"/>
          </p:cNvSpPr>
          <p:nvPr/>
        </p:nvSpPr>
        <p:spPr bwMode="auto">
          <a:xfrm>
            <a:off x="609600" y="5410200"/>
            <a:ext cx="37338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40681" name="Rectangle 10"/>
          <p:cNvSpPr>
            <a:spLocks noChangeArrowheads="1"/>
          </p:cNvSpPr>
          <p:nvPr/>
        </p:nvSpPr>
        <p:spPr bwMode="auto">
          <a:xfrm>
            <a:off x="4457700" y="2514600"/>
            <a:ext cx="495300" cy="2819400"/>
          </a:xfrm>
          <a:prstGeom prst="rect">
            <a:avLst/>
          </a:prstGeom>
          <a:noFill/>
          <a:ln w="76200" algn="ctr">
            <a:solidFill>
              <a:srgbClr val="231C0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 name="Rectangle 1"/>
          <p:cNvSpPr/>
          <p:nvPr/>
        </p:nvSpPr>
        <p:spPr>
          <a:xfrm>
            <a:off x="7445757" y="5182225"/>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18</a:t>
            </a:r>
          </a:p>
        </p:txBody>
      </p:sp>
      <p:pic>
        <p:nvPicPr>
          <p:cNvPr id="3" name="Picture 2">
            <a:extLst>
              <a:ext uri="{FF2B5EF4-FFF2-40B4-BE49-F238E27FC236}">
                <a16:creationId xmlns:a16="http://schemas.microsoft.com/office/drawing/2014/main" id="{E08B0960-FA8E-3627-7AE9-B9348B9602B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23518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(the solvent).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bwMode="auto">
          <a:xfrm>
            <a:off x="2667000" y="685800"/>
            <a:ext cx="1905000" cy="5334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6" name="Rounded Rectangle 5"/>
          <p:cNvSpPr/>
          <p:nvPr/>
        </p:nvSpPr>
        <p:spPr bwMode="auto">
          <a:xfrm>
            <a:off x="5638800" y="1219200"/>
            <a:ext cx="2133600" cy="4572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pic>
        <p:nvPicPr>
          <p:cNvPr id="7"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315D752-736D-CEFA-E562-99BEA1D4854E}"/>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919475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(the solvent).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bwMode="auto">
          <a:xfrm>
            <a:off x="2667000" y="685800"/>
            <a:ext cx="1905000" cy="5334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a:glow rad="685800">
              <a:schemeClr val="bg2">
                <a:lumMod val="60000"/>
                <a:lumOff val="40000"/>
                <a:alpha val="66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6" name="Rounded Rectangle 5"/>
          <p:cNvSpPr/>
          <p:nvPr/>
        </p:nvSpPr>
        <p:spPr bwMode="auto">
          <a:xfrm>
            <a:off x="5638800" y="1219200"/>
            <a:ext cx="2133600" cy="4572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pic>
        <p:nvPicPr>
          <p:cNvPr id="7"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D704AB-1AB0-CD4B-6D78-4A5E68D7599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6328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(the solvent).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bwMode="auto">
          <a:xfrm>
            <a:off x="5638800" y="1219200"/>
            <a:ext cx="2133600" cy="4572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 name="Rectangle 4"/>
          <p:cNvSpPr/>
          <p:nvPr/>
        </p:nvSpPr>
        <p:spPr>
          <a:xfrm>
            <a:off x="3124200" y="2209800"/>
            <a:ext cx="2111475"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anose="020B0604030504040204" pitchFamily="34" charset="0"/>
                <a:ea typeface="+mn-ea"/>
                <a:cs typeface="+mn-cs"/>
              </a:rPr>
              <a:t>Solid</a:t>
            </a:r>
          </a:p>
        </p:txBody>
      </p:sp>
      <p:pic>
        <p:nvPicPr>
          <p:cNvPr id="7"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5B64792-E9A8-47E5-F9E3-C57356934DA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388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1524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rgbClr val="FFFFFF"/>
                </a:solidFill>
                <a:latin typeface="Times New Roman" panose="02020603050405020304" pitchFamily="18" charset="0"/>
              </a:rPr>
              <a:t>Water is a social molecule and forms these types of bonds?</a:t>
            </a:r>
          </a:p>
          <a:p>
            <a:pPr eaLnBrk="1" hangingPunct="1"/>
            <a:r>
              <a:rPr lang="en-US" altLang="en-US" sz="2800" dirty="0">
                <a:solidFill>
                  <a:srgbClr val="CCECFF"/>
                </a:solidFill>
                <a:latin typeface="Times New Roman" panose="02020603050405020304" pitchFamily="18" charset="0"/>
              </a:rPr>
              <a:t>A.) </a:t>
            </a:r>
            <a:r>
              <a:rPr lang="en-US" altLang="en-US" sz="2800" dirty="0">
                <a:solidFill>
                  <a:srgbClr val="000000"/>
                </a:solidFill>
                <a:latin typeface="Times New Roman" panose="02020603050405020304" pitchFamily="18" charset="0"/>
              </a:rPr>
              <a:t>Hydrogen Bonds       </a:t>
            </a:r>
            <a:r>
              <a:rPr lang="en-US" altLang="en-US" sz="2800" dirty="0">
                <a:solidFill>
                  <a:srgbClr val="FFCCFF"/>
                </a:solidFill>
                <a:latin typeface="Times New Roman" panose="02020603050405020304" pitchFamily="18" charset="0"/>
              </a:rPr>
              <a:t>B.) </a:t>
            </a:r>
            <a:r>
              <a:rPr lang="en-US" altLang="en-US" sz="2800" dirty="0">
                <a:solidFill>
                  <a:srgbClr val="000000"/>
                </a:solidFill>
                <a:latin typeface="Times New Roman" panose="02020603050405020304" pitchFamily="18" charset="0"/>
              </a:rPr>
              <a:t>Triple Bonds</a:t>
            </a:r>
          </a:p>
          <a:p>
            <a:pPr eaLnBrk="1" hangingPunct="1"/>
            <a:r>
              <a:rPr lang="en-US" altLang="en-US" sz="2800" dirty="0">
                <a:solidFill>
                  <a:srgbClr val="FFFF99"/>
                </a:solidFill>
                <a:latin typeface="Times New Roman" panose="02020603050405020304" pitchFamily="18" charset="0"/>
              </a:rPr>
              <a:t>C.) </a:t>
            </a:r>
            <a:r>
              <a:rPr lang="en-US" altLang="en-US" sz="2800" dirty="0">
                <a:solidFill>
                  <a:srgbClr val="000000"/>
                </a:solidFill>
                <a:latin typeface="Times New Roman" panose="02020603050405020304" pitchFamily="18" charset="0"/>
              </a:rPr>
              <a:t>Action Bonds   </a:t>
            </a:r>
            <a:r>
              <a:rPr lang="en-US" altLang="en-US" sz="2800" dirty="0">
                <a:solidFill>
                  <a:srgbClr val="2D2D8A">
                    <a:lumMod val="40000"/>
                    <a:lumOff val="60000"/>
                  </a:srgbClr>
                </a:solidFill>
                <a:latin typeface="Times New Roman" panose="02020603050405020304" pitchFamily="18" charset="0"/>
              </a:rPr>
              <a:t>D.) </a:t>
            </a:r>
            <a:r>
              <a:rPr lang="en-US" altLang="en-US" sz="2800" dirty="0">
                <a:solidFill>
                  <a:srgbClr val="000000"/>
                </a:solidFill>
                <a:latin typeface="Times New Roman" panose="02020603050405020304" pitchFamily="18" charset="0"/>
              </a:rPr>
              <a:t>Non-polar Bonds     </a:t>
            </a:r>
            <a:r>
              <a:rPr lang="en-US" altLang="en-US" sz="2800" dirty="0">
                <a:solidFill>
                  <a:srgbClr val="FFCC99"/>
                </a:solidFill>
                <a:latin typeface="Times New Roman" panose="02020603050405020304" pitchFamily="18" charset="0"/>
              </a:rPr>
              <a:t>E.) </a:t>
            </a:r>
            <a:r>
              <a:rPr lang="en-US" altLang="en-US" sz="2800" dirty="0">
                <a:solidFill>
                  <a:srgbClr val="000000"/>
                </a:solidFill>
                <a:latin typeface="Times New Roman" panose="02020603050405020304" pitchFamily="18" charset="0"/>
              </a:rPr>
              <a:t>Lazy Bonds</a:t>
            </a: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FFFF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808080"/>
                </a:outerShdw>
              </a:effectLst>
              <a:latin typeface="Tahoma" pitchFamily="34" charset="0"/>
            </a:endParaRPr>
          </a:p>
        </p:txBody>
      </p:sp>
      <p:pic>
        <p:nvPicPr>
          <p:cNvPr id="6" name="Picture 2" descr="Image result for water molecule at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5840"/>
            <a:ext cx="8686800" cy="428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reeform 1"/>
          <p:cNvSpPr/>
          <p:nvPr/>
        </p:nvSpPr>
        <p:spPr>
          <a:xfrm>
            <a:off x="417638" y="2438400"/>
            <a:ext cx="1467606" cy="1286933"/>
          </a:xfrm>
          <a:custGeom>
            <a:avLst/>
            <a:gdLst>
              <a:gd name="connsiteX0" fmla="*/ 474184 w 1467606"/>
              <a:gd name="connsiteY0" fmla="*/ 45156 h 1286933"/>
              <a:gd name="connsiteX1" fmla="*/ 304851 w 1467606"/>
              <a:gd name="connsiteY1" fmla="*/ 67733 h 1286933"/>
              <a:gd name="connsiteX2" fmla="*/ 270984 w 1467606"/>
              <a:gd name="connsiteY2" fmla="*/ 79022 h 1286933"/>
              <a:gd name="connsiteX3" fmla="*/ 45206 w 1467606"/>
              <a:gd name="connsiteY3" fmla="*/ 90311 h 1286933"/>
              <a:gd name="connsiteX4" fmla="*/ 51 w 1467606"/>
              <a:gd name="connsiteY4" fmla="*/ 158044 h 1286933"/>
              <a:gd name="connsiteX5" fmla="*/ 11340 w 1467606"/>
              <a:gd name="connsiteY5" fmla="*/ 361244 h 1286933"/>
              <a:gd name="connsiteX6" fmla="*/ 45206 w 1467606"/>
              <a:gd name="connsiteY6" fmla="*/ 451556 h 1286933"/>
              <a:gd name="connsiteX7" fmla="*/ 56495 w 1467606"/>
              <a:gd name="connsiteY7" fmla="*/ 485422 h 1286933"/>
              <a:gd name="connsiteX8" fmla="*/ 90362 w 1467606"/>
              <a:gd name="connsiteY8" fmla="*/ 564444 h 1286933"/>
              <a:gd name="connsiteX9" fmla="*/ 101651 w 1467606"/>
              <a:gd name="connsiteY9" fmla="*/ 609600 h 1286933"/>
              <a:gd name="connsiteX10" fmla="*/ 124229 w 1467606"/>
              <a:gd name="connsiteY10" fmla="*/ 677333 h 1286933"/>
              <a:gd name="connsiteX11" fmla="*/ 135518 w 1467606"/>
              <a:gd name="connsiteY11" fmla="*/ 722489 h 1286933"/>
              <a:gd name="connsiteX12" fmla="*/ 146806 w 1467606"/>
              <a:gd name="connsiteY12" fmla="*/ 756356 h 1286933"/>
              <a:gd name="connsiteX13" fmla="*/ 158095 w 1467606"/>
              <a:gd name="connsiteY13" fmla="*/ 824089 h 1286933"/>
              <a:gd name="connsiteX14" fmla="*/ 169384 w 1467606"/>
              <a:gd name="connsiteY14" fmla="*/ 869244 h 1286933"/>
              <a:gd name="connsiteX15" fmla="*/ 191962 w 1467606"/>
              <a:gd name="connsiteY15" fmla="*/ 936978 h 1286933"/>
              <a:gd name="connsiteX16" fmla="*/ 203251 w 1467606"/>
              <a:gd name="connsiteY16" fmla="*/ 993422 h 1286933"/>
              <a:gd name="connsiteX17" fmla="*/ 225829 w 1467606"/>
              <a:gd name="connsiteY17" fmla="*/ 1061156 h 1286933"/>
              <a:gd name="connsiteX18" fmla="*/ 248406 w 1467606"/>
              <a:gd name="connsiteY18" fmla="*/ 1128889 h 1286933"/>
              <a:gd name="connsiteX19" fmla="*/ 259695 w 1467606"/>
              <a:gd name="connsiteY19" fmla="*/ 1162756 h 1286933"/>
              <a:gd name="connsiteX20" fmla="*/ 293562 w 1467606"/>
              <a:gd name="connsiteY20" fmla="*/ 1185333 h 1286933"/>
              <a:gd name="connsiteX21" fmla="*/ 327429 w 1467606"/>
              <a:gd name="connsiteY21" fmla="*/ 1219200 h 1286933"/>
              <a:gd name="connsiteX22" fmla="*/ 361295 w 1467606"/>
              <a:gd name="connsiteY22" fmla="*/ 1230489 h 1286933"/>
              <a:gd name="connsiteX23" fmla="*/ 395162 w 1467606"/>
              <a:gd name="connsiteY23" fmla="*/ 1253067 h 1286933"/>
              <a:gd name="connsiteX24" fmla="*/ 620940 w 1467606"/>
              <a:gd name="connsiteY24" fmla="*/ 1286933 h 1286933"/>
              <a:gd name="connsiteX25" fmla="*/ 846718 w 1467606"/>
              <a:gd name="connsiteY25" fmla="*/ 1275644 h 1286933"/>
              <a:gd name="connsiteX26" fmla="*/ 914451 w 1467606"/>
              <a:gd name="connsiteY26" fmla="*/ 1253067 h 1286933"/>
              <a:gd name="connsiteX27" fmla="*/ 948318 w 1467606"/>
              <a:gd name="connsiteY27" fmla="*/ 1241778 h 1286933"/>
              <a:gd name="connsiteX28" fmla="*/ 993473 w 1467606"/>
              <a:gd name="connsiteY28" fmla="*/ 1230489 h 1286933"/>
              <a:gd name="connsiteX29" fmla="*/ 1038629 w 1467606"/>
              <a:gd name="connsiteY29" fmla="*/ 1207911 h 1286933"/>
              <a:gd name="connsiteX30" fmla="*/ 1106362 w 1467606"/>
              <a:gd name="connsiteY30" fmla="*/ 1185333 h 1286933"/>
              <a:gd name="connsiteX31" fmla="*/ 1174095 w 1467606"/>
              <a:gd name="connsiteY31" fmla="*/ 1140178 h 1286933"/>
              <a:gd name="connsiteX32" fmla="*/ 1241829 w 1467606"/>
              <a:gd name="connsiteY32" fmla="*/ 1117600 h 1286933"/>
              <a:gd name="connsiteX33" fmla="*/ 1320851 w 1467606"/>
              <a:gd name="connsiteY33" fmla="*/ 1049867 h 1286933"/>
              <a:gd name="connsiteX34" fmla="*/ 1332140 w 1467606"/>
              <a:gd name="connsiteY34" fmla="*/ 1016000 h 1286933"/>
              <a:gd name="connsiteX35" fmla="*/ 1366006 w 1467606"/>
              <a:gd name="connsiteY35" fmla="*/ 903111 h 1286933"/>
              <a:gd name="connsiteX36" fmla="*/ 1388584 w 1467606"/>
              <a:gd name="connsiteY36" fmla="*/ 857956 h 1286933"/>
              <a:gd name="connsiteX37" fmla="*/ 1422451 w 1467606"/>
              <a:gd name="connsiteY37" fmla="*/ 733778 h 1286933"/>
              <a:gd name="connsiteX38" fmla="*/ 1456318 w 1467606"/>
              <a:gd name="connsiteY38" fmla="*/ 519289 h 1286933"/>
              <a:gd name="connsiteX39" fmla="*/ 1467606 w 1467606"/>
              <a:gd name="connsiteY39" fmla="*/ 304800 h 1286933"/>
              <a:gd name="connsiteX40" fmla="*/ 1456318 w 1467606"/>
              <a:gd name="connsiteY40" fmla="*/ 124178 h 1286933"/>
              <a:gd name="connsiteX41" fmla="*/ 1445029 w 1467606"/>
              <a:gd name="connsiteY41" fmla="*/ 90311 h 1286933"/>
              <a:gd name="connsiteX42" fmla="*/ 1377295 w 1467606"/>
              <a:gd name="connsiteY42" fmla="*/ 56444 h 1286933"/>
              <a:gd name="connsiteX43" fmla="*/ 1343429 w 1467606"/>
              <a:gd name="connsiteY43" fmla="*/ 33867 h 1286933"/>
              <a:gd name="connsiteX44" fmla="*/ 1298273 w 1467606"/>
              <a:gd name="connsiteY44" fmla="*/ 22578 h 1286933"/>
              <a:gd name="connsiteX45" fmla="*/ 1162806 w 1467606"/>
              <a:gd name="connsiteY45" fmla="*/ 0 h 1286933"/>
              <a:gd name="connsiteX46" fmla="*/ 948318 w 1467606"/>
              <a:gd name="connsiteY46" fmla="*/ 11289 h 1286933"/>
              <a:gd name="connsiteX47" fmla="*/ 903162 w 1467606"/>
              <a:gd name="connsiteY47" fmla="*/ 22578 h 1286933"/>
              <a:gd name="connsiteX48" fmla="*/ 846718 w 1467606"/>
              <a:gd name="connsiteY48" fmla="*/ 33867 h 1286933"/>
              <a:gd name="connsiteX49" fmla="*/ 745118 w 1467606"/>
              <a:gd name="connsiteY49" fmla="*/ 45156 h 1286933"/>
              <a:gd name="connsiteX50" fmla="*/ 677384 w 1467606"/>
              <a:gd name="connsiteY50" fmla="*/ 67733 h 1286933"/>
              <a:gd name="connsiteX51" fmla="*/ 620940 w 1467606"/>
              <a:gd name="connsiteY51" fmla="*/ 79022 h 1286933"/>
              <a:gd name="connsiteX52" fmla="*/ 553206 w 1467606"/>
              <a:gd name="connsiteY52" fmla="*/ 101600 h 1286933"/>
              <a:gd name="connsiteX53" fmla="*/ 395162 w 1467606"/>
              <a:gd name="connsiteY53" fmla="*/ 90311 h 1286933"/>
              <a:gd name="connsiteX54" fmla="*/ 327429 w 1467606"/>
              <a:gd name="connsiteY54" fmla="*/ 79022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67606" h="1286933">
                <a:moveTo>
                  <a:pt x="474184" y="45156"/>
                </a:moveTo>
                <a:cubicBezTo>
                  <a:pt x="302508" y="79489"/>
                  <a:pt x="590861" y="23731"/>
                  <a:pt x="304851" y="67733"/>
                </a:cubicBezTo>
                <a:cubicBezTo>
                  <a:pt x="293090" y="69542"/>
                  <a:pt x="282839" y="77991"/>
                  <a:pt x="270984" y="79022"/>
                </a:cubicBezTo>
                <a:cubicBezTo>
                  <a:pt x="195914" y="85550"/>
                  <a:pt x="120465" y="86548"/>
                  <a:pt x="45206" y="90311"/>
                </a:cubicBezTo>
                <a:cubicBezTo>
                  <a:pt x="30154" y="112889"/>
                  <a:pt x="-1454" y="130951"/>
                  <a:pt x="51" y="158044"/>
                </a:cubicBezTo>
                <a:cubicBezTo>
                  <a:pt x="3814" y="225777"/>
                  <a:pt x="5198" y="293685"/>
                  <a:pt x="11340" y="361244"/>
                </a:cubicBezTo>
                <a:cubicBezTo>
                  <a:pt x="15342" y="405269"/>
                  <a:pt x="28021" y="411457"/>
                  <a:pt x="45206" y="451556"/>
                </a:cubicBezTo>
                <a:cubicBezTo>
                  <a:pt x="49893" y="462493"/>
                  <a:pt x="51808" y="474485"/>
                  <a:pt x="56495" y="485422"/>
                </a:cubicBezTo>
                <a:cubicBezTo>
                  <a:pt x="82296" y="545624"/>
                  <a:pt x="75235" y="511500"/>
                  <a:pt x="90362" y="564444"/>
                </a:cubicBezTo>
                <a:cubicBezTo>
                  <a:pt x="94624" y="579362"/>
                  <a:pt x="97193" y="594739"/>
                  <a:pt x="101651" y="609600"/>
                </a:cubicBezTo>
                <a:cubicBezTo>
                  <a:pt x="108490" y="632395"/>
                  <a:pt x="118457" y="654245"/>
                  <a:pt x="124229" y="677333"/>
                </a:cubicBezTo>
                <a:cubicBezTo>
                  <a:pt x="127992" y="692385"/>
                  <a:pt x="131256" y="707571"/>
                  <a:pt x="135518" y="722489"/>
                </a:cubicBezTo>
                <a:cubicBezTo>
                  <a:pt x="138787" y="733931"/>
                  <a:pt x="144225" y="744740"/>
                  <a:pt x="146806" y="756356"/>
                </a:cubicBezTo>
                <a:cubicBezTo>
                  <a:pt x="151771" y="778700"/>
                  <a:pt x="153606" y="801644"/>
                  <a:pt x="158095" y="824089"/>
                </a:cubicBezTo>
                <a:cubicBezTo>
                  <a:pt x="161138" y="839303"/>
                  <a:pt x="164926" y="854383"/>
                  <a:pt x="169384" y="869244"/>
                </a:cubicBezTo>
                <a:cubicBezTo>
                  <a:pt x="176223" y="892040"/>
                  <a:pt x="187294" y="913641"/>
                  <a:pt x="191962" y="936978"/>
                </a:cubicBezTo>
                <a:cubicBezTo>
                  <a:pt x="195725" y="955793"/>
                  <a:pt x="198202" y="974911"/>
                  <a:pt x="203251" y="993422"/>
                </a:cubicBezTo>
                <a:cubicBezTo>
                  <a:pt x="209513" y="1016383"/>
                  <a:pt x="218303" y="1038578"/>
                  <a:pt x="225829" y="1061156"/>
                </a:cubicBezTo>
                <a:lnTo>
                  <a:pt x="248406" y="1128889"/>
                </a:lnTo>
                <a:cubicBezTo>
                  <a:pt x="252169" y="1140178"/>
                  <a:pt x="249794" y="1156155"/>
                  <a:pt x="259695" y="1162756"/>
                </a:cubicBezTo>
                <a:cubicBezTo>
                  <a:pt x="270984" y="1170282"/>
                  <a:pt x="283139" y="1176647"/>
                  <a:pt x="293562" y="1185333"/>
                </a:cubicBezTo>
                <a:cubicBezTo>
                  <a:pt x="305827" y="1195553"/>
                  <a:pt x="314145" y="1210344"/>
                  <a:pt x="327429" y="1219200"/>
                </a:cubicBezTo>
                <a:cubicBezTo>
                  <a:pt x="337330" y="1225801"/>
                  <a:pt x="350652" y="1225167"/>
                  <a:pt x="361295" y="1230489"/>
                </a:cubicBezTo>
                <a:cubicBezTo>
                  <a:pt x="373430" y="1236557"/>
                  <a:pt x="382411" y="1248430"/>
                  <a:pt x="395162" y="1253067"/>
                </a:cubicBezTo>
                <a:cubicBezTo>
                  <a:pt x="474996" y="1282097"/>
                  <a:pt x="534042" y="1279691"/>
                  <a:pt x="620940" y="1286933"/>
                </a:cubicBezTo>
                <a:cubicBezTo>
                  <a:pt x="696199" y="1283170"/>
                  <a:pt x="771861" y="1284281"/>
                  <a:pt x="846718" y="1275644"/>
                </a:cubicBezTo>
                <a:cubicBezTo>
                  <a:pt x="870360" y="1272916"/>
                  <a:pt x="891873" y="1260593"/>
                  <a:pt x="914451" y="1253067"/>
                </a:cubicBezTo>
                <a:cubicBezTo>
                  <a:pt x="925740" y="1249304"/>
                  <a:pt x="936774" y="1244664"/>
                  <a:pt x="948318" y="1241778"/>
                </a:cubicBezTo>
                <a:cubicBezTo>
                  <a:pt x="963370" y="1238015"/>
                  <a:pt x="978946" y="1235937"/>
                  <a:pt x="993473" y="1230489"/>
                </a:cubicBezTo>
                <a:cubicBezTo>
                  <a:pt x="1009230" y="1224580"/>
                  <a:pt x="1023004" y="1214161"/>
                  <a:pt x="1038629" y="1207911"/>
                </a:cubicBezTo>
                <a:cubicBezTo>
                  <a:pt x="1060726" y="1199072"/>
                  <a:pt x="1086560" y="1198534"/>
                  <a:pt x="1106362" y="1185333"/>
                </a:cubicBezTo>
                <a:cubicBezTo>
                  <a:pt x="1128940" y="1170281"/>
                  <a:pt x="1148353" y="1148759"/>
                  <a:pt x="1174095" y="1140178"/>
                </a:cubicBezTo>
                <a:lnTo>
                  <a:pt x="1241829" y="1117600"/>
                </a:lnTo>
                <a:cubicBezTo>
                  <a:pt x="1274371" y="1095905"/>
                  <a:pt x="1295967" y="1084705"/>
                  <a:pt x="1320851" y="1049867"/>
                </a:cubicBezTo>
                <a:cubicBezTo>
                  <a:pt x="1327768" y="1040184"/>
                  <a:pt x="1328871" y="1027442"/>
                  <a:pt x="1332140" y="1016000"/>
                </a:cubicBezTo>
                <a:cubicBezTo>
                  <a:pt x="1342942" y="978193"/>
                  <a:pt x="1348124" y="938875"/>
                  <a:pt x="1366006" y="903111"/>
                </a:cubicBezTo>
                <a:cubicBezTo>
                  <a:pt x="1373532" y="888059"/>
                  <a:pt x="1382334" y="873581"/>
                  <a:pt x="1388584" y="857956"/>
                </a:cubicBezTo>
                <a:cubicBezTo>
                  <a:pt x="1408539" y="808068"/>
                  <a:pt x="1413501" y="784496"/>
                  <a:pt x="1422451" y="733778"/>
                </a:cubicBezTo>
                <a:cubicBezTo>
                  <a:pt x="1442665" y="619234"/>
                  <a:pt x="1442472" y="616213"/>
                  <a:pt x="1456318" y="519289"/>
                </a:cubicBezTo>
                <a:cubicBezTo>
                  <a:pt x="1460081" y="447793"/>
                  <a:pt x="1467606" y="376395"/>
                  <a:pt x="1467606" y="304800"/>
                </a:cubicBezTo>
                <a:cubicBezTo>
                  <a:pt x="1467606" y="244475"/>
                  <a:pt x="1462633" y="184171"/>
                  <a:pt x="1456318" y="124178"/>
                </a:cubicBezTo>
                <a:cubicBezTo>
                  <a:pt x="1455072" y="112344"/>
                  <a:pt x="1452463" y="99603"/>
                  <a:pt x="1445029" y="90311"/>
                </a:cubicBezTo>
                <a:cubicBezTo>
                  <a:pt x="1423461" y="63351"/>
                  <a:pt x="1404563" y="70078"/>
                  <a:pt x="1377295" y="56444"/>
                </a:cubicBezTo>
                <a:cubicBezTo>
                  <a:pt x="1365160" y="50377"/>
                  <a:pt x="1355899" y="39211"/>
                  <a:pt x="1343429" y="33867"/>
                </a:cubicBezTo>
                <a:cubicBezTo>
                  <a:pt x="1329168" y="27755"/>
                  <a:pt x="1313191" y="26840"/>
                  <a:pt x="1298273" y="22578"/>
                </a:cubicBezTo>
                <a:cubicBezTo>
                  <a:pt x="1214027" y="-1492"/>
                  <a:pt x="1327928" y="18347"/>
                  <a:pt x="1162806" y="0"/>
                </a:cubicBezTo>
                <a:cubicBezTo>
                  <a:pt x="1091310" y="3763"/>
                  <a:pt x="1019644" y="5087"/>
                  <a:pt x="948318" y="11289"/>
                </a:cubicBezTo>
                <a:cubicBezTo>
                  <a:pt x="932861" y="12633"/>
                  <a:pt x="918308" y="19212"/>
                  <a:pt x="903162" y="22578"/>
                </a:cubicBezTo>
                <a:cubicBezTo>
                  <a:pt x="884432" y="26740"/>
                  <a:pt x="865712" y="31153"/>
                  <a:pt x="846718" y="33867"/>
                </a:cubicBezTo>
                <a:cubicBezTo>
                  <a:pt x="812985" y="38686"/>
                  <a:pt x="778985" y="41393"/>
                  <a:pt x="745118" y="45156"/>
                </a:cubicBezTo>
                <a:cubicBezTo>
                  <a:pt x="722540" y="52682"/>
                  <a:pt x="700721" y="63066"/>
                  <a:pt x="677384" y="67733"/>
                </a:cubicBezTo>
                <a:cubicBezTo>
                  <a:pt x="658569" y="71496"/>
                  <a:pt x="639451" y="73973"/>
                  <a:pt x="620940" y="79022"/>
                </a:cubicBezTo>
                <a:cubicBezTo>
                  <a:pt x="597979" y="85284"/>
                  <a:pt x="553206" y="101600"/>
                  <a:pt x="553206" y="101600"/>
                </a:cubicBezTo>
                <a:cubicBezTo>
                  <a:pt x="500525" y="97837"/>
                  <a:pt x="447616" y="96482"/>
                  <a:pt x="395162" y="90311"/>
                </a:cubicBezTo>
                <a:cubicBezTo>
                  <a:pt x="268864" y="75452"/>
                  <a:pt x="450721" y="79022"/>
                  <a:pt x="327429" y="7902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Freeform 2"/>
          <p:cNvSpPr/>
          <p:nvPr/>
        </p:nvSpPr>
        <p:spPr>
          <a:xfrm>
            <a:off x="7281333" y="4888089"/>
            <a:ext cx="1320800" cy="801511"/>
          </a:xfrm>
          <a:custGeom>
            <a:avLst/>
            <a:gdLst>
              <a:gd name="connsiteX0" fmla="*/ 372534 w 1320800"/>
              <a:gd name="connsiteY0" fmla="*/ 0 h 801511"/>
              <a:gd name="connsiteX1" fmla="*/ 338667 w 1320800"/>
              <a:gd name="connsiteY1" fmla="*/ 101600 h 801511"/>
              <a:gd name="connsiteX2" fmla="*/ 327378 w 1320800"/>
              <a:gd name="connsiteY2" fmla="*/ 158044 h 801511"/>
              <a:gd name="connsiteX3" fmla="*/ 259645 w 1320800"/>
              <a:gd name="connsiteY3" fmla="*/ 203200 h 801511"/>
              <a:gd name="connsiteX4" fmla="*/ 169334 w 1320800"/>
              <a:gd name="connsiteY4" fmla="*/ 282222 h 801511"/>
              <a:gd name="connsiteX5" fmla="*/ 101600 w 1320800"/>
              <a:gd name="connsiteY5" fmla="*/ 304800 h 801511"/>
              <a:gd name="connsiteX6" fmla="*/ 67734 w 1320800"/>
              <a:gd name="connsiteY6" fmla="*/ 316089 h 801511"/>
              <a:gd name="connsiteX7" fmla="*/ 45156 w 1320800"/>
              <a:gd name="connsiteY7" fmla="*/ 383822 h 801511"/>
              <a:gd name="connsiteX8" fmla="*/ 22578 w 1320800"/>
              <a:gd name="connsiteY8" fmla="*/ 417689 h 801511"/>
              <a:gd name="connsiteX9" fmla="*/ 0 w 1320800"/>
              <a:gd name="connsiteY9" fmla="*/ 485422 h 801511"/>
              <a:gd name="connsiteX10" fmla="*/ 11289 w 1320800"/>
              <a:gd name="connsiteY10" fmla="*/ 575733 h 801511"/>
              <a:gd name="connsiteX11" fmla="*/ 90311 w 1320800"/>
              <a:gd name="connsiteY11" fmla="*/ 666044 h 801511"/>
              <a:gd name="connsiteX12" fmla="*/ 169334 w 1320800"/>
              <a:gd name="connsiteY12" fmla="*/ 711200 h 801511"/>
              <a:gd name="connsiteX13" fmla="*/ 237067 w 1320800"/>
              <a:gd name="connsiteY13" fmla="*/ 745067 h 801511"/>
              <a:gd name="connsiteX14" fmla="*/ 270934 w 1320800"/>
              <a:gd name="connsiteY14" fmla="*/ 767644 h 801511"/>
              <a:gd name="connsiteX15" fmla="*/ 327378 w 1320800"/>
              <a:gd name="connsiteY15" fmla="*/ 778933 h 801511"/>
              <a:gd name="connsiteX16" fmla="*/ 361245 w 1320800"/>
              <a:gd name="connsiteY16" fmla="*/ 790222 h 801511"/>
              <a:gd name="connsiteX17" fmla="*/ 406400 w 1320800"/>
              <a:gd name="connsiteY17" fmla="*/ 801511 h 801511"/>
              <a:gd name="connsiteX18" fmla="*/ 643467 w 1320800"/>
              <a:gd name="connsiteY18" fmla="*/ 790222 h 801511"/>
              <a:gd name="connsiteX19" fmla="*/ 756356 w 1320800"/>
              <a:gd name="connsiteY19" fmla="*/ 767644 h 801511"/>
              <a:gd name="connsiteX20" fmla="*/ 846667 w 1320800"/>
              <a:gd name="connsiteY20" fmla="*/ 756355 h 801511"/>
              <a:gd name="connsiteX21" fmla="*/ 925689 w 1320800"/>
              <a:gd name="connsiteY21" fmla="*/ 733778 h 801511"/>
              <a:gd name="connsiteX22" fmla="*/ 959556 w 1320800"/>
              <a:gd name="connsiteY22" fmla="*/ 722489 h 801511"/>
              <a:gd name="connsiteX23" fmla="*/ 1038578 w 1320800"/>
              <a:gd name="connsiteY23" fmla="*/ 711200 h 801511"/>
              <a:gd name="connsiteX24" fmla="*/ 1106311 w 1320800"/>
              <a:gd name="connsiteY24" fmla="*/ 688622 h 801511"/>
              <a:gd name="connsiteX25" fmla="*/ 1151467 w 1320800"/>
              <a:gd name="connsiteY25" fmla="*/ 677333 h 801511"/>
              <a:gd name="connsiteX26" fmla="*/ 1219200 w 1320800"/>
              <a:gd name="connsiteY26" fmla="*/ 654755 h 801511"/>
              <a:gd name="connsiteX27" fmla="*/ 1253067 w 1320800"/>
              <a:gd name="connsiteY27" fmla="*/ 643467 h 801511"/>
              <a:gd name="connsiteX28" fmla="*/ 1275645 w 1320800"/>
              <a:gd name="connsiteY28" fmla="*/ 609600 h 801511"/>
              <a:gd name="connsiteX29" fmla="*/ 1309511 w 1320800"/>
              <a:gd name="connsiteY29" fmla="*/ 587022 h 801511"/>
              <a:gd name="connsiteX30" fmla="*/ 1320800 w 1320800"/>
              <a:gd name="connsiteY30" fmla="*/ 553155 h 801511"/>
              <a:gd name="connsiteX31" fmla="*/ 1298223 w 1320800"/>
              <a:gd name="connsiteY31" fmla="*/ 462844 h 801511"/>
              <a:gd name="connsiteX32" fmla="*/ 1264356 w 1320800"/>
              <a:gd name="connsiteY32" fmla="*/ 428978 h 801511"/>
              <a:gd name="connsiteX33" fmla="*/ 1253067 w 1320800"/>
              <a:gd name="connsiteY33" fmla="*/ 395111 h 801511"/>
              <a:gd name="connsiteX34" fmla="*/ 1162756 w 1320800"/>
              <a:gd name="connsiteY34" fmla="*/ 293511 h 801511"/>
              <a:gd name="connsiteX35" fmla="*/ 1095023 w 1320800"/>
              <a:gd name="connsiteY35" fmla="*/ 248355 h 801511"/>
              <a:gd name="connsiteX36" fmla="*/ 1016000 w 1320800"/>
              <a:gd name="connsiteY36" fmla="*/ 191911 h 801511"/>
              <a:gd name="connsiteX37" fmla="*/ 970845 w 1320800"/>
              <a:gd name="connsiteY37" fmla="*/ 169333 h 801511"/>
              <a:gd name="connsiteX38" fmla="*/ 936978 w 1320800"/>
              <a:gd name="connsiteY38" fmla="*/ 158044 h 801511"/>
              <a:gd name="connsiteX39" fmla="*/ 869245 w 1320800"/>
              <a:gd name="connsiteY39" fmla="*/ 112889 h 801511"/>
              <a:gd name="connsiteX40" fmla="*/ 790223 w 1320800"/>
              <a:gd name="connsiteY40" fmla="*/ 90311 h 801511"/>
              <a:gd name="connsiteX41" fmla="*/ 541867 w 1320800"/>
              <a:gd name="connsiteY41" fmla="*/ 101600 h 801511"/>
              <a:gd name="connsiteX42" fmla="*/ 508000 w 1320800"/>
              <a:gd name="connsiteY42" fmla="*/ 112889 h 801511"/>
              <a:gd name="connsiteX43" fmla="*/ 372534 w 1320800"/>
              <a:gd name="connsiteY43" fmla="*/ 101600 h 801511"/>
              <a:gd name="connsiteX44" fmla="*/ 316089 w 1320800"/>
              <a:gd name="connsiteY44" fmla="*/ 101600 h 8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0800" h="801511">
                <a:moveTo>
                  <a:pt x="372534" y="0"/>
                </a:moveTo>
                <a:cubicBezTo>
                  <a:pt x="349484" y="57624"/>
                  <a:pt x="350820" y="46911"/>
                  <a:pt x="338667" y="101600"/>
                </a:cubicBezTo>
                <a:cubicBezTo>
                  <a:pt x="334505" y="120330"/>
                  <a:pt x="339158" y="142898"/>
                  <a:pt x="327378" y="158044"/>
                </a:cubicBezTo>
                <a:cubicBezTo>
                  <a:pt x="310719" y="179463"/>
                  <a:pt x="259645" y="203200"/>
                  <a:pt x="259645" y="203200"/>
                </a:cubicBezTo>
                <a:cubicBezTo>
                  <a:pt x="233304" y="242711"/>
                  <a:pt x="225779" y="263407"/>
                  <a:pt x="169334" y="282222"/>
                </a:cubicBezTo>
                <a:lnTo>
                  <a:pt x="101600" y="304800"/>
                </a:lnTo>
                <a:lnTo>
                  <a:pt x="67734" y="316089"/>
                </a:lnTo>
                <a:cubicBezTo>
                  <a:pt x="60208" y="338667"/>
                  <a:pt x="58357" y="364020"/>
                  <a:pt x="45156" y="383822"/>
                </a:cubicBezTo>
                <a:cubicBezTo>
                  <a:pt x="37630" y="395111"/>
                  <a:pt x="28088" y="405291"/>
                  <a:pt x="22578" y="417689"/>
                </a:cubicBezTo>
                <a:cubicBezTo>
                  <a:pt x="12912" y="439437"/>
                  <a:pt x="0" y="485422"/>
                  <a:pt x="0" y="485422"/>
                </a:cubicBezTo>
                <a:cubicBezTo>
                  <a:pt x="3763" y="515526"/>
                  <a:pt x="1085" y="547163"/>
                  <a:pt x="11289" y="575733"/>
                </a:cubicBezTo>
                <a:cubicBezTo>
                  <a:pt x="33713" y="638519"/>
                  <a:pt x="48995" y="636533"/>
                  <a:pt x="90311" y="666044"/>
                </a:cubicBezTo>
                <a:cubicBezTo>
                  <a:pt x="150113" y="708760"/>
                  <a:pt x="114375" y="692880"/>
                  <a:pt x="169334" y="711200"/>
                </a:cubicBezTo>
                <a:cubicBezTo>
                  <a:pt x="266374" y="775895"/>
                  <a:pt x="143604" y="698337"/>
                  <a:pt x="237067" y="745067"/>
                </a:cubicBezTo>
                <a:cubicBezTo>
                  <a:pt x="249202" y="751134"/>
                  <a:pt x="258230" y="762880"/>
                  <a:pt x="270934" y="767644"/>
                </a:cubicBezTo>
                <a:cubicBezTo>
                  <a:pt x="288900" y="774381"/>
                  <a:pt x="308764" y="774279"/>
                  <a:pt x="327378" y="778933"/>
                </a:cubicBezTo>
                <a:cubicBezTo>
                  <a:pt x="338922" y="781819"/>
                  <a:pt x="349803" y="786953"/>
                  <a:pt x="361245" y="790222"/>
                </a:cubicBezTo>
                <a:cubicBezTo>
                  <a:pt x="376163" y="794484"/>
                  <a:pt x="391348" y="797748"/>
                  <a:pt x="406400" y="801511"/>
                </a:cubicBezTo>
                <a:cubicBezTo>
                  <a:pt x="485422" y="797748"/>
                  <a:pt x="564723" y="797842"/>
                  <a:pt x="643467" y="790222"/>
                </a:cubicBezTo>
                <a:cubicBezTo>
                  <a:pt x="681663" y="786526"/>
                  <a:pt x="718277" y="772404"/>
                  <a:pt x="756356" y="767644"/>
                </a:cubicBezTo>
                <a:lnTo>
                  <a:pt x="846667" y="756355"/>
                </a:lnTo>
                <a:cubicBezTo>
                  <a:pt x="927889" y="729283"/>
                  <a:pt x="826438" y="762136"/>
                  <a:pt x="925689" y="733778"/>
                </a:cubicBezTo>
                <a:cubicBezTo>
                  <a:pt x="937131" y="730509"/>
                  <a:pt x="947887" y="724823"/>
                  <a:pt x="959556" y="722489"/>
                </a:cubicBezTo>
                <a:cubicBezTo>
                  <a:pt x="985647" y="717271"/>
                  <a:pt x="1012237" y="714963"/>
                  <a:pt x="1038578" y="711200"/>
                </a:cubicBezTo>
                <a:cubicBezTo>
                  <a:pt x="1061156" y="703674"/>
                  <a:pt x="1083223" y="694394"/>
                  <a:pt x="1106311" y="688622"/>
                </a:cubicBezTo>
                <a:cubicBezTo>
                  <a:pt x="1121363" y="684859"/>
                  <a:pt x="1136606" y="681791"/>
                  <a:pt x="1151467" y="677333"/>
                </a:cubicBezTo>
                <a:cubicBezTo>
                  <a:pt x="1174262" y="670494"/>
                  <a:pt x="1196622" y="662281"/>
                  <a:pt x="1219200" y="654755"/>
                </a:cubicBezTo>
                <a:lnTo>
                  <a:pt x="1253067" y="643467"/>
                </a:lnTo>
                <a:cubicBezTo>
                  <a:pt x="1260593" y="632178"/>
                  <a:pt x="1266051" y="619194"/>
                  <a:pt x="1275645" y="609600"/>
                </a:cubicBezTo>
                <a:cubicBezTo>
                  <a:pt x="1285239" y="600006"/>
                  <a:pt x="1301036" y="597616"/>
                  <a:pt x="1309511" y="587022"/>
                </a:cubicBezTo>
                <a:cubicBezTo>
                  <a:pt x="1316945" y="577730"/>
                  <a:pt x="1317037" y="564444"/>
                  <a:pt x="1320800" y="553155"/>
                </a:cubicBezTo>
                <a:cubicBezTo>
                  <a:pt x="1319173" y="545019"/>
                  <a:pt x="1308139" y="477718"/>
                  <a:pt x="1298223" y="462844"/>
                </a:cubicBezTo>
                <a:cubicBezTo>
                  <a:pt x="1289367" y="449560"/>
                  <a:pt x="1275645" y="440267"/>
                  <a:pt x="1264356" y="428978"/>
                </a:cubicBezTo>
                <a:cubicBezTo>
                  <a:pt x="1260593" y="417689"/>
                  <a:pt x="1258389" y="405754"/>
                  <a:pt x="1253067" y="395111"/>
                </a:cubicBezTo>
                <a:cubicBezTo>
                  <a:pt x="1236101" y="361178"/>
                  <a:pt x="1185196" y="308471"/>
                  <a:pt x="1162756" y="293511"/>
                </a:cubicBezTo>
                <a:cubicBezTo>
                  <a:pt x="1140178" y="278459"/>
                  <a:pt x="1116731" y="264636"/>
                  <a:pt x="1095023" y="248355"/>
                </a:cubicBezTo>
                <a:cubicBezTo>
                  <a:pt x="1075642" y="233820"/>
                  <a:pt x="1039108" y="205116"/>
                  <a:pt x="1016000" y="191911"/>
                </a:cubicBezTo>
                <a:cubicBezTo>
                  <a:pt x="1001389" y="183562"/>
                  <a:pt x="986313" y="175962"/>
                  <a:pt x="970845" y="169333"/>
                </a:cubicBezTo>
                <a:cubicBezTo>
                  <a:pt x="959908" y="164645"/>
                  <a:pt x="947380" y="163823"/>
                  <a:pt x="936978" y="158044"/>
                </a:cubicBezTo>
                <a:cubicBezTo>
                  <a:pt x="913258" y="144866"/>
                  <a:pt x="894987" y="121470"/>
                  <a:pt x="869245" y="112889"/>
                </a:cubicBezTo>
                <a:cubicBezTo>
                  <a:pt x="820659" y="96694"/>
                  <a:pt x="846922" y="104486"/>
                  <a:pt x="790223" y="90311"/>
                </a:cubicBezTo>
                <a:cubicBezTo>
                  <a:pt x="707438" y="94074"/>
                  <a:pt x="624474" y="94991"/>
                  <a:pt x="541867" y="101600"/>
                </a:cubicBezTo>
                <a:cubicBezTo>
                  <a:pt x="530005" y="102549"/>
                  <a:pt x="519900" y="112889"/>
                  <a:pt x="508000" y="112889"/>
                </a:cubicBezTo>
                <a:cubicBezTo>
                  <a:pt x="462688" y="112889"/>
                  <a:pt x="417768" y="104261"/>
                  <a:pt x="372534" y="101600"/>
                </a:cubicBezTo>
                <a:cubicBezTo>
                  <a:pt x="353751" y="100495"/>
                  <a:pt x="334904" y="101600"/>
                  <a:pt x="316089" y="1016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8127757" y="398621"/>
            <a:ext cx="813043" cy="1446550"/>
          </a:xfrm>
          <a:prstGeom prst="rect">
            <a:avLst/>
          </a:prstGeom>
          <a:noFill/>
        </p:spPr>
        <p:txBody>
          <a:bodyPr wrap="none" lIns="91440" tIns="45720" rIns="91440" bIns="45720">
            <a:spAutoFit/>
          </a:bodyPr>
          <a:lstStyle/>
          <a:p>
            <a:pPr algn="ctr"/>
            <a:r>
              <a:rPr lang="en-US" sz="8800" b="1" dirty="0">
                <a:ln w="6600">
                  <a:solidFill>
                    <a:srgbClr val="333399"/>
                  </a:solidFill>
                  <a:prstDash val="solid"/>
                </a:ln>
                <a:solidFill>
                  <a:srgbClr val="FFFFFF"/>
                </a:solidFill>
                <a:effectLst>
                  <a:outerShdw dist="38100" dir="2700000" algn="tl" rotWithShape="0">
                    <a:srgbClr val="333399"/>
                  </a:outerShdw>
                </a:effectLst>
              </a:rPr>
              <a:t>4</a:t>
            </a:r>
          </a:p>
        </p:txBody>
      </p:sp>
    </p:spTree>
    <p:extLst>
      <p:ext uri="{BB962C8B-B14F-4D97-AF65-F5344CB8AC3E}">
        <p14:creationId xmlns:p14="http://schemas.microsoft.com/office/powerpoint/2010/main" val="22961848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(the solvent).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bwMode="auto">
          <a:xfrm>
            <a:off x="5638800" y="1219200"/>
            <a:ext cx="2133600" cy="4572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a:glow rad="914400">
              <a:schemeClr val="accent1">
                <a:lumMod val="60000"/>
                <a:lumOff val="40000"/>
                <a:alpha val="72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 name="Rectangle 4"/>
          <p:cNvSpPr/>
          <p:nvPr/>
        </p:nvSpPr>
        <p:spPr>
          <a:xfrm>
            <a:off x="3124200" y="2209800"/>
            <a:ext cx="2111475"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anose="020B0604030504040204" pitchFamily="34" charset="0"/>
                <a:ea typeface="+mn-ea"/>
                <a:cs typeface="+mn-cs"/>
              </a:rPr>
              <a:t>Solid</a:t>
            </a:r>
          </a:p>
        </p:txBody>
      </p:sp>
      <p:pic>
        <p:nvPicPr>
          <p:cNvPr id="7"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39797C9-E4B6-9F49-9BB5-CA3ED0026B5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507937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a:t>
            </a:r>
            <a:r>
              <a:rPr lang="en-US" dirty="0">
                <a:solidFill>
                  <a:schemeClr val="accent1">
                    <a:lumMod val="60000"/>
                    <a:lumOff val="40000"/>
                  </a:schemeClr>
                </a:solidFill>
              </a:rPr>
              <a:t>the solvent</a:t>
            </a:r>
            <a:r>
              <a:rPr lang="en-US" dirty="0"/>
              <a: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124200" y="2209800"/>
            <a:ext cx="2111475"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anose="020B0604030504040204" pitchFamily="34" charset="0"/>
                <a:ea typeface="+mn-ea"/>
                <a:cs typeface="+mn-cs"/>
              </a:rPr>
              <a:t>Solid</a:t>
            </a:r>
          </a:p>
        </p:txBody>
      </p:sp>
      <p:sp>
        <p:nvSpPr>
          <p:cNvPr id="7" name="Rectangle 6"/>
          <p:cNvSpPr/>
          <p:nvPr/>
        </p:nvSpPr>
        <p:spPr>
          <a:xfrm>
            <a:off x="3291040" y="5651206"/>
            <a:ext cx="2561920" cy="92333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E3EBF1">
                      <a:lumMod val="75000"/>
                    </a:srgbClr>
                  </a:solidFill>
                  <a:prstDash val="solid"/>
                </a:ln>
                <a:solidFill>
                  <a:srgbClr val="003399">
                    <a:lumMod val="60000"/>
                    <a:lumOff val="40000"/>
                  </a:srgbClr>
                </a:solidFill>
                <a:effectLst>
                  <a:outerShdw dist="38100" dir="2640000" algn="bl" rotWithShape="0">
                    <a:srgbClr val="E3EBF1">
                      <a:lumMod val="75000"/>
                    </a:srgbClr>
                  </a:outerShdw>
                </a:effectLst>
                <a:uLnTx/>
                <a:uFillTx/>
                <a:latin typeface="Verdana" panose="020B0604030504040204" pitchFamily="34" charset="0"/>
                <a:ea typeface="+mn-ea"/>
                <a:cs typeface="+mn-cs"/>
              </a:rPr>
              <a:t>Liquid</a:t>
            </a:r>
          </a:p>
        </p:txBody>
      </p:sp>
      <p:pic>
        <p:nvPicPr>
          <p:cNvPr id="6"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DB631A-7D62-05AA-D7FC-22675EF1E53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893673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a:t>
            </a:r>
            <a:r>
              <a:rPr lang="en-US" dirty="0">
                <a:solidFill>
                  <a:schemeClr val="accent1">
                    <a:lumMod val="60000"/>
                    <a:lumOff val="40000"/>
                  </a:schemeClr>
                </a:solidFill>
              </a:rPr>
              <a:t>the solvent</a:t>
            </a:r>
            <a:r>
              <a:rPr lang="en-US" dirty="0"/>
              <a: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124200" y="2209800"/>
            <a:ext cx="2111475"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anose="020B0604030504040204" pitchFamily="34" charset="0"/>
                <a:ea typeface="+mn-ea"/>
                <a:cs typeface="+mn-cs"/>
              </a:rPr>
              <a:t>Solid</a:t>
            </a:r>
          </a:p>
        </p:txBody>
      </p:sp>
      <p:sp>
        <p:nvSpPr>
          <p:cNvPr id="7" name="Rectangle 6"/>
          <p:cNvSpPr/>
          <p:nvPr/>
        </p:nvSpPr>
        <p:spPr>
          <a:xfrm>
            <a:off x="3291040" y="5651206"/>
            <a:ext cx="2561920" cy="92333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E3EBF1">
                      <a:lumMod val="75000"/>
                    </a:srgbClr>
                  </a:solidFill>
                  <a:prstDash val="solid"/>
                </a:ln>
                <a:solidFill>
                  <a:srgbClr val="003399">
                    <a:lumMod val="60000"/>
                    <a:lumOff val="40000"/>
                  </a:srgbClr>
                </a:solidFill>
                <a:effectLst>
                  <a:outerShdw dist="38100" dir="2640000" algn="bl" rotWithShape="0">
                    <a:srgbClr val="E3EBF1">
                      <a:lumMod val="75000"/>
                    </a:srgbClr>
                  </a:outerShdw>
                </a:effectLst>
                <a:uLnTx/>
                <a:uFillTx/>
                <a:latin typeface="Verdana" panose="020B0604030504040204" pitchFamily="34" charset="0"/>
                <a:ea typeface="+mn-ea"/>
                <a:cs typeface="+mn-cs"/>
              </a:rPr>
              <a:t>Liquid</a:t>
            </a:r>
          </a:p>
        </p:txBody>
      </p:sp>
      <p:sp>
        <p:nvSpPr>
          <p:cNvPr id="8" name="Rectangle 7"/>
          <p:cNvSpPr/>
          <p:nvPr/>
        </p:nvSpPr>
        <p:spPr>
          <a:xfrm>
            <a:off x="3124200" y="4527649"/>
            <a:ext cx="3406703" cy="923330"/>
          </a:xfrm>
          <a:prstGeom prst="rect">
            <a:avLst/>
          </a:prstGeom>
          <a:noFill/>
        </p:spPr>
        <p:txBody>
          <a:bodyPr wrap="none" lIns="91440" tIns="45720" rIns="91440" bIns="45720">
            <a:prstTxWarp prst="textInflat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anose="020B0604030504040204" pitchFamily="34" charset="0"/>
                <a:ea typeface="+mn-ea"/>
                <a:cs typeface="+mn-cs"/>
              </a:rPr>
              <a:t>Sol</a:t>
            </a:r>
            <a:r>
              <a:rPr kumimoji="0" lang="en-US" sz="5400" b="1" i="0" u="none" strike="noStrike" kern="1200" cap="none" spc="0" normalizeH="0" baseline="0" noProof="0" dirty="0">
                <a:ln w="9525">
                  <a:solidFill>
                    <a:srgbClr val="000000"/>
                  </a:solidFill>
                  <a:prstDash val="solid"/>
                </a:ln>
                <a:solidFill>
                  <a:srgbClr val="003399">
                    <a:lumMod val="60000"/>
                    <a:lumOff val="40000"/>
                  </a:srgbClr>
                </a:solidFill>
                <a:effectLst>
                  <a:outerShdw blurRad="12700" dist="38100" dir="2700000" algn="tl" rotWithShape="0">
                    <a:srgbClr val="000000">
                      <a:lumMod val="50000"/>
                    </a:srgbClr>
                  </a:outerShdw>
                </a:effectLst>
                <a:uLnTx/>
                <a:uFillTx/>
                <a:latin typeface="Verdana" panose="020B0604030504040204" pitchFamily="34" charset="0"/>
                <a:ea typeface="+mn-ea"/>
                <a:cs typeface="+mn-cs"/>
              </a:rPr>
              <a:t>ution</a:t>
            </a:r>
          </a:p>
        </p:txBody>
      </p:sp>
      <p:pic>
        <p:nvPicPr>
          <p:cNvPr id="9"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D9DA46-21FE-F556-E6AE-AC2AE0F29D23}"/>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041524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3"/>
          <p:cNvSpPr>
            <a:spLocks noGrp="1" noChangeArrowheads="1"/>
          </p:cNvSpPr>
          <p:nvPr>
            <p:ph type="body" idx="4294967295"/>
          </p:nvPr>
        </p:nvSpPr>
        <p:spPr>
          <a:xfrm>
            <a:off x="266700" y="152400"/>
            <a:ext cx="8610600" cy="5897563"/>
          </a:xfrm>
        </p:spPr>
        <p:txBody>
          <a:bodyPr/>
          <a:lstStyle/>
          <a:p>
            <a:pPr eaLnBrk="1" hangingPunct="1"/>
            <a:r>
              <a:rPr lang="en-US" altLang="en-US" dirty="0">
                <a:solidFill>
                  <a:srgbClr val="66FFCC"/>
                </a:solidFill>
              </a:rPr>
              <a:t>The polarity of water pulls in other molecules and surrounds them with water molecules.</a:t>
            </a:r>
          </a:p>
        </p:txBody>
      </p:sp>
      <p:pic>
        <p:nvPicPr>
          <p:cNvPr id="65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8056543" y="604996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20</a:t>
            </a:r>
          </a:p>
        </p:txBody>
      </p:sp>
      <p:pic>
        <p:nvPicPr>
          <p:cNvPr id="3" name="Picture 2">
            <a:extLst>
              <a:ext uri="{FF2B5EF4-FFF2-40B4-BE49-F238E27FC236}">
                <a16:creationId xmlns:a16="http://schemas.microsoft.com/office/drawing/2014/main" id="{D3C795FA-1186-0511-5CEE-AD9656DFC96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360340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3"/>
          <p:cNvSpPr>
            <a:spLocks noGrp="1" noChangeArrowheads="1"/>
          </p:cNvSpPr>
          <p:nvPr>
            <p:ph type="body" idx="4294967295"/>
          </p:nvPr>
        </p:nvSpPr>
        <p:spPr>
          <a:xfrm>
            <a:off x="266700" y="152400"/>
            <a:ext cx="8610600" cy="5897563"/>
          </a:xfrm>
        </p:spPr>
        <p:txBody>
          <a:bodyPr/>
          <a:lstStyle/>
          <a:p>
            <a:pPr eaLnBrk="1" hangingPunct="1"/>
            <a:r>
              <a:rPr lang="en-US" altLang="en-US" dirty="0">
                <a:solidFill>
                  <a:srgbClr val="66FFCC"/>
                </a:solidFill>
              </a:rPr>
              <a:t>The polarity of water pulls in other molecules and surrounds them with water molecules.</a:t>
            </a:r>
          </a:p>
        </p:txBody>
      </p:sp>
      <p:pic>
        <p:nvPicPr>
          <p:cNvPr id="65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8056543" y="604996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20</a:t>
            </a:r>
          </a:p>
        </p:txBody>
      </p:sp>
      <p:sp>
        <p:nvSpPr>
          <p:cNvPr id="3" name="Rectangle 2"/>
          <p:cNvSpPr/>
          <p:nvPr/>
        </p:nvSpPr>
        <p:spPr>
          <a:xfrm>
            <a:off x="381000" y="1171177"/>
            <a:ext cx="787908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This makes water the…</a:t>
            </a:r>
          </a:p>
        </p:txBody>
      </p:sp>
      <p:pic>
        <p:nvPicPr>
          <p:cNvPr id="4" name="Picture 3">
            <a:extLst>
              <a:ext uri="{FF2B5EF4-FFF2-40B4-BE49-F238E27FC236}">
                <a16:creationId xmlns:a16="http://schemas.microsoft.com/office/drawing/2014/main" id="{E47F291F-4268-A16D-7C8C-8DDF4845F44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498245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3"/>
          <p:cNvSpPr>
            <a:spLocks noGrp="1" noChangeArrowheads="1"/>
          </p:cNvSpPr>
          <p:nvPr>
            <p:ph type="body" idx="4294967295"/>
          </p:nvPr>
        </p:nvSpPr>
        <p:spPr>
          <a:xfrm>
            <a:off x="266700" y="152400"/>
            <a:ext cx="8610600" cy="5897563"/>
          </a:xfrm>
        </p:spPr>
        <p:txBody>
          <a:bodyPr/>
          <a:lstStyle/>
          <a:p>
            <a:pPr eaLnBrk="1" hangingPunct="1"/>
            <a:r>
              <a:rPr lang="en-US" altLang="en-US" dirty="0">
                <a:solidFill>
                  <a:srgbClr val="66FFCC"/>
                </a:solidFill>
              </a:rPr>
              <a:t>The polarity of water pulls in other molecules and surrounds them with water molecules.</a:t>
            </a:r>
          </a:p>
        </p:txBody>
      </p:sp>
      <p:pic>
        <p:nvPicPr>
          <p:cNvPr id="65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8056543" y="604996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20</a:t>
            </a:r>
          </a:p>
        </p:txBody>
      </p:sp>
      <p:sp>
        <p:nvSpPr>
          <p:cNvPr id="3" name="Rectangle 2"/>
          <p:cNvSpPr/>
          <p:nvPr/>
        </p:nvSpPr>
        <p:spPr>
          <a:xfrm>
            <a:off x="381000" y="1171177"/>
            <a:ext cx="787908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This makes water the…</a:t>
            </a:r>
          </a:p>
        </p:txBody>
      </p:sp>
      <p:sp>
        <p:nvSpPr>
          <p:cNvPr id="4" name="Rectangle 3"/>
          <p:cNvSpPr/>
          <p:nvPr/>
        </p:nvSpPr>
        <p:spPr>
          <a:xfrm>
            <a:off x="266700" y="1990694"/>
            <a:ext cx="8405956" cy="101566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9525">
                  <a:solidFill>
                    <a:srgbClr val="000000"/>
                  </a:solidFill>
                  <a:prstDash val="solid"/>
                </a:ln>
                <a:solidFill>
                  <a:srgbClr val="FFFFFF"/>
                </a:solidFill>
                <a:effectLst>
                  <a:glow rad="228600">
                    <a:srgbClr val="003399">
                      <a:satMod val="175000"/>
                      <a:alpha val="40000"/>
                    </a:srgbClr>
                  </a:glow>
                  <a:outerShdw blurRad="12700" dist="38100" dir="2700000" algn="tl" rotWithShape="0">
                    <a:srgbClr val="000000">
                      <a:lumMod val="50000"/>
                    </a:srgbClr>
                  </a:outerShdw>
                </a:effectLst>
                <a:uLnTx/>
                <a:uFillTx/>
                <a:latin typeface="Arial" panose="020B0604020202020204" pitchFamily="34" charset="0"/>
                <a:ea typeface="+mn-ea"/>
                <a:cs typeface="+mn-cs"/>
              </a:rPr>
              <a:t>UNIVERSAL SOLVENT</a:t>
            </a:r>
          </a:p>
        </p:txBody>
      </p:sp>
      <p:pic>
        <p:nvPicPr>
          <p:cNvPr id="13314" name="Picture 2" descr="http://upload.wikimedia.org/wikipedia/commons/8/89/SaltInWaterSolutionLiqu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012000"/>
            <a:ext cx="3543300" cy="3693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958" y="3825874"/>
            <a:ext cx="4015341" cy="3032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33926B-3ECA-BE5A-728B-D9FB539FBB05}"/>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697810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41343226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19474305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15240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are both of their names?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0137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12"/>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1381" name="WordArt 5"/>
          <p:cNvSpPr>
            <a:spLocks noChangeArrowheads="1" noChangeShapeType="1" noTextEdit="1"/>
          </p:cNvSpPr>
          <p:nvPr/>
        </p:nvSpPr>
        <p:spPr bwMode="auto">
          <a:xfrm>
            <a:off x="2514600" y="2819400"/>
            <a:ext cx="9906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01382" name="WordArt 6"/>
          <p:cNvSpPr>
            <a:spLocks noChangeArrowheads="1" noChangeShapeType="1" noTextEdit="1"/>
          </p:cNvSpPr>
          <p:nvPr/>
        </p:nvSpPr>
        <p:spPr bwMode="auto">
          <a:xfrm>
            <a:off x="6553200" y="3124200"/>
            <a:ext cx="53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01383" name="WordArt 7"/>
          <p:cNvSpPr>
            <a:spLocks noChangeArrowheads="1" noChangeShapeType="1" noTextEdit="1"/>
          </p:cNvSpPr>
          <p:nvPr/>
        </p:nvSpPr>
        <p:spPr bwMode="auto">
          <a:xfrm>
            <a:off x="304800" y="1143000"/>
            <a:ext cx="13716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15240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are both of their names?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0240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2404" name="Rectangle 12"/>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2405" name="WordArt 5"/>
          <p:cNvSpPr>
            <a:spLocks noChangeArrowheads="1" noChangeShapeType="1" noTextEdit="1"/>
          </p:cNvSpPr>
          <p:nvPr/>
        </p:nvSpPr>
        <p:spPr bwMode="auto">
          <a:xfrm>
            <a:off x="2514600" y="2819400"/>
            <a:ext cx="9906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02406" name="WordArt 6"/>
          <p:cNvSpPr>
            <a:spLocks noChangeArrowheads="1" noChangeShapeType="1" noTextEdit="1"/>
          </p:cNvSpPr>
          <p:nvPr/>
        </p:nvSpPr>
        <p:spPr bwMode="auto">
          <a:xfrm>
            <a:off x="6553200" y="3124200"/>
            <a:ext cx="53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02407" name="WordArt 7"/>
          <p:cNvSpPr>
            <a:spLocks noChangeArrowheads="1" noChangeShapeType="1" noTextEdit="1"/>
          </p:cNvSpPr>
          <p:nvPr/>
        </p:nvSpPr>
        <p:spPr bwMode="auto">
          <a:xfrm>
            <a:off x="304800" y="1143000"/>
            <a:ext cx="13716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1524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rgbClr val="FFFFFF"/>
                </a:solidFill>
                <a:latin typeface="Times New Roman" panose="02020603050405020304" pitchFamily="18" charset="0"/>
              </a:rPr>
              <a:t>Water is a social molecule and forms these types of bonds?</a:t>
            </a:r>
          </a:p>
          <a:p>
            <a:pPr eaLnBrk="1" hangingPunct="1"/>
            <a:r>
              <a:rPr lang="en-US" altLang="en-US" sz="2800" dirty="0">
                <a:solidFill>
                  <a:srgbClr val="CCECFF"/>
                </a:solidFill>
                <a:latin typeface="Times New Roman" panose="02020603050405020304" pitchFamily="18" charset="0"/>
              </a:rPr>
              <a:t>A.) Hydrogen Bonds       </a:t>
            </a:r>
            <a:r>
              <a:rPr lang="en-US" altLang="en-US" sz="2800" dirty="0">
                <a:solidFill>
                  <a:srgbClr val="FFCCFF"/>
                </a:solidFill>
                <a:latin typeface="Times New Roman" panose="02020603050405020304" pitchFamily="18" charset="0"/>
              </a:rPr>
              <a:t>B.) Triple Bonds</a:t>
            </a:r>
          </a:p>
          <a:p>
            <a:pPr eaLnBrk="1" hangingPunct="1"/>
            <a:r>
              <a:rPr lang="en-US" altLang="en-US" sz="2800" dirty="0">
                <a:solidFill>
                  <a:srgbClr val="FFFF99"/>
                </a:solidFill>
                <a:latin typeface="Times New Roman" panose="02020603050405020304" pitchFamily="18" charset="0"/>
              </a:rPr>
              <a:t>C.) Action Bonds   </a:t>
            </a:r>
            <a:r>
              <a:rPr lang="en-US" altLang="en-US" sz="2800" dirty="0">
                <a:solidFill>
                  <a:srgbClr val="2D2D8A">
                    <a:lumMod val="40000"/>
                    <a:lumOff val="60000"/>
                  </a:srgbClr>
                </a:solidFill>
                <a:latin typeface="Times New Roman" panose="02020603050405020304" pitchFamily="18" charset="0"/>
              </a:rPr>
              <a:t>D.) Non-polar Bonds     </a:t>
            </a:r>
            <a:r>
              <a:rPr lang="en-US" altLang="en-US" sz="2800" dirty="0">
                <a:solidFill>
                  <a:srgbClr val="FFCC99"/>
                </a:solidFill>
                <a:latin typeface="Times New Roman" panose="02020603050405020304" pitchFamily="18" charset="0"/>
              </a:rPr>
              <a:t>E.) Lazy Bonds</a:t>
            </a: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FFFF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808080"/>
                </a:outerShdw>
              </a:effectLst>
              <a:latin typeface="Tahoma" pitchFamily="34" charset="0"/>
            </a:endParaRPr>
          </a:p>
        </p:txBody>
      </p:sp>
      <p:pic>
        <p:nvPicPr>
          <p:cNvPr id="6" name="Picture 2" descr="Image result for water molecule at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5840"/>
            <a:ext cx="8686800" cy="428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reeform 1"/>
          <p:cNvSpPr/>
          <p:nvPr/>
        </p:nvSpPr>
        <p:spPr>
          <a:xfrm>
            <a:off x="417638" y="2438400"/>
            <a:ext cx="1467606" cy="1286933"/>
          </a:xfrm>
          <a:custGeom>
            <a:avLst/>
            <a:gdLst>
              <a:gd name="connsiteX0" fmla="*/ 474184 w 1467606"/>
              <a:gd name="connsiteY0" fmla="*/ 45156 h 1286933"/>
              <a:gd name="connsiteX1" fmla="*/ 304851 w 1467606"/>
              <a:gd name="connsiteY1" fmla="*/ 67733 h 1286933"/>
              <a:gd name="connsiteX2" fmla="*/ 270984 w 1467606"/>
              <a:gd name="connsiteY2" fmla="*/ 79022 h 1286933"/>
              <a:gd name="connsiteX3" fmla="*/ 45206 w 1467606"/>
              <a:gd name="connsiteY3" fmla="*/ 90311 h 1286933"/>
              <a:gd name="connsiteX4" fmla="*/ 51 w 1467606"/>
              <a:gd name="connsiteY4" fmla="*/ 158044 h 1286933"/>
              <a:gd name="connsiteX5" fmla="*/ 11340 w 1467606"/>
              <a:gd name="connsiteY5" fmla="*/ 361244 h 1286933"/>
              <a:gd name="connsiteX6" fmla="*/ 45206 w 1467606"/>
              <a:gd name="connsiteY6" fmla="*/ 451556 h 1286933"/>
              <a:gd name="connsiteX7" fmla="*/ 56495 w 1467606"/>
              <a:gd name="connsiteY7" fmla="*/ 485422 h 1286933"/>
              <a:gd name="connsiteX8" fmla="*/ 90362 w 1467606"/>
              <a:gd name="connsiteY8" fmla="*/ 564444 h 1286933"/>
              <a:gd name="connsiteX9" fmla="*/ 101651 w 1467606"/>
              <a:gd name="connsiteY9" fmla="*/ 609600 h 1286933"/>
              <a:gd name="connsiteX10" fmla="*/ 124229 w 1467606"/>
              <a:gd name="connsiteY10" fmla="*/ 677333 h 1286933"/>
              <a:gd name="connsiteX11" fmla="*/ 135518 w 1467606"/>
              <a:gd name="connsiteY11" fmla="*/ 722489 h 1286933"/>
              <a:gd name="connsiteX12" fmla="*/ 146806 w 1467606"/>
              <a:gd name="connsiteY12" fmla="*/ 756356 h 1286933"/>
              <a:gd name="connsiteX13" fmla="*/ 158095 w 1467606"/>
              <a:gd name="connsiteY13" fmla="*/ 824089 h 1286933"/>
              <a:gd name="connsiteX14" fmla="*/ 169384 w 1467606"/>
              <a:gd name="connsiteY14" fmla="*/ 869244 h 1286933"/>
              <a:gd name="connsiteX15" fmla="*/ 191962 w 1467606"/>
              <a:gd name="connsiteY15" fmla="*/ 936978 h 1286933"/>
              <a:gd name="connsiteX16" fmla="*/ 203251 w 1467606"/>
              <a:gd name="connsiteY16" fmla="*/ 993422 h 1286933"/>
              <a:gd name="connsiteX17" fmla="*/ 225829 w 1467606"/>
              <a:gd name="connsiteY17" fmla="*/ 1061156 h 1286933"/>
              <a:gd name="connsiteX18" fmla="*/ 248406 w 1467606"/>
              <a:gd name="connsiteY18" fmla="*/ 1128889 h 1286933"/>
              <a:gd name="connsiteX19" fmla="*/ 259695 w 1467606"/>
              <a:gd name="connsiteY19" fmla="*/ 1162756 h 1286933"/>
              <a:gd name="connsiteX20" fmla="*/ 293562 w 1467606"/>
              <a:gd name="connsiteY20" fmla="*/ 1185333 h 1286933"/>
              <a:gd name="connsiteX21" fmla="*/ 327429 w 1467606"/>
              <a:gd name="connsiteY21" fmla="*/ 1219200 h 1286933"/>
              <a:gd name="connsiteX22" fmla="*/ 361295 w 1467606"/>
              <a:gd name="connsiteY22" fmla="*/ 1230489 h 1286933"/>
              <a:gd name="connsiteX23" fmla="*/ 395162 w 1467606"/>
              <a:gd name="connsiteY23" fmla="*/ 1253067 h 1286933"/>
              <a:gd name="connsiteX24" fmla="*/ 620940 w 1467606"/>
              <a:gd name="connsiteY24" fmla="*/ 1286933 h 1286933"/>
              <a:gd name="connsiteX25" fmla="*/ 846718 w 1467606"/>
              <a:gd name="connsiteY25" fmla="*/ 1275644 h 1286933"/>
              <a:gd name="connsiteX26" fmla="*/ 914451 w 1467606"/>
              <a:gd name="connsiteY26" fmla="*/ 1253067 h 1286933"/>
              <a:gd name="connsiteX27" fmla="*/ 948318 w 1467606"/>
              <a:gd name="connsiteY27" fmla="*/ 1241778 h 1286933"/>
              <a:gd name="connsiteX28" fmla="*/ 993473 w 1467606"/>
              <a:gd name="connsiteY28" fmla="*/ 1230489 h 1286933"/>
              <a:gd name="connsiteX29" fmla="*/ 1038629 w 1467606"/>
              <a:gd name="connsiteY29" fmla="*/ 1207911 h 1286933"/>
              <a:gd name="connsiteX30" fmla="*/ 1106362 w 1467606"/>
              <a:gd name="connsiteY30" fmla="*/ 1185333 h 1286933"/>
              <a:gd name="connsiteX31" fmla="*/ 1174095 w 1467606"/>
              <a:gd name="connsiteY31" fmla="*/ 1140178 h 1286933"/>
              <a:gd name="connsiteX32" fmla="*/ 1241829 w 1467606"/>
              <a:gd name="connsiteY32" fmla="*/ 1117600 h 1286933"/>
              <a:gd name="connsiteX33" fmla="*/ 1320851 w 1467606"/>
              <a:gd name="connsiteY33" fmla="*/ 1049867 h 1286933"/>
              <a:gd name="connsiteX34" fmla="*/ 1332140 w 1467606"/>
              <a:gd name="connsiteY34" fmla="*/ 1016000 h 1286933"/>
              <a:gd name="connsiteX35" fmla="*/ 1366006 w 1467606"/>
              <a:gd name="connsiteY35" fmla="*/ 903111 h 1286933"/>
              <a:gd name="connsiteX36" fmla="*/ 1388584 w 1467606"/>
              <a:gd name="connsiteY36" fmla="*/ 857956 h 1286933"/>
              <a:gd name="connsiteX37" fmla="*/ 1422451 w 1467606"/>
              <a:gd name="connsiteY37" fmla="*/ 733778 h 1286933"/>
              <a:gd name="connsiteX38" fmla="*/ 1456318 w 1467606"/>
              <a:gd name="connsiteY38" fmla="*/ 519289 h 1286933"/>
              <a:gd name="connsiteX39" fmla="*/ 1467606 w 1467606"/>
              <a:gd name="connsiteY39" fmla="*/ 304800 h 1286933"/>
              <a:gd name="connsiteX40" fmla="*/ 1456318 w 1467606"/>
              <a:gd name="connsiteY40" fmla="*/ 124178 h 1286933"/>
              <a:gd name="connsiteX41" fmla="*/ 1445029 w 1467606"/>
              <a:gd name="connsiteY41" fmla="*/ 90311 h 1286933"/>
              <a:gd name="connsiteX42" fmla="*/ 1377295 w 1467606"/>
              <a:gd name="connsiteY42" fmla="*/ 56444 h 1286933"/>
              <a:gd name="connsiteX43" fmla="*/ 1343429 w 1467606"/>
              <a:gd name="connsiteY43" fmla="*/ 33867 h 1286933"/>
              <a:gd name="connsiteX44" fmla="*/ 1298273 w 1467606"/>
              <a:gd name="connsiteY44" fmla="*/ 22578 h 1286933"/>
              <a:gd name="connsiteX45" fmla="*/ 1162806 w 1467606"/>
              <a:gd name="connsiteY45" fmla="*/ 0 h 1286933"/>
              <a:gd name="connsiteX46" fmla="*/ 948318 w 1467606"/>
              <a:gd name="connsiteY46" fmla="*/ 11289 h 1286933"/>
              <a:gd name="connsiteX47" fmla="*/ 903162 w 1467606"/>
              <a:gd name="connsiteY47" fmla="*/ 22578 h 1286933"/>
              <a:gd name="connsiteX48" fmla="*/ 846718 w 1467606"/>
              <a:gd name="connsiteY48" fmla="*/ 33867 h 1286933"/>
              <a:gd name="connsiteX49" fmla="*/ 745118 w 1467606"/>
              <a:gd name="connsiteY49" fmla="*/ 45156 h 1286933"/>
              <a:gd name="connsiteX50" fmla="*/ 677384 w 1467606"/>
              <a:gd name="connsiteY50" fmla="*/ 67733 h 1286933"/>
              <a:gd name="connsiteX51" fmla="*/ 620940 w 1467606"/>
              <a:gd name="connsiteY51" fmla="*/ 79022 h 1286933"/>
              <a:gd name="connsiteX52" fmla="*/ 553206 w 1467606"/>
              <a:gd name="connsiteY52" fmla="*/ 101600 h 1286933"/>
              <a:gd name="connsiteX53" fmla="*/ 395162 w 1467606"/>
              <a:gd name="connsiteY53" fmla="*/ 90311 h 1286933"/>
              <a:gd name="connsiteX54" fmla="*/ 327429 w 1467606"/>
              <a:gd name="connsiteY54" fmla="*/ 79022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67606" h="1286933">
                <a:moveTo>
                  <a:pt x="474184" y="45156"/>
                </a:moveTo>
                <a:cubicBezTo>
                  <a:pt x="302508" y="79489"/>
                  <a:pt x="590861" y="23731"/>
                  <a:pt x="304851" y="67733"/>
                </a:cubicBezTo>
                <a:cubicBezTo>
                  <a:pt x="293090" y="69542"/>
                  <a:pt x="282839" y="77991"/>
                  <a:pt x="270984" y="79022"/>
                </a:cubicBezTo>
                <a:cubicBezTo>
                  <a:pt x="195914" y="85550"/>
                  <a:pt x="120465" y="86548"/>
                  <a:pt x="45206" y="90311"/>
                </a:cubicBezTo>
                <a:cubicBezTo>
                  <a:pt x="30154" y="112889"/>
                  <a:pt x="-1454" y="130951"/>
                  <a:pt x="51" y="158044"/>
                </a:cubicBezTo>
                <a:cubicBezTo>
                  <a:pt x="3814" y="225777"/>
                  <a:pt x="5198" y="293685"/>
                  <a:pt x="11340" y="361244"/>
                </a:cubicBezTo>
                <a:cubicBezTo>
                  <a:pt x="15342" y="405269"/>
                  <a:pt x="28021" y="411457"/>
                  <a:pt x="45206" y="451556"/>
                </a:cubicBezTo>
                <a:cubicBezTo>
                  <a:pt x="49893" y="462493"/>
                  <a:pt x="51808" y="474485"/>
                  <a:pt x="56495" y="485422"/>
                </a:cubicBezTo>
                <a:cubicBezTo>
                  <a:pt x="82296" y="545624"/>
                  <a:pt x="75235" y="511500"/>
                  <a:pt x="90362" y="564444"/>
                </a:cubicBezTo>
                <a:cubicBezTo>
                  <a:pt x="94624" y="579362"/>
                  <a:pt x="97193" y="594739"/>
                  <a:pt x="101651" y="609600"/>
                </a:cubicBezTo>
                <a:cubicBezTo>
                  <a:pt x="108490" y="632395"/>
                  <a:pt x="118457" y="654245"/>
                  <a:pt x="124229" y="677333"/>
                </a:cubicBezTo>
                <a:cubicBezTo>
                  <a:pt x="127992" y="692385"/>
                  <a:pt x="131256" y="707571"/>
                  <a:pt x="135518" y="722489"/>
                </a:cubicBezTo>
                <a:cubicBezTo>
                  <a:pt x="138787" y="733931"/>
                  <a:pt x="144225" y="744740"/>
                  <a:pt x="146806" y="756356"/>
                </a:cubicBezTo>
                <a:cubicBezTo>
                  <a:pt x="151771" y="778700"/>
                  <a:pt x="153606" y="801644"/>
                  <a:pt x="158095" y="824089"/>
                </a:cubicBezTo>
                <a:cubicBezTo>
                  <a:pt x="161138" y="839303"/>
                  <a:pt x="164926" y="854383"/>
                  <a:pt x="169384" y="869244"/>
                </a:cubicBezTo>
                <a:cubicBezTo>
                  <a:pt x="176223" y="892040"/>
                  <a:pt x="187294" y="913641"/>
                  <a:pt x="191962" y="936978"/>
                </a:cubicBezTo>
                <a:cubicBezTo>
                  <a:pt x="195725" y="955793"/>
                  <a:pt x="198202" y="974911"/>
                  <a:pt x="203251" y="993422"/>
                </a:cubicBezTo>
                <a:cubicBezTo>
                  <a:pt x="209513" y="1016383"/>
                  <a:pt x="218303" y="1038578"/>
                  <a:pt x="225829" y="1061156"/>
                </a:cubicBezTo>
                <a:lnTo>
                  <a:pt x="248406" y="1128889"/>
                </a:lnTo>
                <a:cubicBezTo>
                  <a:pt x="252169" y="1140178"/>
                  <a:pt x="249794" y="1156155"/>
                  <a:pt x="259695" y="1162756"/>
                </a:cubicBezTo>
                <a:cubicBezTo>
                  <a:pt x="270984" y="1170282"/>
                  <a:pt x="283139" y="1176647"/>
                  <a:pt x="293562" y="1185333"/>
                </a:cubicBezTo>
                <a:cubicBezTo>
                  <a:pt x="305827" y="1195553"/>
                  <a:pt x="314145" y="1210344"/>
                  <a:pt x="327429" y="1219200"/>
                </a:cubicBezTo>
                <a:cubicBezTo>
                  <a:pt x="337330" y="1225801"/>
                  <a:pt x="350652" y="1225167"/>
                  <a:pt x="361295" y="1230489"/>
                </a:cubicBezTo>
                <a:cubicBezTo>
                  <a:pt x="373430" y="1236557"/>
                  <a:pt x="382411" y="1248430"/>
                  <a:pt x="395162" y="1253067"/>
                </a:cubicBezTo>
                <a:cubicBezTo>
                  <a:pt x="474996" y="1282097"/>
                  <a:pt x="534042" y="1279691"/>
                  <a:pt x="620940" y="1286933"/>
                </a:cubicBezTo>
                <a:cubicBezTo>
                  <a:pt x="696199" y="1283170"/>
                  <a:pt x="771861" y="1284281"/>
                  <a:pt x="846718" y="1275644"/>
                </a:cubicBezTo>
                <a:cubicBezTo>
                  <a:pt x="870360" y="1272916"/>
                  <a:pt x="891873" y="1260593"/>
                  <a:pt x="914451" y="1253067"/>
                </a:cubicBezTo>
                <a:cubicBezTo>
                  <a:pt x="925740" y="1249304"/>
                  <a:pt x="936774" y="1244664"/>
                  <a:pt x="948318" y="1241778"/>
                </a:cubicBezTo>
                <a:cubicBezTo>
                  <a:pt x="963370" y="1238015"/>
                  <a:pt x="978946" y="1235937"/>
                  <a:pt x="993473" y="1230489"/>
                </a:cubicBezTo>
                <a:cubicBezTo>
                  <a:pt x="1009230" y="1224580"/>
                  <a:pt x="1023004" y="1214161"/>
                  <a:pt x="1038629" y="1207911"/>
                </a:cubicBezTo>
                <a:cubicBezTo>
                  <a:pt x="1060726" y="1199072"/>
                  <a:pt x="1086560" y="1198534"/>
                  <a:pt x="1106362" y="1185333"/>
                </a:cubicBezTo>
                <a:cubicBezTo>
                  <a:pt x="1128940" y="1170281"/>
                  <a:pt x="1148353" y="1148759"/>
                  <a:pt x="1174095" y="1140178"/>
                </a:cubicBezTo>
                <a:lnTo>
                  <a:pt x="1241829" y="1117600"/>
                </a:lnTo>
                <a:cubicBezTo>
                  <a:pt x="1274371" y="1095905"/>
                  <a:pt x="1295967" y="1084705"/>
                  <a:pt x="1320851" y="1049867"/>
                </a:cubicBezTo>
                <a:cubicBezTo>
                  <a:pt x="1327768" y="1040184"/>
                  <a:pt x="1328871" y="1027442"/>
                  <a:pt x="1332140" y="1016000"/>
                </a:cubicBezTo>
                <a:cubicBezTo>
                  <a:pt x="1342942" y="978193"/>
                  <a:pt x="1348124" y="938875"/>
                  <a:pt x="1366006" y="903111"/>
                </a:cubicBezTo>
                <a:cubicBezTo>
                  <a:pt x="1373532" y="888059"/>
                  <a:pt x="1382334" y="873581"/>
                  <a:pt x="1388584" y="857956"/>
                </a:cubicBezTo>
                <a:cubicBezTo>
                  <a:pt x="1408539" y="808068"/>
                  <a:pt x="1413501" y="784496"/>
                  <a:pt x="1422451" y="733778"/>
                </a:cubicBezTo>
                <a:cubicBezTo>
                  <a:pt x="1442665" y="619234"/>
                  <a:pt x="1442472" y="616213"/>
                  <a:pt x="1456318" y="519289"/>
                </a:cubicBezTo>
                <a:cubicBezTo>
                  <a:pt x="1460081" y="447793"/>
                  <a:pt x="1467606" y="376395"/>
                  <a:pt x="1467606" y="304800"/>
                </a:cubicBezTo>
                <a:cubicBezTo>
                  <a:pt x="1467606" y="244475"/>
                  <a:pt x="1462633" y="184171"/>
                  <a:pt x="1456318" y="124178"/>
                </a:cubicBezTo>
                <a:cubicBezTo>
                  <a:pt x="1455072" y="112344"/>
                  <a:pt x="1452463" y="99603"/>
                  <a:pt x="1445029" y="90311"/>
                </a:cubicBezTo>
                <a:cubicBezTo>
                  <a:pt x="1423461" y="63351"/>
                  <a:pt x="1404563" y="70078"/>
                  <a:pt x="1377295" y="56444"/>
                </a:cubicBezTo>
                <a:cubicBezTo>
                  <a:pt x="1365160" y="50377"/>
                  <a:pt x="1355899" y="39211"/>
                  <a:pt x="1343429" y="33867"/>
                </a:cubicBezTo>
                <a:cubicBezTo>
                  <a:pt x="1329168" y="27755"/>
                  <a:pt x="1313191" y="26840"/>
                  <a:pt x="1298273" y="22578"/>
                </a:cubicBezTo>
                <a:cubicBezTo>
                  <a:pt x="1214027" y="-1492"/>
                  <a:pt x="1327928" y="18347"/>
                  <a:pt x="1162806" y="0"/>
                </a:cubicBezTo>
                <a:cubicBezTo>
                  <a:pt x="1091310" y="3763"/>
                  <a:pt x="1019644" y="5087"/>
                  <a:pt x="948318" y="11289"/>
                </a:cubicBezTo>
                <a:cubicBezTo>
                  <a:pt x="932861" y="12633"/>
                  <a:pt x="918308" y="19212"/>
                  <a:pt x="903162" y="22578"/>
                </a:cubicBezTo>
                <a:cubicBezTo>
                  <a:pt x="884432" y="26740"/>
                  <a:pt x="865712" y="31153"/>
                  <a:pt x="846718" y="33867"/>
                </a:cubicBezTo>
                <a:cubicBezTo>
                  <a:pt x="812985" y="38686"/>
                  <a:pt x="778985" y="41393"/>
                  <a:pt x="745118" y="45156"/>
                </a:cubicBezTo>
                <a:cubicBezTo>
                  <a:pt x="722540" y="52682"/>
                  <a:pt x="700721" y="63066"/>
                  <a:pt x="677384" y="67733"/>
                </a:cubicBezTo>
                <a:cubicBezTo>
                  <a:pt x="658569" y="71496"/>
                  <a:pt x="639451" y="73973"/>
                  <a:pt x="620940" y="79022"/>
                </a:cubicBezTo>
                <a:cubicBezTo>
                  <a:pt x="597979" y="85284"/>
                  <a:pt x="553206" y="101600"/>
                  <a:pt x="553206" y="101600"/>
                </a:cubicBezTo>
                <a:cubicBezTo>
                  <a:pt x="500525" y="97837"/>
                  <a:pt x="447616" y="96482"/>
                  <a:pt x="395162" y="90311"/>
                </a:cubicBezTo>
                <a:cubicBezTo>
                  <a:pt x="268864" y="75452"/>
                  <a:pt x="450721" y="79022"/>
                  <a:pt x="327429" y="7902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Freeform 2"/>
          <p:cNvSpPr/>
          <p:nvPr/>
        </p:nvSpPr>
        <p:spPr>
          <a:xfrm>
            <a:off x="7281333" y="4888089"/>
            <a:ext cx="1320800" cy="801511"/>
          </a:xfrm>
          <a:custGeom>
            <a:avLst/>
            <a:gdLst>
              <a:gd name="connsiteX0" fmla="*/ 372534 w 1320800"/>
              <a:gd name="connsiteY0" fmla="*/ 0 h 801511"/>
              <a:gd name="connsiteX1" fmla="*/ 338667 w 1320800"/>
              <a:gd name="connsiteY1" fmla="*/ 101600 h 801511"/>
              <a:gd name="connsiteX2" fmla="*/ 327378 w 1320800"/>
              <a:gd name="connsiteY2" fmla="*/ 158044 h 801511"/>
              <a:gd name="connsiteX3" fmla="*/ 259645 w 1320800"/>
              <a:gd name="connsiteY3" fmla="*/ 203200 h 801511"/>
              <a:gd name="connsiteX4" fmla="*/ 169334 w 1320800"/>
              <a:gd name="connsiteY4" fmla="*/ 282222 h 801511"/>
              <a:gd name="connsiteX5" fmla="*/ 101600 w 1320800"/>
              <a:gd name="connsiteY5" fmla="*/ 304800 h 801511"/>
              <a:gd name="connsiteX6" fmla="*/ 67734 w 1320800"/>
              <a:gd name="connsiteY6" fmla="*/ 316089 h 801511"/>
              <a:gd name="connsiteX7" fmla="*/ 45156 w 1320800"/>
              <a:gd name="connsiteY7" fmla="*/ 383822 h 801511"/>
              <a:gd name="connsiteX8" fmla="*/ 22578 w 1320800"/>
              <a:gd name="connsiteY8" fmla="*/ 417689 h 801511"/>
              <a:gd name="connsiteX9" fmla="*/ 0 w 1320800"/>
              <a:gd name="connsiteY9" fmla="*/ 485422 h 801511"/>
              <a:gd name="connsiteX10" fmla="*/ 11289 w 1320800"/>
              <a:gd name="connsiteY10" fmla="*/ 575733 h 801511"/>
              <a:gd name="connsiteX11" fmla="*/ 90311 w 1320800"/>
              <a:gd name="connsiteY11" fmla="*/ 666044 h 801511"/>
              <a:gd name="connsiteX12" fmla="*/ 169334 w 1320800"/>
              <a:gd name="connsiteY12" fmla="*/ 711200 h 801511"/>
              <a:gd name="connsiteX13" fmla="*/ 237067 w 1320800"/>
              <a:gd name="connsiteY13" fmla="*/ 745067 h 801511"/>
              <a:gd name="connsiteX14" fmla="*/ 270934 w 1320800"/>
              <a:gd name="connsiteY14" fmla="*/ 767644 h 801511"/>
              <a:gd name="connsiteX15" fmla="*/ 327378 w 1320800"/>
              <a:gd name="connsiteY15" fmla="*/ 778933 h 801511"/>
              <a:gd name="connsiteX16" fmla="*/ 361245 w 1320800"/>
              <a:gd name="connsiteY16" fmla="*/ 790222 h 801511"/>
              <a:gd name="connsiteX17" fmla="*/ 406400 w 1320800"/>
              <a:gd name="connsiteY17" fmla="*/ 801511 h 801511"/>
              <a:gd name="connsiteX18" fmla="*/ 643467 w 1320800"/>
              <a:gd name="connsiteY18" fmla="*/ 790222 h 801511"/>
              <a:gd name="connsiteX19" fmla="*/ 756356 w 1320800"/>
              <a:gd name="connsiteY19" fmla="*/ 767644 h 801511"/>
              <a:gd name="connsiteX20" fmla="*/ 846667 w 1320800"/>
              <a:gd name="connsiteY20" fmla="*/ 756355 h 801511"/>
              <a:gd name="connsiteX21" fmla="*/ 925689 w 1320800"/>
              <a:gd name="connsiteY21" fmla="*/ 733778 h 801511"/>
              <a:gd name="connsiteX22" fmla="*/ 959556 w 1320800"/>
              <a:gd name="connsiteY22" fmla="*/ 722489 h 801511"/>
              <a:gd name="connsiteX23" fmla="*/ 1038578 w 1320800"/>
              <a:gd name="connsiteY23" fmla="*/ 711200 h 801511"/>
              <a:gd name="connsiteX24" fmla="*/ 1106311 w 1320800"/>
              <a:gd name="connsiteY24" fmla="*/ 688622 h 801511"/>
              <a:gd name="connsiteX25" fmla="*/ 1151467 w 1320800"/>
              <a:gd name="connsiteY25" fmla="*/ 677333 h 801511"/>
              <a:gd name="connsiteX26" fmla="*/ 1219200 w 1320800"/>
              <a:gd name="connsiteY26" fmla="*/ 654755 h 801511"/>
              <a:gd name="connsiteX27" fmla="*/ 1253067 w 1320800"/>
              <a:gd name="connsiteY27" fmla="*/ 643467 h 801511"/>
              <a:gd name="connsiteX28" fmla="*/ 1275645 w 1320800"/>
              <a:gd name="connsiteY28" fmla="*/ 609600 h 801511"/>
              <a:gd name="connsiteX29" fmla="*/ 1309511 w 1320800"/>
              <a:gd name="connsiteY29" fmla="*/ 587022 h 801511"/>
              <a:gd name="connsiteX30" fmla="*/ 1320800 w 1320800"/>
              <a:gd name="connsiteY30" fmla="*/ 553155 h 801511"/>
              <a:gd name="connsiteX31" fmla="*/ 1298223 w 1320800"/>
              <a:gd name="connsiteY31" fmla="*/ 462844 h 801511"/>
              <a:gd name="connsiteX32" fmla="*/ 1264356 w 1320800"/>
              <a:gd name="connsiteY32" fmla="*/ 428978 h 801511"/>
              <a:gd name="connsiteX33" fmla="*/ 1253067 w 1320800"/>
              <a:gd name="connsiteY33" fmla="*/ 395111 h 801511"/>
              <a:gd name="connsiteX34" fmla="*/ 1162756 w 1320800"/>
              <a:gd name="connsiteY34" fmla="*/ 293511 h 801511"/>
              <a:gd name="connsiteX35" fmla="*/ 1095023 w 1320800"/>
              <a:gd name="connsiteY35" fmla="*/ 248355 h 801511"/>
              <a:gd name="connsiteX36" fmla="*/ 1016000 w 1320800"/>
              <a:gd name="connsiteY36" fmla="*/ 191911 h 801511"/>
              <a:gd name="connsiteX37" fmla="*/ 970845 w 1320800"/>
              <a:gd name="connsiteY37" fmla="*/ 169333 h 801511"/>
              <a:gd name="connsiteX38" fmla="*/ 936978 w 1320800"/>
              <a:gd name="connsiteY38" fmla="*/ 158044 h 801511"/>
              <a:gd name="connsiteX39" fmla="*/ 869245 w 1320800"/>
              <a:gd name="connsiteY39" fmla="*/ 112889 h 801511"/>
              <a:gd name="connsiteX40" fmla="*/ 790223 w 1320800"/>
              <a:gd name="connsiteY40" fmla="*/ 90311 h 801511"/>
              <a:gd name="connsiteX41" fmla="*/ 541867 w 1320800"/>
              <a:gd name="connsiteY41" fmla="*/ 101600 h 801511"/>
              <a:gd name="connsiteX42" fmla="*/ 508000 w 1320800"/>
              <a:gd name="connsiteY42" fmla="*/ 112889 h 801511"/>
              <a:gd name="connsiteX43" fmla="*/ 372534 w 1320800"/>
              <a:gd name="connsiteY43" fmla="*/ 101600 h 801511"/>
              <a:gd name="connsiteX44" fmla="*/ 316089 w 1320800"/>
              <a:gd name="connsiteY44" fmla="*/ 101600 h 8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0800" h="801511">
                <a:moveTo>
                  <a:pt x="372534" y="0"/>
                </a:moveTo>
                <a:cubicBezTo>
                  <a:pt x="349484" y="57624"/>
                  <a:pt x="350820" y="46911"/>
                  <a:pt x="338667" y="101600"/>
                </a:cubicBezTo>
                <a:cubicBezTo>
                  <a:pt x="334505" y="120330"/>
                  <a:pt x="339158" y="142898"/>
                  <a:pt x="327378" y="158044"/>
                </a:cubicBezTo>
                <a:cubicBezTo>
                  <a:pt x="310719" y="179463"/>
                  <a:pt x="259645" y="203200"/>
                  <a:pt x="259645" y="203200"/>
                </a:cubicBezTo>
                <a:cubicBezTo>
                  <a:pt x="233304" y="242711"/>
                  <a:pt x="225779" y="263407"/>
                  <a:pt x="169334" y="282222"/>
                </a:cubicBezTo>
                <a:lnTo>
                  <a:pt x="101600" y="304800"/>
                </a:lnTo>
                <a:lnTo>
                  <a:pt x="67734" y="316089"/>
                </a:lnTo>
                <a:cubicBezTo>
                  <a:pt x="60208" y="338667"/>
                  <a:pt x="58357" y="364020"/>
                  <a:pt x="45156" y="383822"/>
                </a:cubicBezTo>
                <a:cubicBezTo>
                  <a:pt x="37630" y="395111"/>
                  <a:pt x="28088" y="405291"/>
                  <a:pt x="22578" y="417689"/>
                </a:cubicBezTo>
                <a:cubicBezTo>
                  <a:pt x="12912" y="439437"/>
                  <a:pt x="0" y="485422"/>
                  <a:pt x="0" y="485422"/>
                </a:cubicBezTo>
                <a:cubicBezTo>
                  <a:pt x="3763" y="515526"/>
                  <a:pt x="1085" y="547163"/>
                  <a:pt x="11289" y="575733"/>
                </a:cubicBezTo>
                <a:cubicBezTo>
                  <a:pt x="33713" y="638519"/>
                  <a:pt x="48995" y="636533"/>
                  <a:pt x="90311" y="666044"/>
                </a:cubicBezTo>
                <a:cubicBezTo>
                  <a:pt x="150113" y="708760"/>
                  <a:pt x="114375" y="692880"/>
                  <a:pt x="169334" y="711200"/>
                </a:cubicBezTo>
                <a:cubicBezTo>
                  <a:pt x="266374" y="775895"/>
                  <a:pt x="143604" y="698337"/>
                  <a:pt x="237067" y="745067"/>
                </a:cubicBezTo>
                <a:cubicBezTo>
                  <a:pt x="249202" y="751134"/>
                  <a:pt x="258230" y="762880"/>
                  <a:pt x="270934" y="767644"/>
                </a:cubicBezTo>
                <a:cubicBezTo>
                  <a:pt x="288900" y="774381"/>
                  <a:pt x="308764" y="774279"/>
                  <a:pt x="327378" y="778933"/>
                </a:cubicBezTo>
                <a:cubicBezTo>
                  <a:pt x="338922" y="781819"/>
                  <a:pt x="349803" y="786953"/>
                  <a:pt x="361245" y="790222"/>
                </a:cubicBezTo>
                <a:cubicBezTo>
                  <a:pt x="376163" y="794484"/>
                  <a:pt x="391348" y="797748"/>
                  <a:pt x="406400" y="801511"/>
                </a:cubicBezTo>
                <a:cubicBezTo>
                  <a:pt x="485422" y="797748"/>
                  <a:pt x="564723" y="797842"/>
                  <a:pt x="643467" y="790222"/>
                </a:cubicBezTo>
                <a:cubicBezTo>
                  <a:pt x="681663" y="786526"/>
                  <a:pt x="718277" y="772404"/>
                  <a:pt x="756356" y="767644"/>
                </a:cubicBezTo>
                <a:lnTo>
                  <a:pt x="846667" y="756355"/>
                </a:lnTo>
                <a:cubicBezTo>
                  <a:pt x="927889" y="729283"/>
                  <a:pt x="826438" y="762136"/>
                  <a:pt x="925689" y="733778"/>
                </a:cubicBezTo>
                <a:cubicBezTo>
                  <a:pt x="937131" y="730509"/>
                  <a:pt x="947887" y="724823"/>
                  <a:pt x="959556" y="722489"/>
                </a:cubicBezTo>
                <a:cubicBezTo>
                  <a:pt x="985647" y="717271"/>
                  <a:pt x="1012237" y="714963"/>
                  <a:pt x="1038578" y="711200"/>
                </a:cubicBezTo>
                <a:cubicBezTo>
                  <a:pt x="1061156" y="703674"/>
                  <a:pt x="1083223" y="694394"/>
                  <a:pt x="1106311" y="688622"/>
                </a:cubicBezTo>
                <a:cubicBezTo>
                  <a:pt x="1121363" y="684859"/>
                  <a:pt x="1136606" y="681791"/>
                  <a:pt x="1151467" y="677333"/>
                </a:cubicBezTo>
                <a:cubicBezTo>
                  <a:pt x="1174262" y="670494"/>
                  <a:pt x="1196622" y="662281"/>
                  <a:pt x="1219200" y="654755"/>
                </a:cubicBezTo>
                <a:lnTo>
                  <a:pt x="1253067" y="643467"/>
                </a:lnTo>
                <a:cubicBezTo>
                  <a:pt x="1260593" y="632178"/>
                  <a:pt x="1266051" y="619194"/>
                  <a:pt x="1275645" y="609600"/>
                </a:cubicBezTo>
                <a:cubicBezTo>
                  <a:pt x="1285239" y="600006"/>
                  <a:pt x="1301036" y="597616"/>
                  <a:pt x="1309511" y="587022"/>
                </a:cubicBezTo>
                <a:cubicBezTo>
                  <a:pt x="1316945" y="577730"/>
                  <a:pt x="1317037" y="564444"/>
                  <a:pt x="1320800" y="553155"/>
                </a:cubicBezTo>
                <a:cubicBezTo>
                  <a:pt x="1319173" y="545019"/>
                  <a:pt x="1308139" y="477718"/>
                  <a:pt x="1298223" y="462844"/>
                </a:cubicBezTo>
                <a:cubicBezTo>
                  <a:pt x="1289367" y="449560"/>
                  <a:pt x="1275645" y="440267"/>
                  <a:pt x="1264356" y="428978"/>
                </a:cubicBezTo>
                <a:cubicBezTo>
                  <a:pt x="1260593" y="417689"/>
                  <a:pt x="1258389" y="405754"/>
                  <a:pt x="1253067" y="395111"/>
                </a:cubicBezTo>
                <a:cubicBezTo>
                  <a:pt x="1236101" y="361178"/>
                  <a:pt x="1185196" y="308471"/>
                  <a:pt x="1162756" y="293511"/>
                </a:cubicBezTo>
                <a:cubicBezTo>
                  <a:pt x="1140178" y="278459"/>
                  <a:pt x="1116731" y="264636"/>
                  <a:pt x="1095023" y="248355"/>
                </a:cubicBezTo>
                <a:cubicBezTo>
                  <a:pt x="1075642" y="233820"/>
                  <a:pt x="1039108" y="205116"/>
                  <a:pt x="1016000" y="191911"/>
                </a:cubicBezTo>
                <a:cubicBezTo>
                  <a:pt x="1001389" y="183562"/>
                  <a:pt x="986313" y="175962"/>
                  <a:pt x="970845" y="169333"/>
                </a:cubicBezTo>
                <a:cubicBezTo>
                  <a:pt x="959908" y="164645"/>
                  <a:pt x="947380" y="163823"/>
                  <a:pt x="936978" y="158044"/>
                </a:cubicBezTo>
                <a:cubicBezTo>
                  <a:pt x="913258" y="144866"/>
                  <a:pt x="894987" y="121470"/>
                  <a:pt x="869245" y="112889"/>
                </a:cubicBezTo>
                <a:cubicBezTo>
                  <a:pt x="820659" y="96694"/>
                  <a:pt x="846922" y="104486"/>
                  <a:pt x="790223" y="90311"/>
                </a:cubicBezTo>
                <a:cubicBezTo>
                  <a:pt x="707438" y="94074"/>
                  <a:pt x="624474" y="94991"/>
                  <a:pt x="541867" y="101600"/>
                </a:cubicBezTo>
                <a:cubicBezTo>
                  <a:pt x="530005" y="102549"/>
                  <a:pt x="519900" y="112889"/>
                  <a:pt x="508000" y="112889"/>
                </a:cubicBezTo>
                <a:cubicBezTo>
                  <a:pt x="462688" y="112889"/>
                  <a:pt x="417768" y="104261"/>
                  <a:pt x="372534" y="101600"/>
                </a:cubicBezTo>
                <a:cubicBezTo>
                  <a:pt x="353751" y="100495"/>
                  <a:pt x="334904" y="101600"/>
                  <a:pt x="316089" y="1016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8127757" y="398621"/>
            <a:ext cx="813043" cy="1446550"/>
          </a:xfrm>
          <a:prstGeom prst="rect">
            <a:avLst/>
          </a:prstGeom>
          <a:noFill/>
        </p:spPr>
        <p:txBody>
          <a:bodyPr wrap="none" lIns="91440" tIns="45720" rIns="91440" bIns="45720">
            <a:spAutoFit/>
          </a:bodyPr>
          <a:lstStyle/>
          <a:p>
            <a:pPr algn="ctr"/>
            <a:r>
              <a:rPr lang="en-US" sz="8800" b="1" dirty="0">
                <a:ln w="6600">
                  <a:solidFill>
                    <a:srgbClr val="333399"/>
                  </a:solidFill>
                  <a:prstDash val="solid"/>
                </a:ln>
                <a:solidFill>
                  <a:srgbClr val="FFFFFF"/>
                </a:solidFill>
                <a:effectLst>
                  <a:outerShdw dist="38100" dir="2700000" algn="tl" rotWithShape="0">
                    <a:srgbClr val="333399"/>
                  </a:outerShdw>
                </a:effectLst>
              </a:rPr>
              <a:t>4</a:t>
            </a:r>
          </a:p>
        </p:txBody>
      </p:sp>
    </p:spTree>
    <p:extLst>
      <p:ext uri="{BB962C8B-B14F-4D97-AF65-F5344CB8AC3E}">
        <p14:creationId xmlns:p14="http://schemas.microsoft.com/office/powerpoint/2010/main" val="21113151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15240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are both of their names?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0342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3428" name="Rectangle 12"/>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3429" name="WordArt 5"/>
          <p:cNvSpPr>
            <a:spLocks noChangeArrowheads="1" noChangeShapeType="1" noTextEdit="1"/>
          </p:cNvSpPr>
          <p:nvPr/>
        </p:nvSpPr>
        <p:spPr bwMode="auto">
          <a:xfrm>
            <a:off x="2514600" y="2819400"/>
            <a:ext cx="9906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03430" name="WordArt 6"/>
          <p:cNvSpPr>
            <a:spLocks noChangeArrowheads="1" noChangeShapeType="1" noTextEdit="1"/>
          </p:cNvSpPr>
          <p:nvPr/>
        </p:nvSpPr>
        <p:spPr bwMode="auto">
          <a:xfrm>
            <a:off x="6553200" y="3124200"/>
            <a:ext cx="53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03431" name="WordArt 7"/>
          <p:cNvSpPr>
            <a:spLocks noChangeArrowheads="1" noChangeShapeType="1" noTextEdit="1"/>
          </p:cNvSpPr>
          <p:nvPr/>
        </p:nvSpPr>
        <p:spPr bwMode="auto">
          <a:xfrm>
            <a:off x="304800" y="1143000"/>
            <a:ext cx="13716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sp>
        <p:nvSpPr>
          <p:cNvPr id="103432" name="WordArt 8"/>
          <p:cNvSpPr>
            <a:spLocks noChangeArrowheads="1" noChangeShapeType="1" noTextEdit="1"/>
          </p:cNvSpPr>
          <p:nvPr/>
        </p:nvSpPr>
        <p:spPr bwMode="auto">
          <a:xfrm>
            <a:off x="5715000" y="1752600"/>
            <a:ext cx="2057400" cy="14478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solidFill>
                  <a:srgbClr val="33CCFF"/>
                </a:solidFill>
                <a:effectLst/>
                <a:uLnTx/>
                <a:uFillTx/>
                <a:latin typeface="Impact" panose="020B0806030902050204" pitchFamily="34" charset="0"/>
                <a:ea typeface="+mn-ea"/>
                <a:cs typeface="+mn-cs"/>
              </a:rPr>
              <a:t>Nemo</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15240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are both of their names?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0445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4452" name="Rectangle 12"/>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453" name="WordArt 5"/>
          <p:cNvSpPr>
            <a:spLocks noChangeArrowheads="1" noChangeShapeType="1" noTextEdit="1"/>
          </p:cNvSpPr>
          <p:nvPr/>
        </p:nvSpPr>
        <p:spPr bwMode="auto">
          <a:xfrm>
            <a:off x="2514600" y="2819400"/>
            <a:ext cx="9906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04454" name="WordArt 6"/>
          <p:cNvSpPr>
            <a:spLocks noChangeArrowheads="1" noChangeShapeType="1" noTextEdit="1"/>
          </p:cNvSpPr>
          <p:nvPr/>
        </p:nvSpPr>
        <p:spPr bwMode="auto">
          <a:xfrm>
            <a:off x="6553200" y="3124200"/>
            <a:ext cx="53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04455" name="WordArt 7"/>
          <p:cNvSpPr>
            <a:spLocks noChangeArrowheads="1" noChangeShapeType="1" noTextEdit="1"/>
          </p:cNvSpPr>
          <p:nvPr/>
        </p:nvSpPr>
        <p:spPr bwMode="auto">
          <a:xfrm>
            <a:off x="304800" y="1143000"/>
            <a:ext cx="13716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sp>
        <p:nvSpPr>
          <p:cNvPr id="104456" name="WordArt 8"/>
          <p:cNvSpPr>
            <a:spLocks noChangeArrowheads="1" noChangeShapeType="1" noTextEdit="1"/>
          </p:cNvSpPr>
          <p:nvPr/>
        </p:nvSpPr>
        <p:spPr bwMode="auto">
          <a:xfrm>
            <a:off x="5715000" y="1752600"/>
            <a:ext cx="2057400" cy="14478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solidFill>
                  <a:srgbClr val="33CCFF"/>
                </a:solidFill>
                <a:effectLst/>
                <a:uLnTx/>
                <a:uFillTx/>
                <a:latin typeface="Impact" panose="020B0806030902050204" pitchFamily="34" charset="0"/>
                <a:ea typeface="+mn-ea"/>
                <a:cs typeface="+mn-cs"/>
              </a:rPr>
              <a:t>Nemo</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15240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are both of their names?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0547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5476" name="Rectangle 12"/>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5477" name="WordArt 5"/>
          <p:cNvSpPr>
            <a:spLocks noChangeArrowheads="1" noChangeShapeType="1" noTextEdit="1"/>
          </p:cNvSpPr>
          <p:nvPr/>
        </p:nvSpPr>
        <p:spPr bwMode="auto">
          <a:xfrm>
            <a:off x="6553200" y="3124200"/>
            <a:ext cx="53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05478" name="WordArt 6"/>
          <p:cNvSpPr>
            <a:spLocks noChangeArrowheads="1" noChangeShapeType="1" noTextEdit="1"/>
          </p:cNvSpPr>
          <p:nvPr/>
        </p:nvSpPr>
        <p:spPr bwMode="auto">
          <a:xfrm>
            <a:off x="304800" y="1143000"/>
            <a:ext cx="13716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sp>
        <p:nvSpPr>
          <p:cNvPr id="105479" name="WordArt 7"/>
          <p:cNvSpPr>
            <a:spLocks noChangeArrowheads="1" noChangeShapeType="1" noTextEdit="1"/>
          </p:cNvSpPr>
          <p:nvPr/>
        </p:nvSpPr>
        <p:spPr bwMode="auto">
          <a:xfrm>
            <a:off x="5715000" y="1752600"/>
            <a:ext cx="2057400" cy="14478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solidFill>
                  <a:srgbClr val="33CCFF"/>
                </a:solidFill>
                <a:effectLst/>
                <a:uLnTx/>
                <a:uFillTx/>
                <a:latin typeface="Impact" panose="020B0806030902050204" pitchFamily="34" charset="0"/>
                <a:ea typeface="+mn-ea"/>
                <a:cs typeface="+mn-cs"/>
              </a:rPr>
              <a:t>Nemo</a:t>
            </a:r>
          </a:p>
        </p:txBody>
      </p:sp>
      <p:sp>
        <p:nvSpPr>
          <p:cNvPr id="105480" name="WordArt 8"/>
          <p:cNvSpPr>
            <a:spLocks noChangeArrowheads="1" noChangeShapeType="1" noTextEdit="1"/>
          </p:cNvSpPr>
          <p:nvPr/>
        </p:nvSpPr>
        <p:spPr bwMode="auto">
          <a:xfrm>
            <a:off x="2514600" y="2819400"/>
            <a:ext cx="9906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05481" name="WordArt 9"/>
          <p:cNvSpPr>
            <a:spLocks noChangeArrowheads="1" noChangeShapeType="1" noTextEdit="1"/>
          </p:cNvSpPr>
          <p:nvPr/>
        </p:nvSpPr>
        <p:spPr bwMode="auto">
          <a:xfrm>
            <a:off x="2438400" y="1371600"/>
            <a:ext cx="2667000" cy="14478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solidFill>
                  <a:srgbClr val="9999FF"/>
                </a:solidFill>
                <a:effectLst/>
                <a:uLnTx/>
                <a:uFillTx/>
                <a:latin typeface="Impact" panose="020B0806030902050204" pitchFamily="34" charset="0"/>
                <a:ea typeface="+mn-ea"/>
                <a:cs typeface="+mn-cs"/>
              </a:rPr>
              <a:t>Marlin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152400" y="2286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my name?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7524"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2530" name="Picture 2" descr="http://1.bp.blogspot.com/_rEETT_806vQ/SwtaKvk17pI/AAAAAAAABmU/DZQ00FHyeho/s1600/Big+Mouth+Billy+B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3962400" y="5257800"/>
            <a:ext cx="1905000" cy="533400"/>
          </a:xfrm>
          <a:prstGeom prst="round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6719324" y="9792"/>
            <a:ext cx="2182352"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92D050"/>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*22</a:t>
            </a:r>
          </a:p>
        </p:txBody>
      </p:sp>
    </p:spTree>
    <p:extLst>
      <p:ext uri="{BB962C8B-B14F-4D97-AF65-F5344CB8AC3E}">
        <p14:creationId xmlns:p14="http://schemas.microsoft.com/office/powerpoint/2010/main" val="37948859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152400" y="2286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my name?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7524"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2530" name="Picture 2" descr="http://1.bp.blogspot.com/_rEETT_806vQ/SwtaKvk17pI/AAAAAAAABmU/DZQ00FHyeho/s1600/Big+Mouth+Billy+B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6719324" y="9792"/>
            <a:ext cx="2182352"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92D050"/>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*22</a:t>
            </a:r>
          </a:p>
        </p:txBody>
      </p:sp>
      <p:sp>
        <p:nvSpPr>
          <p:cNvPr id="4" name="Rectangle 3"/>
          <p:cNvSpPr/>
          <p:nvPr/>
        </p:nvSpPr>
        <p:spPr>
          <a:xfrm>
            <a:off x="914400" y="1328620"/>
            <a:ext cx="7071167" cy="92333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2225">
                  <a:solidFill>
                    <a:srgbClr val="333399"/>
                  </a:solidFill>
                  <a:prstDash val="solid"/>
                </a:ln>
                <a:solidFill>
                  <a:srgbClr val="92D050"/>
                </a:solidFill>
                <a:effectLst>
                  <a:glow rad="228600">
                    <a:srgbClr val="000000">
                      <a:satMod val="175000"/>
                      <a:alpha val="40000"/>
                    </a:srgbClr>
                  </a:glow>
                </a:effectLst>
                <a:uLnTx/>
                <a:uFillTx/>
                <a:latin typeface="Arial" panose="020B0604020202020204" pitchFamily="34" charset="0"/>
                <a:ea typeface="+mn-ea"/>
                <a:cs typeface="+mn-cs"/>
              </a:rPr>
              <a:t>Big Mouth Billy Bass</a:t>
            </a:r>
          </a:p>
        </p:txBody>
      </p:sp>
    </p:spTree>
    <p:extLst>
      <p:ext uri="{BB962C8B-B14F-4D97-AF65-F5344CB8AC3E}">
        <p14:creationId xmlns:p14="http://schemas.microsoft.com/office/powerpoint/2010/main" val="33848483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228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33CCFF"/>
                </a:solidFill>
                <a:effectLst/>
                <a:uLnTx/>
                <a:uFillTx/>
                <a:latin typeface="Times New Roman" panose="02020603050405020304" pitchFamily="18" charset="0"/>
                <a:ea typeface="+mn-ea"/>
                <a:cs typeface="+mn-cs"/>
              </a:rPr>
              <a:t>What movie is this and what’s my name?</a:t>
            </a: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8547"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8548" name="Picture 6" descr="floun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410200"/>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8549" name="WordArt 5"/>
          <p:cNvSpPr>
            <a:spLocks noChangeArrowheads="1" noChangeShapeType="1" noTextEdit="1"/>
          </p:cNvSpPr>
          <p:nvPr/>
        </p:nvSpPr>
        <p:spPr bwMode="auto">
          <a:xfrm>
            <a:off x="457200" y="1219200"/>
            <a:ext cx="17526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99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*23</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28600" y="2286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movie is this? </a:t>
            </a:r>
            <a:r>
              <a:rPr kumimoji="0" lang="en-US" altLang="en-US" sz="36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The Little Mermaid</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sp>
        <p:nvSpPr>
          <p:cNvPr id="109571"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9572" name="Picture 5" descr="i1214FD7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63000" cy="5486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9573" name="WordArt 5"/>
          <p:cNvSpPr>
            <a:spLocks noChangeArrowheads="1" noChangeShapeType="1" noTextEdit="1"/>
          </p:cNvSpPr>
          <p:nvPr/>
        </p:nvSpPr>
        <p:spPr bwMode="auto">
          <a:xfrm>
            <a:off x="5486400" y="1143000"/>
            <a:ext cx="34290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3333FF"/>
                  </a:solidFill>
                  <a:round/>
                  <a:headEnd/>
                  <a:tailEnd/>
                </a:ln>
                <a:solidFill>
                  <a:srgbClr val="FFFF00"/>
                </a:solidFill>
                <a:effectLst>
                  <a:outerShdw dist="35921" dir="2700000" algn="ctr" rotWithShape="0">
                    <a:srgbClr val="990000"/>
                  </a:outerShdw>
                </a:effectLst>
                <a:uLnTx/>
                <a:uFillTx/>
                <a:latin typeface="Impact" panose="020B0806030902050204" pitchFamily="34" charset="0"/>
                <a:ea typeface="+mn-ea"/>
                <a:cs typeface="+mn-cs"/>
              </a:rPr>
              <a:t>Flounder</a:t>
            </a:r>
          </a:p>
        </p:txBody>
      </p:sp>
      <p:sp>
        <p:nvSpPr>
          <p:cNvPr id="109574" name="WordArt 6"/>
          <p:cNvSpPr>
            <a:spLocks noChangeArrowheads="1" noChangeShapeType="1" noTextEdit="1"/>
          </p:cNvSpPr>
          <p:nvPr/>
        </p:nvSpPr>
        <p:spPr bwMode="auto">
          <a:xfrm>
            <a:off x="457200" y="1219200"/>
            <a:ext cx="17526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99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28600" y="3048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brand of Tuna is this?</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110595" name="Picture 3"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0597"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0598" name="Rectangle 6"/>
          <p:cNvSpPr>
            <a:spLocks noChangeArrowheads="1"/>
          </p:cNvSpPr>
          <p:nvPr/>
        </p:nvSpPr>
        <p:spPr bwMode="auto">
          <a:xfrm>
            <a:off x="2057400" y="1905000"/>
            <a:ext cx="57912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9" name="WordArt 7"/>
          <p:cNvSpPr>
            <a:spLocks noChangeArrowheads="1" noChangeShapeType="1" noTextEdit="1"/>
          </p:cNvSpPr>
          <p:nvPr/>
        </p:nvSpPr>
        <p:spPr bwMode="auto">
          <a:xfrm>
            <a:off x="381000" y="1219200"/>
            <a:ext cx="15240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FFFF00"/>
                </a:solidFill>
                <a:effectLst>
                  <a:outerShdw dist="45791" dir="3378596" algn="ctr" rotWithShape="0">
                    <a:srgbClr val="4D4D4D">
                      <a:alpha val="79999"/>
                    </a:srgbClr>
                  </a:outerShdw>
                </a:effectLst>
                <a:uLnTx/>
                <a:uFillTx/>
                <a:latin typeface="Arial Black" panose="020B0A04020102020204" pitchFamily="34" charset="0"/>
                <a:ea typeface="+mn-ea"/>
                <a:cs typeface="+mn-cs"/>
              </a:rPr>
              <a:t>*24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8600" y="3048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brand of Tuna is this?</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111619" name="Picture 3"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1621"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1622" name="WordArt 6"/>
          <p:cNvSpPr>
            <a:spLocks noChangeArrowheads="1" noChangeShapeType="1" noTextEdit="1"/>
          </p:cNvSpPr>
          <p:nvPr/>
        </p:nvSpPr>
        <p:spPr bwMode="auto">
          <a:xfrm>
            <a:off x="381000" y="1219200"/>
            <a:ext cx="15240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FFFF00"/>
                </a:solidFill>
                <a:effectLst>
                  <a:outerShdw dist="45791" dir="3378596" algn="ctr" rotWithShape="0">
                    <a:srgbClr val="4D4D4D">
                      <a:alpha val="79999"/>
                    </a:srgbClr>
                  </a:outerShdw>
                </a:effectLst>
                <a:uLnTx/>
                <a:uFillTx/>
                <a:latin typeface="Arial Black" panose="020B0A04020102020204" pitchFamily="34" charset="0"/>
                <a:ea typeface="+mn-ea"/>
                <a:cs typeface="+mn-cs"/>
              </a:rPr>
              <a:t>*24</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304800" y="228600"/>
            <a:ext cx="8610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What is the address that Dorey and Marlin must reach to find Nemo?</a:t>
            </a:r>
            <a:endPar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126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44"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645" name="WordArt 5"/>
          <p:cNvSpPr>
            <a:spLocks noChangeArrowheads="1" noChangeShapeType="1" noTextEdit="1"/>
          </p:cNvSpPr>
          <p:nvPr/>
        </p:nvSpPr>
        <p:spPr bwMode="auto">
          <a:xfrm>
            <a:off x="533400" y="1676400"/>
            <a:ext cx="1295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FFFF00"/>
                </a:solidFill>
                <a:latin typeface="Times New Roman" panose="02020603050405020304" pitchFamily="18" charset="0"/>
              </a:rPr>
              <a:t>Oil</a:t>
            </a:r>
            <a:r>
              <a:rPr lang="en-US" altLang="en-US" sz="3600" dirty="0">
                <a:solidFill>
                  <a:srgbClr val="FFFFFF"/>
                </a:solidFill>
                <a:latin typeface="Times New Roman" panose="02020603050405020304" pitchFamily="18" charset="0"/>
              </a:rPr>
              <a:t> and </a:t>
            </a:r>
            <a:r>
              <a:rPr lang="en-US" altLang="en-US" sz="3600" dirty="0">
                <a:solidFill>
                  <a:srgbClr val="CCECFF"/>
                </a:solidFill>
                <a:latin typeface="Times New Roman" panose="02020603050405020304" pitchFamily="18" charset="0"/>
              </a:rPr>
              <a:t>water</a:t>
            </a:r>
            <a:r>
              <a:rPr lang="en-US" altLang="en-US" sz="3600" dirty="0">
                <a:solidFill>
                  <a:srgbClr val="FFFFFF"/>
                </a:solidFill>
                <a:latin typeface="Times New Roman" panose="02020603050405020304" pitchFamily="18" charset="0"/>
              </a:rPr>
              <a:t> don’t mix. </a:t>
            </a:r>
          </a:p>
          <a:p>
            <a:pPr eaLnBrk="1" hangingPunct="1"/>
            <a:r>
              <a:rPr lang="en-US" altLang="en-US" sz="3600" dirty="0">
                <a:solidFill>
                  <a:srgbClr val="FFFFFF"/>
                </a:solidFill>
                <a:latin typeface="Times New Roman" panose="02020603050405020304" pitchFamily="18" charset="0"/>
              </a:rPr>
              <a:t>Why in less than 8 words?</a:t>
            </a:r>
            <a:endParaRPr lang="en-US" altLang="en-US" sz="3600" dirty="0">
              <a:solidFill>
                <a:srgbClr val="9933FF"/>
              </a:solidFill>
              <a:latin typeface="Times New Roman" panose="02020603050405020304" pitchFamily="18" charset="0"/>
            </a:endParaRP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FFFF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808080"/>
                </a:outerShdw>
              </a:effectLst>
              <a:latin typeface="Tahoma" pitchFamily="34" charset="0"/>
            </a:endParaRPr>
          </a:p>
        </p:txBody>
      </p:sp>
      <p:sp>
        <p:nvSpPr>
          <p:cNvPr id="63494" name="WordArt 6"/>
          <p:cNvSpPr>
            <a:spLocks noChangeArrowheads="1" noChangeShapeType="1" noTextEdit="1"/>
          </p:cNvSpPr>
          <p:nvPr/>
        </p:nvSpPr>
        <p:spPr bwMode="auto">
          <a:xfrm>
            <a:off x="914400" y="3429000"/>
            <a:ext cx="6629400" cy="914400"/>
          </a:xfrm>
          <a:prstGeom prst="rect">
            <a:avLst/>
          </a:prstGeom>
        </p:spPr>
        <p:txBody>
          <a:bodyPr wrap="none" fromWordArt="1">
            <a:prstTxWarp prst="textPlain">
              <a:avLst>
                <a:gd name="adj" fmla="val 50000"/>
              </a:avLst>
            </a:prstTxWarp>
          </a:bodyPr>
          <a:lstStyle/>
          <a:p>
            <a:pPr algn="ctr"/>
            <a:endParaRPr lang="en-US" sz="3600" kern="10" dirty="0">
              <a:ln w="28575">
                <a:solidFill>
                  <a:srgbClr val="000000"/>
                </a:solidFill>
                <a:round/>
                <a:headEnd/>
                <a:tailEnd/>
              </a:ln>
              <a:solidFill>
                <a:srgbClr val="FFFFFF"/>
              </a:solidFill>
              <a:latin typeface="Arial Black" panose="020B0A04020102020204" pitchFamily="34" charset="0"/>
            </a:endParaRPr>
          </a:p>
        </p:txBody>
      </p:sp>
      <p:pic>
        <p:nvPicPr>
          <p:cNvPr id="7" name="Picture 2" descr="http://1.bp.blogspot.com/-2YUBZdAwsOc/UQlaRiSVsTI/AAAAAAAAAKM/OzQWMlO_xLI/s1600/Oil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6939"/>
            <a:ext cx="8534400" cy="504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893851" y="-77321"/>
            <a:ext cx="869149" cy="1569660"/>
          </a:xfrm>
          <a:prstGeom prst="rect">
            <a:avLst/>
          </a:prstGeom>
          <a:noFill/>
        </p:spPr>
        <p:txBody>
          <a:bodyPr wrap="none" lIns="91440" tIns="45720" rIns="91440" bIns="45720">
            <a:spAutoFit/>
          </a:bodyPr>
          <a:lstStyle/>
          <a:p>
            <a:pPr algn="ctr"/>
            <a:r>
              <a:rPr lang="en-US" sz="9600" b="1" dirty="0">
                <a:ln w="6600">
                  <a:solidFill>
                    <a:srgbClr val="333399"/>
                  </a:solidFill>
                  <a:prstDash val="solid"/>
                </a:ln>
                <a:solidFill>
                  <a:srgbClr val="FFFFFF"/>
                </a:solidFill>
                <a:effectLst>
                  <a:outerShdw dist="38100" dir="2700000" algn="tl" rotWithShape="0">
                    <a:srgbClr val="333399"/>
                  </a:outerShdw>
                </a:effectLst>
              </a:rPr>
              <a:t>5</a:t>
            </a:r>
          </a:p>
        </p:txBody>
      </p:sp>
    </p:spTree>
    <p:extLst>
      <p:ext uri="{BB962C8B-B14F-4D97-AF65-F5344CB8AC3E}">
        <p14:creationId xmlns:p14="http://schemas.microsoft.com/office/powerpoint/2010/main" val="17363221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04800" y="228600"/>
            <a:ext cx="8610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What is the address that Dorey and Marlin must reach to find Nemo?</a:t>
            </a:r>
            <a:endPar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136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3668"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3669" name="WordArt 5"/>
          <p:cNvSpPr>
            <a:spLocks noChangeArrowheads="1" noChangeShapeType="1" noTextEdit="1"/>
          </p:cNvSpPr>
          <p:nvPr/>
        </p:nvSpPr>
        <p:spPr bwMode="auto">
          <a:xfrm>
            <a:off x="533400" y="1676400"/>
            <a:ext cx="1295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*25</a:t>
            </a:r>
          </a:p>
        </p:txBody>
      </p:sp>
      <p:sp>
        <p:nvSpPr>
          <p:cNvPr id="113670" name="AutoShape 7"/>
          <p:cNvSpPr>
            <a:spLocks noChangeArrowheads="1"/>
          </p:cNvSpPr>
          <p:nvPr/>
        </p:nvSpPr>
        <p:spPr bwMode="auto">
          <a:xfrm>
            <a:off x="6400800" y="1752600"/>
            <a:ext cx="2362200" cy="3124200"/>
          </a:xfrm>
          <a:prstGeom prst="wedgeRoundRectCallout">
            <a:avLst>
              <a:gd name="adj1" fmla="val -64653"/>
              <a:gd name="adj2" fmla="val 10824"/>
              <a:gd name="adj3" fmla="val 16667"/>
            </a:avLst>
          </a:prstGeom>
          <a:solidFill>
            <a:schemeClr val="bg1"/>
          </a:solidFill>
          <a:ln w="2857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 Sherman,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42 Wallaby Way, Sydney”</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04800" y="228600"/>
            <a:ext cx="8610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What is the address that Dorey and Marlin must reach to find Nemo?</a:t>
            </a:r>
            <a:endPar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146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4692"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4693" name="WordArt 5"/>
          <p:cNvSpPr>
            <a:spLocks noChangeArrowheads="1" noChangeShapeType="1" noTextEdit="1"/>
          </p:cNvSpPr>
          <p:nvPr/>
        </p:nvSpPr>
        <p:spPr bwMode="auto">
          <a:xfrm>
            <a:off x="533400" y="1676400"/>
            <a:ext cx="1295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*25</a:t>
            </a:r>
          </a:p>
        </p:txBody>
      </p:sp>
      <p:sp>
        <p:nvSpPr>
          <p:cNvPr id="114694" name="AutoShape 6"/>
          <p:cNvSpPr>
            <a:spLocks noChangeArrowheads="1"/>
          </p:cNvSpPr>
          <p:nvPr/>
        </p:nvSpPr>
        <p:spPr bwMode="auto">
          <a:xfrm>
            <a:off x="6400800" y="1752600"/>
            <a:ext cx="2362200" cy="3124200"/>
          </a:xfrm>
          <a:prstGeom prst="wedgeRoundRectCallout">
            <a:avLst>
              <a:gd name="adj1" fmla="val -64653"/>
              <a:gd name="adj2" fmla="val 10824"/>
              <a:gd name="adj3" fmla="val 16667"/>
            </a:avLst>
          </a:prstGeom>
          <a:solidFill>
            <a:schemeClr val="bg1"/>
          </a:solidFill>
          <a:ln w="2857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 Sherman,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42 Wallaby Way, Sydney”</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ltLang="en-US"/>
          </a:p>
        </p:txBody>
      </p:sp>
      <p:sp>
        <p:nvSpPr>
          <p:cNvPr id="116739" name="Rectangle 3"/>
          <p:cNvSpPr>
            <a:spLocks noGrp="1" noChangeArrowheads="1"/>
          </p:cNvSpPr>
          <p:nvPr>
            <p:ph type="body" idx="1"/>
          </p:nvPr>
        </p:nvSpPr>
        <p:spPr/>
        <p:txBody>
          <a:bodyPr/>
          <a:lstStyle/>
          <a:p>
            <a:endParaRPr lang="en-US" altLang="en-US"/>
          </a:p>
        </p:txBody>
      </p:sp>
      <p:pic>
        <p:nvPicPr>
          <p:cNvPr id="116740" name="Picture 5" descr="http://email-junk.com/pictures/art/hamburg-water-woman-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ltLang="en-US"/>
          </a:p>
        </p:txBody>
      </p:sp>
      <p:sp>
        <p:nvSpPr>
          <p:cNvPr id="117763" name="Rectangle 3"/>
          <p:cNvSpPr>
            <a:spLocks noGrp="1" noChangeArrowheads="1"/>
          </p:cNvSpPr>
          <p:nvPr>
            <p:ph type="body" idx="1"/>
          </p:nvPr>
        </p:nvSpPr>
        <p:spPr/>
        <p:txBody>
          <a:bodyPr/>
          <a:lstStyle/>
          <a:p>
            <a:endParaRPr lang="en-US" altLang="en-US"/>
          </a:p>
        </p:txBody>
      </p:sp>
      <p:pic>
        <p:nvPicPr>
          <p:cNvPr id="117764" name="Picture 4" descr="http://email-junk.com/pictures/art/hamburg-water-woman-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AutoShape 5"/>
          <p:cNvSpPr>
            <a:spLocks noChangeArrowheads="1"/>
          </p:cNvSpPr>
          <p:nvPr/>
        </p:nvSpPr>
        <p:spPr bwMode="auto">
          <a:xfrm>
            <a:off x="3048000" y="3124200"/>
            <a:ext cx="2819400" cy="1143000"/>
          </a:xfrm>
          <a:prstGeom prst="wedgeRoundRectCallout">
            <a:avLst>
              <a:gd name="adj1" fmla="val -43750"/>
              <a:gd name="adj2" fmla="val 85972"/>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“This was a 5pt wager question.”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3"/>
          <a:ext cx="8610601" cy="4896455"/>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5715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2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
        <p:nvSpPr>
          <p:cNvPr id="2" name="Rectangle 1"/>
          <p:cNvSpPr/>
          <p:nvPr/>
        </p:nvSpPr>
        <p:spPr>
          <a:xfrm>
            <a:off x="338437" y="5695188"/>
            <a:ext cx="499367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Final Question</a:t>
            </a:r>
          </a:p>
        </p:txBody>
      </p:sp>
    </p:spTree>
    <p:extLst>
      <p:ext uri="{BB962C8B-B14F-4D97-AF65-F5344CB8AC3E}">
        <p14:creationId xmlns:p14="http://schemas.microsoft.com/office/powerpoint/2010/main" val="37018423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dirty="0">
                <a:solidFill>
                  <a:srgbClr val="FFCC99"/>
                </a:solidFill>
              </a:rPr>
              <a:t>Homogeneous</a:t>
            </a:r>
            <a:r>
              <a:rPr lang="en-US" dirty="0"/>
              <a:t> or </a:t>
            </a:r>
            <a:r>
              <a:rPr lang="en-US" dirty="0" err="1">
                <a:solidFill>
                  <a:srgbClr val="FF0000"/>
                </a:solidFill>
              </a:rPr>
              <a:t>Heterogenous</a:t>
            </a:r>
            <a:r>
              <a:rPr lang="en-US" dirty="0"/>
              <a:t>? </a:t>
            </a:r>
          </a:p>
          <a:p>
            <a:r>
              <a:rPr lang="en-US" dirty="0">
                <a:solidFill>
                  <a:schemeClr val="bg2">
                    <a:lumMod val="60000"/>
                    <a:lumOff val="40000"/>
                  </a:schemeClr>
                </a:solidFill>
              </a:rPr>
              <a:t>Which is polar and which in non-polar?</a:t>
            </a:r>
          </a:p>
          <a:p>
            <a:r>
              <a:rPr lang="en-US" dirty="0"/>
              <a:t>Which is less dense?</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004215C-8288-8809-7B44-915412A02F5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060451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u="sng" dirty="0">
                <a:solidFill>
                  <a:srgbClr val="FFCC99"/>
                </a:solidFill>
              </a:rPr>
              <a:t>Homogeneous</a:t>
            </a:r>
            <a:r>
              <a:rPr lang="en-US" u="sng" dirty="0"/>
              <a:t> or </a:t>
            </a:r>
            <a:r>
              <a:rPr lang="en-US" u="sng" dirty="0" err="1">
                <a:solidFill>
                  <a:srgbClr val="FF0000"/>
                </a:solidFill>
              </a:rPr>
              <a:t>Heterogenous</a:t>
            </a:r>
            <a:r>
              <a:rPr lang="en-US" dirty="0"/>
              <a:t>? </a:t>
            </a:r>
          </a:p>
          <a:p>
            <a:r>
              <a:rPr lang="en-US" dirty="0">
                <a:solidFill>
                  <a:schemeClr val="bg2">
                    <a:lumMod val="60000"/>
                    <a:lumOff val="40000"/>
                  </a:schemeClr>
                </a:solidFill>
              </a:rPr>
              <a:t>Which is polar and which in non-polar?</a:t>
            </a:r>
          </a:p>
          <a:p>
            <a:r>
              <a:rPr lang="en-US" dirty="0"/>
              <a:t>Which is less dense?</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6AB3EFC-71C3-FB07-2D2B-74C84BBD492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575914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u="sng" dirty="0">
                <a:solidFill>
                  <a:srgbClr val="FFCC99"/>
                </a:solidFill>
              </a:rPr>
              <a:t>Homogeneous</a:t>
            </a:r>
            <a:r>
              <a:rPr lang="en-US" u="sng" dirty="0"/>
              <a:t> or </a:t>
            </a:r>
            <a:r>
              <a:rPr lang="en-US" u="sng" dirty="0" err="1">
                <a:solidFill>
                  <a:srgbClr val="FF0000"/>
                </a:solidFill>
              </a:rPr>
              <a:t>Heterogenous</a:t>
            </a:r>
            <a:r>
              <a:rPr lang="en-US" dirty="0"/>
              <a:t>? </a:t>
            </a:r>
          </a:p>
          <a:p>
            <a:r>
              <a:rPr lang="en-US" dirty="0">
                <a:solidFill>
                  <a:schemeClr val="bg2">
                    <a:lumMod val="60000"/>
                    <a:lumOff val="40000"/>
                  </a:schemeClr>
                </a:solidFill>
              </a:rPr>
              <a:t>Which is polar and which in non-polar?</a:t>
            </a:r>
          </a:p>
          <a:p>
            <a:r>
              <a:rPr lang="en-US" dirty="0"/>
              <a:t>Which is less dense?</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2133600"/>
            <a:ext cx="5224508"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7C80"/>
                </a:solidFill>
                <a:effectLst>
                  <a:outerShdw dist="38100" dir="2700000" algn="bl" rotWithShape="0">
                    <a:srgbClr val="AAADCA"/>
                  </a:outerShdw>
                </a:effectLst>
                <a:uLnTx/>
                <a:uFillTx/>
                <a:latin typeface="Arial" panose="020B0604020202020204" pitchFamily="34" charset="0"/>
                <a:ea typeface="+mn-ea"/>
                <a:cs typeface="+mn-cs"/>
              </a:rPr>
              <a:t>Heterogeneous</a:t>
            </a:r>
          </a:p>
        </p:txBody>
      </p:sp>
      <p:sp>
        <p:nvSpPr>
          <p:cNvPr id="5" name="Rectangle 4"/>
          <p:cNvSpPr/>
          <p:nvPr/>
        </p:nvSpPr>
        <p:spPr>
          <a:xfrm>
            <a:off x="4018002" y="2967335"/>
            <a:ext cx="110799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Oil</a:t>
            </a:r>
          </a:p>
        </p:txBody>
      </p:sp>
      <p:sp>
        <p:nvSpPr>
          <p:cNvPr id="6" name="Rectangle 5"/>
          <p:cNvSpPr/>
          <p:nvPr/>
        </p:nvSpPr>
        <p:spPr>
          <a:xfrm>
            <a:off x="5257800" y="4576465"/>
            <a:ext cx="20825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7C8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Water</a:t>
            </a:r>
          </a:p>
        </p:txBody>
      </p:sp>
      <p:pic>
        <p:nvPicPr>
          <p:cNvPr id="7" name="Picture 6">
            <a:extLst>
              <a:ext uri="{FF2B5EF4-FFF2-40B4-BE49-F238E27FC236}">
                <a16:creationId xmlns:a16="http://schemas.microsoft.com/office/drawing/2014/main" id="{E7255544-8367-18A5-3D89-CC84469BA914}"/>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8" name="Picture 7">
            <a:extLst>
              <a:ext uri="{FF2B5EF4-FFF2-40B4-BE49-F238E27FC236}">
                <a16:creationId xmlns:a16="http://schemas.microsoft.com/office/drawing/2014/main" id="{C90B55FC-E280-0384-4AEB-504060344ACE}"/>
              </a:ext>
            </a:extLst>
          </p:cNvPr>
          <p:cNvPicPr>
            <a:picLocks noChangeAspect="1"/>
          </p:cNvPicPr>
          <p:nvPr/>
        </p:nvPicPr>
        <p:blipFill>
          <a:blip r:embed="rId3"/>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6152389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u="sng" dirty="0">
                <a:solidFill>
                  <a:srgbClr val="FFCC99"/>
                </a:solidFill>
              </a:rPr>
              <a:t>Homogeneous</a:t>
            </a:r>
            <a:r>
              <a:rPr lang="en-US" u="sng" dirty="0"/>
              <a:t> or </a:t>
            </a:r>
            <a:r>
              <a:rPr lang="en-US" u="sng" dirty="0" err="1">
                <a:solidFill>
                  <a:srgbClr val="FF0000"/>
                </a:solidFill>
              </a:rPr>
              <a:t>Heterogenous</a:t>
            </a:r>
            <a:r>
              <a:rPr lang="en-US" dirty="0"/>
              <a:t>? </a:t>
            </a:r>
          </a:p>
          <a:p>
            <a:r>
              <a:rPr lang="en-US" u="sng" dirty="0">
                <a:solidFill>
                  <a:schemeClr val="bg2">
                    <a:lumMod val="60000"/>
                    <a:lumOff val="40000"/>
                  </a:schemeClr>
                </a:solidFill>
              </a:rPr>
              <a:t>Which is polar and which in non-polar</a:t>
            </a:r>
            <a:r>
              <a:rPr lang="en-US" dirty="0">
                <a:solidFill>
                  <a:schemeClr val="bg2">
                    <a:lumMod val="60000"/>
                    <a:lumOff val="40000"/>
                  </a:schemeClr>
                </a:solidFill>
              </a:rPr>
              <a:t>?</a:t>
            </a:r>
          </a:p>
          <a:p>
            <a:r>
              <a:rPr lang="en-US" dirty="0"/>
              <a:t>Which is less dense?</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2133600"/>
            <a:ext cx="5224508"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7C80"/>
                </a:solidFill>
                <a:effectLst>
                  <a:outerShdw dist="38100" dir="2700000" algn="bl" rotWithShape="0">
                    <a:srgbClr val="AAADCA"/>
                  </a:outerShdw>
                </a:effectLst>
                <a:uLnTx/>
                <a:uFillTx/>
                <a:latin typeface="Arial" panose="020B0604020202020204" pitchFamily="34" charset="0"/>
                <a:ea typeface="+mn-ea"/>
                <a:cs typeface="+mn-cs"/>
              </a:rPr>
              <a:t>Heterogeneous</a:t>
            </a:r>
          </a:p>
        </p:txBody>
      </p:sp>
      <p:sp>
        <p:nvSpPr>
          <p:cNvPr id="5" name="Rectangle 4"/>
          <p:cNvSpPr/>
          <p:nvPr/>
        </p:nvSpPr>
        <p:spPr>
          <a:xfrm>
            <a:off x="4018002" y="2967335"/>
            <a:ext cx="110799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Oil</a:t>
            </a:r>
          </a:p>
        </p:txBody>
      </p:sp>
      <p:sp>
        <p:nvSpPr>
          <p:cNvPr id="6" name="Rectangle 5"/>
          <p:cNvSpPr/>
          <p:nvPr/>
        </p:nvSpPr>
        <p:spPr>
          <a:xfrm>
            <a:off x="5257800" y="4576465"/>
            <a:ext cx="20825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7C8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Water</a:t>
            </a:r>
          </a:p>
        </p:txBody>
      </p:sp>
      <p:pic>
        <p:nvPicPr>
          <p:cNvPr id="7" name="Picture 6">
            <a:extLst>
              <a:ext uri="{FF2B5EF4-FFF2-40B4-BE49-F238E27FC236}">
                <a16:creationId xmlns:a16="http://schemas.microsoft.com/office/drawing/2014/main" id="{DFAB57FC-AA6B-4A35-86CF-BA183D077A3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75930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u="sng" dirty="0">
                <a:solidFill>
                  <a:srgbClr val="FFCC99"/>
                </a:solidFill>
              </a:rPr>
              <a:t>Homogeneous</a:t>
            </a:r>
            <a:r>
              <a:rPr lang="en-US" u="sng" dirty="0"/>
              <a:t> or </a:t>
            </a:r>
            <a:r>
              <a:rPr lang="en-US" u="sng" dirty="0" err="1">
                <a:solidFill>
                  <a:srgbClr val="FF0000"/>
                </a:solidFill>
              </a:rPr>
              <a:t>Heterogenous</a:t>
            </a:r>
            <a:r>
              <a:rPr lang="en-US" dirty="0"/>
              <a:t>? </a:t>
            </a:r>
          </a:p>
          <a:p>
            <a:r>
              <a:rPr lang="en-US" u="sng" dirty="0">
                <a:solidFill>
                  <a:schemeClr val="bg2">
                    <a:lumMod val="60000"/>
                    <a:lumOff val="40000"/>
                  </a:schemeClr>
                </a:solidFill>
              </a:rPr>
              <a:t>Which is polar and which in non-polar</a:t>
            </a:r>
            <a:r>
              <a:rPr lang="en-US" dirty="0">
                <a:solidFill>
                  <a:schemeClr val="bg2">
                    <a:lumMod val="60000"/>
                    <a:lumOff val="40000"/>
                  </a:schemeClr>
                </a:solidFill>
              </a:rPr>
              <a:t>?</a:t>
            </a:r>
          </a:p>
          <a:p>
            <a:r>
              <a:rPr lang="en-US" dirty="0"/>
              <a:t>Which is less dense?</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2133600"/>
            <a:ext cx="5224508"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7C80"/>
                </a:solidFill>
                <a:effectLst>
                  <a:outerShdw dist="38100" dir="2700000" algn="bl" rotWithShape="0">
                    <a:srgbClr val="AAADCA"/>
                  </a:outerShdw>
                </a:effectLst>
                <a:uLnTx/>
                <a:uFillTx/>
                <a:latin typeface="Arial" panose="020B0604020202020204" pitchFamily="34" charset="0"/>
                <a:ea typeface="+mn-ea"/>
                <a:cs typeface="+mn-cs"/>
              </a:rPr>
              <a:t>Heterogeneous</a:t>
            </a:r>
          </a:p>
        </p:txBody>
      </p:sp>
      <p:sp>
        <p:nvSpPr>
          <p:cNvPr id="5" name="Rectangle 4"/>
          <p:cNvSpPr/>
          <p:nvPr/>
        </p:nvSpPr>
        <p:spPr>
          <a:xfrm>
            <a:off x="4018002" y="2967335"/>
            <a:ext cx="110799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Oil</a:t>
            </a:r>
          </a:p>
        </p:txBody>
      </p:sp>
      <p:sp>
        <p:nvSpPr>
          <p:cNvPr id="6" name="Rectangle 5"/>
          <p:cNvSpPr/>
          <p:nvPr/>
        </p:nvSpPr>
        <p:spPr>
          <a:xfrm>
            <a:off x="5257800" y="4576465"/>
            <a:ext cx="20825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7C8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Water</a:t>
            </a:r>
          </a:p>
        </p:txBody>
      </p:sp>
      <p:sp>
        <p:nvSpPr>
          <p:cNvPr id="7" name="Rectangle 6"/>
          <p:cNvSpPr/>
          <p:nvPr/>
        </p:nvSpPr>
        <p:spPr>
          <a:xfrm>
            <a:off x="5125999" y="2995855"/>
            <a:ext cx="34547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Non-polar</a:t>
            </a:r>
          </a:p>
        </p:txBody>
      </p:sp>
      <p:sp>
        <p:nvSpPr>
          <p:cNvPr id="8" name="Rectangle 7"/>
          <p:cNvSpPr/>
          <p:nvPr/>
        </p:nvSpPr>
        <p:spPr>
          <a:xfrm>
            <a:off x="3429000" y="4568880"/>
            <a:ext cx="19159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FFFF">
                    <a:lumMod val="85000"/>
                    <a:lumOff val="15000"/>
                  </a:srgbClr>
                </a:solidFill>
                <a:effectLst>
                  <a:outerShdw dist="38100" dir="2700000" algn="bl" rotWithShape="0">
                    <a:srgbClr val="AAADCA"/>
                  </a:outerShdw>
                </a:effectLst>
                <a:uLnTx/>
                <a:uFillTx/>
                <a:latin typeface="Arial" panose="020B0604020202020204" pitchFamily="34" charset="0"/>
                <a:ea typeface="+mn-ea"/>
                <a:cs typeface="+mn-cs"/>
              </a:rPr>
              <a:t>Polar</a:t>
            </a:r>
          </a:p>
        </p:txBody>
      </p:sp>
      <p:pic>
        <p:nvPicPr>
          <p:cNvPr id="9" name="Picture 8">
            <a:extLst>
              <a:ext uri="{FF2B5EF4-FFF2-40B4-BE49-F238E27FC236}">
                <a16:creationId xmlns:a16="http://schemas.microsoft.com/office/drawing/2014/main" id="{A4CC693A-430D-2D5C-E96D-E609A7C666D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4370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12370865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u="sng" dirty="0">
                <a:solidFill>
                  <a:srgbClr val="FFCC99"/>
                </a:solidFill>
              </a:rPr>
              <a:t>Homogeneous</a:t>
            </a:r>
            <a:r>
              <a:rPr lang="en-US" u="sng" dirty="0"/>
              <a:t> or </a:t>
            </a:r>
            <a:r>
              <a:rPr lang="en-US" u="sng" dirty="0" err="1">
                <a:solidFill>
                  <a:srgbClr val="FF0000"/>
                </a:solidFill>
              </a:rPr>
              <a:t>Heterogenous</a:t>
            </a:r>
            <a:r>
              <a:rPr lang="en-US" dirty="0"/>
              <a:t>? </a:t>
            </a:r>
          </a:p>
          <a:p>
            <a:r>
              <a:rPr lang="en-US" u="sng" dirty="0">
                <a:solidFill>
                  <a:schemeClr val="bg2">
                    <a:lumMod val="60000"/>
                    <a:lumOff val="40000"/>
                  </a:schemeClr>
                </a:solidFill>
              </a:rPr>
              <a:t>Which is polar and which in non-polar</a:t>
            </a:r>
            <a:r>
              <a:rPr lang="en-US" dirty="0">
                <a:solidFill>
                  <a:schemeClr val="bg2">
                    <a:lumMod val="60000"/>
                    <a:lumOff val="40000"/>
                  </a:schemeClr>
                </a:solidFill>
              </a:rPr>
              <a:t>?</a:t>
            </a:r>
          </a:p>
          <a:p>
            <a:r>
              <a:rPr lang="en-US" u="sng" dirty="0"/>
              <a:t>Which is less dense</a:t>
            </a:r>
            <a:r>
              <a:rPr lang="en-US" dirty="0"/>
              <a:t>?</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2133600"/>
            <a:ext cx="5224508"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7C80"/>
                </a:solidFill>
                <a:effectLst>
                  <a:outerShdw dist="38100" dir="2700000" algn="bl" rotWithShape="0">
                    <a:srgbClr val="AAADCA"/>
                  </a:outerShdw>
                </a:effectLst>
                <a:uLnTx/>
                <a:uFillTx/>
                <a:latin typeface="Arial" panose="020B0604020202020204" pitchFamily="34" charset="0"/>
                <a:ea typeface="+mn-ea"/>
                <a:cs typeface="+mn-cs"/>
              </a:rPr>
              <a:t>Heterogeneous</a:t>
            </a:r>
          </a:p>
        </p:txBody>
      </p:sp>
      <p:sp>
        <p:nvSpPr>
          <p:cNvPr id="5" name="Rectangle 4"/>
          <p:cNvSpPr/>
          <p:nvPr/>
        </p:nvSpPr>
        <p:spPr>
          <a:xfrm>
            <a:off x="4018002" y="2967335"/>
            <a:ext cx="110799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Oil</a:t>
            </a:r>
          </a:p>
        </p:txBody>
      </p:sp>
      <p:sp>
        <p:nvSpPr>
          <p:cNvPr id="6" name="Rectangle 5"/>
          <p:cNvSpPr/>
          <p:nvPr/>
        </p:nvSpPr>
        <p:spPr>
          <a:xfrm>
            <a:off x="5257800" y="4576465"/>
            <a:ext cx="20825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7C8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Water</a:t>
            </a:r>
          </a:p>
        </p:txBody>
      </p:sp>
      <p:sp>
        <p:nvSpPr>
          <p:cNvPr id="7" name="Rectangle 6"/>
          <p:cNvSpPr/>
          <p:nvPr/>
        </p:nvSpPr>
        <p:spPr>
          <a:xfrm>
            <a:off x="5125999" y="2995855"/>
            <a:ext cx="34547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Non-polar</a:t>
            </a:r>
          </a:p>
        </p:txBody>
      </p:sp>
      <p:sp>
        <p:nvSpPr>
          <p:cNvPr id="8" name="Rectangle 7"/>
          <p:cNvSpPr/>
          <p:nvPr/>
        </p:nvSpPr>
        <p:spPr>
          <a:xfrm>
            <a:off x="3429000" y="4568880"/>
            <a:ext cx="19159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FFFF">
                    <a:lumMod val="85000"/>
                    <a:lumOff val="15000"/>
                  </a:srgbClr>
                </a:solidFill>
                <a:effectLst>
                  <a:outerShdw dist="38100" dir="2700000" algn="bl" rotWithShape="0">
                    <a:srgbClr val="AAADCA"/>
                  </a:outerShdw>
                </a:effectLst>
                <a:uLnTx/>
                <a:uFillTx/>
                <a:latin typeface="Arial" panose="020B0604020202020204" pitchFamily="34" charset="0"/>
                <a:ea typeface="+mn-ea"/>
                <a:cs typeface="+mn-cs"/>
              </a:rPr>
              <a:t>Polar</a:t>
            </a:r>
          </a:p>
        </p:txBody>
      </p:sp>
    </p:spTree>
    <p:extLst>
      <p:ext uri="{BB962C8B-B14F-4D97-AF65-F5344CB8AC3E}">
        <p14:creationId xmlns:p14="http://schemas.microsoft.com/office/powerpoint/2010/main" val="31229535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u="sng" dirty="0">
                <a:solidFill>
                  <a:srgbClr val="FFCC99"/>
                </a:solidFill>
              </a:rPr>
              <a:t>Homogeneous</a:t>
            </a:r>
            <a:r>
              <a:rPr lang="en-US" u="sng" dirty="0"/>
              <a:t> or </a:t>
            </a:r>
            <a:r>
              <a:rPr lang="en-US" u="sng" dirty="0" err="1">
                <a:solidFill>
                  <a:srgbClr val="FF0000"/>
                </a:solidFill>
              </a:rPr>
              <a:t>Heterogenous</a:t>
            </a:r>
            <a:r>
              <a:rPr lang="en-US" dirty="0"/>
              <a:t>? </a:t>
            </a:r>
          </a:p>
          <a:p>
            <a:r>
              <a:rPr lang="en-US" u="sng" dirty="0">
                <a:solidFill>
                  <a:schemeClr val="bg2">
                    <a:lumMod val="60000"/>
                    <a:lumOff val="40000"/>
                  </a:schemeClr>
                </a:solidFill>
              </a:rPr>
              <a:t>Which is polar and which in non-polar</a:t>
            </a:r>
            <a:r>
              <a:rPr lang="en-US" dirty="0">
                <a:solidFill>
                  <a:schemeClr val="bg2">
                    <a:lumMod val="60000"/>
                    <a:lumOff val="40000"/>
                  </a:schemeClr>
                </a:solidFill>
              </a:rPr>
              <a:t>?</a:t>
            </a:r>
          </a:p>
          <a:p>
            <a:r>
              <a:rPr lang="en-US" u="sng" dirty="0">
                <a:solidFill>
                  <a:srgbClr val="FFFF99"/>
                </a:solidFill>
              </a:rPr>
              <a:t>Which is less dense</a:t>
            </a:r>
            <a:r>
              <a:rPr lang="en-US" dirty="0"/>
              <a:t>?</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2133600"/>
            <a:ext cx="5224508"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7C80"/>
                </a:solidFill>
                <a:effectLst>
                  <a:outerShdw dist="38100" dir="2700000" algn="bl" rotWithShape="0">
                    <a:srgbClr val="AAADCA"/>
                  </a:outerShdw>
                </a:effectLst>
                <a:uLnTx/>
                <a:uFillTx/>
                <a:latin typeface="Arial" panose="020B0604020202020204" pitchFamily="34" charset="0"/>
                <a:ea typeface="+mn-ea"/>
                <a:cs typeface="+mn-cs"/>
              </a:rPr>
              <a:t>Heterogeneous</a:t>
            </a:r>
          </a:p>
        </p:txBody>
      </p:sp>
      <p:sp>
        <p:nvSpPr>
          <p:cNvPr id="5" name="Rectangle 4"/>
          <p:cNvSpPr/>
          <p:nvPr/>
        </p:nvSpPr>
        <p:spPr>
          <a:xfrm>
            <a:off x="4018002" y="2967335"/>
            <a:ext cx="110799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Oil</a:t>
            </a:r>
          </a:p>
        </p:txBody>
      </p:sp>
      <p:sp>
        <p:nvSpPr>
          <p:cNvPr id="6" name="Rectangle 5"/>
          <p:cNvSpPr/>
          <p:nvPr/>
        </p:nvSpPr>
        <p:spPr>
          <a:xfrm>
            <a:off x="5257800" y="4576465"/>
            <a:ext cx="20825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7C80"/>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Water</a:t>
            </a:r>
          </a:p>
        </p:txBody>
      </p:sp>
      <p:sp>
        <p:nvSpPr>
          <p:cNvPr id="7" name="Rectangle 6"/>
          <p:cNvSpPr/>
          <p:nvPr/>
        </p:nvSpPr>
        <p:spPr>
          <a:xfrm>
            <a:off x="5125999" y="2995855"/>
            <a:ext cx="34547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Non-polar</a:t>
            </a:r>
          </a:p>
        </p:txBody>
      </p:sp>
      <p:sp>
        <p:nvSpPr>
          <p:cNvPr id="8" name="Rectangle 7"/>
          <p:cNvSpPr/>
          <p:nvPr/>
        </p:nvSpPr>
        <p:spPr>
          <a:xfrm>
            <a:off x="3429000" y="4568880"/>
            <a:ext cx="19159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FFFF">
                    <a:lumMod val="85000"/>
                    <a:lumOff val="15000"/>
                  </a:srgbClr>
                </a:solidFill>
                <a:effectLst>
                  <a:outerShdw dist="38100" dir="2700000" algn="bl" rotWithShape="0">
                    <a:srgbClr val="AAADCA"/>
                  </a:outerShdw>
                </a:effectLst>
                <a:uLnTx/>
                <a:uFillTx/>
                <a:latin typeface="Arial" panose="020B0604020202020204" pitchFamily="34" charset="0"/>
                <a:ea typeface="+mn-ea"/>
                <a:cs typeface="+mn-cs"/>
              </a:rPr>
              <a:t>Polar</a:t>
            </a:r>
          </a:p>
        </p:txBody>
      </p:sp>
      <p:sp>
        <p:nvSpPr>
          <p:cNvPr id="9" name="Rounded Rectangle 8"/>
          <p:cNvSpPr/>
          <p:nvPr/>
        </p:nvSpPr>
        <p:spPr bwMode="auto">
          <a:xfrm>
            <a:off x="4018002" y="2995855"/>
            <a:ext cx="4668798" cy="923330"/>
          </a:xfrm>
          <a:prstGeom prst="roundRect">
            <a:avLst/>
          </a:prstGeom>
          <a:noFill/>
          <a:ln w="28575" cap="flat" cmpd="sng" algn="ctr">
            <a:solidFill>
              <a:schemeClr val="tx1"/>
            </a:solidFill>
            <a:prstDash val="solid"/>
            <a:round/>
            <a:headEnd type="none" w="med" len="med"/>
            <a:tailEnd type="none" w="med" len="med"/>
          </a:ln>
          <a:effectLst>
            <a:glow rad="228600">
              <a:srgbClr val="FFFF00">
                <a:alpha val="40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10" name="Picture 9">
            <a:extLst>
              <a:ext uri="{FF2B5EF4-FFF2-40B4-BE49-F238E27FC236}">
                <a16:creationId xmlns:a16="http://schemas.microsoft.com/office/drawing/2014/main" id="{099D9D1F-48C4-70A9-8DB7-12A6FED7A9B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388341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Secretly write “Owl” in the correct box worth 1pt.</a:t>
            </a:r>
          </a:p>
        </p:txBody>
      </p:sp>
      <p:pic>
        <p:nvPicPr>
          <p:cNvPr id="12083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1FA6101-FF7B-C4D5-9605-7A19D89A2F28}"/>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763000" cy="12954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00" cmpd="sng">
                  <a:solidFill>
                    <a:srgbClr val="000000">
                      <a:alpha val="55000"/>
                    </a:srgbClr>
                  </a:solidFill>
                  <a:prstDash val="solid"/>
                </a:ln>
                <a:blipFill>
                  <a:blip r:embed="rId3"/>
                  <a:tile tx="0" ty="0" sx="100000" sy="100000" flip="none" algn="tl"/>
                </a:blipFill>
                <a:effectLst>
                  <a:innerShdw blurRad="101600" dist="76200" dir="5400000">
                    <a:srgbClr val="BBE0E3">
                      <a:satMod val="190000"/>
                      <a:tint val="100000"/>
                      <a:alpha val="74000"/>
                    </a:srgbClr>
                  </a:innerShdw>
                </a:effectLst>
                <a:uLnTx/>
                <a:uFillTx/>
                <a:latin typeface="Arial" charset="0"/>
                <a:ea typeface="+mn-ea"/>
                <a:cs typeface="+mn-cs"/>
              </a:rPr>
              <a:t>Review Game</a:t>
            </a:r>
          </a:p>
        </p:txBody>
      </p:sp>
      <p:sp>
        <p:nvSpPr>
          <p:cNvPr id="4" name="Rectangle 3"/>
          <p:cNvSpPr/>
          <p:nvPr/>
        </p:nvSpPr>
        <p:spPr>
          <a:xfrm>
            <a:off x="152400" y="5259050"/>
            <a:ext cx="3103735" cy="144655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Part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Lesson 15 </a:t>
            </a:r>
          </a:p>
        </p:txBody>
      </p:sp>
      <p:pic>
        <p:nvPicPr>
          <p:cNvPr id="2" name="Graphic 1">
            <a:extLst>
              <a:ext uri="{FF2B5EF4-FFF2-40B4-BE49-F238E27FC236}">
                <a16:creationId xmlns:a16="http://schemas.microsoft.com/office/drawing/2014/main" id="{0D701BFD-D6FE-BFFC-E8B2-EA821A05D8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1731" y="5099518"/>
            <a:ext cx="5699410" cy="1610564"/>
          </a:xfrm>
          <a:prstGeom prst="rect">
            <a:avLst/>
          </a:prstGeom>
        </p:spPr>
      </p:pic>
      <p:pic>
        <p:nvPicPr>
          <p:cNvPr id="5" name="Picture 4">
            <a:extLst>
              <a:ext uri="{FF2B5EF4-FFF2-40B4-BE49-F238E27FC236}">
                <a16:creationId xmlns:a16="http://schemas.microsoft.com/office/drawing/2014/main" id="{6CB20C14-40E9-68E1-C9DC-9626AAF3A512}"/>
              </a:ext>
            </a:extLst>
          </p:cNvPr>
          <p:cNvPicPr>
            <a:picLocks noChangeAspect="1"/>
          </p:cNvPicPr>
          <p:nvPr/>
        </p:nvPicPr>
        <p:blipFill>
          <a:blip r:embed="rId6"/>
          <a:stretch>
            <a:fillRect/>
          </a:stretch>
        </p:blipFill>
        <p:spPr>
          <a:xfrm>
            <a:off x="7418674" y="6787306"/>
            <a:ext cx="1633537" cy="70694"/>
          </a:xfrm>
          <a:prstGeom prst="rect">
            <a:avLst/>
          </a:prstGeom>
        </p:spPr>
      </p:pic>
      <p:pic>
        <p:nvPicPr>
          <p:cNvPr id="6" name="Picture 2" descr="Download Key Transparent HQ PNG Image | FreePNGImg">
            <a:extLst>
              <a:ext uri="{FF2B5EF4-FFF2-40B4-BE49-F238E27FC236}">
                <a16:creationId xmlns:a16="http://schemas.microsoft.com/office/drawing/2014/main" id="{CC56B1FE-A587-F4F2-D552-024D03F493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554083">
            <a:off x="223615" y="-985650"/>
            <a:ext cx="8340229" cy="803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860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344954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304800" y="203200"/>
            <a:ext cx="8229600" cy="5673725"/>
          </a:xfrm>
        </p:spPr>
        <p:txBody>
          <a:bodyPr/>
          <a:lstStyle/>
          <a:p>
            <a:pPr eaLnBrk="1" hangingPunct="1">
              <a:defRPr/>
            </a:pPr>
            <a:r>
              <a:rPr lang="en-US" dirty="0">
                <a:solidFill>
                  <a:schemeClr val="accent2">
                    <a:lumMod val="20000"/>
                    <a:lumOff val="80000"/>
                  </a:schemeClr>
                </a:solidFill>
              </a:rPr>
              <a:t>What property of water can be seen below?</a:t>
            </a:r>
          </a:p>
          <a:p>
            <a:pPr lvl="1" eaLnBrk="1" hangingPunct="1">
              <a:defRPr/>
            </a:pPr>
            <a:r>
              <a:rPr lang="en-US" dirty="0">
                <a:solidFill>
                  <a:schemeClr val="accent2">
                    <a:lumMod val="60000"/>
                    <a:lumOff val="40000"/>
                  </a:schemeClr>
                </a:solidFill>
              </a:rPr>
              <a:t>When hydrogen bonds hold water molecules together.</a:t>
            </a:r>
          </a:p>
        </p:txBody>
      </p:sp>
      <p:sp>
        <p:nvSpPr>
          <p:cNvPr id="390148"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r" eaLnBrk="0" hangingPunct="0">
              <a:spcBef>
                <a:spcPct val="0"/>
              </a:spcBef>
              <a:buClrTx/>
              <a:buSzTx/>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pic>
        <p:nvPicPr>
          <p:cNvPr id="2050" name="Picture 2" descr="http://photorasa.com/wp-content/uploads/2013/12/loads-of-tiny-water-droplets-on-le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22" y="2362200"/>
            <a:ext cx="8429978"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949957" y="1905000"/>
            <a:ext cx="813043" cy="1446550"/>
          </a:xfrm>
          <a:prstGeom prst="rect">
            <a:avLst/>
          </a:prstGeom>
          <a:noFill/>
        </p:spPr>
        <p:txBody>
          <a:bodyPr wrap="none" lIns="91440" tIns="45720" rIns="91440" bIns="45720">
            <a:spAutoFit/>
          </a:bodyPr>
          <a:lstStyle/>
          <a:p>
            <a:pPr algn="ctr"/>
            <a:r>
              <a:rPr lang="en-US" sz="8800" b="1" dirty="0">
                <a:ln w="6600">
                  <a:solidFill>
                    <a:srgbClr val="468A4B"/>
                  </a:solidFill>
                  <a:prstDash val="solid"/>
                </a:ln>
                <a:solidFill>
                  <a:srgbClr val="FFFFFF"/>
                </a:solidFill>
                <a:effectLst>
                  <a:outerShdw dist="38100" dir="2700000" algn="tl" rotWithShape="0">
                    <a:srgbClr val="468A4B"/>
                  </a:outerShdw>
                </a:effectLst>
              </a:rPr>
              <a:t>6</a:t>
            </a:r>
          </a:p>
        </p:txBody>
      </p:sp>
    </p:spTree>
    <p:extLst>
      <p:ext uri="{BB962C8B-B14F-4D97-AF65-F5344CB8AC3E}">
        <p14:creationId xmlns:p14="http://schemas.microsoft.com/office/powerpoint/2010/main" val="110373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745163"/>
          </a:xfrm>
        </p:spPr>
        <p:txBody>
          <a:bodyPr/>
          <a:lstStyle/>
          <a:p>
            <a:r>
              <a:rPr lang="en-US" dirty="0"/>
              <a:t>Why aren’t these droplets falling to the ground? (One word)</a:t>
            </a:r>
          </a:p>
        </p:txBody>
      </p:sp>
      <p:pic>
        <p:nvPicPr>
          <p:cNvPr id="2050" name="Picture 2" descr="Image result for water curve adhe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046251" y="5334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pic>
        <p:nvPicPr>
          <p:cNvPr id="2" name="Picture 1">
            <a:extLst>
              <a:ext uri="{FF2B5EF4-FFF2-40B4-BE49-F238E27FC236}">
                <a16:creationId xmlns:a16="http://schemas.microsoft.com/office/drawing/2014/main" id="{0281E079-90F1-EF3A-99F7-DADA75E5B06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2180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2036" name="Group 52"/>
          <p:cNvGraphicFramePr>
            <a:graphicFrameLocks noGrp="1"/>
          </p:cNvGraphicFramePr>
          <p:nvPr>
            <p:extLst>
              <p:ext uri="{D42A27DB-BD31-4B8C-83A1-F6EECF244321}">
                <p14:modId xmlns:p14="http://schemas.microsoft.com/office/powerpoint/2010/main" val="3920009981"/>
              </p:ext>
            </p:extLst>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algn="ctr" eaLnBrk="0" hangingPunct="0"/>
            <a:r>
              <a:rPr lang="en-US" sz="5400" b="1"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latin typeface="Verdana" panose="020B0604030504040204" pitchFamily="34" charset="0"/>
              </a:rPr>
              <a:t>Meniscus</a:t>
            </a:r>
          </a:p>
        </p:txBody>
      </p:sp>
      <p:sp>
        <p:nvSpPr>
          <p:cNvPr id="5" name="Rectangle 4"/>
          <p:cNvSpPr/>
          <p:nvPr/>
        </p:nvSpPr>
        <p:spPr bwMode="auto">
          <a:xfrm>
            <a:off x="1905000" y="838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7" name="Rectangle 6"/>
          <p:cNvSpPr/>
          <p:nvPr/>
        </p:nvSpPr>
        <p:spPr bwMode="auto">
          <a:xfrm>
            <a:off x="4152900" y="762000"/>
            <a:ext cx="533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8" name="Rectangle 7"/>
          <p:cNvSpPr/>
          <p:nvPr/>
        </p:nvSpPr>
        <p:spPr bwMode="auto">
          <a:xfrm>
            <a:off x="5791200" y="762000"/>
            <a:ext cx="21336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algn="ctr"/>
            <a:r>
              <a:rPr lang="en-US" sz="3600" b="1" dirty="0">
                <a:ln w="17780" cmpd="sng">
                  <a:solidFill>
                    <a:srgbClr val="FFFFFF"/>
                  </a:solidFill>
                  <a:prstDash val="solid"/>
                  <a:miter lim="800000"/>
                </a:ln>
                <a:solidFill>
                  <a:srgbClr val="CCECFF"/>
                </a:solidFill>
                <a:effectLst>
                  <a:outerShdw blurRad="50800" algn="tl" rotWithShape="0">
                    <a:srgbClr val="000000"/>
                  </a:outerShdw>
                </a:effectLst>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66FFFF">
                <a:alpha val="77647"/>
              </a:srgbClr>
            </a:glow>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Then name </a:t>
            </a:r>
            <a:r>
              <a:rPr lang="en-US" sz="3200" b="1"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rPr>
              <a:t>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a:t>
            </a:r>
            <a:r>
              <a:rPr lang="en-US" sz="3200" b="1" dirty="0">
                <a:ln w="17780" cmpd="sng">
                  <a:solidFill>
                    <a:srgbClr val="FFFFFF"/>
                  </a:solidFill>
                  <a:prstDash val="solid"/>
                  <a:miter lim="800000"/>
                </a:ln>
                <a:solidFill>
                  <a:srgbClr val="FFC000"/>
                </a:solidFill>
                <a:effectLst>
                  <a:outerShdw blurRad="50800" algn="tl" rotWithShape="0">
                    <a:srgbClr val="000000"/>
                  </a:outerShdw>
                </a:effectLst>
              </a:rPr>
              <a:t>B</a:t>
            </a:r>
          </a:p>
        </p:txBody>
      </p:sp>
      <p:pic>
        <p:nvPicPr>
          <p:cNvPr id="1026" name="Picture 2" descr="Image result for Meniscus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19" y="1831648"/>
            <a:ext cx="8746081" cy="4676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pic>
        <p:nvPicPr>
          <p:cNvPr id="13" name="Picture 12">
            <a:extLst>
              <a:ext uri="{FF2B5EF4-FFF2-40B4-BE49-F238E27FC236}">
                <a16:creationId xmlns:a16="http://schemas.microsoft.com/office/drawing/2014/main" id="{9F8650B4-CE1C-A7A3-62F4-BE6DF318A877}"/>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8967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algn="ctr" eaLnBrk="0" hangingPunct="0"/>
            <a:r>
              <a:rPr lang="en-US" sz="5400" b="1"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latin typeface="Verdana" panose="020B0604030504040204" pitchFamily="34" charset="0"/>
              </a:rPr>
              <a:t>Meniscus</a:t>
            </a:r>
          </a:p>
        </p:txBody>
      </p:sp>
      <p:sp>
        <p:nvSpPr>
          <p:cNvPr id="5" name="Rectangle 4"/>
          <p:cNvSpPr/>
          <p:nvPr/>
        </p:nvSpPr>
        <p:spPr bwMode="auto">
          <a:xfrm>
            <a:off x="1905000" y="838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7" name="Rectangle 6"/>
          <p:cNvSpPr/>
          <p:nvPr/>
        </p:nvSpPr>
        <p:spPr bwMode="auto">
          <a:xfrm>
            <a:off x="4152900" y="762000"/>
            <a:ext cx="533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8" name="Rectangle 7"/>
          <p:cNvSpPr/>
          <p:nvPr/>
        </p:nvSpPr>
        <p:spPr bwMode="auto">
          <a:xfrm>
            <a:off x="5791200" y="762000"/>
            <a:ext cx="21336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algn="ctr"/>
            <a:r>
              <a:rPr lang="en-US" sz="3600" b="1" dirty="0">
                <a:ln w="17780" cmpd="sng">
                  <a:solidFill>
                    <a:srgbClr val="FFFFFF"/>
                  </a:solidFill>
                  <a:prstDash val="solid"/>
                  <a:miter lim="800000"/>
                </a:ln>
                <a:solidFill>
                  <a:srgbClr val="CCECFF"/>
                </a:solidFill>
                <a:effectLst>
                  <a:outerShdw blurRad="50800" algn="tl" rotWithShape="0">
                    <a:srgbClr val="000000"/>
                  </a:outerShdw>
                </a:effectLst>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66FFFF">
                <a:alpha val="77647"/>
              </a:srgbClr>
            </a:glow>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Then name </a:t>
            </a:r>
            <a:r>
              <a:rPr lang="en-US" sz="3200" b="1"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rPr>
              <a:t>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a:t>
            </a:r>
            <a:r>
              <a:rPr lang="en-US" sz="3200" b="1" dirty="0">
                <a:ln w="17780" cmpd="sng">
                  <a:solidFill>
                    <a:srgbClr val="FFFFFF"/>
                  </a:solidFill>
                  <a:prstDash val="solid"/>
                  <a:miter lim="800000"/>
                </a:ln>
                <a:solidFill>
                  <a:srgbClr val="FFC000"/>
                </a:solidFill>
                <a:effectLst>
                  <a:outerShdw blurRad="50800" algn="tl" rotWithShape="0">
                    <a:srgbClr val="000000"/>
                  </a:outerShdw>
                </a:effectLst>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pic>
        <p:nvPicPr>
          <p:cNvPr id="13" name="Picture 12">
            <a:extLst>
              <a:ext uri="{FF2B5EF4-FFF2-40B4-BE49-F238E27FC236}">
                <a16:creationId xmlns:a16="http://schemas.microsoft.com/office/drawing/2014/main" id="{56BB3139-AF02-0F8B-E72D-01D00E6F009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8088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21363"/>
          </a:xfrm>
        </p:spPr>
        <p:txBody>
          <a:bodyPr/>
          <a:lstStyle/>
          <a:p>
            <a:r>
              <a:rPr lang="en-US" dirty="0"/>
              <a:t>These images best represent the term…</a:t>
            </a:r>
          </a:p>
          <a:p>
            <a:pPr marL="457200" lvl="1" indent="0">
              <a:buNone/>
            </a:pPr>
            <a:r>
              <a:rPr lang="en-US" dirty="0">
                <a:solidFill>
                  <a:schemeClr val="accent1">
                    <a:lumMod val="40000"/>
                    <a:lumOff val="60000"/>
                  </a:schemeClr>
                </a:solidFill>
              </a:rPr>
              <a:t>A.) Osmosis   </a:t>
            </a:r>
            <a:r>
              <a:rPr lang="en-US" dirty="0">
                <a:solidFill>
                  <a:srgbClr val="66FFFF"/>
                </a:solidFill>
              </a:rPr>
              <a:t>B.) Surface Tension </a:t>
            </a:r>
            <a:r>
              <a:rPr lang="en-US" dirty="0">
                <a:solidFill>
                  <a:srgbClr val="FF0000"/>
                </a:solidFill>
              </a:rPr>
              <a:t>C.) Neutral pH </a:t>
            </a:r>
          </a:p>
          <a:p>
            <a:pPr marL="457200" lvl="1" indent="0">
              <a:buNone/>
            </a:pPr>
            <a:r>
              <a:rPr lang="en-US" dirty="0">
                <a:solidFill>
                  <a:srgbClr val="FFCC99"/>
                </a:solidFill>
              </a:rPr>
              <a:t>D.) High Specific Heat  </a:t>
            </a:r>
            <a:r>
              <a:rPr lang="en-US" dirty="0">
                <a:solidFill>
                  <a:srgbClr val="92D050"/>
                </a:solidFill>
              </a:rPr>
              <a:t>E.) Capillary Action</a:t>
            </a:r>
          </a:p>
        </p:txBody>
      </p:sp>
      <p:pic>
        <p:nvPicPr>
          <p:cNvPr id="1024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78" y="1736932"/>
            <a:ext cx="8717422" cy="4968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Image result for capillary action pla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2969663" cy="2343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0" y="1397675"/>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pic>
        <p:nvPicPr>
          <p:cNvPr id="2" name="Picture 1">
            <a:extLst>
              <a:ext uri="{FF2B5EF4-FFF2-40B4-BE49-F238E27FC236}">
                <a16:creationId xmlns:a16="http://schemas.microsoft.com/office/drawing/2014/main" id="{1EB6DA00-E644-9FCA-BE77-1E75A864B345}"/>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4178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745163"/>
          </a:xfrm>
        </p:spPr>
        <p:txBody>
          <a:bodyPr/>
          <a:lstStyle/>
          <a:p>
            <a:r>
              <a:rPr lang="en-US" dirty="0">
                <a:solidFill>
                  <a:srgbClr val="CCCC00"/>
                </a:solidFill>
              </a:rPr>
              <a:t>Name this </a:t>
            </a:r>
            <a:r>
              <a:rPr lang="en-US" dirty="0">
                <a:solidFill>
                  <a:srgbClr val="FFFF99"/>
                </a:solidFill>
              </a:rPr>
              <a:t>method to </a:t>
            </a:r>
            <a:r>
              <a:rPr lang="en-US" dirty="0">
                <a:solidFill>
                  <a:srgbClr val="FF7C80"/>
                </a:solidFill>
              </a:rPr>
              <a:t>used to </a:t>
            </a:r>
            <a:r>
              <a:rPr lang="en-US" dirty="0">
                <a:solidFill>
                  <a:srgbClr val="FFC000"/>
                </a:solidFill>
              </a:rPr>
              <a:t>separate a </a:t>
            </a:r>
            <a:r>
              <a:rPr lang="en-US" dirty="0">
                <a:solidFill>
                  <a:schemeClr val="accent1">
                    <a:lumMod val="40000"/>
                    <a:lumOff val="60000"/>
                  </a:schemeClr>
                </a:solidFill>
              </a:rPr>
              <a:t>complex</a:t>
            </a:r>
            <a:r>
              <a:rPr lang="en-US" dirty="0"/>
              <a:t> </a:t>
            </a:r>
            <a:r>
              <a:rPr lang="en-US" dirty="0">
                <a:solidFill>
                  <a:srgbClr val="CC99FF"/>
                </a:solidFill>
              </a:rPr>
              <a:t>mixture?</a:t>
            </a:r>
          </a:p>
          <a:p>
            <a:pPr lvl="1"/>
            <a:r>
              <a:rPr lang="en-US" dirty="0"/>
              <a:t>Which color is the least dense?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06" y="1676400"/>
            <a:ext cx="87630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1891" y="533400"/>
            <a:ext cx="1210588" cy="1200329"/>
          </a:xfrm>
          <a:prstGeom prst="rect">
            <a:avLst/>
          </a:prstGeom>
          <a:noFill/>
        </p:spPr>
        <p:txBody>
          <a:bodyPr wrap="none" lIns="91440" tIns="45720" rIns="91440" bIns="45720">
            <a:sp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pic>
        <p:nvPicPr>
          <p:cNvPr id="2" name="Picture 1">
            <a:extLst>
              <a:ext uri="{FF2B5EF4-FFF2-40B4-BE49-F238E27FC236}">
                <a16:creationId xmlns:a16="http://schemas.microsoft.com/office/drawing/2014/main" id="{C65CC591-90BA-13F3-0603-DB24DB5061E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26299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318053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247543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property of water?</a:t>
            </a:r>
          </a:p>
        </p:txBody>
      </p:sp>
      <p:pic>
        <p:nvPicPr>
          <p:cNvPr id="13314" name="Picture 2" descr="Image result for surface tension water str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129570"/>
            <a:ext cx="1485728"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pic>
        <p:nvPicPr>
          <p:cNvPr id="2" name="Picture 1">
            <a:extLst>
              <a:ext uri="{FF2B5EF4-FFF2-40B4-BE49-F238E27FC236}">
                <a16:creationId xmlns:a16="http://schemas.microsoft.com/office/drawing/2014/main" id="{3C740CAF-BB34-35BC-ADBD-BC5166C9E59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5576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24" y="76200"/>
            <a:ext cx="8833176" cy="4525963"/>
          </a:xfrm>
        </p:spPr>
        <p:txBody>
          <a:bodyPr/>
          <a:lstStyle/>
          <a:p>
            <a:r>
              <a:rPr lang="en-US" dirty="0"/>
              <a:t>What’s the name for when a car loses control of the road as it rides on top of the water?</a:t>
            </a:r>
          </a:p>
        </p:txBody>
      </p:sp>
      <p:pic>
        <p:nvPicPr>
          <p:cNvPr id="19458" name="Picture 2" descr="Image result for hydroplaning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424" y="1295400"/>
            <a:ext cx="8680776" cy="53911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number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288" y="5181600"/>
            <a:ext cx="2514600" cy="1889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8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3726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7"/>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r" eaLnBrk="0" hangingPunct="0">
              <a:spcBef>
                <a:spcPct val="0"/>
              </a:spcBef>
              <a:buClrTx/>
              <a:buSzTx/>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sp>
        <p:nvSpPr>
          <p:cNvPr id="2" name="Rounded Rectangle 1"/>
          <p:cNvSpPr/>
          <p:nvPr/>
        </p:nvSpPr>
        <p:spPr>
          <a:xfrm>
            <a:off x="4610100" y="346693"/>
            <a:ext cx="1409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ounded Rectangle 7"/>
          <p:cNvSpPr/>
          <p:nvPr/>
        </p:nvSpPr>
        <p:spPr>
          <a:xfrm>
            <a:off x="3695700" y="845786"/>
            <a:ext cx="1028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rot="20933305">
            <a:off x="4260890" y="1401314"/>
            <a:ext cx="3877986" cy="923330"/>
          </a:xfrm>
          <a:prstGeom prst="rect">
            <a:avLst/>
          </a:prstGeom>
          <a:noFill/>
        </p:spPr>
        <p:txBody>
          <a:bodyPr wrap="none" lIns="91440" tIns="45720" rIns="91440" bIns="45720">
            <a:spAutoFit/>
          </a:bodyPr>
          <a:lstStyle/>
          <a:p>
            <a:pPr algn="ctr"/>
            <a:r>
              <a:rPr lang="en-US" sz="5400" b="1"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rPr>
              <a:t>Same word</a:t>
            </a:r>
          </a:p>
        </p:txBody>
      </p:sp>
      <p:cxnSp>
        <p:nvCxnSpPr>
          <p:cNvPr id="5" name="Straight Arrow Connector 4"/>
          <p:cNvCxnSpPr/>
          <p:nvPr/>
        </p:nvCxnSpPr>
        <p:spPr>
          <a:xfrm flipH="1" flipV="1">
            <a:off x="4800600" y="1226168"/>
            <a:ext cx="762000" cy="5683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14950" y="727694"/>
            <a:ext cx="247650" cy="106679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23155" y="5051273"/>
            <a:ext cx="1553630" cy="1569660"/>
          </a:xfrm>
          <a:prstGeom prst="rect">
            <a:avLst/>
          </a:prstGeom>
          <a:noFill/>
        </p:spPr>
        <p:txBody>
          <a:bodyPr wrap="none" lIns="91440" tIns="45720" rIns="91440" bIns="45720">
            <a:spAutoFit/>
          </a:bodyPr>
          <a:lstStyle/>
          <a:p>
            <a:pPr algn="ctr"/>
            <a:r>
              <a:rPr lang="en-US" sz="96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13</a:t>
            </a:r>
          </a:p>
        </p:txBody>
      </p:sp>
    </p:spTree>
    <p:extLst>
      <p:ext uri="{BB962C8B-B14F-4D97-AF65-F5344CB8AC3E}">
        <p14:creationId xmlns:p14="http://schemas.microsoft.com/office/powerpoint/2010/main" val="243307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1491" name="Rectangle 3"/>
          <p:cNvSpPr>
            <a:spLocks noGrp="1" noChangeArrowheads="1"/>
          </p:cNvSpPr>
          <p:nvPr>
            <p:ph idx="1"/>
          </p:nvPr>
        </p:nvSpPr>
        <p:spPr>
          <a:xfrm>
            <a:off x="228600" y="228600"/>
            <a:ext cx="8153400" cy="5902325"/>
          </a:xfrm>
        </p:spPr>
        <p:txBody>
          <a:bodyPr/>
          <a:lstStyle/>
          <a:p>
            <a:pPr eaLnBrk="1" hangingPunct="1">
              <a:defRPr/>
            </a:pPr>
            <a:r>
              <a:rPr lang="en-US" dirty="0"/>
              <a:t>Hydrogen bonds absorb       heat when they break, and release heat     when they form.</a:t>
            </a: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3726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7"/>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r" eaLnBrk="0" hangingPunct="0">
              <a:spcBef>
                <a:spcPct val="0"/>
              </a:spcBef>
              <a:buClrTx/>
              <a:buSzTx/>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sp>
        <p:nvSpPr>
          <p:cNvPr id="2" name="Rounded Rectangle 1"/>
          <p:cNvSpPr/>
          <p:nvPr/>
        </p:nvSpPr>
        <p:spPr>
          <a:xfrm>
            <a:off x="4610100" y="346693"/>
            <a:ext cx="1409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ounded Rectangle 7"/>
          <p:cNvSpPr/>
          <p:nvPr/>
        </p:nvSpPr>
        <p:spPr>
          <a:xfrm>
            <a:off x="3695700" y="845786"/>
            <a:ext cx="1028700" cy="381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7423155" y="5051273"/>
            <a:ext cx="1553630" cy="1569660"/>
          </a:xfrm>
          <a:prstGeom prst="rect">
            <a:avLst/>
          </a:prstGeom>
          <a:noFill/>
        </p:spPr>
        <p:txBody>
          <a:bodyPr wrap="none" lIns="91440" tIns="45720" rIns="91440" bIns="45720">
            <a:spAutoFit/>
          </a:bodyPr>
          <a:lstStyle/>
          <a:p>
            <a:pPr algn="ctr"/>
            <a:r>
              <a:rPr lang="en-US" sz="96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13</a:t>
            </a:r>
          </a:p>
        </p:txBody>
      </p:sp>
    </p:spTree>
    <p:extLst>
      <p:ext uri="{BB962C8B-B14F-4D97-AF65-F5344CB8AC3E}">
        <p14:creationId xmlns:p14="http://schemas.microsoft.com/office/powerpoint/2010/main" val="420887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304800"/>
            <a:ext cx="8229600" cy="5821363"/>
          </a:xfrm>
        </p:spPr>
        <p:txBody>
          <a:bodyPr/>
          <a:lstStyle/>
          <a:p>
            <a:r>
              <a:rPr lang="en-US" altLang="en-US"/>
              <a:t>How to play…</a:t>
            </a:r>
          </a:p>
          <a:p>
            <a:pPr lvl="1"/>
            <a:r>
              <a:rPr lang="en-US" altLang="en-US">
                <a:solidFill>
                  <a:srgbClr val="6699FF"/>
                </a:solidFill>
              </a:rPr>
              <a:t>Don’t play like Jeo_ _ _ _ y.</a:t>
            </a:r>
          </a:p>
          <a:p>
            <a:pPr lvl="1"/>
            <a:r>
              <a:rPr lang="en-US" altLang="en-US">
                <a:solidFill>
                  <a:srgbClr val="FF99FF"/>
                </a:solidFill>
              </a:rPr>
              <a:t>Class should be divided into several small groups.</a:t>
            </a:r>
          </a:p>
          <a:p>
            <a:pPr lvl="1"/>
            <a:r>
              <a:rPr lang="en-US" altLang="en-US">
                <a:solidFill>
                  <a:srgbClr val="FFCC99"/>
                </a:solidFill>
              </a:rPr>
              <a:t>Groups should use science journal (red slide notes), homework, and other available materials to assist you.</a:t>
            </a:r>
          </a:p>
          <a:p>
            <a:pPr lvl="1"/>
            <a:r>
              <a:rPr lang="en-US" altLang="en-US">
                <a:solidFill>
                  <a:srgbClr val="66FFCC"/>
                </a:solidFill>
              </a:rPr>
              <a:t>Groups can communicate </a:t>
            </a:r>
            <a:r>
              <a:rPr lang="en-US" altLang="en-US" b="1" u="sng"/>
              <a:t>quietly</a:t>
            </a:r>
            <a:r>
              <a:rPr lang="en-US" altLang="en-US"/>
              <a:t> </a:t>
            </a:r>
            <a:r>
              <a:rPr lang="en-US" altLang="en-US">
                <a:solidFill>
                  <a:srgbClr val="66FFCC"/>
                </a:solidFill>
              </a:rPr>
              <a:t>with each other but no sharing answers between groups.</a:t>
            </a:r>
          </a:p>
          <a:p>
            <a:pPr lvl="2"/>
            <a:r>
              <a:rPr lang="en-US" altLang="en-US">
                <a:solidFill>
                  <a:srgbClr val="9966FF"/>
                </a:solidFill>
              </a:rPr>
              <a:t>Practice quietly communicating right now?</a:t>
            </a:r>
          </a:p>
          <a:p>
            <a:pPr lvl="2"/>
            <a:r>
              <a:rPr lang="en-US" altLang="en-US">
                <a:solidFill>
                  <a:srgbClr val="9966FF"/>
                </a:solidFill>
              </a:rPr>
              <a:t>Practice Communication Question:</a:t>
            </a:r>
          </a:p>
          <a:p>
            <a:pPr lvl="2"/>
            <a:r>
              <a:rPr lang="en-US" alt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821363"/>
          </a:xfrm>
        </p:spPr>
        <p:txBody>
          <a:bodyPr/>
          <a:lstStyle/>
          <a:p>
            <a:r>
              <a:rPr lang="en-US" dirty="0"/>
              <a:t>What is the name of this warm water current that that travels NE along the United States toward Europe.</a:t>
            </a:r>
          </a:p>
        </p:txBody>
      </p:sp>
      <p:pic>
        <p:nvPicPr>
          <p:cNvPr id="1026" name="Picture 2" descr="http://www.marketoracle.co.uk/images/2010/Jun/gulf-stream-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010400" y="5029200"/>
            <a:ext cx="1553630" cy="1569660"/>
          </a:xfrm>
          <a:prstGeom prst="rect">
            <a:avLst/>
          </a:prstGeom>
          <a:noFill/>
        </p:spPr>
        <p:txBody>
          <a:bodyPr wrap="none" lIns="91440" tIns="45720" rIns="91440" bIns="45720">
            <a:spAutoFit/>
          </a:bodyPr>
          <a:lstStyle/>
          <a:p>
            <a:pPr algn="ctr"/>
            <a:r>
              <a:rPr lang="en-US" sz="9600" b="1" dirty="0">
                <a:ln w="9525">
                  <a:solidFill>
                    <a:srgbClr val="FFFFFF"/>
                  </a:solidFill>
                  <a:prstDash val="solid"/>
                </a:ln>
                <a:solidFill>
                  <a:srgbClr val="000000"/>
                </a:solidFill>
                <a:effectLst>
                  <a:outerShdw blurRad="12700" dist="38100" dir="2700000" algn="tl" rotWithShape="0">
                    <a:srgbClr val="FFFFFF">
                      <a:lumMod val="50000"/>
                    </a:srgbClr>
                  </a:outerShdw>
                </a:effectLst>
              </a:rPr>
              <a:t>14</a:t>
            </a:r>
          </a:p>
        </p:txBody>
      </p:sp>
      <p:pic>
        <p:nvPicPr>
          <p:cNvPr id="2" name="Picture 1">
            <a:extLst>
              <a:ext uri="{FF2B5EF4-FFF2-40B4-BE49-F238E27FC236}">
                <a16:creationId xmlns:a16="http://schemas.microsoft.com/office/drawing/2014/main" id="{CD05D436-0841-AF18-488C-EE72E8696A8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93856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304800"/>
            <a:ext cx="8305800" cy="5821363"/>
          </a:xfrm>
        </p:spPr>
        <p:txBody>
          <a:bodyPr/>
          <a:lstStyle/>
          <a:p>
            <a:pPr eaLnBrk="1" hangingPunct="1"/>
            <a:r>
              <a:rPr lang="en-US" altLang="en-US" dirty="0">
                <a:solidFill>
                  <a:schemeClr val="tx2"/>
                </a:solidFill>
              </a:rPr>
              <a:t>Waters exists in these states of matter on planet earth?</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0" hangingPunct="0">
              <a:spcBef>
                <a:spcPct val="0"/>
              </a:spcBef>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algn="ctr" eaLnBrk="0" hangingPunct="0"/>
            <a:endParaRPr lang="en-US" sz="3600" kern="1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9270" name="WordArt 6"/>
          <p:cNvSpPr>
            <a:spLocks noChangeArrowheads="1" noChangeShapeType="1" noTextEdit="1"/>
          </p:cNvSpPr>
          <p:nvPr/>
        </p:nvSpPr>
        <p:spPr bwMode="auto">
          <a:xfrm>
            <a:off x="1828800" y="3733800"/>
            <a:ext cx="1371600" cy="419100"/>
          </a:xfrm>
          <a:prstGeom prst="rect">
            <a:avLst/>
          </a:prstGeom>
        </p:spPr>
        <p:txBody>
          <a:bodyPr wrap="none" fromWordArt="1">
            <a:prstTxWarp prst="textPlain">
              <a:avLst>
                <a:gd name="adj" fmla="val 50000"/>
              </a:avLst>
            </a:prstTxWarp>
          </a:bodyPr>
          <a:lstStyle/>
          <a:p>
            <a:pPr algn="ctr" eaLnBrk="0" hangingPunct="0"/>
            <a:endParaRPr lang="en-US" sz="3600" kern="10" spc="720" dirty="0">
              <a:ln w="28575">
                <a:solidFill>
                  <a:srgbClr val="000000"/>
                </a:solidFill>
                <a:round/>
                <a:headEnd/>
                <a:tailEnd/>
              </a:ln>
              <a:solidFill>
                <a:srgbClr val="336699"/>
              </a:solidFill>
              <a:effectLst>
                <a:outerShdw dist="45791" dir="3378596" algn="ctr" rotWithShape="0">
                  <a:srgbClr val="4D4D4D">
                    <a:alpha val="79999"/>
                  </a:srgbClr>
                </a:outerShdw>
              </a:effectLst>
              <a:latin typeface="Arial Black" panose="020B0A04020102020204" pitchFamily="34" charset="0"/>
            </a:endParaRPr>
          </a:p>
        </p:txBody>
      </p:sp>
      <p:sp>
        <p:nvSpPr>
          <p:cNvPr id="139271" name="WordArt 7"/>
          <p:cNvSpPr>
            <a:spLocks noChangeArrowheads="1" noChangeShapeType="1" noTextEdit="1"/>
          </p:cNvSpPr>
          <p:nvPr/>
        </p:nvSpPr>
        <p:spPr bwMode="auto">
          <a:xfrm>
            <a:off x="2362200" y="5257800"/>
            <a:ext cx="2057400" cy="647700"/>
          </a:xfrm>
          <a:prstGeom prst="rect">
            <a:avLst/>
          </a:prstGeom>
        </p:spPr>
        <p:txBody>
          <a:bodyPr wrap="none" fromWordArt="1">
            <a:prstTxWarp prst="textPlain">
              <a:avLst>
                <a:gd name="adj" fmla="val 50000"/>
              </a:avLst>
            </a:prstTxWarp>
          </a:bodyPr>
          <a:lstStyle/>
          <a:p>
            <a:pPr algn="ctr" eaLnBrk="0" hangingPunct="0"/>
            <a:endParaRPr lang="en-US" sz="3600" kern="10" spc="720" dirty="0">
              <a:ln w="28575">
                <a:solidFill>
                  <a:srgbClr val="000000"/>
                </a:solidFill>
                <a:round/>
                <a:headEnd/>
                <a:tailEnd/>
              </a:ln>
              <a:solidFill>
                <a:srgbClr val="66CCFF"/>
              </a:solidFill>
              <a:effectLst>
                <a:outerShdw dist="45791" dir="3378596" algn="ctr" rotWithShape="0">
                  <a:srgbClr val="4D4D4D">
                    <a:alpha val="79999"/>
                  </a:srgbClr>
                </a:outerShdw>
              </a:effectLst>
              <a:latin typeface="Arial Black" panose="020B0A04020102020204" pitchFamily="34"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algn="ctr" eaLnBrk="0" hangingPunct="0"/>
            <a:endParaRPr lang="en-US" sz="3600" kern="10" spc="720" dirty="0">
              <a:ln w="28575">
                <a:solidFill>
                  <a:srgbClr val="000000"/>
                </a:solidFill>
                <a:round/>
                <a:headEnd/>
                <a:tailEnd/>
              </a:ln>
              <a:solidFill>
                <a:srgbClr val="E3EBF1"/>
              </a:solidFill>
              <a:effectLst>
                <a:outerShdw dist="45791" dir="3378596" algn="ctr" rotWithShape="0">
                  <a:srgbClr val="4D4D4D">
                    <a:alpha val="79999"/>
                  </a:srgbClr>
                </a:outerShdw>
              </a:effectLst>
              <a:latin typeface="Arial Black" panose="020B0A04020102020204" pitchFamily="34" charset="0"/>
            </a:endParaRPr>
          </a:p>
        </p:txBody>
      </p:sp>
      <p:sp>
        <p:nvSpPr>
          <p:cNvPr id="2" name="Rectangle 1"/>
          <p:cNvSpPr/>
          <p:nvPr/>
        </p:nvSpPr>
        <p:spPr>
          <a:xfrm>
            <a:off x="7398895" y="786080"/>
            <a:ext cx="1326005" cy="1323439"/>
          </a:xfrm>
          <a:prstGeom prst="rect">
            <a:avLst/>
          </a:prstGeom>
          <a:noFill/>
        </p:spPr>
        <p:txBody>
          <a:bodyPr wrap="none" lIns="91440" tIns="45720" rIns="91440" bIns="45720">
            <a:spAutoFit/>
          </a:bodyPr>
          <a:lstStyle/>
          <a:p>
            <a:pPr algn="ctr"/>
            <a:r>
              <a:rPr lang="en-US" sz="8000" b="1" dirty="0">
                <a:ln w="9525">
                  <a:solidFill>
                    <a:srgbClr val="000000"/>
                  </a:solidFill>
                  <a:prstDash val="solid"/>
                </a:ln>
                <a:solidFill>
                  <a:srgbClr val="FFFFFF"/>
                </a:solidFill>
                <a:effectLst>
                  <a:outerShdw blurRad="12700" dist="38100" dir="2700000" algn="tl" rotWithShape="0">
                    <a:srgbClr val="000000">
                      <a:lumMod val="50000"/>
                    </a:srgbClr>
                  </a:outerShdw>
                </a:effectLst>
              </a:rPr>
              <a:t>15</a:t>
            </a:r>
          </a:p>
        </p:txBody>
      </p:sp>
    </p:spTree>
    <p:extLst>
      <p:ext uri="{BB962C8B-B14F-4D97-AF65-F5344CB8AC3E}">
        <p14:creationId xmlns:p14="http://schemas.microsoft.com/office/powerpoint/2010/main" val="70279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2413252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168663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Name the parts of the hydrologic cycle below?</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0" hangingPunct="0">
              <a:spcBef>
                <a:spcPct val="0"/>
              </a:spcBef>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algn="ctr" eaLnBrk="0" hangingPunct="0"/>
            <a:endParaRPr lang="en-US" sz="3600" kern="1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algn="ctr" eaLnBrk="0" hangingPunct="0"/>
            <a:endParaRPr lang="en-US" sz="3600" kern="10" spc="720" dirty="0">
              <a:ln w="28575">
                <a:solidFill>
                  <a:srgbClr val="000000"/>
                </a:solidFill>
                <a:round/>
                <a:headEnd/>
                <a:tailEnd/>
              </a:ln>
              <a:solidFill>
                <a:srgbClr val="E3EBF1"/>
              </a:solidFill>
              <a:effectLst>
                <a:outerShdw dist="45791" dir="3378596" algn="ctr" rotWithShape="0">
                  <a:srgbClr val="4D4D4D">
                    <a:alpha val="79999"/>
                  </a:srgbClr>
                </a:outerShdw>
              </a:effectLst>
              <a:latin typeface="Arial Black" panose="020B0A04020102020204" pitchFamily="34" charset="0"/>
            </a:endParaRPr>
          </a:p>
        </p:txBody>
      </p:sp>
      <p:pic>
        <p:nvPicPr>
          <p:cNvPr id="10" name="Picture 2" descr="http://www.smartspeechtherapy.com/wp-content/uploads/2015/02/water_cycle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1287"/>
            <a:ext cx="8763000" cy="491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969532" y="121215"/>
            <a:ext cx="954107"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16</a:t>
            </a:r>
          </a:p>
        </p:txBody>
      </p:sp>
      <p:sp>
        <p:nvSpPr>
          <p:cNvPr id="4" name="Rounded Rectangle 3"/>
          <p:cNvSpPr/>
          <p:nvPr/>
        </p:nvSpPr>
        <p:spPr bwMode="auto">
          <a:xfrm>
            <a:off x="762000" y="2209800"/>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13" name="Rounded Rectangle 12"/>
          <p:cNvSpPr/>
          <p:nvPr/>
        </p:nvSpPr>
        <p:spPr bwMode="auto">
          <a:xfrm>
            <a:off x="1886656" y="3877645"/>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14" name="Rounded Rectangle 13"/>
          <p:cNvSpPr/>
          <p:nvPr/>
        </p:nvSpPr>
        <p:spPr bwMode="auto">
          <a:xfrm>
            <a:off x="5334000" y="4080258"/>
            <a:ext cx="2133600" cy="5715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5" name="Rectangle 4"/>
          <p:cNvSpPr/>
          <p:nvPr/>
        </p:nvSpPr>
        <p:spPr>
          <a:xfrm rot="1815956">
            <a:off x="509679" y="5189417"/>
            <a:ext cx="2753954" cy="461665"/>
          </a:xfrm>
          <a:prstGeom prst="rect">
            <a:avLst/>
          </a:prstGeom>
          <a:noFill/>
        </p:spPr>
        <p:txBody>
          <a:bodyPr wrap="square" lIns="91440" tIns="45720" rIns="91440" bIns="45720">
            <a:spAutoFit/>
          </a:bodyPr>
          <a:lstStyle/>
          <a:p>
            <a:pPr algn="ctr"/>
            <a:r>
              <a:rPr lang="en-US" sz="2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Surface run-off</a:t>
            </a:r>
          </a:p>
        </p:txBody>
      </p:sp>
      <p:sp>
        <p:nvSpPr>
          <p:cNvPr id="17" name="Rounded Rectangle 16"/>
          <p:cNvSpPr/>
          <p:nvPr/>
        </p:nvSpPr>
        <p:spPr bwMode="auto">
          <a:xfrm rot="1860624">
            <a:off x="689330" y="5235443"/>
            <a:ext cx="2450991" cy="381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sp>
        <p:nvSpPr>
          <p:cNvPr id="6" name="Rectangle 5"/>
          <p:cNvSpPr/>
          <p:nvPr/>
        </p:nvSpPr>
        <p:spPr>
          <a:xfrm>
            <a:off x="370002" y="1879694"/>
            <a:ext cx="684804"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A</a:t>
            </a:r>
          </a:p>
        </p:txBody>
      </p:sp>
      <p:sp>
        <p:nvSpPr>
          <p:cNvPr id="7" name="Rectangle 6"/>
          <p:cNvSpPr/>
          <p:nvPr/>
        </p:nvSpPr>
        <p:spPr>
          <a:xfrm>
            <a:off x="3391398" y="3256260"/>
            <a:ext cx="684804"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B</a:t>
            </a:r>
          </a:p>
        </p:txBody>
      </p:sp>
      <p:sp>
        <p:nvSpPr>
          <p:cNvPr id="8" name="Rectangle 7"/>
          <p:cNvSpPr/>
          <p:nvPr/>
        </p:nvSpPr>
        <p:spPr>
          <a:xfrm>
            <a:off x="473969" y="4409634"/>
            <a:ext cx="684804"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C</a:t>
            </a:r>
          </a:p>
        </p:txBody>
      </p:sp>
      <p:sp>
        <p:nvSpPr>
          <p:cNvPr id="9" name="Rectangle 8"/>
          <p:cNvSpPr/>
          <p:nvPr/>
        </p:nvSpPr>
        <p:spPr>
          <a:xfrm>
            <a:off x="7495417" y="3987480"/>
            <a:ext cx="684804"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D</a:t>
            </a:r>
          </a:p>
        </p:txBody>
      </p:sp>
    </p:spTree>
    <p:extLst>
      <p:ext uri="{BB962C8B-B14F-4D97-AF65-F5344CB8AC3E}">
        <p14:creationId xmlns:p14="http://schemas.microsoft.com/office/powerpoint/2010/main" val="883664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152400" y="228600"/>
            <a:ext cx="8305800" cy="5821363"/>
          </a:xfrm>
        </p:spPr>
        <p:txBody>
          <a:bodyPr/>
          <a:lstStyle/>
          <a:p>
            <a:pPr eaLnBrk="1" hangingPunct="1"/>
            <a:r>
              <a:rPr lang="en-US" altLang="en-US" dirty="0">
                <a:solidFill>
                  <a:schemeClr val="tx2"/>
                </a:solidFill>
              </a:rPr>
              <a:t>The Lower Density of _______. It ______!</a:t>
            </a:r>
          </a:p>
        </p:txBody>
      </p:sp>
      <p:sp>
        <p:nvSpPr>
          <p:cNvPr id="139268"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0" hangingPunct="0">
              <a:spcBef>
                <a:spcPct val="0"/>
              </a:spcBef>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sp>
        <p:nvSpPr>
          <p:cNvPr id="139269" name="WordArt 5"/>
          <p:cNvSpPr>
            <a:spLocks noChangeArrowheads="1" noChangeShapeType="1" noTextEdit="1"/>
          </p:cNvSpPr>
          <p:nvPr/>
        </p:nvSpPr>
        <p:spPr bwMode="auto">
          <a:xfrm>
            <a:off x="304800" y="2895600"/>
            <a:ext cx="5267325" cy="708025"/>
          </a:xfrm>
          <a:prstGeom prst="rect">
            <a:avLst/>
          </a:prstGeom>
        </p:spPr>
        <p:txBody>
          <a:bodyPr wrap="none" fromWordArt="1">
            <a:prstTxWarp prst="textWave1">
              <a:avLst>
                <a:gd name="adj1" fmla="val 13005"/>
                <a:gd name="adj2" fmla="val 0"/>
              </a:avLst>
            </a:prstTxWarp>
          </a:bodyPr>
          <a:lstStyle/>
          <a:p>
            <a:pPr algn="ctr" eaLnBrk="0" hangingPunct="0"/>
            <a:endParaRPr lang="en-US" sz="3600" kern="10" dirty="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9272" name="WordArt 8"/>
          <p:cNvSpPr>
            <a:spLocks noChangeArrowheads="1" noChangeShapeType="1" noTextEdit="1"/>
          </p:cNvSpPr>
          <p:nvPr/>
        </p:nvSpPr>
        <p:spPr bwMode="auto">
          <a:xfrm>
            <a:off x="3733800" y="1828800"/>
            <a:ext cx="1752600" cy="838200"/>
          </a:xfrm>
          <a:prstGeom prst="rect">
            <a:avLst/>
          </a:prstGeom>
        </p:spPr>
        <p:txBody>
          <a:bodyPr wrap="none" fromWordArt="1">
            <a:prstTxWarp prst="textPlain">
              <a:avLst>
                <a:gd name="adj" fmla="val 50000"/>
              </a:avLst>
            </a:prstTxWarp>
          </a:bodyPr>
          <a:lstStyle/>
          <a:p>
            <a:pPr algn="ctr" eaLnBrk="0" hangingPunct="0"/>
            <a:endParaRPr lang="en-US" sz="3600" kern="10" spc="720" dirty="0">
              <a:ln w="28575">
                <a:solidFill>
                  <a:srgbClr val="000000"/>
                </a:solidFill>
                <a:round/>
                <a:headEnd/>
                <a:tailEnd/>
              </a:ln>
              <a:solidFill>
                <a:srgbClr val="E3EBF1"/>
              </a:solidFill>
              <a:effectLst>
                <a:outerShdw dist="45791" dir="3378596" algn="ctr" rotWithShape="0">
                  <a:srgbClr val="4D4D4D">
                    <a:alpha val="79999"/>
                  </a:srgbClr>
                </a:outerShdw>
              </a:effectLst>
              <a:latin typeface="Arial Black" panose="020B0A04020102020204" pitchFamily="34" charset="0"/>
            </a:endParaRPr>
          </a:p>
        </p:txBody>
      </p:sp>
      <p:pic>
        <p:nvPicPr>
          <p:cNvPr id="13" name="Picture 4" descr="http://www.ifm.liu.se/compchem/research/pics/iceIh-Fig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22" y="1140640"/>
            <a:ext cx="8793817" cy="5336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391400" y="988239"/>
            <a:ext cx="1441421" cy="1446550"/>
          </a:xfrm>
          <a:prstGeom prst="rect">
            <a:avLst/>
          </a:prstGeom>
          <a:noFill/>
        </p:spPr>
        <p:txBody>
          <a:bodyPr wrap="none" lIns="91440" tIns="45720" rIns="91440" bIns="45720">
            <a:spAutoFit/>
          </a:bodyPr>
          <a:lstStyle/>
          <a:p>
            <a:pPr algn="ctr"/>
            <a:r>
              <a:rPr lang="en-US" sz="8800" b="1" dirty="0">
                <a:ln w="9525">
                  <a:solidFill>
                    <a:srgbClr val="000000"/>
                  </a:solidFill>
                  <a:prstDash val="solid"/>
                </a:ln>
                <a:solidFill>
                  <a:srgbClr val="FFFFFF"/>
                </a:solidFill>
                <a:effectLst>
                  <a:outerShdw blurRad="12700" dist="38100" dir="2700000" algn="tl" rotWithShape="0">
                    <a:srgbClr val="000000">
                      <a:lumMod val="50000"/>
                    </a:srgbClr>
                  </a:outerShdw>
                </a:effectLst>
              </a:rPr>
              <a:t>17</a:t>
            </a:r>
          </a:p>
        </p:txBody>
      </p:sp>
      <p:pic>
        <p:nvPicPr>
          <p:cNvPr id="15"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00200" y="2247900"/>
            <a:ext cx="205578" cy="1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147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Content Placeholder 2"/>
          <p:cNvSpPr>
            <a:spLocks noGrp="1"/>
          </p:cNvSpPr>
          <p:nvPr>
            <p:ph idx="4294967295"/>
          </p:nvPr>
        </p:nvSpPr>
        <p:spPr>
          <a:xfrm>
            <a:off x="457200" y="228600"/>
            <a:ext cx="8458200" cy="5897563"/>
          </a:xfrm>
        </p:spPr>
        <p:txBody>
          <a:bodyPr/>
          <a:lstStyle/>
          <a:p>
            <a:r>
              <a:rPr lang="en-US" altLang="en-US" dirty="0"/>
              <a:t>Where does water fall on the pH scale?</a:t>
            </a:r>
          </a:p>
          <a:p>
            <a:r>
              <a:rPr lang="en-US" altLang="en-US" dirty="0">
                <a:solidFill>
                  <a:srgbClr val="FF0000"/>
                </a:solidFill>
              </a:rPr>
              <a:t>Acidic	</a:t>
            </a:r>
            <a:r>
              <a:rPr lang="en-US" altLang="en-US" dirty="0"/>
              <a:t>	     </a:t>
            </a:r>
            <a:r>
              <a:rPr lang="en-US" altLang="en-US" dirty="0">
                <a:solidFill>
                  <a:srgbClr val="92D050"/>
                </a:solidFill>
              </a:rPr>
              <a:t>-Neutral </a:t>
            </a:r>
            <a:r>
              <a:rPr lang="en-US" altLang="en-US" dirty="0"/>
              <a:t>		</a:t>
            </a:r>
            <a:r>
              <a:rPr lang="en-US" altLang="en-US" dirty="0">
                <a:solidFill>
                  <a:schemeClr val="accent1">
                    <a:lumMod val="60000"/>
                    <a:lumOff val="40000"/>
                  </a:schemeClr>
                </a:solidFill>
              </a:rPr>
              <a:t>-Basic</a:t>
            </a:r>
          </a:p>
        </p:txBody>
      </p:sp>
      <p:pic>
        <p:nvPicPr>
          <p:cNvPr id="540675" name="Picture 4" descr="ph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0677" name="Rectangle 5"/>
          <p:cNvSpPr>
            <a:spLocks noChangeArrowheads="1"/>
          </p:cNvSpPr>
          <p:nvPr/>
        </p:nvSpPr>
        <p:spPr bwMode="auto">
          <a:xfrm>
            <a:off x="685800" y="5486400"/>
            <a:ext cx="17526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FF"/>
              </a:solidFill>
              <a:latin typeface="Tahoma" panose="020B0604030504040204" pitchFamily="34" charset="0"/>
            </a:endParaRPr>
          </a:p>
        </p:txBody>
      </p:sp>
      <p:sp>
        <p:nvSpPr>
          <p:cNvPr id="540678" name="Rectangle 7"/>
          <p:cNvSpPr>
            <a:spLocks noChangeArrowheads="1"/>
          </p:cNvSpPr>
          <p:nvPr/>
        </p:nvSpPr>
        <p:spPr bwMode="auto">
          <a:xfrm>
            <a:off x="5181600" y="5410200"/>
            <a:ext cx="27432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FF"/>
              </a:solidFill>
              <a:latin typeface="Tahoma" panose="020B0604030504040204" pitchFamily="34" charset="0"/>
            </a:endParaRPr>
          </a:p>
        </p:txBody>
      </p:sp>
      <p:sp>
        <p:nvSpPr>
          <p:cNvPr id="540679" name="Rectangle 8"/>
          <p:cNvSpPr>
            <a:spLocks noChangeArrowheads="1"/>
          </p:cNvSpPr>
          <p:nvPr/>
        </p:nvSpPr>
        <p:spPr bwMode="auto">
          <a:xfrm>
            <a:off x="7848600" y="5334000"/>
            <a:ext cx="9144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FF"/>
              </a:solidFill>
              <a:latin typeface="Tahoma" panose="020B0604030504040204" pitchFamily="34" charset="0"/>
            </a:endParaRPr>
          </a:p>
        </p:txBody>
      </p:sp>
      <p:sp>
        <p:nvSpPr>
          <p:cNvPr id="540680" name="Rectangle 9"/>
          <p:cNvSpPr>
            <a:spLocks noChangeArrowheads="1"/>
          </p:cNvSpPr>
          <p:nvPr/>
        </p:nvSpPr>
        <p:spPr bwMode="auto">
          <a:xfrm>
            <a:off x="609600" y="5410200"/>
            <a:ext cx="3733800" cy="838200"/>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FF"/>
              </a:solidFill>
              <a:latin typeface="Tahoma" panose="020B0604030504040204" pitchFamily="34" charset="0"/>
            </a:endParaRPr>
          </a:p>
        </p:txBody>
      </p:sp>
      <p:sp>
        <p:nvSpPr>
          <p:cNvPr id="2" name="Rectangle 1"/>
          <p:cNvSpPr/>
          <p:nvPr/>
        </p:nvSpPr>
        <p:spPr>
          <a:xfrm>
            <a:off x="7445757" y="5182225"/>
            <a:ext cx="1441421" cy="1446550"/>
          </a:xfrm>
          <a:prstGeom prst="rect">
            <a:avLst/>
          </a:prstGeom>
          <a:noFill/>
        </p:spPr>
        <p:txBody>
          <a:bodyPr wrap="none" lIns="91440" tIns="45720" rIns="91440" bIns="45720">
            <a:spAutoFit/>
          </a:bodyPr>
          <a:lstStyle/>
          <a:p>
            <a:pPr algn="ctr"/>
            <a:r>
              <a:rPr lang="en-US" sz="8800" b="1" dirty="0">
                <a:ln w="9525">
                  <a:solidFill>
                    <a:srgbClr val="000000"/>
                  </a:solidFill>
                  <a:prstDash val="solid"/>
                </a:ln>
                <a:solidFill>
                  <a:srgbClr val="FFFFFF"/>
                </a:solidFill>
                <a:effectLst>
                  <a:outerShdw blurRad="12700" dist="38100" dir="2700000" algn="tl" rotWithShape="0">
                    <a:srgbClr val="000000">
                      <a:lumMod val="50000"/>
                    </a:srgbClr>
                  </a:outerShdw>
                </a:effectLst>
              </a:rPr>
              <a:t>18</a:t>
            </a:r>
          </a:p>
        </p:txBody>
      </p:sp>
      <p:sp>
        <p:nvSpPr>
          <p:cNvPr id="3" name="Rectangle 2"/>
          <p:cNvSpPr/>
          <p:nvPr/>
        </p:nvSpPr>
        <p:spPr bwMode="auto">
          <a:xfrm>
            <a:off x="4114800" y="5410200"/>
            <a:ext cx="1219200" cy="762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itchFamily="34" charset="0"/>
            </a:endParaRPr>
          </a:p>
        </p:txBody>
      </p:sp>
      <p:pic>
        <p:nvPicPr>
          <p:cNvPr id="4" name="Picture 3">
            <a:extLst>
              <a:ext uri="{FF2B5EF4-FFF2-40B4-BE49-F238E27FC236}">
                <a16:creationId xmlns:a16="http://schemas.microsoft.com/office/drawing/2014/main" id="{75B9CEA9-BA08-E4C8-0B99-B5E0690833B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5545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 y="152400"/>
            <a:ext cx="9083040" cy="4525963"/>
          </a:xfrm>
        </p:spPr>
        <p:txBody>
          <a:bodyPr/>
          <a:lstStyle/>
          <a:p>
            <a:r>
              <a:rPr lang="en-US" dirty="0"/>
              <a:t>Solution: A liquid mixture in which the minor component (the solute) is uniformly distributed within the major component (the solvent).</a:t>
            </a:r>
          </a:p>
        </p:txBody>
      </p:sp>
      <p:pic>
        <p:nvPicPr>
          <p:cNvPr id="1026" name="Picture 2" descr="http://comfortablydomestic.files.wordpress.com/2011/04/p3270684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bwMode="auto">
          <a:xfrm>
            <a:off x="2667000" y="685800"/>
            <a:ext cx="1905000" cy="5334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anose="020B0604030504040204" pitchFamily="34" charset="0"/>
            </a:endParaRPr>
          </a:p>
        </p:txBody>
      </p:sp>
      <p:sp>
        <p:nvSpPr>
          <p:cNvPr id="6" name="Rounded Rectangle 5"/>
          <p:cNvSpPr/>
          <p:nvPr/>
        </p:nvSpPr>
        <p:spPr bwMode="auto">
          <a:xfrm>
            <a:off x="5638800" y="1219200"/>
            <a:ext cx="2133600" cy="457200"/>
          </a:xfrm>
          <a:prstGeom prst="round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a:solidFill>
                <a:srgbClr val="FFFFFF"/>
              </a:solidFill>
              <a:latin typeface="Verdana" panose="020B0604030504040204" pitchFamily="34" charset="0"/>
            </a:endParaRPr>
          </a:p>
        </p:txBody>
      </p:sp>
      <p:pic>
        <p:nvPicPr>
          <p:cNvPr id="7" name="Picture 2" descr="http://image4.spreadshirt.com/image-server/v1/compositions/16159369/views/1%2Cwidth%3D235%2Cheight%3D235%2CappearanceId%3D1/White-number---19---nineteen-T-Shi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41" y="1748631"/>
            <a:ext cx="1333499" cy="133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108268-1813-46FC-D552-AE2BDBF6D47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01825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3"/>
          <p:cNvSpPr>
            <a:spLocks noGrp="1" noChangeArrowheads="1"/>
          </p:cNvSpPr>
          <p:nvPr>
            <p:ph type="body" idx="4294967295"/>
          </p:nvPr>
        </p:nvSpPr>
        <p:spPr>
          <a:xfrm>
            <a:off x="266700" y="152400"/>
            <a:ext cx="8610600" cy="5897563"/>
          </a:xfrm>
        </p:spPr>
        <p:txBody>
          <a:bodyPr/>
          <a:lstStyle/>
          <a:p>
            <a:pPr eaLnBrk="1" hangingPunct="1"/>
            <a:r>
              <a:rPr lang="en-US" altLang="en-US" dirty="0">
                <a:solidFill>
                  <a:srgbClr val="66FFCC"/>
                </a:solidFill>
              </a:rPr>
              <a:t>The polarity of water pulls in other molecules and surrounds them with water molecules.</a:t>
            </a:r>
          </a:p>
        </p:txBody>
      </p:sp>
      <p:pic>
        <p:nvPicPr>
          <p:cNvPr id="65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8056543" y="6049963"/>
            <a:ext cx="954107"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20</a:t>
            </a:r>
          </a:p>
        </p:txBody>
      </p:sp>
      <p:pic>
        <p:nvPicPr>
          <p:cNvPr id="3" name="Picture 2">
            <a:extLst>
              <a:ext uri="{FF2B5EF4-FFF2-40B4-BE49-F238E27FC236}">
                <a16:creationId xmlns:a16="http://schemas.microsoft.com/office/drawing/2014/main" id="{E93149BE-E9D0-73DE-74F8-FCA09C2075C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0251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3"/>
          <p:cNvSpPr>
            <a:spLocks noGrp="1" noChangeArrowheads="1"/>
          </p:cNvSpPr>
          <p:nvPr>
            <p:ph type="body" idx="4294967295"/>
          </p:nvPr>
        </p:nvSpPr>
        <p:spPr>
          <a:xfrm>
            <a:off x="266700" y="152400"/>
            <a:ext cx="8610600" cy="5897563"/>
          </a:xfrm>
        </p:spPr>
        <p:txBody>
          <a:bodyPr/>
          <a:lstStyle/>
          <a:p>
            <a:pPr eaLnBrk="1" hangingPunct="1"/>
            <a:r>
              <a:rPr lang="en-US" altLang="en-US" dirty="0">
                <a:solidFill>
                  <a:srgbClr val="66FFCC"/>
                </a:solidFill>
              </a:rPr>
              <a:t>The polarity of water pulls in other molecules and surrounds them with water molecules.</a:t>
            </a:r>
          </a:p>
        </p:txBody>
      </p:sp>
      <p:pic>
        <p:nvPicPr>
          <p:cNvPr id="65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8056543" y="6049963"/>
            <a:ext cx="954107"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20</a:t>
            </a:r>
          </a:p>
        </p:txBody>
      </p:sp>
      <p:sp>
        <p:nvSpPr>
          <p:cNvPr id="3" name="Rectangle 2"/>
          <p:cNvSpPr/>
          <p:nvPr/>
        </p:nvSpPr>
        <p:spPr>
          <a:xfrm>
            <a:off x="381000" y="1171177"/>
            <a:ext cx="7879081" cy="923330"/>
          </a:xfrm>
          <a:prstGeom prst="rect">
            <a:avLst/>
          </a:prstGeom>
          <a:noFill/>
        </p:spPr>
        <p:txBody>
          <a:bodyPr wrap="none" lIns="91440" tIns="45720" rIns="91440" bIns="45720">
            <a:spAutoFit/>
          </a:bodyPr>
          <a:lstStyle/>
          <a:p>
            <a:pPr algn="ctr"/>
            <a:r>
              <a:rPr lang="en-US" sz="5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This makes water the…</a:t>
            </a:r>
          </a:p>
        </p:txBody>
      </p:sp>
      <p:pic>
        <p:nvPicPr>
          <p:cNvPr id="4" name="Picture 3">
            <a:extLst>
              <a:ext uri="{FF2B5EF4-FFF2-40B4-BE49-F238E27FC236}">
                <a16:creationId xmlns:a16="http://schemas.microsoft.com/office/drawing/2014/main" id="{E8FC1184-053B-E0F4-6D1D-95123E85FEF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3723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bg1"/>
                </a:solidFill>
              </a:rPr>
              <a:t>Questions 1-20 = 5pts Each</a:t>
            </a:r>
          </a:p>
          <a:p>
            <a:pPr algn="ctr" eaLnBrk="1" hangingPunct="1"/>
            <a:r>
              <a:rPr lang="en-US" altLang="en-US" sz="3600">
                <a:solidFill>
                  <a:schemeClr val="bg1"/>
                </a:solidFill>
              </a:rPr>
              <a:t>Final Category (Bonus) = 1pt Each</a:t>
            </a:r>
          </a:p>
          <a:p>
            <a:pPr algn="ctr" eaLnBrk="1" hangingPunct="1"/>
            <a:r>
              <a:rPr lang="en-US" altLang="en-US" sz="3600">
                <a:solidFill>
                  <a:schemeClr val="bg1"/>
                </a:solidFill>
              </a:rPr>
              <a:t>Final Questions = 5 pt wager</a:t>
            </a:r>
          </a:p>
          <a:p>
            <a:pPr algn="ctr" eaLnBrk="1" hangingPunct="1"/>
            <a:r>
              <a:rPr lang="en-US" altLang="en-US" sz="2400" i="1">
                <a:solidFill>
                  <a:srgbClr val="9966FF"/>
                </a:solidFill>
              </a:rPr>
              <a:t>If you wager 5 on the last question and get it wrong you lose 5 pts. Wager 5 and get right you get 5 pts.</a:t>
            </a:r>
          </a:p>
          <a:p>
            <a:pPr algn="ctr" eaLnBrk="1" hangingPunct="1"/>
            <a:endParaRPr lang="en-US" altLang="en-US" sz="3600">
              <a:solidFill>
                <a:schemeClr val="bg1"/>
              </a:solidFill>
            </a:endParaRPr>
          </a:p>
          <a:p>
            <a:pPr algn="ctr" eaLnBrk="1" hangingPunct="1"/>
            <a:r>
              <a:rPr lang="en-US" altLang="en-US" sz="3600">
                <a:solidFill>
                  <a:schemeClr val="bg1"/>
                </a:solidFill>
              </a:rPr>
              <a:t>Find the Owl =</a:t>
            </a:r>
          </a:p>
          <a:p>
            <a:pPr algn="ctr" eaLnBrk="1" hangingPunct="1"/>
            <a:r>
              <a:rPr lang="en-US" altLang="en-US" sz="3600" i="1">
                <a:solidFill>
                  <a:srgbClr val="996633"/>
                </a:solidFill>
              </a:rPr>
              <a:t> Secretly write “Owl” in the correct box worth 1pt.</a:t>
            </a:r>
          </a:p>
        </p:txBody>
      </p:sp>
      <p:pic>
        <p:nvPicPr>
          <p:cNvPr id="5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3366933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4043644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15240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FFFF"/>
                </a:solidFill>
                <a:latin typeface="Times New Roman" panose="02020603050405020304" pitchFamily="18" charset="0"/>
              </a:rPr>
              <a:t>What are both of their names?	</a:t>
            </a:r>
          </a:p>
          <a:p>
            <a:pPr eaLnBrk="1" hangingPunct="1"/>
            <a:endParaRPr lang="en-US" altLang="en-US" sz="3600">
              <a:solidFill>
                <a:srgbClr val="FFFFFF"/>
              </a:solidFill>
              <a:latin typeface="Times New Roman" panose="02020603050405020304" pitchFamily="18" charset="0"/>
            </a:endParaRPr>
          </a:p>
        </p:txBody>
      </p:sp>
      <p:pic>
        <p:nvPicPr>
          <p:cNvPr id="10137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12"/>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101381" name="WordArt 5"/>
          <p:cNvSpPr>
            <a:spLocks noChangeArrowheads="1" noChangeShapeType="1" noTextEdit="1"/>
          </p:cNvSpPr>
          <p:nvPr/>
        </p:nvSpPr>
        <p:spPr bwMode="auto">
          <a:xfrm>
            <a:off x="2514600" y="2819400"/>
            <a:ext cx="990600" cy="10287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a:t>
            </a:r>
          </a:p>
        </p:txBody>
      </p:sp>
      <p:sp>
        <p:nvSpPr>
          <p:cNvPr id="101382" name="WordArt 6"/>
          <p:cNvSpPr>
            <a:spLocks noChangeArrowheads="1" noChangeShapeType="1" noTextEdit="1"/>
          </p:cNvSpPr>
          <p:nvPr/>
        </p:nvSpPr>
        <p:spPr bwMode="auto">
          <a:xfrm>
            <a:off x="6553200" y="3124200"/>
            <a:ext cx="5334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FF3300"/>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B</a:t>
            </a:r>
          </a:p>
        </p:txBody>
      </p:sp>
      <p:sp>
        <p:nvSpPr>
          <p:cNvPr id="101383" name="WordArt 7"/>
          <p:cNvSpPr>
            <a:spLocks noChangeArrowheads="1" noChangeShapeType="1" noTextEdit="1"/>
          </p:cNvSpPr>
          <p:nvPr/>
        </p:nvSpPr>
        <p:spPr bwMode="auto">
          <a:xfrm>
            <a:off x="304800" y="1143000"/>
            <a:ext cx="13716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*21</a:t>
            </a:r>
          </a:p>
        </p:txBody>
      </p:sp>
    </p:spTree>
    <p:extLst>
      <p:ext uri="{BB962C8B-B14F-4D97-AF65-F5344CB8AC3E}">
        <p14:creationId xmlns:p14="http://schemas.microsoft.com/office/powerpoint/2010/main" val="57122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152400" y="2286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FFFF"/>
                </a:solidFill>
                <a:latin typeface="Times New Roman" panose="02020603050405020304" pitchFamily="18" charset="0"/>
              </a:rPr>
              <a:t>What is my name?  </a:t>
            </a:r>
            <a:endParaRPr lang="en-US" altLang="en-US" sz="3600">
              <a:solidFill>
                <a:srgbClr val="FFFF00"/>
              </a:solidFill>
              <a:latin typeface="Times New Roman" panose="02020603050405020304" pitchFamily="18" charset="0"/>
            </a:endParaRPr>
          </a:p>
          <a:p>
            <a:pPr eaLnBrk="1" hangingPunct="1"/>
            <a:endParaRPr lang="en-US" altLang="en-US" sz="3600">
              <a:solidFill>
                <a:srgbClr val="FFFFFF"/>
              </a:solidFill>
              <a:latin typeface="Times New Roman" panose="02020603050405020304" pitchFamily="18" charset="0"/>
            </a:endParaRPr>
          </a:p>
        </p:txBody>
      </p:sp>
      <p:sp>
        <p:nvSpPr>
          <p:cNvPr id="107524"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pic>
        <p:nvPicPr>
          <p:cNvPr id="22530" name="Picture 2" descr="http://1.bp.blogspot.com/_rEETT_806vQ/SwtaKvk17pI/AAAAAAAABmU/DZQ00FHyeho/s1600/Big+Mouth+Billy+B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3962400" y="5257800"/>
            <a:ext cx="1905000" cy="533400"/>
          </a:xfrm>
          <a:prstGeom prst="round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19324" y="9792"/>
            <a:ext cx="2182352"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92D050"/>
                </a:solidFill>
                <a:effectLst>
                  <a:outerShdw blurRad="12700" dist="38100" dir="2700000" algn="tl" rotWithShape="0">
                    <a:schemeClr val="bg1">
                      <a:lumMod val="50000"/>
                    </a:schemeClr>
                  </a:outerShdw>
                </a:effectLst>
              </a:rPr>
              <a:t>*22</a:t>
            </a:r>
            <a:endParaRPr lang="en-US" sz="80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3813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228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33CCFF"/>
                </a:solidFill>
                <a:latin typeface="Times New Roman" panose="02020603050405020304" pitchFamily="18" charset="0"/>
              </a:rPr>
              <a:t>What movie is this and what’s my name?</a:t>
            </a:r>
            <a:r>
              <a:rPr lang="en-US" altLang="en-US" sz="3600">
                <a:solidFill>
                  <a:srgbClr val="FFFFFF"/>
                </a:solidFill>
                <a:latin typeface="Times New Roman" panose="02020603050405020304" pitchFamily="18" charset="0"/>
              </a:rPr>
              <a:t> </a:t>
            </a:r>
            <a:endParaRPr lang="en-US" altLang="en-US" sz="3600">
              <a:solidFill>
                <a:srgbClr val="FFFF00"/>
              </a:solidFill>
              <a:latin typeface="Times New Roman" panose="02020603050405020304" pitchFamily="18" charset="0"/>
            </a:endParaRPr>
          </a:p>
        </p:txBody>
      </p:sp>
      <p:sp>
        <p:nvSpPr>
          <p:cNvPr id="108547"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pic>
        <p:nvPicPr>
          <p:cNvPr id="108548" name="Picture 6" descr="floun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410200"/>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8549" name="WordArt 5"/>
          <p:cNvSpPr>
            <a:spLocks noChangeArrowheads="1" noChangeShapeType="1" noTextEdit="1"/>
          </p:cNvSpPr>
          <p:nvPr/>
        </p:nvSpPr>
        <p:spPr bwMode="auto">
          <a:xfrm>
            <a:off x="457200" y="1219200"/>
            <a:ext cx="1752600" cy="1295400"/>
          </a:xfrm>
          <a:prstGeom prst="rect">
            <a:avLst/>
          </a:prstGeom>
        </p:spPr>
        <p:txBody>
          <a:bodyPr wrap="none" fromWordArt="1">
            <a:prstTxWarp prst="textPlain">
              <a:avLst>
                <a:gd name="adj" fmla="val 50000"/>
              </a:avLst>
            </a:prstTxWarp>
          </a:bodyPr>
          <a:lstStyle/>
          <a:p>
            <a:pPr algn="ctr"/>
            <a:r>
              <a:rPr lang="en-US" sz="3600" kern="10" spc="720">
                <a:ln w="28575">
                  <a:solidFill>
                    <a:srgbClr val="0099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*23</a:t>
            </a:r>
          </a:p>
        </p:txBody>
      </p:sp>
    </p:spTree>
    <p:extLst>
      <p:ext uri="{BB962C8B-B14F-4D97-AF65-F5344CB8AC3E}">
        <p14:creationId xmlns:p14="http://schemas.microsoft.com/office/powerpoint/2010/main" val="2794747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28600" y="3048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FFFF"/>
                </a:solidFill>
                <a:latin typeface="Times New Roman" panose="02020603050405020304" pitchFamily="18" charset="0"/>
              </a:rPr>
              <a:t>What brand of Tuna is this?</a:t>
            </a:r>
            <a:endParaRPr lang="en-US" altLang="en-US" sz="3600">
              <a:solidFill>
                <a:srgbClr val="FFFF00"/>
              </a:solidFill>
              <a:latin typeface="Times New Roman" panose="02020603050405020304" pitchFamily="18" charset="0"/>
            </a:endParaRPr>
          </a:p>
        </p:txBody>
      </p:sp>
      <p:pic>
        <p:nvPicPr>
          <p:cNvPr id="110595" name="Picture 3"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0597"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110598" name="Rectangle 6"/>
          <p:cNvSpPr>
            <a:spLocks noChangeArrowheads="1"/>
          </p:cNvSpPr>
          <p:nvPr/>
        </p:nvSpPr>
        <p:spPr bwMode="auto">
          <a:xfrm>
            <a:off x="2057400" y="1905000"/>
            <a:ext cx="57912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10599" name="WordArt 7"/>
          <p:cNvSpPr>
            <a:spLocks noChangeArrowheads="1" noChangeShapeType="1" noTextEdit="1"/>
          </p:cNvSpPr>
          <p:nvPr/>
        </p:nvSpPr>
        <p:spPr bwMode="auto">
          <a:xfrm>
            <a:off x="381000" y="1219200"/>
            <a:ext cx="1524000" cy="1371600"/>
          </a:xfrm>
          <a:prstGeom prst="rect">
            <a:avLst/>
          </a:prstGeom>
        </p:spPr>
        <p:txBody>
          <a:bodyPr wrap="none" fromWordArt="1">
            <a:prstTxWarp prst="textPlain">
              <a:avLst>
                <a:gd name="adj" fmla="val 50000"/>
              </a:avLst>
            </a:prstTxWarp>
          </a:bodyPr>
          <a:lstStyle/>
          <a:p>
            <a:pPr algn="ctr"/>
            <a:r>
              <a:rPr lang="en-US" sz="3600" kern="10" spc="720">
                <a:ln w="38100">
                  <a:solidFill>
                    <a:srgbClr val="000000"/>
                  </a:solidFill>
                  <a:round/>
                  <a:headEnd/>
                  <a:tailEnd/>
                </a:ln>
                <a:solidFill>
                  <a:srgbClr val="FFFF00"/>
                </a:solidFill>
                <a:effectLst>
                  <a:outerShdw dist="45791" dir="3378596" algn="ctr" rotWithShape="0">
                    <a:srgbClr val="4D4D4D">
                      <a:alpha val="79999"/>
                    </a:srgbClr>
                  </a:outerShdw>
                </a:effectLst>
                <a:latin typeface="Arial Black" panose="020B0A04020102020204" pitchFamily="34" charset="0"/>
              </a:rPr>
              <a:t>*24</a:t>
            </a:r>
          </a:p>
        </p:txBody>
      </p:sp>
    </p:spTree>
    <p:extLst>
      <p:ext uri="{BB962C8B-B14F-4D97-AF65-F5344CB8AC3E}">
        <p14:creationId xmlns:p14="http://schemas.microsoft.com/office/powerpoint/2010/main" val="2359789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304800" y="228600"/>
            <a:ext cx="8610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FFFF"/>
                </a:solidFill>
              </a:rPr>
              <a:t>What is the address that Dorey and Marlin must reach to find Nemo?</a:t>
            </a:r>
            <a:endParaRPr lang="en-US" altLang="en-US" sz="3200">
              <a:solidFill>
                <a:srgbClr val="FFFF00"/>
              </a:solidFill>
              <a:latin typeface="Times New Roman" panose="02020603050405020304" pitchFamily="18" charset="0"/>
            </a:endParaRPr>
          </a:p>
          <a:p>
            <a:pPr eaLnBrk="1" hangingPunct="1"/>
            <a:endParaRPr lang="en-US" altLang="en-US" sz="3200">
              <a:solidFill>
                <a:srgbClr val="FFFFFF"/>
              </a:solidFill>
              <a:latin typeface="Times New Roman" panose="02020603050405020304" pitchFamily="18" charset="0"/>
            </a:endParaRPr>
          </a:p>
        </p:txBody>
      </p:sp>
      <p:pic>
        <p:nvPicPr>
          <p:cNvPr id="1126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44"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112645" name="WordArt 5"/>
          <p:cNvSpPr>
            <a:spLocks noChangeArrowheads="1" noChangeShapeType="1" noTextEdit="1"/>
          </p:cNvSpPr>
          <p:nvPr/>
        </p:nvSpPr>
        <p:spPr bwMode="auto">
          <a:xfrm>
            <a:off x="533400" y="1676400"/>
            <a:ext cx="1295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*25</a:t>
            </a:r>
          </a:p>
        </p:txBody>
      </p:sp>
    </p:spTree>
    <p:extLst>
      <p:ext uri="{BB962C8B-B14F-4D97-AF65-F5344CB8AC3E}">
        <p14:creationId xmlns:p14="http://schemas.microsoft.com/office/powerpoint/2010/main" val="1644605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04800" y="228600"/>
            <a:ext cx="8610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FFFF"/>
                </a:solidFill>
              </a:rPr>
              <a:t>What is the address that Dorey and Marlin must reach to find Nemo?</a:t>
            </a:r>
            <a:endParaRPr lang="en-US" altLang="en-US" sz="3200">
              <a:solidFill>
                <a:srgbClr val="FFFF00"/>
              </a:solidFill>
              <a:latin typeface="Times New Roman" panose="02020603050405020304" pitchFamily="18" charset="0"/>
            </a:endParaRPr>
          </a:p>
          <a:p>
            <a:pPr eaLnBrk="1" hangingPunct="1"/>
            <a:endParaRPr lang="en-US" altLang="en-US" sz="3200">
              <a:solidFill>
                <a:srgbClr val="FFFFFF"/>
              </a:solidFill>
              <a:latin typeface="Times New Roman" panose="02020603050405020304" pitchFamily="18" charset="0"/>
            </a:endParaRPr>
          </a:p>
        </p:txBody>
      </p:sp>
      <p:pic>
        <p:nvPicPr>
          <p:cNvPr id="1136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3668"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113669" name="WordArt 5"/>
          <p:cNvSpPr>
            <a:spLocks noChangeArrowheads="1" noChangeShapeType="1" noTextEdit="1"/>
          </p:cNvSpPr>
          <p:nvPr/>
        </p:nvSpPr>
        <p:spPr bwMode="auto">
          <a:xfrm>
            <a:off x="533400" y="1676400"/>
            <a:ext cx="1295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*25</a:t>
            </a:r>
          </a:p>
        </p:txBody>
      </p:sp>
      <p:sp>
        <p:nvSpPr>
          <p:cNvPr id="113670" name="AutoShape 7"/>
          <p:cNvSpPr>
            <a:spLocks noChangeArrowheads="1"/>
          </p:cNvSpPr>
          <p:nvPr/>
        </p:nvSpPr>
        <p:spPr bwMode="auto">
          <a:xfrm>
            <a:off x="6400800" y="1752600"/>
            <a:ext cx="2362200" cy="3124200"/>
          </a:xfrm>
          <a:prstGeom prst="wedgeRoundRectCallout">
            <a:avLst>
              <a:gd name="adj1" fmla="val -64653"/>
              <a:gd name="adj2" fmla="val 10824"/>
              <a:gd name="adj3" fmla="val 16667"/>
            </a:avLst>
          </a:prstGeom>
          <a:solidFill>
            <a:schemeClr val="bg1"/>
          </a:solidFill>
          <a:ln w="2857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rPr>
              <a:t>“P. Sherman,</a:t>
            </a:r>
          </a:p>
          <a:p>
            <a:pPr algn="ctr" eaLnBrk="1" hangingPunct="1"/>
            <a:r>
              <a:rPr lang="en-US" altLang="en-US" sz="3200">
                <a:solidFill>
                  <a:srgbClr val="FFFFFF"/>
                </a:solidFill>
              </a:rPr>
              <a:t>42 Wallaby Way, Sydney”</a:t>
            </a:r>
          </a:p>
        </p:txBody>
      </p:sp>
    </p:spTree>
    <p:extLst>
      <p:ext uri="{BB962C8B-B14F-4D97-AF65-F5344CB8AC3E}">
        <p14:creationId xmlns:p14="http://schemas.microsoft.com/office/powerpoint/2010/main" val="2278869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3"/>
          <a:ext cx="8610601" cy="4896455"/>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5715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2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
        <p:nvSpPr>
          <p:cNvPr id="2" name="Rectangle 1"/>
          <p:cNvSpPr/>
          <p:nvPr/>
        </p:nvSpPr>
        <p:spPr>
          <a:xfrm>
            <a:off x="338437" y="5695188"/>
            <a:ext cx="4993675" cy="923330"/>
          </a:xfrm>
          <a:prstGeom prst="rect">
            <a:avLst/>
          </a:prstGeom>
          <a:noFill/>
        </p:spPr>
        <p:txBody>
          <a:bodyPr wrap="none" lIns="91440" tIns="45720" rIns="91440" bIns="45720">
            <a:spAutoFit/>
          </a:bodyPr>
          <a:lstStyle/>
          <a:p>
            <a:pPr algn="ctr"/>
            <a:r>
              <a:rPr lang="en-US" sz="5400" b="1" dirty="0">
                <a:ln w="6600">
                  <a:solidFill>
                    <a:srgbClr val="333399"/>
                  </a:solidFill>
                  <a:prstDash val="solid"/>
                </a:ln>
                <a:solidFill>
                  <a:srgbClr val="FFFFFF"/>
                </a:solidFill>
                <a:effectLst>
                  <a:outerShdw dist="38100" dir="2700000" algn="tl" rotWithShape="0">
                    <a:srgbClr val="333399"/>
                  </a:outerShdw>
                </a:effectLst>
              </a:rPr>
              <a:t>Final Question</a:t>
            </a:r>
          </a:p>
        </p:txBody>
      </p:sp>
    </p:spTree>
    <p:extLst>
      <p:ext uri="{BB962C8B-B14F-4D97-AF65-F5344CB8AC3E}">
        <p14:creationId xmlns:p14="http://schemas.microsoft.com/office/powerpoint/2010/main" val="3723678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ltLang="en-US"/>
          </a:p>
        </p:txBody>
      </p:sp>
      <p:sp>
        <p:nvSpPr>
          <p:cNvPr id="116739" name="Rectangle 3"/>
          <p:cNvSpPr>
            <a:spLocks noGrp="1" noChangeArrowheads="1"/>
          </p:cNvSpPr>
          <p:nvPr>
            <p:ph type="body" idx="1"/>
          </p:nvPr>
        </p:nvSpPr>
        <p:spPr/>
        <p:txBody>
          <a:bodyPr/>
          <a:lstStyle/>
          <a:p>
            <a:endParaRPr lang="en-US" altLang="en-US"/>
          </a:p>
        </p:txBody>
      </p:sp>
      <p:pic>
        <p:nvPicPr>
          <p:cNvPr id="116740" name="Picture 5" descr="http://email-junk.com/pictures/art/hamburg-water-woman-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5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ltLang="en-US">
                <a:solidFill>
                  <a:srgbClr val="FF7C80"/>
                </a:solidFill>
              </a:rPr>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Name</a:t>
            </a:r>
          </a:p>
        </p:txBody>
      </p:sp>
      <p:sp>
        <p:nvSpPr>
          <p:cNvPr id="614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AD7AA753-285E-0649-6AA3-FA5E8248E3B8}"/>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ltLang="en-US"/>
          </a:p>
        </p:txBody>
      </p:sp>
      <p:sp>
        <p:nvSpPr>
          <p:cNvPr id="117763" name="Rectangle 3"/>
          <p:cNvSpPr>
            <a:spLocks noGrp="1" noChangeArrowheads="1"/>
          </p:cNvSpPr>
          <p:nvPr>
            <p:ph type="body" idx="1"/>
          </p:nvPr>
        </p:nvSpPr>
        <p:spPr/>
        <p:txBody>
          <a:bodyPr/>
          <a:lstStyle/>
          <a:p>
            <a:endParaRPr lang="en-US" altLang="en-US"/>
          </a:p>
        </p:txBody>
      </p:sp>
      <p:pic>
        <p:nvPicPr>
          <p:cNvPr id="117764" name="Picture 4" descr="http://email-junk.com/pictures/art/hamburg-water-woman-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AutoShape 5"/>
          <p:cNvSpPr>
            <a:spLocks noChangeArrowheads="1"/>
          </p:cNvSpPr>
          <p:nvPr/>
        </p:nvSpPr>
        <p:spPr bwMode="auto">
          <a:xfrm>
            <a:off x="3048000" y="3124200"/>
            <a:ext cx="2819400" cy="1143000"/>
          </a:xfrm>
          <a:prstGeom prst="wedgeRoundRectCallout">
            <a:avLst>
              <a:gd name="adj1" fmla="val -43750"/>
              <a:gd name="adj2" fmla="val 85972"/>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0000"/>
                </a:solidFill>
              </a:rPr>
              <a:t>“This was a 5pt wager question.”</a:t>
            </a:r>
          </a:p>
        </p:txBody>
      </p:sp>
    </p:spTree>
    <p:extLst>
      <p:ext uri="{BB962C8B-B14F-4D97-AF65-F5344CB8AC3E}">
        <p14:creationId xmlns:p14="http://schemas.microsoft.com/office/powerpoint/2010/main" val="255176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dirty="0">
                <a:solidFill>
                  <a:srgbClr val="FFCC99"/>
                </a:solidFill>
              </a:rPr>
              <a:t>Homogeneous</a:t>
            </a:r>
            <a:r>
              <a:rPr lang="en-US" dirty="0"/>
              <a:t> or </a:t>
            </a:r>
            <a:r>
              <a:rPr lang="en-US" dirty="0" err="1">
                <a:solidFill>
                  <a:srgbClr val="FF0000"/>
                </a:solidFill>
              </a:rPr>
              <a:t>Heterogenous</a:t>
            </a:r>
            <a:r>
              <a:rPr lang="en-US" dirty="0"/>
              <a:t>? </a:t>
            </a:r>
          </a:p>
          <a:p>
            <a:r>
              <a:rPr lang="en-US" dirty="0">
                <a:solidFill>
                  <a:schemeClr val="bg2">
                    <a:lumMod val="60000"/>
                    <a:lumOff val="40000"/>
                  </a:schemeClr>
                </a:solidFill>
              </a:rPr>
              <a:t>Which is polar and which in non-polar?</a:t>
            </a:r>
          </a:p>
          <a:p>
            <a:r>
              <a:rPr lang="en-US" dirty="0"/>
              <a:t>Which is less dense?</a:t>
            </a:r>
          </a:p>
        </p:txBody>
      </p:sp>
      <p:pic>
        <p:nvPicPr>
          <p:cNvPr id="4" name="Picture 2" descr="http://static.giantbomb.com/uploads/original/0/6247/1517487-lava_lamp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C161545-7D22-66F2-8E64-EA46221E7D0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83264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763000" cy="12954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00" cmpd="sng">
                  <a:solidFill>
                    <a:srgbClr val="000000">
                      <a:alpha val="55000"/>
                    </a:srgbClr>
                  </a:solidFill>
                  <a:prstDash val="solid"/>
                </a:ln>
                <a:blipFill>
                  <a:blip r:embed="rId3"/>
                  <a:tile tx="0" ty="0" sx="100000" sy="100000" flip="none" algn="tl"/>
                </a:blipFill>
                <a:effectLst>
                  <a:innerShdw blurRad="101600" dist="76200" dir="5400000">
                    <a:srgbClr val="BBE0E3">
                      <a:satMod val="190000"/>
                      <a:tint val="100000"/>
                      <a:alpha val="74000"/>
                    </a:srgbClr>
                  </a:innerShdw>
                </a:effectLst>
                <a:uLnTx/>
                <a:uFillTx/>
                <a:latin typeface="Arial" charset="0"/>
                <a:ea typeface="+mn-ea"/>
                <a:cs typeface="+mn-cs"/>
              </a:rPr>
              <a:t>Review Game</a:t>
            </a:r>
          </a:p>
        </p:txBody>
      </p:sp>
      <p:sp>
        <p:nvSpPr>
          <p:cNvPr id="4" name="Rectangle 3"/>
          <p:cNvSpPr/>
          <p:nvPr/>
        </p:nvSpPr>
        <p:spPr>
          <a:xfrm>
            <a:off x="152400" y="5259050"/>
            <a:ext cx="3103735" cy="144655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Part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Lesson 14 </a:t>
            </a:r>
          </a:p>
        </p:txBody>
      </p:sp>
      <p:pic>
        <p:nvPicPr>
          <p:cNvPr id="2" name="Graphic 1">
            <a:extLst>
              <a:ext uri="{FF2B5EF4-FFF2-40B4-BE49-F238E27FC236}">
                <a16:creationId xmlns:a16="http://schemas.microsoft.com/office/drawing/2014/main" id="{0D701BFD-D6FE-BFFC-E8B2-EA821A05D8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1731" y="5099518"/>
            <a:ext cx="5699410" cy="1610564"/>
          </a:xfrm>
          <a:prstGeom prst="rect">
            <a:avLst/>
          </a:prstGeom>
        </p:spPr>
      </p:pic>
      <p:pic>
        <p:nvPicPr>
          <p:cNvPr id="5" name="Picture 4">
            <a:extLst>
              <a:ext uri="{FF2B5EF4-FFF2-40B4-BE49-F238E27FC236}">
                <a16:creationId xmlns:a16="http://schemas.microsoft.com/office/drawing/2014/main" id="{CA799980-4E1B-C41C-EBEA-9D87AF664072}"/>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08211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8763000" cy="12954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00" cmpd="sng">
                  <a:solidFill>
                    <a:srgbClr val="000000">
                      <a:alpha val="55000"/>
                    </a:srgbClr>
                  </a:solidFill>
                  <a:prstDash val="solid"/>
                </a:ln>
                <a:blipFill>
                  <a:blip r:embed="rId3"/>
                  <a:tile tx="0" ty="0" sx="100000" sy="100000" flip="none" algn="tl"/>
                </a:blipFill>
                <a:effectLst>
                  <a:innerShdw blurRad="101600" dist="76200" dir="5400000">
                    <a:srgbClr val="BBE0E3">
                      <a:satMod val="190000"/>
                      <a:tint val="100000"/>
                      <a:alpha val="74000"/>
                    </a:srgbClr>
                  </a:innerShdw>
                </a:effectLst>
                <a:uLnTx/>
                <a:uFillTx/>
                <a:latin typeface="Arial" charset="0"/>
                <a:ea typeface="+mn-ea"/>
                <a:cs typeface="+mn-cs"/>
              </a:rPr>
              <a:t>Review Game</a:t>
            </a:r>
          </a:p>
        </p:txBody>
      </p:sp>
      <p:sp>
        <p:nvSpPr>
          <p:cNvPr id="4" name="Rectangle 3"/>
          <p:cNvSpPr/>
          <p:nvPr/>
        </p:nvSpPr>
        <p:spPr>
          <a:xfrm>
            <a:off x="152400" y="5259050"/>
            <a:ext cx="3103735" cy="144655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Part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Lesson 15 </a:t>
            </a:r>
          </a:p>
        </p:txBody>
      </p:sp>
      <p:pic>
        <p:nvPicPr>
          <p:cNvPr id="2" name="Graphic 1">
            <a:extLst>
              <a:ext uri="{FF2B5EF4-FFF2-40B4-BE49-F238E27FC236}">
                <a16:creationId xmlns:a16="http://schemas.microsoft.com/office/drawing/2014/main" id="{0D701BFD-D6FE-BFFC-E8B2-EA821A05D8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1731" y="5099518"/>
            <a:ext cx="5699410" cy="1610564"/>
          </a:xfrm>
          <a:prstGeom prst="rect">
            <a:avLst/>
          </a:prstGeom>
        </p:spPr>
      </p:pic>
      <p:pic>
        <p:nvPicPr>
          <p:cNvPr id="5" name="Picture 4">
            <a:extLst>
              <a:ext uri="{FF2B5EF4-FFF2-40B4-BE49-F238E27FC236}">
                <a16:creationId xmlns:a16="http://schemas.microsoft.com/office/drawing/2014/main" id="{6CB20C14-40E9-68E1-C9DC-9626AAF3A512}"/>
              </a:ext>
            </a:extLst>
          </p:cNvPr>
          <p:cNvPicPr>
            <a:picLocks noChangeAspect="1"/>
          </p:cNvPicPr>
          <p:nvPr/>
        </p:nvPicPr>
        <p:blipFill>
          <a:blip r:embed="rId6"/>
          <a:stretch>
            <a:fillRect/>
          </a:stretch>
        </p:blipFill>
        <p:spPr>
          <a:xfrm>
            <a:off x="7418674" y="6787306"/>
            <a:ext cx="1633537" cy="70694"/>
          </a:xfrm>
          <a:prstGeom prst="rect">
            <a:avLst/>
          </a:prstGeom>
        </p:spPr>
      </p:pic>
      <p:pic>
        <p:nvPicPr>
          <p:cNvPr id="6" name="Picture 2" descr="Download Key Transparent HQ PNG Image | FreePNGImg">
            <a:extLst>
              <a:ext uri="{FF2B5EF4-FFF2-40B4-BE49-F238E27FC236}">
                <a16:creationId xmlns:a16="http://schemas.microsoft.com/office/drawing/2014/main" id="{CC56B1FE-A587-F4F2-D552-024D03F493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554083">
            <a:off x="223615" y="-985650"/>
            <a:ext cx="8340229" cy="8030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4040448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PROPPED</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3244719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8451" name="Rectangle 3"/>
          <p:cNvSpPr>
            <a:spLocks noGrp="1" noChangeArrowheads="1"/>
          </p:cNvSpPr>
          <p:nvPr>
            <p:ph idx="1"/>
          </p:nvPr>
        </p:nvSpPr>
        <p:spPr>
          <a:xfrm>
            <a:off x="304800" y="228600"/>
            <a:ext cx="8686800" cy="5826125"/>
          </a:xfrm>
        </p:spPr>
        <p:txBody>
          <a:bodyPr/>
          <a:lstStyle/>
          <a:p>
            <a:pPr eaLnBrk="1" hangingPunct="1">
              <a:defRPr/>
            </a:pPr>
            <a:r>
              <a:rPr lang="en-US" dirty="0"/>
              <a:t>Which below best describes the water molecule.</a:t>
            </a:r>
          </a:p>
          <a:p>
            <a:pPr lvl="1" eaLnBrk="1" hangingPunct="1">
              <a:defRPr/>
            </a:pPr>
            <a:r>
              <a:rPr lang="en-US" dirty="0">
                <a:solidFill>
                  <a:schemeClr val="accent2">
                    <a:lumMod val="40000"/>
                    <a:lumOff val="60000"/>
                  </a:schemeClr>
                </a:solidFill>
              </a:rPr>
              <a:t>A.) </a:t>
            </a:r>
            <a:r>
              <a:rPr lang="en-US" dirty="0">
                <a:solidFill>
                  <a:schemeClr val="tx1"/>
                </a:solidFill>
              </a:rPr>
              <a:t>One atom of hydrogen and two atoms of oxygen</a:t>
            </a:r>
          </a:p>
          <a:p>
            <a:pPr lvl="1" eaLnBrk="1" hangingPunct="1">
              <a:defRPr/>
            </a:pPr>
            <a:r>
              <a:rPr lang="en-US" dirty="0">
                <a:solidFill>
                  <a:srgbClr val="00B0F0"/>
                </a:solidFill>
              </a:rPr>
              <a:t>B.) </a:t>
            </a:r>
            <a:r>
              <a:rPr lang="en-US" dirty="0">
                <a:solidFill>
                  <a:schemeClr val="tx1"/>
                </a:solidFill>
              </a:rPr>
              <a:t>Three hydrogen atoms</a:t>
            </a:r>
          </a:p>
          <a:p>
            <a:pPr lvl="1" eaLnBrk="1" hangingPunct="1">
              <a:defRPr/>
            </a:pPr>
            <a:r>
              <a:rPr lang="en-US" dirty="0">
                <a:solidFill>
                  <a:srgbClr val="FFFF99"/>
                </a:solidFill>
              </a:rPr>
              <a:t>C.) </a:t>
            </a:r>
            <a:r>
              <a:rPr lang="en-US" dirty="0">
                <a:solidFill>
                  <a:schemeClr val="tx1"/>
                </a:solidFill>
              </a:rPr>
              <a:t>Two hydrogen atoms bound to one Oxygen atoms</a:t>
            </a:r>
          </a:p>
          <a:p>
            <a:pPr lvl="1" eaLnBrk="1" hangingPunct="1">
              <a:defRPr/>
            </a:pPr>
            <a:r>
              <a:rPr lang="en-US" dirty="0">
                <a:solidFill>
                  <a:srgbClr val="FFC000"/>
                </a:solidFill>
              </a:rPr>
              <a:t>D.) </a:t>
            </a:r>
            <a:r>
              <a:rPr lang="en-US" dirty="0">
                <a:solidFill>
                  <a:schemeClr val="tx1"/>
                </a:solidFill>
              </a:rPr>
              <a:t>Three covalently bonded oxygen atoms.</a:t>
            </a:r>
          </a:p>
          <a:p>
            <a:pPr lvl="1" eaLnBrk="1" hangingPunct="1">
              <a:defRPr/>
            </a:pPr>
            <a:r>
              <a:rPr lang="en-US" dirty="0">
                <a:solidFill>
                  <a:srgbClr val="FFCCFF"/>
                </a:solidFill>
              </a:rPr>
              <a:t>E.) </a:t>
            </a:r>
            <a:r>
              <a:rPr lang="en-US" dirty="0" err="1">
                <a:solidFill>
                  <a:schemeClr val="tx1"/>
                </a:solidFill>
              </a:rPr>
              <a:t>Trihydrogen</a:t>
            </a:r>
            <a:r>
              <a:rPr lang="en-US" dirty="0">
                <a:solidFill>
                  <a:schemeClr val="tx1"/>
                </a:solidFill>
              </a:rPr>
              <a:t> Dioxide</a:t>
            </a:r>
          </a:p>
        </p:txBody>
      </p:sp>
      <p:sp>
        <p:nvSpPr>
          <p:cNvPr id="30724"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102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6462"/>
            <a:ext cx="4267200" cy="318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0" y="3446460"/>
            <a:ext cx="4387516" cy="3182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hindigz.com/images/itm_img/10szcotoneb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4116" y="2511423"/>
            <a:ext cx="12954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64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8451" name="Rectangle 3"/>
          <p:cNvSpPr>
            <a:spLocks noGrp="1" noChangeArrowheads="1"/>
          </p:cNvSpPr>
          <p:nvPr>
            <p:ph idx="1"/>
          </p:nvPr>
        </p:nvSpPr>
        <p:spPr>
          <a:xfrm>
            <a:off x="304800" y="228600"/>
            <a:ext cx="8686800" cy="5826125"/>
          </a:xfrm>
        </p:spPr>
        <p:txBody>
          <a:bodyPr/>
          <a:lstStyle/>
          <a:p>
            <a:pPr eaLnBrk="1" hangingPunct="1">
              <a:defRPr/>
            </a:pPr>
            <a:r>
              <a:rPr lang="en-US" dirty="0"/>
              <a:t>Which below best describes the water molecule.</a:t>
            </a:r>
          </a:p>
          <a:p>
            <a:pPr lvl="1" eaLnBrk="1" hangingPunct="1">
              <a:defRPr/>
            </a:pPr>
            <a:r>
              <a:rPr lang="en-US" dirty="0">
                <a:solidFill>
                  <a:schemeClr val="accent2">
                    <a:lumMod val="40000"/>
                    <a:lumOff val="60000"/>
                  </a:schemeClr>
                </a:solidFill>
              </a:rPr>
              <a:t>A.) </a:t>
            </a:r>
            <a:r>
              <a:rPr lang="en-US" dirty="0">
                <a:solidFill>
                  <a:schemeClr val="accent6">
                    <a:lumMod val="20000"/>
                    <a:lumOff val="80000"/>
                  </a:schemeClr>
                </a:solidFill>
              </a:rPr>
              <a:t>One atom of hydrogen and two atoms of oxygen</a:t>
            </a:r>
          </a:p>
          <a:p>
            <a:pPr lvl="1" eaLnBrk="1" hangingPunct="1">
              <a:defRPr/>
            </a:pPr>
            <a:r>
              <a:rPr lang="en-US" dirty="0">
                <a:solidFill>
                  <a:srgbClr val="00B0F0"/>
                </a:solidFill>
              </a:rPr>
              <a:t>B.) </a:t>
            </a:r>
            <a:r>
              <a:rPr lang="en-US" dirty="0">
                <a:solidFill>
                  <a:srgbClr val="CCECFF"/>
                </a:solidFill>
              </a:rPr>
              <a:t>Three hydrogen atoms</a:t>
            </a:r>
          </a:p>
          <a:p>
            <a:pPr lvl="1" eaLnBrk="1" hangingPunct="1">
              <a:defRPr/>
            </a:pPr>
            <a:r>
              <a:rPr lang="en-US" dirty="0">
                <a:solidFill>
                  <a:srgbClr val="FFCCFF"/>
                </a:solidFill>
              </a:rPr>
              <a:t>C.) Two hydrogen atoms bound to one Oxygen atom</a:t>
            </a:r>
            <a:r>
              <a:rPr lang="en-US" dirty="0">
                <a:solidFill>
                  <a:schemeClr val="tx1"/>
                </a:solidFill>
              </a:rPr>
              <a:t>s</a:t>
            </a:r>
          </a:p>
          <a:p>
            <a:pPr lvl="1" eaLnBrk="1" hangingPunct="1">
              <a:defRPr/>
            </a:pPr>
            <a:r>
              <a:rPr lang="en-US" dirty="0">
                <a:solidFill>
                  <a:srgbClr val="FFC000"/>
                </a:solidFill>
              </a:rPr>
              <a:t>D.) </a:t>
            </a:r>
            <a:r>
              <a:rPr lang="en-US" dirty="0">
                <a:solidFill>
                  <a:srgbClr val="FFCC99"/>
                </a:solidFill>
              </a:rPr>
              <a:t>Three covalently bonded oxygen </a:t>
            </a:r>
            <a:r>
              <a:rPr lang="en-US" dirty="0">
                <a:solidFill>
                  <a:schemeClr val="tx1"/>
                </a:solidFill>
              </a:rPr>
              <a:t>atoms.</a:t>
            </a:r>
          </a:p>
          <a:p>
            <a:pPr lvl="1" eaLnBrk="1" hangingPunct="1">
              <a:defRPr/>
            </a:pPr>
            <a:r>
              <a:rPr lang="en-US" dirty="0">
                <a:solidFill>
                  <a:srgbClr val="FFCCFF"/>
                </a:solidFill>
              </a:rPr>
              <a:t>E.) </a:t>
            </a:r>
            <a:r>
              <a:rPr lang="en-US" dirty="0" err="1">
                <a:solidFill>
                  <a:srgbClr val="CCCCFF"/>
                </a:solidFill>
              </a:rPr>
              <a:t>Trihydrogen</a:t>
            </a:r>
            <a:r>
              <a:rPr lang="en-US" dirty="0">
                <a:solidFill>
                  <a:srgbClr val="CCCCFF"/>
                </a:solidFill>
              </a:rPr>
              <a:t> Dioxide</a:t>
            </a:r>
          </a:p>
        </p:txBody>
      </p:sp>
      <p:sp>
        <p:nvSpPr>
          <p:cNvPr id="30724"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102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6462"/>
            <a:ext cx="4267200" cy="318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0" y="3446460"/>
            <a:ext cx="4387516" cy="31829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hindigz.com/images/itm_img/10szcotoneb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4116" y="2511423"/>
            <a:ext cx="12954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36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8451" name="Rectangle 3"/>
          <p:cNvSpPr>
            <a:spLocks noGrp="1" noChangeArrowheads="1"/>
          </p:cNvSpPr>
          <p:nvPr>
            <p:ph idx="1"/>
          </p:nvPr>
        </p:nvSpPr>
        <p:spPr>
          <a:xfrm>
            <a:off x="304800" y="228600"/>
            <a:ext cx="8686800" cy="5826125"/>
          </a:xfrm>
        </p:spPr>
        <p:txBody>
          <a:bodyPr/>
          <a:lstStyle/>
          <a:p>
            <a:pPr eaLnBrk="1" hangingPunct="1">
              <a:defRPr/>
            </a:pPr>
            <a:r>
              <a:rPr lang="en-US" dirty="0"/>
              <a:t>Which below best describes the water molecule.</a:t>
            </a:r>
          </a:p>
          <a:p>
            <a:pPr lvl="1" eaLnBrk="1" hangingPunct="1">
              <a:defRPr/>
            </a:pPr>
            <a:r>
              <a:rPr lang="en-US" dirty="0">
                <a:solidFill>
                  <a:schemeClr val="accent2">
                    <a:lumMod val="40000"/>
                    <a:lumOff val="60000"/>
                  </a:schemeClr>
                </a:solidFill>
              </a:rPr>
              <a:t>A.) </a:t>
            </a:r>
            <a:r>
              <a:rPr lang="en-US" dirty="0">
                <a:solidFill>
                  <a:schemeClr val="accent6">
                    <a:lumMod val="20000"/>
                    <a:lumOff val="80000"/>
                  </a:schemeClr>
                </a:solidFill>
              </a:rPr>
              <a:t>One atom of hydrogen and two atoms of oxygen</a:t>
            </a:r>
          </a:p>
          <a:p>
            <a:pPr lvl="1" eaLnBrk="1" hangingPunct="1">
              <a:defRPr/>
            </a:pPr>
            <a:r>
              <a:rPr lang="en-US" dirty="0">
                <a:solidFill>
                  <a:srgbClr val="00B0F0"/>
                </a:solidFill>
              </a:rPr>
              <a:t>B.) </a:t>
            </a:r>
            <a:r>
              <a:rPr lang="en-US" dirty="0">
                <a:solidFill>
                  <a:srgbClr val="CCECFF"/>
                </a:solidFill>
              </a:rPr>
              <a:t>Three hydrogen atoms</a:t>
            </a:r>
          </a:p>
          <a:p>
            <a:pPr lvl="1" eaLnBrk="1" hangingPunct="1">
              <a:defRPr/>
            </a:pPr>
            <a:r>
              <a:rPr lang="en-US" dirty="0">
                <a:solidFill>
                  <a:srgbClr val="FFCCFF"/>
                </a:solidFill>
              </a:rPr>
              <a:t>C.) Two hydrogen atoms bound to one Oxygen atom</a:t>
            </a:r>
            <a:r>
              <a:rPr lang="en-US" dirty="0">
                <a:solidFill>
                  <a:schemeClr val="tx1"/>
                </a:solidFill>
              </a:rPr>
              <a:t>s</a:t>
            </a:r>
          </a:p>
          <a:p>
            <a:pPr lvl="1" eaLnBrk="1" hangingPunct="1">
              <a:defRPr/>
            </a:pPr>
            <a:r>
              <a:rPr lang="en-US" dirty="0">
                <a:solidFill>
                  <a:srgbClr val="FFC000"/>
                </a:solidFill>
              </a:rPr>
              <a:t>D.) </a:t>
            </a:r>
            <a:r>
              <a:rPr lang="en-US" dirty="0">
                <a:solidFill>
                  <a:srgbClr val="FFCC99"/>
                </a:solidFill>
              </a:rPr>
              <a:t>Three covalently bonded oxygen </a:t>
            </a:r>
            <a:r>
              <a:rPr lang="en-US" dirty="0">
                <a:solidFill>
                  <a:schemeClr val="tx1"/>
                </a:solidFill>
              </a:rPr>
              <a:t>atoms.</a:t>
            </a:r>
          </a:p>
          <a:p>
            <a:pPr lvl="1" eaLnBrk="1" hangingPunct="1">
              <a:defRPr/>
            </a:pPr>
            <a:r>
              <a:rPr lang="en-US" dirty="0">
                <a:solidFill>
                  <a:srgbClr val="FFCCFF"/>
                </a:solidFill>
              </a:rPr>
              <a:t>E.) </a:t>
            </a:r>
            <a:r>
              <a:rPr lang="en-US" dirty="0" err="1">
                <a:solidFill>
                  <a:srgbClr val="CCCCFF"/>
                </a:solidFill>
              </a:rPr>
              <a:t>Trihydrogen</a:t>
            </a:r>
            <a:r>
              <a:rPr lang="en-US" dirty="0">
                <a:solidFill>
                  <a:srgbClr val="CCCCFF"/>
                </a:solidFill>
              </a:rPr>
              <a:t> Dioxide</a:t>
            </a:r>
          </a:p>
        </p:txBody>
      </p:sp>
      <p:sp>
        <p:nvSpPr>
          <p:cNvPr id="30724"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102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6462"/>
            <a:ext cx="4267200" cy="318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0" y="3446460"/>
            <a:ext cx="4387516" cy="31829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hindigz.com/images/itm_img/10szcotoneb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4116" y="2511423"/>
            <a:ext cx="12954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09600" y="1828800"/>
            <a:ext cx="8382000" cy="533400"/>
          </a:xfrm>
          <a:prstGeom prst="roundRect">
            <a:avLst/>
          </a:prstGeom>
          <a:solidFill>
            <a:srgbClr val="FFCCFF">
              <a:alpha val="26000"/>
            </a:srgbClr>
          </a:solidFill>
          <a:ln>
            <a:solidFill>
              <a:srgbClr val="FF00FF">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99528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What atom is beneath the boxes? </a:t>
            </a:r>
          </a:p>
          <a:p>
            <a:pPr lvl="1"/>
            <a:r>
              <a:rPr lang="en-US" dirty="0"/>
              <a:t>Note: This is water in its solid state (ice)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5930"/>
            <a:ext cx="8686800" cy="485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33800" y="3867190"/>
            <a:ext cx="1676400" cy="838200"/>
          </a:xfrm>
          <a:prstGeom prst="roundRect">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3733800" y="37940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7" name="Rounded Rectangle 6"/>
          <p:cNvSpPr/>
          <p:nvPr/>
        </p:nvSpPr>
        <p:spPr>
          <a:xfrm>
            <a:off x="1905000" y="1828800"/>
            <a:ext cx="990600" cy="838200"/>
          </a:xfrm>
          <a:prstGeom prst="roundRect">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1562598" y="1842888"/>
            <a:ext cx="684804"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9" name="Rectangle 8"/>
          <p:cNvSpPr/>
          <p:nvPr/>
        </p:nvSpPr>
        <p:spPr>
          <a:xfrm>
            <a:off x="7931951" y="-9169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2</a:t>
            </a:r>
          </a:p>
        </p:txBody>
      </p:sp>
      <p:pic>
        <p:nvPicPr>
          <p:cNvPr id="2" name="Picture 1">
            <a:extLst>
              <a:ext uri="{FF2B5EF4-FFF2-40B4-BE49-F238E27FC236}">
                <a16:creationId xmlns:a16="http://schemas.microsoft.com/office/drawing/2014/main" id="{37B62D39-6AAF-2FCD-A8C6-B4164B5243D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002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228600"/>
            <a:ext cx="8229600" cy="5897563"/>
          </a:xfrm>
        </p:spPr>
        <p:txBody>
          <a:bodyPr/>
          <a:lstStyle/>
          <a:p>
            <a:r>
              <a:rPr lang="en-US" altLang="en-US"/>
              <a:t>Is your name on the review sheet?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5"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6"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7"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on the next slide.</a:t>
            </a:r>
          </a:p>
        </p:txBody>
      </p:sp>
      <p:pic>
        <p:nvPicPr>
          <p:cNvPr id="2" name="Picture 1">
            <a:extLst>
              <a:ext uri="{FF2B5EF4-FFF2-40B4-BE49-F238E27FC236}">
                <a16:creationId xmlns:a16="http://schemas.microsoft.com/office/drawing/2014/main" id="{896F7F14-1408-FAF4-CE51-9F6850305621}"/>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What atom is beneath the boxes? </a:t>
            </a:r>
          </a:p>
          <a:p>
            <a:pPr lvl="1"/>
            <a:r>
              <a:rPr lang="en-US" dirty="0"/>
              <a:t>Note: This is water in its solid state (ice)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5930"/>
            <a:ext cx="8686800" cy="485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33800" y="3867190"/>
            <a:ext cx="1676400" cy="838200"/>
          </a:xfrm>
          <a:prstGeom prst="roundRect">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3733800" y="37940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7" name="Rounded Rectangle 6"/>
          <p:cNvSpPr/>
          <p:nvPr/>
        </p:nvSpPr>
        <p:spPr>
          <a:xfrm>
            <a:off x="1905000" y="1828800"/>
            <a:ext cx="990600" cy="838200"/>
          </a:xfrm>
          <a:prstGeom prst="roundRect">
            <a:avLst/>
          </a:prstGeom>
          <a:solidFill>
            <a:schemeClr val="tx1"/>
          </a:solidFill>
          <a:ln>
            <a:solidFill>
              <a:schemeClr val="accent2">
                <a:lumMod val="60000"/>
                <a:lumOff val="40000"/>
              </a:schemeClr>
            </a:solidFill>
          </a:ln>
          <a:effectLst>
            <a:glow rad="825500">
              <a:schemeClr val="accent2">
                <a:satMod val="175000"/>
                <a:alpha val="7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1562598" y="1842888"/>
            <a:ext cx="684804"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9" name="Rectangle 8"/>
          <p:cNvSpPr/>
          <p:nvPr/>
        </p:nvSpPr>
        <p:spPr>
          <a:xfrm>
            <a:off x="7931951" y="-9169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2</a:t>
            </a:r>
          </a:p>
        </p:txBody>
      </p:sp>
      <p:pic>
        <p:nvPicPr>
          <p:cNvPr id="2" name="Picture 1">
            <a:extLst>
              <a:ext uri="{FF2B5EF4-FFF2-40B4-BE49-F238E27FC236}">
                <a16:creationId xmlns:a16="http://schemas.microsoft.com/office/drawing/2014/main" id="{A5439704-BB83-DB03-CD40-2B303F51B7F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87448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What atom is beneath the boxes? </a:t>
            </a:r>
          </a:p>
          <a:p>
            <a:pPr lvl="1"/>
            <a:r>
              <a:rPr lang="en-US" dirty="0"/>
              <a:t>Note: This is water in its solid state (ice)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5930"/>
            <a:ext cx="8686800" cy="485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33800" y="3867190"/>
            <a:ext cx="1676400" cy="838200"/>
          </a:xfrm>
          <a:prstGeom prst="roundRect">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3733800" y="37940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7" name="Rounded Rectangle 6"/>
          <p:cNvSpPr/>
          <p:nvPr/>
        </p:nvSpPr>
        <p:spPr>
          <a:xfrm>
            <a:off x="1905000" y="1828800"/>
            <a:ext cx="990600" cy="838200"/>
          </a:xfrm>
          <a:prstGeom prst="roundRect">
            <a:avLst/>
          </a:prstGeom>
          <a:noFill/>
          <a:ln>
            <a:solidFill>
              <a:schemeClr val="accent2">
                <a:lumMod val="60000"/>
                <a:lumOff val="40000"/>
              </a:schemeClr>
            </a:solidFill>
          </a:ln>
          <a:effectLst>
            <a:glow rad="177800">
              <a:schemeClr val="accent2">
                <a:satMod val="175000"/>
                <a:alpha val="7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1562598" y="1842888"/>
            <a:ext cx="684804"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9" name="Rectangle 8"/>
          <p:cNvSpPr/>
          <p:nvPr/>
        </p:nvSpPr>
        <p:spPr>
          <a:xfrm>
            <a:off x="7931951" y="-9169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2</a:t>
            </a:r>
          </a:p>
        </p:txBody>
      </p:sp>
      <p:sp>
        <p:nvSpPr>
          <p:cNvPr id="2" name="Rectangle 1"/>
          <p:cNvSpPr/>
          <p:nvPr/>
        </p:nvSpPr>
        <p:spPr>
          <a:xfrm>
            <a:off x="742176" y="2667000"/>
            <a:ext cx="2097049"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mn-ea"/>
                <a:cs typeface="+mn-cs"/>
              </a:rPr>
              <a:t>Hydrogen</a:t>
            </a:r>
          </a:p>
        </p:txBody>
      </p:sp>
      <p:pic>
        <p:nvPicPr>
          <p:cNvPr id="10" name="Picture 9">
            <a:extLst>
              <a:ext uri="{FF2B5EF4-FFF2-40B4-BE49-F238E27FC236}">
                <a16:creationId xmlns:a16="http://schemas.microsoft.com/office/drawing/2014/main" id="{27C5E43C-EE56-6777-CD90-2AE86CA242A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4457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What atom is beneath the boxes? </a:t>
            </a:r>
          </a:p>
          <a:p>
            <a:pPr lvl="1"/>
            <a:r>
              <a:rPr lang="en-US" dirty="0"/>
              <a:t>Note: This is water in its solid state (ice)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5930"/>
            <a:ext cx="8686800" cy="485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33800" y="3867190"/>
            <a:ext cx="1676400" cy="838200"/>
          </a:xfrm>
          <a:prstGeom prst="roundRect">
            <a:avLst/>
          </a:prstGeom>
          <a:solidFill>
            <a:schemeClr val="tx1"/>
          </a:solidFill>
          <a:ln>
            <a:solidFill>
              <a:schemeClr val="accent2">
                <a:lumMod val="60000"/>
                <a:lumOff val="40000"/>
              </a:schemeClr>
            </a:solidFill>
          </a:ln>
          <a:effectLst>
            <a:glow rad="838200">
              <a:schemeClr val="accent2">
                <a:satMod val="175000"/>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3733800" y="37940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7" name="Rounded Rectangle 6"/>
          <p:cNvSpPr/>
          <p:nvPr/>
        </p:nvSpPr>
        <p:spPr>
          <a:xfrm>
            <a:off x="1905000" y="1828800"/>
            <a:ext cx="990600" cy="838200"/>
          </a:xfrm>
          <a:prstGeom prst="roundRect">
            <a:avLst/>
          </a:prstGeom>
          <a:noFill/>
          <a:ln>
            <a:solidFill>
              <a:schemeClr val="accent2">
                <a:lumMod val="60000"/>
                <a:lumOff val="40000"/>
              </a:schemeClr>
            </a:solidFill>
          </a:ln>
          <a:effectLst>
            <a:glow rad="177800">
              <a:schemeClr val="accent2">
                <a:satMod val="175000"/>
                <a:alpha val="7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1562598" y="1842888"/>
            <a:ext cx="684804"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9" name="Rectangle 8"/>
          <p:cNvSpPr/>
          <p:nvPr/>
        </p:nvSpPr>
        <p:spPr>
          <a:xfrm>
            <a:off x="7931951" y="-9169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2</a:t>
            </a:r>
          </a:p>
        </p:txBody>
      </p:sp>
      <p:sp>
        <p:nvSpPr>
          <p:cNvPr id="2" name="Rectangle 1"/>
          <p:cNvSpPr/>
          <p:nvPr/>
        </p:nvSpPr>
        <p:spPr>
          <a:xfrm>
            <a:off x="742176" y="2667000"/>
            <a:ext cx="2097049"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mn-ea"/>
                <a:cs typeface="+mn-cs"/>
              </a:rPr>
              <a:t>Hydrogen</a:t>
            </a:r>
          </a:p>
        </p:txBody>
      </p:sp>
      <p:pic>
        <p:nvPicPr>
          <p:cNvPr id="10" name="Picture 9">
            <a:extLst>
              <a:ext uri="{FF2B5EF4-FFF2-40B4-BE49-F238E27FC236}">
                <a16:creationId xmlns:a16="http://schemas.microsoft.com/office/drawing/2014/main" id="{4F50691D-1254-BFC8-6B8B-F83738395FF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44409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What atom is beneath the boxes? </a:t>
            </a:r>
          </a:p>
          <a:p>
            <a:pPr lvl="1"/>
            <a:r>
              <a:rPr lang="en-US" dirty="0"/>
              <a:t>Note: This is water in its solid state (ice)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5930"/>
            <a:ext cx="8686800" cy="485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33800" y="3867190"/>
            <a:ext cx="1676400" cy="838200"/>
          </a:xfrm>
          <a:prstGeom prst="roundRect">
            <a:avLst/>
          </a:prstGeom>
          <a:noFill/>
          <a:ln>
            <a:solidFill>
              <a:srgbClr val="FF0000"/>
            </a:solidFill>
          </a:ln>
          <a:effectLst>
            <a:glow rad="228600">
              <a:srgbClr val="C00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3733800" y="37940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7" name="Rounded Rectangle 6"/>
          <p:cNvSpPr/>
          <p:nvPr/>
        </p:nvSpPr>
        <p:spPr>
          <a:xfrm>
            <a:off x="1905000" y="1828800"/>
            <a:ext cx="990600" cy="838200"/>
          </a:xfrm>
          <a:prstGeom prst="roundRect">
            <a:avLst/>
          </a:prstGeom>
          <a:noFill/>
          <a:ln>
            <a:solidFill>
              <a:schemeClr val="accent2">
                <a:lumMod val="60000"/>
                <a:lumOff val="40000"/>
              </a:schemeClr>
            </a:solidFill>
          </a:ln>
          <a:effectLst>
            <a:glow rad="177800">
              <a:schemeClr val="accent2">
                <a:satMod val="175000"/>
                <a:alpha val="7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1562598" y="1842888"/>
            <a:ext cx="684804"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9" name="Rectangle 8"/>
          <p:cNvSpPr/>
          <p:nvPr/>
        </p:nvSpPr>
        <p:spPr>
          <a:xfrm>
            <a:off x="7931951" y="-9169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2</a:t>
            </a:r>
          </a:p>
        </p:txBody>
      </p:sp>
      <p:sp>
        <p:nvSpPr>
          <p:cNvPr id="2" name="Rectangle 1"/>
          <p:cNvSpPr/>
          <p:nvPr/>
        </p:nvSpPr>
        <p:spPr>
          <a:xfrm>
            <a:off x="742176" y="2667000"/>
            <a:ext cx="2097049"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mn-ea"/>
                <a:cs typeface="+mn-cs"/>
              </a:rPr>
              <a:t>Hydrogen</a:t>
            </a:r>
          </a:p>
        </p:txBody>
      </p:sp>
      <p:sp>
        <p:nvSpPr>
          <p:cNvPr id="10" name="Rectangle 9"/>
          <p:cNvSpPr/>
          <p:nvPr/>
        </p:nvSpPr>
        <p:spPr>
          <a:xfrm>
            <a:off x="4604084" y="4120615"/>
            <a:ext cx="2286000"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22225">
                  <a:solidFill>
                    <a:sysClr val="windowText" lastClr="000000"/>
                  </a:solidFill>
                  <a:prstDash val="solid"/>
                </a:ln>
                <a:solidFill>
                  <a:srgbClr val="FF0000"/>
                </a:solidFill>
                <a:effectLst/>
                <a:uLnTx/>
                <a:uFillTx/>
                <a:latin typeface="Arial" panose="020B0604020202020204" pitchFamily="34" charset="0"/>
                <a:ea typeface="+mn-ea"/>
                <a:cs typeface="+mn-cs"/>
              </a:rPr>
              <a:t>Oxygen</a:t>
            </a:r>
          </a:p>
        </p:txBody>
      </p:sp>
      <p:pic>
        <p:nvPicPr>
          <p:cNvPr id="11" name="Picture 10">
            <a:extLst>
              <a:ext uri="{FF2B5EF4-FFF2-40B4-BE49-F238E27FC236}">
                <a16:creationId xmlns:a16="http://schemas.microsoft.com/office/drawing/2014/main" id="{CF1B027D-4AB8-1074-6C6A-961298D7566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53261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90500" y="178742"/>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Water is a polar     molecule. One end tends to have a positive charge and other a negative charge.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Which is + and which is -?</a:t>
            </a:r>
            <a:endPar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67587" name="Picture 7" descr="Water%20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343400"/>
          </a:xfrm>
          <a:prstGeom prst="rect">
            <a:avLst/>
          </a:prstGeom>
          <a:noFill/>
          <a:ln w="76200">
            <a:solidFill>
              <a:srgbClr val="FF9966"/>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591" name="WordArt 7"/>
          <p:cNvSpPr>
            <a:spLocks noChangeArrowheads="1" noChangeShapeType="1" noTextEdit="1"/>
          </p:cNvSpPr>
          <p:nvPr/>
        </p:nvSpPr>
        <p:spPr bwMode="auto">
          <a:xfrm>
            <a:off x="8153400" y="1570387"/>
            <a:ext cx="6096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
        <p:nvSpPr>
          <p:cNvPr id="2" name="Rounded Rectangle 1"/>
          <p:cNvSpPr/>
          <p:nvPr/>
        </p:nvSpPr>
        <p:spPr>
          <a:xfrm>
            <a:off x="2209800" y="178742"/>
            <a:ext cx="1371600" cy="609600"/>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4248648" y="202540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4" name="Freeform 3"/>
          <p:cNvSpPr/>
          <p:nvPr/>
        </p:nvSpPr>
        <p:spPr>
          <a:xfrm>
            <a:off x="2590800" y="5181600"/>
            <a:ext cx="3566961" cy="1002632"/>
          </a:xfrm>
          <a:custGeom>
            <a:avLst/>
            <a:gdLst>
              <a:gd name="connsiteX0" fmla="*/ 1037062 w 2935644"/>
              <a:gd name="connsiteY0" fmla="*/ 0 h 1010653"/>
              <a:gd name="connsiteX1" fmla="*/ 2346 w 2935644"/>
              <a:gd name="connsiteY1" fmla="*/ 721895 h 1010653"/>
              <a:gd name="connsiteX2" fmla="*/ 38441 w 2935644"/>
              <a:gd name="connsiteY2" fmla="*/ 745958 h 1010653"/>
              <a:gd name="connsiteX3" fmla="*/ 86567 w 2935644"/>
              <a:gd name="connsiteY3" fmla="*/ 757989 h 1010653"/>
              <a:gd name="connsiteX4" fmla="*/ 182820 w 2935644"/>
              <a:gd name="connsiteY4" fmla="*/ 830179 h 1010653"/>
              <a:gd name="connsiteX5" fmla="*/ 218915 w 2935644"/>
              <a:gd name="connsiteY5" fmla="*/ 854242 h 1010653"/>
              <a:gd name="connsiteX6" fmla="*/ 291104 w 2935644"/>
              <a:gd name="connsiteY6" fmla="*/ 878305 h 1010653"/>
              <a:gd name="connsiteX7" fmla="*/ 363294 w 2935644"/>
              <a:gd name="connsiteY7" fmla="*/ 902368 h 1010653"/>
              <a:gd name="connsiteX8" fmla="*/ 399388 w 2935644"/>
              <a:gd name="connsiteY8" fmla="*/ 914400 h 1010653"/>
              <a:gd name="connsiteX9" fmla="*/ 435483 w 2935644"/>
              <a:gd name="connsiteY9" fmla="*/ 950495 h 1010653"/>
              <a:gd name="connsiteX10" fmla="*/ 483609 w 2935644"/>
              <a:gd name="connsiteY10" fmla="*/ 962526 h 1010653"/>
              <a:gd name="connsiteX11" fmla="*/ 664083 w 2935644"/>
              <a:gd name="connsiteY11" fmla="*/ 986589 h 1010653"/>
              <a:gd name="connsiteX12" fmla="*/ 892683 w 2935644"/>
              <a:gd name="connsiteY12" fmla="*/ 1010653 h 1010653"/>
              <a:gd name="connsiteX13" fmla="*/ 1049094 w 2935644"/>
              <a:gd name="connsiteY13" fmla="*/ 986589 h 1010653"/>
              <a:gd name="connsiteX14" fmla="*/ 1157378 w 2935644"/>
              <a:gd name="connsiteY14" fmla="*/ 974558 h 1010653"/>
              <a:gd name="connsiteX15" fmla="*/ 1313788 w 2935644"/>
              <a:gd name="connsiteY15" fmla="*/ 950495 h 1010653"/>
              <a:gd name="connsiteX16" fmla="*/ 1373946 w 2935644"/>
              <a:gd name="connsiteY16" fmla="*/ 938463 h 1010653"/>
              <a:gd name="connsiteX17" fmla="*/ 1542388 w 2935644"/>
              <a:gd name="connsiteY17" fmla="*/ 926432 h 1010653"/>
              <a:gd name="connsiteX18" fmla="*/ 1602546 w 2935644"/>
              <a:gd name="connsiteY18" fmla="*/ 914400 h 1010653"/>
              <a:gd name="connsiteX19" fmla="*/ 1686767 w 2935644"/>
              <a:gd name="connsiteY19" fmla="*/ 902368 h 1010653"/>
              <a:gd name="connsiteX20" fmla="*/ 1722862 w 2935644"/>
              <a:gd name="connsiteY20" fmla="*/ 890337 h 1010653"/>
              <a:gd name="connsiteX21" fmla="*/ 1903336 w 2935644"/>
              <a:gd name="connsiteY21" fmla="*/ 878305 h 1010653"/>
              <a:gd name="connsiteX22" fmla="*/ 2023651 w 2935644"/>
              <a:gd name="connsiteY22" fmla="*/ 866274 h 1010653"/>
              <a:gd name="connsiteX23" fmla="*/ 2107872 w 2935644"/>
              <a:gd name="connsiteY23" fmla="*/ 854242 h 1010653"/>
              <a:gd name="connsiteX24" fmla="*/ 2396630 w 2935644"/>
              <a:gd name="connsiteY24" fmla="*/ 842210 h 1010653"/>
              <a:gd name="connsiteX25" fmla="*/ 2589136 w 2935644"/>
              <a:gd name="connsiteY25" fmla="*/ 818147 h 1010653"/>
              <a:gd name="connsiteX26" fmla="*/ 2745546 w 2935644"/>
              <a:gd name="connsiteY26" fmla="*/ 806116 h 1010653"/>
              <a:gd name="connsiteX27" fmla="*/ 2853830 w 2935644"/>
              <a:gd name="connsiteY27" fmla="*/ 770021 h 1010653"/>
              <a:gd name="connsiteX28" fmla="*/ 2889925 w 2935644"/>
              <a:gd name="connsiteY28" fmla="*/ 757989 h 1010653"/>
              <a:gd name="connsiteX29" fmla="*/ 2913988 w 2935644"/>
              <a:gd name="connsiteY29" fmla="*/ 589547 h 1010653"/>
              <a:gd name="connsiteX30" fmla="*/ 2865862 w 2935644"/>
              <a:gd name="connsiteY30" fmla="*/ 505326 h 1010653"/>
              <a:gd name="connsiteX31" fmla="*/ 2793672 w 2935644"/>
              <a:gd name="connsiteY31" fmla="*/ 421105 h 1010653"/>
              <a:gd name="connsiteX32" fmla="*/ 2769609 w 2935644"/>
              <a:gd name="connsiteY32" fmla="*/ 385010 h 1010653"/>
              <a:gd name="connsiteX33" fmla="*/ 2673357 w 2935644"/>
              <a:gd name="connsiteY33" fmla="*/ 300789 h 1010653"/>
              <a:gd name="connsiteX34" fmla="*/ 2553041 w 2935644"/>
              <a:gd name="connsiteY34" fmla="*/ 216568 h 1010653"/>
              <a:gd name="connsiteX35" fmla="*/ 2516946 w 2935644"/>
              <a:gd name="connsiteY35" fmla="*/ 192505 h 1010653"/>
              <a:gd name="connsiteX36" fmla="*/ 2444757 w 2935644"/>
              <a:gd name="connsiteY36" fmla="*/ 132347 h 1010653"/>
              <a:gd name="connsiteX37" fmla="*/ 2372567 w 2935644"/>
              <a:gd name="connsiteY37" fmla="*/ 84221 h 1010653"/>
              <a:gd name="connsiteX38" fmla="*/ 2252251 w 2935644"/>
              <a:gd name="connsiteY38" fmla="*/ 48126 h 1010653"/>
              <a:gd name="connsiteX39" fmla="*/ 2083809 w 2935644"/>
              <a:gd name="connsiteY39" fmla="*/ 24063 h 1010653"/>
              <a:gd name="connsiteX40" fmla="*/ 1710830 w 2935644"/>
              <a:gd name="connsiteY40" fmla="*/ 48126 h 1010653"/>
              <a:gd name="connsiteX41" fmla="*/ 1674736 w 2935644"/>
              <a:gd name="connsiteY41" fmla="*/ 60158 h 1010653"/>
              <a:gd name="connsiteX42" fmla="*/ 1578483 w 2935644"/>
              <a:gd name="connsiteY42" fmla="*/ 84221 h 1010653"/>
              <a:gd name="connsiteX43" fmla="*/ 1530357 w 2935644"/>
              <a:gd name="connsiteY43" fmla="*/ 96253 h 1010653"/>
              <a:gd name="connsiteX44" fmla="*/ 1446136 w 2935644"/>
              <a:gd name="connsiteY44" fmla="*/ 120316 h 1010653"/>
              <a:gd name="connsiteX45" fmla="*/ 1205504 w 2935644"/>
              <a:gd name="connsiteY45" fmla="*/ 84221 h 1010653"/>
              <a:gd name="connsiteX46" fmla="*/ 1133315 w 2935644"/>
              <a:gd name="connsiteY46" fmla="*/ 60158 h 1010653"/>
              <a:gd name="connsiteX47" fmla="*/ 1097220 w 2935644"/>
              <a:gd name="connsiteY47" fmla="*/ 48126 h 1010653"/>
              <a:gd name="connsiteX48" fmla="*/ 940809 w 2935644"/>
              <a:gd name="connsiteY48" fmla="*/ 60158 h 10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5644" h="1010653">
                <a:moveTo>
                  <a:pt x="1037062" y="0"/>
                </a:moveTo>
                <a:cubicBezTo>
                  <a:pt x="692157" y="240632"/>
                  <a:pt x="339273" y="470214"/>
                  <a:pt x="2346" y="721895"/>
                </a:cubicBezTo>
                <a:cubicBezTo>
                  <a:pt x="-9239" y="730549"/>
                  <a:pt x="25150" y="740262"/>
                  <a:pt x="38441" y="745958"/>
                </a:cubicBezTo>
                <a:cubicBezTo>
                  <a:pt x="53640" y="752472"/>
                  <a:pt x="70525" y="753979"/>
                  <a:pt x="86567" y="757989"/>
                </a:cubicBezTo>
                <a:cubicBezTo>
                  <a:pt x="131079" y="802503"/>
                  <a:pt x="101191" y="775761"/>
                  <a:pt x="182820" y="830179"/>
                </a:cubicBezTo>
                <a:cubicBezTo>
                  <a:pt x="194852" y="838200"/>
                  <a:pt x="205197" y="849669"/>
                  <a:pt x="218915" y="854242"/>
                </a:cubicBezTo>
                <a:lnTo>
                  <a:pt x="291104" y="878305"/>
                </a:lnTo>
                <a:lnTo>
                  <a:pt x="363294" y="902368"/>
                </a:lnTo>
                <a:lnTo>
                  <a:pt x="399388" y="914400"/>
                </a:lnTo>
                <a:cubicBezTo>
                  <a:pt x="411420" y="926432"/>
                  <a:pt x="420710" y="942053"/>
                  <a:pt x="435483" y="950495"/>
                </a:cubicBezTo>
                <a:cubicBezTo>
                  <a:pt x="449840" y="958699"/>
                  <a:pt x="467394" y="959283"/>
                  <a:pt x="483609" y="962526"/>
                </a:cubicBezTo>
                <a:cubicBezTo>
                  <a:pt x="551126" y="976029"/>
                  <a:pt x="591838" y="978562"/>
                  <a:pt x="664083" y="986589"/>
                </a:cubicBezTo>
                <a:cubicBezTo>
                  <a:pt x="756294" y="1009643"/>
                  <a:pt x="748236" y="1010653"/>
                  <a:pt x="892683" y="1010653"/>
                </a:cubicBezTo>
                <a:cubicBezTo>
                  <a:pt x="965355" y="1010653"/>
                  <a:pt x="984977" y="995748"/>
                  <a:pt x="1049094" y="986589"/>
                </a:cubicBezTo>
                <a:cubicBezTo>
                  <a:pt x="1085046" y="981453"/>
                  <a:pt x="1121283" y="978568"/>
                  <a:pt x="1157378" y="974558"/>
                </a:cubicBezTo>
                <a:cubicBezTo>
                  <a:pt x="1257563" y="949511"/>
                  <a:pt x="1152115" y="973591"/>
                  <a:pt x="1313788" y="950495"/>
                </a:cubicBezTo>
                <a:cubicBezTo>
                  <a:pt x="1334032" y="947603"/>
                  <a:pt x="1353609" y="940604"/>
                  <a:pt x="1373946" y="938463"/>
                </a:cubicBezTo>
                <a:cubicBezTo>
                  <a:pt x="1429927" y="932570"/>
                  <a:pt x="1486241" y="930442"/>
                  <a:pt x="1542388" y="926432"/>
                </a:cubicBezTo>
                <a:cubicBezTo>
                  <a:pt x="1562441" y="922421"/>
                  <a:pt x="1582374" y="917762"/>
                  <a:pt x="1602546" y="914400"/>
                </a:cubicBezTo>
                <a:cubicBezTo>
                  <a:pt x="1630519" y="909738"/>
                  <a:pt x="1658959" y="907930"/>
                  <a:pt x="1686767" y="902368"/>
                </a:cubicBezTo>
                <a:cubicBezTo>
                  <a:pt x="1699203" y="899881"/>
                  <a:pt x="1710257" y="891738"/>
                  <a:pt x="1722862" y="890337"/>
                </a:cubicBezTo>
                <a:cubicBezTo>
                  <a:pt x="1782785" y="883679"/>
                  <a:pt x="1843236" y="883113"/>
                  <a:pt x="1903336" y="878305"/>
                </a:cubicBezTo>
                <a:cubicBezTo>
                  <a:pt x="1943513" y="875091"/>
                  <a:pt x="1983622" y="870983"/>
                  <a:pt x="2023651" y="866274"/>
                </a:cubicBezTo>
                <a:cubicBezTo>
                  <a:pt x="2051815" y="862961"/>
                  <a:pt x="2079572" y="856068"/>
                  <a:pt x="2107872" y="854242"/>
                </a:cubicBezTo>
                <a:cubicBezTo>
                  <a:pt x="2204008" y="848039"/>
                  <a:pt x="2300377" y="846221"/>
                  <a:pt x="2396630" y="842210"/>
                </a:cubicBezTo>
                <a:cubicBezTo>
                  <a:pt x="2475349" y="830965"/>
                  <a:pt x="2505754" y="825727"/>
                  <a:pt x="2589136" y="818147"/>
                </a:cubicBezTo>
                <a:cubicBezTo>
                  <a:pt x="2641212" y="813413"/>
                  <a:pt x="2693409" y="810126"/>
                  <a:pt x="2745546" y="806116"/>
                </a:cubicBezTo>
                <a:lnTo>
                  <a:pt x="2853830" y="770021"/>
                </a:lnTo>
                <a:lnTo>
                  <a:pt x="2889925" y="757989"/>
                </a:lnTo>
                <a:cubicBezTo>
                  <a:pt x="2952131" y="695785"/>
                  <a:pt x="2941132" y="725269"/>
                  <a:pt x="2913988" y="589547"/>
                </a:cubicBezTo>
                <a:cubicBezTo>
                  <a:pt x="2910072" y="569966"/>
                  <a:pt x="2878417" y="522903"/>
                  <a:pt x="2865862" y="505326"/>
                </a:cubicBezTo>
                <a:cubicBezTo>
                  <a:pt x="2775743" y="379160"/>
                  <a:pt x="2881124" y="526048"/>
                  <a:pt x="2793672" y="421105"/>
                </a:cubicBezTo>
                <a:cubicBezTo>
                  <a:pt x="2784415" y="409996"/>
                  <a:pt x="2779131" y="395892"/>
                  <a:pt x="2769609" y="385010"/>
                </a:cubicBezTo>
                <a:cubicBezTo>
                  <a:pt x="2709692" y="316534"/>
                  <a:pt x="2727710" y="339613"/>
                  <a:pt x="2673357" y="300789"/>
                </a:cubicBezTo>
                <a:cubicBezTo>
                  <a:pt x="2548692" y="211742"/>
                  <a:pt x="2718931" y="327162"/>
                  <a:pt x="2553041" y="216568"/>
                </a:cubicBezTo>
                <a:lnTo>
                  <a:pt x="2516946" y="192505"/>
                </a:lnTo>
                <a:cubicBezTo>
                  <a:pt x="2477465" y="133283"/>
                  <a:pt x="2512600" y="173053"/>
                  <a:pt x="2444757" y="132347"/>
                </a:cubicBezTo>
                <a:cubicBezTo>
                  <a:pt x="2419958" y="117468"/>
                  <a:pt x="2400003" y="93366"/>
                  <a:pt x="2372567" y="84221"/>
                </a:cubicBezTo>
                <a:cubicBezTo>
                  <a:pt x="2340477" y="73524"/>
                  <a:pt x="2288616" y="54187"/>
                  <a:pt x="2252251" y="48126"/>
                </a:cubicBezTo>
                <a:cubicBezTo>
                  <a:pt x="2196305" y="38802"/>
                  <a:pt x="2083809" y="24063"/>
                  <a:pt x="2083809" y="24063"/>
                </a:cubicBezTo>
                <a:cubicBezTo>
                  <a:pt x="1986923" y="28100"/>
                  <a:pt x="1825597" y="25173"/>
                  <a:pt x="1710830" y="48126"/>
                </a:cubicBezTo>
                <a:cubicBezTo>
                  <a:pt x="1698394" y="50613"/>
                  <a:pt x="1686971" y="56821"/>
                  <a:pt x="1674736" y="60158"/>
                </a:cubicBezTo>
                <a:cubicBezTo>
                  <a:pt x="1642830" y="68860"/>
                  <a:pt x="1610567" y="76200"/>
                  <a:pt x="1578483" y="84221"/>
                </a:cubicBezTo>
                <a:cubicBezTo>
                  <a:pt x="1562441" y="88232"/>
                  <a:pt x="1546044" y="91024"/>
                  <a:pt x="1530357" y="96253"/>
                </a:cubicBezTo>
                <a:cubicBezTo>
                  <a:pt x="1478575" y="113513"/>
                  <a:pt x="1506566" y="105208"/>
                  <a:pt x="1446136" y="120316"/>
                </a:cubicBezTo>
                <a:cubicBezTo>
                  <a:pt x="1252398" y="106477"/>
                  <a:pt x="1331094" y="126084"/>
                  <a:pt x="1205504" y="84221"/>
                </a:cubicBezTo>
                <a:lnTo>
                  <a:pt x="1133315" y="60158"/>
                </a:lnTo>
                <a:lnTo>
                  <a:pt x="1097220" y="48126"/>
                </a:lnTo>
                <a:cubicBezTo>
                  <a:pt x="997338" y="64773"/>
                  <a:pt x="1049425" y="60158"/>
                  <a:pt x="940809" y="60158"/>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4163446" y="5251913"/>
            <a:ext cx="740908"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Tree>
    <p:extLst>
      <p:ext uri="{BB962C8B-B14F-4D97-AF65-F5344CB8AC3E}">
        <p14:creationId xmlns:p14="http://schemas.microsoft.com/office/powerpoint/2010/main" val="3971474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90500" y="178742"/>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Water is a polar     molecule. One end tends to have a positive charge and other a negative charge.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Which is + and which is -?</a:t>
            </a:r>
            <a:endPar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67587" name="Picture 7" descr="Water%20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343400"/>
          </a:xfrm>
          <a:prstGeom prst="rect">
            <a:avLst/>
          </a:prstGeom>
          <a:noFill/>
          <a:ln w="76200">
            <a:solidFill>
              <a:srgbClr val="FF9966"/>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591" name="WordArt 7"/>
          <p:cNvSpPr>
            <a:spLocks noChangeArrowheads="1" noChangeShapeType="1" noTextEdit="1"/>
          </p:cNvSpPr>
          <p:nvPr/>
        </p:nvSpPr>
        <p:spPr bwMode="auto">
          <a:xfrm>
            <a:off x="8153400" y="1570387"/>
            <a:ext cx="6096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
        <p:nvSpPr>
          <p:cNvPr id="2" name="Rounded Rectangle 1"/>
          <p:cNvSpPr/>
          <p:nvPr/>
        </p:nvSpPr>
        <p:spPr>
          <a:xfrm>
            <a:off x="2209800" y="178742"/>
            <a:ext cx="1371600" cy="609600"/>
          </a:xfrm>
          <a:prstGeom prst="roundRect">
            <a:avLst/>
          </a:prstGeom>
          <a:ln>
            <a:solidFill>
              <a:srgbClr val="00B0F0"/>
            </a:solidFill>
          </a:ln>
          <a:effectLst>
            <a:glow rad="533400">
              <a:schemeClr val="accent1">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4248648" y="202540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4" name="Freeform 3"/>
          <p:cNvSpPr/>
          <p:nvPr/>
        </p:nvSpPr>
        <p:spPr>
          <a:xfrm>
            <a:off x="2590800" y="5181600"/>
            <a:ext cx="3566961" cy="1002632"/>
          </a:xfrm>
          <a:custGeom>
            <a:avLst/>
            <a:gdLst>
              <a:gd name="connsiteX0" fmla="*/ 1037062 w 2935644"/>
              <a:gd name="connsiteY0" fmla="*/ 0 h 1010653"/>
              <a:gd name="connsiteX1" fmla="*/ 2346 w 2935644"/>
              <a:gd name="connsiteY1" fmla="*/ 721895 h 1010653"/>
              <a:gd name="connsiteX2" fmla="*/ 38441 w 2935644"/>
              <a:gd name="connsiteY2" fmla="*/ 745958 h 1010653"/>
              <a:gd name="connsiteX3" fmla="*/ 86567 w 2935644"/>
              <a:gd name="connsiteY3" fmla="*/ 757989 h 1010653"/>
              <a:gd name="connsiteX4" fmla="*/ 182820 w 2935644"/>
              <a:gd name="connsiteY4" fmla="*/ 830179 h 1010653"/>
              <a:gd name="connsiteX5" fmla="*/ 218915 w 2935644"/>
              <a:gd name="connsiteY5" fmla="*/ 854242 h 1010653"/>
              <a:gd name="connsiteX6" fmla="*/ 291104 w 2935644"/>
              <a:gd name="connsiteY6" fmla="*/ 878305 h 1010653"/>
              <a:gd name="connsiteX7" fmla="*/ 363294 w 2935644"/>
              <a:gd name="connsiteY7" fmla="*/ 902368 h 1010653"/>
              <a:gd name="connsiteX8" fmla="*/ 399388 w 2935644"/>
              <a:gd name="connsiteY8" fmla="*/ 914400 h 1010653"/>
              <a:gd name="connsiteX9" fmla="*/ 435483 w 2935644"/>
              <a:gd name="connsiteY9" fmla="*/ 950495 h 1010653"/>
              <a:gd name="connsiteX10" fmla="*/ 483609 w 2935644"/>
              <a:gd name="connsiteY10" fmla="*/ 962526 h 1010653"/>
              <a:gd name="connsiteX11" fmla="*/ 664083 w 2935644"/>
              <a:gd name="connsiteY11" fmla="*/ 986589 h 1010653"/>
              <a:gd name="connsiteX12" fmla="*/ 892683 w 2935644"/>
              <a:gd name="connsiteY12" fmla="*/ 1010653 h 1010653"/>
              <a:gd name="connsiteX13" fmla="*/ 1049094 w 2935644"/>
              <a:gd name="connsiteY13" fmla="*/ 986589 h 1010653"/>
              <a:gd name="connsiteX14" fmla="*/ 1157378 w 2935644"/>
              <a:gd name="connsiteY14" fmla="*/ 974558 h 1010653"/>
              <a:gd name="connsiteX15" fmla="*/ 1313788 w 2935644"/>
              <a:gd name="connsiteY15" fmla="*/ 950495 h 1010653"/>
              <a:gd name="connsiteX16" fmla="*/ 1373946 w 2935644"/>
              <a:gd name="connsiteY16" fmla="*/ 938463 h 1010653"/>
              <a:gd name="connsiteX17" fmla="*/ 1542388 w 2935644"/>
              <a:gd name="connsiteY17" fmla="*/ 926432 h 1010653"/>
              <a:gd name="connsiteX18" fmla="*/ 1602546 w 2935644"/>
              <a:gd name="connsiteY18" fmla="*/ 914400 h 1010653"/>
              <a:gd name="connsiteX19" fmla="*/ 1686767 w 2935644"/>
              <a:gd name="connsiteY19" fmla="*/ 902368 h 1010653"/>
              <a:gd name="connsiteX20" fmla="*/ 1722862 w 2935644"/>
              <a:gd name="connsiteY20" fmla="*/ 890337 h 1010653"/>
              <a:gd name="connsiteX21" fmla="*/ 1903336 w 2935644"/>
              <a:gd name="connsiteY21" fmla="*/ 878305 h 1010653"/>
              <a:gd name="connsiteX22" fmla="*/ 2023651 w 2935644"/>
              <a:gd name="connsiteY22" fmla="*/ 866274 h 1010653"/>
              <a:gd name="connsiteX23" fmla="*/ 2107872 w 2935644"/>
              <a:gd name="connsiteY23" fmla="*/ 854242 h 1010653"/>
              <a:gd name="connsiteX24" fmla="*/ 2396630 w 2935644"/>
              <a:gd name="connsiteY24" fmla="*/ 842210 h 1010653"/>
              <a:gd name="connsiteX25" fmla="*/ 2589136 w 2935644"/>
              <a:gd name="connsiteY25" fmla="*/ 818147 h 1010653"/>
              <a:gd name="connsiteX26" fmla="*/ 2745546 w 2935644"/>
              <a:gd name="connsiteY26" fmla="*/ 806116 h 1010653"/>
              <a:gd name="connsiteX27" fmla="*/ 2853830 w 2935644"/>
              <a:gd name="connsiteY27" fmla="*/ 770021 h 1010653"/>
              <a:gd name="connsiteX28" fmla="*/ 2889925 w 2935644"/>
              <a:gd name="connsiteY28" fmla="*/ 757989 h 1010653"/>
              <a:gd name="connsiteX29" fmla="*/ 2913988 w 2935644"/>
              <a:gd name="connsiteY29" fmla="*/ 589547 h 1010653"/>
              <a:gd name="connsiteX30" fmla="*/ 2865862 w 2935644"/>
              <a:gd name="connsiteY30" fmla="*/ 505326 h 1010653"/>
              <a:gd name="connsiteX31" fmla="*/ 2793672 w 2935644"/>
              <a:gd name="connsiteY31" fmla="*/ 421105 h 1010653"/>
              <a:gd name="connsiteX32" fmla="*/ 2769609 w 2935644"/>
              <a:gd name="connsiteY32" fmla="*/ 385010 h 1010653"/>
              <a:gd name="connsiteX33" fmla="*/ 2673357 w 2935644"/>
              <a:gd name="connsiteY33" fmla="*/ 300789 h 1010653"/>
              <a:gd name="connsiteX34" fmla="*/ 2553041 w 2935644"/>
              <a:gd name="connsiteY34" fmla="*/ 216568 h 1010653"/>
              <a:gd name="connsiteX35" fmla="*/ 2516946 w 2935644"/>
              <a:gd name="connsiteY35" fmla="*/ 192505 h 1010653"/>
              <a:gd name="connsiteX36" fmla="*/ 2444757 w 2935644"/>
              <a:gd name="connsiteY36" fmla="*/ 132347 h 1010653"/>
              <a:gd name="connsiteX37" fmla="*/ 2372567 w 2935644"/>
              <a:gd name="connsiteY37" fmla="*/ 84221 h 1010653"/>
              <a:gd name="connsiteX38" fmla="*/ 2252251 w 2935644"/>
              <a:gd name="connsiteY38" fmla="*/ 48126 h 1010653"/>
              <a:gd name="connsiteX39" fmla="*/ 2083809 w 2935644"/>
              <a:gd name="connsiteY39" fmla="*/ 24063 h 1010653"/>
              <a:gd name="connsiteX40" fmla="*/ 1710830 w 2935644"/>
              <a:gd name="connsiteY40" fmla="*/ 48126 h 1010653"/>
              <a:gd name="connsiteX41" fmla="*/ 1674736 w 2935644"/>
              <a:gd name="connsiteY41" fmla="*/ 60158 h 1010653"/>
              <a:gd name="connsiteX42" fmla="*/ 1578483 w 2935644"/>
              <a:gd name="connsiteY42" fmla="*/ 84221 h 1010653"/>
              <a:gd name="connsiteX43" fmla="*/ 1530357 w 2935644"/>
              <a:gd name="connsiteY43" fmla="*/ 96253 h 1010653"/>
              <a:gd name="connsiteX44" fmla="*/ 1446136 w 2935644"/>
              <a:gd name="connsiteY44" fmla="*/ 120316 h 1010653"/>
              <a:gd name="connsiteX45" fmla="*/ 1205504 w 2935644"/>
              <a:gd name="connsiteY45" fmla="*/ 84221 h 1010653"/>
              <a:gd name="connsiteX46" fmla="*/ 1133315 w 2935644"/>
              <a:gd name="connsiteY46" fmla="*/ 60158 h 1010653"/>
              <a:gd name="connsiteX47" fmla="*/ 1097220 w 2935644"/>
              <a:gd name="connsiteY47" fmla="*/ 48126 h 1010653"/>
              <a:gd name="connsiteX48" fmla="*/ 940809 w 2935644"/>
              <a:gd name="connsiteY48" fmla="*/ 60158 h 10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5644" h="1010653">
                <a:moveTo>
                  <a:pt x="1037062" y="0"/>
                </a:moveTo>
                <a:cubicBezTo>
                  <a:pt x="692157" y="240632"/>
                  <a:pt x="339273" y="470214"/>
                  <a:pt x="2346" y="721895"/>
                </a:cubicBezTo>
                <a:cubicBezTo>
                  <a:pt x="-9239" y="730549"/>
                  <a:pt x="25150" y="740262"/>
                  <a:pt x="38441" y="745958"/>
                </a:cubicBezTo>
                <a:cubicBezTo>
                  <a:pt x="53640" y="752472"/>
                  <a:pt x="70525" y="753979"/>
                  <a:pt x="86567" y="757989"/>
                </a:cubicBezTo>
                <a:cubicBezTo>
                  <a:pt x="131079" y="802503"/>
                  <a:pt x="101191" y="775761"/>
                  <a:pt x="182820" y="830179"/>
                </a:cubicBezTo>
                <a:cubicBezTo>
                  <a:pt x="194852" y="838200"/>
                  <a:pt x="205197" y="849669"/>
                  <a:pt x="218915" y="854242"/>
                </a:cubicBezTo>
                <a:lnTo>
                  <a:pt x="291104" y="878305"/>
                </a:lnTo>
                <a:lnTo>
                  <a:pt x="363294" y="902368"/>
                </a:lnTo>
                <a:lnTo>
                  <a:pt x="399388" y="914400"/>
                </a:lnTo>
                <a:cubicBezTo>
                  <a:pt x="411420" y="926432"/>
                  <a:pt x="420710" y="942053"/>
                  <a:pt x="435483" y="950495"/>
                </a:cubicBezTo>
                <a:cubicBezTo>
                  <a:pt x="449840" y="958699"/>
                  <a:pt x="467394" y="959283"/>
                  <a:pt x="483609" y="962526"/>
                </a:cubicBezTo>
                <a:cubicBezTo>
                  <a:pt x="551126" y="976029"/>
                  <a:pt x="591838" y="978562"/>
                  <a:pt x="664083" y="986589"/>
                </a:cubicBezTo>
                <a:cubicBezTo>
                  <a:pt x="756294" y="1009643"/>
                  <a:pt x="748236" y="1010653"/>
                  <a:pt x="892683" y="1010653"/>
                </a:cubicBezTo>
                <a:cubicBezTo>
                  <a:pt x="965355" y="1010653"/>
                  <a:pt x="984977" y="995748"/>
                  <a:pt x="1049094" y="986589"/>
                </a:cubicBezTo>
                <a:cubicBezTo>
                  <a:pt x="1085046" y="981453"/>
                  <a:pt x="1121283" y="978568"/>
                  <a:pt x="1157378" y="974558"/>
                </a:cubicBezTo>
                <a:cubicBezTo>
                  <a:pt x="1257563" y="949511"/>
                  <a:pt x="1152115" y="973591"/>
                  <a:pt x="1313788" y="950495"/>
                </a:cubicBezTo>
                <a:cubicBezTo>
                  <a:pt x="1334032" y="947603"/>
                  <a:pt x="1353609" y="940604"/>
                  <a:pt x="1373946" y="938463"/>
                </a:cubicBezTo>
                <a:cubicBezTo>
                  <a:pt x="1429927" y="932570"/>
                  <a:pt x="1486241" y="930442"/>
                  <a:pt x="1542388" y="926432"/>
                </a:cubicBezTo>
                <a:cubicBezTo>
                  <a:pt x="1562441" y="922421"/>
                  <a:pt x="1582374" y="917762"/>
                  <a:pt x="1602546" y="914400"/>
                </a:cubicBezTo>
                <a:cubicBezTo>
                  <a:pt x="1630519" y="909738"/>
                  <a:pt x="1658959" y="907930"/>
                  <a:pt x="1686767" y="902368"/>
                </a:cubicBezTo>
                <a:cubicBezTo>
                  <a:pt x="1699203" y="899881"/>
                  <a:pt x="1710257" y="891738"/>
                  <a:pt x="1722862" y="890337"/>
                </a:cubicBezTo>
                <a:cubicBezTo>
                  <a:pt x="1782785" y="883679"/>
                  <a:pt x="1843236" y="883113"/>
                  <a:pt x="1903336" y="878305"/>
                </a:cubicBezTo>
                <a:cubicBezTo>
                  <a:pt x="1943513" y="875091"/>
                  <a:pt x="1983622" y="870983"/>
                  <a:pt x="2023651" y="866274"/>
                </a:cubicBezTo>
                <a:cubicBezTo>
                  <a:pt x="2051815" y="862961"/>
                  <a:pt x="2079572" y="856068"/>
                  <a:pt x="2107872" y="854242"/>
                </a:cubicBezTo>
                <a:cubicBezTo>
                  <a:pt x="2204008" y="848039"/>
                  <a:pt x="2300377" y="846221"/>
                  <a:pt x="2396630" y="842210"/>
                </a:cubicBezTo>
                <a:cubicBezTo>
                  <a:pt x="2475349" y="830965"/>
                  <a:pt x="2505754" y="825727"/>
                  <a:pt x="2589136" y="818147"/>
                </a:cubicBezTo>
                <a:cubicBezTo>
                  <a:pt x="2641212" y="813413"/>
                  <a:pt x="2693409" y="810126"/>
                  <a:pt x="2745546" y="806116"/>
                </a:cubicBezTo>
                <a:lnTo>
                  <a:pt x="2853830" y="770021"/>
                </a:lnTo>
                <a:lnTo>
                  <a:pt x="2889925" y="757989"/>
                </a:lnTo>
                <a:cubicBezTo>
                  <a:pt x="2952131" y="695785"/>
                  <a:pt x="2941132" y="725269"/>
                  <a:pt x="2913988" y="589547"/>
                </a:cubicBezTo>
                <a:cubicBezTo>
                  <a:pt x="2910072" y="569966"/>
                  <a:pt x="2878417" y="522903"/>
                  <a:pt x="2865862" y="505326"/>
                </a:cubicBezTo>
                <a:cubicBezTo>
                  <a:pt x="2775743" y="379160"/>
                  <a:pt x="2881124" y="526048"/>
                  <a:pt x="2793672" y="421105"/>
                </a:cubicBezTo>
                <a:cubicBezTo>
                  <a:pt x="2784415" y="409996"/>
                  <a:pt x="2779131" y="395892"/>
                  <a:pt x="2769609" y="385010"/>
                </a:cubicBezTo>
                <a:cubicBezTo>
                  <a:pt x="2709692" y="316534"/>
                  <a:pt x="2727710" y="339613"/>
                  <a:pt x="2673357" y="300789"/>
                </a:cubicBezTo>
                <a:cubicBezTo>
                  <a:pt x="2548692" y="211742"/>
                  <a:pt x="2718931" y="327162"/>
                  <a:pt x="2553041" y="216568"/>
                </a:cubicBezTo>
                <a:lnTo>
                  <a:pt x="2516946" y="192505"/>
                </a:lnTo>
                <a:cubicBezTo>
                  <a:pt x="2477465" y="133283"/>
                  <a:pt x="2512600" y="173053"/>
                  <a:pt x="2444757" y="132347"/>
                </a:cubicBezTo>
                <a:cubicBezTo>
                  <a:pt x="2419958" y="117468"/>
                  <a:pt x="2400003" y="93366"/>
                  <a:pt x="2372567" y="84221"/>
                </a:cubicBezTo>
                <a:cubicBezTo>
                  <a:pt x="2340477" y="73524"/>
                  <a:pt x="2288616" y="54187"/>
                  <a:pt x="2252251" y="48126"/>
                </a:cubicBezTo>
                <a:cubicBezTo>
                  <a:pt x="2196305" y="38802"/>
                  <a:pt x="2083809" y="24063"/>
                  <a:pt x="2083809" y="24063"/>
                </a:cubicBezTo>
                <a:cubicBezTo>
                  <a:pt x="1986923" y="28100"/>
                  <a:pt x="1825597" y="25173"/>
                  <a:pt x="1710830" y="48126"/>
                </a:cubicBezTo>
                <a:cubicBezTo>
                  <a:pt x="1698394" y="50613"/>
                  <a:pt x="1686971" y="56821"/>
                  <a:pt x="1674736" y="60158"/>
                </a:cubicBezTo>
                <a:cubicBezTo>
                  <a:pt x="1642830" y="68860"/>
                  <a:pt x="1610567" y="76200"/>
                  <a:pt x="1578483" y="84221"/>
                </a:cubicBezTo>
                <a:cubicBezTo>
                  <a:pt x="1562441" y="88232"/>
                  <a:pt x="1546044" y="91024"/>
                  <a:pt x="1530357" y="96253"/>
                </a:cubicBezTo>
                <a:cubicBezTo>
                  <a:pt x="1478575" y="113513"/>
                  <a:pt x="1506566" y="105208"/>
                  <a:pt x="1446136" y="120316"/>
                </a:cubicBezTo>
                <a:cubicBezTo>
                  <a:pt x="1252398" y="106477"/>
                  <a:pt x="1331094" y="126084"/>
                  <a:pt x="1205504" y="84221"/>
                </a:cubicBezTo>
                <a:lnTo>
                  <a:pt x="1133315" y="60158"/>
                </a:lnTo>
                <a:lnTo>
                  <a:pt x="1097220" y="48126"/>
                </a:lnTo>
                <a:cubicBezTo>
                  <a:pt x="997338" y="64773"/>
                  <a:pt x="1049425" y="60158"/>
                  <a:pt x="940809" y="60158"/>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4163446" y="5251913"/>
            <a:ext cx="740908"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Tree>
    <p:extLst>
      <p:ext uri="{BB962C8B-B14F-4D97-AF65-F5344CB8AC3E}">
        <p14:creationId xmlns:p14="http://schemas.microsoft.com/office/powerpoint/2010/main" val="3630638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90500" y="178742"/>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Water is a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polar </a:t>
            </a: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molecule. One end tends to have a positive charge and other a negative charge.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Which is + and which is -?</a:t>
            </a:r>
            <a:endPar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67587" name="Picture 7" descr="Water%20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343400"/>
          </a:xfrm>
          <a:prstGeom prst="rect">
            <a:avLst/>
          </a:prstGeom>
          <a:noFill/>
          <a:ln w="76200">
            <a:solidFill>
              <a:srgbClr val="FF9966"/>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591" name="WordArt 7"/>
          <p:cNvSpPr>
            <a:spLocks noChangeArrowheads="1" noChangeShapeType="1" noTextEdit="1"/>
          </p:cNvSpPr>
          <p:nvPr/>
        </p:nvSpPr>
        <p:spPr bwMode="auto">
          <a:xfrm>
            <a:off x="8153400" y="1570387"/>
            <a:ext cx="6096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
        <p:nvSpPr>
          <p:cNvPr id="2" name="Rounded Rectangle 1"/>
          <p:cNvSpPr/>
          <p:nvPr/>
        </p:nvSpPr>
        <p:spPr>
          <a:xfrm>
            <a:off x="2209800" y="246475"/>
            <a:ext cx="1143000" cy="609600"/>
          </a:xfrm>
          <a:prstGeom prst="roundRect">
            <a:avLst/>
          </a:prstGeom>
          <a:noFill/>
          <a:ln>
            <a:solidFill>
              <a:srgbClr val="00B0F0"/>
            </a:solidFill>
          </a:ln>
          <a:effectLst>
            <a:glow rad="101600">
              <a:schemeClr val="accent1">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4248648" y="202540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4" name="Freeform 3"/>
          <p:cNvSpPr/>
          <p:nvPr/>
        </p:nvSpPr>
        <p:spPr>
          <a:xfrm>
            <a:off x="2590800" y="5181600"/>
            <a:ext cx="3566961" cy="1002632"/>
          </a:xfrm>
          <a:custGeom>
            <a:avLst/>
            <a:gdLst>
              <a:gd name="connsiteX0" fmla="*/ 1037062 w 2935644"/>
              <a:gd name="connsiteY0" fmla="*/ 0 h 1010653"/>
              <a:gd name="connsiteX1" fmla="*/ 2346 w 2935644"/>
              <a:gd name="connsiteY1" fmla="*/ 721895 h 1010653"/>
              <a:gd name="connsiteX2" fmla="*/ 38441 w 2935644"/>
              <a:gd name="connsiteY2" fmla="*/ 745958 h 1010653"/>
              <a:gd name="connsiteX3" fmla="*/ 86567 w 2935644"/>
              <a:gd name="connsiteY3" fmla="*/ 757989 h 1010653"/>
              <a:gd name="connsiteX4" fmla="*/ 182820 w 2935644"/>
              <a:gd name="connsiteY4" fmla="*/ 830179 h 1010653"/>
              <a:gd name="connsiteX5" fmla="*/ 218915 w 2935644"/>
              <a:gd name="connsiteY5" fmla="*/ 854242 h 1010653"/>
              <a:gd name="connsiteX6" fmla="*/ 291104 w 2935644"/>
              <a:gd name="connsiteY6" fmla="*/ 878305 h 1010653"/>
              <a:gd name="connsiteX7" fmla="*/ 363294 w 2935644"/>
              <a:gd name="connsiteY7" fmla="*/ 902368 h 1010653"/>
              <a:gd name="connsiteX8" fmla="*/ 399388 w 2935644"/>
              <a:gd name="connsiteY8" fmla="*/ 914400 h 1010653"/>
              <a:gd name="connsiteX9" fmla="*/ 435483 w 2935644"/>
              <a:gd name="connsiteY9" fmla="*/ 950495 h 1010653"/>
              <a:gd name="connsiteX10" fmla="*/ 483609 w 2935644"/>
              <a:gd name="connsiteY10" fmla="*/ 962526 h 1010653"/>
              <a:gd name="connsiteX11" fmla="*/ 664083 w 2935644"/>
              <a:gd name="connsiteY11" fmla="*/ 986589 h 1010653"/>
              <a:gd name="connsiteX12" fmla="*/ 892683 w 2935644"/>
              <a:gd name="connsiteY12" fmla="*/ 1010653 h 1010653"/>
              <a:gd name="connsiteX13" fmla="*/ 1049094 w 2935644"/>
              <a:gd name="connsiteY13" fmla="*/ 986589 h 1010653"/>
              <a:gd name="connsiteX14" fmla="*/ 1157378 w 2935644"/>
              <a:gd name="connsiteY14" fmla="*/ 974558 h 1010653"/>
              <a:gd name="connsiteX15" fmla="*/ 1313788 w 2935644"/>
              <a:gd name="connsiteY15" fmla="*/ 950495 h 1010653"/>
              <a:gd name="connsiteX16" fmla="*/ 1373946 w 2935644"/>
              <a:gd name="connsiteY16" fmla="*/ 938463 h 1010653"/>
              <a:gd name="connsiteX17" fmla="*/ 1542388 w 2935644"/>
              <a:gd name="connsiteY17" fmla="*/ 926432 h 1010653"/>
              <a:gd name="connsiteX18" fmla="*/ 1602546 w 2935644"/>
              <a:gd name="connsiteY18" fmla="*/ 914400 h 1010653"/>
              <a:gd name="connsiteX19" fmla="*/ 1686767 w 2935644"/>
              <a:gd name="connsiteY19" fmla="*/ 902368 h 1010653"/>
              <a:gd name="connsiteX20" fmla="*/ 1722862 w 2935644"/>
              <a:gd name="connsiteY20" fmla="*/ 890337 h 1010653"/>
              <a:gd name="connsiteX21" fmla="*/ 1903336 w 2935644"/>
              <a:gd name="connsiteY21" fmla="*/ 878305 h 1010653"/>
              <a:gd name="connsiteX22" fmla="*/ 2023651 w 2935644"/>
              <a:gd name="connsiteY22" fmla="*/ 866274 h 1010653"/>
              <a:gd name="connsiteX23" fmla="*/ 2107872 w 2935644"/>
              <a:gd name="connsiteY23" fmla="*/ 854242 h 1010653"/>
              <a:gd name="connsiteX24" fmla="*/ 2396630 w 2935644"/>
              <a:gd name="connsiteY24" fmla="*/ 842210 h 1010653"/>
              <a:gd name="connsiteX25" fmla="*/ 2589136 w 2935644"/>
              <a:gd name="connsiteY25" fmla="*/ 818147 h 1010653"/>
              <a:gd name="connsiteX26" fmla="*/ 2745546 w 2935644"/>
              <a:gd name="connsiteY26" fmla="*/ 806116 h 1010653"/>
              <a:gd name="connsiteX27" fmla="*/ 2853830 w 2935644"/>
              <a:gd name="connsiteY27" fmla="*/ 770021 h 1010653"/>
              <a:gd name="connsiteX28" fmla="*/ 2889925 w 2935644"/>
              <a:gd name="connsiteY28" fmla="*/ 757989 h 1010653"/>
              <a:gd name="connsiteX29" fmla="*/ 2913988 w 2935644"/>
              <a:gd name="connsiteY29" fmla="*/ 589547 h 1010653"/>
              <a:gd name="connsiteX30" fmla="*/ 2865862 w 2935644"/>
              <a:gd name="connsiteY30" fmla="*/ 505326 h 1010653"/>
              <a:gd name="connsiteX31" fmla="*/ 2793672 w 2935644"/>
              <a:gd name="connsiteY31" fmla="*/ 421105 h 1010653"/>
              <a:gd name="connsiteX32" fmla="*/ 2769609 w 2935644"/>
              <a:gd name="connsiteY32" fmla="*/ 385010 h 1010653"/>
              <a:gd name="connsiteX33" fmla="*/ 2673357 w 2935644"/>
              <a:gd name="connsiteY33" fmla="*/ 300789 h 1010653"/>
              <a:gd name="connsiteX34" fmla="*/ 2553041 w 2935644"/>
              <a:gd name="connsiteY34" fmla="*/ 216568 h 1010653"/>
              <a:gd name="connsiteX35" fmla="*/ 2516946 w 2935644"/>
              <a:gd name="connsiteY35" fmla="*/ 192505 h 1010653"/>
              <a:gd name="connsiteX36" fmla="*/ 2444757 w 2935644"/>
              <a:gd name="connsiteY36" fmla="*/ 132347 h 1010653"/>
              <a:gd name="connsiteX37" fmla="*/ 2372567 w 2935644"/>
              <a:gd name="connsiteY37" fmla="*/ 84221 h 1010653"/>
              <a:gd name="connsiteX38" fmla="*/ 2252251 w 2935644"/>
              <a:gd name="connsiteY38" fmla="*/ 48126 h 1010653"/>
              <a:gd name="connsiteX39" fmla="*/ 2083809 w 2935644"/>
              <a:gd name="connsiteY39" fmla="*/ 24063 h 1010653"/>
              <a:gd name="connsiteX40" fmla="*/ 1710830 w 2935644"/>
              <a:gd name="connsiteY40" fmla="*/ 48126 h 1010653"/>
              <a:gd name="connsiteX41" fmla="*/ 1674736 w 2935644"/>
              <a:gd name="connsiteY41" fmla="*/ 60158 h 1010653"/>
              <a:gd name="connsiteX42" fmla="*/ 1578483 w 2935644"/>
              <a:gd name="connsiteY42" fmla="*/ 84221 h 1010653"/>
              <a:gd name="connsiteX43" fmla="*/ 1530357 w 2935644"/>
              <a:gd name="connsiteY43" fmla="*/ 96253 h 1010653"/>
              <a:gd name="connsiteX44" fmla="*/ 1446136 w 2935644"/>
              <a:gd name="connsiteY44" fmla="*/ 120316 h 1010653"/>
              <a:gd name="connsiteX45" fmla="*/ 1205504 w 2935644"/>
              <a:gd name="connsiteY45" fmla="*/ 84221 h 1010653"/>
              <a:gd name="connsiteX46" fmla="*/ 1133315 w 2935644"/>
              <a:gd name="connsiteY46" fmla="*/ 60158 h 1010653"/>
              <a:gd name="connsiteX47" fmla="*/ 1097220 w 2935644"/>
              <a:gd name="connsiteY47" fmla="*/ 48126 h 1010653"/>
              <a:gd name="connsiteX48" fmla="*/ 940809 w 2935644"/>
              <a:gd name="connsiteY48" fmla="*/ 60158 h 10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5644" h="1010653">
                <a:moveTo>
                  <a:pt x="1037062" y="0"/>
                </a:moveTo>
                <a:cubicBezTo>
                  <a:pt x="692157" y="240632"/>
                  <a:pt x="339273" y="470214"/>
                  <a:pt x="2346" y="721895"/>
                </a:cubicBezTo>
                <a:cubicBezTo>
                  <a:pt x="-9239" y="730549"/>
                  <a:pt x="25150" y="740262"/>
                  <a:pt x="38441" y="745958"/>
                </a:cubicBezTo>
                <a:cubicBezTo>
                  <a:pt x="53640" y="752472"/>
                  <a:pt x="70525" y="753979"/>
                  <a:pt x="86567" y="757989"/>
                </a:cubicBezTo>
                <a:cubicBezTo>
                  <a:pt x="131079" y="802503"/>
                  <a:pt x="101191" y="775761"/>
                  <a:pt x="182820" y="830179"/>
                </a:cubicBezTo>
                <a:cubicBezTo>
                  <a:pt x="194852" y="838200"/>
                  <a:pt x="205197" y="849669"/>
                  <a:pt x="218915" y="854242"/>
                </a:cubicBezTo>
                <a:lnTo>
                  <a:pt x="291104" y="878305"/>
                </a:lnTo>
                <a:lnTo>
                  <a:pt x="363294" y="902368"/>
                </a:lnTo>
                <a:lnTo>
                  <a:pt x="399388" y="914400"/>
                </a:lnTo>
                <a:cubicBezTo>
                  <a:pt x="411420" y="926432"/>
                  <a:pt x="420710" y="942053"/>
                  <a:pt x="435483" y="950495"/>
                </a:cubicBezTo>
                <a:cubicBezTo>
                  <a:pt x="449840" y="958699"/>
                  <a:pt x="467394" y="959283"/>
                  <a:pt x="483609" y="962526"/>
                </a:cubicBezTo>
                <a:cubicBezTo>
                  <a:pt x="551126" y="976029"/>
                  <a:pt x="591838" y="978562"/>
                  <a:pt x="664083" y="986589"/>
                </a:cubicBezTo>
                <a:cubicBezTo>
                  <a:pt x="756294" y="1009643"/>
                  <a:pt x="748236" y="1010653"/>
                  <a:pt x="892683" y="1010653"/>
                </a:cubicBezTo>
                <a:cubicBezTo>
                  <a:pt x="965355" y="1010653"/>
                  <a:pt x="984977" y="995748"/>
                  <a:pt x="1049094" y="986589"/>
                </a:cubicBezTo>
                <a:cubicBezTo>
                  <a:pt x="1085046" y="981453"/>
                  <a:pt x="1121283" y="978568"/>
                  <a:pt x="1157378" y="974558"/>
                </a:cubicBezTo>
                <a:cubicBezTo>
                  <a:pt x="1257563" y="949511"/>
                  <a:pt x="1152115" y="973591"/>
                  <a:pt x="1313788" y="950495"/>
                </a:cubicBezTo>
                <a:cubicBezTo>
                  <a:pt x="1334032" y="947603"/>
                  <a:pt x="1353609" y="940604"/>
                  <a:pt x="1373946" y="938463"/>
                </a:cubicBezTo>
                <a:cubicBezTo>
                  <a:pt x="1429927" y="932570"/>
                  <a:pt x="1486241" y="930442"/>
                  <a:pt x="1542388" y="926432"/>
                </a:cubicBezTo>
                <a:cubicBezTo>
                  <a:pt x="1562441" y="922421"/>
                  <a:pt x="1582374" y="917762"/>
                  <a:pt x="1602546" y="914400"/>
                </a:cubicBezTo>
                <a:cubicBezTo>
                  <a:pt x="1630519" y="909738"/>
                  <a:pt x="1658959" y="907930"/>
                  <a:pt x="1686767" y="902368"/>
                </a:cubicBezTo>
                <a:cubicBezTo>
                  <a:pt x="1699203" y="899881"/>
                  <a:pt x="1710257" y="891738"/>
                  <a:pt x="1722862" y="890337"/>
                </a:cubicBezTo>
                <a:cubicBezTo>
                  <a:pt x="1782785" y="883679"/>
                  <a:pt x="1843236" y="883113"/>
                  <a:pt x="1903336" y="878305"/>
                </a:cubicBezTo>
                <a:cubicBezTo>
                  <a:pt x="1943513" y="875091"/>
                  <a:pt x="1983622" y="870983"/>
                  <a:pt x="2023651" y="866274"/>
                </a:cubicBezTo>
                <a:cubicBezTo>
                  <a:pt x="2051815" y="862961"/>
                  <a:pt x="2079572" y="856068"/>
                  <a:pt x="2107872" y="854242"/>
                </a:cubicBezTo>
                <a:cubicBezTo>
                  <a:pt x="2204008" y="848039"/>
                  <a:pt x="2300377" y="846221"/>
                  <a:pt x="2396630" y="842210"/>
                </a:cubicBezTo>
                <a:cubicBezTo>
                  <a:pt x="2475349" y="830965"/>
                  <a:pt x="2505754" y="825727"/>
                  <a:pt x="2589136" y="818147"/>
                </a:cubicBezTo>
                <a:cubicBezTo>
                  <a:pt x="2641212" y="813413"/>
                  <a:pt x="2693409" y="810126"/>
                  <a:pt x="2745546" y="806116"/>
                </a:cubicBezTo>
                <a:lnTo>
                  <a:pt x="2853830" y="770021"/>
                </a:lnTo>
                <a:lnTo>
                  <a:pt x="2889925" y="757989"/>
                </a:lnTo>
                <a:cubicBezTo>
                  <a:pt x="2952131" y="695785"/>
                  <a:pt x="2941132" y="725269"/>
                  <a:pt x="2913988" y="589547"/>
                </a:cubicBezTo>
                <a:cubicBezTo>
                  <a:pt x="2910072" y="569966"/>
                  <a:pt x="2878417" y="522903"/>
                  <a:pt x="2865862" y="505326"/>
                </a:cubicBezTo>
                <a:cubicBezTo>
                  <a:pt x="2775743" y="379160"/>
                  <a:pt x="2881124" y="526048"/>
                  <a:pt x="2793672" y="421105"/>
                </a:cubicBezTo>
                <a:cubicBezTo>
                  <a:pt x="2784415" y="409996"/>
                  <a:pt x="2779131" y="395892"/>
                  <a:pt x="2769609" y="385010"/>
                </a:cubicBezTo>
                <a:cubicBezTo>
                  <a:pt x="2709692" y="316534"/>
                  <a:pt x="2727710" y="339613"/>
                  <a:pt x="2673357" y="300789"/>
                </a:cubicBezTo>
                <a:cubicBezTo>
                  <a:pt x="2548692" y="211742"/>
                  <a:pt x="2718931" y="327162"/>
                  <a:pt x="2553041" y="216568"/>
                </a:cubicBezTo>
                <a:lnTo>
                  <a:pt x="2516946" y="192505"/>
                </a:lnTo>
                <a:cubicBezTo>
                  <a:pt x="2477465" y="133283"/>
                  <a:pt x="2512600" y="173053"/>
                  <a:pt x="2444757" y="132347"/>
                </a:cubicBezTo>
                <a:cubicBezTo>
                  <a:pt x="2419958" y="117468"/>
                  <a:pt x="2400003" y="93366"/>
                  <a:pt x="2372567" y="84221"/>
                </a:cubicBezTo>
                <a:cubicBezTo>
                  <a:pt x="2340477" y="73524"/>
                  <a:pt x="2288616" y="54187"/>
                  <a:pt x="2252251" y="48126"/>
                </a:cubicBezTo>
                <a:cubicBezTo>
                  <a:pt x="2196305" y="38802"/>
                  <a:pt x="2083809" y="24063"/>
                  <a:pt x="2083809" y="24063"/>
                </a:cubicBezTo>
                <a:cubicBezTo>
                  <a:pt x="1986923" y="28100"/>
                  <a:pt x="1825597" y="25173"/>
                  <a:pt x="1710830" y="48126"/>
                </a:cubicBezTo>
                <a:cubicBezTo>
                  <a:pt x="1698394" y="50613"/>
                  <a:pt x="1686971" y="56821"/>
                  <a:pt x="1674736" y="60158"/>
                </a:cubicBezTo>
                <a:cubicBezTo>
                  <a:pt x="1642830" y="68860"/>
                  <a:pt x="1610567" y="76200"/>
                  <a:pt x="1578483" y="84221"/>
                </a:cubicBezTo>
                <a:cubicBezTo>
                  <a:pt x="1562441" y="88232"/>
                  <a:pt x="1546044" y="91024"/>
                  <a:pt x="1530357" y="96253"/>
                </a:cubicBezTo>
                <a:cubicBezTo>
                  <a:pt x="1478575" y="113513"/>
                  <a:pt x="1506566" y="105208"/>
                  <a:pt x="1446136" y="120316"/>
                </a:cubicBezTo>
                <a:cubicBezTo>
                  <a:pt x="1252398" y="106477"/>
                  <a:pt x="1331094" y="126084"/>
                  <a:pt x="1205504" y="84221"/>
                </a:cubicBezTo>
                <a:lnTo>
                  <a:pt x="1133315" y="60158"/>
                </a:lnTo>
                <a:lnTo>
                  <a:pt x="1097220" y="48126"/>
                </a:lnTo>
                <a:cubicBezTo>
                  <a:pt x="997338" y="64773"/>
                  <a:pt x="1049425" y="60158"/>
                  <a:pt x="940809" y="60158"/>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4163446" y="5251913"/>
            <a:ext cx="740908"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Tree>
    <p:extLst>
      <p:ext uri="{BB962C8B-B14F-4D97-AF65-F5344CB8AC3E}">
        <p14:creationId xmlns:p14="http://schemas.microsoft.com/office/powerpoint/2010/main" val="1165068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90500" y="178742"/>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Water is a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polar </a:t>
            </a: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molecule. One end tends to have a positive charge and other a negative charge.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Which is </a:t>
            </a:r>
            <a:r>
              <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which is -?</a:t>
            </a:r>
            <a:endPar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67587" name="Picture 7" descr="Water%20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343400"/>
          </a:xfrm>
          <a:prstGeom prst="rect">
            <a:avLst/>
          </a:prstGeom>
          <a:noFill/>
          <a:ln w="76200">
            <a:solidFill>
              <a:srgbClr val="FF9966"/>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591" name="WordArt 7"/>
          <p:cNvSpPr>
            <a:spLocks noChangeArrowheads="1" noChangeShapeType="1" noTextEdit="1"/>
          </p:cNvSpPr>
          <p:nvPr/>
        </p:nvSpPr>
        <p:spPr bwMode="auto">
          <a:xfrm>
            <a:off x="8153400" y="1570387"/>
            <a:ext cx="6096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
        <p:nvSpPr>
          <p:cNvPr id="2" name="Rounded Rectangle 1"/>
          <p:cNvSpPr/>
          <p:nvPr/>
        </p:nvSpPr>
        <p:spPr>
          <a:xfrm>
            <a:off x="2209800" y="246475"/>
            <a:ext cx="1143000" cy="609600"/>
          </a:xfrm>
          <a:prstGeom prst="roundRect">
            <a:avLst/>
          </a:prstGeom>
          <a:noFill/>
          <a:ln>
            <a:solidFill>
              <a:srgbClr val="00B0F0"/>
            </a:solidFill>
          </a:ln>
          <a:effectLst>
            <a:glow rad="101600">
              <a:schemeClr val="accent1">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4248648" y="202540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4" name="Freeform 3"/>
          <p:cNvSpPr/>
          <p:nvPr/>
        </p:nvSpPr>
        <p:spPr>
          <a:xfrm>
            <a:off x="2590800" y="5181600"/>
            <a:ext cx="3566961" cy="1002632"/>
          </a:xfrm>
          <a:custGeom>
            <a:avLst/>
            <a:gdLst>
              <a:gd name="connsiteX0" fmla="*/ 1037062 w 2935644"/>
              <a:gd name="connsiteY0" fmla="*/ 0 h 1010653"/>
              <a:gd name="connsiteX1" fmla="*/ 2346 w 2935644"/>
              <a:gd name="connsiteY1" fmla="*/ 721895 h 1010653"/>
              <a:gd name="connsiteX2" fmla="*/ 38441 w 2935644"/>
              <a:gd name="connsiteY2" fmla="*/ 745958 h 1010653"/>
              <a:gd name="connsiteX3" fmla="*/ 86567 w 2935644"/>
              <a:gd name="connsiteY3" fmla="*/ 757989 h 1010653"/>
              <a:gd name="connsiteX4" fmla="*/ 182820 w 2935644"/>
              <a:gd name="connsiteY4" fmla="*/ 830179 h 1010653"/>
              <a:gd name="connsiteX5" fmla="*/ 218915 w 2935644"/>
              <a:gd name="connsiteY5" fmla="*/ 854242 h 1010653"/>
              <a:gd name="connsiteX6" fmla="*/ 291104 w 2935644"/>
              <a:gd name="connsiteY6" fmla="*/ 878305 h 1010653"/>
              <a:gd name="connsiteX7" fmla="*/ 363294 w 2935644"/>
              <a:gd name="connsiteY7" fmla="*/ 902368 h 1010653"/>
              <a:gd name="connsiteX8" fmla="*/ 399388 w 2935644"/>
              <a:gd name="connsiteY8" fmla="*/ 914400 h 1010653"/>
              <a:gd name="connsiteX9" fmla="*/ 435483 w 2935644"/>
              <a:gd name="connsiteY9" fmla="*/ 950495 h 1010653"/>
              <a:gd name="connsiteX10" fmla="*/ 483609 w 2935644"/>
              <a:gd name="connsiteY10" fmla="*/ 962526 h 1010653"/>
              <a:gd name="connsiteX11" fmla="*/ 664083 w 2935644"/>
              <a:gd name="connsiteY11" fmla="*/ 986589 h 1010653"/>
              <a:gd name="connsiteX12" fmla="*/ 892683 w 2935644"/>
              <a:gd name="connsiteY12" fmla="*/ 1010653 h 1010653"/>
              <a:gd name="connsiteX13" fmla="*/ 1049094 w 2935644"/>
              <a:gd name="connsiteY13" fmla="*/ 986589 h 1010653"/>
              <a:gd name="connsiteX14" fmla="*/ 1157378 w 2935644"/>
              <a:gd name="connsiteY14" fmla="*/ 974558 h 1010653"/>
              <a:gd name="connsiteX15" fmla="*/ 1313788 w 2935644"/>
              <a:gd name="connsiteY15" fmla="*/ 950495 h 1010653"/>
              <a:gd name="connsiteX16" fmla="*/ 1373946 w 2935644"/>
              <a:gd name="connsiteY16" fmla="*/ 938463 h 1010653"/>
              <a:gd name="connsiteX17" fmla="*/ 1542388 w 2935644"/>
              <a:gd name="connsiteY17" fmla="*/ 926432 h 1010653"/>
              <a:gd name="connsiteX18" fmla="*/ 1602546 w 2935644"/>
              <a:gd name="connsiteY18" fmla="*/ 914400 h 1010653"/>
              <a:gd name="connsiteX19" fmla="*/ 1686767 w 2935644"/>
              <a:gd name="connsiteY19" fmla="*/ 902368 h 1010653"/>
              <a:gd name="connsiteX20" fmla="*/ 1722862 w 2935644"/>
              <a:gd name="connsiteY20" fmla="*/ 890337 h 1010653"/>
              <a:gd name="connsiteX21" fmla="*/ 1903336 w 2935644"/>
              <a:gd name="connsiteY21" fmla="*/ 878305 h 1010653"/>
              <a:gd name="connsiteX22" fmla="*/ 2023651 w 2935644"/>
              <a:gd name="connsiteY22" fmla="*/ 866274 h 1010653"/>
              <a:gd name="connsiteX23" fmla="*/ 2107872 w 2935644"/>
              <a:gd name="connsiteY23" fmla="*/ 854242 h 1010653"/>
              <a:gd name="connsiteX24" fmla="*/ 2396630 w 2935644"/>
              <a:gd name="connsiteY24" fmla="*/ 842210 h 1010653"/>
              <a:gd name="connsiteX25" fmla="*/ 2589136 w 2935644"/>
              <a:gd name="connsiteY25" fmla="*/ 818147 h 1010653"/>
              <a:gd name="connsiteX26" fmla="*/ 2745546 w 2935644"/>
              <a:gd name="connsiteY26" fmla="*/ 806116 h 1010653"/>
              <a:gd name="connsiteX27" fmla="*/ 2853830 w 2935644"/>
              <a:gd name="connsiteY27" fmla="*/ 770021 h 1010653"/>
              <a:gd name="connsiteX28" fmla="*/ 2889925 w 2935644"/>
              <a:gd name="connsiteY28" fmla="*/ 757989 h 1010653"/>
              <a:gd name="connsiteX29" fmla="*/ 2913988 w 2935644"/>
              <a:gd name="connsiteY29" fmla="*/ 589547 h 1010653"/>
              <a:gd name="connsiteX30" fmla="*/ 2865862 w 2935644"/>
              <a:gd name="connsiteY30" fmla="*/ 505326 h 1010653"/>
              <a:gd name="connsiteX31" fmla="*/ 2793672 w 2935644"/>
              <a:gd name="connsiteY31" fmla="*/ 421105 h 1010653"/>
              <a:gd name="connsiteX32" fmla="*/ 2769609 w 2935644"/>
              <a:gd name="connsiteY32" fmla="*/ 385010 h 1010653"/>
              <a:gd name="connsiteX33" fmla="*/ 2673357 w 2935644"/>
              <a:gd name="connsiteY33" fmla="*/ 300789 h 1010653"/>
              <a:gd name="connsiteX34" fmla="*/ 2553041 w 2935644"/>
              <a:gd name="connsiteY34" fmla="*/ 216568 h 1010653"/>
              <a:gd name="connsiteX35" fmla="*/ 2516946 w 2935644"/>
              <a:gd name="connsiteY35" fmla="*/ 192505 h 1010653"/>
              <a:gd name="connsiteX36" fmla="*/ 2444757 w 2935644"/>
              <a:gd name="connsiteY36" fmla="*/ 132347 h 1010653"/>
              <a:gd name="connsiteX37" fmla="*/ 2372567 w 2935644"/>
              <a:gd name="connsiteY37" fmla="*/ 84221 h 1010653"/>
              <a:gd name="connsiteX38" fmla="*/ 2252251 w 2935644"/>
              <a:gd name="connsiteY38" fmla="*/ 48126 h 1010653"/>
              <a:gd name="connsiteX39" fmla="*/ 2083809 w 2935644"/>
              <a:gd name="connsiteY39" fmla="*/ 24063 h 1010653"/>
              <a:gd name="connsiteX40" fmla="*/ 1710830 w 2935644"/>
              <a:gd name="connsiteY40" fmla="*/ 48126 h 1010653"/>
              <a:gd name="connsiteX41" fmla="*/ 1674736 w 2935644"/>
              <a:gd name="connsiteY41" fmla="*/ 60158 h 1010653"/>
              <a:gd name="connsiteX42" fmla="*/ 1578483 w 2935644"/>
              <a:gd name="connsiteY42" fmla="*/ 84221 h 1010653"/>
              <a:gd name="connsiteX43" fmla="*/ 1530357 w 2935644"/>
              <a:gd name="connsiteY43" fmla="*/ 96253 h 1010653"/>
              <a:gd name="connsiteX44" fmla="*/ 1446136 w 2935644"/>
              <a:gd name="connsiteY44" fmla="*/ 120316 h 1010653"/>
              <a:gd name="connsiteX45" fmla="*/ 1205504 w 2935644"/>
              <a:gd name="connsiteY45" fmla="*/ 84221 h 1010653"/>
              <a:gd name="connsiteX46" fmla="*/ 1133315 w 2935644"/>
              <a:gd name="connsiteY46" fmla="*/ 60158 h 1010653"/>
              <a:gd name="connsiteX47" fmla="*/ 1097220 w 2935644"/>
              <a:gd name="connsiteY47" fmla="*/ 48126 h 1010653"/>
              <a:gd name="connsiteX48" fmla="*/ 940809 w 2935644"/>
              <a:gd name="connsiteY48" fmla="*/ 60158 h 10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5644" h="1010653">
                <a:moveTo>
                  <a:pt x="1037062" y="0"/>
                </a:moveTo>
                <a:cubicBezTo>
                  <a:pt x="692157" y="240632"/>
                  <a:pt x="339273" y="470214"/>
                  <a:pt x="2346" y="721895"/>
                </a:cubicBezTo>
                <a:cubicBezTo>
                  <a:pt x="-9239" y="730549"/>
                  <a:pt x="25150" y="740262"/>
                  <a:pt x="38441" y="745958"/>
                </a:cubicBezTo>
                <a:cubicBezTo>
                  <a:pt x="53640" y="752472"/>
                  <a:pt x="70525" y="753979"/>
                  <a:pt x="86567" y="757989"/>
                </a:cubicBezTo>
                <a:cubicBezTo>
                  <a:pt x="131079" y="802503"/>
                  <a:pt x="101191" y="775761"/>
                  <a:pt x="182820" y="830179"/>
                </a:cubicBezTo>
                <a:cubicBezTo>
                  <a:pt x="194852" y="838200"/>
                  <a:pt x="205197" y="849669"/>
                  <a:pt x="218915" y="854242"/>
                </a:cubicBezTo>
                <a:lnTo>
                  <a:pt x="291104" y="878305"/>
                </a:lnTo>
                <a:lnTo>
                  <a:pt x="363294" y="902368"/>
                </a:lnTo>
                <a:lnTo>
                  <a:pt x="399388" y="914400"/>
                </a:lnTo>
                <a:cubicBezTo>
                  <a:pt x="411420" y="926432"/>
                  <a:pt x="420710" y="942053"/>
                  <a:pt x="435483" y="950495"/>
                </a:cubicBezTo>
                <a:cubicBezTo>
                  <a:pt x="449840" y="958699"/>
                  <a:pt x="467394" y="959283"/>
                  <a:pt x="483609" y="962526"/>
                </a:cubicBezTo>
                <a:cubicBezTo>
                  <a:pt x="551126" y="976029"/>
                  <a:pt x="591838" y="978562"/>
                  <a:pt x="664083" y="986589"/>
                </a:cubicBezTo>
                <a:cubicBezTo>
                  <a:pt x="756294" y="1009643"/>
                  <a:pt x="748236" y="1010653"/>
                  <a:pt x="892683" y="1010653"/>
                </a:cubicBezTo>
                <a:cubicBezTo>
                  <a:pt x="965355" y="1010653"/>
                  <a:pt x="984977" y="995748"/>
                  <a:pt x="1049094" y="986589"/>
                </a:cubicBezTo>
                <a:cubicBezTo>
                  <a:pt x="1085046" y="981453"/>
                  <a:pt x="1121283" y="978568"/>
                  <a:pt x="1157378" y="974558"/>
                </a:cubicBezTo>
                <a:cubicBezTo>
                  <a:pt x="1257563" y="949511"/>
                  <a:pt x="1152115" y="973591"/>
                  <a:pt x="1313788" y="950495"/>
                </a:cubicBezTo>
                <a:cubicBezTo>
                  <a:pt x="1334032" y="947603"/>
                  <a:pt x="1353609" y="940604"/>
                  <a:pt x="1373946" y="938463"/>
                </a:cubicBezTo>
                <a:cubicBezTo>
                  <a:pt x="1429927" y="932570"/>
                  <a:pt x="1486241" y="930442"/>
                  <a:pt x="1542388" y="926432"/>
                </a:cubicBezTo>
                <a:cubicBezTo>
                  <a:pt x="1562441" y="922421"/>
                  <a:pt x="1582374" y="917762"/>
                  <a:pt x="1602546" y="914400"/>
                </a:cubicBezTo>
                <a:cubicBezTo>
                  <a:pt x="1630519" y="909738"/>
                  <a:pt x="1658959" y="907930"/>
                  <a:pt x="1686767" y="902368"/>
                </a:cubicBezTo>
                <a:cubicBezTo>
                  <a:pt x="1699203" y="899881"/>
                  <a:pt x="1710257" y="891738"/>
                  <a:pt x="1722862" y="890337"/>
                </a:cubicBezTo>
                <a:cubicBezTo>
                  <a:pt x="1782785" y="883679"/>
                  <a:pt x="1843236" y="883113"/>
                  <a:pt x="1903336" y="878305"/>
                </a:cubicBezTo>
                <a:cubicBezTo>
                  <a:pt x="1943513" y="875091"/>
                  <a:pt x="1983622" y="870983"/>
                  <a:pt x="2023651" y="866274"/>
                </a:cubicBezTo>
                <a:cubicBezTo>
                  <a:pt x="2051815" y="862961"/>
                  <a:pt x="2079572" y="856068"/>
                  <a:pt x="2107872" y="854242"/>
                </a:cubicBezTo>
                <a:cubicBezTo>
                  <a:pt x="2204008" y="848039"/>
                  <a:pt x="2300377" y="846221"/>
                  <a:pt x="2396630" y="842210"/>
                </a:cubicBezTo>
                <a:cubicBezTo>
                  <a:pt x="2475349" y="830965"/>
                  <a:pt x="2505754" y="825727"/>
                  <a:pt x="2589136" y="818147"/>
                </a:cubicBezTo>
                <a:cubicBezTo>
                  <a:pt x="2641212" y="813413"/>
                  <a:pt x="2693409" y="810126"/>
                  <a:pt x="2745546" y="806116"/>
                </a:cubicBezTo>
                <a:lnTo>
                  <a:pt x="2853830" y="770021"/>
                </a:lnTo>
                <a:lnTo>
                  <a:pt x="2889925" y="757989"/>
                </a:lnTo>
                <a:cubicBezTo>
                  <a:pt x="2952131" y="695785"/>
                  <a:pt x="2941132" y="725269"/>
                  <a:pt x="2913988" y="589547"/>
                </a:cubicBezTo>
                <a:cubicBezTo>
                  <a:pt x="2910072" y="569966"/>
                  <a:pt x="2878417" y="522903"/>
                  <a:pt x="2865862" y="505326"/>
                </a:cubicBezTo>
                <a:cubicBezTo>
                  <a:pt x="2775743" y="379160"/>
                  <a:pt x="2881124" y="526048"/>
                  <a:pt x="2793672" y="421105"/>
                </a:cubicBezTo>
                <a:cubicBezTo>
                  <a:pt x="2784415" y="409996"/>
                  <a:pt x="2779131" y="395892"/>
                  <a:pt x="2769609" y="385010"/>
                </a:cubicBezTo>
                <a:cubicBezTo>
                  <a:pt x="2709692" y="316534"/>
                  <a:pt x="2727710" y="339613"/>
                  <a:pt x="2673357" y="300789"/>
                </a:cubicBezTo>
                <a:cubicBezTo>
                  <a:pt x="2548692" y="211742"/>
                  <a:pt x="2718931" y="327162"/>
                  <a:pt x="2553041" y="216568"/>
                </a:cubicBezTo>
                <a:lnTo>
                  <a:pt x="2516946" y="192505"/>
                </a:lnTo>
                <a:cubicBezTo>
                  <a:pt x="2477465" y="133283"/>
                  <a:pt x="2512600" y="173053"/>
                  <a:pt x="2444757" y="132347"/>
                </a:cubicBezTo>
                <a:cubicBezTo>
                  <a:pt x="2419958" y="117468"/>
                  <a:pt x="2400003" y="93366"/>
                  <a:pt x="2372567" y="84221"/>
                </a:cubicBezTo>
                <a:cubicBezTo>
                  <a:pt x="2340477" y="73524"/>
                  <a:pt x="2288616" y="54187"/>
                  <a:pt x="2252251" y="48126"/>
                </a:cubicBezTo>
                <a:cubicBezTo>
                  <a:pt x="2196305" y="38802"/>
                  <a:pt x="2083809" y="24063"/>
                  <a:pt x="2083809" y="24063"/>
                </a:cubicBezTo>
                <a:cubicBezTo>
                  <a:pt x="1986923" y="28100"/>
                  <a:pt x="1825597" y="25173"/>
                  <a:pt x="1710830" y="48126"/>
                </a:cubicBezTo>
                <a:cubicBezTo>
                  <a:pt x="1698394" y="50613"/>
                  <a:pt x="1686971" y="56821"/>
                  <a:pt x="1674736" y="60158"/>
                </a:cubicBezTo>
                <a:cubicBezTo>
                  <a:pt x="1642830" y="68860"/>
                  <a:pt x="1610567" y="76200"/>
                  <a:pt x="1578483" y="84221"/>
                </a:cubicBezTo>
                <a:cubicBezTo>
                  <a:pt x="1562441" y="88232"/>
                  <a:pt x="1546044" y="91024"/>
                  <a:pt x="1530357" y="96253"/>
                </a:cubicBezTo>
                <a:cubicBezTo>
                  <a:pt x="1478575" y="113513"/>
                  <a:pt x="1506566" y="105208"/>
                  <a:pt x="1446136" y="120316"/>
                </a:cubicBezTo>
                <a:cubicBezTo>
                  <a:pt x="1252398" y="106477"/>
                  <a:pt x="1331094" y="126084"/>
                  <a:pt x="1205504" y="84221"/>
                </a:cubicBezTo>
                <a:lnTo>
                  <a:pt x="1133315" y="60158"/>
                </a:lnTo>
                <a:lnTo>
                  <a:pt x="1097220" y="48126"/>
                </a:lnTo>
                <a:cubicBezTo>
                  <a:pt x="997338" y="64773"/>
                  <a:pt x="1049425" y="60158"/>
                  <a:pt x="940809" y="60158"/>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4163446" y="5251913"/>
            <a:ext cx="740908"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6" name="Rectangle 5"/>
          <p:cNvSpPr/>
          <p:nvPr/>
        </p:nvSpPr>
        <p:spPr>
          <a:xfrm>
            <a:off x="4163446" y="2310285"/>
            <a:ext cx="90441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FFFFFF"/>
                  </a:solidFill>
                  <a:prstDash val="solid"/>
                </a:ln>
                <a:solidFill>
                  <a:srgbClr val="FFFF00"/>
                </a:solidFill>
                <a:effectLst>
                  <a:glow rad="228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303080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90500" y="178742"/>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Water is a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polar </a:t>
            </a:r>
            <a:r>
              <a:rPr kumimoji="0" lang="en-US" altLang="en-US" sz="3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molecule. One end tends to have a positive charge and other a negative charge. </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Which is </a:t>
            </a:r>
            <a:r>
              <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which is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t>
            </a:r>
            <a:endPar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67587" name="Picture 7" descr="Water%20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343400"/>
          </a:xfrm>
          <a:prstGeom prst="rect">
            <a:avLst/>
          </a:prstGeom>
          <a:noFill/>
          <a:ln w="76200">
            <a:solidFill>
              <a:srgbClr val="FF9966"/>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591" name="WordArt 7"/>
          <p:cNvSpPr>
            <a:spLocks noChangeArrowheads="1" noChangeShapeType="1" noTextEdit="1"/>
          </p:cNvSpPr>
          <p:nvPr/>
        </p:nvSpPr>
        <p:spPr bwMode="auto">
          <a:xfrm>
            <a:off x="8153400" y="1570387"/>
            <a:ext cx="6096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
        <p:nvSpPr>
          <p:cNvPr id="2" name="Rounded Rectangle 1"/>
          <p:cNvSpPr/>
          <p:nvPr/>
        </p:nvSpPr>
        <p:spPr>
          <a:xfrm>
            <a:off x="2209800" y="246475"/>
            <a:ext cx="1143000" cy="609600"/>
          </a:xfrm>
          <a:prstGeom prst="roundRect">
            <a:avLst/>
          </a:prstGeom>
          <a:noFill/>
          <a:ln>
            <a:solidFill>
              <a:srgbClr val="00B0F0"/>
            </a:solidFill>
          </a:ln>
          <a:effectLst>
            <a:glow rad="101600">
              <a:schemeClr val="accent1">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4248648" y="2025401"/>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A</a:t>
            </a:r>
          </a:p>
        </p:txBody>
      </p:sp>
      <p:sp>
        <p:nvSpPr>
          <p:cNvPr id="4" name="Freeform 3"/>
          <p:cNvSpPr/>
          <p:nvPr/>
        </p:nvSpPr>
        <p:spPr>
          <a:xfrm>
            <a:off x="2590800" y="5181600"/>
            <a:ext cx="3566961" cy="1002632"/>
          </a:xfrm>
          <a:custGeom>
            <a:avLst/>
            <a:gdLst>
              <a:gd name="connsiteX0" fmla="*/ 1037062 w 2935644"/>
              <a:gd name="connsiteY0" fmla="*/ 0 h 1010653"/>
              <a:gd name="connsiteX1" fmla="*/ 2346 w 2935644"/>
              <a:gd name="connsiteY1" fmla="*/ 721895 h 1010653"/>
              <a:gd name="connsiteX2" fmla="*/ 38441 w 2935644"/>
              <a:gd name="connsiteY2" fmla="*/ 745958 h 1010653"/>
              <a:gd name="connsiteX3" fmla="*/ 86567 w 2935644"/>
              <a:gd name="connsiteY3" fmla="*/ 757989 h 1010653"/>
              <a:gd name="connsiteX4" fmla="*/ 182820 w 2935644"/>
              <a:gd name="connsiteY4" fmla="*/ 830179 h 1010653"/>
              <a:gd name="connsiteX5" fmla="*/ 218915 w 2935644"/>
              <a:gd name="connsiteY5" fmla="*/ 854242 h 1010653"/>
              <a:gd name="connsiteX6" fmla="*/ 291104 w 2935644"/>
              <a:gd name="connsiteY6" fmla="*/ 878305 h 1010653"/>
              <a:gd name="connsiteX7" fmla="*/ 363294 w 2935644"/>
              <a:gd name="connsiteY7" fmla="*/ 902368 h 1010653"/>
              <a:gd name="connsiteX8" fmla="*/ 399388 w 2935644"/>
              <a:gd name="connsiteY8" fmla="*/ 914400 h 1010653"/>
              <a:gd name="connsiteX9" fmla="*/ 435483 w 2935644"/>
              <a:gd name="connsiteY9" fmla="*/ 950495 h 1010653"/>
              <a:gd name="connsiteX10" fmla="*/ 483609 w 2935644"/>
              <a:gd name="connsiteY10" fmla="*/ 962526 h 1010653"/>
              <a:gd name="connsiteX11" fmla="*/ 664083 w 2935644"/>
              <a:gd name="connsiteY11" fmla="*/ 986589 h 1010653"/>
              <a:gd name="connsiteX12" fmla="*/ 892683 w 2935644"/>
              <a:gd name="connsiteY12" fmla="*/ 1010653 h 1010653"/>
              <a:gd name="connsiteX13" fmla="*/ 1049094 w 2935644"/>
              <a:gd name="connsiteY13" fmla="*/ 986589 h 1010653"/>
              <a:gd name="connsiteX14" fmla="*/ 1157378 w 2935644"/>
              <a:gd name="connsiteY14" fmla="*/ 974558 h 1010653"/>
              <a:gd name="connsiteX15" fmla="*/ 1313788 w 2935644"/>
              <a:gd name="connsiteY15" fmla="*/ 950495 h 1010653"/>
              <a:gd name="connsiteX16" fmla="*/ 1373946 w 2935644"/>
              <a:gd name="connsiteY16" fmla="*/ 938463 h 1010653"/>
              <a:gd name="connsiteX17" fmla="*/ 1542388 w 2935644"/>
              <a:gd name="connsiteY17" fmla="*/ 926432 h 1010653"/>
              <a:gd name="connsiteX18" fmla="*/ 1602546 w 2935644"/>
              <a:gd name="connsiteY18" fmla="*/ 914400 h 1010653"/>
              <a:gd name="connsiteX19" fmla="*/ 1686767 w 2935644"/>
              <a:gd name="connsiteY19" fmla="*/ 902368 h 1010653"/>
              <a:gd name="connsiteX20" fmla="*/ 1722862 w 2935644"/>
              <a:gd name="connsiteY20" fmla="*/ 890337 h 1010653"/>
              <a:gd name="connsiteX21" fmla="*/ 1903336 w 2935644"/>
              <a:gd name="connsiteY21" fmla="*/ 878305 h 1010653"/>
              <a:gd name="connsiteX22" fmla="*/ 2023651 w 2935644"/>
              <a:gd name="connsiteY22" fmla="*/ 866274 h 1010653"/>
              <a:gd name="connsiteX23" fmla="*/ 2107872 w 2935644"/>
              <a:gd name="connsiteY23" fmla="*/ 854242 h 1010653"/>
              <a:gd name="connsiteX24" fmla="*/ 2396630 w 2935644"/>
              <a:gd name="connsiteY24" fmla="*/ 842210 h 1010653"/>
              <a:gd name="connsiteX25" fmla="*/ 2589136 w 2935644"/>
              <a:gd name="connsiteY25" fmla="*/ 818147 h 1010653"/>
              <a:gd name="connsiteX26" fmla="*/ 2745546 w 2935644"/>
              <a:gd name="connsiteY26" fmla="*/ 806116 h 1010653"/>
              <a:gd name="connsiteX27" fmla="*/ 2853830 w 2935644"/>
              <a:gd name="connsiteY27" fmla="*/ 770021 h 1010653"/>
              <a:gd name="connsiteX28" fmla="*/ 2889925 w 2935644"/>
              <a:gd name="connsiteY28" fmla="*/ 757989 h 1010653"/>
              <a:gd name="connsiteX29" fmla="*/ 2913988 w 2935644"/>
              <a:gd name="connsiteY29" fmla="*/ 589547 h 1010653"/>
              <a:gd name="connsiteX30" fmla="*/ 2865862 w 2935644"/>
              <a:gd name="connsiteY30" fmla="*/ 505326 h 1010653"/>
              <a:gd name="connsiteX31" fmla="*/ 2793672 w 2935644"/>
              <a:gd name="connsiteY31" fmla="*/ 421105 h 1010653"/>
              <a:gd name="connsiteX32" fmla="*/ 2769609 w 2935644"/>
              <a:gd name="connsiteY32" fmla="*/ 385010 h 1010653"/>
              <a:gd name="connsiteX33" fmla="*/ 2673357 w 2935644"/>
              <a:gd name="connsiteY33" fmla="*/ 300789 h 1010653"/>
              <a:gd name="connsiteX34" fmla="*/ 2553041 w 2935644"/>
              <a:gd name="connsiteY34" fmla="*/ 216568 h 1010653"/>
              <a:gd name="connsiteX35" fmla="*/ 2516946 w 2935644"/>
              <a:gd name="connsiteY35" fmla="*/ 192505 h 1010653"/>
              <a:gd name="connsiteX36" fmla="*/ 2444757 w 2935644"/>
              <a:gd name="connsiteY36" fmla="*/ 132347 h 1010653"/>
              <a:gd name="connsiteX37" fmla="*/ 2372567 w 2935644"/>
              <a:gd name="connsiteY37" fmla="*/ 84221 h 1010653"/>
              <a:gd name="connsiteX38" fmla="*/ 2252251 w 2935644"/>
              <a:gd name="connsiteY38" fmla="*/ 48126 h 1010653"/>
              <a:gd name="connsiteX39" fmla="*/ 2083809 w 2935644"/>
              <a:gd name="connsiteY39" fmla="*/ 24063 h 1010653"/>
              <a:gd name="connsiteX40" fmla="*/ 1710830 w 2935644"/>
              <a:gd name="connsiteY40" fmla="*/ 48126 h 1010653"/>
              <a:gd name="connsiteX41" fmla="*/ 1674736 w 2935644"/>
              <a:gd name="connsiteY41" fmla="*/ 60158 h 1010653"/>
              <a:gd name="connsiteX42" fmla="*/ 1578483 w 2935644"/>
              <a:gd name="connsiteY42" fmla="*/ 84221 h 1010653"/>
              <a:gd name="connsiteX43" fmla="*/ 1530357 w 2935644"/>
              <a:gd name="connsiteY43" fmla="*/ 96253 h 1010653"/>
              <a:gd name="connsiteX44" fmla="*/ 1446136 w 2935644"/>
              <a:gd name="connsiteY44" fmla="*/ 120316 h 1010653"/>
              <a:gd name="connsiteX45" fmla="*/ 1205504 w 2935644"/>
              <a:gd name="connsiteY45" fmla="*/ 84221 h 1010653"/>
              <a:gd name="connsiteX46" fmla="*/ 1133315 w 2935644"/>
              <a:gd name="connsiteY46" fmla="*/ 60158 h 1010653"/>
              <a:gd name="connsiteX47" fmla="*/ 1097220 w 2935644"/>
              <a:gd name="connsiteY47" fmla="*/ 48126 h 1010653"/>
              <a:gd name="connsiteX48" fmla="*/ 940809 w 2935644"/>
              <a:gd name="connsiteY48" fmla="*/ 60158 h 10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5644" h="1010653">
                <a:moveTo>
                  <a:pt x="1037062" y="0"/>
                </a:moveTo>
                <a:cubicBezTo>
                  <a:pt x="692157" y="240632"/>
                  <a:pt x="339273" y="470214"/>
                  <a:pt x="2346" y="721895"/>
                </a:cubicBezTo>
                <a:cubicBezTo>
                  <a:pt x="-9239" y="730549"/>
                  <a:pt x="25150" y="740262"/>
                  <a:pt x="38441" y="745958"/>
                </a:cubicBezTo>
                <a:cubicBezTo>
                  <a:pt x="53640" y="752472"/>
                  <a:pt x="70525" y="753979"/>
                  <a:pt x="86567" y="757989"/>
                </a:cubicBezTo>
                <a:cubicBezTo>
                  <a:pt x="131079" y="802503"/>
                  <a:pt x="101191" y="775761"/>
                  <a:pt x="182820" y="830179"/>
                </a:cubicBezTo>
                <a:cubicBezTo>
                  <a:pt x="194852" y="838200"/>
                  <a:pt x="205197" y="849669"/>
                  <a:pt x="218915" y="854242"/>
                </a:cubicBezTo>
                <a:lnTo>
                  <a:pt x="291104" y="878305"/>
                </a:lnTo>
                <a:lnTo>
                  <a:pt x="363294" y="902368"/>
                </a:lnTo>
                <a:lnTo>
                  <a:pt x="399388" y="914400"/>
                </a:lnTo>
                <a:cubicBezTo>
                  <a:pt x="411420" y="926432"/>
                  <a:pt x="420710" y="942053"/>
                  <a:pt x="435483" y="950495"/>
                </a:cubicBezTo>
                <a:cubicBezTo>
                  <a:pt x="449840" y="958699"/>
                  <a:pt x="467394" y="959283"/>
                  <a:pt x="483609" y="962526"/>
                </a:cubicBezTo>
                <a:cubicBezTo>
                  <a:pt x="551126" y="976029"/>
                  <a:pt x="591838" y="978562"/>
                  <a:pt x="664083" y="986589"/>
                </a:cubicBezTo>
                <a:cubicBezTo>
                  <a:pt x="756294" y="1009643"/>
                  <a:pt x="748236" y="1010653"/>
                  <a:pt x="892683" y="1010653"/>
                </a:cubicBezTo>
                <a:cubicBezTo>
                  <a:pt x="965355" y="1010653"/>
                  <a:pt x="984977" y="995748"/>
                  <a:pt x="1049094" y="986589"/>
                </a:cubicBezTo>
                <a:cubicBezTo>
                  <a:pt x="1085046" y="981453"/>
                  <a:pt x="1121283" y="978568"/>
                  <a:pt x="1157378" y="974558"/>
                </a:cubicBezTo>
                <a:cubicBezTo>
                  <a:pt x="1257563" y="949511"/>
                  <a:pt x="1152115" y="973591"/>
                  <a:pt x="1313788" y="950495"/>
                </a:cubicBezTo>
                <a:cubicBezTo>
                  <a:pt x="1334032" y="947603"/>
                  <a:pt x="1353609" y="940604"/>
                  <a:pt x="1373946" y="938463"/>
                </a:cubicBezTo>
                <a:cubicBezTo>
                  <a:pt x="1429927" y="932570"/>
                  <a:pt x="1486241" y="930442"/>
                  <a:pt x="1542388" y="926432"/>
                </a:cubicBezTo>
                <a:cubicBezTo>
                  <a:pt x="1562441" y="922421"/>
                  <a:pt x="1582374" y="917762"/>
                  <a:pt x="1602546" y="914400"/>
                </a:cubicBezTo>
                <a:cubicBezTo>
                  <a:pt x="1630519" y="909738"/>
                  <a:pt x="1658959" y="907930"/>
                  <a:pt x="1686767" y="902368"/>
                </a:cubicBezTo>
                <a:cubicBezTo>
                  <a:pt x="1699203" y="899881"/>
                  <a:pt x="1710257" y="891738"/>
                  <a:pt x="1722862" y="890337"/>
                </a:cubicBezTo>
                <a:cubicBezTo>
                  <a:pt x="1782785" y="883679"/>
                  <a:pt x="1843236" y="883113"/>
                  <a:pt x="1903336" y="878305"/>
                </a:cubicBezTo>
                <a:cubicBezTo>
                  <a:pt x="1943513" y="875091"/>
                  <a:pt x="1983622" y="870983"/>
                  <a:pt x="2023651" y="866274"/>
                </a:cubicBezTo>
                <a:cubicBezTo>
                  <a:pt x="2051815" y="862961"/>
                  <a:pt x="2079572" y="856068"/>
                  <a:pt x="2107872" y="854242"/>
                </a:cubicBezTo>
                <a:cubicBezTo>
                  <a:pt x="2204008" y="848039"/>
                  <a:pt x="2300377" y="846221"/>
                  <a:pt x="2396630" y="842210"/>
                </a:cubicBezTo>
                <a:cubicBezTo>
                  <a:pt x="2475349" y="830965"/>
                  <a:pt x="2505754" y="825727"/>
                  <a:pt x="2589136" y="818147"/>
                </a:cubicBezTo>
                <a:cubicBezTo>
                  <a:pt x="2641212" y="813413"/>
                  <a:pt x="2693409" y="810126"/>
                  <a:pt x="2745546" y="806116"/>
                </a:cubicBezTo>
                <a:lnTo>
                  <a:pt x="2853830" y="770021"/>
                </a:lnTo>
                <a:lnTo>
                  <a:pt x="2889925" y="757989"/>
                </a:lnTo>
                <a:cubicBezTo>
                  <a:pt x="2952131" y="695785"/>
                  <a:pt x="2941132" y="725269"/>
                  <a:pt x="2913988" y="589547"/>
                </a:cubicBezTo>
                <a:cubicBezTo>
                  <a:pt x="2910072" y="569966"/>
                  <a:pt x="2878417" y="522903"/>
                  <a:pt x="2865862" y="505326"/>
                </a:cubicBezTo>
                <a:cubicBezTo>
                  <a:pt x="2775743" y="379160"/>
                  <a:pt x="2881124" y="526048"/>
                  <a:pt x="2793672" y="421105"/>
                </a:cubicBezTo>
                <a:cubicBezTo>
                  <a:pt x="2784415" y="409996"/>
                  <a:pt x="2779131" y="395892"/>
                  <a:pt x="2769609" y="385010"/>
                </a:cubicBezTo>
                <a:cubicBezTo>
                  <a:pt x="2709692" y="316534"/>
                  <a:pt x="2727710" y="339613"/>
                  <a:pt x="2673357" y="300789"/>
                </a:cubicBezTo>
                <a:cubicBezTo>
                  <a:pt x="2548692" y="211742"/>
                  <a:pt x="2718931" y="327162"/>
                  <a:pt x="2553041" y="216568"/>
                </a:cubicBezTo>
                <a:lnTo>
                  <a:pt x="2516946" y="192505"/>
                </a:lnTo>
                <a:cubicBezTo>
                  <a:pt x="2477465" y="133283"/>
                  <a:pt x="2512600" y="173053"/>
                  <a:pt x="2444757" y="132347"/>
                </a:cubicBezTo>
                <a:cubicBezTo>
                  <a:pt x="2419958" y="117468"/>
                  <a:pt x="2400003" y="93366"/>
                  <a:pt x="2372567" y="84221"/>
                </a:cubicBezTo>
                <a:cubicBezTo>
                  <a:pt x="2340477" y="73524"/>
                  <a:pt x="2288616" y="54187"/>
                  <a:pt x="2252251" y="48126"/>
                </a:cubicBezTo>
                <a:cubicBezTo>
                  <a:pt x="2196305" y="38802"/>
                  <a:pt x="2083809" y="24063"/>
                  <a:pt x="2083809" y="24063"/>
                </a:cubicBezTo>
                <a:cubicBezTo>
                  <a:pt x="1986923" y="28100"/>
                  <a:pt x="1825597" y="25173"/>
                  <a:pt x="1710830" y="48126"/>
                </a:cubicBezTo>
                <a:cubicBezTo>
                  <a:pt x="1698394" y="50613"/>
                  <a:pt x="1686971" y="56821"/>
                  <a:pt x="1674736" y="60158"/>
                </a:cubicBezTo>
                <a:cubicBezTo>
                  <a:pt x="1642830" y="68860"/>
                  <a:pt x="1610567" y="76200"/>
                  <a:pt x="1578483" y="84221"/>
                </a:cubicBezTo>
                <a:cubicBezTo>
                  <a:pt x="1562441" y="88232"/>
                  <a:pt x="1546044" y="91024"/>
                  <a:pt x="1530357" y="96253"/>
                </a:cubicBezTo>
                <a:cubicBezTo>
                  <a:pt x="1478575" y="113513"/>
                  <a:pt x="1506566" y="105208"/>
                  <a:pt x="1446136" y="120316"/>
                </a:cubicBezTo>
                <a:cubicBezTo>
                  <a:pt x="1252398" y="106477"/>
                  <a:pt x="1331094" y="126084"/>
                  <a:pt x="1205504" y="84221"/>
                </a:cubicBezTo>
                <a:lnTo>
                  <a:pt x="1133315" y="60158"/>
                </a:lnTo>
                <a:lnTo>
                  <a:pt x="1097220" y="48126"/>
                </a:lnTo>
                <a:cubicBezTo>
                  <a:pt x="997338" y="64773"/>
                  <a:pt x="1049425" y="60158"/>
                  <a:pt x="940809" y="60158"/>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4163446" y="5251913"/>
            <a:ext cx="740908"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a:t>
            </a:r>
          </a:p>
        </p:txBody>
      </p:sp>
      <p:sp>
        <p:nvSpPr>
          <p:cNvPr id="6" name="Rectangle 5"/>
          <p:cNvSpPr/>
          <p:nvPr/>
        </p:nvSpPr>
        <p:spPr>
          <a:xfrm>
            <a:off x="4163446" y="2310285"/>
            <a:ext cx="90441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FFFFFF"/>
                  </a:solidFill>
                  <a:prstDash val="solid"/>
                </a:ln>
                <a:solidFill>
                  <a:srgbClr val="FFFF00"/>
                </a:solidFill>
                <a:effectLst>
                  <a:glow rad="228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mn-cs"/>
              </a:rPr>
              <a:t>+</a:t>
            </a:r>
          </a:p>
        </p:txBody>
      </p:sp>
      <p:sp>
        <p:nvSpPr>
          <p:cNvPr id="7" name="Rectangle 6"/>
          <p:cNvSpPr/>
          <p:nvPr/>
        </p:nvSpPr>
        <p:spPr>
          <a:xfrm>
            <a:off x="2796822" y="2290529"/>
            <a:ext cx="3505200" cy="464742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9600" b="1" i="0" u="none" strike="noStrike" kern="1200" cap="none" spc="0" normalizeH="0" baseline="0" noProof="0" dirty="0">
                <a:ln w="6600">
                  <a:solidFill>
                    <a:srgbClr val="FFFFFF"/>
                  </a:solidFill>
                  <a:prstDash val="solid"/>
                </a:ln>
                <a:solidFill>
                  <a:srgbClr val="FF0000"/>
                </a:solidFill>
                <a:effectLst>
                  <a:glow rad="228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047921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1524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Water is a social molecule and forms these types of bonds?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CCECFF"/>
                </a:solidFill>
                <a:effectLst/>
                <a:uLnTx/>
                <a:uFillTx/>
                <a:latin typeface="Times New Roman" panose="02020603050405020304" pitchFamily="18" charset="0"/>
                <a:ea typeface="+mn-ea"/>
                <a:cs typeface="+mn-cs"/>
              </a:rPr>
              <a:t>A.)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Hydrogen Bonds       </a:t>
            </a:r>
            <a:r>
              <a:rPr kumimoji="0" lang="en-US" altLang="en-US" sz="2800" b="0" i="0" u="none" strike="noStrike" kern="1200" cap="none" spc="0" normalizeH="0" baseline="0" noProof="0" dirty="0">
                <a:ln>
                  <a:noFill/>
                </a:ln>
                <a:solidFill>
                  <a:srgbClr val="FFCCFF"/>
                </a:solidFill>
                <a:effectLst/>
                <a:uLnTx/>
                <a:uFillTx/>
                <a:latin typeface="Times New Roman" panose="02020603050405020304" pitchFamily="18" charset="0"/>
                <a:ea typeface="+mn-ea"/>
                <a:cs typeface="+mn-cs"/>
              </a:rPr>
              <a:t>B.)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Triple Bonds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C.)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Action Bonds   </a:t>
            </a:r>
            <a:r>
              <a:rPr kumimoji="0" lang="en-US" altLang="en-US" sz="2800" b="0" i="0" u="none" strike="noStrike" kern="1200" cap="none" spc="0" normalizeH="0" baseline="0" noProof="0" dirty="0">
                <a:ln>
                  <a:noFill/>
                </a:ln>
                <a:solidFill>
                  <a:srgbClr val="2D2D8A">
                    <a:lumMod val="40000"/>
                    <a:lumOff val="60000"/>
                  </a:srgbClr>
                </a:solidFill>
                <a:effectLst/>
                <a:uLnTx/>
                <a:uFillTx/>
                <a:latin typeface="Times New Roman" panose="02020603050405020304" pitchFamily="18" charset="0"/>
                <a:ea typeface="+mn-ea"/>
                <a:cs typeface="+mn-cs"/>
              </a:rPr>
              <a:t>D.)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Non-polar Bonds     </a:t>
            </a:r>
            <a:r>
              <a:rPr kumimoji="0" lang="en-US" altLang="en-US" sz="2800" b="0" i="0" u="none" strike="noStrike" kern="1200" cap="none" spc="0" normalizeH="0" baseline="0" noProof="0" dirty="0">
                <a:ln>
                  <a:noFill/>
                </a:ln>
                <a:solidFill>
                  <a:srgbClr val="FFCC99"/>
                </a:solidFill>
                <a:effectLst/>
                <a:uLnTx/>
                <a:uFillTx/>
                <a:latin typeface="Times New Roman" panose="02020603050405020304" pitchFamily="18" charset="0"/>
                <a:ea typeface="+mn-ea"/>
                <a:cs typeface="+mn-cs"/>
              </a:rPr>
              <a:t>E.)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Lazy Bonds</a:t>
            </a: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Image result for water molecule at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5840"/>
            <a:ext cx="8686800" cy="428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reeform 1"/>
          <p:cNvSpPr/>
          <p:nvPr/>
        </p:nvSpPr>
        <p:spPr>
          <a:xfrm>
            <a:off x="417638" y="2438400"/>
            <a:ext cx="1467606" cy="1286933"/>
          </a:xfrm>
          <a:custGeom>
            <a:avLst/>
            <a:gdLst>
              <a:gd name="connsiteX0" fmla="*/ 474184 w 1467606"/>
              <a:gd name="connsiteY0" fmla="*/ 45156 h 1286933"/>
              <a:gd name="connsiteX1" fmla="*/ 304851 w 1467606"/>
              <a:gd name="connsiteY1" fmla="*/ 67733 h 1286933"/>
              <a:gd name="connsiteX2" fmla="*/ 270984 w 1467606"/>
              <a:gd name="connsiteY2" fmla="*/ 79022 h 1286933"/>
              <a:gd name="connsiteX3" fmla="*/ 45206 w 1467606"/>
              <a:gd name="connsiteY3" fmla="*/ 90311 h 1286933"/>
              <a:gd name="connsiteX4" fmla="*/ 51 w 1467606"/>
              <a:gd name="connsiteY4" fmla="*/ 158044 h 1286933"/>
              <a:gd name="connsiteX5" fmla="*/ 11340 w 1467606"/>
              <a:gd name="connsiteY5" fmla="*/ 361244 h 1286933"/>
              <a:gd name="connsiteX6" fmla="*/ 45206 w 1467606"/>
              <a:gd name="connsiteY6" fmla="*/ 451556 h 1286933"/>
              <a:gd name="connsiteX7" fmla="*/ 56495 w 1467606"/>
              <a:gd name="connsiteY7" fmla="*/ 485422 h 1286933"/>
              <a:gd name="connsiteX8" fmla="*/ 90362 w 1467606"/>
              <a:gd name="connsiteY8" fmla="*/ 564444 h 1286933"/>
              <a:gd name="connsiteX9" fmla="*/ 101651 w 1467606"/>
              <a:gd name="connsiteY9" fmla="*/ 609600 h 1286933"/>
              <a:gd name="connsiteX10" fmla="*/ 124229 w 1467606"/>
              <a:gd name="connsiteY10" fmla="*/ 677333 h 1286933"/>
              <a:gd name="connsiteX11" fmla="*/ 135518 w 1467606"/>
              <a:gd name="connsiteY11" fmla="*/ 722489 h 1286933"/>
              <a:gd name="connsiteX12" fmla="*/ 146806 w 1467606"/>
              <a:gd name="connsiteY12" fmla="*/ 756356 h 1286933"/>
              <a:gd name="connsiteX13" fmla="*/ 158095 w 1467606"/>
              <a:gd name="connsiteY13" fmla="*/ 824089 h 1286933"/>
              <a:gd name="connsiteX14" fmla="*/ 169384 w 1467606"/>
              <a:gd name="connsiteY14" fmla="*/ 869244 h 1286933"/>
              <a:gd name="connsiteX15" fmla="*/ 191962 w 1467606"/>
              <a:gd name="connsiteY15" fmla="*/ 936978 h 1286933"/>
              <a:gd name="connsiteX16" fmla="*/ 203251 w 1467606"/>
              <a:gd name="connsiteY16" fmla="*/ 993422 h 1286933"/>
              <a:gd name="connsiteX17" fmla="*/ 225829 w 1467606"/>
              <a:gd name="connsiteY17" fmla="*/ 1061156 h 1286933"/>
              <a:gd name="connsiteX18" fmla="*/ 248406 w 1467606"/>
              <a:gd name="connsiteY18" fmla="*/ 1128889 h 1286933"/>
              <a:gd name="connsiteX19" fmla="*/ 259695 w 1467606"/>
              <a:gd name="connsiteY19" fmla="*/ 1162756 h 1286933"/>
              <a:gd name="connsiteX20" fmla="*/ 293562 w 1467606"/>
              <a:gd name="connsiteY20" fmla="*/ 1185333 h 1286933"/>
              <a:gd name="connsiteX21" fmla="*/ 327429 w 1467606"/>
              <a:gd name="connsiteY21" fmla="*/ 1219200 h 1286933"/>
              <a:gd name="connsiteX22" fmla="*/ 361295 w 1467606"/>
              <a:gd name="connsiteY22" fmla="*/ 1230489 h 1286933"/>
              <a:gd name="connsiteX23" fmla="*/ 395162 w 1467606"/>
              <a:gd name="connsiteY23" fmla="*/ 1253067 h 1286933"/>
              <a:gd name="connsiteX24" fmla="*/ 620940 w 1467606"/>
              <a:gd name="connsiteY24" fmla="*/ 1286933 h 1286933"/>
              <a:gd name="connsiteX25" fmla="*/ 846718 w 1467606"/>
              <a:gd name="connsiteY25" fmla="*/ 1275644 h 1286933"/>
              <a:gd name="connsiteX26" fmla="*/ 914451 w 1467606"/>
              <a:gd name="connsiteY26" fmla="*/ 1253067 h 1286933"/>
              <a:gd name="connsiteX27" fmla="*/ 948318 w 1467606"/>
              <a:gd name="connsiteY27" fmla="*/ 1241778 h 1286933"/>
              <a:gd name="connsiteX28" fmla="*/ 993473 w 1467606"/>
              <a:gd name="connsiteY28" fmla="*/ 1230489 h 1286933"/>
              <a:gd name="connsiteX29" fmla="*/ 1038629 w 1467606"/>
              <a:gd name="connsiteY29" fmla="*/ 1207911 h 1286933"/>
              <a:gd name="connsiteX30" fmla="*/ 1106362 w 1467606"/>
              <a:gd name="connsiteY30" fmla="*/ 1185333 h 1286933"/>
              <a:gd name="connsiteX31" fmla="*/ 1174095 w 1467606"/>
              <a:gd name="connsiteY31" fmla="*/ 1140178 h 1286933"/>
              <a:gd name="connsiteX32" fmla="*/ 1241829 w 1467606"/>
              <a:gd name="connsiteY32" fmla="*/ 1117600 h 1286933"/>
              <a:gd name="connsiteX33" fmla="*/ 1320851 w 1467606"/>
              <a:gd name="connsiteY33" fmla="*/ 1049867 h 1286933"/>
              <a:gd name="connsiteX34" fmla="*/ 1332140 w 1467606"/>
              <a:gd name="connsiteY34" fmla="*/ 1016000 h 1286933"/>
              <a:gd name="connsiteX35" fmla="*/ 1366006 w 1467606"/>
              <a:gd name="connsiteY35" fmla="*/ 903111 h 1286933"/>
              <a:gd name="connsiteX36" fmla="*/ 1388584 w 1467606"/>
              <a:gd name="connsiteY36" fmla="*/ 857956 h 1286933"/>
              <a:gd name="connsiteX37" fmla="*/ 1422451 w 1467606"/>
              <a:gd name="connsiteY37" fmla="*/ 733778 h 1286933"/>
              <a:gd name="connsiteX38" fmla="*/ 1456318 w 1467606"/>
              <a:gd name="connsiteY38" fmla="*/ 519289 h 1286933"/>
              <a:gd name="connsiteX39" fmla="*/ 1467606 w 1467606"/>
              <a:gd name="connsiteY39" fmla="*/ 304800 h 1286933"/>
              <a:gd name="connsiteX40" fmla="*/ 1456318 w 1467606"/>
              <a:gd name="connsiteY40" fmla="*/ 124178 h 1286933"/>
              <a:gd name="connsiteX41" fmla="*/ 1445029 w 1467606"/>
              <a:gd name="connsiteY41" fmla="*/ 90311 h 1286933"/>
              <a:gd name="connsiteX42" fmla="*/ 1377295 w 1467606"/>
              <a:gd name="connsiteY42" fmla="*/ 56444 h 1286933"/>
              <a:gd name="connsiteX43" fmla="*/ 1343429 w 1467606"/>
              <a:gd name="connsiteY43" fmla="*/ 33867 h 1286933"/>
              <a:gd name="connsiteX44" fmla="*/ 1298273 w 1467606"/>
              <a:gd name="connsiteY44" fmla="*/ 22578 h 1286933"/>
              <a:gd name="connsiteX45" fmla="*/ 1162806 w 1467606"/>
              <a:gd name="connsiteY45" fmla="*/ 0 h 1286933"/>
              <a:gd name="connsiteX46" fmla="*/ 948318 w 1467606"/>
              <a:gd name="connsiteY46" fmla="*/ 11289 h 1286933"/>
              <a:gd name="connsiteX47" fmla="*/ 903162 w 1467606"/>
              <a:gd name="connsiteY47" fmla="*/ 22578 h 1286933"/>
              <a:gd name="connsiteX48" fmla="*/ 846718 w 1467606"/>
              <a:gd name="connsiteY48" fmla="*/ 33867 h 1286933"/>
              <a:gd name="connsiteX49" fmla="*/ 745118 w 1467606"/>
              <a:gd name="connsiteY49" fmla="*/ 45156 h 1286933"/>
              <a:gd name="connsiteX50" fmla="*/ 677384 w 1467606"/>
              <a:gd name="connsiteY50" fmla="*/ 67733 h 1286933"/>
              <a:gd name="connsiteX51" fmla="*/ 620940 w 1467606"/>
              <a:gd name="connsiteY51" fmla="*/ 79022 h 1286933"/>
              <a:gd name="connsiteX52" fmla="*/ 553206 w 1467606"/>
              <a:gd name="connsiteY52" fmla="*/ 101600 h 1286933"/>
              <a:gd name="connsiteX53" fmla="*/ 395162 w 1467606"/>
              <a:gd name="connsiteY53" fmla="*/ 90311 h 1286933"/>
              <a:gd name="connsiteX54" fmla="*/ 327429 w 1467606"/>
              <a:gd name="connsiteY54" fmla="*/ 79022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67606" h="1286933">
                <a:moveTo>
                  <a:pt x="474184" y="45156"/>
                </a:moveTo>
                <a:cubicBezTo>
                  <a:pt x="302508" y="79489"/>
                  <a:pt x="590861" y="23731"/>
                  <a:pt x="304851" y="67733"/>
                </a:cubicBezTo>
                <a:cubicBezTo>
                  <a:pt x="293090" y="69542"/>
                  <a:pt x="282839" y="77991"/>
                  <a:pt x="270984" y="79022"/>
                </a:cubicBezTo>
                <a:cubicBezTo>
                  <a:pt x="195914" y="85550"/>
                  <a:pt x="120465" y="86548"/>
                  <a:pt x="45206" y="90311"/>
                </a:cubicBezTo>
                <a:cubicBezTo>
                  <a:pt x="30154" y="112889"/>
                  <a:pt x="-1454" y="130951"/>
                  <a:pt x="51" y="158044"/>
                </a:cubicBezTo>
                <a:cubicBezTo>
                  <a:pt x="3814" y="225777"/>
                  <a:pt x="5198" y="293685"/>
                  <a:pt x="11340" y="361244"/>
                </a:cubicBezTo>
                <a:cubicBezTo>
                  <a:pt x="15342" y="405269"/>
                  <a:pt x="28021" y="411457"/>
                  <a:pt x="45206" y="451556"/>
                </a:cubicBezTo>
                <a:cubicBezTo>
                  <a:pt x="49893" y="462493"/>
                  <a:pt x="51808" y="474485"/>
                  <a:pt x="56495" y="485422"/>
                </a:cubicBezTo>
                <a:cubicBezTo>
                  <a:pt x="82296" y="545624"/>
                  <a:pt x="75235" y="511500"/>
                  <a:pt x="90362" y="564444"/>
                </a:cubicBezTo>
                <a:cubicBezTo>
                  <a:pt x="94624" y="579362"/>
                  <a:pt x="97193" y="594739"/>
                  <a:pt x="101651" y="609600"/>
                </a:cubicBezTo>
                <a:cubicBezTo>
                  <a:pt x="108490" y="632395"/>
                  <a:pt x="118457" y="654245"/>
                  <a:pt x="124229" y="677333"/>
                </a:cubicBezTo>
                <a:cubicBezTo>
                  <a:pt x="127992" y="692385"/>
                  <a:pt x="131256" y="707571"/>
                  <a:pt x="135518" y="722489"/>
                </a:cubicBezTo>
                <a:cubicBezTo>
                  <a:pt x="138787" y="733931"/>
                  <a:pt x="144225" y="744740"/>
                  <a:pt x="146806" y="756356"/>
                </a:cubicBezTo>
                <a:cubicBezTo>
                  <a:pt x="151771" y="778700"/>
                  <a:pt x="153606" y="801644"/>
                  <a:pt x="158095" y="824089"/>
                </a:cubicBezTo>
                <a:cubicBezTo>
                  <a:pt x="161138" y="839303"/>
                  <a:pt x="164926" y="854383"/>
                  <a:pt x="169384" y="869244"/>
                </a:cubicBezTo>
                <a:cubicBezTo>
                  <a:pt x="176223" y="892040"/>
                  <a:pt x="187294" y="913641"/>
                  <a:pt x="191962" y="936978"/>
                </a:cubicBezTo>
                <a:cubicBezTo>
                  <a:pt x="195725" y="955793"/>
                  <a:pt x="198202" y="974911"/>
                  <a:pt x="203251" y="993422"/>
                </a:cubicBezTo>
                <a:cubicBezTo>
                  <a:pt x="209513" y="1016383"/>
                  <a:pt x="218303" y="1038578"/>
                  <a:pt x="225829" y="1061156"/>
                </a:cubicBezTo>
                <a:lnTo>
                  <a:pt x="248406" y="1128889"/>
                </a:lnTo>
                <a:cubicBezTo>
                  <a:pt x="252169" y="1140178"/>
                  <a:pt x="249794" y="1156155"/>
                  <a:pt x="259695" y="1162756"/>
                </a:cubicBezTo>
                <a:cubicBezTo>
                  <a:pt x="270984" y="1170282"/>
                  <a:pt x="283139" y="1176647"/>
                  <a:pt x="293562" y="1185333"/>
                </a:cubicBezTo>
                <a:cubicBezTo>
                  <a:pt x="305827" y="1195553"/>
                  <a:pt x="314145" y="1210344"/>
                  <a:pt x="327429" y="1219200"/>
                </a:cubicBezTo>
                <a:cubicBezTo>
                  <a:pt x="337330" y="1225801"/>
                  <a:pt x="350652" y="1225167"/>
                  <a:pt x="361295" y="1230489"/>
                </a:cubicBezTo>
                <a:cubicBezTo>
                  <a:pt x="373430" y="1236557"/>
                  <a:pt x="382411" y="1248430"/>
                  <a:pt x="395162" y="1253067"/>
                </a:cubicBezTo>
                <a:cubicBezTo>
                  <a:pt x="474996" y="1282097"/>
                  <a:pt x="534042" y="1279691"/>
                  <a:pt x="620940" y="1286933"/>
                </a:cubicBezTo>
                <a:cubicBezTo>
                  <a:pt x="696199" y="1283170"/>
                  <a:pt x="771861" y="1284281"/>
                  <a:pt x="846718" y="1275644"/>
                </a:cubicBezTo>
                <a:cubicBezTo>
                  <a:pt x="870360" y="1272916"/>
                  <a:pt x="891873" y="1260593"/>
                  <a:pt x="914451" y="1253067"/>
                </a:cubicBezTo>
                <a:cubicBezTo>
                  <a:pt x="925740" y="1249304"/>
                  <a:pt x="936774" y="1244664"/>
                  <a:pt x="948318" y="1241778"/>
                </a:cubicBezTo>
                <a:cubicBezTo>
                  <a:pt x="963370" y="1238015"/>
                  <a:pt x="978946" y="1235937"/>
                  <a:pt x="993473" y="1230489"/>
                </a:cubicBezTo>
                <a:cubicBezTo>
                  <a:pt x="1009230" y="1224580"/>
                  <a:pt x="1023004" y="1214161"/>
                  <a:pt x="1038629" y="1207911"/>
                </a:cubicBezTo>
                <a:cubicBezTo>
                  <a:pt x="1060726" y="1199072"/>
                  <a:pt x="1086560" y="1198534"/>
                  <a:pt x="1106362" y="1185333"/>
                </a:cubicBezTo>
                <a:cubicBezTo>
                  <a:pt x="1128940" y="1170281"/>
                  <a:pt x="1148353" y="1148759"/>
                  <a:pt x="1174095" y="1140178"/>
                </a:cubicBezTo>
                <a:lnTo>
                  <a:pt x="1241829" y="1117600"/>
                </a:lnTo>
                <a:cubicBezTo>
                  <a:pt x="1274371" y="1095905"/>
                  <a:pt x="1295967" y="1084705"/>
                  <a:pt x="1320851" y="1049867"/>
                </a:cubicBezTo>
                <a:cubicBezTo>
                  <a:pt x="1327768" y="1040184"/>
                  <a:pt x="1328871" y="1027442"/>
                  <a:pt x="1332140" y="1016000"/>
                </a:cubicBezTo>
                <a:cubicBezTo>
                  <a:pt x="1342942" y="978193"/>
                  <a:pt x="1348124" y="938875"/>
                  <a:pt x="1366006" y="903111"/>
                </a:cubicBezTo>
                <a:cubicBezTo>
                  <a:pt x="1373532" y="888059"/>
                  <a:pt x="1382334" y="873581"/>
                  <a:pt x="1388584" y="857956"/>
                </a:cubicBezTo>
                <a:cubicBezTo>
                  <a:pt x="1408539" y="808068"/>
                  <a:pt x="1413501" y="784496"/>
                  <a:pt x="1422451" y="733778"/>
                </a:cubicBezTo>
                <a:cubicBezTo>
                  <a:pt x="1442665" y="619234"/>
                  <a:pt x="1442472" y="616213"/>
                  <a:pt x="1456318" y="519289"/>
                </a:cubicBezTo>
                <a:cubicBezTo>
                  <a:pt x="1460081" y="447793"/>
                  <a:pt x="1467606" y="376395"/>
                  <a:pt x="1467606" y="304800"/>
                </a:cubicBezTo>
                <a:cubicBezTo>
                  <a:pt x="1467606" y="244475"/>
                  <a:pt x="1462633" y="184171"/>
                  <a:pt x="1456318" y="124178"/>
                </a:cubicBezTo>
                <a:cubicBezTo>
                  <a:pt x="1455072" y="112344"/>
                  <a:pt x="1452463" y="99603"/>
                  <a:pt x="1445029" y="90311"/>
                </a:cubicBezTo>
                <a:cubicBezTo>
                  <a:pt x="1423461" y="63351"/>
                  <a:pt x="1404563" y="70078"/>
                  <a:pt x="1377295" y="56444"/>
                </a:cubicBezTo>
                <a:cubicBezTo>
                  <a:pt x="1365160" y="50377"/>
                  <a:pt x="1355899" y="39211"/>
                  <a:pt x="1343429" y="33867"/>
                </a:cubicBezTo>
                <a:cubicBezTo>
                  <a:pt x="1329168" y="27755"/>
                  <a:pt x="1313191" y="26840"/>
                  <a:pt x="1298273" y="22578"/>
                </a:cubicBezTo>
                <a:cubicBezTo>
                  <a:pt x="1214027" y="-1492"/>
                  <a:pt x="1327928" y="18347"/>
                  <a:pt x="1162806" y="0"/>
                </a:cubicBezTo>
                <a:cubicBezTo>
                  <a:pt x="1091310" y="3763"/>
                  <a:pt x="1019644" y="5087"/>
                  <a:pt x="948318" y="11289"/>
                </a:cubicBezTo>
                <a:cubicBezTo>
                  <a:pt x="932861" y="12633"/>
                  <a:pt x="918308" y="19212"/>
                  <a:pt x="903162" y="22578"/>
                </a:cubicBezTo>
                <a:cubicBezTo>
                  <a:pt x="884432" y="26740"/>
                  <a:pt x="865712" y="31153"/>
                  <a:pt x="846718" y="33867"/>
                </a:cubicBezTo>
                <a:cubicBezTo>
                  <a:pt x="812985" y="38686"/>
                  <a:pt x="778985" y="41393"/>
                  <a:pt x="745118" y="45156"/>
                </a:cubicBezTo>
                <a:cubicBezTo>
                  <a:pt x="722540" y="52682"/>
                  <a:pt x="700721" y="63066"/>
                  <a:pt x="677384" y="67733"/>
                </a:cubicBezTo>
                <a:cubicBezTo>
                  <a:pt x="658569" y="71496"/>
                  <a:pt x="639451" y="73973"/>
                  <a:pt x="620940" y="79022"/>
                </a:cubicBezTo>
                <a:cubicBezTo>
                  <a:pt x="597979" y="85284"/>
                  <a:pt x="553206" y="101600"/>
                  <a:pt x="553206" y="101600"/>
                </a:cubicBezTo>
                <a:cubicBezTo>
                  <a:pt x="500525" y="97837"/>
                  <a:pt x="447616" y="96482"/>
                  <a:pt x="395162" y="90311"/>
                </a:cubicBezTo>
                <a:cubicBezTo>
                  <a:pt x="268864" y="75452"/>
                  <a:pt x="450721" y="79022"/>
                  <a:pt x="327429" y="7902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Freeform 2"/>
          <p:cNvSpPr/>
          <p:nvPr/>
        </p:nvSpPr>
        <p:spPr>
          <a:xfrm>
            <a:off x="7281333" y="4888089"/>
            <a:ext cx="1320800" cy="801511"/>
          </a:xfrm>
          <a:custGeom>
            <a:avLst/>
            <a:gdLst>
              <a:gd name="connsiteX0" fmla="*/ 372534 w 1320800"/>
              <a:gd name="connsiteY0" fmla="*/ 0 h 801511"/>
              <a:gd name="connsiteX1" fmla="*/ 338667 w 1320800"/>
              <a:gd name="connsiteY1" fmla="*/ 101600 h 801511"/>
              <a:gd name="connsiteX2" fmla="*/ 327378 w 1320800"/>
              <a:gd name="connsiteY2" fmla="*/ 158044 h 801511"/>
              <a:gd name="connsiteX3" fmla="*/ 259645 w 1320800"/>
              <a:gd name="connsiteY3" fmla="*/ 203200 h 801511"/>
              <a:gd name="connsiteX4" fmla="*/ 169334 w 1320800"/>
              <a:gd name="connsiteY4" fmla="*/ 282222 h 801511"/>
              <a:gd name="connsiteX5" fmla="*/ 101600 w 1320800"/>
              <a:gd name="connsiteY5" fmla="*/ 304800 h 801511"/>
              <a:gd name="connsiteX6" fmla="*/ 67734 w 1320800"/>
              <a:gd name="connsiteY6" fmla="*/ 316089 h 801511"/>
              <a:gd name="connsiteX7" fmla="*/ 45156 w 1320800"/>
              <a:gd name="connsiteY7" fmla="*/ 383822 h 801511"/>
              <a:gd name="connsiteX8" fmla="*/ 22578 w 1320800"/>
              <a:gd name="connsiteY8" fmla="*/ 417689 h 801511"/>
              <a:gd name="connsiteX9" fmla="*/ 0 w 1320800"/>
              <a:gd name="connsiteY9" fmla="*/ 485422 h 801511"/>
              <a:gd name="connsiteX10" fmla="*/ 11289 w 1320800"/>
              <a:gd name="connsiteY10" fmla="*/ 575733 h 801511"/>
              <a:gd name="connsiteX11" fmla="*/ 90311 w 1320800"/>
              <a:gd name="connsiteY11" fmla="*/ 666044 h 801511"/>
              <a:gd name="connsiteX12" fmla="*/ 169334 w 1320800"/>
              <a:gd name="connsiteY12" fmla="*/ 711200 h 801511"/>
              <a:gd name="connsiteX13" fmla="*/ 237067 w 1320800"/>
              <a:gd name="connsiteY13" fmla="*/ 745067 h 801511"/>
              <a:gd name="connsiteX14" fmla="*/ 270934 w 1320800"/>
              <a:gd name="connsiteY14" fmla="*/ 767644 h 801511"/>
              <a:gd name="connsiteX15" fmla="*/ 327378 w 1320800"/>
              <a:gd name="connsiteY15" fmla="*/ 778933 h 801511"/>
              <a:gd name="connsiteX16" fmla="*/ 361245 w 1320800"/>
              <a:gd name="connsiteY16" fmla="*/ 790222 h 801511"/>
              <a:gd name="connsiteX17" fmla="*/ 406400 w 1320800"/>
              <a:gd name="connsiteY17" fmla="*/ 801511 h 801511"/>
              <a:gd name="connsiteX18" fmla="*/ 643467 w 1320800"/>
              <a:gd name="connsiteY18" fmla="*/ 790222 h 801511"/>
              <a:gd name="connsiteX19" fmla="*/ 756356 w 1320800"/>
              <a:gd name="connsiteY19" fmla="*/ 767644 h 801511"/>
              <a:gd name="connsiteX20" fmla="*/ 846667 w 1320800"/>
              <a:gd name="connsiteY20" fmla="*/ 756355 h 801511"/>
              <a:gd name="connsiteX21" fmla="*/ 925689 w 1320800"/>
              <a:gd name="connsiteY21" fmla="*/ 733778 h 801511"/>
              <a:gd name="connsiteX22" fmla="*/ 959556 w 1320800"/>
              <a:gd name="connsiteY22" fmla="*/ 722489 h 801511"/>
              <a:gd name="connsiteX23" fmla="*/ 1038578 w 1320800"/>
              <a:gd name="connsiteY23" fmla="*/ 711200 h 801511"/>
              <a:gd name="connsiteX24" fmla="*/ 1106311 w 1320800"/>
              <a:gd name="connsiteY24" fmla="*/ 688622 h 801511"/>
              <a:gd name="connsiteX25" fmla="*/ 1151467 w 1320800"/>
              <a:gd name="connsiteY25" fmla="*/ 677333 h 801511"/>
              <a:gd name="connsiteX26" fmla="*/ 1219200 w 1320800"/>
              <a:gd name="connsiteY26" fmla="*/ 654755 h 801511"/>
              <a:gd name="connsiteX27" fmla="*/ 1253067 w 1320800"/>
              <a:gd name="connsiteY27" fmla="*/ 643467 h 801511"/>
              <a:gd name="connsiteX28" fmla="*/ 1275645 w 1320800"/>
              <a:gd name="connsiteY28" fmla="*/ 609600 h 801511"/>
              <a:gd name="connsiteX29" fmla="*/ 1309511 w 1320800"/>
              <a:gd name="connsiteY29" fmla="*/ 587022 h 801511"/>
              <a:gd name="connsiteX30" fmla="*/ 1320800 w 1320800"/>
              <a:gd name="connsiteY30" fmla="*/ 553155 h 801511"/>
              <a:gd name="connsiteX31" fmla="*/ 1298223 w 1320800"/>
              <a:gd name="connsiteY31" fmla="*/ 462844 h 801511"/>
              <a:gd name="connsiteX32" fmla="*/ 1264356 w 1320800"/>
              <a:gd name="connsiteY32" fmla="*/ 428978 h 801511"/>
              <a:gd name="connsiteX33" fmla="*/ 1253067 w 1320800"/>
              <a:gd name="connsiteY33" fmla="*/ 395111 h 801511"/>
              <a:gd name="connsiteX34" fmla="*/ 1162756 w 1320800"/>
              <a:gd name="connsiteY34" fmla="*/ 293511 h 801511"/>
              <a:gd name="connsiteX35" fmla="*/ 1095023 w 1320800"/>
              <a:gd name="connsiteY35" fmla="*/ 248355 h 801511"/>
              <a:gd name="connsiteX36" fmla="*/ 1016000 w 1320800"/>
              <a:gd name="connsiteY36" fmla="*/ 191911 h 801511"/>
              <a:gd name="connsiteX37" fmla="*/ 970845 w 1320800"/>
              <a:gd name="connsiteY37" fmla="*/ 169333 h 801511"/>
              <a:gd name="connsiteX38" fmla="*/ 936978 w 1320800"/>
              <a:gd name="connsiteY38" fmla="*/ 158044 h 801511"/>
              <a:gd name="connsiteX39" fmla="*/ 869245 w 1320800"/>
              <a:gd name="connsiteY39" fmla="*/ 112889 h 801511"/>
              <a:gd name="connsiteX40" fmla="*/ 790223 w 1320800"/>
              <a:gd name="connsiteY40" fmla="*/ 90311 h 801511"/>
              <a:gd name="connsiteX41" fmla="*/ 541867 w 1320800"/>
              <a:gd name="connsiteY41" fmla="*/ 101600 h 801511"/>
              <a:gd name="connsiteX42" fmla="*/ 508000 w 1320800"/>
              <a:gd name="connsiteY42" fmla="*/ 112889 h 801511"/>
              <a:gd name="connsiteX43" fmla="*/ 372534 w 1320800"/>
              <a:gd name="connsiteY43" fmla="*/ 101600 h 801511"/>
              <a:gd name="connsiteX44" fmla="*/ 316089 w 1320800"/>
              <a:gd name="connsiteY44" fmla="*/ 101600 h 8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0800" h="801511">
                <a:moveTo>
                  <a:pt x="372534" y="0"/>
                </a:moveTo>
                <a:cubicBezTo>
                  <a:pt x="349484" y="57624"/>
                  <a:pt x="350820" y="46911"/>
                  <a:pt x="338667" y="101600"/>
                </a:cubicBezTo>
                <a:cubicBezTo>
                  <a:pt x="334505" y="120330"/>
                  <a:pt x="339158" y="142898"/>
                  <a:pt x="327378" y="158044"/>
                </a:cubicBezTo>
                <a:cubicBezTo>
                  <a:pt x="310719" y="179463"/>
                  <a:pt x="259645" y="203200"/>
                  <a:pt x="259645" y="203200"/>
                </a:cubicBezTo>
                <a:cubicBezTo>
                  <a:pt x="233304" y="242711"/>
                  <a:pt x="225779" y="263407"/>
                  <a:pt x="169334" y="282222"/>
                </a:cubicBezTo>
                <a:lnTo>
                  <a:pt x="101600" y="304800"/>
                </a:lnTo>
                <a:lnTo>
                  <a:pt x="67734" y="316089"/>
                </a:lnTo>
                <a:cubicBezTo>
                  <a:pt x="60208" y="338667"/>
                  <a:pt x="58357" y="364020"/>
                  <a:pt x="45156" y="383822"/>
                </a:cubicBezTo>
                <a:cubicBezTo>
                  <a:pt x="37630" y="395111"/>
                  <a:pt x="28088" y="405291"/>
                  <a:pt x="22578" y="417689"/>
                </a:cubicBezTo>
                <a:cubicBezTo>
                  <a:pt x="12912" y="439437"/>
                  <a:pt x="0" y="485422"/>
                  <a:pt x="0" y="485422"/>
                </a:cubicBezTo>
                <a:cubicBezTo>
                  <a:pt x="3763" y="515526"/>
                  <a:pt x="1085" y="547163"/>
                  <a:pt x="11289" y="575733"/>
                </a:cubicBezTo>
                <a:cubicBezTo>
                  <a:pt x="33713" y="638519"/>
                  <a:pt x="48995" y="636533"/>
                  <a:pt x="90311" y="666044"/>
                </a:cubicBezTo>
                <a:cubicBezTo>
                  <a:pt x="150113" y="708760"/>
                  <a:pt x="114375" y="692880"/>
                  <a:pt x="169334" y="711200"/>
                </a:cubicBezTo>
                <a:cubicBezTo>
                  <a:pt x="266374" y="775895"/>
                  <a:pt x="143604" y="698337"/>
                  <a:pt x="237067" y="745067"/>
                </a:cubicBezTo>
                <a:cubicBezTo>
                  <a:pt x="249202" y="751134"/>
                  <a:pt x="258230" y="762880"/>
                  <a:pt x="270934" y="767644"/>
                </a:cubicBezTo>
                <a:cubicBezTo>
                  <a:pt x="288900" y="774381"/>
                  <a:pt x="308764" y="774279"/>
                  <a:pt x="327378" y="778933"/>
                </a:cubicBezTo>
                <a:cubicBezTo>
                  <a:pt x="338922" y="781819"/>
                  <a:pt x="349803" y="786953"/>
                  <a:pt x="361245" y="790222"/>
                </a:cubicBezTo>
                <a:cubicBezTo>
                  <a:pt x="376163" y="794484"/>
                  <a:pt x="391348" y="797748"/>
                  <a:pt x="406400" y="801511"/>
                </a:cubicBezTo>
                <a:cubicBezTo>
                  <a:pt x="485422" y="797748"/>
                  <a:pt x="564723" y="797842"/>
                  <a:pt x="643467" y="790222"/>
                </a:cubicBezTo>
                <a:cubicBezTo>
                  <a:pt x="681663" y="786526"/>
                  <a:pt x="718277" y="772404"/>
                  <a:pt x="756356" y="767644"/>
                </a:cubicBezTo>
                <a:lnTo>
                  <a:pt x="846667" y="756355"/>
                </a:lnTo>
                <a:cubicBezTo>
                  <a:pt x="927889" y="729283"/>
                  <a:pt x="826438" y="762136"/>
                  <a:pt x="925689" y="733778"/>
                </a:cubicBezTo>
                <a:cubicBezTo>
                  <a:pt x="937131" y="730509"/>
                  <a:pt x="947887" y="724823"/>
                  <a:pt x="959556" y="722489"/>
                </a:cubicBezTo>
                <a:cubicBezTo>
                  <a:pt x="985647" y="717271"/>
                  <a:pt x="1012237" y="714963"/>
                  <a:pt x="1038578" y="711200"/>
                </a:cubicBezTo>
                <a:cubicBezTo>
                  <a:pt x="1061156" y="703674"/>
                  <a:pt x="1083223" y="694394"/>
                  <a:pt x="1106311" y="688622"/>
                </a:cubicBezTo>
                <a:cubicBezTo>
                  <a:pt x="1121363" y="684859"/>
                  <a:pt x="1136606" y="681791"/>
                  <a:pt x="1151467" y="677333"/>
                </a:cubicBezTo>
                <a:cubicBezTo>
                  <a:pt x="1174262" y="670494"/>
                  <a:pt x="1196622" y="662281"/>
                  <a:pt x="1219200" y="654755"/>
                </a:cubicBezTo>
                <a:lnTo>
                  <a:pt x="1253067" y="643467"/>
                </a:lnTo>
                <a:cubicBezTo>
                  <a:pt x="1260593" y="632178"/>
                  <a:pt x="1266051" y="619194"/>
                  <a:pt x="1275645" y="609600"/>
                </a:cubicBezTo>
                <a:cubicBezTo>
                  <a:pt x="1285239" y="600006"/>
                  <a:pt x="1301036" y="597616"/>
                  <a:pt x="1309511" y="587022"/>
                </a:cubicBezTo>
                <a:cubicBezTo>
                  <a:pt x="1316945" y="577730"/>
                  <a:pt x="1317037" y="564444"/>
                  <a:pt x="1320800" y="553155"/>
                </a:cubicBezTo>
                <a:cubicBezTo>
                  <a:pt x="1319173" y="545019"/>
                  <a:pt x="1308139" y="477718"/>
                  <a:pt x="1298223" y="462844"/>
                </a:cubicBezTo>
                <a:cubicBezTo>
                  <a:pt x="1289367" y="449560"/>
                  <a:pt x="1275645" y="440267"/>
                  <a:pt x="1264356" y="428978"/>
                </a:cubicBezTo>
                <a:cubicBezTo>
                  <a:pt x="1260593" y="417689"/>
                  <a:pt x="1258389" y="405754"/>
                  <a:pt x="1253067" y="395111"/>
                </a:cubicBezTo>
                <a:cubicBezTo>
                  <a:pt x="1236101" y="361178"/>
                  <a:pt x="1185196" y="308471"/>
                  <a:pt x="1162756" y="293511"/>
                </a:cubicBezTo>
                <a:cubicBezTo>
                  <a:pt x="1140178" y="278459"/>
                  <a:pt x="1116731" y="264636"/>
                  <a:pt x="1095023" y="248355"/>
                </a:cubicBezTo>
                <a:cubicBezTo>
                  <a:pt x="1075642" y="233820"/>
                  <a:pt x="1039108" y="205116"/>
                  <a:pt x="1016000" y="191911"/>
                </a:cubicBezTo>
                <a:cubicBezTo>
                  <a:pt x="1001389" y="183562"/>
                  <a:pt x="986313" y="175962"/>
                  <a:pt x="970845" y="169333"/>
                </a:cubicBezTo>
                <a:cubicBezTo>
                  <a:pt x="959908" y="164645"/>
                  <a:pt x="947380" y="163823"/>
                  <a:pt x="936978" y="158044"/>
                </a:cubicBezTo>
                <a:cubicBezTo>
                  <a:pt x="913258" y="144866"/>
                  <a:pt x="894987" y="121470"/>
                  <a:pt x="869245" y="112889"/>
                </a:cubicBezTo>
                <a:cubicBezTo>
                  <a:pt x="820659" y="96694"/>
                  <a:pt x="846922" y="104486"/>
                  <a:pt x="790223" y="90311"/>
                </a:cubicBezTo>
                <a:cubicBezTo>
                  <a:pt x="707438" y="94074"/>
                  <a:pt x="624474" y="94991"/>
                  <a:pt x="541867" y="101600"/>
                </a:cubicBezTo>
                <a:cubicBezTo>
                  <a:pt x="530005" y="102549"/>
                  <a:pt x="519900" y="112889"/>
                  <a:pt x="508000" y="112889"/>
                </a:cubicBezTo>
                <a:cubicBezTo>
                  <a:pt x="462688" y="112889"/>
                  <a:pt x="417768" y="104261"/>
                  <a:pt x="372534" y="101600"/>
                </a:cubicBezTo>
                <a:cubicBezTo>
                  <a:pt x="353751" y="100495"/>
                  <a:pt x="334904" y="101600"/>
                  <a:pt x="316089" y="1016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8127757" y="398621"/>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16054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1676734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1524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Water is a social molecule and forms these types of bonds?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CCECFF"/>
                </a:solidFill>
                <a:effectLst/>
                <a:uLnTx/>
                <a:uFillTx/>
                <a:latin typeface="Times New Roman" panose="02020603050405020304" pitchFamily="18" charset="0"/>
                <a:ea typeface="+mn-ea"/>
                <a:cs typeface="+mn-cs"/>
              </a:rPr>
              <a:t>A.) Hydrogen Bonds       </a:t>
            </a:r>
            <a:r>
              <a:rPr kumimoji="0" lang="en-US" altLang="en-US" sz="2800" b="0" i="0" u="none" strike="noStrike" kern="1200" cap="none" spc="0" normalizeH="0" baseline="0" noProof="0" dirty="0">
                <a:ln>
                  <a:noFill/>
                </a:ln>
                <a:solidFill>
                  <a:srgbClr val="FFCCFF"/>
                </a:solidFill>
                <a:effectLst/>
                <a:uLnTx/>
                <a:uFillTx/>
                <a:latin typeface="Times New Roman" panose="02020603050405020304" pitchFamily="18" charset="0"/>
                <a:ea typeface="+mn-ea"/>
                <a:cs typeface="+mn-cs"/>
              </a:rPr>
              <a:t>B.) Triple Bonds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C.) Action Bonds   </a:t>
            </a:r>
            <a:r>
              <a:rPr kumimoji="0" lang="en-US" altLang="en-US" sz="2800" b="0" i="0" u="none" strike="noStrike" kern="1200" cap="none" spc="0" normalizeH="0" baseline="0" noProof="0" dirty="0">
                <a:ln>
                  <a:noFill/>
                </a:ln>
                <a:solidFill>
                  <a:srgbClr val="2D2D8A">
                    <a:lumMod val="40000"/>
                    <a:lumOff val="60000"/>
                  </a:srgbClr>
                </a:solidFill>
                <a:effectLst/>
                <a:uLnTx/>
                <a:uFillTx/>
                <a:latin typeface="Times New Roman" panose="02020603050405020304" pitchFamily="18" charset="0"/>
                <a:ea typeface="+mn-ea"/>
                <a:cs typeface="+mn-cs"/>
              </a:rPr>
              <a:t>D.) Non-polar Bonds     </a:t>
            </a:r>
            <a:r>
              <a:rPr kumimoji="0" lang="en-US" altLang="en-US" sz="2800" b="0" i="0" u="none" strike="noStrike" kern="1200" cap="none" spc="0" normalizeH="0" baseline="0" noProof="0" dirty="0">
                <a:ln>
                  <a:noFill/>
                </a:ln>
                <a:solidFill>
                  <a:srgbClr val="FFCC99"/>
                </a:solidFill>
                <a:effectLst/>
                <a:uLnTx/>
                <a:uFillTx/>
                <a:latin typeface="Times New Roman" panose="02020603050405020304" pitchFamily="18" charset="0"/>
                <a:ea typeface="+mn-ea"/>
                <a:cs typeface="+mn-cs"/>
              </a:rPr>
              <a:t>E.) Lazy Bonds</a:t>
            </a: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Image result for water molecule at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5840"/>
            <a:ext cx="8686800" cy="428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reeform 1"/>
          <p:cNvSpPr/>
          <p:nvPr/>
        </p:nvSpPr>
        <p:spPr>
          <a:xfrm>
            <a:off x="417638" y="2438400"/>
            <a:ext cx="1467606" cy="1286933"/>
          </a:xfrm>
          <a:custGeom>
            <a:avLst/>
            <a:gdLst>
              <a:gd name="connsiteX0" fmla="*/ 474184 w 1467606"/>
              <a:gd name="connsiteY0" fmla="*/ 45156 h 1286933"/>
              <a:gd name="connsiteX1" fmla="*/ 304851 w 1467606"/>
              <a:gd name="connsiteY1" fmla="*/ 67733 h 1286933"/>
              <a:gd name="connsiteX2" fmla="*/ 270984 w 1467606"/>
              <a:gd name="connsiteY2" fmla="*/ 79022 h 1286933"/>
              <a:gd name="connsiteX3" fmla="*/ 45206 w 1467606"/>
              <a:gd name="connsiteY3" fmla="*/ 90311 h 1286933"/>
              <a:gd name="connsiteX4" fmla="*/ 51 w 1467606"/>
              <a:gd name="connsiteY4" fmla="*/ 158044 h 1286933"/>
              <a:gd name="connsiteX5" fmla="*/ 11340 w 1467606"/>
              <a:gd name="connsiteY5" fmla="*/ 361244 h 1286933"/>
              <a:gd name="connsiteX6" fmla="*/ 45206 w 1467606"/>
              <a:gd name="connsiteY6" fmla="*/ 451556 h 1286933"/>
              <a:gd name="connsiteX7" fmla="*/ 56495 w 1467606"/>
              <a:gd name="connsiteY7" fmla="*/ 485422 h 1286933"/>
              <a:gd name="connsiteX8" fmla="*/ 90362 w 1467606"/>
              <a:gd name="connsiteY8" fmla="*/ 564444 h 1286933"/>
              <a:gd name="connsiteX9" fmla="*/ 101651 w 1467606"/>
              <a:gd name="connsiteY9" fmla="*/ 609600 h 1286933"/>
              <a:gd name="connsiteX10" fmla="*/ 124229 w 1467606"/>
              <a:gd name="connsiteY10" fmla="*/ 677333 h 1286933"/>
              <a:gd name="connsiteX11" fmla="*/ 135518 w 1467606"/>
              <a:gd name="connsiteY11" fmla="*/ 722489 h 1286933"/>
              <a:gd name="connsiteX12" fmla="*/ 146806 w 1467606"/>
              <a:gd name="connsiteY12" fmla="*/ 756356 h 1286933"/>
              <a:gd name="connsiteX13" fmla="*/ 158095 w 1467606"/>
              <a:gd name="connsiteY13" fmla="*/ 824089 h 1286933"/>
              <a:gd name="connsiteX14" fmla="*/ 169384 w 1467606"/>
              <a:gd name="connsiteY14" fmla="*/ 869244 h 1286933"/>
              <a:gd name="connsiteX15" fmla="*/ 191962 w 1467606"/>
              <a:gd name="connsiteY15" fmla="*/ 936978 h 1286933"/>
              <a:gd name="connsiteX16" fmla="*/ 203251 w 1467606"/>
              <a:gd name="connsiteY16" fmla="*/ 993422 h 1286933"/>
              <a:gd name="connsiteX17" fmla="*/ 225829 w 1467606"/>
              <a:gd name="connsiteY17" fmla="*/ 1061156 h 1286933"/>
              <a:gd name="connsiteX18" fmla="*/ 248406 w 1467606"/>
              <a:gd name="connsiteY18" fmla="*/ 1128889 h 1286933"/>
              <a:gd name="connsiteX19" fmla="*/ 259695 w 1467606"/>
              <a:gd name="connsiteY19" fmla="*/ 1162756 h 1286933"/>
              <a:gd name="connsiteX20" fmla="*/ 293562 w 1467606"/>
              <a:gd name="connsiteY20" fmla="*/ 1185333 h 1286933"/>
              <a:gd name="connsiteX21" fmla="*/ 327429 w 1467606"/>
              <a:gd name="connsiteY21" fmla="*/ 1219200 h 1286933"/>
              <a:gd name="connsiteX22" fmla="*/ 361295 w 1467606"/>
              <a:gd name="connsiteY22" fmla="*/ 1230489 h 1286933"/>
              <a:gd name="connsiteX23" fmla="*/ 395162 w 1467606"/>
              <a:gd name="connsiteY23" fmla="*/ 1253067 h 1286933"/>
              <a:gd name="connsiteX24" fmla="*/ 620940 w 1467606"/>
              <a:gd name="connsiteY24" fmla="*/ 1286933 h 1286933"/>
              <a:gd name="connsiteX25" fmla="*/ 846718 w 1467606"/>
              <a:gd name="connsiteY25" fmla="*/ 1275644 h 1286933"/>
              <a:gd name="connsiteX26" fmla="*/ 914451 w 1467606"/>
              <a:gd name="connsiteY26" fmla="*/ 1253067 h 1286933"/>
              <a:gd name="connsiteX27" fmla="*/ 948318 w 1467606"/>
              <a:gd name="connsiteY27" fmla="*/ 1241778 h 1286933"/>
              <a:gd name="connsiteX28" fmla="*/ 993473 w 1467606"/>
              <a:gd name="connsiteY28" fmla="*/ 1230489 h 1286933"/>
              <a:gd name="connsiteX29" fmla="*/ 1038629 w 1467606"/>
              <a:gd name="connsiteY29" fmla="*/ 1207911 h 1286933"/>
              <a:gd name="connsiteX30" fmla="*/ 1106362 w 1467606"/>
              <a:gd name="connsiteY30" fmla="*/ 1185333 h 1286933"/>
              <a:gd name="connsiteX31" fmla="*/ 1174095 w 1467606"/>
              <a:gd name="connsiteY31" fmla="*/ 1140178 h 1286933"/>
              <a:gd name="connsiteX32" fmla="*/ 1241829 w 1467606"/>
              <a:gd name="connsiteY32" fmla="*/ 1117600 h 1286933"/>
              <a:gd name="connsiteX33" fmla="*/ 1320851 w 1467606"/>
              <a:gd name="connsiteY33" fmla="*/ 1049867 h 1286933"/>
              <a:gd name="connsiteX34" fmla="*/ 1332140 w 1467606"/>
              <a:gd name="connsiteY34" fmla="*/ 1016000 h 1286933"/>
              <a:gd name="connsiteX35" fmla="*/ 1366006 w 1467606"/>
              <a:gd name="connsiteY35" fmla="*/ 903111 h 1286933"/>
              <a:gd name="connsiteX36" fmla="*/ 1388584 w 1467606"/>
              <a:gd name="connsiteY36" fmla="*/ 857956 h 1286933"/>
              <a:gd name="connsiteX37" fmla="*/ 1422451 w 1467606"/>
              <a:gd name="connsiteY37" fmla="*/ 733778 h 1286933"/>
              <a:gd name="connsiteX38" fmla="*/ 1456318 w 1467606"/>
              <a:gd name="connsiteY38" fmla="*/ 519289 h 1286933"/>
              <a:gd name="connsiteX39" fmla="*/ 1467606 w 1467606"/>
              <a:gd name="connsiteY39" fmla="*/ 304800 h 1286933"/>
              <a:gd name="connsiteX40" fmla="*/ 1456318 w 1467606"/>
              <a:gd name="connsiteY40" fmla="*/ 124178 h 1286933"/>
              <a:gd name="connsiteX41" fmla="*/ 1445029 w 1467606"/>
              <a:gd name="connsiteY41" fmla="*/ 90311 h 1286933"/>
              <a:gd name="connsiteX42" fmla="*/ 1377295 w 1467606"/>
              <a:gd name="connsiteY42" fmla="*/ 56444 h 1286933"/>
              <a:gd name="connsiteX43" fmla="*/ 1343429 w 1467606"/>
              <a:gd name="connsiteY43" fmla="*/ 33867 h 1286933"/>
              <a:gd name="connsiteX44" fmla="*/ 1298273 w 1467606"/>
              <a:gd name="connsiteY44" fmla="*/ 22578 h 1286933"/>
              <a:gd name="connsiteX45" fmla="*/ 1162806 w 1467606"/>
              <a:gd name="connsiteY45" fmla="*/ 0 h 1286933"/>
              <a:gd name="connsiteX46" fmla="*/ 948318 w 1467606"/>
              <a:gd name="connsiteY46" fmla="*/ 11289 h 1286933"/>
              <a:gd name="connsiteX47" fmla="*/ 903162 w 1467606"/>
              <a:gd name="connsiteY47" fmla="*/ 22578 h 1286933"/>
              <a:gd name="connsiteX48" fmla="*/ 846718 w 1467606"/>
              <a:gd name="connsiteY48" fmla="*/ 33867 h 1286933"/>
              <a:gd name="connsiteX49" fmla="*/ 745118 w 1467606"/>
              <a:gd name="connsiteY49" fmla="*/ 45156 h 1286933"/>
              <a:gd name="connsiteX50" fmla="*/ 677384 w 1467606"/>
              <a:gd name="connsiteY50" fmla="*/ 67733 h 1286933"/>
              <a:gd name="connsiteX51" fmla="*/ 620940 w 1467606"/>
              <a:gd name="connsiteY51" fmla="*/ 79022 h 1286933"/>
              <a:gd name="connsiteX52" fmla="*/ 553206 w 1467606"/>
              <a:gd name="connsiteY52" fmla="*/ 101600 h 1286933"/>
              <a:gd name="connsiteX53" fmla="*/ 395162 w 1467606"/>
              <a:gd name="connsiteY53" fmla="*/ 90311 h 1286933"/>
              <a:gd name="connsiteX54" fmla="*/ 327429 w 1467606"/>
              <a:gd name="connsiteY54" fmla="*/ 79022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67606" h="1286933">
                <a:moveTo>
                  <a:pt x="474184" y="45156"/>
                </a:moveTo>
                <a:cubicBezTo>
                  <a:pt x="302508" y="79489"/>
                  <a:pt x="590861" y="23731"/>
                  <a:pt x="304851" y="67733"/>
                </a:cubicBezTo>
                <a:cubicBezTo>
                  <a:pt x="293090" y="69542"/>
                  <a:pt x="282839" y="77991"/>
                  <a:pt x="270984" y="79022"/>
                </a:cubicBezTo>
                <a:cubicBezTo>
                  <a:pt x="195914" y="85550"/>
                  <a:pt x="120465" y="86548"/>
                  <a:pt x="45206" y="90311"/>
                </a:cubicBezTo>
                <a:cubicBezTo>
                  <a:pt x="30154" y="112889"/>
                  <a:pt x="-1454" y="130951"/>
                  <a:pt x="51" y="158044"/>
                </a:cubicBezTo>
                <a:cubicBezTo>
                  <a:pt x="3814" y="225777"/>
                  <a:pt x="5198" y="293685"/>
                  <a:pt x="11340" y="361244"/>
                </a:cubicBezTo>
                <a:cubicBezTo>
                  <a:pt x="15342" y="405269"/>
                  <a:pt x="28021" y="411457"/>
                  <a:pt x="45206" y="451556"/>
                </a:cubicBezTo>
                <a:cubicBezTo>
                  <a:pt x="49893" y="462493"/>
                  <a:pt x="51808" y="474485"/>
                  <a:pt x="56495" y="485422"/>
                </a:cubicBezTo>
                <a:cubicBezTo>
                  <a:pt x="82296" y="545624"/>
                  <a:pt x="75235" y="511500"/>
                  <a:pt x="90362" y="564444"/>
                </a:cubicBezTo>
                <a:cubicBezTo>
                  <a:pt x="94624" y="579362"/>
                  <a:pt x="97193" y="594739"/>
                  <a:pt x="101651" y="609600"/>
                </a:cubicBezTo>
                <a:cubicBezTo>
                  <a:pt x="108490" y="632395"/>
                  <a:pt x="118457" y="654245"/>
                  <a:pt x="124229" y="677333"/>
                </a:cubicBezTo>
                <a:cubicBezTo>
                  <a:pt x="127992" y="692385"/>
                  <a:pt x="131256" y="707571"/>
                  <a:pt x="135518" y="722489"/>
                </a:cubicBezTo>
                <a:cubicBezTo>
                  <a:pt x="138787" y="733931"/>
                  <a:pt x="144225" y="744740"/>
                  <a:pt x="146806" y="756356"/>
                </a:cubicBezTo>
                <a:cubicBezTo>
                  <a:pt x="151771" y="778700"/>
                  <a:pt x="153606" y="801644"/>
                  <a:pt x="158095" y="824089"/>
                </a:cubicBezTo>
                <a:cubicBezTo>
                  <a:pt x="161138" y="839303"/>
                  <a:pt x="164926" y="854383"/>
                  <a:pt x="169384" y="869244"/>
                </a:cubicBezTo>
                <a:cubicBezTo>
                  <a:pt x="176223" y="892040"/>
                  <a:pt x="187294" y="913641"/>
                  <a:pt x="191962" y="936978"/>
                </a:cubicBezTo>
                <a:cubicBezTo>
                  <a:pt x="195725" y="955793"/>
                  <a:pt x="198202" y="974911"/>
                  <a:pt x="203251" y="993422"/>
                </a:cubicBezTo>
                <a:cubicBezTo>
                  <a:pt x="209513" y="1016383"/>
                  <a:pt x="218303" y="1038578"/>
                  <a:pt x="225829" y="1061156"/>
                </a:cubicBezTo>
                <a:lnTo>
                  <a:pt x="248406" y="1128889"/>
                </a:lnTo>
                <a:cubicBezTo>
                  <a:pt x="252169" y="1140178"/>
                  <a:pt x="249794" y="1156155"/>
                  <a:pt x="259695" y="1162756"/>
                </a:cubicBezTo>
                <a:cubicBezTo>
                  <a:pt x="270984" y="1170282"/>
                  <a:pt x="283139" y="1176647"/>
                  <a:pt x="293562" y="1185333"/>
                </a:cubicBezTo>
                <a:cubicBezTo>
                  <a:pt x="305827" y="1195553"/>
                  <a:pt x="314145" y="1210344"/>
                  <a:pt x="327429" y="1219200"/>
                </a:cubicBezTo>
                <a:cubicBezTo>
                  <a:pt x="337330" y="1225801"/>
                  <a:pt x="350652" y="1225167"/>
                  <a:pt x="361295" y="1230489"/>
                </a:cubicBezTo>
                <a:cubicBezTo>
                  <a:pt x="373430" y="1236557"/>
                  <a:pt x="382411" y="1248430"/>
                  <a:pt x="395162" y="1253067"/>
                </a:cubicBezTo>
                <a:cubicBezTo>
                  <a:pt x="474996" y="1282097"/>
                  <a:pt x="534042" y="1279691"/>
                  <a:pt x="620940" y="1286933"/>
                </a:cubicBezTo>
                <a:cubicBezTo>
                  <a:pt x="696199" y="1283170"/>
                  <a:pt x="771861" y="1284281"/>
                  <a:pt x="846718" y="1275644"/>
                </a:cubicBezTo>
                <a:cubicBezTo>
                  <a:pt x="870360" y="1272916"/>
                  <a:pt x="891873" y="1260593"/>
                  <a:pt x="914451" y="1253067"/>
                </a:cubicBezTo>
                <a:cubicBezTo>
                  <a:pt x="925740" y="1249304"/>
                  <a:pt x="936774" y="1244664"/>
                  <a:pt x="948318" y="1241778"/>
                </a:cubicBezTo>
                <a:cubicBezTo>
                  <a:pt x="963370" y="1238015"/>
                  <a:pt x="978946" y="1235937"/>
                  <a:pt x="993473" y="1230489"/>
                </a:cubicBezTo>
                <a:cubicBezTo>
                  <a:pt x="1009230" y="1224580"/>
                  <a:pt x="1023004" y="1214161"/>
                  <a:pt x="1038629" y="1207911"/>
                </a:cubicBezTo>
                <a:cubicBezTo>
                  <a:pt x="1060726" y="1199072"/>
                  <a:pt x="1086560" y="1198534"/>
                  <a:pt x="1106362" y="1185333"/>
                </a:cubicBezTo>
                <a:cubicBezTo>
                  <a:pt x="1128940" y="1170281"/>
                  <a:pt x="1148353" y="1148759"/>
                  <a:pt x="1174095" y="1140178"/>
                </a:cubicBezTo>
                <a:lnTo>
                  <a:pt x="1241829" y="1117600"/>
                </a:lnTo>
                <a:cubicBezTo>
                  <a:pt x="1274371" y="1095905"/>
                  <a:pt x="1295967" y="1084705"/>
                  <a:pt x="1320851" y="1049867"/>
                </a:cubicBezTo>
                <a:cubicBezTo>
                  <a:pt x="1327768" y="1040184"/>
                  <a:pt x="1328871" y="1027442"/>
                  <a:pt x="1332140" y="1016000"/>
                </a:cubicBezTo>
                <a:cubicBezTo>
                  <a:pt x="1342942" y="978193"/>
                  <a:pt x="1348124" y="938875"/>
                  <a:pt x="1366006" y="903111"/>
                </a:cubicBezTo>
                <a:cubicBezTo>
                  <a:pt x="1373532" y="888059"/>
                  <a:pt x="1382334" y="873581"/>
                  <a:pt x="1388584" y="857956"/>
                </a:cubicBezTo>
                <a:cubicBezTo>
                  <a:pt x="1408539" y="808068"/>
                  <a:pt x="1413501" y="784496"/>
                  <a:pt x="1422451" y="733778"/>
                </a:cubicBezTo>
                <a:cubicBezTo>
                  <a:pt x="1442665" y="619234"/>
                  <a:pt x="1442472" y="616213"/>
                  <a:pt x="1456318" y="519289"/>
                </a:cubicBezTo>
                <a:cubicBezTo>
                  <a:pt x="1460081" y="447793"/>
                  <a:pt x="1467606" y="376395"/>
                  <a:pt x="1467606" y="304800"/>
                </a:cubicBezTo>
                <a:cubicBezTo>
                  <a:pt x="1467606" y="244475"/>
                  <a:pt x="1462633" y="184171"/>
                  <a:pt x="1456318" y="124178"/>
                </a:cubicBezTo>
                <a:cubicBezTo>
                  <a:pt x="1455072" y="112344"/>
                  <a:pt x="1452463" y="99603"/>
                  <a:pt x="1445029" y="90311"/>
                </a:cubicBezTo>
                <a:cubicBezTo>
                  <a:pt x="1423461" y="63351"/>
                  <a:pt x="1404563" y="70078"/>
                  <a:pt x="1377295" y="56444"/>
                </a:cubicBezTo>
                <a:cubicBezTo>
                  <a:pt x="1365160" y="50377"/>
                  <a:pt x="1355899" y="39211"/>
                  <a:pt x="1343429" y="33867"/>
                </a:cubicBezTo>
                <a:cubicBezTo>
                  <a:pt x="1329168" y="27755"/>
                  <a:pt x="1313191" y="26840"/>
                  <a:pt x="1298273" y="22578"/>
                </a:cubicBezTo>
                <a:cubicBezTo>
                  <a:pt x="1214027" y="-1492"/>
                  <a:pt x="1327928" y="18347"/>
                  <a:pt x="1162806" y="0"/>
                </a:cubicBezTo>
                <a:cubicBezTo>
                  <a:pt x="1091310" y="3763"/>
                  <a:pt x="1019644" y="5087"/>
                  <a:pt x="948318" y="11289"/>
                </a:cubicBezTo>
                <a:cubicBezTo>
                  <a:pt x="932861" y="12633"/>
                  <a:pt x="918308" y="19212"/>
                  <a:pt x="903162" y="22578"/>
                </a:cubicBezTo>
                <a:cubicBezTo>
                  <a:pt x="884432" y="26740"/>
                  <a:pt x="865712" y="31153"/>
                  <a:pt x="846718" y="33867"/>
                </a:cubicBezTo>
                <a:cubicBezTo>
                  <a:pt x="812985" y="38686"/>
                  <a:pt x="778985" y="41393"/>
                  <a:pt x="745118" y="45156"/>
                </a:cubicBezTo>
                <a:cubicBezTo>
                  <a:pt x="722540" y="52682"/>
                  <a:pt x="700721" y="63066"/>
                  <a:pt x="677384" y="67733"/>
                </a:cubicBezTo>
                <a:cubicBezTo>
                  <a:pt x="658569" y="71496"/>
                  <a:pt x="639451" y="73973"/>
                  <a:pt x="620940" y="79022"/>
                </a:cubicBezTo>
                <a:cubicBezTo>
                  <a:pt x="597979" y="85284"/>
                  <a:pt x="553206" y="101600"/>
                  <a:pt x="553206" y="101600"/>
                </a:cubicBezTo>
                <a:cubicBezTo>
                  <a:pt x="500525" y="97837"/>
                  <a:pt x="447616" y="96482"/>
                  <a:pt x="395162" y="90311"/>
                </a:cubicBezTo>
                <a:cubicBezTo>
                  <a:pt x="268864" y="75452"/>
                  <a:pt x="450721" y="79022"/>
                  <a:pt x="327429" y="7902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Freeform 2"/>
          <p:cNvSpPr/>
          <p:nvPr/>
        </p:nvSpPr>
        <p:spPr>
          <a:xfrm>
            <a:off x="7281333" y="4888089"/>
            <a:ext cx="1320800" cy="801511"/>
          </a:xfrm>
          <a:custGeom>
            <a:avLst/>
            <a:gdLst>
              <a:gd name="connsiteX0" fmla="*/ 372534 w 1320800"/>
              <a:gd name="connsiteY0" fmla="*/ 0 h 801511"/>
              <a:gd name="connsiteX1" fmla="*/ 338667 w 1320800"/>
              <a:gd name="connsiteY1" fmla="*/ 101600 h 801511"/>
              <a:gd name="connsiteX2" fmla="*/ 327378 w 1320800"/>
              <a:gd name="connsiteY2" fmla="*/ 158044 h 801511"/>
              <a:gd name="connsiteX3" fmla="*/ 259645 w 1320800"/>
              <a:gd name="connsiteY3" fmla="*/ 203200 h 801511"/>
              <a:gd name="connsiteX4" fmla="*/ 169334 w 1320800"/>
              <a:gd name="connsiteY4" fmla="*/ 282222 h 801511"/>
              <a:gd name="connsiteX5" fmla="*/ 101600 w 1320800"/>
              <a:gd name="connsiteY5" fmla="*/ 304800 h 801511"/>
              <a:gd name="connsiteX6" fmla="*/ 67734 w 1320800"/>
              <a:gd name="connsiteY6" fmla="*/ 316089 h 801511"/>
              <a:gd name="connsiteX7" fmla="*/ 45156 w 1320800"/>
              <a:gd name="connsiteY7" fmla="*/ 383822 h 801511"/>
              <a:gd name="connsiteX8" fmla="*/ 22578 w 1320800"/>
              <a:gd name="connsiteY8" fmla="*/ 417689 h 801511"/>
              <a:gd name="connsiteX9" fmla="*/ 0 w 1320800"/>
              <a:gd name="connsiteY9" fmla="*/ 485422 h 801511"/>
              <a:gd name="connsiteX10" fmla="*/ 11289 w 1320800"/>
              <a:gd name="connsiteY10" fmla="*/ 575733 h 801511"/>
              <a:gd name="connsiteX11" fmla="*/ 90311 w 1320800"/>
              <a:gd name="connsiteY11" fmla="*/ 666044 h 801511"/>
              <a:gd name="connsiteX12" fmla="*/ 169334 w 1320800"/>
              <a:gd name="connsiteY12" fmla="*/ 711200 h 801511"/>
              <a:gd name="connsiteX13" fmla="*/ 237067 w 1320800"/>
              <a:gd name="connsiteY13" fmla="*/ 745067 h 801511"/>
              <a:gd name="connsiteX14" fmla="*/ 270934 w 1320800"/>
              <a:gd name="connsiteY14" fmla="*/ 767644 h 801511"/>
              <a:gd name="connsiteX15" fmla="*/ 327378 w 1320800"/>
              <a:gd name="connsiteY15" fmla="*/ 778933 h 801511"/>
              <a:gd name="connsiteX16" fmla="*/ 361245 w 1320800"/>
              <a:gd name="connsiteY16" fmla="*/ 790222 h 801511"/>
              <a:gd name="connsiteX17" fmla="*/ 406400 w 1320800"/>
              <a:gd name="connsiteY17" fmla="*/ 801511 h 801511"/>
              <a:gd name="connsiteX18" fmla="*/ 643467 w 1320800"/>
              <a:gd name="connsiteY18" fmla="*/ 790222 h 801511"/>
              <a:gd name="connsiteX19" fmla="*/ 756356 w 1320800"/>
              <a:gd name="connsiteY19" fmla="*/ 767644 h 801511"/>
              <a:gd name="connsiteX20" fmla="*/ 846667 w 1320800"/>
              <a:gd name="connsiteY20" fmla="*/ 756355 h 801511"/>
              <a:gd name="connsiteX21" fmla="*/ 925689 w 1320800"/>
              <a:gd name="connsiteY21" fmla="*/ 733778 h 801511"/>
              <a:gd name="connsiteX22" fmla="*/ 959556 w 1320800"/>
              <a:gd name="connsiteY22" fmla="*/ 722489 h 801511"/>
              <a:gd name="connsiteX23" fmla="*/ 1038578 w 1320800"/>
              <a:gd name="connsiteY23" fmla="*/ 711200 h 801511"/>
              <a:gd name="connsiteX24" fmla="*/ 1106311 w 1320800"/>
              <a:gd name="connsiteY24" fmla="*/ 688622 h 801511"/>
              <a:gd name="connsiteX25" fmla="*/ 1151467 w 1320800"/>
              <a:gd name="connsiteY25" fmla="*/ 677333 h 801511"/>
              <a:gd name="connsiteX26" fmla="*/ 1219200 w 1320800"/>
              <a:gd name="connsiteY26" fmla="*/ 654755 h 801511"/>
              <a:gd name="connsiteX27" fmla="*/ 1253067 w 1320800"/>
              <a:gd name="connsiteY27" fmla="*/ 643467 h 801511"/>
              <a:gd name="connsiteX28" fmla="*/ 1275645 w 1320800"/>
              <a:gd name="connsiteY28" fmla="*/ 609600 h 801511"/>
              <a:gd name="connsiteX29" fmla="*/ 1309511 w 1320800"/>
              <a:gd name="connsiteY29" fmla="*/ 587022 h 801511"/>
              <a:gd name="connsiteX30" fmla="*/ 1320800 w 1320800"/>
              <a:gd name="connsiteY30" fmla="*/ 553155 h 801511"/>
              <a:gd name="connsiteX31" fmla="*/ 1298223 w 1320800"/>
              <a:gd name="connsiteY31" fmla="*/ 462844 h 801511"/>
              <a:gd name="connsiteX32" fmla="*/ 1264356 w 1320800"/>
              <a:gd name="connsiteY32" fmla="*/ 428978 h 801511"/>
              <a:gd name="connsiteX33" fmla="*/ 1253067 w 1320800"/>
              <a:gd name="connsiteY33" fmla="*/ 395111 h 801511"/>
              <a:gd name="connsiteX34" fmla="*/ 1162756 w 1320800"/>
              <a:gd name="connsiteY34" fmla="*/ 293511 h 801511"/>
              <a:gd name="connsiteX35" fmla="*/ 1095023 w 1320800"/>
              <a:gd name="connsiteY35" fmla="*/ 248355 h 801511"/>
              <a:gd name="connsiteX36" fmla="*/ 1016000 w 1320800"/>
              <a:gd name="connsiteY36" fmla="*/ 191911 h 801511"/>
              <a:gd name="connsiteX37" fmla="*/ 970845 w 1320800"/>
              <a:gd name="connsiteY37" fmla="*/ 169333 h 801511"/>
              <a:gd name="connsiteX38" fmla="*/ 936978 w 1320800"/>
              <a:gd name="connsiteY38" fmla="*/ 158044 h 801511"/>
              <a:gd name="connsiteX39" fmla="*/ 869245 w 1320800"/>
              <a:gd name="connsiteY39" fmla="*/ 112889 h 801511"/>
              <a:gd name="connsiteX40" fmla="*/ 790223 w 1320800"/>
              <a:gd name="connsiteY40" fmla="*/ 90311 h 801511"/>
              <a:gd name="connsiteX41" fmla="*/ 541867 w 1320800"/>
              <a:gd name="connsiteY41" fmla="*/ 101600 h 801511"/>
              <a:gd name="connsiteX42" fmla="*/ 508000 w 1320800"/>
              <a:gd name="connsiteY42" fmla="*/ 112889 h 801511"/>
              <a:gd name="connsiteX43" fmla="*/ 372534 w 1320800"/>
              <a:gd name="connsiteY43" fmla="*/ 101600 h 801511"/>
              <a:gd name="connsiteX44" fmla="*/ 316089 w 1320800"/>
              <a:gd name="connsiteY44" fmla="*/ 101600 h 8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0800" h="801511">
                <a:moveTo>
                  <a:pt x="372534" y="0"/>
                </a:moveTo>
                <a:cubicBezTo>
                  <a:pt x="349484" y="57624"/>
                  <a:pt x="350820" y="46911"/>
                  <a:pt x="338667" y="101600"/>
                </a:cubicBezTo>
                <a:cubicBezTo>
                  <a:pt x="334505" y="120330"/>
                  <a:pt x="339158" y="142898"/>
                  <a:pt x="327378" y="158044"/>
                </a:cubicBezTo>
                <a:cubicBezTo>
                  <a:pt x="310719" y="179463"/>
                  <a:pt x="259645" y="203200"/>
                  <a:pt x="259645" y="203200"/>
                </a:cubicBezTo>
                <a:cubicBezTo>
                  <a:pt x="233304" y="242711"/>
                  <a:pt x="225779" y="263407"/>
                  <a:pt x="169334" y="282222"/>
                </a:cubicBezTo>
                <a:lnTo>
                  <a:pt x="101600" y="304800"/>
                </a:lnTo>
                <a:lnTo>
                  <a:pt x="67734" y="316089"/>
                </a:lnTo>
                <a:cubicBezTo>
                  <a:pt x="60208" y="338667"/>
                  <a:pt x="58357" y="364020"/>
                  <a:pt x="45156" y="383822"/>
                </a:cubicBezTo>
                <a:cubicBezTo>
                  <a:pt x="37630" y="395111"/>
                  <a:pt x="28088" y="405291"/>
                  <a:pt x="22578" y="417689"/>
                </a:cubicBezTo>
                <a:cubicBezTo>
                  <a:pt x="12912" y="439437"/>
                  <a:pt x="0" y="485422"/>
                  <a:pt x="0" y="485422"/>
                </a:cubicBezTo>
                <a:cubicBezTo>
                  <a:pt x="3763" y="515526"/>
                  <a:pt x="1085" y="547163"/>
                  <a:pt x="11289" y="575733"/>
                </a:cubicBezTo>
                <a:cubicBezTo>
                  <a:pt x="33713" y="638519"/>
                  <a:pt x="48995" y="636533"/>
                  <a:pt x="90311" y="666044"/>
                </a:cubicBezTo>
                <a:cubicBezTo>
                  <a:pt x="150113" y="708760"/>
                  <a:pt x="114375" y="692880"/>
                  <a:pt x="169334" y="711200"/>
                </a:cubicBezTo>
                <a:cubicBezTo>
                  <a:pt x="266374" y="775895"/>
                  <a:pt x="143604" y="698337"/>
                  <a:pt x="237067" y="745067"/>
                </a:cubicBezTo>
                <a:cubicBezTo>
                  <a:pt x="249202" y="751134"/>
                  <a:pt x="258230" y="762880"/>
                  <a:pt x="270934" y="767644"/>
                </a:cubicBezTo>
                <a:cubicBezTo>
                  <a:pt x="288900" y="774381"/>
                  <a:pt x="308764" y="774279"/>
                  <a:pt x="327378" y="778933"/>
                </a:cubicBezTo>
                <a:cubicBezTo>
                  <a:pt x="338922" y="781819"/>
                  <a:pt x="349803" y="786953"/>
                  <a:pt x="361245" y="790222"/>
                </a:cubicBezTo>
                <a:cubicBezTo>
                  <a:pt x="376163" y="794484"/>
                  <a:pt x="391348" y="797748"/>
                  <a:pt x="406400" y="801511"/>
                </a:cubicBezTo>
                <a:cubicBezTo>
                  <a:pt x="485422" y="797748"/>
                  <a:pt x="564723" y="797842"/>
                  <a:pt x="643467" y="790222"/>
                </a:cubicBezTo>
                <a:cubicBezTo>
                  <a:pt x="681663" y="786526"/>
                  <a:pt x="718277" y="772404"/>
                  <a:pt x="756356" y="767644"/>
                </a:cubicBezTo>
                <a:lnTo>
                  <a:pt x="846667" y="756355"/>
                </a:lnTo>
                <a:cubicBezTo>
                  <a:pt x="927889" y="729283"/>
                  <a:pt x="826438" y="762136"/>
                  <a:pt x="925689" y="733778"/>
                </a:cubicBezTo>
                <a:cubicBezTo>
                  <a:pt x="937131" y="730509"/>
                  <a:pt x="947887" y="724823"/>
                  <a:pt x="959556" y="722489"/>
                </a:cubicBezTo>
                <a:cubicBezTo>
                  <a:pt x="985647" y="717271"/>
                  <a:pt x="1012237" y="714963"/>
                  <a:pt x="1038578" y="711200"/>
                </a:cubicBezTo>
                <a:cubicBezTo>
                  <a:pt x="1061156" y="703674"/>
                  <a:pt x="1083223" y="694394"/>
                  <a:pt x="1106311" y="688622"/>
                </a:cubicBezTo>
                <a:cubicBezTo>
                  <a:pt x="1121363" y="684859"/>
                  <a:pt x="1136606" y="681791"/>
                  <a:pt x="1151467" y="677333"/>
                </a:cubicBezTo>
                <a:cubicBezTo>
                  <a:pt x="1174262" y="670494"/>
                  <a:pt x="1196622" y="662281"/>
                  <a:pt x="1219200" y="654755"/>
                </a:cubicBezTo>
                <a:lnTo>
                  <a:pt x="1253067" y="643467"/>
                </a:lnTo>
                <a:cubicBezTo>
                  <a:pt x="1260593" y="632178"/>
                  <a:pt x="1266051" y="619194"/>
                  <a:pt x="1275645" y="609600"/>
                </a:cubicBezTo>
                <a:cubicBezTo>
                  <a:pt x="1285239" y="600006"/>
                  <a:pt x="1301036" y="597616"/>
                  <a:pt x="1309511" y="587022"/>
                </a:cubicBezTo>
                <a:cubicBezTo>
                  <a:pt x="1316945" y="577730"/>
                  <a:pt x="1317037" y="564444"/>
                  <a:pt x="1320800" y="553155"/>
                </a:cubicBezTo>
                <a:cubicBezTo>
                  <a:pt x="1319173" y="545019"/>
                  <a:pt x="1308139" y="477718"/>
                  <a:pt x="1298223" y="462844"/>
                </a:cubicBezTo>
                <a:cubicBezTo>
                  <a:pt x="1289367" y="449560"/>
                  <a:pt x="1275645" y="440267"/>
                  <a:pt x="1264356" y="428978"/>
                </a:cubicBezTo>
                <a:cubicBezTo>
                  <a:pt x="1260593" y="417689"/>
                  <a:pt x="1258389" y="405754"/>
                  <a:pt x="1253067" y="395111"/>
                </a:cubicBezTo>
                <a:cubicBezTo>
                  <a:pt x="1236101" y="361178"/>
                  <a:pt x="1185196" y="308471"/>
                  <a:pt x="1162756" y="293511"/>
                </a:cubicBezTo>
                <a:cubicBezTo>
                  <a:pt x="1140178" y="278459"/>
                  <a:pt x="1116731" y="264636"/>
                  <a:pt x="1095023" y="248355"/>
                </a:cubicBezTo>
                <a:cubicBezTo>
                  <a:pt x="1075642" y="233820"/>
                  <a:pt x="1039108" y="205116"/>
                  <a:pt x="1016000" y="191911"/>
                </a:cubicBezTo>
                <a:cubicBezTo>
                  <a:pt x="1001389" y="183562"/>
                  <a:pt x="986313" y="175962"/>
                  <a:pt x="970845" y="169333"/>
                </a:cubicBezTo>
                <a:cubicBezTo>
                  <a:pt x="959908" y="164645"/>
                  <a:pt x="947380" y="163823"/>
                  <a:pt x="936978" y="158044"/>
                </a:cubicBezTo>
                <a:cubicBezTo>
                  <a:pt x="913258" y="144866"/>
                  <a:pt x="894987" y="121470"/>
                  <a:pt x="869245" y="112889"/>
                </a:cubicBezTo>
                <a:cubicBezTo>
                  <a:pt x="820659" y="96694"/>
                  <a:pt x="846922" y="104486"/>
                  <a:pt x="790223" y="90311"/>
                </a:cubicBezTo>
                <a:cubicBezTo>
                  <a:pt x="707438" y="94074"/>
                  <a:pt x="624474" y="94991"/>
                  <a:pt x="541867" y="101600"/>
                </a:cubicBezTo>
                <a:cubicBezTo>
                  <a:pt x="530005" y="102549"/>
                  <a:pt x="519900" y="112889"/>
                  <a:pt x="508000" y="112889"/>
                </a:cubicBezTo>
                <a:cubicBezTo>
                  <a:pt x="462688" y="112889"/>
                  <a:pt x="417768" y="104261"/>
                  <a:pt x="372534" y="101600"/>
                </a:cubicBezTo>
                <a:cubicBezTo>
                  <a:pt x="353751" y="100495"/>
                  <a:pt x="334904" y="101600"/>
                  <a:pt x="316089" y="1016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8127757" y="398621"/>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313193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1524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Water is a social molecule and forms these types of bonds?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CCECFF"/>
                </a:solidFill>
                <a:effectLst/>
                <a:uLnTx/>
                <a:uFillTx/>
                <a:latin typeface="Times New Roman" panose="02020603050405020304" pitchFamily="18" charset="0"/>
                <a:ea typeface="+mn-ea"/>
                <a:cs typeface="+mn-cs"/>
              </a:rPr>
              <a:t>A.) Hydrogen Bonds       </a:t>
            </a:r>
            <a:r>
              <a:rPr kumimoji="0" lang="en-US" altLang="en-US" sz="2800" b="0" i="0" u="none" strike="noStrike" kern="1200" cap="none" spc="0" normalizeH="0" baseline="0" noProof="0" dirty="0">
                <a:ln>
                  <a:noFill/>
                </a:ln>
                <a:solidFill>
                  <a:srgbClr val="FFCCFF"/>
                </a:solidFill>
                <a:effectLst/>
                <a:uLnTx/>
                <a:uFillTx/>
                <a:latin typeface="Times New Roman" panose="02020603050405020304" pitchFamily="18" charset="0"/>
                <a:ea typeface="+mn-ea"/>
                <a:cs typeface="+mn-cs"/>
              </a:rPr>
              <a:t>B.) Triple Bonds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C.) Action Bonds   </a:t>
            </a:r>
            <a:r>
              <a:rPr kumimoji="0" lang="en-US" altLang="en-US" sz="2800" b="0" i="0" u="none" strike="noStrike" kern="1200" cap="none" spc="0" normalizeH="0" baseline="0" noProof="0" dirty="0">
                <a:ln>
                  <a:noFill/>
                </a:ln>
                <a:solidFill>
                  <a:srgbClr val="2D2D8A">
                    <a:lumMod val="40000"/>
                    <a:lumOff val="60000"/>
                  </a:srgbClr>
                </a:solidFill>
                <a:effectLst/>
                <a:uLnTx/>
                <a:uFillTx/>
                <a:latin typeface="Times New Roman" panose="02020603050405020304" pitchFamily="18" charset="0"/>
                <a:ea typeface="+mn-ea"/>
                <a:cs typeface="+mn-cs"/>
              </a:rPr>
              <a:t>D.) Non-polar Bonds     </a:t>
            </a:r>
            <a:r>
              <a:rPr kumimoji="0" lang="en-US" altLang="en-US" sz="2800" b="0" i="0" u="none" strike="noStrike" kern="1200" cap="none" spc="0" normalizeH="0" baseline="0" noProof="0" dirty="0">
                <a:ln>
                  <a:noFill/>
                </a:ln>
                <a:solidFill>
                  <a:srgbClr val="FFCC99"/>
                </a:solidFill>
                <a:effectLst/>
                <a:uLnTx/>
                <a:uFillTx/>
                <a:latin typeface="Times New Roman" panose="02020603050405020304" pitchFamily="18" charset="0"/>
                <a:ea typeface="+mn-ea"/>
                <a:cs typeface="+mn-cs"/>
              </a:rPr>
              <a:t>E.) Lazy Bonds</a:t>
            </a: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Image result for water molecule at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5840"/>
            <a:ext cx="8686800" cy="428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127757" y="398621"/>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4</a:t>
            </a:r>
          </a:p>
        </p:txBody>
      </p:sp>
      <p:sp>
        <p:nvSpPr>
          <p:cNvPr id="5" name="Rounded Rectangle 4"/>
          <p:cNvSpPr/>
          <p:nvPr/>
        </p:nvSpPr>
        <p:spPr>
          <a:xfrm>
            <a:off x="228600" y="1143000"/>
            <a:ext cx="3505200" cy="533400"/>
          </a:xfrm>
          <a:prstGeom prst="roundRect">
            <a:avLst/>
          </a:prstGeom>
          <a:noFill/>
          <a:ln w="38100">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140554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Oil</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a:t>
            </a:r>
            <a:r>
              <a:rPr kumimoji="0" lang="en-US" altLang="en-US" sz="3600" b="0" i="0" u="none" strike="noStrike" kern="1200" cap="none" spc="0" normalizeH="0" baseline="0" noProof="0" dirty="0">
                <a:ln>
                  <a:noFill/>
                </a:ln>
                <a:solidFill>
                  <a:srgbClr val="CCECFF"/>
                </a:solidFill>
                <a:effectLst/>
                <a:uLnTx/>
                <a:uFillTx/>
                <a:latin typeface="Times New Roman" panose="02020603050405020304" pitchFamily="18" charset="0"/>
                <a:ea typeface="+mn-ea"/>
                <a:cs typeface="+mn-cs"/>
              </a:rPr>
              <a:t>water</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don’t mix.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Why in less than 8 words?</a:t>
            </a:r>
            <a:endParaRPr kumimoji="0" lang="en-US" altLang="en-US" sz="3600" b="0" i="0" u="none" strike="noStrike" kern="1200" cap="none" spc="0" normalizeH="0" baseline="0" noProof="0" dirty="0">
              <a:ln>
                <a:noFill/>
              </a:ln>
              <a:solidFill>
                <a:srgbClr val="9933FF"/>
              </a:solidFill>
              <a:effectLst/>
              <a:uLnTx/>
              <a:uFillTx/>
              <a:latin typeface="Times New Roman" panose="02020603050405020304" pitchFamily="18" charset="0"/>
              <a:ea typeface="+mn-ea"/>
              <a:cs typeface="+mn-cs"/>
            </a:endParaRP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3494" name="WordArt 6"/>
          <p:cNvSpPr>
            <a:spLocks noChangeArrowheads="1" noChangeShapeType="1" noTextEdit="1"/>
          </p:cNvSpPr>
          <p:nvPr/>
        </p:nvSpPr>
        <p:spPr bwMode="auto">
          <a:xfrm>
            <a:off x="914400" y="3429000"/>
            <a:ext cx="66294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28575">
                <a:solidFill>
                  <a:srgbClr val="000000"/>
                </a:solidFill>
                <a:round/>
                <a:headEnd/>
                <a:tailEnd/>
              </a:ln>
              <a:solidFill>
                <a:srgbClr val="FFFFFF"/>
              </a:solidFill>
              <a:effectLst/>
              <a:uLnTx/>
              <a:uFillTx/>
              <a:latin typeface="Arial Black" panose="020B0A04020102020204" pitchFamily="34" charset="0"/>
              <a:ea typeface="+mn-ea"/>
              <a:cs typeface="+mn-cs"/>
            </a:endParaRPr>
          </a:p>
        </p:txBody>
      </p:sp>
      <p:pic>
        <p:nvPicPr>
          <p:cNvPr id="7" name="Picture 2" descr="http://1.bp.blogspot.com/-2YUBZdAwsOc/UQlaRiSVsTI/AAAAAAAAAKM/OzQWMlO_xLI/s1600/Oil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6939"/>
            <a:ext cx="8534400" cy="504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893851" y="-77321"/>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718254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Oil</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a:t>
            </a:r>
            <a:r>
              <a:rPr kumimoji="0" lang="en-US" altLang="en-US" sz="3600" b="0" i="0" u="none" strike="noStrike" kern="1200" cap="none" spc="0" normalizeH="0" baseline="0" noProof="0" dirty="0">
                <a:ln>
                  <a:noFill/>
                </a:ln>
                <a:solidFill>
                  <a:srgbClr val="CCECFF"/>
                </a:solidFill>
                <a:effectLst/>
                <a:uLnTx/>
                <a:uFillTx/>
                <a:latin typeface="Times New Roman" panose="02020603050405020304" pitchFamily="18" charset="0"/>
                <a:ea typeface="+mn-ea"/>
                <a:cs typeface="+mn-cs"/>
              </a:rPr>
              <a:t>water</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don’t mix.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Why in less than 8 words?</a:t>
            </a:r>
            <a:endParaRPr kumimoji="0" lang="en-US" altLang="en-US" sz="3600" b="0" i="0" u="none" strike="noStrike" kern="1200" cap="none" spc="0" normalizeH="0" baseline="0" noProof="0" dirty="0">
              <a:ln>
                <a:noFill/>
              </a:ln>
              <a:solidFill>
                <a:srgbClr val="9933FF"/>
              </a:solidFill>
              <a:effectLst/>
              <a:uLnTx/>
              <a:uFillTx/>
              <a:latin typeface="Times New Roman" panose="02020603050405020304" pitchFamily="18" charset="0"/>
              <a:ea typeface="+mn-ea"/>
              <a:cs typeface="+mn-cs"/>
            </a:endParaRPr>
          </a:p>
        </p:txBody>
      </p:sp>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3494" name="WordArt 6"/>
          <p:cNvSpPr>
            <a:spLocks noChangeArrowheads="1" noChangeShapeType="1" noTextEdit="1"/>
          </p:cNvSpPr>
          <p:nvPr/>
        </p:nvSpPr>
        <p:spPr bwMode="auto">
          <a:xfrm>
            <a:off x="914400" y="3429000"/>
            <a:ext cx="66294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28575">
                <a:solidFill>
                  <a:srgbClr val="000000"/>
                </a:solidFill>
                <a:round/>
                <a:headEnd/>
                <a:tailEnd/>
              </a:ln>
              <a:solidFill>
                <a:srgbClr val="FFFFFF"/>
              </a:solidFill>
              <a:effectLst/>
              <a:uLnTx/>
              <a:uFillTx/>
              <a:latin typeface="Arial Black" panose="020B0A04020102020204" pitchFamily="34" charset="0"/>
              <a:ea typeface="+mn-ea"/>
              <a:cs typeface="+mn-cs"/>
            </a:endParaRPr>
          </a:p>
        </p:txBody>
      </p:sp>
      <p:pic>
        <p:nvPicPr>
          <p:cNvPr id="7" name="Picture 2" descr="http://1.bp.blogspot.com/-2YUBZdAwsOc/UQlaRiSVsTI/AAAAAAAAAKM/OzQWMlO_xLI/s1600/Oil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6939"/>
            <a:ext cx="8534400" cy="504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893851" y="-77321"/>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5</a:t>
            </a:r>
          </a:p>
        </p:txBody>
      </p:sp>
      <p:sp>
        <p:nvSpPr>
          <p:cNvPr id="3" name="Rectangle 2"/>
          <p:cNvSpPr/>
          <p:nvPr/>
        </p:nvSpPr>
        <p:spPr>
          <a:xfrm>
            <a:off x="1395527" y="2967335"/>
            <a:ext cx="6352957"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CCECFF"/>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Water is polar </a:t>
            </a:r>
            <a:r>
              <a:rPr kumimoji="0" lang="en-US" sz="5400" b="1" i="0" u="none" strike="noStrike" kern="1200" cap="none" spc="0" normalizeH="0" baseline="0" noProof="0" dirty="0">
                <a:ln w="9525">
                  <a:solidFill>
                    <a:sysClr val="windowText" lastClr="000000"/>
                  </a:solidFill>
                  <a:prstDash val="solid"/>
                </a:ln>
                <a:solidFill>
                  <a:srgbClr val="FFFFFF"/>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and</a:t>
            </a:r>
            <a:r>
              <a:rPr kumimoji="0" lang="en-US" sz="54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oil is non-polar</a:t>
            </a:r>
          </a:p>
        </p:txBody>
      </p:sp>
    </p:spTree>
    <p:extLst>
      <p:ext uri="{BB962C8B-B14F-4D97-AF65-F5344CB8AC3E}">
        <p14:creationId xmlns:p14="http://schemas.microsoft.com/office/powerpoint/2010/main" val="28214303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3985006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18911730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304800" y="203200"/>
            <a:ext cx="8229600" cy="5673725"/>
          </a:xfrm>
        </p:spPr>
        <p:txBody>
          <a:bodyPr/>
          <a:lstStyle/>
          <a:p>
            <a:pPr eaLnBrk="1" hangingPunct="1">
              <a:defRPr/>
            </a:pPr>
            <a:r>
              <a:rPr lang="en-US" dirty="0">
                <a:solidFill>
                  <a:schemeClr val="accent2">
                    <a:lumMod val="20000"/>
                    <a:lumOff val="80000"/>
                  </a:schemeClr>
                </a:solidFill>
              </a:rPr>
              <a:t>What property of water can be seen below?</a:t>
            </a:r>
          </a:p>
          <a:p>
            <a:pPr lvl="1" eaLnBrk="1" hangingPunct="1">
              <a:defRPr/>
            </a:pPr>
            <a:r>
              <a:rPr lang="en-US" dirty="0">
                <a:solidFill>
                  <a:schemeClr val="accent2">
                    <a:lumMod val="60000"/>
                    <a:lumOff val="40000"/>
                  </a:schemeClr>
                </a:solidFill>
              </a:rPr>
              <a:t>When hydrogen bonds hold water molecules together.</a:t>
            </a:r>
          </a:p>
        </p:txBody>
      </p:sp>
      <p:sp>
        <p:nvSpPr>
          <p:cNvPr id="390148"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2050" name="Picture 2" descr="http://photorasa.com/wp-content/uploads/2013/12/loads-of-tiny-water-droplets-on-le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22" y="2362200"/>
            <a:ext cx="8429978"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949957" y="1905000"/>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6600">
                  <a:solidFill>
                    <a:srgbClr val="468A4B"/>
                  </a:solidFill>
                  <a:prstDash val="solid"/>
                </a:ln>
                <a:solidFill>
                  <a:srgbClr val="FFFFFF"/>
                </a:solidFill>
                <a:effectLst>
                  <a:outerShdw dist="38100" dir="2700000" algn="tl" rotWithShape="0">
                    <a:srgbClr val="468A4B"/>
                  </a:outerShdw>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38004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304800" y="203200"/>
            <a:ext cx="8229600" cy="5673725"/>
          </a:xfrm>
        </p:spPr>
        <p:txBody>
          <a:bodyPr/>
          <a:lstStyle/>
          <a:p>
            <a:pPr eaLnBrk="1" hangingPunct="1">
              <a:defRPr/>
            </a:pPr>
            <a:r>
              <a:rPr lang="en-US" dirty="0">
                <a:solidFill>
                  <a:schemeClr val="accent2">
                    <a:lumMod val="20000"/>
                    <a:lumOff val="80000"/>
                  </a:schemeClr>
                </a:solidFill>
              </a:rPr>
              <a:t>What property of water can be seen below?</a:t>
            </a:r>
          </a:p>
          <a:p>
            <a:pPr lvl="1" eaLnBrk="1" hangingPunct="1">
              <a:defRPr/>
            </a:pPr>
            <a:r>
              <a:rPr lang="en-US" dirty="0">
                <a:solidFill>
                  <a:schemeClr val="accent2">
                    <a:lumMod val="60000"/>
                    <a:lumOff val="40000"/>
                  </a:schemeClr>
                </a:solidFill>
              </a:rPr>
              <a:t>When hydrogen bonds hold water molecules together.</a:t>
            </a:r>
          </a:p>
        </p:txBody>
      </p:sp>
      <p:sp>
        <p:nvSpPr>
          <p:cNvPr id="390148"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2050" name="Picture 2" descr="http://photorasa.com/wp-content/uploads/2013/12/loads-of-tiny-water-droplets-on-le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22" y="2362200"/>
            <a:ext cx="8429978"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949957" y="1905000"/>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6600">
                  <a:solidFill>
                    <a:srgbClr val="468A4B"/>
                  </a:solidFill>
                  <a:prstDash val="solid"/>
                </a:ln>
                <a:solidFill>
                  <a:srgbClr val="FFFFFF"/>
                </a:solidFill>
                <a:effectLst>
                  <a:outerShdw dist="38100" dir="2700000" algn="tl" rotWithShape="0">
                    <a:srgbClr val="468A4B"/>
                  </a:outerShdw>
                </a:effectLst>
                <a:uLnTx/>
                <a:uFillTx/>
                <a:latin typeface="Arial" panose="020B0604020202020204" pitchFamily="34" charset="0"/>
                <a:ea typeface="+mn-ea"/>
                <a:cs typeface="+mn-cs"/>
              </a:rPr>
              <a:t>6</a:t>
            </a:r>
          </a:p>
        </p:txBody>
      </p:sp>
      <p:sp>
        <p:nvSpPr>
          <p:cNvPr id="3" name="Rectangle 2"/>
          <p:cNvSpPr/>
          <p:nvPr/>
        </p:nvSpPr>
        <p:spPr>
          <a:xfrm>
            <a:off x="1388822" y="2209800"/>
            <a:ext cx="6332535" cy="2442865"/>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9525" cmpd="sng">
                  <a:solidFill>
                    <a:srgbClr val="003399"/>
                  </a:solidFill>
                  <a:prstDash val="solid"/>
                </a:ln>
                <a:solidFill>
                  <a:srgbClr val="70AD47">
                    <a:tint val="1000"/>
                  </a:srgbClr>
                </a:solidFill>
                <a:effectLst>
                  <a:glow rad="228600">
                    <a:srgbClr val="003399">
                      <a:satMod val="175000"/>
                      <a:alpha val="40000"/>
                    </a:srgbClr>
                  </a:glow>
                </a:effectLst>
                <a:uLnTx/>
                <a:uFillTx/>
                <a:latin typeface="Arial" panose="020B0604020202020204" pitchFamily="34" charset="0"/>
                <a:ea typeface="+mn-ea"/>
                <a:cs typeface="+mn-cs"/>
              </a:rPr>
              <a:t>Cohesion</a:t>
            </a:r>
          </a:p>
        </p:txBody>
      </p:sp>
    </p:spTree>
    <p:extLst>
      <p:ext uri="{BB962C8B-B14F-4D97-AF65-F5344CB8AC3E}">
        <p14:creationId xmlns:p14="http://schemas.microsoft.com/office/powerpoint/2010/main" val="980970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745163"/>
          </a:xfrm>
        </p:spPr>
        <p:txBody>
          <a:bodyPr/>
          <a:lstStyle/>
          <a:p>
            <a:r>
              <a:rPr lang="en-US" dirty="0"/>
              <a:t>Why aren’t these droplets falling to the ground? (One word)</a:t>
            </a:r>
          </a:p>
        </p:txBody>
      </p:sp>
      <p:pic>
        <p:nvPicPr>
          <p:cNvPr id="2050" name="Picture 2" descr="Image result for water curve adhe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046251" y="533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7</a:t>
            </a:r>
          </a:p>
        </p:txBody>
      </p:sp>
      <p:pic>
        <p:nvPicPr>
          <p:cNvPr id="2" name="Picture 1">
            <a:extLst>
              <a:ext uri="{FF2B5EF4-FFF2-40B4-BE49-F238E27FC236}">
                <a16:creationId xmlns:a16="http://schemas.microsoft.com/office/drawing/2014/main" id="{FF03BDA8-1A56-ACFE-81E6-77252ED15A5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37052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745163"/>
          </a:xfrm>
        </p:spPr>
        <p:txBody>
          <a:bodyPr/>
          <a:lstStyle/>
          <a:p>
            <a:r>
              <a:rPr lang="en-US" dirty="0"/>
              <a:t>Why aren’t these droplets falling to the ground? (One word)</a:t>
            </a:r>
          </a:p>
        </p:txBody>
      </p:sp>
      <p:pic>
        <p:nvPicPr>
          <p:cNvPr id="2050" name="Picture 2" descr="Image result for water curve adhe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046251" y="533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7</a:t>
            </a:r>
          </a:p>
        </p:txBody>
      </p:sp>
      <p:sp>
        <p:nvSpPr>
          <p:cNvPr id="2" name="Rectangle 1"/>
          <p:cNvSpPr/>
          <p:nvPr/>
        </p:nvSpPr>
        <p:spPr>
          <a:xfrm>
            <a:off x="1143000" y="1752600"/>
            <a:ext cx="7010400" cy="1528465"/>
          </a:xfrm>
          <a:prstGeom prst="rect">
            <a:avLst/>
          </a:prstGeom>
          <a:noFill/>
        </p:spPr>
        <p:txBody>
          <a:bodyPr wrap="none" lIns="91440" tIns="45720" rIns="91440" bIns="45720">
            <a:prstTxWarp prst="textDeflateTo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E3EBF1">
                      <a:lumMod val="25000"/>
                    </a:srgbClr>
                  </a:solidFill>
                  <a:prstDash val="solid"/>
                  <a:miter lim="800000"/>
                </a:ln>
                <a:blipFill>
                  <a:blip r:embed="rId3"/>
                  <a:tile tx="0" ty="0" sx="100000" sy="100000" flip="none" algn="tl"/>
                </a:blipFill>
                <a:effectLst>
                  <a:outerShdw blurRad="50800" algn="tl" rotWithShape="0">
                    <a:srgbClr val="000000"/>
                  </a:outerShdw>
                </a:effectLst>
                <a:uLnTx/>
                <a:uFillTx/>
                <a:latin typeface="Arial" panose="020B0604020202020204" pitchFamily="34" charset="0"/>
                <a:ea typeface="+mn-ea"/>
                <a:cs typeface="+mn-cs"/>
              </a:rPr>
              <a:t>Adhesion</a:t>
            </a:r>
          </a:p>
        </p:txBody>
      </p:sp>
      <p:pic>
        <p:nvPicPr>
          <p:cNvPr id="5" name="Picture 4">
            <a:extLst>
              <a:ext uri="{FF2B5EF4-FFF2-40B4-BE49-F238E27FC236}">
                <a16:creationId xmlns:a16="http://schemas.microsoft.com/office/drawing/2014/main" id="{976E4DB7-357A-9AC0-BCCA-6E76A8964CE2}"/>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220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rgbClr val="FFFFFF"/>
              </a:solidFill>
              <a:latin typeface="Times New Roman" panose="02020603050405020304" pitchFamily="18" charset="0"/>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PROPPED</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FFFFFF"/>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dirty="0">
              <a:solidFill>
                <a:srgbClr val="000000"/>
              </a:solidFill>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B0F0"/>
                </a:solidFill>
              </a:rPr>
              <a:t>Properties of Water Review Game</a:t>
            </a:r>
          </a:p>
        </p:txBody>
      </p:sp>
    </p:spTree>
    <p:extLst>
      <p:ext uri="{BB962C8B-B14F-4D97-AF65-F5344CB8AC3E}">
        <p14:creationId xmlns:p14="http://schemas.microsoft.com/office/powerpoint/2010/main" val="83225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5" name="Rectangle 4"/>
          <p:cNvSpPr/>
          <p:nvPr/>
        </p:nvSpPr>
        <p:spPr bwMode="auto">
          <a:xfrm>
            <a:off x="1905000" y="838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ectangle 6"/>
          <p:cNvSpPr/>
          <p:nvPr/>
        </p:nvSpPr>
        <p:spPr bwMode="auto">
          <a:xfrm>
            <a:off x="4152900" y="762000"/>
            <a:ext cx="533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ectangle 7"/>
          <p:cNvSpPr/>
          <p:nvPr/>
        </p:nvSpPr>
        <p:spPr bwMode="auto">
          <a:xfrm>
            <a:off x="5791200" y="762000"/>
            <a:ext cx="21336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66FFFF">
                <a:alpha val="77647"/>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pic>
        <p:nvPicPr>
          <p:cNvPr id="1026" name="Picture 2" descr="Image result for Meniscus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19" y="1831648"/>
            <a:ext cx="8746081" cy="4676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13" name="Picture 12">
            <a:extLst>
              <a:ext uri="{FF2B5EF4-FFF2-40B4-BE49-F238E27FC236}">
                <a16:creationId xmlns:a16="http://schemas.microsoft.com/office/drawing/2014/main" id="{98E544F1-1557-0D03-F2EE-D13DDB99AB1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32643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5" name="Rectangle 4"/>
          <p:cNvSpPr/>
          <p:nvPr/>
        </p:nvSpPr>
        <p:spPr bwMode="auto">
          <a:xfrm>
            <a:off x="1905000" y="838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ectangle 6"/>
          <p:cNvSpPr/>
          <p:nvPr/>
        </p:nvSpPr>
        <p:spPr bwMode="auto">
          <a:xfrm>
            <a:off x="4152900" y="762000"/>
            <a:ext cx="533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ectangle 7"/>
          <p:cNvSpPr/>
          <p:nvPr/>
        </p:nvSpPr>
        <p:spPr bwMode="auto">
          <a:xfrm>
            <a:off x="5791200" y="762000"/>
            <a:ext cx="21336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66FFFF">
                <a:alpha val="77647"/>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13" name="Picture 12">
            <a:extLst>
              <a:ext uri="{FF2B5EF4-FFF2-40B4-BE49-F238E27FC236}">
                <a16:creationId xmlns:a16="http://schemas.microsoft.com/office/drawing/2014/main" id="{E5F456B3-2C14-954D-407B-146A001C8ED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868197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5" name="Rectangle 4"/>
          <p:cNvSpPr/>
          <p:nvPr/>
        </p:nvSpPr>
        <p:spPr bwMode="auto">
          <a:xfrm>
            <a:off x="1905000" y="838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ectangle 6"/>
          <p:cNvSpPr/>
          <p:nvPr/>
        </p:nvSpPr>
        <p:spPr bwMode="auto">
          <a:xfrm>
            <a:off x="4152900" y="762000"/>
            <a:ext cx="533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ectangle 7"/>
          <p:cNvSpPr/>
          <p:nvPr/>
        </p:nvSpPr>
        <p:spPr bwMode="auto">
          <a:xfrm>
            <a:off x="5791200" y="762000"/>
            <a:ext cx="21336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13" name="Picture 12">
            <a:extLst>
              <a:ext uri="{FF2B5EF4-FFF2-40B4-BE49-F238E27FC236}">
                <a16:creationId xmlns:a16="http://schemas.microsoft.com/office/drawing/2014/main" id="{AE938B3E-1E26-17CD-066C-C59EAC009C1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06248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5" name="Picture 4">
            <a:extLst>
              <a:ext uri="{FF2B5EF4-FFF2-40B4-BE49-F238E27FC236}">
                <a16:creationId xmlns:a16="http://schemas.microsoft.com/office/drawing/2014/main" id="{EA98C7F5-EBE1-D9D0-E8CE-576526E45FF5}"/>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42635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6" name="Rounded Rectangle 5"/>
          <p:cNvSpPr/>
          <p:nvPr/>
        </p:nvSpPr>
        <p:spPr bwMode="auto">
          <a:xfrm>
            <a:off x="2743200" y="2286000"/>
            <a:ext cx="3657600" cy="685800"/>
          </a:xfrm>
          <a:prstGeom prst="roundRect">
            <a:avLst/>
          </a:prstGeom>
          <a:solidFill>
            <a:schemeClr val="bg1"/>
          </a:solidFill>
          <a:ln w="57150" cap="flat" cmpd="sng" algn="ctr">
            <a:solidFill>
              <a:schemeClr val="accent1">
                <a:lumMod val="60000"/>
                <a:lumOff val="40000"/>
              </a:schemeClr>
            </a:solidFill>
            <a:prstDash val="solid"/>
            <a:round/>
            <a:headEnd type="none" w="med" len="med"/>
            <a:tailEnd type="none" w="med" len="med"/>
          </a:ln>
          <a:effectLst>
            <a:glow rad="787400">
              <a:schemeClr val="accent1">
                <a:satMod val="175000"/>
                <a:alpha val="58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5" name="Picture 4">
            <a:extLst>
              <a:ext uri="{FF2B5EF4-FFF2-40B4-BE49-F238E27FC236}">
                <a16:creationId xmlns:a16="http://schemas.microsoft.com/office/drawing/2014/main" id="{22F816D4-F87C-3DAB-DB34-9CD9AE2BD5D3}"/>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888924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5" name="Picture 4">
            <a:extLst>
              <a:ext uri="{FF2B5EF4-FFF2-40B4-BE49-F238E27FC236}">
                <a16:creationId xmlns:a16="http://schemas.microsoft.com/office/drawing/2014/main" id="{5EED381C-3F25-F2BE-4570-DBA58E7ECFF7}"/>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89108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10" name="Rounded Rectangle 9"/>
          <p:cNvSpPr/>
          <p:nvPr/>
        </p:nvSpPr>
        <p:spPr bwMode="auto">
          <a:xfrm>
            <a:off x="2731806" y="5029200"/>
            <a:ext cx="3657600" cy="685800"/>
          </a:xfrm>
          <a:prstGeom prst="roundRect">
            <a:avLst/>
          </a:prstGeom>
          <a:solidFill>
            <a:schemeClr val="bg1"/>
          </a:solidFill>
          <a:ln w="76200" cap="flat" cmpd="sng" algn="ctr">
            <a:solidFill>
              <a:srgbClr val="FFC000"/>
            </a:solidFill>
            <a:prstDash val="solid"/>
            <a:round/>
            <a:headEnd type="none" w="med" len="med"/>
            <a:tailEnd type="none" w="med" len="med"/>
          </a:ln>
          <a:effectLst>
            <a:glow rad="787400">
              <a:srgbClr val="FFC000"/>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5" name="Picture 4">
            <a:extLst>
              <a:ext uri="{FF2B5EF4-FFF2-40B4-BE49-F238E27FC236}">
                <a16:creationId xmlns:a16="http://schemas.microsoft.com/office/drawing/2014/main" id="{99ED288D-51EF-CF71-525B-D247B2E0D8E2}"/>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068905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pic>
        <p:nvPicPr>
          <p:cNvPr id="5" name="Picture 4">
            <a:extLst>
              <a:ext uri="{FF2B5EF4-FFF2-40B4-BE49-F238E27FC236}">
                <a16:creationId xmlns:a16="http://schemas.microsoft.com/office/drawing/2014/main" id="{AE736921-9181-822E-54EC-D43BC1246C4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16054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1649"/>
            <a:ext cx="86106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656820"/>
            <a:ext cx="8458200" cy="1019579"/>
          </a:xfrm>
          <a:prstGeom prst="rect">
            <a:avLst/>
          </a:prstGeom>
          <a:noFill/>
        </p:spPr>
        <p:txBody>
          <a:bodyPr wrap="none" lIns="91440" tIns="45720" rIns="91440" bIns="45720">
            <a:prstTxWarp prst="textDeflateTo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blipFill>
                  <a:blip r:embed="rId3"/>
                  <a:tile tx="0" ty="0" sx="100000" sy="100000" flip="none" algn="tl"/>
                </a:blipFill>
                <a:effectLst>
                  <a:outerShdw blurRad="50800" algn="tl" rotWithShape="0">
                    <a:srgbClr val="000000"/>
                  </a:outerShdw>
                </a:effectLst>
                <a:uLnTx/>
                <a:uFillTx/>
                <a:latin typeface="Verdana" panose="020B0604030504040204" pitchFamily="34" charset="0"/>
                <a:ea typeface="+mn-ea"/>
                <a:cs typeface="+mn-cs"/>
              </a:rPr>
              <a:t>Meniscus</a:t>
            </a:r>
          </a:p>
        </p:txBody>
      </p:sp>
      <p:sp>
        <p:nvSpPr>
          <p:cNvPr id="2" name="Rectangle 1"/>
          <p:cNvSpPr/>
          <p:nvPr/>
        </p:nvSpPr>
        <p:spPr>
          <a:xfrm>
            <a:off x="2133600" y="10490"/>
            <a:ext cx="523733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CCECFF"/>
                </a:solidFill>
                <a:effectLst>
                  <a:outerShdw blurRad="50800" algn="tl" rotWithShape="0">
                    <a:srgbClr val="000000"/>
                  </a:outerShdw>
                </a:effectLst>
                <a:uLnTx/>
                <a:uFillTx/>
                <a:latin typeface="Arial" panose="020B0604020202020204" pitchFamily="34" charset="0"/>
                <a:ea typeface="+mn-ea"/>
                <a:cs typeface="+mn-cs"/>
              </a:rPr>
              <a:t>Fill-in the missing term</a:t>
            </a:r>
          </a:p>
        </p:txBody>
      </p:sp>
      <p:sp>
        <p:nvSpPr>
          <p:cNvPr id="3" name="Right Brace 2"/>
          <p:cNvSpPr/>
          <p:nvPr/>
        </p:nvSpPr>
        <p:spPr bwMode="auto">
          <a:xfrm rot="16200000">
            <a:off x="4370633" y="-3505200"/>
            <a:ext cx="402734" cy="8534400"/>
          </a:xfrm>
          <a:prstGeom prst="rightBrace">
            <a:avLst>
              <a:gd name="adj1" fmla="val 8333"/>
              <a:gd name="adj2" fmla="val 49751"/>
            </a:avLst>
          </a:prstGeom>
          <a:noFill/>
          <a:ln w="28575" cap="flat" cmpd="sng" algn="ctr">
            <a:solidFill>
              <a:schemeClr val="tx1"/>
            </a:solidFill>
            <a:prstDash val="solid"/>
            <a:round/>
            <a:headEnd type="none" w="med" len="med"/>
            <a:tailEnd type="none" w="med" len="med"/>
          </a:ln>
          <a:effectLst>
            <a:glow rad="228600">
              <a:srgbClr val="FFFF00">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8"/>
          <p:cNvSpPr/>
          <p:nvPr/>
        </p:nvSpPr>
        <p:spPr>
          <a:xfrm>
            <a:off x="2167212" y="203973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11" name="Rectangle 10"/>
          <p:cNvSpPr/>
          <p:nvPr/>
        </p:nvSpPr>
        <p:spPr>
          <a:xfrm>
            <a:off x="2127191" y="502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sp>
        <p:nvSpPr>
          <p:cNvPr id="12" name="Rectangle 11"/>
          <p:cNvSpPr/>
          <p:nvPr/>
        </p:nvSpPr>
        <p:spPr>
          <a:xfrm>
            <a:off x="2685450" y="5925107"/>
            <a:ext cx="397891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Then name </a:t>
            </a:r>
            <a:r>
              <a:rPr kumimoji="0" lang="en-US" sz="32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Arial" panose="020B0604020202020204" pitchFamily="34" charset="0"/>
                <a:ea typeface="+mn-ea"/>
                <a:cs typeface="+mn-cs"/>
              </a:rPr>
              <a:t>A</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 and </a:t>
            </a:r>
            <a:r>
              <a:rPr kumimoji="0" lang="en-US" sz="32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panose="020B0604020202020204" pitchFamily="34" charset="0"/>
                <a:ea typeface="+mn-ea"/>
                <a:cs typeface="+mn-cs"/>
              </a:rPr>
              <a:t>B</a:t>
            </a:r>
          </a:p>
        </p:txBody>
      </p:sp>
      <p:sp>
        <p:nvSpPr>
          <p:cNvPr id="14" name="Rectangle 13"/>
          <p:cNvSpPr/>
          <p:nvPr/>
        </p:nvSpPr>
        <p:spPr>
          <a:xfrm>
            <a:off x="8176230" y="5124263"/>
            <a:ext cx="81304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8</a:t>
            </a:r>
          </a:p>
        </p:txBody>
      </p:sp>
      <p:cxnSp>
        <p:nvCxnSpPr>
          <p:cNvPr id="6" name="Straight Connector 5"/>
          <p:cNvCxnSpPr/>
          <p:nvPr/>
        </p:nvCxnSpPr>
        <p:spPr bwMode="auto">
          <a:xfrm>
            <a:off x="1333500" y="4648200"/>
            <a:ext cx="6553200" cy="0"/>
          </a:xfrm>
          <a:prstGeom prst="line">
            <a:avLst/>
          </a:prstGeom>
          <a:solidFill>
            <a:schemeClr val="accent1"/>
          </a:solidFill>
          <a:ln w="76200" cap="flat" cmpd="sng" algn="ctr">
            <a:solidFill>
              <a:schemeClr val="bg1">
                <a:lumMod val="95000"/>
                <a:lumOff val="5000"/>
              </a:schemeClr>
            </a:solidFill>
            <a:prstDash val="dash"/>
            <a:round/>
            <a:headEnd type="none" w="med" len="med"/>
            <a:tailEnd type="none" w="med" len="med"/>
          </a:ln>
          <a:effectLst>
            <a:glow rad="228600">
              <a:schemeClr val="accent1">
                <a:satMod val="175000"/>
                <a:alpha val="40000"/>
              </a:schemeClr>
            </a:glow>
          </a:effectLst>
        </p:spPr>
      </p:cxnSp>
      <p:sp>
        <p:nvSpPr>
          <p:cNvPr id="7" name="Rectangle 6"/>
          <p:cNvSpPr/>
          <p:nvPr/>
        </p:nvSpPr>
        <p:spPr>
          <a:xfrm>
            <a:off x="2469593" y="3831343"/>
            <a:ext cx="472437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Measure Here</a:t>
            </a:r>
          </a:p>
        </p:txBody>
      </p:sp>
      <p:pic>
        <p:nvPicPr>
          <p:cNvPr id="5" name="Picture 4">
            <a:extLst>
              <a:ext uri="{FF2B5EF4-FFF2-40B4-BE49-F238E27FC236}">
                <a16:creationId xmlns:a16="http://schemas.microsoft.com/office/drawing/2014/main" id="{E8D61334-D675-404E-D085-3C37521486FA}"/>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66264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21363"/>
          </a:xfrm>
        </p:spPr>
        <p:txBody>
          <a:bodyPr/>
          <a:lstStyle/>
          <a:p>
            <a:r>
              <a:rPr lang="en-US" dirty="0"/>
              <a:t>These images best represent the term…</a:t>
            </a:r>
          </a:p>
          <a:p>
            <a:pPr marL="457200" lvl="1" indent="0">
              <a:buNone/>
            </a:pPr>
            <a:r>
              <a:rPr lang="en-US" dirty="0">
                <a:solidFill>
                  <a:schemeClr val="accent1">
                    <a:lumMod val="40000"/>
                    <a:lumOff val="60000"/>
                  </a:schemeClr>
                </a:solidFill>
              </a:rPr>
              <a:t>A.) Osmosis   </a:t>
            </a:r>
            <a:r>
              <a:rPr lang="en-US" dirty="0">
                <a:solidFill>
                  <a:srgbClr val="66FFFF"/>
                </a:solidFill>
              </a:rPr>
              <a:t>B.) Surface Tension </a:t>
            </a:r>
            <a:r>
              <a:rPr lang="en-US" dirty="0">
                <a:solidFill>
                  <a:srgbClr val="FF0000"/>
                </a:solidFill>
              </a:rPr>
              <a:t>C.) Neutral pH </a:t>
            </a:r>
          </a:p>
          <a:p>
            <a:pPr marL="457200" lvl="1" indent="0">
              <a:buNone/>
            </a:pPr>
            <a:r>
              <a:rPr lang="en-US" dirty="0">
                <a:solidFill>
                  <a:srgbClr val="FFCC99"/>
                </a:solidFill>
              </a:rPr>
              <a:t>D.) High Specific Heat  </a:t>
            </a:r>
            <a:r>
              <a:rPr lang="en-US" dirty="0">
                <a:solidFill>
                  <a:srgbClr val="92D050"/>
                </a:solidFill>
              </a:rPr>
              <a:t>E.) Capillary Action</a:t>
            </a:r>
          </a:p>
        </p:txBody>
      </p:sp>
      <p:pic>
        <p:nvPicPr>
          <p:cNvPr id="1024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78" y="1736932"/>
            <a:ext cx="8717422" cy="4968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Image result for capillary action pla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2969663" cy="2343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0" y="1397675"/>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9</a:t>
            </a:r>
          </a:p>
        </p:txBody>
      </p:sp>
      <p:pic>
        <p:nvPicPr>
          <p:cNvPr id="2" name="Picture 1">
            <a:extLst>
              <a:ext uri="{FF2B5EF4-FFF2-40B4-BE49-F238E27FC236}">
                <a16:creationId xmlns:a16="http://schemas.microsoft.com/office/drawing/2014/main" id="{E73C4EA5-75E8-C5F4-BF51-89EB1394165C}"/>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7328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8451" name="Rectangle 3"/>
          <p:cNvSpPr>
            <a:spLocks noGrp="1" noChangeArrowheads="1"/>
          </p:cNvSpPr>
          <p:nvPr>
            <p:ph idx="1"/>
          </p:nvPr>
        </p:nvSpPr>
        <p:spPr>
          <a:xfrm>
            <a:off x="304800" y="228600"/>
            <a:ext cx="8686800" cy="5826125"/>
          </a:xfrm>
        </p:spPr>
        <p:txBody>
          <a:bodyPr/>
          <a:lstStyle/>
          <a:p>
            <a:pPr eaLnBrk="1" hangingPunct="1">
              <a:defRPr/>
            </a:pPr>
            <a:r>
              <a:rPr lang="en-US" dirty="0"/>
              <a:t>Which below best describes the water molecule.</a:t>
            </a:r>
          </a:p>
          <a:p>
            <a:pPr lvl="1" eaLnBrk="1" hangingPunct="1">
              <a:defRPr/>
            </a:pPr>
            <a:r>
              <a:rPr lang="en-US" dirty="0">
                <a:solidFill>
                  <a:schemeClr val="accent2">
                    <a:lumMod val="40000"/>
                    <a:lumOff val="60000"/>
                  </a:schemeClr>
                </a:solidFill>
              </a:rPr>
              <a:t>A.) </a:t>
            </a:r>
            <a:r>
              <a:rPr lang="en-US" dirty="0">
                <a:solidFill>
                  <a:schemeClr val="tx1"/>
                </a:solidFill>
              </a:rPr>
              <a:t>One atom of hydrogen and two atoms of oxygen</a:t>
            </a:r>
          </a:p>
          <a:p>
            <a:pPr lvl="1" eaLnBrk="1" hangingPunct="1">
              <a:defRPr/>
            </a:pPr>
            <a:r>
              <a:rPr lang="en-US" dirty="0">
                <a:solidFill>
                  <a:srgbClr val="00B0F0"/>
                </a:solidFill>
              </a:rPr>
              <a:t>B.) </a:t>
            </a:r>
            <a:r>
              <a:rPr lang="en-US" dirty="0">
                <a:solidFill>
                  <a:schemeClr val="tx1"/>
                </a:solidFill>
              </a:rPr>
              <a:t>Three hydrogen atoms</a:t>
            </a:r>
          </a:p>
          <a:p>
            <a:pPr lvl="1" eaLnBrk="1" hangingPunct="1">
              <a:defRPr/>
            </a:pPr>
            <a:r>
              <a:rPr lang="en-US" dirty="0">
                <a:solidFill>
                  <a:srgbClr val="FFFF99"/>
                </a:solidFill>
              </a:rPr>
              <a:t>C.) </a:t>
            </a:r>
            <a:r>
              <a:rPr lang="en-US" dirty="0">
                <a:solidFill>
                  <a:schemeClr val="tx1"/>
                </a:solidFill>
              </a:rPr>
              <a:t>Two hydrogen atoms bound to one Oxygen atoms</a:t>
            </a:r>
          </a:p>
          <a:p>
            <a:pPr lvl="1" eaLnBrk="1" hangingPunct="1">
              <a:defRPr/>
            </a:pPr>
            <a:r>
              <a:rPr lang="en-US" dirty="0">
                <a:solidFill>
                  <a:srgbClr val="FFC000"/>
                </a:solidFill>
              </a:rPr>
              <a:t>D.) </a:t>
            </a:r>
            <a:r>
              <a:rPr lang="en-US" dirty="0">
                <a:solidFill>
                  <a:schemeClr val="tx1"/>
                </a:solidFill>
              </a:rPr>
              <a:t>Three covalently bonded oxygen atoms.</a:t>
            </a:r>
          </a:p>
          <a:p>
            <a:pPr lvl="1" eaLnBrk="1" hangingPunct="1">
              <a:defRPr/>
            </a:pPr>
            <a:r>
              <a:rPr lang="en-US" dirty="0">
                <a:solidFill>
                  <a:srgbClr val="FFCCFF"/>
                </a:solidFill>
              </a:rPr>
              <a:t>E.) </a:t>
            </a:r>
            <a:r>
              <a:rPr lang="en-US" dirty="0" err="1">
                <a:solidFill>
                  <a:schemeClr val="tx1"/>
                </a:solidFill>
              </a:rPr>
              <a:t>Trihydrogen</a:t>
            </a:r>
            <a:r>
              <a:rPr lang="en-US" dirty="0">
                <a:solidFill>
                  <a:schemeClr val="tx1"/>
                </a:solidFill>
              </a:rPr>
              <a:t> Dioxide</a:t>
            </a:r>
          </a:p>
        </p:txBody>
      </p:sp>
      <p:sp>
        <p:nvSpPr>
          <p:cNvPr id="30724" name="Rectangle 6"/>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r" eaLnBrk="0" hangingPunct="0">
              <a:spcBef>
                <a:spcPct val="0"/>
              </a:spcBef>
              <a:buClrTx/>
              <a:buSzTx/>
              <a:buFontTx/>
              <a:buNone/>
            </a:pPr>
            <a:r>
              <a:rPr lang="en-US" altLang="en-US" sz="800" b="1" dirty="0">
                <a:solidFill>
                  <a:srgbClr val="FFFFFF"/>
                </a:solidFill>
                <a:latin typeface="Verdana" panose="020B0604030504040204" pitchFamily="34" charset="0"/>
              </a:rPr>
              <a:t>Copyright © 2024 </a:t>
            </a:r>
            <a:r>
              <a:rPr lang="en-US" altLang="en-US" sz="800" b="1" dirty="0" err="1">
                <a:solidFill>
                  <a:srgbClr val="FFFFFF"/>
                </a:solidFill>
                <a:latin typeface="Verdana" panose="020B0604030504040204" pitchFamily="34" charset="0"/>
              </a:rPr>
              <a:t>SlideSpark</a:t>
            </a:r>
            <a:r>
              <a:rPr lang="en-US" altLang="en-US" sz="800" b="1" dirty="0">
                <a:solidFill>
                  <a:srgbClr val="FFFFFF"/>
                </a:solidFill>
                <a:latin typeface="Verdana" panose="020B0604030504040204" pitchFamily="34" charset="0"/>
              </a:rPr>
              <a:t> .LLC</a:t>
            </a:r>
            <a:endParaRPr lang="en-US" altLang="en-US" sz="1800" dirty="0">
              <a:solidFill>
                <a:srgbClr val="FFFFFF"/>
              </a:solidFill>
              <a:latin typeface="Verdana" panose="020B0604030504040204" pitchFamily="34" charset="0"/>
            </a:endParaRPr>
          </a:p>
        </p:txBody>
      </p:sp>
      <p:pic>
        <p:nvPicPr>
          <p:cNvPr id="102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6462"/>
            <a:ext cx="4267200" cy="318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ater molecul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0" y="3446460"/>
            <a:ext cx="4387516" cy="3182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hindigz.com/images/itm_img/10szcotoneb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897" y="2463799"/>
            <a:ext cx="1355725" cy="1355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35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821363"/>
          </a:xfrm>
        </p:spPr>
        <p:txBody>
          <a:bodyPr/>
          <a:lstStyle/>
          <a:p>
            <a:r>
              <a:rPr lang="en-US" dirty="0"/>
              <a:t>These images best represent the term…</a:t>
            </a:r>
          </a:p>
          <a:p>
            <a:pPr marL="457200" lvl="1" indent="0">
              <a:buNone/>
            </a:pPr>
            <a:r>
              <a:rPr lang="en-US" dirty="0">
                <a:solidFill>
                  <a:schemeClr val="accent1">
                    <a:lumMod val="40000"/>
                    <a:lumOff val="60000"/>
                  </a:schemeClr>
                </a:solidFill>
              </a:rPr>
              <a:t>A.) Osmosis   </a:t>
            </a:r>
            <a:r>
              <a:rPr lang="en-US" dirty="0">
                <a:solidFill>
                  <a:srgbClr val="66FFFF"/>
                </a:solidFill>
              </a:rPr>
              <a:t>B.) Surface Tension </a:t>
            </a:r>
            <a:r>
              <a:rPr lang="en-US" dirty="0">
                <a:solidFill>
                  <a:srgbClr val="FF0000"/>
                </a:solidFill>
              </a:rPr>
              <a:t>C.) Neutral pH </a:t>
            </a:r>
          </a:p>
          <a:p>
            <a:pPr marL="457200" lvl="1" indent="0">
              <a:buNone/>
            </a:pPr>
            <a:r>
              <a:rPr lang="en-US" dirty="0">
                <a:solidFill>
                  <a:srgbClr val="FFCC99"/>
                </a:solidFill>
              </a:rPr>
              <a:t>D.) High Specific Heat  </a:t>
            </a:r>
            <a:r>
              <a:rPr lang="en-US" dirty="0">
                <a:solidFill>
                  <a:srgbClr val="92D050"/>
                </a:solidFill>
              </a:rPr>
              <a:t>E.) Capillary Action</a:t>
            </a:r>
          </a:p>
        </p:txBody>
      </p:sp>
      <p:pic>
        <p:nvPicPr>
          <p:cNvPr id="10242" name="Picture 2" descr="Image result for capillary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78" y="1736932"/>
            <a:ext cx="8717422" cy="4968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Image result for capillary action pla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2969663" cy="2343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0" y="1397675"/>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9</a:t>
            </a:r>
          </a:p>
        </p:txBody>
      </p:sp>
      <p:sp>
        <p:nvSpPr>
          <p:cNvPr id="2" name="Rounded Rectangle 1"/>
          <p:cNvSpPr/>
          <p:nvPr/>
        </p:nvSpPr>
        <p:spPr bwMode="auto">
          <a:xfrm>
            <a:off x="4343400" y="1143000"/>
            <a:ext cx="3200400" cy="593932"/>
          </a:xfrm>
          <a:prstGeom prst="roundRect">
            <a:avLst/>
          </a:prstGeom>
          <a:noFill/>
          <a:ln w="28575" cap="flat" cmpd="sng" algn="ctr">
            <a:solidFill>
              <a:schemeClr val="tx1"/>
            </a:solidFill>
            <a:prstDash val="solid"/>
            <a:round/>
            <a:headEnd type="none" w="med" len="med"/>
            <a:tailEnd type="none" w="med" len="med"/>
          </a:ln>
          <a:effectLst>
            <a:glow rad="228600">
              <a:schemeClr val="accent2">
                <a:satMod val="175000"/>
                <a:alpha val="96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7" name="Picture 4" descr="xyle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3729195" y="1932750"/>
            <a:ext cx="3814605" cy="4175125"/>
          </a:xfrm>
          <a:prstGeom prst="rect">
            <a:avLst/>
          </a:prstGeom>
          <a:noFill/>
        </p:spPr>
      </p:pic>
      <p:pic>
        <p:nvPicPr>
          <p:cNvPr id="4" name="Picture 3">
            <a:extLst>
              <a:ext uri="{FF2B5EF4-FFF2-40B4-BE49-F238E27FC236}">
                <a16:creationId xmlns:a16="http://schemas.microsoft.com/office/drawing/2014/main" id="{EEA37953-9885-7EB8-762B-E4D30220DFDE}"/>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8432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745163"/>
          </a:xfrm>
        </p:spPr>
        <p:txBody>
          <a:bodyPr/>
          <a:lstStyle/>
          <a:p>
            <a:r>
              <a:rPr lang="en-US" dirty="0">
                <a:solidFill>
                  <a:srgbClr val="CCCC00"/>
                </a:solidFill>
              </a:rPr>
              <a:t>Name this </a:t>
            </a:r>
            <a:r>
              <a:rPr lang="en-US" dirty="0">
                <a:solidFill>
                  <a:srgbClr val="FFFF99"/>
                </a:solidFill>
              </a:rPr>
              <a:t>method to </a:t>
            </a:r>
            <a:r>
              <a:rPr lang="en-US" dirty="0">
                <a:solidFill>
                  <a:srgbClr val="FF7C80"/>
                </a:solidFill>
              </a:rPr>
              <a:t>used to </a:t>
            </a:r>
            <a:r>
              <a:rPr lang="en-US" dirty="0">
                <a:solidFill>
                  <a:srgbClr val="FFC000"/>
                </a:solidFill>
              </a:rPr>
              <a:t>separate a </a:t>
            </a:r>
            <a:r>
              <a:rPr lang="en-US" dirty="0">
                <a:solidFill>
                  <a:schemeClr val="accent1">
                    <a:lumMod val="40000"/>
                    <a:lumOff val="60000"/>
                  </a:schemeClr>
                </a:solidFill>
              </a:rPr>
              <a:t>complex</a:t>
            </a:r>
            <a:r>
              <a:rPr lang="en-US" dirty="0"/>
              <a:t> </a:t>
            </a:r>
            <a:r>
              <a:rPr lang="en-US" dirty="0">
                <a:solidFill>
                  <a:srgbClr val="CC99FF"/>
                </a:solidFill>
              </a:rPr>
              <a:t>mixture?</a:t>
            </a:r>
          </a:p>
          <a:p>
            <a:pPr lvl="1"/>
            <a:r>
              <a:rPr lang="en-US" dirty="0"/>
              <a:t>Which color is the least dense?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06" y="1676400"/>
            <a:ext cx="87630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1891" y="533400"/>
            <a:ext cx="121058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10</a:t>
            </a:r>
          </a:p>
        </p:txBody>
      </p:sp>
      <p:sp>
        <p:nvSpPr>
          <p:cNvPr id="2" name="Rectangle 1"/>
          <p:cNvSpPr/>
          <p:nvPr/>
        </p:nvSpPr>
        <p:spPr>
          <a:xfrm rot="216232">
            <a:off x="1330600" y="1884765"/>
            <a:ext cx="7522088" cy="1356718"/>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99FF"/>
                </a:solidFill>
                <a:effectLst>
                  <a:glow rad="228600">
                    <a:srgbClr val="003399">
                      <a:satMod val="175000"/>
                      <a:alpha val="40000"/>
                    </a:srgbClr>
                  </a:glow>
                  <a:outerShdw blurRad="50800" algn="tl" rotWithShape="0">
                    <a:srgbClr val="000000"/>
                  </a:outerShdw>
                </a:effectLst>
                <a:uLnTx/>
                <a:uFillTx/>
                <a:latin typeface="Arial" panose="020B0604020202020204" pitchFamily="34" charset="0"/>
                <a:ea typeface="+mn-ea"/>
                <a:cs typeface="+mn-cs"/>
              </a:rPr>
              <a:t>Chromatography</a:t>
            </a:r>
          </a:p>
        </p:txBody>
      </p:sp>
      <p:pic>
        <p:nvPicPr>
          <p:cNvPr id="5" name="Picture 4">
            <a:extLst>
              <a:ext uri="{FF2B5EF4-FFF2-40B4-BE49-F238E27FC236}">
                <a16:creationId xmlns:a16="http://schemas.microsoft.com/office/drawing/2014/main" id="{CA387BA9-D801-D182-3E70-454A28BBE28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716911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745163"/>
          </a:xfrm>
        </p:spPr>
        <p:txBody>
          <a:bodyPr/>
          <a:lstStyle/>
          <a:p>
            <a:r>
              <a:rPr lang="en-US" dirty="0">
                <a:solidFill>
                  <a:srgbClr val="CCCC00"/>
                </a:solidFill>
              </a:rPr>
              <a:t>Name this </a:t>
            </a:r>
            <a:r>
              <a:rPr lang="en-US" dirty="0">
                <a:solidFill>
                  <a:srgbClr val="FFFF99"/>
                </a:solidFill>
              </a:rPr>
              <a:t>method to </a:t>
            </a:r>
            <a:r>
              <a:rPr lang="en-US" dirty="0">
                <a:solidFill>
                  <a:srgbClr val="FF7C80"/>
                </a:solidFill>
              </a:rPr>
              <a:t>used to </a:t>
            </a:r>
            <a:r>
              <a:rPr lang="en-US" dirty="0">
                <a:solidFill>
                  <a:srgbClr val="FFC000"/>
                </a:solidFill>
              </a:rPr>
              <a:t>separate a </a:t>
            </a:r>
            <a:r>
              <a:rPr lang="en-US" dirty="0">
                <a:solidFill>
                  <a:schemeClr val="accent1">
                    <a:lumMod val="40000"/>
                    <a:lumOff val="60000"/>
                  </a:schemeClr>
                </a:solidFill>
              </a:rPr>
              <a:t>complex</a:t>
            </a:r>
            <a:r>
              <a:rPr lang="en-US" dirty="0"/>
              <a:t> </a:t>
            </a:r>
            <a:r>
              <a:rPr lang="en-US" dirty="0">
                <a:solidFill>
                  <a:srgbClr val="CC99FF"/>
                </a:solidFill>
              </a:rPr>
              <a:t>mixture?</a:t>
            </a:r>
          </a:p>
          <a:p>
            <a:pPr lvl="1"/>
            <a:r>
              <a:rPr lang="en-US" u="sng" dirty="0">
                <a:solidFill>
                  <a:srgbClr val="FFFF00"/>
                </a:solidFill>
              </a:rPr>
              <a:t>Which color is the least dense?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06" y="1676400"/>
            <a:ext cx="87630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1891" y="533400"/>
            <a:ext cx="121058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10</a:t>
            </a:r>
          </a:p>
        </p:txBody>
      </p:sp>
      <p:sp>
        <p:nvSpPr>
          <p:cNvPr id="2" name="Rectangle 1"/>
          <p:cNvSpPr/>
          <p:nvPr/>
        </p:nvSpPr>
        <p:spPr>
          <a:xfrm rot="216232">
            <a:off x="1330600" y="1884765"/>
            <a:ext cx="7522088" cy="1356718"/>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99FF"/>
                </a:solidFill>
                <a:effectLst>
                  <a:glow rad="228600">
                    <a:srgbClr val="003399">
                      <a:satMod val="175000"/>
                      <a:alpha val="40000"/>
                    </a:srgbClr>
                  </a:glow>
                  <a:outerShdw blurRad="50800" algn="tl" rotWithShape="0">
                    <a:srgbClr val="000000"/>
                  </a:outerShdw>
                </a:effectLst>
                <a:uLnTx/>
                <a:uFillTx/>
                <a:latin typeface="Arial" panose="020B0604020202020204" pitchFamily="34" charset="0"/>
                <a:ea typeface="+mn-ea"/>
                <a:cs typeface="+mn-cs"/>
              </a:rPr>
              <a:t>Chromatography</a:t>
            </a:r>
          </a:p>
        </p:txBody>
      </p:sp>
      <p:pic>
        <p:nvPicPr>
          <p:cNvPr id="5" name="Picture 4">
            <a:extLst>
              <a:ext uri="{FF2B5EF4-FFF2-40B4-BE49-F238E27FC236}">
                <a16:creationId xmlns:a16="http://schemas.microsoft.com/office/drawing/2014/main" id="{290AD2ED-6720-E7D8-9080-651251E83E2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463288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745163"/>
          </a:xfrm>
        </p:spPr>
        <p:txBody>
          <a:bodyPr/>
          <a:lstStyle/>
          <a:p>
            <a:r>
              <a:rPr lang="en-US" dirty="0">
                <a:solidFill>
                  <a:srgbClr val="CCCC00"/>
                </a:solidFill>
              </a:rPr>
              <a:t>Name this </a:t>
            </a:r>
            <a:r>
              <a:rPr lang="en-US" dirty="0">
                <a:solidFill>
                  <a:srgbClr val="FFFF99"/>
                </a:solidFill>
              </a:rPr>
              <a:t>method to </a:t>
            </a:r>
            <a:r>
              <a:rPr lang="en-US" dirty="0">
                <a:solidFill>
                  <a:srgbClr val="FF7C80"/>
                </a:solidFill>
              </a:rPr>
              <a:t>used to </a:t>
            </a:r>
            <a:r>
              <a:rPr lang="en-US" dirty="0">
                <a:solidFill>
                  <a:srgbClr val="FFC000"/>
                </a:solidFill>
              </a:rPr>
              <a:t>separate a </a:t>
            </a:r>
            <a:r>
              <a:rPr lang="en-US" dirty="0">
                <a:solidFill>
                  <a:schemeClr val="accent1">
                    <a:lumMod val="40000"/>
                    <a:lumOff val="60000"/>
                  </a:schemeClr>
                </a:solidFill>
              </a:rPr>
              <a:t>complex</a:t>
            </a:r>
            <a:r>
              <a:rPr lang="en-US" dirty="0"/>
              <a:t> </a:t>
            </a:r>
            <a:r>
              <a:rPr lang="en-US" dirty="0">
                <a:solidFill>
                  <a:srgbClr val="CC99FF"/>
                </a:solidFill>
              </a:rPr>
              <a:t>mixture?</a:t>
            </a:r>
          </a:p>
          <a:p>
            <a:pPr lvl="1"/>
            <a:r>
              <a:rPr lang="en-US" u="sng" dirty="0">
                <a:solidFill>
                  <a:srgbClr val="FFFF00"/>
                </a:solidFill>
              </a:rPr>
              <a:t>Which color is the least dense?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06" y="1676400"/>
            <a:ext cx="87630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1891" y="533400"/>
            <a:ext cx="121058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10</a:t>
            </a:r>
          </a:p>
        </p:txBody>
      </p:sp>
      <p:sp>
        <p:nvSpPr>
          <p:cNvPr id="2" name="Rectangle 1"/>
          <p:cNvSpPr/>
          <p:nvPr/>
        </p:nvSpPr>
        <p:spPr>
          <a:xfrm rot="216232">
            <a:off x="1330600" y="1884765"/>
            <a:ext cx="7522088" cy="1356718"/>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99FF"/>
                </a:solidFill>
                <a:effectLst>
                  <a:glow rad="228600">
                    <a:srgbClr val="003399">
                      <a:satMod val="175000"/>
                      <a:alpha val="40000"/>
                    </a:srgbClr>
                  </a:glow>
                  <a:outerShdw blurRad="50800" algn="tl" rotWithShape="0">
                    <a:srgbClr val="000000"/>
                  </a:outerShdw>
                </a:effectLst>
                <a:uLnTx/>
                <a:uFillTx/>
                <a:latin typeface="Arial" panose="020B0604020202020204" pitchFamily="34" charset="0"/>
                <a:ea typeface="+mn-ea"/>
                <a:cs typeface="+mn-cs"/>
              </a:rPr>
              <a:t>Chromatography</a:t>
            </a:r>
          </a:p>
        </p:txBody>
      </p:sp>
      <p:sp>
        <p:nvSpPr>
          <p:cNvPr id="5" name="Rectangle 4"/>
          <p:cNvSpPr/>
          <p:nvPr/>
        </p:nvSpPr>
        <p:spPr>
          <a:xfrm>
            <a:off x="304800" y="2743200"/>
            <a:ext cx="3048000" cy="175432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Arial" panose="020B0604020202020204" pitchFamily="34" charset="0"/>
                <a:ea typeface="+mn-ea"/>
                <a:cs typeface="+mn-cs"/>
              </a:rPr>
              <a:t>Blue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tint val="3000"/>
                    </a:srgbClr>
                  </a:solidFill>
                  <a:prstDash val="solid"/>
                  <a:miter lim="800000"/>
                </a:ln>
                <a:solidFill>
                  <a:srgbClr val="7030A0"/>
                </a:solidFill>
                <a:effectLst>
                  <a:outerShdw blurRad="55000" dist="50800" dir="5400000" algn="tl">
                    <a:srgbClr val="000000">
                      <a:alpha val="33000"/>
                    </a:srgbClr>
                  </a:outerShdw>
                </a:effectLst>
                <a:uLnTx/>
                <a:uFillTx/>
                <a:latin typeface="Arial" panose="020B0604020202020204" pitchFamily="34" charset="0"/>
                <a:ea typeface="+mn-ea"/>
                <a:cs typeface="+mn-cs"/>
              </a:rPr>
              <a:t>Purple</a:t>
            </a:r>
          </a:p>
        </p:txBody>
      </p:sp>
      <p:sp>
        <p:nvSpPr>
          <p:cNvPr id="6" name="Right Arrow 5"/>
          <p:cNvSpPr/>
          <p:nvPr/>
        </p:nvSpPr>
        <p:spPr bwMode="auto">
          <a:xfrm>
            <a:off x="3124200" y="3505200"/>
            <a:ext cx="1967444" cy="381000"/>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7" name="Picture 6">
            <a:extLst>
              <a:ext uri="{FF2B5EF4-FFF2-40B4-BE49-F238E27FC236}">
                <a16:creationId xmlns:a16="http://schemas.microsoft.com/office/drawing/2014/main" id="{E2D2D986-8242-0BC2-DD78-9B6AEEBC487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83338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745163"/>
          </a:xfrm>
        </p:spPr>
        <p:txBody>
          <a:bodyPr/>
          <a:lstStyle/>
          <a:p>
            <a:r>
              <a:rPr lang="en-US" dirty="0">
                <a:solidFill>
                  <a:srgbClr val="CCCC00"/>
                </a:solidFill>
              </a:rPr>
              <a:t>Name this </a:t>
            </a:r>
            <a:r>
              <a:rPr lang="en-US" dirty="0">
                <a:solidFill>
                  <a:srgbClr val="FFFF99"/>
                </a:solidFill>
              </a:rPr>
              <a:t>method to </a:t>
            </a:r>
            <a:r>
              <a:rPr lang="en-US" dirty="0">
                <a:solidFill>
                  <a:srgbClr val="FF7C80"/>
                </a:solidFill>
              </a:rPr>
              <a:t>used to </a:t>
            </a:r>
            <a:r>
              <a:rPr lang="en-US" dirty="0">
                <a:solidFill>
                  <a:srgbClr val="FFC000"/>
                </a:solidFill>
              </a:rPr>
              <a:t>separate a </a:t>
            </a:r>
            <a:r>
              <a:rPr lang="en-US" dirty="0">
                <a:solidFill>
                  <a:schemeClr val="accent1">
                    <a:lumMod val="40000"/>
                    <a:lumOff val="60000"/>
                  </a:schemeClr>
                </a:solidFill>
              </a:rPr>
              <a:t>complex</a:t>
            </a:r>
            <a:r>
              <a:rPr lang="en-US" dirty="0"/>
              <a:t> </a:t>
            </a:r>
            <a:r>
              <a:rPr lang="en-US" dirty="0">
                <a:solidFill>
                  <a:srgbClr val="CC99FF"/>
                </a:solidFill>
              </a:rPr>
              <a:t>mixture?</a:t>
            </a:r>
          </a:p>
          <a:p>
            <a:pPr lvl="1"/>
            <a:r>
              <a:rPr lang="en-US" u="sng" dirty="0">
                <a:solidFill>
                  <a:srgbClr val="FFFF00"/>
                </a:solidFill>
              </a:rPr>
              <a:t>Which color is the least dense?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06" y="1676400"/>
            <a:ext cx="87630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1891" y="533400"/>
            <a:ext cx="121058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10</a:t>
            </a:r>
          </a:p>
        </p:txBody>
      </p:sp>
      <p:sp>
        <p:nvSpPr>
          <p:cNvPr id="2" name="Rectangle 1"/>
          <p:cNvSpPr/>
          <p:nvPr/>
        </p:nvSpPr>
        <p:spPr>
          <a:xfrm rot="216232">
            <a:off x="1330600" y="1884765"/>
            <a:ext cx="7522088" cy="1356718"/>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99FF"/>
                </a:solidFill>
                <a:effectLst>
                  <a:glow rad="228600">
                    <a:srgbClr val="003399">
                      <a:satMod val="175000"/>
                      <a:alpha val="40000"/>
                    </a:srgbClr>
                  </a:glow>
                  <a:outerShdw blurRad="50800" algn="tl" rotWithShape="0">
                    <a:srgbClr val="000000"/>
                  </a:outerShdw>
                </a:effectLst>
                <a:uLnTx/>
                <a:uFillTx/>
                <a:latin typeface="Arial" panose="020B0604020202020204" pitchFamily="34" charset="0"/>
                <a:ea typeface="+mn-ea"/>
                <a:cs typeface="+mn-cs"/>
              </a:rPr>
              <a:t>Chromatography</a:t>
            </a:r>
          </a:p>
        </p:txBody>
      </p:sp>
      <p:sp>
        <p:nvSpPr>
          <p:cNvPr id="5" name="Rectangle 4"/>
          <p:cNvSpPr/>
          <p:nvPr/>
        </p:nvSpPr>
        <p:spPr>
          <a:xfrm>
            <a:off x="304800" y="2743200"/>
            <a:ext cx="3048000" cy="175432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Arial" panose="020B0604020202020204" pitchFamily="34" charset="0"/>
                <a:ea typeface="+mn-ea"/>
                <a:cs typeface="+mn-cs"/>
              </a:rPr>
              <a:t>Blue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tint val="3000"/>
                    </a:srgbClr>
                  </a:solidFill>
                  <a:prstDash val="solid"/>
                  <a:miter lim="800000"/>
                </a:ln>
                <a:solidFill>
                  <a:srgbClr val="7030A0"/>
                </a:solidFill>
                <a:effectLst>
                  <a:outerShdw blurRad="55000" dist="50800" dir="5400000" algn="tl">
                    <a:srgbClr val="000000">
                      <a:alpha val="33000"/>
                    </a:srgbClr>
                  </a:outerShdw>
                </a:effectLst>
                <a:uLnTx/>
                <a:uFillTx/>
                <a:latin typeface="Arial" panose="020B0604020202020204" pitchFamily="34" charset="0"/>
                <a:ea typeface="+mn-ea"/>
                <a:cs typeface="+mn-cs"/>
              </a:rPr>
              <a:t>Purple</a:t>
            </a:r>
          </a:p>
        </p:txBody>
      </p:sp>
      <p:sp>
        <p:nvSpPr>
          <p:cNvPr id="6" name="Right Arrow 5"/>
          <p:cNvSpPr/>
          <p:nvPr/>
        </p:nvSpPr>
        <p:spPr bwMode="auto">
          <a:xfrm>
            <a:off x="3124200" y="3505200"/>
            <a:ext cx="1967444" cy="381000"/>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ectangle 6"/>
          <p:cNvSpPr/>
          <p:nvPr/>
        </p:nvSpPr>
        <p:spPr>
          <a:xfrm>
            <a:off x="6883637" y="4420225"/>
            <a:ext cx="1879040"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E3EBF1">
                      <a:lumMod val="25000"/>
                    </a:srgbClr>
                  </a:solidFill>
                  <a:prstDash val="solid"/>
                  <a:miter lim="800000"/>
                </a:ln>
                <a:solidFill>
                  <a:srgbClr val="CCCC00"/>
                </a:solidFill>
                <a:effectLst>
                  <a:outerShdw blurRad="50800" algn="tl" rotWithShape="0">
                    <a:srgbClr val="000000"/>
                  </a:outerShdw>
                </a:effectLst>
                <a:uLnTx/>
                <a:uFillTx/>
                <a:latin typeface="Arial" panose="020B0604020202020204" pitchFamily="34" charset="0"/>
                <a:ea typeface="+mn-ea"/>
                <a:cs typeface="+mn-cs"/>
              </a:rPr>
              <a:t>Most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E3EBF1">
                      <a:lumMod val="25000"/>
                    </a:srgbClr>
                  </a:solidFill>
                  <a:prstDash val="solid"/>
                  <a:miter lim="800000"/>
                </a:ln>
                <a:solidFill>
                  <a:srgbClr val="CCCC00"/>
                </a:solidFill>
                <a:effectLst>
                  <a:outerShdw blurRad="50800" algn="tl" rotWithShape="0">
                    <a:srgbClr val="000000"/>
                  </a:outerShdw>
                </a:effectLst>
                <a:uLnTx/>
                <a:uFillTx/>
                <a:latin typeface="Arial" panose="020B0604020202020204" pitchFamily="34" charset="0"/>
                <a:ea typeface="+mn-ea"/>
                <a:cs typeface="+mn-cs"/>
              </a:rPr>
              <a:t>Dense</a:t>
            </a:r>
          </a:p>
        </p:txBody>
      </p:sp>
      <p:sp>
        <p:nvSpPr>
          <p:cNvPr id="9" name="Right Arrow 8"/>
          <p:cNvSpPr/>
          <p:nvPr/>
        </p:nvSpPr>
        <p:spPr bwMode="auto">
          <a:xfrm rot="10800000">
            <a:off x="5943600" y="4953000"/>
            <a:ext cx="914400" cy="381000"/>
          </a:xfrm>
          <a:prstGeom prst="rightArrow">
            <a:avLst/>
          </a:prstGeom>
          <a:solidFill>
            <a:srgbClr val="CC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9CFE3906-4312-4882-3EEF-142D888BDD9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86584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11814620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2036" name="Group 52"/>
          <p:cNvGraphicFramePr>
            <a:graphicFrameLocks noGrp="1"/>
          </p:cNvGraphicFramePr>
          <p:nvPr/>
        </p:nvGraphicFramePr>
        <p:xfrm>
          <a:off x="304800" y="798732"/>
          <a:ext cx="8610601" cy="5716589"/>
        </p:xfrm>
        <a:graphic>
          <a:graphicData uri="http://schemas.openxmlformats.org/drawingml/2006/table">
            <a:tbl>
              <a:tblPr/>
              <a:tblGrid>
                <a:gridCol w="1721462">
                  <a:extLst>
                    <a:ext uri="{9D8B030D-6E8A-4147-A177-3AD203B41FA5}">
                      <a16:colId xmlns:a16="http://schemas.microsoft.com/office/drawing/2014/main" val="20000"/>
                    </a:ext>
                  </a:extLst>
                </a:gridCol>
                <a:gridCol w="1723108">
                  <a:extLst>
                    <a:ext uri="{9D8B030D-6E8A-4147-A177-3AD203B41FA5}">
                      <a16:colId xmlns:a16="http://schemas.microsoft.com/office/drawing/2014/main" val="20001"/>
                    </a:ext>
                  </a:extLst>
                </a:gridCol>
                <a:gridCol w="1721462">
                  <a:extLst>
                    <a:ext uri="{9D8B030D-6E8A-4147-A177-3AD203B41FA5}">
                      <a16:colId xmlns:a16="http://schemas.microsoft.com/office/drawing/2014/main" val="20002"/>
                    </a:ext>
                  </a:extLst>
                </a:gridCol>
                <a:gridCol w="1723107">
                  <a:extLst>
                    <a:ext uri="{9D8B030D-6E8A-4147-A177-3AD203B41FA5}">
                      <a16:colId xmlns:a16="http://schemas.microsoft.com/office/drawing/2014/main" val="20003"/>
                    </a:ext>
                  </a:extLst>
                </a:gridCol>
                <a:gridCol w="1721462">
                  <a:extLst>
                    <a:ext uri="{9D8B030D-6E8A-4147-A177-3AD203B41FA5}">
                      <a16:colId xmlns:a16="http://schemas.microsoft.com/office/drawing/2014/main" val="20004"/>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PROPPED</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THIRSTY</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CHARLIE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HOT</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MIXED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66700" y="116681"/>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Properties of Water Review Game</a:t>
            </a:r>
          </a:p>
        </p:txBody>
      </p:sp>
    </p:spTree>
    <p:extLst>
      <p:ext uri="{BB962C8B-B14F-4D97-AF65-F5344CB8AC3E}">
        <p14:creationId xmlns:p14="http://schemas.microsoft.com/office/powerpoint/2010/main" val="40318026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property of water?</a:t>
            </a:r>
          </a:p>
        </p:txBody>
      </p:sp>
      <p:pic>
        <p:nvPicPr>
          <p:cNvPr id="13314" name="Picture 2" descr="Image result for surface tension water str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129570"/>
            <a:ext cx="1485728"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11</a:t>
            </a:r>
          </a:p>
        </p:txBody>
      </p:sp>
      <p:pic>
        <p:nvPicPr>
          <p:cNvPr id="2" name="Picture 1">
            <a:extLst>
              <a:ext uri="{FF2B5EF4-FFF2-40B4-BE49-F238E27FC236}">
                <a16:creationId xmlns:a16="http://schemas.microsoft.com/office/drawing/2014/main" id="{AEB52846-B2A0-9067-65CF-862A1676708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062152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property of water?</a:t>
            </a:r>
          </a:p>
        </p:txBody>
      </p:sp>
      <p:pic>
        <p:nvPicPr>
          <p:cNvPr id="13314" name="Picture 2" descr="Image result for surface tension water str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129570"/>
            <a:ext cx="1485728"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11</a:t>
            </a:r>
          </a:p>
        </p:txBody>
      </p:sp>
      <p:sp>
        <p:nvSpPr>
          <p:cNvPr id="2" name="Rectangle 1"/>
          <p:cNvSpPr/>
          <p:nvPr/>
        </p:nvSpPr>
        <p:spPr>
          <a:xfrm>
            <a:off x="1219200" y="1600200"/>
            <a:ext cx="7026867" cy="1604665"/>
          </a:xfrm>
          <a:prstGeom prst="rect">
            <a:avLst/>
          </a:prstGeom>
          <a:noFill/>
        </p:spPr>
        <p:txBody>
          <a:bodyPr wrap="none" lIns="91440" tIns="45720" rIns="91440" bIns="45720">
            <a:prstTxWarp prst="textCan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lumMod val="60000"/>
                      <a:lumOff val="40000"/>
                    </a:srgbClr>
                  </a:solidFill>
                  <a:prstDash val="solid"/>
                  <a:miter lim="800000"/>
                </a:ln>
                <a:blipFill>
                  <a:blip r:embed="rId3"/>
                  <a:tile tx="0" ty="0" sx="100000" sy="100000" flip="none" algn="tl"/>
                </a:blipFill>
                <a:effectLst>
                  <a:outerShdw blurRad="50800" algn="tl" rotWithShape="0">
                    <a:srgbClr val="000000"/>
                  </a:outerShdw>
                  <a:reflection blurRad="6350" stA="55000" endA="50" endPos="85000" dist="29997" dir="5400000" sy="-100000" algn="bl" rotWithShape="0"/>
                </a:effectLst>
                <a:uLnTx/>
                <a:uFillTx/>
                <a:latin typeface="Arial" panose="020B0604020202020204" pitchFamily="34" charset="0"/>
                <a:ea typeface="+mn-ea"/>
                <a:cs typeface="+mn-cs"/>
              </a:rPr>
              <a:t>Surface Tension</a:t>
            </a:r>
          </a:p>
        </p:txBody>
      </p:sp>
      <p:pic>
        <p:nvPicPr>
          <p:cNvPr id="5" name="Picture 4">
            <a:extLst>
              <a:ext uri="{FF2B5EF4-FFF2-40B4-BE49-F238E27FC236}">
                <a16:creationId xmlns:a16="http://schemas.microsoft.com/office/drawing/2014/main" id="{C492EA35-EAB2-A807-3F5D-15AE49F20A72}"/>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164541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24" y="76200"/>
            <a:ext cx="8833176" cy="4525963"/>
          </a:xfrm>
        </p:spPr>
        <p:txBody>
          <a:bodyPr/>
          <a:lstStyle/>
          <a:p>
            <a:r>
              <a:rPr lang="en-US" dirty="0"/>
              <a:t>What’s the name for when a car loses control of the road as it rides on top of the water?</a:t>
            </a:r>
          </a:p>
        </p:txBody>
      </p:sp>
      <p:pic>
        <p:nvPicPr>
          <p:cNvPr id="19458" name="Picture 2" descr="Image result for hydroplaning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424" y="1295400"/>
            <a:ext cx="8680776" cy="53911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number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288" y="5181600"/>
            <a:ext cx="2514600" cy="1889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19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412d8cf9917d1cccb2080b34680bae280cf713"/>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4683</Words>
  <Application>Microsoft Office PowerPoint</Application>
  <PresentationFormat>On-screen Show (4:3)</PresentationFormat>
  <Paragraphs>1402</Paragraphs>
  <Slides>168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168</vt:i4>
      </vt:variant>
    </vt:vector>
  </HeadingPairs>
  <TitlesOfParts>
    <vt:vector size="181" baseType="lpstr">
      <vt:lpstr>Aptos</vt:lpstr>
      <vt:lpstr>Arial</vt:lpstr>
      <vt:lpstr>Arial Black</vt:lpstr>
      <vt:lpstr>Calibri</vt:lpstr>
      <vt:lpstr>Century Gothic</vt:lpstr>
      <vt:lpstr>Impact</vt:lpstr>
      <vt:lpstr>Tahoma</vt:lpstr>
      <vt:lpstr>Times New Roman</vt:lpstr>
      <vt:lpstr>Verdana</vt:lpstr>
      <vt:lpstr>Wingdings</vt:lpstr>
      <vt:lpstr>Default Design</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6</cp:revision>
  <dcterms:modified xsi:type="dcterms:W3CDTF">2024-08-18T01:42:30Z</dcterms:modified>
</cp:coreProperties>
</file>