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8"/>
  </p:notesMasterIdLst>
  <p:handoutMasterIdLst>
    <p:handoutMasterId r:id="rId179"/>
  </p:handoutMasterIdLst>
  <p:sldIdLst>
    <p:sldId id="848" r:id="rId3"/>
    <p:sldId id="316" r:id="rId4"/>
    <p:sldId id="846" r:id="rId5"/>
    <p:sldId id="847" r:id="rId6"/>
    <p:sldId id="418" r:id="rId7"/>
    <p:sldId id="844" r:id="rId8"/>
    <p:sldId id="845" r:id="rId9"/>
    <p:sldId id="542" r:id="rId10"/>
    <p:sldId id="725" r:id="rId11"/>
    <p:sldId id="726" r:id="rId12"/>
    <p:sldId id="728" r:id="rId13"/>
    <p:sldId id="730" r:id="rId14"/>
    <p:sldId id="732" r:id="rId15"/>
    <p:sldId id="734" r:id="rId16"/>
    <p:sldId id="737" r:id="rId17"/>
    <p:sldId id="738" r:id="rId18"/>
    <p:sldId id="739" r:id="rId19"/>
    <p:sldId id="740" r:id="rId20"/>
    <p:sldId id="741" r:id="rId21"/>
    <p:sldId id="742" r:id="rId22"/>
    <p:sldId id="743" r:id="rId23"/>
    <p:sldId id="749" r:id="rId24"/>
    <p:sldId id="750" r:id="rId25"/>
    <p:sldId id="751" r:id="rId26"/>
    <p:sldId id="752" r:id="rId27"/>
    <p:sldId id="753" r:id="rId28"/>
    <p:sldId id="754" r:id="rId29"/>
    <p:sldId id="761" r:id="rId30"/>
    <p:sldId id="762" r:id="rId31"/>
    <p:sldId id="763" r:id="rId32"/>
    <p:sldId id="764" r:id="rId33"/>
    <p:sldId id="765" r:id="rId34"/>
    <p:sldId id="766" r:id="rId35"/>
    <p:sldId id="768" r:id="rId36"/>
    <p:sldId id="771" r:id="rId37"/>
    <p:sldId id="774" r:id="rId38"/>
    <p:sldId id="775" r:id="rId39"/>
    <p:sldId id="777" r:id="rId40"/>
    <p:sldId id="780" r:id="rId41"/>
    <p:sldId id="784" r:id="rId42"/>
    <p:sldId id="788" r:id="rId43"/>
    <p:sldId id="791" r:id="rId44"/>
    <p:sldId id="792" r:id="rId45"/>
    <p:sldId id="797" r:id="rId46"/>
    <p:sldId id="627" r:id="rId47"/>
    <p:sldId id="810" r:id="rId48"/>
    <p:sldId id="811" r:id="rId49"/>
    <p:sldId id="812" r:id="rId50"/>
    <p:sldId id="813" r:id="rId51"/>
    <p:sldId id="814" r:id="rId52"/>
    <p:sldId id="815" r:id="rId53"/>
    <p:sldId id="819" r:id="rId54"/>
    <p:sldId id="821" r:id="rId55"/>
    <p:sldId id="822" r:id="rId56"/>
    <p:sldId id="824" r:id="rId57"/>
    <p:sldId id="827" r:id="rId58"/>
    <p:sldId id="829" r:id="rId59"/>
    <p:sldId id="833" r:id="rId60"/>
    <p:sldId id="835" r:id="rId61"/>
    <p:sldId id="836" r:id="rId62"/>
    <p:sldId id="837" r:id="rId63"/>
    <p:sldId id="850" r:id="rId64"/>
    <p:sldId id="852" r:id="rId65"/>
    <p:sldId id="841" r:id="rId66"/>
    <p:sldId id="546" r:id="rId67"/>
    <p:sldId id="547" r:id="rId68"/>
    <p:sldId id="548" r:id="rId69"/>
    <p:sldId id="549" r:id="rId70"/>
    <p:sldId id="665" r:id="rId71"/>
    <p:sldId id="666" r:id="rId72"/>
    <p:sldId id="551" r:id="rId73"/>
    <p:sldId id="667" r:id="rId74"/>
    <p:sldId id="552" r:id="rId75"/>
    <p:sldId id="553" r:id="rId76"/>
    <p:sldId id="554" r:id="rId77"/>
    <p:sldId id="555" r:id="rId78"/>
    <p:sldId id="562" r:id="rId79"/>
    <p:sldId id="684" r:id="rId80"/>
    <p:sldId id="683" r:id="rId81"/>
    <p:sldId id="682" r:id="rId82"/>
    <p:sldId id="681" r:id="rId83"/>
    <p:sldId id="680" r:id="rId84"/>
    <p:sldId id="685" r:id="rId85"/>
    <p:sldId id="686" r:id="rId86"/>
    <p:sldId id="687" r:id="rId87"/>
    <p:sldId id="688" r:id="rId88"/>
    <p:sldId id="689" r:id="rId89"/>
    <p:sldId id="574" r:id="rId90"/>
    <p:sldId id="690" r:id="rId91"/>
    <p:sldId id="694" r:id="rId92"/>
    <p:sldId id="693" r:id="rId93"/>
    <p:sldId id="692" r:id="rId94"/>
    <p:sldId id="691" r:id="rId95"/>
    <p:sldId id="700" r:id="rId96"/>
    <p:sldId id="575" r:id="rId97"/>
    <p:sldId id="695" r:id="rId98"/>
    <p:sldId id="696" r:id="rId99"/>
    <p:sldId id="697" r:id="rId100"/>
    <p:sldId id="698" r:id="rId101"/>
    <p:sldId id="587" r:id="rId102"/>
    <p:sldId id="706" r:id="rId103"/>
    <p:sldId id="705" r:id="rId104"/>
    <p:sldId id="704" r:id="rId105"/>
    <p:sldId id="703" r:id="rId106"/>
    <p:sldId id="702" r:id="rId107"/>
    <p:sldId id="707" r:id="rId108"/>
    <p:sldId id="590" r:id="rId109"/>
    <p:sldId id="709" r:id="rId110"/>
    <p:sldId id="710" r:id="rId111"/>
    <p:sldId id="591" r:id="rId112"/>
    <p:sldId id="592" r:id="rId113"/>
    <p:sldId id="593" r:id="rId114"/>
    <p:sldId id="594" r:id="rId115"/>
    <p:sldId id="595" r:id="rId116"/>
    <p:sldId id="596" r:id="rId117"/>
    <p:sldId id="597" r:id="rId118"/>
    <p:sldId id="598" r:id="rId119"/>
    <p:sldId id="599" r:id="rId120"/>
    <p:sldId id="600" r:id="rId121"/>
    <p:sldId id="601" r:id="rId122"/>
    <p:sldId id="602" r:id="rId123"/>
    <p:sldId id="603" r:id="rId124"/>
    <p:sldId id="604" r:id="rId125"/>
    <p:sldId id="605" r:id="rId126"/>
    <p:sldId id="606" r:id="rId127"/>
    <p:sldId id="607" r:id="rId128"/>
    <p:sldId id="608" r:id="rId129"/>
    <p:sldId id="609" r:id="rId130"/>
    <p:sldId id="610" r:id="rId131"/>
    <p:sldId id="611" r:id="rId132"/>
    <p:sldId id="612" r:id="rId133"/>
    <p:sldId id="675" r:id="rId134"/>
    <p:sldId id="851" r:id="rId135"/>
    <p:sldId id="615" r:id="rId136"/>
    <p:sldId id="616" r:id="rId137"/>
    <p:sldId id="712" r:id="rId138"/>
    <p:sldId id="853" r:id="rId139"/>
    <p:sldId id="854" r:id="rId140"/>
    <p:sldId id="633" r:id="rId141"/>
    <p:sldId id="717" r:id="rId142"/>
    <p:sldId id="716" r:id="rId143"/>
    <p:sldId id="715" r:id="rId144"/>
    <p:sldId id="714" r:id="rId145"/>
    <p:sldId id="713" r:id="rId146"/>
    <p:sldId id="718" r:id="rId147"/>
    <p:sldId id="719" r:id="rId148"/>
    <p:sldId id="721" r:id="rId149"/>
    <p:sldId id="638" r:id="rId150"/>
    <p:sldId id="639" r:id="rId151"/>
    <p:sldId id="640" r:id="rId152"/>
    <p:sldId id="641" r:id="rId153"/>
    <p:sldId id="642" r:id="rId154"/>
    <p:sldId id="643" r:id="rId155"/>
    <p:sldId id="644" r:id="rId156"/>
    <p:sldId id="645" r:id="rId157"/>
    <p:sldId id="646" r:id="rId158"/>
    <p:sldId id="647" r:id="rId159"/>
    <p:sldId id="648" r:id="rId160"/>
    <p:sldId id="649" r:id="rId161"/>
    <p:sldId id="650" r:id="rId162"/>
    <p:sldId id="651" r:id="rId163"/>
    <p:sldId id="670" r:id="rId164"/>
    <p:sldId id="671" r:id="rId165"/>
    <p:sldId id="654" r:id="rId166"/>
    <p:sldId id="723" r:id="rId167"/>
    <p:sldId id="658" r:id="rId168"/>
    <p:sldId id="722" r:id="rId169"/>
    <p:sldId id="659" r:id="rId170"/>
    <p:sldId id="660" r:id="rId171"/>
    <p:sldId id="855" r:id="rId172"/>
    <p:sldId id="1542" r:id="rId173"/>
    <p:sldId id="1579" r:id="rId174"/>
    <p:sldId id="1580" r:id="rId175"/>
    <p:sldId id="4682" r:id="rId176"/>
    <p:sldId id="1474" r:id="rId1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6633"/>
    <a:srgbClr val="FF66FF"/>
    <a:srgbClr val="FFCC66"/>
    <a:srgbClr val="99FFCC"/>
    <a:srgbClr val="9966FF"/>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07" autoAdjust="0"/>
    <p:restoredTop sz="91104" autoAdjust="0"/>
  </p:normalViewPr>
  <p:slideViewPr>
    <p:cSldViewPr>
      <p:cViewPr varScale="1">
        <p:scale>
          <a:sx n="146" d="100"/>
          <a:sy n="146" d="100"/>
        </p:scale>
        <p:origin x="4728"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EF95D7-E85E-4234-AD2D-616B2A6A81E0}" type="slidenum">
              <a:rPr lang="en-US"/>
              <a:pPr>
                <a:defRPr/>
              </a:pPr>
              <a:t>‹#›</a:t>
            </a:fld>
            <a:endParaRPr lang="en-US"/>
          </a:p>
        </p:txBody>
      </p:sp>
    </p:spTree>
    <p:extLst>
      <p:ext uri="{BB962C8B-B14F-4D97-AF65-F5344CB8AC3E}">
        <p14:creationId xmlns:p14="http://schemas.microsoft.com/office/powerpoint/2010/main" val="179302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93D72B-C7BB-4C37-BCA1-314456C1C192}" type="slidenum">
              <a:rPr lang="en-US"/>
              <a:pPr>
                <a:defRPr/>
              </a:pPr>
              <a:t>‹#›</a:t>
            </a:fld>
            <a:endParaRPr lang="en-US"/>
          </a:p>
        </p:txBody>
      </p:sp>
    </p:spTree>
    <p:extLst>
      <p:ext uri="{BB962C8B-B14F-4D97-AF65-F5344CB8AC3E}">
        <p14:creationId xmlns:p14="http://schemas.microsoft.com/office/powerpoint/2010/main" val="795960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D47AC7-E294-478C-A9E6-93771EF5A7A7}" type="slidenum">
              <a:rPr lang="en-US"/>
              <a:pPr>
                <a:defRPr/>
              </a:pPr>
              <a:t>‹#›</a:t>
            </a:fld>
            <a:endParaRPr lang="en-US"/>
          </a:p>
        </p:txBody>
      </p:sp>
    </p:spTree>
    <p:extLst>
      <p:ext uri="{BB962C8B-B14F-4D97-AF65-F5344CB8AC3E}">
        <p14:creationId xmlns:p14="http://schemas.microsoft.com/office/powerpoint/2010/main" val="61596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92D31-CFEB-46A7-8091-ACF9B68DF351}" type="slidenum">
              <a:rPr lang="en-US"/>
              <a:pPr>
                <a:defRPr/>
              </a:pPr>
              <a:t>‹#›</a:t>
            </a:fld>
            <a:endParaRPr lang="en-US"/>
          </a:p>
        </p:txBody>
      </p:sp>
    </p:spTree>
    <p:extLst>
      <p:ext uri="{BB962C8B-B14F-4D97-AF65-F5344CB8AC3E}">
        <p14:creationId xmlns:p14="http://schemas.microsoft.com/office/powerpoint/2010/main" val="1328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1CB571-A8F6-4DC8-B81F-BF20CC58E04A}" type="slidenum">
              <a:rPr lang="en-US"/>
              <a:pPr>
                <a:defRPr/>
              </a:pPr>
              <a:t>‹#›</a:t>
            </a:fld>
            <a:endParaRPr lang="en-US"/>
          </a:p>
        </p:txBody>
      </p:sp>
    </p:spTree>
    <p:extLst>
      <p:ext uri="{BB962C8B-B14F-4D97-AF65-F5344CB8AC3E}">
        <p14:creationId xmlns:p14="http://schemas.microsoft.com/office/powerpoint/2010/main" val="271528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83506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412643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41251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78036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235842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176565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55622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412205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F0629-FDA7-4452-B0EA-18E48FD3B0E0}" type="slidenum">
              <a:rPr lang="en-US"/>
              <a:pPr>
                <a:defRPr/>
              </a:pPr>
              <a:t>‹#›</a:t>
            </a:fld>
            <a:endParaRPr lang="en-US"/>
          </a:p>
        </p:txBody>
      </p:sp>
    </p:spTree>
    <p:extLst>
      <p:ext uri="{BB962C8B-B14F-4D97-AF65-F5344CB8AC3E}">
        <p14:creationId xmlns:p14="http://schemas.microsoft.com/office/powerpoint/2010/main" val="8848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3966569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5394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33218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2244956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47202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A00B8-601C-4836-92E5-5014A0237D8E}" type="slidenum">
              <a:rPr lang="en-US"/>
              <a:pPr>
                <a:defRPr/>
              </a:pPr>
              <a:t>‹#›</a:t>
            </a:fld>
            <a:endParaRPr lang="en-US"/>
          </a:p>
        </p:txBody>
      </p:sp>
    </p:spTree>
    <p:extLst>
      <p:ext uri="{BB962C8B-B14F-4D97-AF65-F5344CB8AC3E}">
        <p14:creationId xmlns:p14="http://schemas.microsoft.com/office/powerpoint/2010/main" val="424411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E3D0D1-F35A-4E36-A711-435DDD9C63C5}" type="slidenum">
              <a:rPr lang="en-US"/>
              <a:pPr>
                <a:defRPr/>
              </a:pPr>
              <a:t>‹#›</a:t>
            </a:fld>
            <a:endParaRPr lang="en-US"/>
          </a:p>
        </p:txBody>
      </p:sp>
    </p:spTree>
    <p:extLst>
      <p:ext uri="{BB962C8B-B14F-4D97-AF65-F5344CB8AC3E}">
        <p14:creationId xmlns:p14="http://schemas.microsoft.com/office/powerpoint/2010/main" val="23006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3FF9E4-C1C6-49A0-9B27-D04D6F5FF0AC}" type="slidenum">
              <a:rPr lang="en-US"/>
              <a:pPr>
                <a:defRPr/>
              </a:pPr>
              <a:t>‹#›</a:t>
            </a:fld>
            <a:endParaRPr lang="en-US"/>
          </a:p>
        </p:txBody>
      </p:sp>
    </p:spTree>
    <p:extLst>
      <p:ext uri="{BB962C8B-B14F-4D97-AF65-F5344CB8AC3E}">
        <p14:creationId xmlns:p14="http://schemas.microsoft.com/office/powerpoint/2010/main" val="234579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7E0E62-9451-46B5-8274-B0CFD65C24A6}" type="slidenum">
              <a:rPr lang="en-US"/>
              <a:pPr>
                <a:defRPr/>
              </a:pPr>
              <a:t>‹#›</a:t>
            </a:fld>
            <a:endParaRPr lang="en-US"/>
          </a:p>
        </p:txBody>
      </p:sp>
    </p:spTree>
    <p:extLst>
      <p:ext uri="{BB962C8B-B14F-4D97-AF65-F5344CB8AC3E}">
        <p14:creationId xmlns:p14="http://schemas.microsoft.com/office/powerpoint/2010/main" val="358346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61571F-2F18-4F06-BE3C-E7511EE327D1}" type="slidenum">
              <a:rPr lang="en-US"/>
              <a:pPr>
                <a:defRPr/>
              </a:pPr>
              <a:t>‹#›</a:t>
            </a:fld>
            <a:endParaRPr lang="en-US"/>
          </a:p>
        </p:txBody>
      </p:sp>
    </p:spTree>
    <p:extLst>
      <p:ext uri="{BB962C8B-B14F-4D97-AF65-F5344CB8AC3E}">
        <p14:creationId xmlns:p14="http://schemas.microsoft.com/office/powerpoint/2010/main" val="37688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9869A6-94E4-4B1F-9AEE-4C8A7C92740A}" type="slidenum">
              <a:rPr lang="en-US"/>
              <a:pPr>
                <a:defRPr/>
              </a:pPr>
              <a:t>‹#›</a:t>
            </a:fld>
            <a:endParaRPr lang="en-US"/>
          </a:p>
        </p:txBody>
      </p:sp>
    </p:spTree>
    <p:extLst>
      <p:ext uri="{BB962C8B-B14F-4D97-AF65-F5344CB8AC3E}">
        <p14:creationId xmlns:p14="http://schemas.microsoft.com/office/powerpoint/2010/main" val="39689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53EDDA-87A8-45C7-8BAB-3B0197D6C263}" type="slidenum">
              <a:rPr lang="en-US"/>
              <a:pPr>
                <a:defRPr/>
              </a:pPr>
              <a:t>‹#›</a:t>
            </a:fld>
            <a:endParaRPr lang="en-US"/>
          </a:p>
        </p:txBody>
      </p:sp>
    </p:spTree>
    <p:extLst>
      <p:ext uri="{BB962C8B-B14F-4D97-AF65-F5344CB8AC3E}">
        <p14:creationId xmlns:p14="http://schemas.microsoft.com/office/powerpoint/2010/main" val="417801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8BF7C-39A6-4781-979B-32BB0F790D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7901225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svg"/></Relationships>
</file>

<file path=ppt/slides/_rels/slide1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7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emf"/><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9.png"/></Relationships>
</file>

<file path=ppt/slides/_rels/slide1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2.emf"/><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49.png"/></Relationships>
</file>

<file path=ppt/slides/_rels/slide1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hyperlink" Target="https://www.instagram.com/ryemurph88/" TargetMode="External"/><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05"/>
            <a:ext cx="9107311" cy="687211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7378943"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r>
              <a:rPr lang="en-US" sz="5400" b="1" cap="none" spc="0"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rPr>
              <a:t>Earth System History </a:t>
            </a:r>
          </a:p>
          <a:p>
            <a:r>
              <a:rPr lang="en-US" sz="5400" b="1"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rPr>
              <a:t>Review Game</a:t>
            </a:r>
            <a:endParaRPr lang="en-US" sz="5400" b="1" cap="none" spc="0"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endParaRPr>
          </a:p>
        </p:txBody>
      </p:sp>
      <p:sp>
        <p:nvSpPr>
          <p:cNvPr id="4" name="Rectangle 3"/>
          <p:cNvSpPr/>
          <p:nvPr/>
        </p:nvSpPr>
        <p:spPr>
          <a:xfrm>
            <a:off x="152400" y="5066836"/>
            <a:ext cx="3185487"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rgbClr val="FFFFFF"/>
                  </a:solidFill>
                  <a:prstDash val="solid"/>
                  <a:miter lim="800000"/>
                </a:ln>
                <a:solidFill>
                  <a:srgbClr val="FFFFCC"/>
                </a:solidFill>
                <a:effectLst>
                  <a:outerShdw blurRad="50800" algn="tl" rotWithShape="0">
                    <a:srgbClr val="000000"/>
                  </a:outerShdw>
                </a:effectLst>
              </a:rPr>
              <a:t>Part 3 </a:t>
            </a:r>
          </a:p>
          <a:p>
            <a:pPr algn="ctr"/>
            <a:r>
              <a:rPr lang="en-US" sz="5400" b="1" cap="none" spc="0" dirty="0">
                <a:ln w="17780" cmpd="sng">
                  <a:solidFill>
                    <a:srgbClr val="FFFFFF"/>
                  </a:solidFill>
                  <a:prstDash val="solid"/>
                  <a:miter lim="800000"/>
                </a:ln>
                <a:solidFill>
                  <a:srgbClr val="FFFFCC"/>
                </a:solidFill>
                <a:effectLst>
                  <a:outerShdw blurRad="50800" algn="tl" rotWithShape="0">
                    <a:srgbClr val="000000"/>
                  </a:outerShdw>
                </a:effectLst>
              </a:rPr>
              <a:t>Lesson 7</a:t>
            </a:r>
          </a:p>
        </p:txBody>
      </p:sp>
      <p:pic>
        <p:nvPicPr>
          <p:cNvPr id="5" name="Graphic 4">
            <a:extLst>
              <a:ext uri="{FF2B5EF4-FFF2-40B4-BE49-F238E27FC236}">
                <a16:creationId xmlns:a16="http://schemas.microsoft.com/office/drawing/2014/main" id="{2D1119C1-6376-004C-213F-C2FA506CDB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1658" y="5171236"/>
            <a:ext cx="5699410" cy="1610564"/>
          </a:xfrm>
          <a:prstGeom prst="rect">
            <a:avLst/>
          </a:prstGeom>
        </p:spPr>
      </p:pic>
    </p:spTree>
    <p:extLst>
      <p:ext uri="{BB962C8B-B14F-4D97-AF65-F5344CB8AC3E}">
        <p14:creationId xmlns:p14="http://schemas.microsoft.com/office/powerpoint/2010/main" val="32832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304800"/>
            <a:ext cx="8229600" cy="5821363"/>
          </a:xfrm>
        </p:spPr>
        <p:txBody>
          <a:bodyPr/>
          <a:lstStyle/>
          <a:p>
            <a:pPr eaLnBrk="1" hangingPunct="1"/>
            <a:r>
              <a:rPr lang="en-US"/>
              <a:t>The appearance of early humans is best represented by which picture on the 12 hour Earth calendar.</a:t>
            </a:r>
          </a:p>
        </p:txBody>
      </p:sp>
      <p:sp>
        <p:nvSpPr>
          <p:cNvPr id="10243"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chemeClr val="bg1"/>
                </a:solidFill>
              </a:rPr>
              <a:t>Copyright © 2024 </a:t>
            </a:r>
            <a:r>
              <a:rPr lang="en-US" sz="800" b="1" dirty="0" err="1">
                <a:solidFill>
                  <a:schemeClr val="bg1"/>
                </a:solidFill>
              </a:rPr>
              <a:t>SlideSpark</a:t>
            </a:r>
            <a:r>
              <a:rPr lang="en-US" sz="800" b="1" dirty="0">
                <a:solidFill>
                  <a:schemeClr val="bg1"/>
                </a:solidFill>
              </a:rPr>
              <a:t> .LLC</a:t>
            </a:r>
          </a:p>
        </p:txBody>
      </p:sp>
      <p:pic>
        <p:nvPicPr>
          <p:cNvPr id="10244"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0249"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0250"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0251" name="Freeform 12"/>
          <p:cNvSpPr>
            <a:spLocks/>
          </p:cNvSpPr>
          <p:nvPr/>
        </p:nvSpPr>
        <p:spPr bwMode="auto">
          <a:xfrm>
            <a:off x="4953000" y="54102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0252"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253"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254"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0255"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0256" name="Line 17"/>
          <p:cNvSpPr>
            <a:spLocks noChangeShapeType="1"/>
          </p:cNvSpPr>
          <p:nvPr/>
        </p:nvSpPr>
        <p:spPr bwMode="auto">
          <a:xfrm>
            <a:off x="2133600" y="32004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20"/>
          <p:cNvSpPr>
            <a:spLocks noChangeShapeType="1"/>
          </p:cNvSpPr>
          <p:nvPr/>
        </p:nvSpPr>
        <p:spPr bwMode="auto">
          <a:xfrm flipH="1" flipV="1">
            <a:off x="4953000" y="5638800"/>
            <a:ext cx="1143000" cy="76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endParaRPr lang="en-US"/>
          </a:p>
        </p:txBody>
      </p:sp>
      <p:sp>
        <p:nvSpPr>
          <p:cNvPr id="102403"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24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40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endParaRPr lang="en-US"/>
          </a:p>
        </p:txBody>
      </p:sp>
      <p:sp>
        <p:nvSpPr>
          <p:cNvPr id="103427"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34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4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endParaRPr lang="en-US"/>
          </a:p>
        </p:txBody>
      </p:sp>
      <p:sp>
        <p:nvSpPr>
          <p:cNvPr id="104451"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44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44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endParaRPr lang="en-US"/>
          </a:p>
        </p:txBody>
      </p:sp>
      <p:sp>
        <p:nvSpPr>
          <p:cNvPr id="105475"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54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547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r>
              <a:rPr lang="en-US">
                <a:solidFill>
                  <a:srgbClr val="FF66FF"/>
                </a:solidFill>
              </a:rPr>
              <a:t>D.) Vendian and Silurian Periods</a:t>
            </a:r>
          </a:p>
          <a:p>
            <a:pPr lvl="1" eaLnBrk="1" hangingPunct="1">
              <a:buFontTx/>
              <a:buNone/>
            </a:pPr>
            <a:endParaRPr lang="en-US"/>
          </a:p>
        </p:txBody>
      </p:sp>
      <p:sp>
        <p:nvSpPr>
          <p:cNvPr id="106499"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650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65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r>
              <a:rPr lang="en-US">
                <a:solidFill>
                  <a:srgbClr val="FF66FF"/>
                </a:solidFill>
              </a:rPr>
              <a:t>D.) Vendian and Silurian Periods</a:t>
            </a:r>
          </a:p>
          <a:p>
            <a:pPr lvl="1" eaLnBrk="1" hangingPunct="1">
              <a:buFontTx/>
              <a:buNone/>
            </a:pPr>
            <a:r>
              <a:rPr lang="en-US">
                <a:solidFill>
                  <a:srgbClr val="9966FF"/>
                </a:solidFill>
              </a:rPr>
              <a:t>E.) No mass extinction events have ever occurred.</a:t>
            </a:r>
          </a:p>
          <a:p>
            <a:pPr lvl="1" eaLnBrk="1" hangingPunct="1">
              <a:buFontTx/>
              <a:buNone/>
            </a:pPr>
            <a:endParaRPr lang="en-US"/>
          </a:p>
        </p:txBody>
      </p:sp>
      <p:sp>
        <p:nvSpPr>
          <p:cNvPr id="107523"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75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75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r>
              <a:rPr lang="en-US">
                <a:solidFill>
                  <a:srgbClr val="FF66FF"/>
                </a:solidFill>
              </a:rPr>
              <a:t>D.) Vendian and Silurian Periods</a:t>
            </a:r>
          </a:p>
          <a:p>
            <a:pPr lvl="1" eaLnBrk="1" hangingPunct="1">
              <a:buFontTx/>
              <a:buNone/>
            </a:pPr>
            <a:r>
              <a:rPr lang="en-US">
                <a:solidFill>
                  <a:srgbClr val="9966FF"/>
                </a:solidFill>
              </a:rPr>
              <a:t>E.) No mass extinction events have ever occurred.</a:t>
            </a:r>
          </a:p>
          <a:p>
            <a:pPr lvl="1" eaLnBrk="1" hangingPunct="1">
              <a:buFontTx/>
              <a:buNone/>
            </a:pPr>
            <a:endParaRPr lang="en-US"/>
          </a:p>
        </p:txBody>
      </p:sp>
      <p:sp>
        <p:nvSpPr>
          <p:cNvPr id="108547"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85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85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0" name="Rectangle 6"/>
          <p:cNvSpPr>
            <a:spLocks noChangeArrowheads="1"/>
          </p:cNvSpPr>
          <p:nvPr/>
        </p:nvSpPr>
        <p:spPr bwMode="auto">
          <a:xfrm>
            <a:off x="762000" y="2286000"/>
            <a:ext cx="5791200" cy="609600"/>
          </a:xfrm>
          <a:prstGeom prst="rect">
            <a:avLst/>
          </a:prstGeom>
          <a:solidFill>
            <a:srgbClr val="FFFF00">
              <a:alpha val="34117"/>
            </a:srgbClr>
          </a:solidFill>
          <a:ln w="762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228600" y="228600"/>
            <a:ext cx="8686800" cy="5897563"/>
          </a:xfrm>
        </p:spPr>
        <p:txBody>
          <a:bodyPr/>
          <a:lstStyle/>
          <a:p>
            <a:pPr eaLnBrk="1" hangingPunct="1"/>
            <a:r>
              <a:rPr lang="en-US">
                <a:solidFill>
                  <a:srgbClr val="FFFFCC"/>
                </a:solidFill>
              </a:rPr>
              <a:t>Which unit of Geologic Time best represents the formation of the moon?</a:t>
            </a:r>
          </a:p>
        </p:txBody>
      </p:sp>
      <p:pic>
        <p:nvPicPr>
          <p:cNvPr id="1095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69582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2" name="Text Box 5"/>
          <p:cNvSpPr txBox="1">
            <a:spLocks noChangeArrowheads="1"/>
          </p:cNvSpPr>
          <p:nvPr/>
        </p:nvSpPr>
        <p:spPr bwMode="auto">
          <a:xfrm>
            <a:off x="381000" y="1981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0957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228600" y="228600"/>
            <a:ext cx="8686800" cy="5897563"/>
          </a:xfrm>
        </p:spPr>
        <p:txBody>
          <a:bodyPr/>
          <a:lstStyle/>
          <a:p>
            <a:pPr eaLnBrk="1" hangingPunct="1"/>
            <a:r>
              <a:rPr lang="en-US">
                <a:solidFill>
                  <a:srgbClr val="FFFFCC"/>
                </a:solidFill>
              </a:rPr>
              <a:t>Which unit of Geologic Time best represents the formation of the moon?</a:t>
            </a:r>
          </a:p>
          <a:p>
            <a:pPr lvl="1" eaLnBrk="1" hangingPunct="1"/>
            <a:r>
              <a:rPr lang="en-US">
                <a:solidFill>
                  <a:srgbClr val="FFC000"/>
                </a:solidFill>
              </a:rPr>
              <a:t>The Precambrian Super -Eon (Hadean Eon Accepted)</a:t>
            </a:r>
          </a:p>
        </p:txBody>
      </p:sp>
      <p:pic>
        <p:nvPicPr>
          <p:cNvPr id="1105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69582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0596" name="Text Box 5"/>
          <p:cNvSpPr txBox="1">
            <a:spLocks noChangeArrowheads="1"/>
          </p:cNvSpPr>
          <p:nvPr/>
        </p:nvSpPr>
        <p:spPr bwMode="auto">
          <a:xfrm>
            <a:off x="381000" y="1981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059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228600" y="228600"/>
            <a:ext cx="8686800" cy="5897563"/>
          </a:xfrm>
        </p:spPr>
        <p:txBody>
          <a:bodyPr/>
          <a:lstStyle/>
          <a:p>
            <a:pPr eaLnBrk="1" hangingPunct="1"/>
            <a:r>
              <a:rPr lang="en-US">
                <a:solidFill>
                  <a:srgbClr val="FFFFCC"/>
                </a:solidFill>
              </a:rPr>
              <a:t>Which unit of Geologic Time best represents the formation of the moon?</a:t>
            </a:r>
          </a:p>
          <a:p>
            <a:pPr lvl="1" eaLnBrk="1" hangingPunct="1"/>
            <a:r>
              <a:rPr lang="en-US">
                <a:solidFill>
                  <a:srgbClr val="FFC000"/>
                </a:solidFill>
              </a:rPr>
              <a:t>The Precambrian Super -Eon (Hadean Eon Accepted)</a:t>
            </a:r>
          </a:p>
        </p:txBody>
      </p:sp>
      <p:pic>
        <p:nvPicPr>
          <p:cNvPr id="1116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69582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1620" name="Text Box 5"/>
          <p:cNvSpPr txBox="1">
            <a:spLocks noChangeArrowheads="1"/>
          </p:cNvSpPr>
          <p:nvPr/>
        </p:nvSpPr>
        <p:spPr bwMode="auto">
          <a:xfrm>
            <a:off x="381000" y="1981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162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22" name="Line 6"/>
          <p:cNvSpPr>
            <a:spLocks noChangeShapeType="1"/>
          </p:cNvSpPr>
          <p:nvPr/>
        </p:nvSpPr>
        <p:spPr bwMode="auto">
          <a:xfrm>
            <a:off x="3657600" y="3048000"/>
            <a:ext cx="2590800" cy="3352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3" name="TextBox 6"/>
          <p:cNvSpPr txBox="1">
            <a:spLocks noChangeArrowheads="1"/>
          </p:cNvSpPr>
          <p:nvPr/>
        </p:nvSpPr>
        <p:spPr bwMode="auto">
          <a:xfrm>
            <a:off x="1676400" y="2209800"/>
            <a:ext cx="617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Causes Axial Tilt in Earth 23.5</a:t>
            </a:r>
            <a:r>
              <a:rPr kumimoji="0" lang="en-US" sz="3200" b="0" i="0" u="none" strike="noStrike" kern="1200" cap="none" spc="0" normalizeH="0" baseline="0" noProof="0">
                <a:ln>
                  <a:noFill/>
                </a:ln>
                <a:solidFill>
                  <a:srgbClr val="FFFFFF"/>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04800"/>
            <a:ext cx="8229600" cy="5821363"/>
          </a:xfrm>
        </p:spPr>
        <p:txBody>
          <a:bodyPr/>
          <a:lstStyle/>
          <a:p>
            <a:pPr eaLnBrk="1" hangingPunct="1"/>
            <a:r>
              <a:rPr lang="en-US">
                <a:solidFill>
                  <a:srgbClr val="FF66FF"/>
                </a:solidFill>
              </a:rPr>
              <a:t>The appearance of the earliest forms of basic life is best represented by which picture on the 12 hour Earth calendar.</a:t>
            </a:r>
          </a:p>
        </p:txBody>
      </p:sp>
      <p:sp>
        <p:nvSpPr>
          <p:cNvPr id="11267"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chemeClr val="bg1"/>
                </a:solidFill>
              </a:rPr>
              <a:t>Copyright © 2024 </a:t>
            </a:r>
            <a:r>
              <a:rPr lang="en-US" sz="800" b="1" dirty="0" err="1">
                <a:solidFill>
                  <a:schemeClr val="bg1"/>
                </a:solidFill>
              </a:rPr>
              <a:t>SlideSpark</a:t>
            </a:r>
            <a:r>
              <a:rPr lang="en-US" sz="800" b="1" dirty="0">
                <a:solidFill>
                  <a:schemeClr val="bg1"/>
                </a:solidFill>
              </a:rPr>
              <a:t> .LLC</a:t>
            </a:r>
          </a:p>
        </p:txBody>
      </p:sp>
      <p:pic>
        <p:nvPicPr>
          <p:cNvPr id="11268"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1273"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1274"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1275" name="Freeform 12"/>
          <p:cNvSpPr>
            <a:spLocks/>
          </p:cNvSpPr>
          <p:nvPr/>
        </p:nvSpPr>
        <p:spPr bwMode="auto">
          <a:xfrm>
            <a:off x="4953000" y="54102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endParaRPr lang="en-US"/>
          </a:p>
        </p:txBody>
      </p:sp>
      <p:sp>
        <p:nvSpPr>
          <p:cNvPr id="11276"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1277"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1278"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1279"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1280" name="Line 17"/>
          <p:cNvSpPr>
            <a:spLocks noChangeShapeType="1"/>
          </p:cNvSpPr>
          <p:nvPr/>
        </p:nvSpPr>
        <p:spPr bwMode="auto">
          <a:xfrm flipH="1">
            <a:off x="1295400" y="3200400"/>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20"/>
          <p:cNvSpPr>
            <a:spLocks noChangeShapeType="1"/>
          </p:cNvSpPr>
          <p:nvPr/>
        </p:nvSpPr>
        <p:spPr bwMode="auto">
          <a:xfrm>
            <a:off x="5943600" y="55626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457200" y="228600"/>
            <a:ext cx="8077200" cy="5897563"/>
          </a:xfrm>
        </p:spPr>
        <p:txBody>
          <a:bodyPr/>
          <a:lstStyle/>
          <a:p>
            <a:pPr eaLnBrk="1" hangingPunct="1"/>
            <a:r>
              <a:rPr lang="en-US"/>
              <a:t>This picture best represents which Era on the Geologic Time Scale?</a:t>
            </a:r>
          </a:p>
        </p:txBody>
      </p:sp>
      <p:pic>
        <p:nvPicPr>
          <p:cNvPr id="1126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43450"/>
          </a:xfrm>
          <a:prstGeom prst="rect">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44" name="Text Box 5"/>
          <p:cNvSpPr txBox="1">
            <a:spLocks noChangeArrowheads="1"/>
          </p:cNvSpPr>
          <p:nvPr/>
        </p:nvSpPr>
        <p:spPr bwMode="auto">
          <a:xfrm>
            <a:off x="7467600" y="1828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10</a:t>
            </a:r>
          </a:p>
        </p:txBody>
      </p:sp>
      <p:sp>
        <p:nvSpPr>
          <p:cNvPr id="11264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Era on the Geologic Time Scale?</a:t>
            </a:r>
          </a:p>
          <a:p>
            <a:pPr eaLnBrk="1" hangingPunct="1"/>
            <a:r>
              <a:rPr lang="en-US">
                <a:solidFill>
                  <a:srgbClr val="99FFCC"/>
                </a:solidFill>
              </a:rPr>
              <a:t>Paleozoic Era </a:t>
            </a:r>
          </a:p>
        </p:txBody>
      </p:sp>
      <p:pic>
        <p:nvPicPr>
          <p:cNvPr id="1136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43450"/>
          </a:xfrm>
          <a:prstGeom prst="rect">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3668" name="Text Box 5"/>
          <p:cNvSpPr txBox="1">
            <a:spLocks noChangeArrowheads="1"/>
          </p:cNvSpPr>
          <p:nvPr/>
        </p:nvSpPr>
        <p:spPr bwMode="auto">
          <a:xfrm>
            <a:off x="7467600" y="1828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10</a:t>
            </a:r>
          </a:p>
        </p:txBody>
      </p:sp>
      <p:sp>
        <p:nvSpPr>
          <p:cNvPr id="11366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457200" y="228600"/>
            <a:ext cx="8763000" cy="5897563"/>
          </a:xfrm>
        </p:spPr>
        <p:txBody>
          <a:bodyPr/>
          <a:lstStyle/>
          <a:p>
            <a:pPr eaLnBrk="1" hangingPunct="1"/>
            <a:r>
              <a:rPr lang="en-US" dirty="0"/>
              <a:t>This picture best represents which Era on the Geologic Time Scale?</a:t>
            </a:r>
          </a:p>
          <a:p>
            <a:pPr eaLnBrk="1" hangingPunct="1"/>
            <a:r>
              <a:rPr lang="en-US" dirty="0">
                <a:solidFill>
                  <a:srgbClr val="99FFCC"/>
                </a:solidFill>
              </a:rPr>
              <a:t>Paleozoic Era </a:t>
            </a:r>
            <a:r>
              <a:rPr lang="en-US" dirty="0">
                <a:solidFill>
                  <a:srgbClr val="FFC000"/>
                </a:solidFill>
              </a:rPr>
              <a:t>(Early </a:t>
            </a:r>
            <a:r>
              <a:rPr lang="en-US" dirty="0" err="1">
                <a:solidFill>
                  <a:srgbClr val="FFC000"/>
                </a:solidFill>
              </a:rPr>
              <a:t>Vendian</a:t>
            </a:r>
            <a:r>
              <a:rPr lang="en-US" dirty="0">
                <a:solidFill>
                  <a:srgbClr val="FFC000"/>
                </a:solidFill>
              </a:rPr>
              <a:t> / Cambrian Period)</a:t>
            </a:r>
          </a:p>
        </p:txBody>
      </p:sp>
      <p:pic>
        <p:nvPicPr>
          <p:cNvPr id="1146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43450"/>
          </a:xfrm>
          <a:prstGeom prst="rect">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5"/>
          <p:cNvSpPr txBox="1">
            <a:spLocks noChangeArrowheads="1"/>
          </p:cNvSpPr>
          <p:nvPr/>
        </p:nvSpPr>
        <p:spPr bwMode="auto">
          <a:xfrm>
            <a:off x="7467600" y="1828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10</a:t>
            </a:r>
          </a:p>
        </p:txBody>
      </p:sp>
      <p:sp>
        <p:nvSpPr>
          <p:cNvPr id="11469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89123"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57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57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576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buFontTx/>
              <a:buNone/>
            </a:pPr>
            <a:endParaRPr lang="en-US"/>
          </a:p>
          <a:p>
            <a:pPr eaLnBrk="1" hangingPunct="1"/>
            <a:endParaRPr lang="en-US"/>
          </a:p>
        </p:txBody>
      </p:sp>
      <p:pic>
        <p:nvPicPr>
          <p:cNvPr id="1167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5"/>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1674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r>
              <a:rPr lang="en-US">
                <a:solidFill>
                  <a:srgbClr val="99FFCC"/>
                </a:solidFill>
              </a:rPr>
              <a:t>Ordovician Period (First Land Plants)</a:t>
            </a:r>
          </a:p>
          <a:p>
            <a:pPr eaLnBrk="1" hangingPunct="1"/>
            <a:endParaRPr lang="en-US"/>
          </a:p>
          <a:p>
            <a:pPr eaLnBrk="1" hangingPunct="1"/>
            <a:endParaRPr lang="en-US"/>
          </a:p>
        </p:txBody>
      </p:sp>
      <p:pic>
        <p:nvPicPr>
          <p:cNvPr id="1177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764" name="Text Box 5"/>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1776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42FEC5AE-E6EF-555A-E6C4-14E3DDA6A7E0}"/>
              </a:ext>
            </a:extLst>
          </p:cNvPr>
          <p:cNvSpPr/>
          <p:nvPr/>
        </p:nvSpPr>
        <p:spPr>
          <a:xfrm>
            <a:off x="306667" y="2057400"/>
            <a:ext cx="7109639"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92D050"/>
                  </a:solidFill>
                  <a:prstDash val="solid"/>
                </a:ln>
                <a:solidFill>
                  <a:srgbClr val="FFFFCC"/>
                </a:solidFill>
                <a:effectLst>
                  <a:outerShdw blurRad="12700" dist="38100" dir="2700000" algn="tl" rotWithShape="0">
                    <a:srgbClr val="FFFFFF">
                      <a:lumMod val="50000"/>
                    </a:srgbClr>
                  </a:outerShdw>
                </a:effectLst>
                <a:uLnTx/>
                <a:uFillTx/>
                <a:latin typeface="Arial" charset="0"/>
                <a:ea typeface="+mn-ea"/>
                <a:cs typeface="+mn-cs"/>
              </a:rPr>
              <a:t>During Paleozoic Era</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457200" y="228600"/>
            <a:ext cx="8001000" cy="5897563"/>
          </a:xfrm>
        </p:spPr>
        <p:txBody>
          <a:bodyPr/>
          <a:lstStyle/>
          <a:p>
            <a:pPr eaLnBrk="1" hangingPunct="1"/>
            <a:r>
              <a:rPr lang="en-US"/>
              <a:t>This picture best represents which Period on the Geologic Time Scale?</a:t>
            </a:r>
          </a:p>
          <a:p>
            <a:pPr eaLnBrk="1" hangingPunct="1">
              <a:buFontTx/>
              <a:buNone/>
            </a:pPr>
            <a:endParaRPr lang="en-US">
              <a:solidFill>
                <a:srgbClr val="FFFF00"/>
              </a:solidFill>
            </a:endParaRPr>
          </a:p>
          <a:p>
            <a:pPr eaLnBrk="1" hangingPunct="1"/>
            <a:endParaRPr lang="en-US"/>
          </a:p>
        </p:txBody>
      </p:sp>
      <p:sp>
        <p:nvSpPr>
          <p:cNvPr id="118787"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pic>
        <p:nvPicPr>
          <p:cNvPr id="1187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8789" name="Text Box 6"/>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1879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r>
              <a:rPr lang="en-US">
                <a:solidFill>
                  <a:srgbClr val="FFC000"/>
                </a:solidFill>
              </a:rPr>
              <a:t>Devonian</a:t>
            </a:r>
          </a:p>
          <a:p>
            <a:pPr eaLnBrk="1" hangingPunct="1"/>
            <a:endParaRPr lang="en-US"/>
          </a:p>
        </p:txBody>
      </p:sp>
      <p:sp>
        <p:nvSpPr>
          <p:cNvPr id="119811"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pic>
        <p:nvPicPr>
          <p:cNvPr id="1198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9813" name="Text Box 6"/>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1981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r>
              <a:rPr lang="en-US">
                <a:solidFill>
                  <a:srgbClr val="FFC000"/>
                </a:solidFill>
              </a:rPr>
              <a:t>Devonian</a:t>
            </a:r>
            <a:r>
              <a:rPr lang="en-US">
                <a:solidFill>
                  <a:srgbClr val="FFFF00"/>
                </a:solidFill>
              </a:rPr>
              <a:t> or </a:t>
            </a:r>
            <a:r>
              <a:rPr lang="en-US">
                <a:solidFill>
                  <a:srgbClr val="99FFCC"/>
                </a:solidFill>
              </a:rPr>
              <a:t>Early Carboniferous Period</a:t>
            </a:r>
          </a:p>
          <a:p>
            <a:pPr eaLnBrk="1" hangingPunct="1">
              <a:buFontTx/>
              <a:buNone/>
            </a:pPr>
            <a:endParaRPr lang="en-US">
              <a:solidFill>
                <a:srgbClr val="FFFF00"/>
              </a:solidFill>
            </a:endParaRPr>
          </a:p>
          <a:p>
            <a:pPr eaLnBrk="1" hangingPunct="1"/>
            <a:endParaRPr lang="en-US"/>
          </a:p>
        </p:txBody>
      </p:sp>
      <p:sp>
        <p:nvSpPr>
          <p:cNvPr id="120835"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pic>
        <p:nvPicPr>
          <p:cNvPr id="1208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0837" name="Text Box 6"/>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2083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ACD016FE-F9FD-49B3-6A21-FFCEF420B5FB}"/>
              </a:ext>
            </a:extLst>
          </p:cNvPr>
          <p:cNvSpPr txBox="1"/>
          <p:nvPr/>
        </p:nvSpPr>
        <p:spPr>
          <a:xfrm>
            <a:off x="533400" y="2111631"/>
            <a:ext cx="6858000" cy="1317369"/>
          </a:xfrm>
          <a:prstGeom prst="rect">
            <a:avLst/>
          </a:prstGeom>
          <a:noFill/>
        </p:spPr>
        <p:txBody>
          <a:bodyPr wrap="squar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9525">
                  <a:solidFill>
                    <a:srgbClr val="92D050"/>
                  </a:solidFill>
                  <a:prstDash val="solid"/>
                </a:ln>
                <a:solidFill>
                  <a:srgbClr val="FFFFCC"/>
                </a:solidFill>
                <a:effectLst>
                  <a:outerShdw blurRad="12700" dist="38100" dir="2700000" algn="tl" rotWithShape="0">
                    <a:srgbClr val="FFFFFF">
                      <a:lumMod val="50000"/>
                    </a:srgbClr>
                  </a:outerShdw>
                </a:effectLst>
                <a:uLnTx/>
                <a:uFillTx/>
                <a:latin typeface="Arial" charset="0"/>
                <a:ea typeface="+mn-ea"/>
                <a:cs typeface="+mn-cs"/>
              </a:rPr>
              <a:t>During Paleozoic Era</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457200" y="228600"/>
            <a:ext cx="8153400" cy="5897563"/>
          </a:xfrm>
        </p:spPr>
        <p:txBody>
          <a:bodyPr/>
          <a:lstStyle/>
          <a:p>
            <a:pPr eaLnBrk="1" hangingPunct="1"/>
            <a:r>
              <a:rPr lang="en-US"/>
              <a:t>Most of the coal and other forms of fossil fuel are the carbon rich remains of plants and animals that lived during this period?</a:t>
            </a:r>
          </a:p>
          <a:p>
            <a:pPr eaLnBrk="1" hangingPunct="1">
              <a:buFontTx/>
              <a:buNone/>
            </a:pPr>
            <a:endParaRPr lang="en-US">
              <a:solidFill>
                <a:srgbClr val="FFFF00"/>
              </a:solidFill>
            </a:endParaRPr>
          </a:p>
          <a:p>
            <a:pPr eaLnBrk="1" hangingPunct="1">
              <a:buFontTx/>
              <a:buNone/>
            </a:pPr>
            <a:endParaRPr lang="en-US">
              <a:solidFill>
                <a:srgbClr val="FFFF00"/>
              </a:solidFill>
            </a:endParaRPr>
          </a:p>
          <a:p>
            <a:pPr eaLnBrk="1" hangingPunct="1"/>
            <a:endParaRPr lang="en-US"/>
          </a:p>
        </p:txBody>
      </p:sp>
      <p:sp>
        <p:nvSpPr>
          <p:cNvPr id="121859"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1860"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18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191000" cy="3962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18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86250" cy="40005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1863" name="Text Box 8"/>
          <p:cNvSpPr txBox="1">
            <a:spLocks noChangeArrowheads="1"/>
          </p:cNvSpPr>
          <p:nvPr/>
        </p:nvSpPr>
        <p:spPr bwMode="auto">
          <a:xfrm>
            <a:off x="7239000" y="2819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13</a:t>
            </a:r>
          </a:p>
        </p:txBody>
      </p:sp>
      <p:sp>
        <p:nvSpPr>
          <p:cNvPr id="1218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304800"/>
            <a:ext cx="8077200" cy="5821363"/>
          </a:xfrm>
        </p:spPr>
        <p:txBody>
          <a:bodyPr/>
          <a:lstStyle/>
          <a:p>
            <a:pPr eaLnBrk="1" hangingPunct="1"/>
            <a:r>
              <a:rPr lang="en-US"/>
              <a:t>Roughly, How old is the earth?</a:t>
            </a:r>
          </a:p>
        </p:txBody>
      </p:sp>
      <p:pic>
        <p:nvPicPr>
          <p:cNvPr id="12291" name="Picture 3" descr="Old ear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543800" y="228600"/>
            <a:ext cx="144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a:solidFill>
                  <a:schemeClr val="bg1"/>
                </a:solidFill>
              </a:rPr>
              <a:t>3</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457200" y="228600"/>
            <a:ext cx="8153400" cy="5897563"/>
          </a:xfrm>
        </p:spPr>
        <p:txBody>
          <a:bodyPr/>
          <a:lstStyle/>
          <a:p>
            <a:pPr eaLnBrk="1" hangingPunct="1"/>
            <a:r>
              <a:rPr lang="en-US"/>
              <a:t>Most of the coal and other forms of fossil fuel are the carbon rich remains of plants and animals that lived during this period?</a:t>
            </a:r>
          </a:p>
          <a:p>
            <a:pPr eaLnBrk="1" hangingPunct="1"/>
            <a:r>
              <a:rPr lang="en-US">
                <a:solidFill>
                  <a:srgbClr val="FFFF00"/>
                </a:solidFill>
              </a:rPr>
              <a:t>Carboniferous Period</a:t>
            </a:r>
          </a:p>
          <a:p>
            <a:pPr eaLnBrk="1" hangingPunct="1"/>
            <a:endParaRPr lang="en-US">
              <a:solidFill>
                <a:srgbClr val="FFFF00"/>
              </a:solidFill>
            </a:endParaRPr>
          </a:p>
          <a:p>
            <a:pPr eaLnBrk="1" hangingPunct="1">
              <a:buFontTx/>
              <a:buNone/>
            </a:pPr>
            <a:endParaRPr lang="en-US">
              <a:solidFill>
                <a:srgbClr val="FFFF00"/>
              </a:solidFill>
            </a:endParaRPr>
          </a:p>
          <a:p>
            <a:pPr eaLnBrk="1" hangingPunct="1"/>
            <a:endParaRPr lang="en-US"/>
          </a:p>
        </p:txBody>
      </p:sp>
      <p:sp>
        <p:nvSpPr>
          <p:cNvPr id="122883"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2884"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28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191000" cy="3962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8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86250" cy="40005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887" name="Text Box 8"/>
          <p:cNvSpPr txBox="1">
            <a:spLocks noChangeArrowheads="1"/>
          </p:cNvSpPr>
          <p:nvPr/>
        </p:nvSpPr>
        <p:spPr bwMode="auto">
          <a:xfrm>
            <a:off x="7239000" y="2819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13</a:t>
            </a:r>
          </a:p>
        </p:txBody>
      </p:sp>
      <p:sp>
        <p:nvSpPr>
          <p:cNvPr id="1228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57200" y="228600"/>
            <a:ext cx="8153400" cy="5897563"/>
          </a:xfrm>
        </p:spPr>
        <p:txBody>
          <a:bodyPr/>
          <a:lstStyle/>
          <a:p>
            <a:pPr eaLnBrk="1" hangingPunct="1"/>
            <a:r>
              <a:rPr lang="en-US"/>
              <a:t>Most of the coal and other forms of fossil fuel are the </a:t>
            </a:r>
            <a:r>
              <a:rPr lang="en-US">
                <a:solidFill>
                  <a:srgbClr val="FFFF00"/>
                </a:solidFill>
              </a:rPr>
              <a:t>carbon</a:t>
            </a:r>
            <a:r>
              <a:rPr lang="en-US"/>
              <a:t> rich remains of plants and animals that lived during this period?</a:t>
            </a:r>
          </a:p>
          <a:p>
            <a:pPr eaLnBrk="1" hangingPunct="1"/>
            <a:r>
              <a:rPr lang="en-US">
                <a:solidFill>
                  <a:srgbClr val="FFFF00"/>
                </a:solidFill>
              </a:rPr>
              <a:t>Carbon</a:t>
            </a:r>
            <a:r>
              <a:rPr lang="en-US"/>
              <a:t>iferous Period</a:t>
            </a:r>
          </a:p>
          <a:p>
            <a:pPr eaLnBrk="1" hangingPunct="1"/>
            <a:endParaRPr lang="en-US"/>
          </a:p>
          <a:p>
            <a:pPr eaLnBrk="1" hangingPunct="1">
              <a:buFontTx/>
              <a:buNone/>
            </a:pPr>
            <a:endParaRPr lang="en-US">
              <a:solidFill>
                <a:srgbClr val="FFFF00"/>
              </a:solidFill>
            </a:endParaRPr>
          </a:p>
          <a:p>
            <a:pPr eaLnBrk="1" hangingPunct="1"/>
            <a:endParaRPr lang="en-US"/>
          </a:p>
        </p:txBody>
      </p:sp>
      <p:sp>
        <p:nvSpPr>
          <p:cNvPr id="123907"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3908"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390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191000" cy="3962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86250" cy="40005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3911" name="Text Box 8"/>
          <p:cNvSpPr txBox="1">
            <a:spLocks noChangeArrowheads="1"/>
          </p:cNvSpPr>
          <p:nvPr/>
        </p:nvSpPr>
        <p:spPr bwMode="auto">
          <a:xfrm>
            <a:off x="7239000" y="2819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13</a:t>
            </a:r>
          </a:p>
        </p:txBody>
      </p:sp>
      <p:sp>
        <p:nvSpPr>
          <p:cNvPr id="1239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457200" y="228600"/>
            <a:ext cx="8153400" cy="5897563"/>
          </a:xfrm>
        </p:spPr>
        <p:txBody>
          <a:bodyPr/>
          <a:lstStyle/>
          <a:p>
            <a:pPr eaLnBrk="1" hangingPunct="1"/>
            <a:r>
              <a:rPr lang="en-US"/>
              <a:t>Most of the coal and other forms of fossil fuel are the </a:t>
            </a:r>
            <a:r>
              <a:rPr lang="en-US">
                <a:solidFill>
                  <a:srgbClr val="FFFF00"/>
                </a:solidFill>
              </a:rPr>
              <a:t>carbon</a:t>
            </a:r>
            <a:r>
              <a:rPr lang="en-US"/>
              <a:t> rich remains of plants and animals that lived during this period?</a:t>
            </a:r>
          </a:p>
          <a:p>
            <a:pPr eaLnBrk="1" hangingPunct="1"/>
            <a:r>
              <a:rPr lang="en-US">
                <a:solidFill>
                  <a:srgbClr val="FFFF00"/>
                </a:solidFill>
              </a:rPr>
              <a:t>Carbon</a:t>
            </a:r>
            <a:r>
              <a:rPr lang="en-US"/>
              <a:t>iferous Period</a:t>
            </a:r>
          </a:p>
          <a:p>
            <a:pPr eaLnBrk="1" hangingPunct="1"/>
            <a:endParaRPr lang="en-US"/>
          </a:p>
          <a:p>
            <a:pPr eaLnBrk="1" hangingPunct="1">
              <a:buFontTx/>
              <a:buNone/>
            </a:pPr>
            <a:endParaRPr lang="en-US">
              <a:solidFill>
                <a:srgbClr val="FFFF00"/>
              </a:solidFill>
            </a:endParaRPr>
          </a:p>
          <a:p>
            <a:pPr eaLnBrk="1" hangingPunct="1"/>
            <a:endParaRPr lang="en-US"/>
          </a:p>
        </p:txBody>
      </p:sp>
      <p:sp>
        <p:nvSpPr>
          <p:cNvPr id="124931"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4932"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49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191000" cy="3962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86250" cy="40005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4935" name="Text Box 8"/>
          <p:cNvSpPr txBox="1">
            <a:spLocks noChangeArrowheads="1"/>
          </p:cNvSpPr>
          <p:nvPr/>
        </p:nvSpPr>
        <p:spPr bwMode="auto">
          <a:xfrm>
            <a:off x="7239000" y="2819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13</a:t>
            </a:r>
          </a:p>
        </p:txBody>
      </p:sp>
      <p:sp>
        <p:nvSpPr>
          <p:cNvPr id="124936" name="Oval 9"/>
          <p:cNvSpPr>
            <a:spLocks noChangeArrowheads="1"/>
          </p:cNvSpPr>
          <p:nvPr/>
        </p:nvSpPr>
        <p:spPr bwMode="auto">
          <a:xfrm rot="3600085">
            <a:off x="1369219" y="156369"/>
            <a:ext cx="1447800" cy="2805112"/>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B5E1D391-4054-D251-0C8A-51E70A41CF45}"/>
              </a:ext>
            </a:extLst>
          </p:cNvPr>
          <p:cNvSpPr txBox="1"/>
          <p:nvPr/>
        </p:nvSpPr>
        <p:spPr>
          <a:xfrm>
            <a:off x="533400" y="5389989"/>
            <a:ext cx="7543800" cy="830997"/>
          </a:xfrm>
          <a:prstGeom prst="rect">
            <a:avLst/>
          </a:prstGeom>
          <a:noFill/>
        </p:spPr>
        <p:txBody>
          <a:bodyPr wrap="squar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9525">
                  <a:solidFill>
                    <a:srgbClr val="92D050"/>
                  </a:solidFill>
                  <a:prstDash val="solid"/>
                </a:ln>
                <a:solidFill>
                  <a:srgbClr val="FFFFCC"/>
                </a:solidFill>
                <a:effectLst>
                  <a:outerShdw blurRad="12700" dist="38100" dir="2700000" algn="tl" rotWithShape="0">
                    <a:srgbClr val="FFFFFF">
                      <a:lumMod val="50000"/>
                    </a:srgbClr>
                  </a:outerShdw>
                </a:effectLst>
                <a:uLnTx/>
                <a:uFillTx/>
                <a:latin typeface="Arial" charset="0"/>
                <a:ea typeface="+mn-ea"/>
                <a:cs typeface="+mn-cs"/>
              </a:rPr>
              <a:t>During Paleozoic Era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57200" y="228600"/>
            <a:ext cx="8458200" cy="5897563"/>
          </a:xfrm>
        </p:spPr>
        <p:txBody>
          <a:bodyPr/>
          <a:lstStyle/>
          <a:p>
            <a:pPr eaLnBrk="1" hangingPunct="1"/>
            <a:r>
              <a:rPr lang="en-US"/>
              <a:t>This picture best represents which Period on the Geologic Time Scale?</a:t>
            </a:r>
          </a:p>
          <a:p>
            <a:pPr lvl="1" eaLnBrk="1" hangingPunct="1"/>
            <a:r>
              <a:rPr lang="en-US"/>
              <a:t>Note: Emergence of Birds</a:t>
            </a:r>
          </a:p>
          <a:p>
            <a:pPr lvl="1" eaLnBrk="1" hangingPunct="1"/>
            <a:endParaRPr lang="en-US"/>
          </a:p>
          <a:p>
            <a:pPr eaLnBrk="1" hangingPunct="1">
              <a:buFontTx/>
              <a:buNone/>
            </a:pPr>
            <a:endParaRPr lang="en-US">
              <a:solidFill>
                <a:srgbClr val="FFFF00"/>
              </a:solidFill>
            </a:endParaRPr>
          </a:p>
          <a:p>
            <a:pPr eaLnBrk="1" hangingPunct="1"/>
            <a:endParaRPr lang="en-US"/>
          </a:p>
        </p:txBody>
      </p:sp>
      <p:sp>
        <p:nvSpPr>
          <p:cNvPr id="125955"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5956"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59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5958" name="Text Box 7"/>
          <p:cNvSpPr txBox="1">
            <a:spLocks noChangeArrowheads="1"/>
          </p:cNvSpPr>
          <p:nvPr/>
        </p:nvSpPr>
        <p:spPr bwMode="auto">
          <a:xfrm>
            <a:off x="7467600" y="2209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14</a:t>
            </a:r>
          </a:p>
        </p:txBody>
      </p:sp>
      <p:pic>
        <p:nvPicPr>
          <p:cNvPr id="125959"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457200" y="228600"/>
            <a:ext cx="8382000" cy="5897563"/>
          </a:xfrm>
        </p:spPr>
        <p:txBody>
          <a:bodyPr/>
          <a:lstStyle/>
          <a:p>
            <a:pPr eaLnBrk="1" hangingPunct="1"/>
            <a:r>
              <a:rPr lang="en-US"/>
              <a:t>This picture best represents which Period on the Geologic Time Scale?</a:t>
            </a:r>
          </a:p>
          <a:p>
            <a:pPr lvl="1" eaLnBrk="1" hangingPunct="1"/>
            <a:r>
              <a:rPr lang="en-US"/>
              <a:t>Note: Emergence of Birds </a:t>
            </a:r>
            <a:r>
              <a:rPr lang="en-US">
                <a:solidFill>
                  <a:srgbClr val="99FFCC"/>
                </a:solidFill>
              </a:rPr>
              <a:t>Answer: Jurassic Period</a:t>
            </a:r>
          </a:p>
          <a:p>
            <a:pPr lvl="1" eaLnBrk="1" hangingPunct="1"/>
            <a:endParaRPr lang="en-US"/>
          </a:p>
          <a:p>
            <a:pPr eaLnBrk="1" hangingPunct="1">
              <a:buFontTx/>
              <a:buNone/>
            </a:pPr>
            <a:endParaRPr lang="en-US">
              <a:solidFill>
                <a:srgbClr val="FFFF00"/>
              </a:solidFill>
            </a:endParaRPr>
          </a:p>
          <a:p>
            <a:pPr eaLnBrk="1" hangingPunct="1"/>
            <a:endParaRPr lang="en-US"/>
          </a:p>
        </p:txBody>
      </p:sp>
      <p:sp>
        <p:nvSpPr>
          <p:cNvPr id="126979"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6980"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69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6982" name="Text Box 7"/>
          <p:cNvSpPr txBox="1">
            <a:spLocks noChangeArrowheads="1"/>
          </p:cNvSpPr>
          <p:nvPr/>
        </p:nvSpPr>
        <p:spPr bwMode="auto">
          <a:xfrm>
            <a:off x="7467600" y="2209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14</a:t>
            </a:r>
          </a:p>
        </p:txBody>
      </p:sp>
      <p:pic>
        <p:nvPicPr>
          <p:cNvPr id="126983"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1"/>
          </p:nvPr>
        </p:nvSpPr>
        <p:spPr>
          <a:xfrm>
            <a:off x="457200" y="228600"/>
            <a:ext cx="8382000" cy="5897563"/>
          </a:xfrm>
        </p:spPr>
        <p:txBody>
          <a:bodyPr/>
          <a:lstStyle/>
          <a:p>
            <a:pPr eaLnBrk="1" hangingPunct="1"/>
            <a:r>
              <a:rPr lang="en-US"/>
              <a:t>This picture best represents which Period on the Geologic Time Scale?</a:t>
            </a:r>
          </a:p>
          <a:p>
            <a:pPr lvl="1" eaLnBrk="1" hangingPunct="1"/>
            <a:r>
              <a:rPr lang="en-US"/>
              <a:t>Note: Emergence of Birds </a:t>
            </a:r>
            <a:r>
              <a:rPr lang="en-US">
                <a:solidFill>
                  <a:srgbClr val="FFFF00"/>
                </a:solidFill>
              </a:rPr>
              <a:t>Answer:</a:t>
            </a:r>
            <a:r>
              <a:rPr lang="en-US"/>
              <a:t> </a:t>
            </a:r>
            <a:r>
              <a:rPr lang="en-US">
                <a:solidFill>
                  <a:srgbClr val="FFFF00"/>
                </a:solidFill>
              </a:rPr>
              <a:t>Jurassic Period</a:t>
            </a:r>
            <a:endParaRPr lang="en-US"/>
          </a:p>
          <a:p>
            <a:pPr lvl="1" eaLnBrk="1" hangingPunct="1"/>
            <a:endParaRPr lang="en-US"/>
          </a:p>
          <a:p>
            <a:pPr eaLnBrk="1" hangingPunct="1">
              <a:buFontTx/>
              <a:buNone/>
            </a:pPr>
            <a:endParaRPr lang="en-US">
              <a:solidFill>
                <a:srgbClr val="FFFF00"/>
              </a:solidFill>
            </a:endParaRPr>
          </a:p>
          <a:p>
            <a:pPr eaLnBrk="1" hangingPunct="1"/>
            <a:endParaRPr lang="en-US"/>
          </a:p>
        </p:txBody>
      </p:sp>
      <p:sp>
        <p:nvSpPr>
          <p:cNvPr id="128003"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8004"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80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8006" name="Text Box 7"/>
          <p:cNvSpPr txBox="1">
            <a:spLocks noChangeArrowheads="1"/>
          </p:cNvSpPr>
          <p:nvPr/>
        </p:nvSpPr>
        <p:spPr bwMode="auto">
          <a:xfrm>
            <a:off x="7467600" y="2209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14</a:t>
            </a:r>
          </a:p>
        </p:txBody>
      </p:sp>
      <p:pic>
        <p:nvPicPr>
          <p:cNvPr id="128007"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8125"/>
            <a:ext cx="1828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9" name="AutoShape 10"/>
          <p:cNvSpPr>
            <a:spLocks noChangeArrowheads="1"/>
          </p:cNvSpPr>
          <p:nvPr/>
        </p:nvSpPr>
        <p:spPr bwMode="auto">
          <a:xfrm>
            <a:off x="2514600" y="228600"/>
            <a:ext cx="3276600" cy="1219200"/>
          </a:xfrm>
          <a:prstGeom prst="wedgeRoundRectCallout">
            <a:avLst>
              <a:gd name="adj1" fmla="val -61968"/>
              <a:gd name="adj2" fmla="val -1560"/>
              <a:gd name="adj3" fmla="val 16667"/>
            </a:avLst>
          </a:prstGeom>
          <a:solidFill>
            <a:schemeClr val="bg1"/>
          </a:solidFill>
          <a:ln w="5715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“Hoot” “Hoot”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Owl + 1pt</a:t>
            </a:r>
          </a:p>
        </p:txBody>
      </p:sp>
      <p:sp>
        <p:nvSpPr>
          <p:cNvPr id="12801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1"/>
          </p:nvPr>
        </p:nvSpPr>
        <p:spPr>
          <a:xfrm>
            <a:off x="457200" y="228600"/>
            <a:ext cx="8458200" cy="5897563"/>
          </a:xfrm>
        </p:spPr>
        <p:txBody>
          <a:bodyPr/>
          <a:lstStyle/>
          <a:p>
            <a:pPr eaLnBrk="1" hangingPunct="1"/>
            <a:r>
              <a:rPr lang="en-US"/>
              <a:t>This picture best represents which Period on the Geologic Time Scale?</a:t>
            </a:r>
          </a:p>
          <a:p>
            <a:pPr lvl="1" eaLnBrk="1" hangingPunct="1"/>
            <a:r>
              <a:rPr lang="en-US"/>
              <a:t>Note: Emergence of Birds </a:t>
            </a:r>
            <a:r>
              <a:rPr lang="en-US">
                <a:solidFill>
                  <a:srgbClr val="FFFF00"/>
                </a:solidFill>
              </a:rPr>
              <a:t>Answer:</a:t>
            </a:r>
            <a:r>
              <a:rPr lang="en-US"/>
              <a:t> </a:t>
            </a:r>
            <a:r>
              <a:rPr lang="en-US">
                <a:solidFill>
                  <a:srgbClr val="FFFF00"/>
                </a:solidFill>
              </a:rPr>
              <a:t>Jurassic Period</a:t>
            </a:r>
            <a:endParaRPr lang="en-US"/>
          </a:p>
          <a:p>
            <a:pPr lvl="1" eaLnBrk="1" hangingPunct="1"/>
            <a:endParaRPr lang="en-US"/>
          </a:p>
          <a:p>
            <a:pPr eaLnBrk="1" hangingPunct="1">
              <a:buFontTx/>
              <a:buNone/>
            </a:pPr>
            <a:endParaRPr lang="en-US">
              <a:solidFill>
                <a:srgbClr val="FFFF00"/>
              </a:solidFill>
            </a:endParaRPr>
          </a:p>
          <a:p>
            <a:pPr eaLnBrk="1" hangingPunct="1"/>
            <a:endParaRPr lang="en-US"/>
          </a:p>
        </p:txBody>
      </p:sp>
      <p:sp>
        <p:nvSpPr>
          <p:cNvPr id="129027"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29028"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290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9030" name="Text Box 7"/>
          <p:cNvSpPr txBox="1">
            <a:spLocks noChangeArrowheads="1"/>
          </p:cNvSpPr>
          <p:nvPr/>
        </p:nvSpPr>
        <p:spPr bwMode="auto">
          <a:xfrm>
            <a:off x="7467600" y="2209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14</a:t>
            </a:r>
          </a:p>
        </p:txBody>
      </p:sp>
      <p:pic>
        <p:nvPicPr>
          <p:cNvPr id="129031"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8125"/>
            <a:ext cx="1828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3" name="AutoShape 10"/>
          <p:cNvSpPr>
            <a:spLocks noChangeArrowheads="1"/>
          </p:cNvSpPr>
          <p:nvPr/>
        </p:nvSpPr>
        <p:spPr bwMode="auto">
          <a:xfrm>
            <a:off x="2514600" y="228600"/>
            <a:ext cx="3276600" cy="1219200"/>
          </a:xfrm>
          <a:prstGeom prst="wedgeRoundRectCallout">
            <a:avLst>
              <a:gd name="adj1" fmla="val -61968"/>
              <a:gd name="adj2" fmla="val -1560"/>
              <a:gd name="adj3" fmla="val 16667"/>
            </a:avLst>
          </a:prstGeom>
          <a:solidFill>
            <a:schemeClr val="bg1"/>
          </a:solidFill>
          <a:ln w="5715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“Hoot” “Hoot”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Owl + 1pt</a:t>
            </a:r>
          </a:p>
        </p:txBody>
      </p:sp>
      <p:sp>
        <p:nvSpPr>
          <p:cNvPr id="129034" name="Oval 11"/>
          <p:cNvSpPr>
            <a:spLocks noChangeArrowheads="1"/>
          </p:cNvSpPr>
          <p:nvPr/>
        </p:nvSpPr>
        <p:spPr bwMode="auto">
          <a:xfrm>
            <a:off x="5181600" y="1752600"/>
            <a:ext cx="685800" cy="6096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903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buFontTx/>
              <a:buNone/>
            </a:pPr>
            <a:endParaRPr lang="en-US">
              <a:solidFill>
                <a:srgbClr val="FFFF00"/>
              </a:solidFill>
            </a:endParaRPr>
          </a:p>
          <a:p>
            <a:pPr eaLnBrk="1" hangingPunct="1"/>
            <a:endParaRPr lang="en-US">
              <a:solidFill>
                <a:srgbClr val="FFFF00"/>
              </a:solidFill>
            </a:endParaRPr>
          </a:p>
          <a:p>
            <a:pPr lvl="1" eaLnBrk="1" hangingPunct="1">
              <a:buFontTx/>
              <a:buNone/>
            </a:pPr>
            <a:endParaRPr lang="en-US"/>
          </a:p>
          <a:p>
            <a:pPr eaLnBrk="1" hangingPunct="1">
              <a:buFontTx/>
              <a:buNone/>
            </a:pPr>
            <a:endParaRPr lang="en-US">
              <a:solidFill>
                <a:srgbClr val="FFFF00"/>
              </a:solidFill>
            </a:endParaRPr>
          </a:p>
          <a:p>
            <a:pPr eaLnBrk="1" hangingPunct="1"/>
            <a:endParaRPr lang="en-US"/>
          </a:p>
        </p:txBody>
      </p:sp>
      <p:sp>
        <p:nvSpPr>
          <p:cNvPr id="130051"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30052"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30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0054" name="Text Box 7"/>
          <p:cNvSpPr txBox="1">
            <a:spLocks noChangeArrowheads="1"/>
          </p:cNvSpPr>
          <p:nvPr/>
        </p:nvSpPr>
        <p:spPr bwMode="auto">
          <a:xfrm>
            <a:off x="7315200" y="22860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15</a:t>
            </a:r>
          </a:p>
        </p:txBody>
      </p:sp>
      <p:sp>
        <p:nvSpPr>
          <p:cNvPr id="13005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457200" y="228600"/>
            <a:ext cx="8077200" cy="5897563"/>
          </a:xfrm>
        </p:spPr>
        <p:txBody>
          <a:bodyPr/>
          <a:lstStyle/>
          <a:p>
            <a:pPr eaLnBrk="1" hangingPunct="1"/>
            <a:r>
              <a:rPr lang="en-US"/>
              <a:t>This picture best represents which Period on the Geologic Time Scale?</a:t>
            </a:r>
          </a:p>
          <a:p>
            <a:pPr eaLnBrk="1" hangingPunct="1"/>
            <a:r>
              <a:rPr lang="en-US">
                <a:solidFill>
                  <a:srgbClr val="996633"/>
                </a:solidFill>
              </a:rPr>
              <a:t>Tertiary Period</a:t>
            </a:r>
          </a:p>
          <a:p>
            <a:pPr eaLnBrk="1" hangingPunct="1"/>
            <a:endParaRPr lang="en-US">
              <a:solidFill>
                <a:srgbClr val="FFFF00"/>
              </a:solidFill>
            </a:endParaRPr>
          </a:p>
          <a:p>
            <a:pPr lvl="1" eaLnBrk="1" hangingPunct="1">
              <a:buFontTx/>
              <a:buNone/>
            </a:pPr>
            <a:endParaRPr lang="en-US"/>
          </a:p>
          <a:p>
            <a:pPr eaLnBrk="1" hangingPunct="1">
              <a:buFontTx/>
              <a:buNone/>
            </a:pPr>
            <a:endParaRPr lang="en-US">
              <a:solidFill>
                <a:srgbClr val="FFFF00"/>
              </a:solidFill>
            </a:endParaRPr>
          </a:p>
          <a:p>
            <a:pPr eaLnBrk="1" hangingPunct="1"/>
            <a:endParaRPr lang="en-US"/>
          </a:p>
        </p:txBody>
      </p:sp>
      <p:sp>
        <p:nvSpPr>
          <p:cNvPr id="131075"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31076"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310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1078" name="Text Box 7"/>
          <p:cNvSpPr txBox="1">
            <a:spLocks noChangeArrowheads="1"/>
          </p:cNvSpPr>
          <p:nvPr/>
        </p:nvSpPr>
        <p:spPr bwMode="auto">
          <a:xfrm>
            <a:off x="7315200" y="22860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15</a:t>
            </a:r>
          </a:p>
        </p:txBody>
      </p:sp>
      <p:sp>
        <p:nvSpPr>
          <p:cNvPr id="13107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r>
              <a:rPr lang="en-US">
                <a:solidFill>
                  <a:srgbClr val="996633"/>
                </a:solidFill>
              </a:rPr>
              <a:t>Tertiary Period (Quaternary Accepted as well)</a:t>
            </a:r>
          </a:p>
          <a:p>
            <a:pPr eaLnBrk="1" hangingPunct="1"/>
            <a:endParaRPr lang="en-US">
              <a:solidFill>
                <a:srgbClr val="FFFF00"/>
              </a:solidFill>
            </a:endParaRPr>
          </a:p>
          <a:p>
            <a:pPr lvl="1" eaLnBrk="1" hangingPunct="1">
              <a:buFontTx/>
              <a:buNone/>
            </a:pPr>
            <a:endParaRPr lang="en-US"/>
          </a:p>
          <a:p>
            <a:pPr eaLnBrk="1" hangingPunct="1">
              <a:buFontTx/>
              <a:buNone/>
            </a:pPr>
            <a:endParaRPr lang="en-US">
              <a:solidFill>
                <a:srgbClr val="FFFF00"/>
              </a:solidFill>
            </a:endParaRPr>
          </a:p>
          <a:p>
            <a:pPr eaLnBrk="1" hangingPunct="1"/>
            <a:endParaRPr lang="en-US"/>
          </a:p>
        </p:txBody>
      </p:sp>
      <p:sp>
        <p:nvSpPr>
          <p:cNvPr id="132099"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11</a:t>
            </a:r>
          </a:p>
        </p:txBody>
      </p:sp>
      <p:sp>
        <p:nvSpPr>
          <p:cNvPr id="132100"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pic>
        <p:nvPicPr>
          <p:cNvPr id="13210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2" name="Text Box 7"/>
          <p:cNvSpPr txBox="1">
            <a:spLocks noChangeArrowheads="1"/>
          </p:cNvSpPr>
          <p:nvPr/>
        </p:nvSpPr>
        <p:spPr bwMode="auto">
          <a:xfrm>
            <a:off x="7315200" y="22860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15</a:t>
            </a:r>
          </a:p>
        </p:txBody>
      </p:sp>
      <p:sp>
        <p:nvSpPr>
          <p:cNvPr id="13210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EC61F24C-39F3-DF4F-7F94-97F84AF09C9E}"/>
              </a:ext>
            </a:extLst>
          </p:cNvPr>
          <p:cNvSpPr/>
          <p:nvPr/>
        </p:nvSpPr>
        <p:spPr>
          <a:xfrm>
            <a:off x="462342" y="2224216"/>
            <a:ext cx="5686172"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6633"/>
                </a:solidFill>
                <a:effectLst>
                  <a:outerShdw blurRad="12700" dist="38100" dir="2700000" algn="tl" rotWithShape="0">
                    <a:srgbClr val="FFFFFF">
                      <a:lumMod val="50000"/>
                    </a:srgbClr>
                  </a:outerShdw>
                </a:effectLst>
                <a:uLnTx/>
                <a:uFillTx/>
                <a:latin typeface="Arial" charset="0"/>
                <a:ea typeface="+mn-ea"/>
                <a:cs typeface="+mn-cs"/>
              </a:rPr>
              <a:t>During Cenozoic Era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52400"/>
            <a:ext cx="8153400" cy="5973763"/>
          </a:xfrm>
        </p:spPr>
        <p:txBody>
          <a:bodyPr/>
          <a:lstStyle/>
          <a:p>
            <a:pPr eaLnBrk="1" hangingPunct="1"/>
            <a:r>
              <a:rPr lang="en-US"/>
              <a:t>This describes how layers of Earth that are on the bottom are usually older and contain older fossils. </a:t>
            </a:r>
            <a:endParaRPr lang="en-US">
              <a:solidFill>
                <a:srgbClr val="FFFF00"/>
              </a:solidFill>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577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5"/>
          <p:cNvSpPr txBox="1">
            <a:spLocks noChangeArrowheads="1"/>
          </p:cNvSpPr>
          <p:nvPr/>
        </p:nvSpPr>
        <p:spPr bwMode="auto">
          <a:xfrm>
            <a:off x="533400" y="19050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4</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06531"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316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31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316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457200" y="228600"/>
            <a:ext cx="8153400" cy="5897563"/>
          </a:xfrm>
        </p:spPr>
        <p:txBody>
          <a:bodyPr/>
          <a:lstStyle/>
          <a:p>
            <a:pPr eaLnBrk="1" hangingPunct="1"/>
            <a:r>
              <a:rPr lang="en-US" dirty="0"/>
              <a:t>What is the K and the Pg in the K-Pg Mass Extinction Event that wiped out the dinosaurs and allowed the age of the mammals to begin.</a:t>
            </a:r>
          </a:p>
          <a:p>
            <a:pPr eaLnBrk="1" hangingPunct="1"/>
            <a:endParaRPr lang="en-US" dirty="0">
              <a:solidFill>
                <a:srgbClr val="FFFF00"/>
              </a:solidFill>
            </a:endParaRPr>
          </a:p>
        </p:txBody>
      </p:sp>
      <p:pic>
        <p:nvPicPr>
          <p:cNvPr id="134147" name="Picture 4" descr="kt_impa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2590800" cy="41719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4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9718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4149" name="Picture 5" descr="dinosaur-volcano-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27432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50" name="Text Box 7"/>
          <p:cNvSpPr txBox="1">
            <a:spLocks noChangeArrowheads="1"/>
          </p:cNvSpPr>
          <p:nvPr/>
        </p:nvSpPr>
        <p:spPr bwMode="auto">
          <a:xfrm>
            <a:off x="7467600" y="2667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16</a:t>
            </a:r>
          </a:p>
        </p:txBody>
      </p:sp>
      <p:sp>
        <p:nvSpPr>
          <p:cNvPr id="13415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228600"/>
            <a:ext cx="8153400" cy="5897563"/>
          </a:xfrm>
        </p:spPr>
        <p:txBody>
          <a:bodyPr/>
          <a:lstStyle/>
          <a:p>
            <a:pPr eaLnBrk="1" hangingPunct="1"/>
            <a:r>
              <a:rPr lang="en-US" dirty="0"/>
              <a:t>What is the K and the Pg in the </a:t>
            </a:r>
            <a:r>
              <a:rPr lang="en-US" dirty="0" err="1">
                <a:solidFill>
                  <a:srgbClr val="FFFF00"/>
                </a:solidFill>
              </a:rPr>
              <a:t>K</a:t>
            </a:r>
            <a:r>
              <a:rPr lang="en-US" dirty="0" err="1"/>
              <a:t>-pg</a:t>
            </a:r>
            <a:r>
              <a:rPr lang="en-US" dirty="0"/>
              <a:t> (Also known as the K-T) Mass Extinction Event that wiped out the dinosaurs and allowed the age of the mammals to begin.</a:t>
            </a:r>
          </a:p>
          <a:p>
            <a:pPr eaLnBrk="1" hangingPunct="1"/>
            <a:endParaRPr lang="en-US" dirty="0">
              <a:solidFill>
                <a:srgbClr val="FFFF00"/>
              </a:solidFill>
            </a:endParaRPr>
          </a:p>
        </p:txBody>
      </p:sp>
      <p:pic>
        <p:nvPicPr>
          <p:cNvPr id="135171" name="Picture 4" descr="kt_impa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2590800" cy="41719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9718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5" descr="dinosaur-volcano-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27432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5174" name="Text Box 7"/>
          <p:cNvSpPr txBox="1">
            <a:spLocks noChangeArrowheads="1"/>
          </p:cNvSpPr>
          <p:nvPr/>
        </p:nvSpPr>
        <p:spPr bwMode="auto">
          <a:xfrm>
            <a:off x="7467600" y="2667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16</a:t>
            </a:r>
          </a:p>
        </p:txBody>
      </p:sp>
      <p:sp>
        <p:nvSpPr>
          <p:cNvPr id="13517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228600"/>
            <a:ext cx="8153400" cy="5897563"/>
          </a:xfrm>
        </p:spPr>
        <p:txBody>
          <a:bodyPr/>
          <a:lstStyle/>
          <a:p>
            <a:pPr eaLnBrk="1" hangingPunct="1"/>
            <a:r>
              <a:rPr lang="en-US" dirty="0"/>
              <a:t>What is the K and the Pg in the </a:t>
            </a:r>
            <a:r>
              <a:rPr lang="en-US" dirty="0" err="1">
                <a:solidFill>
                  <a:srgbClr val="FFFF00"/>
                </a:solidFill>
              </a:rPr>
              <a:t>K</a:t>
            </a:r>
            <a:r>
              <a:rPr lang="en-US" dirty="0" err="1"/>
              <a:t>-pg</a:t>
            </a:r>
            <a:r>
              <a:rPr lang="en-US" dirty="0"/>
              <a:t> (Also known as the K-T) Mass Extinction Event that wiped out the dinosaurs and allowed the age of the mammals to begin.</a:t>
            </a:r>
          </a:p>
          <a:p>
            <a:pPr eaLnBrk="1" hangingPunct="1"/>
            <a:endParaRPr lang="en-US" dirty="0">
              <a:solidFill>
                <a:srgbClr val="FFFF00"/>
              </a:solidFill>
            </a:endParaRPr>
          </a:p>
        </p:txBody>
      </p:sp>
      <p:pic>
        <p:nvPicPr>
          <p:cNvPr id="135171" name="Picture 4" descr="kt_impa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2590800" cy="41719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9718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5" descr="dinosaur-volcano-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27432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5174" name="Text Box 7"/>
          <p:cNvSpPr txBox="1">
            <a:spLocks noChangeArrowheads="1"/>
          </p:cNvSpPr>
          <p:nvPr/>
        </p:nvSpPr>
        <p:spPr bwMode="auto">
          <a:xfrm>
            <a:off x="7467600" y="2667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16</a:t>
            </a:r>
          </a:p>
        </p:txBody>
      </p:sp>
      <p:sp>
        <p:nvSpPr>
          <p:cNvPr id="13517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7A2CAF46-4D46-7DF6-E62D-4EA2337478B1}"/>
              </a:ext>
            </a:extLst>
          </p:cNvPr>
          <p:cNvSpPr/>
          <p:nvPr/>
        </p:nvSpPr>
        <p:spPr>
          <a:xfrm>
            <a:off x="335128" y="2153466"/>
            <a:ext cx="8263801"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ysClr val="windowText" lastClr="000000"/>
                  </a:solidFill>
                  <a:prstDash val="solid"/>
                </a:ln>
                <a:solidFill>
                  <a:srgbClr val="92D050"/>
                </a:solidFill>
                <a:effectLst>
                  <a:outerShdw blurRad="12700" dist="38100" dir="2700000" algn="tl" rotWithShape="0">
                    <a:srgbClr val="FFFFFF">
                      <a:lumMod val="50000"/>
                    </a:srgbClr>
                  </a:outerShdw>
                </a:effectLst>
                <a:uLnTx/>
                <a:uFillTx/>
                <a:latin typeface="Arial" charset="0"/>
                <a:ea typeface="+mn-ea"/>
                <a:cs typeface="+mn-cs"/>
              </a:rPr>
              <a:t>K=Cretaceous   </a:t>
            </a:r>
            <a:r>
              <a:rPr kumimoji="0" lang="en-US" sz="4000" b="1" i="0" u="none" strike="noStrike" kern="1200" cap="none" spc="0" normalizeH="0" baseline="0" noProof="0" dirty="0">
                <a:ln w="9525">
                  <a:solidFill>
                    <a:sysClr val="windowText" lastClr="000000"/>
                  </a:solidFill>
                  <a:prstDash val="solid"/>
                </a:ln>
                <a:solidFill>
                  <a:srgbClr val="FF66FF"/>
                </a:solidFill>
                <a:effectLst>
                  <a:outerShdw blurRad="12700" dist="38100" dir="2700000" algn="tl" rotWithShape="0">
                    <a:srgbClr val="FFFFFF">
                      <a:lumMod val="50000"/>
                    </a:srgbClr>
                  </a:outerShdw>
                </a:effectLst>
                <a:uLnTx/>
                <a:uFillTx/>
                <a:latin typeface="Arial" charset="0"/>
                <a:ea typeface="+mn-ea"/>
                <a:cs typeface="+mn-cs"/>
              </a:rPr>
              <a:t>Pg- Paleogene or</a:t>
            </a:r>
          </a:p>
        </p:txBody>
      </p:sp>
      <p:sp>
        <p:nvSpPr>
          <p:cNvPr id="4" name="TextBox 3">
            <a:extLst>
              <a:ext uri="{FF2B5EF4-FFF2-40B4-BE49-F238E27FC236}">
                <a16:creationId xmlns:a16="http://schemas.microsoft.com/office/drawing/2014/main" id="{96848781-E667-49CF-5AF8-D22B660D2011}"/>
              </a:ext>
            </a:extLst>
          </p:cNvPr>
          <p:cNvSpPr txBox="1"/>
          <p:nvPr/>
        </p:nvSpPr>
        <p:spPr>
          <a:xfrm>
            <a:off x="3733800" y="2615642"/>
            <a:ext cx="5354594"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ysClr val="windowText" lastClr="000000"/>
                  </a:solidFill>
                  <a:prstDash val="solid"/>
                </a:ln>
                <a:solidFill>
                  <a:srgbClr val="FF66FF"/>
                </a:solidFill>
                <a:effectLst>
                  <a:outerShdw blurRad="12700" dist="38100" dir="2700000" algn="tl" rotWithShape="0">
                    <a:srgbClr val="FFFFFF">
                      <a:lumMod val="50000"/>
                    </a:srgbClr>
                  </a:outerShdw>
                </a:effectLst>
                <a:uLnTx/>
                <a:uFillTx/>
                <a:latin typeface="Arial" charset="0"/>
                <a:ea typeface="+mn-ea"/>
                <a:cs typeface="+mn-cs"/>
              </a:rPr>
              <a:t>Tertiary</a:t>
            </a:r>
          </a:p>
        </p:txBody>
      </p:sp>
    </p:spTree>
    <p:extLst>
      <p:ext uri="{BB962C8B-B14F-4D97-AF65-F5344CB8AC3E}">
        <p14:creationId xmlns:p14="http://schemas.microsoft.com/office/powerpoint/2010/main" val="11387604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457200" y="304800"/>
            <a:ext cx="8229600" cy="5821363"/>
          </a:xfrm>
        </p:spPr>
        <p:txBody>
          <a:bodyPr/>
          <a:lstStyle/>
          <a:p>
            <a:pPr eaLnBrk="1" hangingPunct="1"/>
            <a:r>
              <a:rPr lang="en-US"/>
              <a:t>What is this an animation of? When did it happen?</a:t>
            </a:r>
          </a:p>
          <a:p>
            <a:pPr eaLnBrk="1" hangingPunct="1"/>
            <a:endParaRPr lang="en-US">
              <a:solidFill>
                <a:srgbClr val="FFFF00"/>
              </a:solidFill>
            </a:endParaRPr>
          </a:p>
          <a:p>
            <a:pPr eaLnBrk="1" hangingPunct="1"/>
            <a:endParaRPr lang="en-US"/>
          </a:p>
          <a:p>
            <a:pPr eaLnBrk="1" hangingPunct="1"/>
            <a:endParaRPr lang="en-US"/>
          </a:p>
        </p:txBody>
      </p:sp>
      <p:pic>
        <p:nvPicPr>
          <p:cNvPr id="139267" name="Picture 7" descr="differe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5"/>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sp>
        <p:nvSpPr>
          <p:cNvPr id="13926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457200" y="304800"/>
            <a:ext cx="8229600" cy="5821363"/>
          </a:xfrm>
        </p:spPr>
        <p:txBody>
          <a:bodyPr/>
          <a:lstStyle/>
          <a:p>
            <a:pPr eaLnBrk="1" hangingPunct="1"/>
            <a:r>
              <a:rPr lang="en-US"/>
              <a:t>What is this an animation of? When did it happen?</a:t>
            </a:r>
          </a:p>
          <a:p>
            <a:pPr eaLnBrk="1" hangingPunct="1"/>
            <a:r>
              <a:rPr lang="en-US">
                <a:solidFill>
                  <a:srgbClr val="FF0000"/>
                </a:solidFill>
              </a:rPr>
              <a:t>Layers</a:t>
            </a:r>
            <a:r>
              <a:rPr lang="en-US">
                <a:solidFill>
                  <a:srgbClr val="FFFF00"/>
                </a:solidFill>
              </a:rPr>
              <a:t> </a:t>
            </a:r>
            <a:r>
              <a:rPr lang="en-US">
                <a:solidFill>
                  <a:srgbClr val="FFC000"/>
                </a:solidFill>
              </a:rPr>
              <a:t>of the </a:t>
            </a:r>
            <a:r>
              <a:rPr lang="en-US">
                <a:solidFill>
                  <a:srgbClr val="FFCC66"/>
                </a:solidFill>
              </a:rPr>
              <a:t>Ear</a:t>
            </a:r>
            <a:r>
              <a:rPr lang="en-US">
                <a:solidFill>
                  <a:srgbClr val="FFFF00"/>
                </a:solidFill>
              </a:rPr>
              <a:t>th Forming</a:t>
            </a:r>
          </a:p>
          <a:p>
            <a:pPr eaLnBrk="1" hangingPunct="1"/>
            <a:endParaRPr lang="en-US"/>
          </a:p>
          <a:p>
            <a:pPr eaLnBrk="1" hangingPunct="1"/>
            <a:endParaRPr lang="en-US"/>
          </a:p>
        </p:txBody>
      </p:sp>
      <p:pic>
        <p:nvPicPr>
          <p:cNvPr id="140291" name="Picture 7" descr="differe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5"/>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sp>
        <p:nvSpPr>
          <p:cNvPr id="14029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body" idx="1"/>
          </p:nvPr>
        </p:nvSpPr>
        <p:spPr>
          <a:xfrm>
            <a:off x="457200" y="304800"/>
            <a:ext cx="8229600" cy="5821363"/>
          </a:xfrm>
        </p:spPr>
        <p:txBody>
          <a:bodyPr/>
          <a:lstStyle/>
          <a:p>
            <a:pPr eaLnBrk="1" hangingPunct="1"/>
            <a:r>
              <a:rPr lang="en-US"/>
              <a:t>What is this an animation of? When did it happen?</a:t>
            </a:r>
          </a:p>
          <a:p>
            <a:pPr eaLnBrk="1" hangingPunct="1"/>
            <a:r>
              <a:rPr lang="en-US">
                <a:solidFill>
                  <a:srgbClr val="FF0000"/>
                </a:solidFill>
              </a:rPr>
              <a:t>Layers</a:t>
            </a:r>
            <a:r>
              <a:rPr lang="en-US">
                <a:solidFill>
                  <a:srgbClr val="FFFF00"/>
                </a:solidFill>
              </a:rPr>
              <a:t> </a:t>
            </a:r>
            <a:r>
              <a:rPr lang="en-US">
                <a:solidFill>
                  <a:srgbClr val="FFC000"/>
                </a:solidFill>
              </a:rPr>
              <a:t>of the </a:t>
            </a:r>
            <a:r>
              <a:rPr lang="en-US">
                <a:solidFill>
                  <a:srgbClr val="FFCC66"/>
                </a:solidFill>
              </a:rPr>
              <a:t>Ear</a:t>
            </a:r>
            <a:r>
              <a:rPr lang="en-US">
                <a:solidFill>
                  <a:srgbClr val="FFFF00"/>
                </a:solidFill>
              </a:rPr>
              <a:t>th Forming </a:t>
            </a:r>
            <a:r>
              <a:rPr lang="en-US">
                <a:solidFill>
                  <a:srgbClr val="FF0000"/>
                </a:solidFill>
              </a:rPr>
              <a:t>(Hadean Eon)</a:t>
            </a:r>
          </a:p>
          <a:p>
            <a:pPr eaLnBrk="1" hangingPunct="1"/>
            <a:endParaRPr lang="en-US"/>
          </a:p>
          <a:p>
            <a:pPr eaLnBrk="1" hangingPunct="1"/>
            <a:endParaRPr lang="en-US"/>
          </a:p>
        </p:txBody>
      </p:sp>
      <p:pic>
        <p:nvPicPr>
          <p:cNvPr id="141315" name="Picture 7" descr="differe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5"/>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sp>
        <p:nvSpPr>
          <p:cNvPr id="14131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4"/>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pic>
        <p:nvPicPr>
          <p:cNvPr id="7" name="Picture 6">
            <a:extLst>
              <a:ext uri="{FF2B5EF4-FFF2-40B4-BE49-F238E27FC236}">
                <a16:creationId xmlns:a16="http://schemas.microsoft.com/office/drawing/2014/main" id="{C149D887-ED4A-4677-98B8-AB570B4F1763}"/>
              </a:ext>
            </a:extLst>
          </p:cNvPr>
          <p:cNvPicPr>
            <a:picLocks noChangeAspect="1"/>
          </p:cNvPicPr>
          <p:nvPr/>
        </p:nvPicPr>
        <p:blipFill>
          <a:blip r:embed="rId2"/>
          <a:stretch>
            <a:fillRect/>
          </a:stretch>
        </p:blipFill>
        <p:spPr>
          <a:xfrm>
            <a:off x="228600" y="2438400"/>
            <a:ext cx="8787684" cy="8457111"/>
          </a:xfrm>
          <a:prstGeom prst="rect">
            <a:avLst/>
          </a:prstGeom>
          <a:ln>
            <a:noFill/>
          </a:ln>
          <a:effectLst>
            <a:softEdge rad="112500"/>
          </a:effectLst>
        </p:spPr>
      </p:pic>
      <p:sp>
        <p:nvSpPr>
          <p:cNvPr id="9" name="TextBox 8">
            <a:extLst>
              <a:ext uri="{FF2B5EF4-FFF2-40B4-BE49-F238E27FC236}">
                <a16:creationId xmlns:a16="http://schemas.microsoft.com/office/drawing/2014/main" id="{240FE191-2EF0-4653-B7D1-E98346DE127A}"/>
              </a:ext>
            </a:extLst>
          </p:cNvPr>
          <p:cNvSpPr txBox="1"/>
          <p:nvPr/>
        </p:nvSpPr>
        <p:spPr>
          <a:xfrm>
            <a:off x="-381000" y="-9604"/>
            <a:ext cx="990600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These were created from outgassing from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 the interior of the planet?</a:t>
            </a:r>
          </a:p>
        </p:txBody>
      </p:sp>
      <p:sp>
        <p:nvSpPr>
          <p:cNvPr id="4" name="Rectangle 3">
            <a:extLst>
              <a:ext uri="{FF2B5EF4-FFF2-40B4-BE49-F238E27FC236}">
                <a16:creationId xmlns:a16="http://schemas.microsoft.com/office/drawing/2014/main" id="{92CB9E84-BBC7-4E6A-A330-F83DD5A0A9DF}"/>
              </a:ext>
            </a:extLst>
          </p:cNvPr>
          <p:cNvSpPr/>
          <p:nvPr/>
        </p:nvSpPr>
        <p:spPr>
          <a:xfrm>
            <a:off x="7928023" y="5670417"/>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18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4"/>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pic>
        <p:nvPicPr>
          <p:cNvPr id="7" name="Picture 6">
            <a:extLst>
              <a:ext uri="{FF2B5EF4-FFF2-40B4-BE49-F238E27FC236}">
                <a16:creationId xmlns:a16="http://schemas.microsoft.com/office/drawing/2014/main" id="{C149D887-ED4A-4677-98B8-AB570B4F1763}"/>
              </a:ext>
            </a:extLst>
          </p:cNvPr>
          <p:cNvPicPr>
            <a:picLocks noChangeAspect="1"/>
          </p:cNvPicPr>
          <p:nvPr/>
        </p:nvPicPr>
        <p:blipFill>
          <a:blip r:embed="rId2"/>
          <a:stretch>
            <a:fillRect/>
          </a:stretch>
        </p:blipFill>
        <p:spPr>
          <a:xfrm>
            <a:off x="228600" y="2438400"/>
            <a:ext cx="8787684" cy="8457111"/>
          </a:xfrm>
          <a:prstGeom prst="rect">
            <a:avLst/>
          </a:prstGeom>
          <a:ln>
            <a:noFill/>
          </a:ln>
          <a:effectLst>
            <a:softEdge rad="112500"/>
          </a:effectLst>
        </p:spPr>
      </p:pic>
      <p:sp>
        <p:nvSpPr>
          <p:cNvPr id="9" name="TextBox 8">
            <a:extLst>
              <a:ext uri="{FF2B5EF4-FFF2-40B4-BE49-F238E27FC236}">
                <a16:creationId xmlns:a16="http://schemas.microsoft.com/office/drawing/2014/main" id="{240FE191-2EF0-4653-B7D1-E98346DE127A}"/>
              </a:ext>
            </a:extLst>
          </p:cNvPr>
          <p:cNvSpPr txBox="1"/>
          <p:nvPr/>
        </p:nvSpPr>
        <p:spPr>
          <a:xfrm>
            <a:off x="-381000" y="-9604"/>
            <a:ext cx="990600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These were created from outgassing from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 the interior of the planet?</a:t>
            </a:r>
          </a:p>
        </p:txBody>
      </p:sp>
      <p:sp>
        <p:nvSpPr>
          <p:cNvPr id="4" name="Rectangle 3">
            <a:extLst>
              <a:ext uri="{FF2B5EF4-FFF2-40B4-BE49-F238E27FC236}">
                <a16:creationId xmlns:a16="http://schemas.microsoft.com/office/drawing/2014/main" id="{92CB9E84-BBC7-4E6A-A330-F83DD5A0A9DF}"/>
              </a:ext>
            </a:extLst>
          </p:cNvPr>
          <p:cNvSpPr/>
          <p:nvPr/>
        </p:nvSpPr>
        <p:spPr>
          <a:xfrm>
            <a:off x="7928023" y="5670417"/>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18</a:t>
            </a:r>
          </a:p>
        </p:txBody>
      </p:sp>
      <p:sp>
        <p:nvSpPr>
          <p:cNvPr id="2" name="Rectangle 1">
            <a:extLst>
              <a:ext uri="{FF2B5EF4-FFF2-40B4-BE49-F238E27FC236}">
                <a16:creationId xmlns:a16="http://schemas.microsoft.com/office/drawing/2014/main" id="{C1583B14-14E4-458D-9FFB-EA5D3B0C46DD}"/>
              </a:ext>
            </a:extLst>
          </p:cNvPr>
          <p:cNvSpPr/>
          <p:nvPr/>
        </p:nvSpPr>
        <p:spPr>
          <a:xfrm>
            <a:off x="1688550" y="2812197"/>
            <a:ext cx="58015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charset="0"/>
                <a:ea typeface="+mn-ea"/>
                <a:cs typeface="+mn-cs"/>
              </a:rPr>
              <a:t>Early Ocean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charset="0"/>
                <a:ea typeface="+mn-ea"/>
                <a:cs typeface="+mn-cs"/>
              </a:rPr>
              <a:t>Atmosphere</a:t>
            </a:r>
          </a:p>
        </p:txBody>
      </p:sp>
    </p:spTree>
    <p:extLst>
      <p:ext uri="{BB962C8B-B14F-4D97-AF65-F5344CB8AC3E}">
        <p14:creationId xmlns:p14="http://schemas.microsoft.com/office/powerpoint/2010/main" val="42408757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p:txBody>
      </p:sp>
      <p:sp>
        <p:nvSpPr>
          <p:cNvPr id="152579"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258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28600" y="304800"/>
            <a:ext cx="8763000" cy="5821363"/>
          </a:xfrm>
        </p:spPr>
        <p:txBody>
          <a:bodyPr/>
          <a:lstStyle/>
          <a:p>
            <a:pPr eaLnBrk="1" hangingPunct="1"/>
            <a:r>
              <a:rPr lang="en-US"/>
              <a:t>What may have occurred at numbers 6, 8, and 10? </a:t>
            </a: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8077200" y="2209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sp>
        <p:nvSpPr>
          <p:cNvPr id="14341" name="Oval 6"/>
          <p:cNvSpPr>
            <a:spLocks noChangeArrowheads="1"/>
          </p:cNvSpPr>
          <p:nvPr/>
        </p:nvSpPr>
        <p:spPr bwMode="auto">
          <a:xfrm>
            <a:off x="228600" y="2819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Oval 7"/>
          <p:cNvSpPr>
            <a:spLocks noChangeArrowheads="1"/>
          </p:cNvSpPr>
          <p:nvPr/>
        </p:nvSpPr>
        <p:spPr bwMode="auto">
          <a:xfrm>
            <a:off x="228600" y="3657600"/>
            <a:ext cx="4572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Oval 8"/>
          <p:cNvSpPr>
            <a:spLocks noChangeArrowheads="1"/>
          </p:cNvSpPr>
          <p:nvPr/>
        </p:nvSpPr>
        <p:spPr bwMode="auto">
          <a:xfrm>
            <a:off x="228600" y="4343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p:txBody>
      </p:sp>
      <p:sp>
        <p:nvSpPr>
          <p:cNvPr id="153603"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36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p:txBody>
      </p:sp>
      <p:sp>
        <p:nvSpPr>
          <p:cNvPr id="154627"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46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p:txBody>
      </p:sp>
      <p:sp>
        <p:nvSpPr>
          <p:cNvPr id="155651"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56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p:txBody>
      </p:sp>
      <p:sp>
        <p:nvSpPr>
          <p:cNvPr id="156675"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66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a:p>
            <a:pPr lvl="1" eaLnBrk="1" hangingPunct="1">
              <a:buFontTx/>
              <a:buNone/>
            </a:pPr>
            <a:r>
              <a:rPr lang="en-US">
                <a:solidFill>
                  <a:srgbClr val="FFCC66"/>
                </a:solidFill>
              </a:rPr>
              <a:t>E.) Backward pointing pelvis.</a:t>
            </a:r>
          </a:p>
        </p:txBody>
      </p:sp>
      <p:sp>
        <p:nvSpPr>
          <p:cNvPr id="157699"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770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a:p>
            <a:pPr lvl="1" eaLnBrk="1" hangingPunct="1">
              <a:buFontTx/>
              <a:buNone/>
            </a:pPr>
            <a:r>
              <a:rPr lang="en-US">
                <a:solidFill>
                  <a:srgbClr val="FFCC66"/>
                </a:solidFill>
              </a:rPr>
              <a:t>E.) Backward pointing pelvis.</a:t>
            </a:r>
          </a:p>
        </p:txBody>
      </p:sp>
      <p:sp>
        <p:nvSpPr>
          <p:cNvPr id="158723"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87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58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a:p>
            <a:pPr lvl="1" eaLnBrk="1" hangingPunct="1">
              <a:buFontTx/>
              <a:buNone/>
            </a:pPr>
            <a:r>
              <a:rPr lang="en-US">
                <a:solidFill>
                  <a:srgbClr val="FFCC66"/>
                </a:solidFill>
              </a:rPr>
              <a:t>E.) Backward pointing pelvis.</a:t>
            </a:r>
          </a:p>
        </p:txBody>
      </p:sp>
      <p:sp>
        <p:nvSpPr>
          <p:cNvPr id="159747"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597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59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1862138" cy="236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a:p>
            <a:pPr lvl="1" eaLnBrk="1" hangingPunct="1">
              <a:buFontTx/>
              <a:buNone/>
            </a:pPr>
            <a:r>
              <a:rPr lang="en-US">
                <a:solidFill>
                  <a:srgbClr val="FFCC66"/>
                </a:solidFill>
              </a:rPr>
              <a:t>E.) Backward pointing pelvis.</a:t>
            </a:r>
          </a:p>
        </p:txBody>
      </p:sp>
      <p:sp>
        <p:nvSpPr>
          <p:cNvPr id="160771"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19</a:t>
            </a:r>
          </a:p>
        </p:txBody>
      </p:sp>
      <p:sp>
        <p:nvSpPr>
          <p:cNvPr id="1607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607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1862138" cy="236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2895600"/>
            <a:ext cx="4191000" cy="533400"/>
          </a:xfrm>
          <a:prstGeom prst="rect">
            <a:avLst/>
          </a:prstGeom>
          <a:solidFill>
            <a:srgbClr val="99FFCC">
              <a:alpha val="42000"/>
            </a:srgb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1"/>
          </p:nvPr>
        </p:nvSpPr>
        <p:spPr>
          <a:xfrm>
            <a:off x="381000" y="304800"/>
            <a:ext cx="8534400" cy="5821363"/>
          </a:xfrm>
        </p:spPr>
        <p:txBody>
          <a:bodyPr/>
          <a:lstStyle/>
          <a:p>
            <a:pPr eaLnBrk="1" hangingPunct="1"/>
            <a:r>
              <a:rPr lang="en-US"/>
              <a:t>What supercontinent that is shown below began to break apart during the early Jurassic Period?</a:t>
            </a:r>
          </a:p>
          <a:p>
            <a:pPr eaLnBrk="1" hangingPunct="1"/>
            <a:endParaRPr lang="en-US"/>
          </a:p>
        </p:txBody>
      </p:sp>
      <p:pic>
        <p:nvPicPr>
          <p:cNvPr id="161795" name="Picture 4" descr="20060218001056!Pangea_animation_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 Box 5"/>
          <p:cNvSpPr txBox="1">
            <a:spLocks noChangeArrowheads="1"/>
          </p:cNvSpPr>
          <p:nvPr/>
        </p:nvSpPr>
        <p:spPr bwMode="auto">
          <a:xfrm>
            <a:off x="7696200" y="1752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381000" y="304800"/>
            <a:ext cx="8534400" cy="5821363"/>
          </a:xfrm>
        </p:spPr>
        <p:txBody>
          <a:bodyPr/>
          <a:lstStyle/>
          <a:p>
            <a:pPr eaLnBrk="1" hangingPunct="1"/>
            <a:r>
              <a:rPr lang="en-US"/>
              <a:t>What supercontinent that is shown below began to break apart during the early Jurassic Period?</a:t>
            </a:r>
          </a:p>
          <a:p>
            <a:pPr eaLnBrk="1" hangingPunct="1">
              <a:buFontTx/>
              <a:buNone/>
            </a:pPr>
            <a:endParaRPr lang="en-US">
              <a:solidFill>
                <a:srgbClr val="FFFF00"/>
              </a:solidFill>
            </a:endParaRPr>
          </a:p>
        </p:txBody>
      </p:sp>
      <p:pic>
        <p:nvPicPr>
          <p:cNvPr id="162819" name="Picture 4" descr="20060218001056!Pangea_animation_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 Box 5"/>
          <p:cNvSpPr txBox="1">
            <a:spLocks noChangeArrowheads="1"/>
          </p:cNvSpPr>
          <p:nvPr/>
        </p:nvSpPr>
        <p:spPr bwMode="auto">
          <a:xfrm>
            <a:off x="7696200" y="1752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20</a:t>
            </a:r>
          </a:p>
        </p:txBody>
      </p:sp>
      <p:sp>
        <p:nvSpPr>
          <p:cNvPr id="6" name="Rectangle 5"/>
          <p:cNvSpPr/>
          <p:nvPr/>
        </p:nvSpPr>
        <p:spPr>
          <a:xfrm>
            <a:off x="2286000" y="1676400"/>
            <a:ext cx="4495800" cy="120032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000000">
                      <a:satMod val="155000"/>
                    </a:srgbClr>
                  </a:solidFill>
                  <a:prstDash val="solid"/>
                </a:ln>
                <a:solidFill>
                  <a:srgbClr val="00B0F0"/>
                </a:solidFill>
                <a:effectLst>
                  <a:outerShdw blurRad="41275" dist="20320" dir="1800000" algn="tl" rotWithShape="0">
                    <a:srgbClr val="000000">
                      <a:alpha val="40000"/>
                    </a:srgbClr>
                  </a:outerShdw>
                </a:effectLst>
                <a:uLnTx/>
                <a:uFillTx/>
                <a:latin typeface="Arial" charset="0"/>
                <a:ea typeface="+mn-ea"/>
                <a:cs typeface="+mn-cs"/>
              </a:rPr>
              <a:t>PANGEA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49187"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B0F0"/>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0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54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1540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36227"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16388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38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388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457200" y="304800"/>
            <a:ext cx="8229600" cy="5821363"/>
          </a:xfrm>
        </p:spPr>
        <p:txBody>
          <a:bodyPr/>
          <a:lstStyle/>
          <a:p>
            <a:pPr eaLnBrk="1" hangingPunct="1"/>
            <a:r>
              <a:rPr lang="en-US"/>
              <a:t>Who is the actor seen below in the movie </a:t>
            </a:r>
            <a:r>
              <a:rPr lang="en-US" u="sng"/>
              <a:t>Land of the Lost</a:t>
            </a:r>
            <a:r>
              <a:rPr lang="en-US"/>
              <a:t>?</a:t>
            </a:r>
          </a:p>
        </p:txBody>
      </p:sp>
      <p:pic>
        <p:nvPicPr>
          <p:cNvPr id="164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4868" name="Text Box 5"/>
          <p:cNvSpPr txBox="1">
            <a:spLocks noChangeArrowheads="1"/>
          </p:cNvSpPr>
          <p:nvPr/>
        </p:nvSpPr>
        <p:spPr bwMode="auto">
          <a:xfrm>
            <a:off x="7239000" y="1600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*21</a:t>
            </a:r>
          </a:p>
        </p:txBody>
      </p:sp>
      <p:sp>
        <p:nvSpPr>
          <p:cNvPr id="16486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457200" y="304800"/>
            <a:ext cx="8229600" cy="5821363"/>
          </a:xfrm>
        </p:spPr>
        <p:txBody>
          <a:bodyPr/>
          <a:lstStyle/>
          <a:p>
            <a:pPr eaLnBrk="1" hangingPunct="1"/>
            <a:r>
              <a:rPr lang="en-US"/>
              <a:t>Who is the actor seen below in the movie </a:t>
            </a:r>
            <a:r>
              <a:rPr lang="en-US" u="sng"/>
              <a:t>Land of the Lost</a:t>
            </a:r>
            <a:r>
              <a:rPr lang="en-US"/>
              <a:t>? </a:t>
            </a:r>
            <a:r>
              <a:rPr lang="en-US">
                <a:solidFill>
                  <a:srgbClr val="FFFF00"/>
                </a:solidFill>
              </a:rPr>
              <a:t>Will Ferrell</a:t>
            </a:r>
          </a:p>
        </p:txBody>
      </p:sp>
      <p:pic>
        <p:nvPicPr>
          <p:cNvPr id="165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5892" name="Text Box 5"/>
          <p:cNvSpPr txBox="1">
            <a:spLocks noChangeArrowheads="1"/>
          </p:cNvSpPr>
          <p:nvPr/>
        </p:nvSpPr>
        <p:spPr bwMode="auto">
          <a:xfrm>
            <a:off x="7239000" y="1600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*21</a:t>
            </a:r>
          </a:p>
        </p:txBody>
      </p:sp>
      <p:sp>
        <p:nvSpPr>
          <p:cNvPr id="16589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457200" y="228600"/>
            <a:ext cx="8077200" cy="5897563"/>
          </a:xfrm>
        </p:spPr>
        <p:txBody>
          <a:bodyPr/>
          <a:lstStyle/>
          <a:p>
            <a:pPr eaLnBrk="1" hangingPunct="1"/>
            <a:r>
              <a:rPr lang="en-US"/>
              <a:t>A Spinosaurus is depicted in this Movie? </a:t>
            </a:r>
          </a:p>
        </p:txBody>
      </p:sp>
      <p:pic>
        <p:nvPicPr>
          <p:cNvPr id="166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 Box 5"/>
          <p:cNvSpPr txBox="1">
            <a:spLocks noChangeArrowheads="1"/>
          </p:cNvSpPr>
          <p:nvPr/>
        </p:nvSpPr>
        <p:spPr bwMode="auto">
          <a:xfrm>
            <a:off x="7086600" y="54102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6691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idx="1"/>
          </p:nvPr>
        </p:nvSpPr>
        <p:spPr>
          <a:xfrm>
            <a:off x="457200" y="228600"/>
            <a:ext cx="8077200" cy="5897563"/>
          </a:xfrm>
        </p:spPr>
        <p:txBody>
          <a:bodyPr/>
          <a:lstStyle/>
          <a:p>
            <a:pPr eaLnBrk="1" hangingPunct="1"/>
            <a:r>
              <a:rPr lang="en-US"/>
              <a:t>A Spinosaurus is depicted in this Movie? </a:t>
            </a:r>
          </a:p>
        </p:txBody>
      </p:sp>
      <p:pic>
        <p:nvPicPr>
          <p:cNvPr id="167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Text Box 5"/>
          <p:cNvSpPr txBox="1">
            <a:spLocks noChangeArrowheads="1"/>
          </p:cNvSpPr>
          <p:nvPr/>
        </p:nvSpPr>
        <p:spPr bwMode="auto">
          <a:xfrm>
            <a:off x="7086600" y="54102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67941" name="Text Box 6"/>
          <p:cNvSpPr txBox="1">
            <a:spLocks noChangeArrowheads="1"/>
          </p:cNvSpPr>
          <p:nvPr/>
        </p:nvSpPr>
        <p:spPr bwMode="auto">
          <a:xfrm>
            <a:off x="609600" y="9144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C000"/>
                </a:solidFill>
                <a:effectLst/>
                <a:uLnTx/>
                <a:uFillTx/>
                <a:latin typeface="Arial" charset="0"/>
                <a:ea typeface="+mn-ea"/>
                <a:cs typeface="+mn-cs"/>
              </a:rPr>
              <a:t>Jurassic Park III (2001)</a:t>
            </a:r>
          </a:p>
        </p:txBody>
      </p:sp>
      <p:sp>
        <p:nvSpPr>
          <p:cNvPr id="16794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457200" y="228600"/>
            <a:ext cx="8153400" cy="5897563"/>
          </a:xfrm>
        </p:spPr>
        <p:txBody>
          <a:bodyPr/>
          <a:lstStyle/>
          <a:p>
            <a:pPr eaLnBrk="1" hangingPunct="1"/>
            <a:r>
              <a:rPr lang="en-US"/>
              <a:t>A Spinosaurus is depicted in this Movie? </a:t>
            </a:r>
          </a:p>
        </p:txBody>
      </p:sp>
      <p:pic>
        <p:nvPicPr>
          <p:cNvPr id="168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5"/>
          <p:cNvSpPr txBox="1">
            <a:spLocks noChangeArrowheads="1"/>
          </p:cNvSpPr>
          <p:nvPr/>
        </p:nvSpPr>
        <p:spPr bwMode="auto">
          <a:xfrm>
            <a:off x="7086600" y="54102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68965" name="Text Box 6"/>
          <p:cNvSpPr txBox="1">
            <a:spLocks noChangeArrowheads="1"/>
          </p:cNvSpPr>
          <p:nvPr/>
        </p:nvSpPr>
        <p:spPr bwMode="auto">
          <a:xfrm>
            <a:off x="609600" y="9144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C000"/>
                </a:solidFill>
                <a:effectLst/>
                <a:uLnTx/>
                <a:uFillTx/>
                <a:latin typeface="Arial" charset="0"/>
                <a:ea typeface="+mn-ea"/>
                <a:cs typeface="+mn-cs"/>
              </a:rPr>
              <a:t>Jurassic Park III (2001)</a:t>
            </a:r>
          </a:p>
        </p:txBody>
      </p:sp>
      <p:pic>
        <p:nvPicPr>
          <p:cNvPr id="1689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6477000" cy="4676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1"/>
          </p:nvPr>
        </p:nvSpPr>
        <p:spPr>
          <a:xfrm>
            <a:off x="457200" y="304800"/>
            <a:ext cx="8229600" cy="5821363"/>
          </a:xfrm>
        </p:spPr>
        <p:txBody>
          <a:bodyPr/>
          <a:lstStyle/>
          <a:p>
            <a:pPr eaLnBrk="1" hangingPunct="1"/>
            <a:r>
              <a:rPr lang="en-US"/>
              <a:t>Name this PBS T.V. Show that helps educate kids about dinosaurs of the Mesozoic Era?</a:t>
            </a:r>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9988" name="Text Box 5"/>
          <p:cNvSpPr txBox="1">
            <a:spLocks noChangeArrowheads="1"/>
          </p:cNvSpPr>
          <p:nvPr/>
        </p:nvSpPr>
        <p:spPr bwMode="auto">
          <a:xfrm>
            <a:off x="7086600" y="19812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6998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457200" y="304800"/>
            <a:ext cx="8229600" cy="5821363"/>
          </a:xfrm>
        </p:spPr>
        <p:txBody>
          <a:bodyPr/>
          <a:lstStyle/>
          <a:p>
            <a:pPr eaLnBrk="1" hangingPunct="1"/>
            <a:r>
              <a:rPr lang="en-US"/>
              <a:t>Name this PBS T.V. Show that helps educate kids about dinosaurs of the Mesozoic Era?</a:t>
            </a:r>
          </a:p>
          <a:p>
            <a:pPr eaLnBrk="1" hangingPunct="1"/>
            <a:r>
              <a:rPr lang="en-US">
                <a:solidFill>
                  <a:srgbClr val="FFC000"/>
                </a:solidFill>
              </a:rPr>
              <a:t>Dinosaur Train</a:t>
            </a:r>
          </a:p>
        </p:txBody>
      </p:sp>
      <p:pic>
        <p:nvPicPr>
          <p:cNvPr id="171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2" name="Text Box 5"/>
          <p:cNvSpPr txBox="1">
            <a:spLocks noChangeArrowheads="1"/>
          </p:cNvSpPr>
          <p:nvPr/>
        </p:nvSpPr>
        <p:spPr bwMode="auto">
          <a:xfrm>
            <a:off x="7086600" y="19812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7101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457200" y="304800"/>
            <a:ext cx="8229600" cy="5821363"/>
          </a:xfrm>
        </p:spPr>
        <p:txBody>
          <a:bodyPr/>
          <a:lstStyle/>
          <a:p>
            <a:pPr eaLnBrk="1" hangingPunct="1"/>
            <a:r>
              <a:rPr lang="en-US">
                <a:solidFill>
                  <a:srgbClr val="00B0F0"/>
                </a:solidFill>
              </a:rPr>
              <a:t>Strip Weathers races for this corporation in the Pixar movie Cars?</a:t>
            </a:r>
          </a:p>
          <a:p>
            <a:pPr eaLnBrk="1" hangingPunct="1"/>
            <a:endParaRPr lang="en-US"/>
          </a:p>
        </p:txBody>
      </p:sp>
      <p:pic>
        <p:nvPicPr>
          <p:cNvPr id="172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2036" name="Text Box 5"/>
          <p:cNvSpPr txBox="1">
            <a:spLocks noChangeArrowheads="1"/>
          </p:cNvSpPr>
          <p:nvPr/>
        </p:nvSpPr>
        <p:spPr bwMode="auto">
          <a:xfrm>
            <a:off x="6629400" y="1981200"/>
            <a:ext cx="1981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*24</a:t>
            </a:r>
          </a:p>
        </p:txBody>
      </p:sp>
      <p:sp>
        <p:nvSpPr>
          <p:cNvPr id="172037" name="Rectangle 6"/>
          <p:cNvSpPr>
            <a:spLocks noChangeArrowheads="1"/>
          </p:cNvSpPr>
          <p:nvPr/>
        </p:nvSpPr>
        <p:spPr bwMode="auto">
          <a:xfrm>
            <a:off x="6324600" y="4191000"/>
            <a:ext cx="304800" cy="1524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38" name="Line 7"/>
          <p:cNvSpPr>
            <a:spLocks noChangeShapeType="1"/>
          </p:cNvSpPr>
          <p:nvPr/>
        </p:nvSpPr>
        <p:spPr bwMode="auto">
          <a:xfrm>
            <a:off x="1371600" y="4419600"/>
            <a:ext cx="1600200" cy="76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3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457200" y="304800"/>
            <a:ext cx="8229600" cy="5821363"/>
          </a:xfrm>
        </p:spPr>
        <p:txBody>
          <a:bodyPr/>
          <a:lstStyle/>
          <a:p>
            <a:pPr eaLnBrk="1" hangingPunct="1"/>
            <a:r>
              <a:rPr lang="en-US">
                <a:solidFill>
                  <a:srgbClr val="00B0F0"/>
                </a:solidFill>
              </a:rPr>
              <a:t>Strip Weathers races for this corporation in the Pixar movie Cars? </a:t>
            </a:r>
            <a:r>
              <a:rPr lang="en-US">
                <a:solidFill>
                  <a:srgbClr val="FFC000"/>
                </a:solidFill>
              </a:rPr>
              <a:t>Dinoco</a:t>
            </a:r>
          </a:p>
          <a:p>
            <a:pPr eaLnBrk="1" hangingPunct="1"/>
            <a:endParaRPr lang="en-US"/>
          </a:p>
        </p:txBody>
      </p:sp>
      <p:pic>
        <p:nvPicPr>
          <p:cNvPr id="173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3060" name="Text Box 5"/>
          <p:cNvSpPr txBox="1">
            <a:spLocks noChangeArrowheads="1"/>
          </p:cNvSpPr>
          <p:nvPr/>
        </p:nvSpPr>
        <p:spPr bwMode="auto">
          <a:xfrm>
            <a:off x="6629400" y="1524000"/>
            <a:ext cx="1981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*24</a:t>
            </a:r>
          </a:p>
        </p:txBody>
      </p:sp>
      <p:sp>
        <p:nvSpPr>
          <p:cNvPr id="173061" name="Rectangle 6"/>
          <p:cNvSpPr>
            <a:spLocks noChangeArrowheads="1"/>
          </p:cNvSpPr>
          <p:nvPr/>
        </p:nvSpPr>
        <p:spPr bwMode="auto">
          <a:xfrm>
            <a:off x="6324600" y="4191000"/>
            <a:ext cx="304800" cy="1524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62" name="Line 7"/>
          <p:cNvSpPr>
            <a:spLocks noChangeShapeType="1"/>
          </p:cNvSpPr>
          <p:nvPr/>
        </p:nvSpPr>
        <p:spPr bwMode="auto">
          <a:xfrm>
            <a:off x="1371600" y="4419600"/>
            <a:ext cx="1600200" cy="76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7306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p:txBody>
      </p:sp>
      <p:sp>
        <p:nvSpPr>
          <p:cNvPr id="16387"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163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endParaRPr lang="en-US"/>
          </a:p>
        </p:txBody>
      </p:sp>
      <p:sp>
        <p:nvSpPr>
          <p:cNvPr id="174083" name="Rectangle 3"/>
          <p:cNvSpPr>
            <a:spLocks noGrp="1" noChangeArrowheads="1"/>
          </p:cNvSpPr>
          <p:nvPr>
            <p:ph type="body" idx="1"/>
          </p:nvPr>
        </p:nvSpPr>
        <p:spPr>
          <a:xfrm>
            <a:off x="457200" y="304800"/>
            <a:ext cx="8229600" cy="5821363"/>
          </a:xfrm>
        </p:spPr>
        <p:txBody>
          <a:bodyPr/>
          <a:lstStyle/>
          <a:p>
            <a:pPr eaLnBrk="1" hangingPunct="1"/>
            <a:r>
              <a:rPr lang="en-US"/>
              <a:t>Strip Weathers races for this corporation in the Pixar movie Cars? </a:t>
            </a:r>
            <a:endParaRPr lang="en-US">
              <a:solidFill>
                <a:srgbClr val="FFFF00"/>
              </a:solidFill>
            </a:endParaRPr>
          </a:p>
          <a:p>
            <a:pPr eaLnBrk="1" hangingPunct="1"/>
            <a:endParaRPr lang="en-US">
              <a:solidFill>
                <a:srgbClr val="FFFF00"/>
              </a:solidFill>
            </a:endParaRPr>
          </a:p>
        </p:txBody>
      </p:sp>
      <p:pic>
        <p:nvPicPr>
          <p:cNvPr id="174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72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085" name="Text Box 5"/>
          <p:cNvSpPr txBox="1">
            <a:spLocks noChangeArrowheads="1"/>
          </p:cNvSpPr>
          <p:nvPr/>
        </p:nvSpPr>
        <p:spPr bwMode="auto">
          <a:xfrm>
            <a:off x="6781800" y="2057400"/>
            <a:ext cx="1981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*24</a:t>
            </a:r>
          </a:p>
        </p:txBody>
      </p:sp>
      <p:sp>
        <p:nvSpPr>
          <p:cNvPr id="174086" name="Rectangle 6"/>
          <p:cNvSpPr>
            <a:spLocks noChangeArrowheads="1"/>
          </p:cNvSpPr>
          <p:nvPr/>
        </p:nvSpPr>
        <p:spPr bwMode="auto">
          <a:xfrm>
            <a:off x="6324600" y="4191000"/>
            <a:ext cx="304800" cy="1524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87" name="Line 7"/>
          <p:cNvSpPr>
            <a:spLocks noChangeShapeType="1"/>
          </p:cNvSpPr>
          <p:nvPr/>
        </p:nvSpPr>
        <p:spPr bwMode="auto">
          <a:xfrm>
            <a:off x="1371600" y="4419600"/>
            <a:ext cx="1600200" cy="76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740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Oval 9"/>
          <p:cNvSpPr>
            <a:spLocks noChangeArrowheads="1"/>
          </p:cNvSpPr>
          <p:nvPr/>
        </p:nvSpPr>
        <p:spPr bwMode="auto">
          <a:xfrm>
            <a:off x="990600" y="2209800"/>
            <a:ext cx="1676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091" name="Rectangle 166"/>
          <p:cNvSpPr>
            <a:spLocks noChangeArrowheads="1"/>
          </p:cNvSpPr>
          <p:nvPr/>
        </p:nvSpPr>
        <p:spPr bwMode="auto">
          <a:xfrm>
            <a:off x="6629400" y="67960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457200" y="304800"/>
            <a:ext cx="8153400" cy="5821363"/>
          </a:xfrm>
        </p:spPr>
        <p:txBody>
          <a:bodyPr/>
          <a:lstStyle/>
          <a:p>
            <a:pPr eaLnBrk="1" hangingPunct="1"/>
            <a:r>
              <a:rPr lang="en-US">
                <a:solidFill>
                  <a:srgbClr val="00B0F0"/>
                </a:solidFill>
              </a:rPr>
              <a:t>Strip Weathers races for this corporation in the Pixar movie Cars? </a:t>
            </a:r>
            <a:r>
              <a:rPr lang="en-US">
                <a:solidFill>
                  <a:srgbClr val="FFC000"/>
                </a:solidFill>
              </a:rPr>
              <a:t>Carboniferous Period was before the large dinosaurs of the Mesozoic</a:t>
            </a:r>
          </a:p>
          <a:p>
            <a:pPr eaLnBrk="1" hangingPunct="1"/>
            <a:endParaRPr lang="en-US">
              <a:solidFill>
                <a:srgbClr val="FFFF00"/>
              </a:solidFill>
            </a:endParaRPr>
          </a:p>
        </p:txBody>
      </p:sp>
      <p:pic>
        <p:nvPicPr>
          <p:cNvPr id="175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72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5108" name="Text Box 5"/>
          <p:cNvSpPr txBox="1">
            <a:spLocks noChangeArrowheads="1"/>
          </p:cNvSpPr>
          <p:nvPr/>
        </p:nvSpPr>
        <p:spPr bwMode="auto">
          <a:xfrm>
            <a:off x="6629400" y="1524000"/>
            <a:ext cx="1981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*24</a:t>
            </a:r>
          </a:p>
        </p:txBody>
      </p:sp>
      <p:sp>
        <p:nvSpPr>
          <p:cNvPr id="175109" name="Rectangle 6"/>
          <p:cNvSpPr>
            <a:spLocks noChangeArrowheads="1"/>
          </p:cNvSpPr>
          <p:nvPr/>
        </p:nvSpPr>
        <p:spPr bwMode="auto">
          <a:xfrm>
            <a:off x="6324600" y="4191000"/>
            <a:ext cx="304800" cy="1524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10" name="Line 7"/>
          <p:cNvSpPr>
            <a:spLocks noChangeShapeType="1"/>
          </p:cNvSpPr>
          <p:nvPr/>
        </p:nvSpPr>
        <p:spPr bwMode="auto">
          <a:xfrm>
            <a:off x="1371600" y="4419600"/>
            <a:ext cx="1600200" cy="76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751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2" name="Oval 9"/>
          <p:cNvSpPr>
            <a:spLocks noChangeArrowheads="1"/>
          </p:cNvSpPr>
          <p:nvPr/>
        </p:nvSpPr>
        <p:spPr bwMode="auto">
          <a:xfrm>
            <a:off x="990600" y="2209800"/>
            <a:ext cx="1676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228600" y="228600"/>
            <a:ext cx="8382000" cy="5897563"/>
          </a:xfrm>
        </p:spPr>
        <p:txBody>
          <a:bodyPr/>
          <a:lstStyle/>
          <a:p>
            <a:pPr eaLnBrk="1" hangingPunct="1"/>
            <a:r>
              <a:rPr lang="en-US">
                <a:solidFill>
                  <a:srgbClr val="99FFCC"/>
                </a:solidFill>
              </a:rPr>
              <a:t>Correctly Spell the full name of Rex’s species seen here in </a:t>
            </a:r>
            <a:r>
              <a:rPr lang="en-US" u="sng">
                <a:solidFill>
                  <a:srgbClr val="99FFCC"/>
                </a:solidFill>
              </a:rPr>
              <a:t>Toy Story III</a:t>
            </a:r>
            <a:r>
              <a:rPr lang="en-US">
                <a:solidFill>
                  <a:srgbClr val="99FFCC"/>
                </a:solidFill>
              </a:rPr>
              <a:t>? </a:t>
            </a:r>
          </a:p>
          <a:p>
            <a:pPr eaLnBrk="1" hangingPunct="1"/>
            <a:endParaRPr lang="en-US"/>
          </a:p>
        </p:txBody>
      </p:sp>
      <p:pic>
        <p:nvPicPr>
          <p:cNvPr id="176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76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6132" name="Text Box 5"/>
          <p:cNvSpPr txBox="1">
            <a:spLocks noChangeArrowheads="1"/>
          </p:cNvSpPr>
          <p:nvPr/>
        </p:nvSpPr>
        <p:spPr bwMode="auto">
          <a:xfrm>
            <a:off x="7010400" y="1600200"/>
            <a:ext cx="1828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*25</a:t>
            </a:r>
          </a:p>
        </p:txBody>
      </p:sp>
      <p:sp>
        <p:nvSpPr>
          <p:cNvPr id="17613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body" idx="1"/>
          </p:nvPr>
        </p:nvSpPr>
        <p:spPr>
          <a:xfrm>
            <a:off x="228600" y="228600"/>
            <a:ext cx="8382000" cy="5897563"/>
          </a:xfrm>
        </p:spPr>
        <p:txBody>
          <a:bodyPr/>
          <a:lstStyle/>
          <a:p>
            <a:pPr eaLnBrk="1" hangingPunct="1"/>
            <a:r>
              <a:rPr lang="en-US" dirty="0">
                <a:solidFill>
                  <a:srgbClr val="99FFCC"/>
                </a:solidFill>
              </a:rPr>
              <a:t>Correctly Spell the full name of Rex’s species seen here in </a:t>
            </a:r>
            <a:r>
              <a:rPr lang="en-US" u="sng" dirty="0">
                <a:solidFill>
                  <a:srgbClr val="99FFCC"/>
                </a:solidFill>
              </a:rPr>
              <a:t>Toy Story III</a:t>
            </a:r>
            <a:r>
              <a:rPr lang="en-US" dirty="0">
                <a:solidFill>
                  <a:srgbClr val="99FFCC"/>
                </a:solidFill>
              </a:rPr>
              <a:t>? </a:t>
            </a:r>
            <a:r>
              <a:rPr lang="en-US" dirty="0">
                <a:solidFill>
                  <a:srgbClr val="FFC000"/>
                </a:solidFill>
              </a:rPr>
              <a:t>Tyrannosaurus </a:t>
            </a:r>
          </a:p>
          <a:p>
            <a:pPr eaLnBrk="1" hangingPunct="1"/>
            <a:endParaRPr lang="en-US" dirty="0"/>
          </a:p>
        </p:txBody>
      </p:sp>
      <p:pic>
        <p:nvPicPr>
          <p:cNvPr id="177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76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7156" name="Text Box 5"/>
          <p:cNvSpPr txBox="1">
            <a:spLocks noChangeArrowheads="1"/>
          </p:cNvSpPr>
          <p:nvPr/>
        </p:nvSpPr>
        <p:spPr bwMode="auto">
          <a:xfrm>
            <a:off x="7010400" y="1600200"/>
            <a:ext cx="1828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*25</a:t>
            </a:r>
          </a:p>
        </p:txBody>
      </p:sp>
      <p:sp>
        <p:nvSpPr>
          <p:cNvPr id="17715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50563" name="Group 3"/>
          <p:cNvGraphicFramePr>
            <a:graphicFrameLocks noGrp="1"/>
          </p:cNvGraphicFramePr>
          <p:nvPr/>
        </p:nvGraphicFramePr>
        <p:xfrm>
          <a:off x="228600" y="838200"/>
          <a:ext cx="8534400" cy="5311776"/>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822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82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822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
        <p:nvSpPr>
          <p:cNvPr id="178226" name="Text Box 50"/>
          <p:cNvSpPr txBox="1">
            <a:spLocks noChangeArrowheads="1"/>
          </p:cNvSpPr>
          <p:nvPr/>
        </p:nvSpPr>
        <p:spPr bwMode="auto">
          <a:xfrm>
            <a:off x="228600" y="62484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00"/>
                </a:solidFill>
                <a:effectLst/>
                <a:uLnTx/>
                <a:uFillTx/>
                <a:latin typeface="Arial" charset="0"/>
                <a:ea typeface="+mn-ea"/>
                <a:cs typeface="+mn-cs"/>
              </a:rPr>
              <a:t>Final Question_______________</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4267200" y="304800"/>
            <a:ext cx="4495800" cy="1981200"/>
          </a:xfrm>
          <a:prstGeom prst="wedgeRoundRectCallout">
            <a:avLst>
              <a:gd name="adj1" fmla="val -63512"/>
              <a:gd name="adj2" fmla="val 26182"/>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a:ea typeface="+mn-ea"/>
                <a:cs typeface="+mn-cs"/>
              </a:rPr>
              <a:t>“This is a 5pt wager question.” “Please make your wager now.”</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152400" y="228600"/>
            <a:ext cx="8458200" cy="5897563"/>
          </a:xfrm>
        </p:spPr>
        <p:txBody>
          <a:bodyPr/>
          <a:lstStyle/>
          <a:p>
            <a:pPr eaLnBrk="1" hangingPunct="1"/>
            <a:r>
              <a:rPr lang="en-US"/>
              <a:t>Final Question? </a:t>
            </a:r>
          </a:p>
          <a:p>
            <a:pPr lvl="1" eaLnBrk="1" hangingPunct="1"/>
            <a:r>
              <a:rPr lang="en-US" sz="3200"/>
              <a:t>What is the name of the organism seen below that dominated in the early Paleozoic long before life moved to land? </a:t>
            </a:r>
            <a:endParaRPr lang="en-US" sz="3200">
              <a:solidFill>
                <a:srgbClr val="996633"/>
              </a:solidFill>
            </a:endParaRPr>
          </a:p>
        </p:txBody>
      </p:sp>
      <p:sp>
        <p:nvSpPr>
          <p:cNvPr id="454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180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7630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152400" y="228600"/>
            <a:ext cx="8458200" cy="5897563"/>
          </a:xfrm>
        </p:spPr>
        <p:txBody>
          <a:bodyPr/>
          <a:lstStyle/>
          <a:p>
            <a:pPr eaLnBrk="1" hangingPunct="1"/>
            <a:r>
              <a:rPr lang="en-US" dirty="0"/>
              <a:t>Final Question? </a:t>
            </a:r>
          </a:p>
          <a:p>
            <a:pPr lvl="1" eaLnBrk="1" hangingPunct="1"/>
            <a:r>
              <a:rPr lang="en-US" sz="3200" dirty="0"/>
              <a:t>What is the name of the organism seen below that dominated in the early Paleozoic long before life moved to land?</a:t>
            </a:r>
            <a:endParaRPr lang="en-US" sz="3200" dirty="0">
              <a:solidFill>
                <a:srgbClr val="996633"/>
              </a:solidFill>
            </a:endParaRPr>
          </a:p>
        </p:txBody>
      </p:sp>
      <p:sp>
        <p:nvSpPr>
          <p:cNvPr id="454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181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7630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79004D-80E8-5027-8BAB-4AEBAFA7E8D9}"/>
              </a:ext>
            </a:extLst>
          </p:cNvPr>
          <p:cNvSpPr/>
          <p:nvPr/>
        </p:nvSpPr>
        <p:spPr>
          <a:xfrm>
            <a:off x="609600" y="2740967"/>
            <a:ext cx="8001000" cy="1376066"/>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38100">
                  <a:solidFill>
                    <a:srgbClr val="000000"/>
                  </a:solidFill>
                  <a:prstDash val="solid"/>
                </a:ln>
                <a:blipFill>
                  <a:blip r:embed="rId3"/>
                  <a:tile tx="0" ty="0" sx="100000" sy="100000" flip="none" algn="tl"/>
                </a:blipFill>
                <a:effectLst>
                  <a:outerShdw blurRad="12700" dist="38100" dir="2700000" algn="tl" rotWithShape="0">
                    <a:srgbClr val="FFFFFF">
                      <a:lumMod val="50000"/>
                    </a:srgbClr>
                  </a:outerShdw>
                </a:effectLst>
                <a:uLnTx/>
                <a:uFillTx/>
                <a:latin typeface="Arial" charset="0"/>
                <a:ea typeface="+mn-ea"/>
                <a:cs typeface="+mn-cs"/>
              </a:rPr>
              <a:t>Trilobite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p:txBody>
          <a:bodyPr/>
          <a:lstStyle/>
          <a:p>
            <a:pPr algn="ctr" eaLnBrk="1" hangingPunct="1">
              <a:buFontTx/>
              <a:buNone/>
            </a:pPr>
            <a:r>
              <a:rPr lang="en-US" sz="9600">
                <a:solidFill>
                  <a:srgbClr val="FFFF00"/>
                </a:solidFill>
              </a:rPr>
              <a:t>SCORING</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 Secretly write “Owl” in the correct box worth 1pt.</a:t>
            </a:r>
          </a:p>
        </p:txBody>
      </p:sp>
      <p:pic>
        <p:nvPicPr>
          <p:cNvPr id="1832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chemeClr val="tx1"/>
                </a:solidFill>
              </a:rPr>
              <a:t>B.) Precambrian Supereon, Paleozoic Era, Mesozoic Era, Cenozoic Era</a:t>
            </a:r>
          </a:p>
          <a:p>
            <a:pPr lvl="1" eaLnBrk="1" hangingPunct="1">
              <a:buFontTx/>
              <a:buNone/>
            </a:pPr>
            <a:r>
              <a:rPr lang="en-US">
                <a:solidFill>
                  <a:schemeClr val="tx1"/>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17411"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174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05"/>
            <a:ext cx="9107311" cy="687211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7378943"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33"/>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Earth System History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33"/>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152400" y="5066836"/>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Part 3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Lesson 8</a:t>
            </a:r>
          </a:p>
        </p:txBody>
      </p:sp>
      <p:pic>
        <p:nvPicPr>
          <p:cNvPr id="5" name="Graphic 4">
            <a:extLst>
              <a:ext uri="{FF2B5EF4-FFF2-40B4-BE49-F238E27FC236}">
                <a16:creationId xmlns:a16="http://schemas.microsoft.com/office/drawing/2014/main" id="{2D1119C1-6376-004C-213F-C2FA506CDB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1658" y="5171236"/>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038AAE2B-7D8B-4D7C-0552-D8950D65A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44002">
            <a:off x="438395" y="-320530"/>
            <a:ext cx="8562086" cy="82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603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chemeClr val="tx1"/>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18435"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1843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rgbClr val="FFC000"/>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19459"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194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75829" name="Group 5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rgbClr val="FFC000"/>
                </a:solidFill>
              </a:rPr>
              <a:t>C.) Quaternary Period, Tertiary Period, Devonian Period, Cretaceous Period.</a:t>
            </a:r>
          </a:p>
          <a:p>
            <a:pPr lvl="1" eaLnBrk="1" hangingPunct="1">
              <a:buFontTx/>
              <a:buNone/>
            </a:pPr>
            <a:r>
              <a:rPr lang="en-US">
                <a:solidFill>
                  <a:srgbClr val="99FFCC"/>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20483"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204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21507"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215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p:txBody>
      </p:sp>
      <p:sp>
        <p:nvSpPr>
          <p:cNvPr id="22531"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253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p:txBody>
      </p:sp>
      <p:sp>
        <p:nvSpPr>
          <p:cNvPr id="23555"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35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p:txBody>
      </p:sp>
      <p:sp>
        <p:nvSpPr>
          <p:cNvPr id="24579"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458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p:txBody>
      </p:sp>
      <p:sp>
        <p:nvSpPr>
          <p:cNvPr id="25603"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56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p:txBody>
      </p:sp>
      <p:sp>
        <p:nvSpPr>
          <p:cNvPr id="26627"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66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27651"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76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endParaRPr lang="en-US"/>
          </a:p>
        </p:txBody>
      </p:sp>
      <p:sp>
        <p:nvSpPr>
          <p:cNvPr id="28675"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286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2867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endParaRPr lang="en-US"/>
          </a:p>
        </p:txBody>
      </p:sp>
      <p:sp>
        <p:nvSpPr>
          <p:cNvPr id="29699"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2970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297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endParaRPr lang="en-US"/>
          </a:p>
        </p:txBody>
      </p:sp>
      <p:sp>
        <p:nvSpPr>
          <p:cNvPr id="30723"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307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307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endParaRPr lang="en-US"/>
          </a:p>
        </p:txBody>
      </p:sp>
      <p:sp>
        <p:nvSpPr>
          <p:cNvPr id="31747"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317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r>
              <a:rPr lang="en-US">
                <a:solidFill>
                  <a:srgbClr val="FF66FF"/>
                </a:solidFill>
              </a:rPr>
              <a:t>D.) Vendian and Silurian Periods</a:t>
            </a:r>
          </a:p>
          <a:p>
            <a:pPr lvl="1" eaLnBrk="1" hangingPunct="1">
              <a:buFontTx/>
              <a:buNone/>
            </a:pPr>
            <a:endParaRPr lang="en-US"/>
          </a:p>
        </p:txBody>
      </p:sp>
      <p:sp>
        <p:nvSpPr>
          <p:cNvPr id="32771"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327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327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228600"/>
            <a:ext cx="8153400" cy="5897563"/>
          </a:xfrm>
        </p:spPr>
        <p:txBody>
          <a:bodyPr/>
          <a:lstStyle/>
          <a:p>
            <a:pPr eaLnBrk="1" hangingPunct="1"/>
            <a:r>
              <a:rPr lang="en-US"/>
              <a:t>Mass extinction events occurred at the end of these two periods. </a:t>
            </a:r>
            <a:endParaRPr lang="en-US">
              <a:solidFill>
                <a:srgbClr val="FFFF00"/>
              </a:solidFill>
            </a:endParaRPr>
          </a:p>
          <a:p>
            <a:pPr lvl="1" eaLnBrk="1" hangingPunct="1">
              <a:buFontTx/>
              <a:buNone/>
            </a:pPr>
            <a:r>
              <a:rPr lang="en-US">
                <a:solidFill>
                  <a:srgbClr val="99FFCC"/>
                </a:solidFill>
              </a:rPr>
              <a:t>A.) Cambrian and Tertiary Periods</a:t>
            </a:r>
          </a:p>
          <a:p>
            <a:pPr lvl="1" eaLnBrk="1" hangingPunct="1">
              <a:buFontTx/>
              <a:buNone/>
            </a:pPr>
            <a:r>
              <a:rPr lang="en-US">
                <a:solidFill>
                  <a:srgbClr val="FFC000"/>
                </a:solidFill>
              </a:rPr>
              <a:t>B.) Mississippian and Pennsylvanian Periods</a:t>
            </a:r>
          </a:p>
          <a:p>
            <a:pPr lvl="1" eaLnBrk="1" hangingPunct="1">
              <a:buFontTx/>
              <a:buNone/>
            </a:pPr>
            <a:r>
              <a:rPr lang="en-US">
                <a:solidFill>
                  <a:srgbClr val="6699FF"/>
                </a:solidFill>
              </a:rPr>
              <a:t>C.) Permian and Cretaceous Periods</a:t>
            </a:r>
          </a:p>
          <a:p>
            <a:pPr lvl="1" eaLnBrk="1" hangingPunct="1">
              <a:buFontTx/>
              <a:buNone/>
            </a:pPr>
            <a:r>
              <a:rPr lang="en-US">
                <a:solidFill>
                  <a:srgbClr val="FF66FF"/>
                </a:solidFill>
              </a:rPr>
              <a:t>D.) Vendian and Silurian Periods</a:t>
            </a:r>
          </a:p>
          <a:p>
            <a:pPr lvl="1" eaLnBrk="1" hangingPunct="1">
              <a:buFontTx/>
              <a:buNone/>
            </a:pPr>
            <a:r>
              <a:rPr lang="en-US">
                <a:solidFill>
                  <a:srgbClr val="9966FF"/>
                </a:solidFill>
              </a:rPr>
              <a:t>E.) No mass extinction events have ever occurred.</a:t>
            </a:r>
          </a:p>
          <a:p>
            <a:pPr lvl="1" eaLnBrk="1" hangingPunct="1">
              <a:buFontTx/>
              <a:buNone/>
            </a:pPr>
            <a:endParaRPr lang="en-US"/>
          </a:p>
        </p:txBody>
      </p:sp>
      <p:sp>
        <p:nvSpPr>
          <p:cNvPr id="33795" name="Text Box 4"/>
          <p:cNvSpPr txBox="1">
            <a:spLocks noChangeArrowheads="1"/>
          </p:cNvSpPr>
          <p:nvPr/>
        </p:nvSpPr>
        <p:spPr bwMode="auto">
          <a:xfrm>
            <a:off x="7924800" y="990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
        <p:nvSpPr>
          <p:cNvPr id="337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pic>
        <p:nvPicPr>
          <p:cNvPr id="3379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667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28600" y="228600"/>
            <a:ext cx="8686800" cy="5897563"/>
          </a:xfrm>
        </p:spPr>
        <p:txBody>
          <a:bodyPr/>
          <a:lstStyle/>
          <a:p>
            <a:pPr eaLnBrk="1" hangingPunct="1"/>
            <a:r>
              <a:rPr lang="en-US">
                <a:solidFill>
                  <a:srgbClr val="FFFFCC"/>
                </a:solidFill>
              </a:rPr>
              <a:t>Which unit of Geologic Time best represents the formation of the moon?</a:t>
            </a: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69582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0" name="Text Box 5"/>
          <p:cNvSpPr txBox="1">
            <a:spLocks noChangeArrowheads="1"/>
          </p:cNvSpPr>
          <p:nvPr/>
        </p:nvSpPr>
        <p:spPr bwMode="auto">
          <a:xfrm>
            <a:off x="381000" y="1981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
        <p:nvSpPr>
          <p:cNvPr id="3482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228600"/>
            <a:ext cx="8077200" cy="5897563"/>
          </a:xfrm>
        </p:spPr>
        <p:txBody>
          <a:bodyPr/>
          <a:lstStyle/>
          <a:p>
            <a:pPr eaLnBrk="1" hangingPunct="1"/>
            <a:r>
              <a:rPr lang="en-US"/>
              <a:t>This picture best represents which Era on the Geologic Time Scale?</a:t>
            </a:r>
          </a:p>
        </p:txBody>
      </p:sp>
      <p:pic>
        <p:nvPicPr>
          <p:cNvPr id="358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43450"/>
          </a:xfrm>
          <a:prstGeom prst="rect">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5"/>
          <p:cNvSpPr txBox="1">
            <a:spLocks noChangeArrowheads="1"/>
          </p:cNvSpPr>
          <p:nvPr/>
        </p:nvSpPr>
        <p:spPr bwMode="auto">
          <a:xfrm>
            <a:off x="7467600" y="1828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10</a:t>
            </a:r>
          </a:p>
        </p:txBody>
      </p:sp>
      <p:sp>
        <p:nvSpPr>
          <p:cNvPr id="3584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89123"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91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69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3691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buFontTx/>
              <a:buNone/>
            </a:pPr>
            <a:endParaRPr lang="en-US"/>
          </a:p>
          <a:p>
            <a:pPr eaLnBrk="1" hangingPunct="1"/>
            <a:endParaRPr lang="en-US"/>
          </a:p>
        </p:txBody>
      </p:sp>
      <p:pic>
        <p:nvPicPr>
          <p:cNvPr id="378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5"/>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11</a:t>
            </a:r>
          </a:p>
        </p:txBody>
      </p:sp>
      <p:sp>
        <p:nvSpPr>
          <p:cNvPr id="37893"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228600"/>
            <a:ext cx="8001000" cy="5897563"/>
          </a:xfrm>
        </p:spPr>
        <p:txBody>
          <a:bodyPr/>
          <a:lstStyle/>
          <a:p>
            <a:pPr eaLnBrk="1" hangingPunct="1"/>
            <a:r>
              <a:rPr lang="en-US"/>
              <a:t>This picture best represents which Period on the Geologic Time Scale?</a:t>
            </a:r>
          </a:p>
          <a:p>
            <a:pPr eaLnBrk="1" hangingPunct="1">
              <a:buFontTx/>
              <a:buNone/>
            </a:pPr>
            <a:endParaRPr lang="en-US">
              <a:solidFill>
                <a:srgbClr val="FFFF00"/>
              </a:solidFill>
            </a:endParaRPr>
          </a:p>
          <a:p>
            <a:pPr eaLnBrk="1" hangingPunct="1"/>
            <a:endParaRPr lang="en-US"/>
          </a:p>
        </p:txBody>
      </p:sp>
      <p:sp>
        <p:nvSpPr>
          <p:cNvPr id="38915"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11</a:t>
            </a:r>
          </a:p>
        </p:txBody>
      </p:sp>
      <p:pic>
        <p:nvPicPr>
          <p:cNvPr id="389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 Box 6"/>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sp>
        <p:nvSpPr>
          <p:cNvPr id="3891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228600"/>
            <a:ext cx="8153400" cy="5897563"/>
          </a:xfrm>
        </p:spPr>
        <p:txBody>
          <a:bodyPr/>
          <a:lstStyle/>
          <a:p>
            <a:pPr eaLnBrk="1" hangingPunct="1"/>
            <a:r>
              <a:rPr lang="en-US"/>
              <a:t>Most of the coal and other forms of fossil fuel are the carbon rich remains of plants and animals that lived during this period?</a:t>
            </a:r>
          </a:p>
          <a:p>
            <a:pPr eaLnBrk="1" hangingPunct="1">
              <a:buFontTx/>
              <a:buNone/>
            </a:pPr>
            <a:endParaRPr lang="en-US">
              <a:solidFill>
                <a:srgbClr val="FFFF00"/>
              </a:solidFill>
            </a:endParaRPr>
          </a:p>
          <a:p>
            <a:pPr eaLnBrk="1" hangingPunct="1">
              <a:buFontTx/>
              <a:buNone/>
            </a:pPr>
            <a:endParaRPr lang="en-US">
              <a:solidFill>
                <a:srgbClr val="FFFF00"/>
              </a:solidFill>
            </a:endParaRPr>
          </a:p>
          <a:p>
            <a:pPr eaLnBrk="1" hangingPunct="1"/>
            <a:endParaRPr lang="en-US"/>
          </a:p>
        </p:txBody>
      </p:sp>
      <p:sp>
        <p:nvSpPr>
          <p:cNvPr id="39939"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11</a:t>
            </a:r>
          </a:p>
        </p:txBody>
      </p:sp>
      <p:sp>
        <p:nvSpPr>
          <p:cNvPr id="39940"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pic>
        <p:nvPicPr>
          <p:cNvPr id="399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191000" cy="3962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86250" cy="40005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3" name="Text Box 8"/>
          <p:cNvSpPr txBox="1">
            <a:spLocks noChangeArrowheads="1"/>
          </p:cNvSpPr>
          <p:nvPr/>
        </p:nvSpPr>
        <p:spPr bwMode="auto">
          <a:xfrm>
            <a:off x="7239000" y="2819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13</a:t>
            </a:r>
          </a:p>
        </p:txBody>
      </p:sp>
      <p:sp>
        <p:nvSpPr>
          <p:cNvPr id="3994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228600"/>
            <a:ext cx="8458200" cy="5897563"/>
          </a:xfrm>
        </p:spPr>
        <p:txBody>
          <a:bodyPr/>
          <a:lstStyle/>
          <a:p>
            <a:pPr eaLnBrk="1" hangingPunct="1"/>
            <a:r>
              <a:rPr lang="en-US"/>
              <a:t>This picture best represents which Period on the Geologic Time Scale?</a:t>
            </a:r>
          </a:p>
          <a:p>
            <a:pPr lvl="1" eaLnBrk="1" hangingPunct="1"/>
            <a:r>
              <a:rPr lang="en-US"/>
              <a:t>Note: Emergence of Birds</a:t>
            </a:r>
          </a:p>
          <a:p>
            <a:pPr lvl="1" eaLnBrk="1" hangingPunct="1"/>
            <a:endParaRPr lang="en-US"/>
          </a:p>
          <a:p>
            <a:pPr eaLnBrk="1" hangingPunct="1">
              <a:buFontTx/>
              <a:buNone/>
            </a:pPr>
            <a:endParaRPr lang="en-US">
              <a:solidFill>
                <a:srgbClr val="FFFF00"/>
              </a:solidFill>
            </a:endParaRPr>
          </a:p>
          <a:p>
            <a:pPr eaLnBrk="1" hangingPunct="1"/>
            <a:endParaRPr lang="en-US"/>
          </a:p>
        </p:txBody>
      </p:sp>
      <p:sp>
        <p:nvSpPr>
          <p:cNvPr id="40963"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11</a:t>
            </a:r>
          </a:p>
        </p:txBody>
      </p:sp>
      <p:sp>
        <p:nvSpPr>
          <p:cNvPr id="40964"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pic>
        <p:nvPicPr>
          <p:cNvPr id="409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66" name="Text Box 7"/>
          <p:cNvSpPr txBox="1">
            <a:spLocks noChangeArrowheads="1"/>
          </p:cNvSpPr>
          <p:nvPr/>
        </p:nvSpPr>
        <p:spPr bwMode="auto">
          <a:xfrm>
            <a:off x="7467600" y="2209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14</a:t>
            </a:r>
          </a:p>
        </p:txBody>
      </p:sp>
      <p:pic>
        <p:nvPicPr>
          <p:cNvPr id="40967"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228600"/>
            <a:ext cx="8153400" cy="5897563"/>
          </a:xfrm>
        </p:spPr>
        <p:txBody>
          <a:bodyPr/>
          <a:lstStyle/>
          <a:p>
            <a:pPr eaLnBrk="1" hangingPunct="1"/>
            <a:r>
              <a:rPr lang="en-US"/>
              <a:t>This picture best represents which Period on the Geologic Time Scale?</a:t>
            </a:r>
          </a:p>
          <a:p>
            <a:pPr eaLnBrk="1" hangingPunct="1">
              <a:buFontTx/>
              <a:buNone/>
            </a:pPr>
            <a:endParaRPr lang="en-US">
              <a:solidFill>
                <a:srgbClr val="FFFF00"/>
              </a:solidFill>
            </a:endParaRPr>
          </a:p>
          <a:p>
            <a:pPr eaLnBrk="1" hangingPunct="1"/>
            <a:endParaRPr lang="en-US">
              <a:solidFill>
                <a:srgbClr val="FFFF00"/>
              </a:solidFill>
            </a:endParaRPr>
          </a:p>
          <a:p>
            <a:pPr lvl="1" eaLnBrk="1" hangingPunct="1">
              <a:buFontTx/>
              <a:buNone/>
            </a:pPr>
            <a:endParaRPr lang="en-US"/>
          </a:p>
          <a:p>
            <a:pPr eaLnBrk="1" hangingPunct="1">
              <a:buFontTx/>
              <a:buNone/>
            </a:pPr>
            <a:endParaRPr lang="en-US">
              <a:solidFill>
                <a:srgbClr val="FFFF00"/>
              </a:solidFill>
            </a:endParaRPr>
          </a:p>
          <a:p>
            <a:pPr eaLnBrk="1" hangingPunct="1"/>
            <a:endParaRPr lang="en-US"/>
          </a:p>
        </p:txBody>
      </p:sp>
      <p:sp>
        <p:nvSpPr>
          <p:cNvPr id="41987" name="Text Box 4"/>
          <p:cNvSpPr txBox="1">
            <a:spLocks noChangeArrowheads="1"/>
          </p:cNvSpPr>
          <p:nvPr/>
        </p:nvSpPr>
        <p:spPr bwMode="auto">
          <a:xfrm>
            <a:off x="73152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11</a:t>
            </a:r>
          </a:p>
        </p:txBody>
      </p:sp>
      <p:sp>
        <p:nvSpPr>
          <p:cNvPr id="41988" name="Text Box 5"/>
          <p:cNvSpPr txBox="1">
            <a:spLocks noChangeArrowheads="1"/>
          </p:cNvSpPr>
          <p:nvPr/>
        </p:nvSpPr>
        <p:spPr bwMode="auto">
          <a:xfrm>
            <a:off x="7391400" y="2209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pic>
        <p:nvPicPr>
          <p:cNvPr id="419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7"/>
          <p:cNvSpPr txBox="1">
            <a:spLocks noChangeArrowheads="1"/>
          </p:cNvSpPr>
          <p:nvPr/>
        </p:nvSpPr>
        <p:spPr bwMode="auto">
          <a:xfrm>
            <a:off x="7315200" y="22860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15</a:t>
            </a:r>
          </a:p>
        </p:txBody>
      </p:sp>
      <p:sp>
        <p:nvSpPr>
          <p:cNvPr id="4199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06531"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30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430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228600"/>
            <a:ext cx="8153400" cy="5897563"/>
          </a:xfrm>
        </p:spPr>
        <p:txBody>
          <a:bodyPr/>
          <a:lstStyle/>
          <a:p>
            <a:pPr eaLnBrk="1" hangingPunct="1"/>
            <a:r>
              <a:rPr lang="en-US" dirty="0"/>
              <a:t>What is the K and the Pg in the K-Pg Mass Extinction Event that wiped out the dinosaurs and allowed the age of the mammals to begin.</a:t>
            </a:r>
          </a:p>
          <a:p>
            <a:pPr eaLnBrk="1" hangingPunct="1"/>
            <a:endParaRPr lang="en-US" dirty="0">
              <a:solidFill>
                <a:srgbClr val="FFFF00"/>
              </a:solidFill>
            </a:endParaRPr>
          </a:p>
        </p:txBody>
      </p:sp>
      <p:pic>
        <p:nvPicPr>
          <p:cNvPr id="44035" name="Picture 4" descr="kt_impa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2590800" cy="47815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29718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5" descr="dinosaur-volcano-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828800"/>
            <a:ext cx="27432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 Box 7"/>
          <p:cNvSpPr txBox="1">
            <a:spLocks noChangeArrowheads="1"/>
          </p:cNvSpPr>
          <p:nvPr/>
        </p:nvSpPr>
        <p:spPr bwMode="auto">
          <a:xfrm>
            <a:off x="7467600" y="2667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16</a:t>
            </a:r>
          </a:p>
        </p:txBody>
      </p:sp>
      <p:sp>
        <p:nvSpPr>
          <p:cNvPr id="4403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304800"/>
            <a:ext cx="8229600" cy="5821363"/>
          </a:xfrm>
        </p:spPr>
        <p:txBody>
          <a:bodyPr/>
          <a:lstStyle/>
          <a:p>
            <a:pPr eaLnBrk="1" hangingPunct="1"/>
            <a:r>
              <a:rPr lang="en-US"/>
              <a:t>What is this an animation of? When did it happen?</a:t>
            </a:r>
          </a:p>
          <a:p>
            <a:pPr eaLnBrk="1" hangingPunct="1"/>
            <a:endParaRPr lang="en-US">
              <a:solidFill>
                <a:srgbClr val="FFFF00"/>
              </a:solidFill>
            </a:endParaRPr>
          </a:p>
          <a:p>
            <a:pPr eaLnBrk="1" hangingPunct="1"/>
            <a:endParaRPr lang="en-US"/>
          </a:p>
          <a:p>
            <a:pPr eaLnBrk="1" hangingPunct="1"/>
            <a:endParaRPr lang="en-US"/>
          </a:p>
        </p:txBody>
      </p:sp>
      <p:pic>
        <p:nvPicPr>
          <p:cNvPr id="45059" name="Picture 7" descr="differe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17</a:t>
            </a:r>
          </a:p>
        </p:txBody>
      </p:sp>
      <p:sp>
        <p:nvSpPr>
          <p:cNvPr id="4506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4"/>
          <p:cNvSpPr txBox="1">
            <a:spLocks noChangeArrowheads="1"/>
          </p:cNvSpPr>
          <p:nvPr/>
        </p:nvSpPr>
        <p:spPr bwMode="auto">
          <a:xfrm>
            <a:off x="7467600" y="1981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17</a:t>
            </a:r>
          </a:p>
        </p:txBody>
      </p:sp>
      <p:pic>
        <p:nvPicPr>
          <p:cNvPr id="7" name="Picture 6">
            <a:extLst>
              <a:ext uri="{FF2B5EF4-FFF2-40B4-BE49-F238E27FC236}">
                <a16:creationId xmlns:a16="http://schemas.microsoft.com/office/drawing/2014/main" id="{C149D887-ED4A-4677-98B8-AB570B4F1763}"/>
              </a:ext>
            </a:extLst>
          </p:cNvPr>
          <p:cNvPicPr>
            <a:picLocks noChangeAspect="1"/>
          </p:cNvPicPr>
          <p:nvPr/>
        </p:nvPicPr>
        <p:blipFill>
          <a:blip r:embed="rId2"/>
          <a:stretch>
            <a:fillRect/>
          </a:stretch>
        </p:blipFill>
        <p:spPr>
          <a:xfrm>
            <a:off x="228600" y="2438400"/>
            <a:ext cx="8787684" cy="8457111"/>
          </a:xfrm>
          <a:prstGeom prst="rect">
            <a:avLst/>
          </a:prstGeom>
          <a:ln>
            <a:noFill/>
          </a:ln>
          <a:effectLst>
            <a:softEdge rad="112500"/>
          </a:effectLst>
        </p:spPr>
      </p:pic>
      <p:sp>
        <p:nvSpPr>
          <p:cNvPr id="9" name="TextBox 8">
            <a:extLst>
              <a:ext uri="{FF2B5EF4-FFF2-40B4-BE49-F238E27FC236}">
                <a16:creationId xmlns:a16="http://schemas.microsoft.com/office/drawing/2014/main" id="{240FE191-2EF0-4653-B7D1-E98346DE127A}"/>
              </a:ext>
            </a:extLst>
          </p:cNvPr>
          <p:cNvSpPr txBox="1"/>
          <p:nvPr/>
        </p:nvSpPr>
        <p:spPr>
          <a:xfrm>
            <a:off x="-381000" y="-9604"/>
            <a:ext cx="990600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These were created from outgassing from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 the interior of the planet?</a:t>
            </a:r>
          </a:p>
        </p:txBody>
      </p:sp>
      <p:sp>
        <p:nvSpPr>
          <p:cNvPr id="4" name="Rectangle 3">
            <a:extLst>
              <a:ext uri="{FF2B5EF4-FFF2-40B4-BE49-F238E27FC236}">
                <a16:creationId xmlns:a16="http://schemas.microsoft.com/office/drawing/2014/main" id="{92CB9E84-BBC7-4E6A-A330-F83DD5A0A9DF}"/>
              </a:ext>
            </a:extLst>
          </p:cNvPr>
          <p:cNvSpPr/>
          <p:nvPr/>
        </p:nvSpPr>
        <p:spPr>
          <a:xfrm>
            <a:off x="7928023" y="5670417"/>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18</a:t>
            </a:r>
          </a:p>
        </p:txBody>
      </p:sp>
      <p:sp>
        <p:nvSpPr>
          <p:cNvPr id="2" name="TextBox 1">
            <a:extLst>
              <a:ext uri="{FF2B5EF4-FFF2-40B4-BE49-F238E27FC236}">
                <a16:creationId xmlns:a16="http://schemas.microsoft.com/office/drawing/2014/main" id="{CB1FA44B-94A8-4A62-A9EF-0276B42557F0}"/>
              </a:ext>
            </a:extLst>
          </p:cNvPr>
          <p:cNvSpPr txBox="1"/>
          <p:nvPr/>
        </p:nvSpPr>
        <p:spPr>
          <a:xfrm>
            <a:off x="621405" y="2575719"/>
            <a:ext cx="6324600" cy="369332"/>
          </a:xfrm>
          <a:prstGeom prst="rect">
            <a:avLst/>
          </a:prstGeom>
          <a:noFill/>
        </p:spPr>
        <p:txBody>
          <a:bodyPr wrap="square" rtlCol="0">
            <a:spAutoFit/>
          </a:bodyPr>
          <a:lstStyle/>
          <a:p>
            <a:r>
              <a:rPr lang="en-US" dirty="0"/>
              <a:t>With some help from meteorites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p:txBody>
      </p:sp>
      <p:sp>
        <p:nvSpPr>
          <p:cNvPr id="47107"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471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p:txBody>
      </p:sp>
      <p:sp>
        <p:nvSpPr>
          <p:cNvPr id="48131"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4813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p:txBody>
      </p:sp>
      <p:sp>
        <p:nvSpPr>
          <p:cNvPr id="49155"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491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p:txBody>
      </p:sp>
      <p:sp>
        <p:nvSpPr>
          <p:cNvPr id="50179"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5018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304800"/>
            <a:ext cx="8229600" cy="5821363"/>
          </a:xfrm>
        </p:spPr>
        <p:txBody>
          <a:bodyPr/>
          <a:lstStyle/>
          <a:p>
            <a:pPr eaLnBrk="1" hangingPunct="1"/>
            <a:r>
              <a:rPr lang="en-US">
                <a:solidFill>
                  <a:srgbClr val="FFC000"/>
                </a:solidFill>
              </a:rPr>
              <a:t>Have this sheet handy as you will be using it frequently during this review game.</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p:txBody>
      </p:sp>
      <p:sp>
        <p:nvSpPr>
          <p:cNvPr id="51203"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512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304800"/>
            <a:ext cx="8229600" cy="5821363"/>
          </a:xfrm>
        </p:spPr>
        <p:txBody>
          <a:bodyPr/>
          <a:lstStyle/>
          <a:p>
            <a:pPr eaLnBrk="1" hangingPunct="1"/>
            <a:r>
              <a:rPr lang="en-US"/>
              <a:t>All of the following are similarities between birds and bird-like dinosaurs (Theropods) except…</a:t>
            </a:r>
          </a:p>
          <a:p>
            <a:pPr lvl="1" eaLnBrk="1" hangingPunct="1">
              <a:buFontTx/>
              <a:buNone/>
            </a:pPr>
            <a:r>
              <a:rPr lang="en-US">
                <a:solidFill>
                  <a:srgbClr val="FF66FF"/>
                </a:solidFill>
              </a:rPr>
              <a:t>A.) Three toed foot.</a:t>
            </a:r>
          </a:p>
          <a:p>
            <a:pPr lvl="1" eaLnBrk="1" hangingPunct="1">
              <a:buFontTx/>
              <a:buNone/>
            </a:pPr>
            <a:r>
              <a:rPr lang="en-US">
                <a:solidFill>
                  <a:srgbClr val="6699FF"/>
                </a:solidFill>
              </a:rPr>
              <a:t>B.) Walk on two legs.</a:t>
            </a:r>
          </a:p>
          <a:p>
            <a:pPr lvl="1" eaLnBrk="1" hangingPunct="1">
              <a:buFontTx/>
              <a:buNone/>
            </a:pPr>
            <a:r>
              <a:rPr lang="en-US">
                <a:solidFill>
                  <a:srgbClr val="99FFCC"/>
                </a:solidFill>
              </a:rPr>
              <a:t>C.) Dense heavy bones.</a:t>
            </a:r>
          </a:p>
          <a:p>
            <a:pPr lvl="1" eaLnBrk="1" hangingPunct="1">
              <a:buFontTx/>
              <a:buNone/>
            </a:pPr>
            <a:r>
              <a:rPr lang="en-US">
                <a:solidFill>
                  <a:srgbClr val="9966FF"/>
                </a:solidFill>
              </a:rPr>
              <a:t>D.) Wishbone.</a:t>
            </a:r>
          </a:p>
          <a:p>
            <a:pPr lvl="1" eaLnBrk="1" hangingPunct="1">
              <a:buFontTx/>
              <a:buNone/>
            </a:pPr>
            <a:r>
              <a:rPr lang="en-US">
                <a:solidFill>
                  <a:srgbClr val="FFCC66"/>
                </a:solidFill>
              </a:rPr>
              <a:t>E.) Backward pointing pelvis.</a:t>
            </a:r>
          </a:p>
        </p:txBody>
      </p:sp>
      <p:sp>
        <p:nvSpPr>
          <p:cNvPr id="52227" name="Text Box 4"/>
          <p:cNvSpPr txBox="1">
            <a:spLocks noChangeArrowheads="1"/>
          </p:cNvSpPr>
          <p:nvPr/>
        </p:nvSpPr>
        <p:spPr bwMode="auto">
          <a:xfrm>
            <a:off x="71628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19</a:t>
            </a:r>
          </a:p>
        </p:txBody>
      </p:sp>
      <p:sp>
        <p:nvSpPr>
          <p:cNvPr id="522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81000" y="304800"/>
            <a:ext cx="8534400" cy="5821363"/>
          </a:xfrm>
        </p:spPr>
        <p:txBody>
          <a:bodyPr/>
          <a:lstStyle/>
          <a:p>
            <a:pPr eaLnBrk="1" hangingPunct="1"/>
            <a:r>
              <a:rPr lang="en-US"/>
              <a:t>What supercontinent that is shown below began to break apart during the early Jurassic Period?</a:t>
            </a:r>
          </a:p>
          <a:p>
            <a:pPr eaLnBrk="1" hangingPunct="1"/>
            <a:endParaRPr lang="en-US"/>
          </a:p>
        </p:txBody>
      </p:sp>
      <p:pic>
        <p:nvPicPr>
          <p:cNvPr id="53251" name="Picture 4" descr="20060218001056!Pangea_animation_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5"/>
          <p:cNvSpPr txBox="1">
            <a:spLocks noChangeArrowheads="1"/>
          </p:cNvSpPr>
          <p:nvPr/>
        </p:nvSpPr>
        <p:spPr bwMode="auto">
          <a:xfrm>
            <a:off x="7696200" y="1752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36227"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543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543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5432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304800"/>
            <a:ext cx="8229600" cy="5821363"/>
          </a:xfrm>
        </p:spPr>
        <p:txBody>
          <a:bodyPr/>
          <a:lstStyle/>
          <a:p>
            <a:pPr eaLnBrk="1" hangingPunct="1"/>
            <a:r>
              <a:rPr lang="en-US"/>
              <a:t>Who is the actor seen below in the movie </a:t>
            </a:r>
            <a:r>
              <a:rPr lang="en-US" u="sng"/>
              <a:t>Land of the Lost</a:t>
            </a:r>
            <a:r>
              <a:rPr lang="en-US"/>
              <a:t>?</a:t>
            </a: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5"/>
          <p:cNvSpPr txBox="1">
            <a:spLocks noChangeArrowheads="1"/>
          </p:cNvSpPr>
          <p:nvPr/>
        </p:nvSpPr>
        <p:spPr bwMode="auto">
          <a:xfrm>
            <a:off x="7239000" y="1600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*21</a:t>
            </a:r>
          </a:p>
        </p:txBody>
      </p:sp>
      <p:sp>
        <p:nvSpPr>
          <p:cNvPr id="5530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228600"/>
            <a:ext cx="8077200" cy="5897563"/>
          </a:xfrm>
        </p:spPr>
        <p:txBody>
          <a:bodyPr/>
          <a:lstStyle/>
          <a:p>
            <a:pPr eaLnBrk="1" hangingPunct="1"/>
            <a:r>
              <a:rPr lang="en-US"/>
              <a:t>A Spinosaurus is depicted in this Movie? </a:t>
            </a: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7086600" y="54102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*22</a:t>
            </a:r>
          </a:p>
        </p:txBody>
      </p:sp>
      <p:sp>
        <p:nvSpPr>
          <p:cNvPr id="5632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304800"/>
            <a:ext cx="8229600" cy="5821363"/>
          </a:xfrm>
        </p:spPr>
        <p:txBody>
          <a:bodyPr/>
          <a:lstStyle/>
          <a:p>
            <a:pPr eaLnBrk="1" hangingPunct="1"/>
            <a:r>
              <a:rPr lang="en-US"/>
              <a:t>Name this PBS T.V. Show that helps educate kids about dinosaurs of the Mesozoic Era?</a:t>
            </a: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 Box 5"/>
          <p:cNvSpPr txBox="1">
            <a:spLocks noChangeArrowheads="1"/>
          </p:cNvSpPr>
          <p:nvPr/>
        </p:nvSpPr>
        <p:spPr bwMode="auto">
          <a:xfrm>
            <a:off x="7086600" y="19812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*23</a:t>
            </a:r>
          </a:p>
        </p:txBody>
      </p:sp>
      <p:sp>
        <p:nvSpPr>
          <p:cNvPr id="57349"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304800"/>
            <a:ext cx="8229600" cy="5821363"/>
          </a:xfrm>
        </p:spPr>
        <p:txBody>
          <a:bodyPr/>
          <a:lstStyle/>
          <a:p>
            <a:pPr eaLnBrk="1" hangingPunct="1"/>
            <a:r>
              <a:rPr lang="en-US">
                <a:solidFill>
                  <a:srgbClr val="00B0F0"/>
                </a:solidFill>
              </a:rPr>
              <a:t>Strip Weathers races for this corporation in the Pixar movie Cars?</a:t>
            </a:r>
          </a:p>
          <a:p>
            <a:pPr eaLnBrk="1" hangingPunct="1"/>
            <a:endParaRPr lang="en-US"/>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2" name="Text Box 5"/>
          <p:cNvSpPr txBox="1">
            <a:spLocks noChangeArrowheads="1"/>
          </p:cNvSpPr>
          <p:nvPr/>
        </p:nvSpPr>
        <p:spPr bwMode="auto">
          <a:xfrm>
            <a:off x="6629400" y="1981200"/>
            <a:ext cx="1981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*24</a:t>
            </a:r>
          </a:p>
        </p:txBody>
      </p:sp>
      <p:sp>
        <p:nvSpPr>
          <p:cNvPr id="58373" name="Rectangle 6"/>
          <p:cNvSpPr>
            <a:spLocks noChangeArrowheads="1"/>
          </p:cNvSpPr>
          <p:nvPr/>
        </p:nvSpPr>
        <p:spPr bwMode="auto">
          <a:xfrm>
            <a:off x="6324600" y="4191000"/>
            <a:ext cx="3048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8374" name="Line 7"/>
          <p:cNvSpPr>
            <a:spLocks noChangeShapeType="1"/>
          </p:cNvSpPr>
          <p:nvPr/>
        </p:nvSpPr>
        <p:spPr bwMode="auto">
          <a:xfrm>
            <a:off x="1371600" y="4419600"/>
            <a:ext cx="1600200" cy="76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5"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228600" y="228600"/>
            <a:ext cx="8382000" cy="5897563"/>
          </a:xfrm>
        </p:spPr>
        <p:txBody>
          <a:bodyPr/>
          <a:lstStyle/>
          <a:p>
            <a:pPr eaLnBrk="1" hangingPunct="1"/>
            <a:r>
              <a:rPr lang="en-US">
                <a:solidFill>
                  <a:srgbClr val="99FFCC"/>
                </a:solidFill>
              </a:rPr>
              <a:t>Correctly Spell the full name of Rex’s species seen here in </a:t>
            </a:r>
            <a:r>
              <a:rPr lang="en-US" u="sng">
                <a:solidFill>
                  <a:srgbClr val="99FFCC"/>
                </a:solidFill>
              </a:rPr>
              <a:t>Toy Story III</a:t>
            </a:r>
            <a:r>
              <a:rPr lang="en-US">
                <a:solidFill>
                  <a:srgbClr val="99FFCC"/>
                </a:solidFill>
              </a:rPr>
              <a:t>? </a:t>
            </a:r>
          </a:p>
          <a:p>
            <a:pPr eaLnBrk="1" hangingPunct="1"/>
            <a:endParaRPr lang="en-US"/>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76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6" name="Text Box 5"/>
          <p:cNvSpPr txBox="1">
            <a:spLocks noChangeArrowheads="1"/>
          </p:cNvSpPr>
          <p:nvPr/>
        </p:nvSpPr>
        <p:spPr bwMode="auto">
          <a:xfrm>
            <a:off x="7010400" y="1600200"/>
            <a:ext cx="1828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
        <p:nvSpPr>
          <p:cNvPr id="59397"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50563" name="Group 3"/>
          <p:cNvGraphicFramePr>
            <a:graphicFrameLocks noGrp="1"/>
          </p:cNvGraphicFramePr>
          <p:nvPr/>
        </p:nvGraphicFramePr>
        <p:xfrm>
          <a:off x="228600" y="838200"/>
          <a:ext cx="8534400" cy="5311776"/>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04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604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6046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
        <p:nvSpPr>
          <p:cNvPr id="60466" name="Text Box 50"/>
          <p:cNvSpPr txBox="1">
            <a:spLocks noChangeArrowheads="1"/>
          </p:cNvSpPr>
          <p:nvPr/>
        </p:nvSpPr>
        <p:spPr bwMode="auto">
          <a:xfrm>
            <a:off x="228600" y="62484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FF00"/>
                </a:solidFill>
              </a:rPr>
              <a:t>Final Question_______________</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4267200" y="304800"/>
            <a:ext cx="4495800" cy="1981200"/>
          </a:xfrm>
          <a:prstGeom prst="wedgeRoundRectCallout">
            <a:avLst>
              <a:gd name="adj1" fmla="val -63512"/>
              <a:gd name="adj2" fmla="val 26182"/>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“This is a 5pt wager question.” “Please make your wager now.”</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152400" y="228600"/>
            <a:ext cx="8458200" cy="5897563"/>
          </a:xfrm>
        </p:spPr>
        <p:txBody>
          <a:bodyPr/>
          <a:lstStyle/>
          <a:p>
            <a:pPr eaLnBrk="1" hangingPunct="1"/>
            <a:r>
              <a:rPr lang="en-US"/>
              <a:t>Final Question? </a:t>
            </a:r>
          </a:p>
          <a:p>
            <a:pPr lvl="1" eaLnBrk="1" hangingPunct="1"/>
            <a:r>
              <a:rPr lang="en-US" sz="3200"/>
              <a:t>What is the name of the organism seen below that dominated in the early Paleozoic long before life moved to land? </a:t>
            </a:r>
            <a:endParaRPr lang="en-US" sz="3200">
              <a:solidFill>
                <a:srgbClr val="996633"/>
              </a:solidFill>
            </a:endParaRPr>
          </a:p>
        </p:txBody>
      </p:sp>
      <p:sp>
        <p:nvSpPr>
          <p:cNvPr id="454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624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7630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05"/>
            <a:ext cx="9107311" cy="687211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7378943"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r>
              <a:rPr lang="en-US" sz="5400" b="1" cap="none" spc="0"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rPr>
              <a:t>Earth System History </a:t>
            </a:r>
          </a:p>
          <a:p>
            <a:r>
              <a:rPr lang="en-US" sz="5400" b="1"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rPr>
              <a:t>Review Game</a:t>
            </a:r>
            <a:endParaRPr lang="en-US" sz="5400" b="1" cap="none" spc="0" dirty="0">
              <a:ln w="17780" cmpd="sng">
                <a:solidFill>
                  <a:sysClr val="windowText" lastClr="000000"/>
                </a:solidFill>
                <a:prstDash val="solid"/>
                <a:miter lim="800000"/>
              </a:ln>
              <a:solidFill>
                <a:srgbClr val="996633"/>
              </a:solidFill>
              <a:effectLst>
                <a:glow rad="228600">
                  <a:schemeClr val="accent4">
                    <a:satMod val="175000"/>
                    <a:alpha val="40000"/>
                  </a:schemeClr>
                </a:glow>
                <a:outerShdw blurRad="50800" algn="tl" rotWithShape="0">
                  <a:srgbClr val="000000"/>
                </a:outerShdw>
              </a:effectLst>
            </a:endParaRPr>
          </a:p>
        </p:txBody>
      </p:sp>
      <p:sp>
        <p:nvSpPr>
          <p:cNvPr id="4" name="Rectangle 3"/>
          <p:cNvSpPr/>
          <p:nvPr/>
        </p:nvSpPr>
        <p:spPr>
          <a:xfrm>
            <a:off x="152400" y="5066836"/>
            <a:ext cx="3185487"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rgbClr val="FFFFFF"/>
                  </a:solidFill>
                  <a:prstDash val="solid"/>
                  <a:miter lim="800000"/>
                </a:ln>
                <a:solidFill>
                  <a:srgbClr val="FFFFCC"/>
                </a:solidFill>
                <a:effectLst>
                  <a:outerShdw blurRad="50800" algn="tl" rotWithShape="0">
                    <a:srgbClr val="000000"/>
                  </a:outerShdw>
                </a:effectLst>
              </a:rPr>
              <a:t>Part 3 </a:t>
            </a:r>
          </a:p>
          <a:p>
            <a:pPr algn="ctr"/>
            <a:r>
              <a:rPr lang="en-US" sz="5400" b="1" cap="none" spc="0" dirty="0">
                <a:ln w="17780" cmpd="sng">
                  <a:solidFill>
                    <a:srgbClr val="FFFFFF"/>
                  </a:solidFill>
                  <a:prstDash val="solid"/>
                  <a:miter lim="800000"/>
                </a:ln>
                <a:solidFill>
                  <a:srgbClr val="FFFFCC"/>
                </a:solidFill>
                <a:effectLst>
                  <a:outerShdw blurRad="50800" algn="tl" rotWithShape="0">
                    <a:srgbClr val="000000"/>
                  </a:outerShdw>
                </a:effectLst>
              </a:rPr>
              <a:t>Lesson 7</a:t>
            </a:r>
          </a:p>
        </p:txBody>
      </p:sp>
      <p:pic>
        <p:nvPicPr>
          <p:cNvPr id="5" name="Graphic 4">
            <a:extLst>
              <a:ext uri="{FF2B5EF4-FFF2-40B4-BE49-F238E27FC236}">
                <a16:creationId xmlns:a16="http://schemas.microsoft.com/office/drawing/2014/main" id="{2D1119C1-6376-004C-213F-C2FA506CDB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1658" y="5171236"/>
            <a:ext cx="5699410" cy="1610564"/>
          </a:xfrm>
          <a:prstGeom prst="rect">
            <a:avLst/>
          </a:prstGeom>
        </p:spPr>
      </p:pic>
    </p:spTree>
    <p:extLst>
      <p:ext uri="{BB962C8B-B14F-4D97-AF65-F5344CB8AC3E}">
        <p14:creationId xmlns:p14="http://schemas.microsoft.com/office/powerpoint/2010/main" val="3924260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05"/>
            <a:ext cx="9107311" cy="687211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7378943"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33"/>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Earth System History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33"/>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152400" y="5066836"/>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Part 3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CC"/>
                </a:solidFill>
                <a:effectLst>
                  <a:outerShdw blurRad="50800" algn="tl" rotWithShape="0">
                    <a:srgbClr val="000000"/>
                  </a:outerShdw>
                </a:effectLst>
                <a:uLnTx/>
                <a:uFillTx/>
                <a:latin typeface="Arial" charset="0"/>
                <a:ea typeface="+mn-ea"/>
                <a:cs typeface="+mn-cs"/>
              </a:rPr>
              <a:t>Lesson 8</a:t>
            </a:r>
          </a:p>
        </p:txBody>
      </p:sp>
      <p:pic>
        <p:nvPicPr>
          <p:cNvPr id="5" name="Graphic 4">
            <a:extLst>
              <a:ext uri="{FF2B5EF4-FFF2-40B4-BE49-F238E27FC236}">
                <a16:creationId xmlns:a16="http://schemas.microsoft.com/office/drawing/2014/main" id="{2D1119C1-6376-004C-213F-C2FA506CDB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1658" y="5171236"/>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038AAE2B-7D8B-4D7C-0552-D8950D65A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44002">
            <a:off x="438395" y="-320530"/>
            <a:ext cx="8562086" cy="82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39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50563" name="Group 3"/>
          <p:cNvGraphicFramePr>
            <a:graphicFrameLocks noGrp="1"/>
          </p:cNvGraphicFramePr>
          <p:nvPr/>
        </p:nvGraphicFramePr>
        <p:xfrm>
          <a:off x="228600" y="838200"/>
          <a:ext cx="8534400" cy="5311776"/>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55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55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558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304800"/>
            <a:ext cx="8229600" cy="5821363"/>
          </a:xfrm>
        </p:spPr>
        <p:txBody>
          <a:bodyPr/>
          <a:lstStyle/>
          <a:p>
            <a:pPr eaLnBrk="1" hangingPunct="1"/>
            <a:r>
              <a:rPr lang="en-US"/>
              <a:t>The appearance of early humans is best represented by which picture on the 12 hour Earth calendar.</a:t>
            </a:r>
          </a:p>
        </p:txBody>
      </p:sp>
      <p:sp>
        <p:nvSpPr>
          <p:cNvPr id="66563"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Arial"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Arial" charset="0"/>
                <a:ea typeface="+mn-ea"/>
                <a:cs typeface="+mn-cs"/>
              </a:rPr>
              <a:t> .LLC</a:t>
            </a:r>
          </a:p>
        </p:txBody>
      </p:sp>
      <p:pic>
        <p:nvPicPr>
          <p:cNvPr id="66564"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69"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0"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1" name="Freeform 12"/>
          <p:cNvSpPr>
            <a:spLocks/>
          </p:cNvSpPr>
          <p:nvPr/>
        </p:nvSpPr>
        <p:spPr bwMode="auto">
          <a:xfrm>
            <a:off x="4953000" y="54102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2"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66573"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66574"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66575"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D</a:t>
            </a:r>
          </a:p>
        </p:txBody>
      </p:sp>
      <p:sp>
        <p:nvSpPr>
          <p:cNvPr id="66576" name="Line 17"/>
          <p:cNvSpPr>
            <a:spLocks noChangeShapeType="1"/>
          </p:cNvSpPr>
          <p:nvPr/>
        </p:nvSpPr>
        <p:spPr bwMode="auto">
          <a:xfrm>
            <a:off x="2133600" y="32004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7"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8"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9" name="Line 20"/>
          <p:cNvSpPr>
            <a:spLocks noChangeShapeType="1"/>
          </p:cNvSpPr>
          <p:nvPr/>
        </p:nvSpPr>
        <p:spPr bwMode="auto">
          <a:xfrm flipH="1" flipV="1">
            <a:off x="4953000" y="5638800"/>
            <a:ext cx="1143000" cy="76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80"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304800"/>
            <a:ext cx="8229600" cy="5821363"/>
          </a:xfrm>
        </p:spPr>
        <p:txBody>
          <a:bodyPr/>
          <a:lstStyle/>
          <a:p>
            <a:pPr eaLnBrk="1" hangingPunct="1"/>
            <a:r>
              <a:rPr lang="en-US"/>
              <a:t>The appearance of early humans is best represented by which picture on the 12 hour Earth calendar. </a:t>
            </a:r>
            <a:r>
              <a:rPr lang="en-US">
                <a:solidFill>
                  <a:srgbClr val="FFC000"/>
                </a:solidFill>
              </a:rPr>
              <a:t>Answer: C   11:59 </a:t>
            </a:r>
          </a:p>
        </p:txBody>
      </p:sp>
      <p:sp>
        <p:nvSpPr>
          <p:cNvPr id="67587"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Arial"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Arial" charset="0"/>
                <a:ea typeface="+mn-ea"/>
                <a:cs typeface="+mn-cs"/>
              </a:rPr>
              <a:t> .LLC</a:t>
            </a:r>
          </a:p>
        </p:txBody>
      </p:sp>
      <p:pic>
        <p:nvPicPr>
          <p:cNvPr id="67588"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7591"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3"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4"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5" name="Freeform 12"/>
          <p:cNvSpPr>
            <a:spLocks/>
          </p:cNvSpPr>
          <p:nvPr/>
        </p:nvSpPr>
        <p:spPr bwMode="auto">
          <a:xfrm>
            <a:off x="4953000" y="54102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6"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67597"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67598"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67599"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D</a:t>
            </a:r>
          </a:p>
        </p:txBody>
      </p:sp>
      <p:sp>
        <p:nvSpPr>
          <p:cNvPr id="67600" name="Line 17"/>
          <p:cNvSpPr>
            <a:spLocks noChangeShapeType="1"/>
          </p:cNvSpPr>
          <p:nvPr/>
        </p:nvSpPr>
        <p:spPr bwMode="auto">
          <a:xfrm>
            <a:off x="2133600" y="32004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601"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602"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603" name="Line 20"/>
          <p:cNvSpPr>
            <a:spLocks noChangeShapeType="1"/>
          </p:cNvSpPr>
          <p:nvPr/>
        </p:nvSpPr>
        <p:spPr bwMode="auto">
          <a:xfrm flipH="1" flipV="1">
            <a:off x="4953000" y="5638800"/>
            <a:ext cx="1143000" cy="76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604"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57200" y="304800"/>
            <a:ext cx="8229600" cy="5821363"/>
          </a:xfrm>
        </p:spPr>
        <p:txBody>
          <a:bodyPr/>
          <a:lstStyle/>
          <a:p>
            <a:pPr eaLnBrk="1" hangingPunct="1"/>
            <a:r>
              <a:rPr lang="en-US"/>
              <a:t>The appearance of the earliest forms of basic life is best represented by which picture on the 12 hour Earth calendar.</a:t>
            </a:r>
          </a:p>
        </p:txBody>
      </p:sp>
      <p:sp>
        <p:nvSpPr>
          <p:cNvPr id="68611"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Arial"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Arial" charset="0"/>
                <a:ea typeface="+mn-ea"/>
                <a:cs typeface="+mn-cs"/>
              </a:rPr>
              <a:t> .LLC</a:t>
            </a:r>
          </a:p>
        </p:txBody>
      </p:sp>
      <p:pic>
        <p:nvPicPr>
          <p:cNvPr id="68612"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17"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18"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19" name="Freeform 12"/>
          <p:cNvSpPr>
            <a:spLocks/>
          </p:cNvSpPr>
          <p:nvPr/>
        </p:nvSpPr>
        <p:spPr bwMode="auto">
          <a:xfrm>
            <a:off x="4953000" y="54102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0"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68621"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68622"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68623"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D</a:t>
            </a:r>
          </a:p>
        </p:txBody>
      </p:sp>
      <p:sp>
        <p:nvSpPr>
          <p:cNvPr id="68624" name="Line 17"/>
          <p:cNvSpPr>
            <a:spLocks noChangeShapeType="1"/>
          </p:cNvSpPr>
          <p:nvPr/>
        </p:nvSpPr>
        <p:spPr bwMode="auto">
          <a:xfrm flipH="1">
            <a:off x="1295400" y="3200400"/>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5"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6"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7" name="Line 20"/>
          <p:cNvSpPr>
            <a:spLocks noChangeShapeType="1"/>
          </p:cNvSpPr>
          <p:nvPr/>
        </p:nvSpPr>
        <p:spPr bwMode="auto">
          <a:xfrm>
            <a:off x="5943600" y="55626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8"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57200" y="304800"/>
            <a:ext cx="8229600" cy="5821363"/>
          </a:xfrm>
        </p:spPr>
        <p:txBody>
          <a:bodyPr/>
          <a:lstStyle/>
          <a:p>
            <a:pPr eaLnBrk="1" hangingPunct="1"/>
            <a:r>
              <a:rPr lang="en-US"/>
              <a:t>The appearance of the earliest forms of basic life is best represented by which picture on the 12 hour Earth calendar. </a:t>
            </a:r>
            <a:r>
              <a:rPr lang="en-US">
                <a:solidFill>
                  <a:srgbClr val="FF0000"/>
                </a:solidFill>
              </a:rPr>
              <a:t>Answer D: Archean</a:t>
            </a:r>
          </a:p>
        </p:txBody>
      </p:sp>
      <p:sp>
        <p:nvSpPr>
          <p:cNvPr id="69635" name="Rectangle 4"/>
          <p:cNvSpPr>
            <a:spLocks noChangeArrowheads="1"/>
          </p:cNvSpPr>
          <p:nvPr/>
        </p:nvSpPr>
        <p:spPr bwMode="auto">
          <a:xfrm flipH="1">
            <a:off x="7315200" y="6629400"/>
            <a:ext cx="184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Arial"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Arial" charset="0"/>
                <a:ea typeface="+mn-ea"/>
                <a:cs typeface="+mn-cs"/>
              </a:rPr>
              <a:t> .LLC</a:t>
            </a:r>
          </a:p>
        </p:txBody>
      </p:sp>
      <p:pic>
        <p:nvPicPr>
          <p:cNvPr id="69636"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19600"/>
            <a:ext cx="3276600" cy="2209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9640" name="Freeform 9"/>
          <p:cNvSpPr>
            <a:spLocks/>
          </p:cNvSpPr>
          <p:nvPr/>
        </p:nvSpPr>
        <p:spPr bwMode="auto">
          <a:xfrm>
            <a:off x="114935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1" name="Freeform 10"/>
          <p:cNvSpPr>
            <a:spLocks/>
          </p:cNvSpPr>
          <p:nvPr/>
        </p:nvSpPr>
        <p:spPr bwMode="auto">
          <a:xfrm>
            <a:off x="4953000" y="28956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2" name="Freeform 11"/>
          <p:cNvSpPr>
            <a:spLocks/>
          </p:cNvSpPr>
          <p:nvPr/>
        </p:nvSpPr>
        <p:spPr bwMode="auto">
          <a:xfrm>
            <a:off x="1066800" y="53340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3" name="Freeform 12"/>
          <p:cNvSpPr>
            <a:spLocks/>
          </p:cNvSpPr>
          <p:nvPr/>
        </p:nvSpPr>
        <p:spPr bwMode="auto">
          <a:xfrm>
            <a:off x="4953000" y="5257800"/>
            <a:ext cx="1400175" cy="1066800"/>
          </a:xfrm>
          <a:custGeom>
            <a:avLst/>
            <a:gdLst>
              <a:gd name="T0" fmla="*/ 2147483647 w 882"/>
              <a:gd name="T1" fmla="*/ 2147483647 h 672"/>
              <a:gd name="T2" fmla="*/ 2147483647 w 882"/>
              <a:gd name="T3" fmla="*/ 2147483647 h 672"/>
              <a:gd name="T4" fmla="*/ 2147483647 w 882"/>
              <a:gd name="T5" fmla="*/ 2147483647 h 672"/>
              <a:gd name="T6" fmla="*/ 0 w 882"/>
              <a:gd name="T7" fmla="*/ 2147483647 h 672"/>
              <a:gd name="T8" fmla="*/ 2147483647 w 882"/>
              <a:gd name="T9" fmla="*/ 2147483647 h 672"/>
              <a:gd name="T10" fmla="*/ 2147483647 w 882"/>
              <a:gd name="T11" fmla="*/ 2147483647 h 672"/>
              <a:gd name="T12" fmla="*/ 2147483647 w 882"/>
              <a:gd name="T13" fmla="*/ 2147483647 h 672"/>
              <a:gd name="T14" fmla="*/ 2147483647 w 882"/>
              <a:gd name="T15" fmla="*/ 2147483647 h 672"/>
              <a:gd name="T16" fmla="*/ 2147483647 w 882"/>
              <a:gd name="T17" fmla="*/ 2147483647 h 672"/>
              <a:gd name="T18" fmla="*/ 2147483647 w 882"/>
              <a:gd name="T19" fmla="*/ 2147483647 h 672"/>
              <a:gd name="T20" fmla="*/ 2147483647 w 882"/>
              <a:gd name="T21" fmla="*/ 2147483647 h 672"/>
              <a:gd name="T22" fmla="*/ 2147483647 w 882"/>
              <a:gd name="T23" fmla="*/ 2147483647 h 672"/>
              <a:gd name="T24" fmla="*/ 2147483647 w 882"/>
              <a:gd name="T25" fmla="*/ 2147483647 h 672"/>
              <a:gd name="T26" fmla="*/ 2147483647 w 882"/>
              <a:gd name="T27" fmla="*/ 2147483647 h 672"/>
              <a:gd name="T28" fmla="*/ 2147483647 w 882"/>
              <a:gd name="T29" fmla="*/ 2147483647 h 672"/>
              <a:gd name="T30" fmla="*/ 2147483647 w 882"/>
              <a:gd name="T31" fmla="*/ 2147483647 h 672"/>
              <a:gd name="T32" fmla="*/ 2147483647 w 882"/>
              <a:gd name="T33" fmla="*/ 2147483647 h 672"/>
              <a:gd name="T34" fmla="*/ 2147483647 w 882"/>
              <a:gd name="T35" fmla="*/ 2147483647 h 672"/>
              <a:gd name="T36" fmla="*/ 2147483647 w 882"/>
              <a:gd name="T37" fmla="*/ 2147483647 h 672"/>
              <a:gd name="T38" fmla="*/ 2147483647 w 882"/>
              <a:gd name="T39" fmla="*/ 2147483647 h 672"/>
              <a:gd name="T40" fmla="*/ 2147483647 w 882"/>
              <a:gd name="T41" fmla="*/ 2147483647 h 672"/>
              <a:gd name="T42" fmla="*/ 2147483647 w 882"/>
              <a:gd name="T43" fmla="*/ 2147483647 h 672"/>
              <a:gd name="T44" fmla="*/ 2147483647 w 882"/>
              <a:gd name="T45" fmla="*/ 0 h 672"/>
              <a:gd name="T46" fmla="*/ 2147483647 w 882"/>
              <a:gd name="T47" fmla="*/ 2147483647 h 672"/>
              <a:gd name="T48" fmla="*/ 2147483647 w 882"/>
              <a:gd name="T49" fmla="*/ 2147483647 h 672"/>
              <a:gd name="T50" fmla="*/ 2147483647 w 882"/>
              <a:gd name="T51" fmla="*/ 2147483647 h 672"/>
              <a:gd name="T52" fmla="*/ 2147483647 w 882"/>
              <a:gd name="T53" fmla="*/ 2147483647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2"/>
              <a:gd name="T82" fmla="*/ 0 h 672"/>
              <a:gd name="T83" fmla="*/ 882 w 882"/>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2" h="672">
                <a:moveTo>
                  <a:pt x="341" y="61"/>
                </a:moveTo>
                <a:cubicBezTo>
                  <a:pt x="225" y="67"/>
                  <a:pt x="185" y="61"/>
                  <a:pt x="96" y="87"/>
                </a:cubicBezTo>
                <a:cubicBezTo>
                  <a:pt x="72" y="113"/>
                  <a:pt x="43" y="138"/>
                  <a:pt x="9" y="148"/>
                </a:cubicBezTo>
                <a:cubicBezTo>
                  <a:pt x="6" y="157"/>
                  <a:pt x="0" y="166"/>
                  <a:pt x="0" y="175"/>
                </a:cubicBezTo>
                <a:cubicBezTo>
                  <a:pt x="0" y="201"/>
                  <a:pt x="2" y="228"/>
                  <a:pt x="9" y="253"/>
                </a:cubicBezTo>
                <a:cubicBezTo>
                  <a:pt x="14" y="271"/>
                  <a:pt x="40" y="276"/>
                  <a:pt x="53" y="279"/>
                </a:cubicBezTo>
                <a:cubicBezTo>
                  <a:pt x="111" y="293"/>
                  <a:pt x="170" y="298"/>
                  <a:pt x="227" y="314"/>
                </a:cubicBezTo>
                <a:cubicBezTo>
                  <a:pt x="360" y="351"/>
                  <a:pt x="226" y="313"/>
                  <a:pt x="306" y="349"/>
                </a:cubicBezTo>
                <a:cubicBezTo>
                  <a:pt x="323" y="357"/>
                  <a:pt x="358" y="367"/>
                  <a:pt x="358" y="367"/>
                </a:cubicBezTo>
                <a:cubicBezTo>
                  <a:pt x="371" y="380"/>
                  <a:pt x="389" y="388"/>
                  <a:pt x="402" y="401"/>
                </a:cubicBezTo>
                <a:cubicBezTo>
                  <a:pt x="409" y="409"/>
                  <a:pt x="412" y="420"/>
                  <a:pt x="419" y="428"/>
                </a:cubicBezTo>
                <a:cubicBezTo>
                  <a:pt x="470" y="481"/>
                  <a:pt x="423" y="412"/>
                  <a:pt x="463" y="463"/>
                </a:cubicBezTo>
                <a:cubicBezTo>
                  <a:pt x="481" y="485"/>
                  <a:pt x="482" y="517"/>
                  <a:pt x="507" y="532"/>
                </a:cubicBezTo>
                <a:cubicBezTo>
                  <a:pt x="555" y="560"/>
                  <a:pt x="620" y="558"/>
                  <a:pt x="672" y="576"/>
                </a:cubicBezTo>
                <a:cubicBezTo>
                  <a:pt x="715" y="562"/>
                  <a:pt x="709" y="575"/>
                  <a:pt x="733" y="611"/>
                </a:cubicBezTo>
                <a:cubicBezTo>
                  <a:pt x="747" y="667"/>
                  <a:pt x="750" y="638"/>
                  <a:pt x="786" y="672"/>
                </a:cubicBezTo>
                <a:cubicBezTo>
                  <a:pt x="835" y="622"/>
                  <a:pt x="814" y="642"/>
                  <a:pt x="847" y="611"/>
                </a:cubicBezTo>
                <a:cubicBezTo>
                  <a:pt x="859" y="576"/>
                  <a:pt x="882" y="506"/>
                  <a:pt x="882" y="506"/>
                </a:cubicBezTo>
                <a:cubicBezTo>
                  <a:pt x="878" y="459"/>
                  <a:pt x="867" y="414"/>
                  <a:pt x="864" y="367"/>
                </a:cubicBezTo>
                <a:cubicBezTo>
                  <a:pt x="859" y="288"/>
                  <a:pt x="864" y="209"/>
                  <a:pt x="856" y="131"/>
                </a:cubicBezTo>
                <a:cubicBezTo>
                  <a:pt x="855" y="121"/>
                  <a:pt x="845" y="113"/>
                  <a:pt x="838" y="105"/>
                </a:cubicBezTo>
                <a:cubicBezTo>
                  <a:pt x="832" y="98"/>
                  <a:pt x="777" y="34"/>
                  <a:pt x="760" y="26"/>
                </a:cubicBezTo>
                <a:cubicBezTo>
                  <a:pt x="735" y="14"/>
                  <a:pt x="707" y="9"/>
                  <a:pt x="681" y="0"/>
                </a:cubicBezTo>
                <a:cubicBezTo>
                  <a:pt x="620" y="3"/>
                  <a:pt x="559" y="1"/>
                  <a:pt x="498" y="9"/>
                </a:cubicBezTo>
                <a:cubicBezTo>
                  <a:pt x="488" y="10"/>
                  <a:pt x="482" y="24"/>
                  <a:pt x="472" y="26"/>
                </a:cubicBezTo>
                <a:cubicBezTo>
                  <a:pt x="441" y="33"/>
                  <a:pt x="408" y="32"/>
                  <a:pt x="376" y="35"/>
                </a:cubicBezTo>
                <a:cubicBezTo>
                  <a:pt x="343" y="46"/>
                  <a:pt x="295" y="45"/>
                  <a:pt x="280" y="79"/>
                </a:cubicBezTo>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4" name="Text Box 13"/>
          <p:cNvSpPr txBox="1">
            <a:spLocks noChangeArrowheads="1"/>
          </p:cNvSpPr>
          <p:nvPr/>
        </p:nvSpPr>
        <p:spPr bwMode="auto">
          <a:xfrm>
            <a:off x="6096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69645" name="Text Box 14"/>
          <p:cNvSpPr txBox="1">
            <a:spLocks noChangeArrowheads="1"/>
          </p:cNvSpPr>
          <p:nvPr/>
        </p:nvSpPr>
        <p:spPr bwMode="auto">
          <a:xfrm>
            <a:off x="4343400" y="1981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69646" name="Text Box 15"/>
          <p:cNvSpPr txBox="1">
            <a:spLocks noChangeArrowheads="1"/>
          </p:cNvSpPr>
          <p:nvPr/>
        </p:nvSpPr>
        <p:spPr bwMode="auto">
          <a:xfrm>
            <a:off x="5334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69647" name="Text Box 16"/>
          <p:cNvSpPr txBox="1">
            <a:spLocks noChangeArrowheads="1"/>
          </p:cNvSpPr>
          <p:nvPr/>
        </p:nvSpPr>
        <p:spPr bwMode="auto">
          <a:xfrm>
            <a:off x="4343400" y="4419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D</a:t>
            </a:r>
          </a:p>
        </p:txBody>
      </p:sp>
      <p:sp>
        <p:nvSpPr>
          <p:cNvPr id="69648" name="Line 17"/>
          <p:cNvSpPr>
            <a:spLocks noChangeShapeType="1"/>
          </p:cNvSpPr>
          <p:nvPr/>
        </p:nvSpPr>
        <p:spPr bwMode="auto">
          <a:xfrm flipH="1">
            <a:off x="1295400" y="3200400"/>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9" name="Line 18"/>
          <p:cNvSpPr>
            <a:spLocks noChangeShapeType="1"/>
          </p:cNvSpPr>
          <p:nvPr/>
        </p:nvSpPr>
        <p:spPr bwMode="auto">
          <a:xfrm flipH="1">
            <a:off x="5334000" y="3124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50" name="Line 19"/>
          <p:cNvSpPr>
            <a:spLocks noChangeShapeType="1"/>
          </p:cNvSpPr>
          <p:nvPr/>
        </p:nvSpPr>
        <p:spPr bwMode="auto">
          <a:xfrm flipV="1">
            <a:off x="2133600" y="4953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51" name="Line 20"/>
          <p:cNvSpPr>
            <a:spLocks noChangeShapeType="1"/>
          </p:cNvSpPr>
          <p:nvPr/>
        </p:nvSpPr>
        <p:spPr bwMode="auto">
          <a:xfrm>
            <a:off x="5943600" y="55626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52" name="Text Box 21"/>
          <p:cNvSpPr txBox="1">
            <a:spLocks noChangeArrowheads="1"/>
          </p:cNvSpPr>
          <p:nvPr/>
        </p:nvSpPr>
        <p:spPr bwMode="auto">
          <a:xfrm>
            <a:off x="8001000" y="17526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57200" y="304800"/>
            <a:ext cx="8077200" cy="5821363"/>
          </a:xfrm>
        </p:spPr>
        <p:txBody>
          <a:bodyPr/>
          <a:lstStyle/>
          <a:p>
            <a:pPr eaLnBrk="1" hangingPunct="1"/>
            <a:r>
              <a:rPr lang="en-US"/>
              <a:t>Roughly, How old is the earth?</a:t>
            </a:r>
          </a:p>
        </p:txBody>
      </p:sp>
      <p:pic>
        <p:nvPicPr>
          <p:cNvPr id="70659" name="Picture 3" descr="Old ear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4"/>
          <p:cNvSpPr txBox="1">
            <a:spLocks noChangeArrowheads="1"/>
          </p:cNvSpPr>
          <p:nvPr/>
        </p:nvSpPr>
        <p:spPr bwMode="auto">
          <a:xfrm>
            <a:off x="7543800" y="228600"/>
            <a:ext cx="144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304800"/>
            <a:ext cx="8229600" cy="5821363"/>
          </a:xfrm>
        </p:spPr>
        <p:txBody>
          <a:bodyPr/>
          <a:lstStyle/>
          <a:p>
            <a:pPr eaLnBrk="1" hangingPunct="1"/>
            <a:r>
              <a:rPr lang="en-US" dirty="0"/>
              <a:t>Roughly, How old is the earth?</a:t>
            </a:r>
          </a:p>
          <a:p>
            <a:pPr eaLnBrk="1" hangingPunct="1"/>
            <a:r>
              <a:rPr lang="en-US" dirty="0">
                <a:solidFill>
                  <a:srgbClr val="92D050"/>
                </a:solidFill>
              </a:rPr>
              <a:t>4.54 Billion Years Old</a:t>
            </a:r>
          </a:p>
        </p:txBody>
      </p:sp>
      <p:pic>
        <p:nvPicPr>
          <p:cNvPr id="71683" name="Picture 3" descr="Old ear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4"/>
          <p:cNvSpPr txBox="1">
            <a:spLocks noChangeArrowheads="1"/>
          </p:cNvSpPr>
          <p:nvPr/>
        </p:nvSpPr>
        <p:spPr bwMode="auto">
          <a:xfrm>
            <a:off x="7543800" y="228600"/>
            <a:ext cx="144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457200" y="152400"/>
            <a:ext cx="8153400" cy="5973763"/>
          </a:xfrm>
        </p:spPr>
        <p:txBody>
          <a:bodyPr/>
          <a:lstStyle/>
          <a:p>
            <a:pPr eaLnBrk="1" hangingPunct="1"/>
            <a:r>
              <a:rPr lang="en-US"/>
              <a:t>This describes how layers of Earth that are on the bottom are usually older and contain older fossils. </a:t>
            </a:r>
            <a:endParaRPr lang="en-US">
              <a:solidFill>
                <a:srgbClr val="FFFF00"/>
              </a:solidFill>
            </a:endParaRPr>
          </a:p>
        </p:txBody>
      </p:sp>
      <p:pic>
        <p:nvPicPr>
          <p:cNvPr id="7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577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8" name="Text Box 5"/>
          <p:cNvSpPr txBox="1">
            <a:spLocks noChangeArrowheads="1"/>
          </p:cNvSpPr>
          <p:nvPr/>
        </p:nvSpPr>
        <p:spPr bwMode="auto">
          <a:xfrm>
            <a:off x="533400" y="19050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152400"/>
            <a:ext cx="8153400" cy="5973763"/>
          </a:xfrm>
        </p:spPr>
        <p:txBody>
          <a:bodyPr/>
          <a:lstStyle/>
          <a:p>
            <a:pPr eaLnBrk="1" hangingPunct="1"/>
            <a:r>
              <a:rPr lang="en-US"/>
              <a:t>This describes how layers of Earth that are on the bottom are usually older and contain older fossils. </a:t>
            </a:r>
            <a:r>
              <a:rPr lang="en-US">
                <a:solidFill>
                  <a:srgbClr val="FFFF00"/>
                </a:solidFill>
              </a:rPr>
              <a:t>Principle of Superposition</a:t>
            </a:r>
          </a:p>
        </p:txBody>
      </p:sp>
      <p:pic>
        <p:nvPicPr>
          <p:cNvPr id="737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577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2" name="Text Box 5"/>
          <p:cNvSpPr txBox="1">
            <a:spLocks noChangeArrowheads="1"/>
          </p:cNvSpPr>
          <p:nvPr/>
        </p:nvSpPr>
        <p:spPr bwMode="auto">
          <a:xfrm>
            <a:off x="533400" y="19050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228600" y="304800"/>
            <a:ext cx="8763000" cy="5821363"/>
          </a:xfrm>
        </p:spPr>
        <p:txBody>
          <a:bodyPr/>
          <a:lstStyle/>
          <a:p>
            <a:pPr eaLnBrk="1" hangingPunct="1"/>
            <a:r>
              <a:rPr lang="en-US"/>
              <a:t>What may have occurred at numbers 6, 8, and 10? </a:t>
            </a: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5"/>
          <p:cNvSpPr txBox="1">
            <a:spLocks noChangeArrowheads="1"/>
          </p:cNvSpPr>
          <p:nvPr/>
        </p:nvSpPr>
        <p:spPr bwMode="auto">
          <a:xfrm>
            <a:off x="8077200" y="2209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74757" name="Oval 6"/>
          <p:cNvSpPr>
            <a:spLocks noChangeArrowheads="1"/>
          </p:cNvSpPr>
          <p:nvPr/>
        </p:nvSpPr>
        <p:spPr bwMode="auto">
          <a:xfrm>
            <a:off x="228600" y="2819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8" name="Oval 7"/>
          <p:cNvSpPr>
            <a:spLocks noChangeArrowheads="1"/>
          </p:cNvSpPr>
          <p:nvPr/>
        </p:nvSpPr>
        <p:spPr bwMode="auto">
          <a:xfrm>
            <a:off x="228600" y="3657600"/>
            <a:ext cx="4572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9" name="Oval 8"/>
          <p:cNvSpPr>
            <a:spLocks noChangeArrowheads="1"/>
          </p:cNvSpPr>
          <p:nvPr/>
        </p:nvSpPr>
        <p:spPr bwMode="auto">
          <a:xfrm>
            <a:off x="228600" y="4343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228600" y="304800"/>
            <a:ext cx="8763000" cy="5821363"/>
          </a:xfrm>
        </p:spPr>
        <p:txBody>
          <a:bodyPr/>
          <a:lstStyle/>
          <a:p>
            <a:pPr eaLnBrk="1" hangingPunct="1"/>
            <a:r>
              <a:rPr lang="en-US"/>
              <a:t>What may have occurred at numbers 6, 8, and 10?</a:t>
            </a:r>
          </a:p>
          <a:p>
            <a:pPr eaLnBrk="1" hangingPunct="1"/>
            <a:r>
              <a:rPr lang="en-US">
                <a:solidFill>
                  <a:srgbClr val="FFFF00"/>
                </a:solidFill>
              </a:rPr>
              <a:t>An Extinction Event</a:t>
            </a:r>
            <a:r>
              <a:rPr lang="en-US"/>
              <a:t> </a:t>
            </a:r>
          </a:p>
        </p:txBody>
      </p:sp>
      <p:pic>
        <p:nvPicPr>
          <p:cNvPr id="757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5"/>
          <p:cNvSpPr txBox="1">
            <a:spLocks noChangeArrowheads="1"/>
          </p:cNvSpPr>
          <p:nvPr/>
        </p:nvSpPr>
        <p:spPr bwMode="auto">
          <a:xfrm>
            <a:off x="8077200" y="2209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75781" name="Oval 6"/>
          <p:cNvSpPr>
            <a:spLocks noChangeArrowheads="1"/>
          </p:cNvSpPr>
          <p:nvPr/>
        </p:nvSpPr>
        <p:spPr bwMode="auto">
          <a:xfrm>
            <a:off x="228600" y="2819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2" name="Oval 7"/>
          <p:cNvSpPr>
            <a:spLocks noChangeArrowheads="1"/>
          </p:cNvSpPr>
          <p:nvPr/>
        </p:nvSpPr>
        <p:spPr bwMode="auto">
          <a:xfrm>
            <a:off x="228600" y="3657600"/>
            <a:ext cx="4572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3" name="Oval 8"/>
          <p:cNvSpPr>
            <a:spLocks noChangeArrowheads="1"/>
          </p:cNvSpPr>
          <p:nvPr/>
        </p:nvSpPr>
        <p:spPr bwMode="auto">
          <a:xfrm>
            <a:off x="228600" y="4343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228600" y="304800"/>
            <a:ext cx="8763000" cy="5821363"/>
          </a:xfrm>
        </p:spPr>
        <p:txBody>
          <a:bodyPr/>
          <a:lstStyle/>
          <a:p>
            <a:pPr eaLnBrk="1" hangingPunct="1"/>
            <a:r>
              <a:rPr lang="en-US"/>
              <a:t>What may have occurred at numbers 6, 8, and 10?</a:t>
            </a:r>
          </a:p>
          <a:p>
            <a:pPr eaLnBrk="1" hangingPunct="1"/>
            <a:r>
              <a:rPr lang="en-US">
                <a:solidFill>
                  <a:srgbClr val="FFFF00"/>
                </a:solidFill>
              </a:rPr>
              <a:t>An Extinction Event</a:t>
            </a:r>
            <a:r>
              <a:rPr lang="en-US"/>
              <a:t> </a:t>
            </a:r>
          </a:p>
        </p:txBody>
      </p:sp>
      <p:pic>
        <p:nvPicPr>
          <p:cNvPr id="768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5"/>
          <p:cNvSpPr txBox="1">
            <a:spLocks noChangeArrowheads="1"/>
          </p:cNvSpPr>
          <p:nvPr/>
        </p:nvSpPr>
        <p:spPr bwMode="auto">
          <a:xfrm>
            <a:off x="8077200" y="2209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76805" name="Oval 6"/>
          <p:cNvSpPr>
            <a:spLocks noChangeArrowheads="1"/>
          </p:cNvSpPr>
          <p:nvPr/>
        </p:nvSpPr>
        <p:spPr bwMode="auto">
          <a:xfrm>
            <a:off x="228600" y="2819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6" name="Oval 7"/>
          <p:cNvSpPr>
            <a:spLocks noChangeArrowheads="1"/>
          </p:cNvSpPr>
          <p:nvPr/>
        </p:nvSpPr>
        <p:spPr bwMode="auto">
          <a:xfrm>
            <a:off x="228600" y="3657600"/>
            <a:ext cx="4572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7" name="Oval 8"/>
          <p:cNvSpPr>
            <a:spLocks noChangeArrowheads="1"/>
          </p:cNvSpPr>
          <p:nvPr/>
        </p:nvSpPr>
        <p:spPr bwMode="auto">
          <a:xfrm>
            <a:off x="228600" y="4343400"/>
            <a:ext cx="533400" cy="3810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6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0"/>
            <a:ext cx="5334000" cy="502920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9" name="AutoShape 10"/>
          <p:cNvSpPr>
            <a:spLocks noChangeArrowheads="1"/>
          </p:cNvSpPr>
          <p:nvPr/>
        </p:nvSpPr>
        <p:spPr bwMode="auto">
          <a:xfrm>
            <a:off x="0" y="1828800"/>
            <a:ext cx="5105400" cy="1905000"/>
          </a:xfrm>
          <a:prstGeom prst="wedgeRoundRectCallout">
            <a:avLst>
              <a:gd name="adj1" fmla="val 53856"/>
              <a:gd name="adj2" fmla="val 91750"/>
              <a:gd name="adj3" fmla="val 16667"/>
            </a:avLst>
          </a:prstGeom>
          <a:solidFill>
            <a:schemeClr val="bg1"/>
          </a:solidFill>
          <a:ln w="5715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“99.5%”</a:t>
            </a:r>
          </a:p>
        </p:txBody>
      </p:sp>
      <p:sp>
        <p:nvSpPr>
          <p:cNvPr id="7681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49187"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B0F0"/>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78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78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787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Earth System History Review Game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p:txBody>
      </p:sp>
      <p:sp>
        <p:nvSpPr>
          <p:cNvPr id="78851"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788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chemeClr val="tx1"/>
                </a:solidFill>
              </a:rPr>
              <a:t>B.) Precambrian Supereon, Paleozoic Era, Mesozoic Era, Cenozoic Era</a:t>
            </a:r>
          </a:p>
          <a:p>
            <a:pPr lvl="1" eaLnBrk="1" hangingPunct="1">
              <a:buFontTx/>
              <a:buNone/>
            </a:pPr>
            <a:r>
              <a:rPr lang="en-US">
                <a:solidFill>
                  <a:schemeClr val="tx1"/>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79875"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798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chemeClr val="tx1"/>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80899"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090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35875"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824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rgbClr val="FFC000"/>
                </a:solidFill>
              </a:rPr>
              <a:t>C.) Quaternary Period, Tertiary Period, Devonian Period, Cretaceous Period.</a:t>
            </a:r>
          </a:p>
          <a:p>
            <a:pPr lvl="1" eaLnBrk="1" hangingPunct="1">
              <a:buFontTx/>
              <a:buNone/>
            </a:pPr>
            <a:r>
              <a:rPr lang="en-US">
                <a:solidFill>
                  <a:schemeClr val="tx1"/>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81923"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19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228600" y="228600"/>
            <a:ext cx="8686800" cy="5897563"/>
          </a:xfrm>
        </p:spPr>
        <p:txBody>
          <a:bodyPr/>
          <a:lstStyle/>
          <a:p>
            <a:pPr eaLnBrk="1" hangingPunct="1"/>
            <a:r>
              <a:rPr lang="en-US"/>
              <a:t>This is the correct order for the units of time from the formation of the earth to present?</a:t>
            </a:r>
          </a:p>
          <a:p>
            <a:pPr lvl="1" eaLnBrk="1" hangingPunct="1">
              <a:buFontTx/>
              <a:buNone/>
            </a:pPr>
            <a:r>
              <a:rPr lang="en-US">
                <a:solidFill>
                  <a:srgbClr val="6699FF"/>
                </a:solidFill>
              </a:rPr>
              <a:t>A.) Mesozoic Era, Archean Eon, Cenozoic Era, Cambrian Period</a:t>
            </a:r>
          </a:p>
          <a:p>
            <a:pPr lvl="1" eaLnBrk="1" hangingPunct="1">
              <a:buFontTx/>
              <a:buNone/>
            </a:pPr>
            <a:r>
              <a:rPr lang="en-US">
                <a:solidFill>
                  <a:srgbClr val="FF66FF"/>
                </a:solidFill>
              </a:rPr>
              <a:t>B.) Precambrian Super-Eon, Paleozoic Era, Mesozoic Era, Cenozoic Era</a:t>
            </a:r>
          </a:p>
          <a:p>
            <a:pPr lvl="1" eaLnBrk="1" hangingPunct="1">
              <a:buFontTx/>
              <a:buNone/>
            </a:pPr>
            <a:r>
              <a:rPr lang="en-US">
                <a:solidFill>
                  <a:srgbClr val="FFC000"/>
                </a:solidFill>
              </a:rPr>
              <a:t>C.) Quaternary Period, Tertiary Period, Devonian Period, Cretaceous Period.</a:t>
            </a:r>
          </a:p>
          <a:p>
            <a:pPr lvl="1" eaLnBrk="1" hangingPunct="1">
              <a:buFontTx/>
              <a:buNone/>
            </a:pPr>
            <a:r>
              <a:rPr lang="en-US">
                <a:solidFill>
                  <a:srgbClr val="99FFCC"/>
                </a:solidFill>
              </a:rPr>
              <a:t>D.) Jurassic Period, Triassic Period, Cretaceous Period, Carboniferous Period</a:t>
            </a:r>
          </a:p>
          <a:p>
            <a:pPr lvl="1" eaLnBrk="1" hangingPunct="1">
              <a:buFontTx/>
              <a:buNone/>
            </a:pPr>
            <a:r>
              <a:rPr lang="en-US">
                <a:solidFill>
                  <a:schemeClr val="tx1"/>
                </a:solidFill>
              </a:rPr>
              <a:t>E.)  Paleocene Epoch, Holocene Epoch, Hadean Eon, Proterozoic Eon</a:t>
            </a:r>
          </a:p>
        </p:txBody>
      </p:sp>
      <p:sp>
        <p:nvSpPr>
          <p:cNvPr id="82947"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29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83971"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39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84995"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49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49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39200" cy="3505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86019"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60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60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39200" cy="3505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0" y="5334000"/>
            <a:ext cx="5943600" cy="1219200"/>
          </a:xfrm>
          <a:prstGeom prst="roundRect">
            <a:avLst/>
          </a:prstGeom>
          <a:solidFill>
            <a:srgbClr val="6699FF">
              <a:alpha val="31000"/>
            </a:srgbClr>
          </a:solidFill>
          <a:ln w="762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219200" y="2286000"/>
            <a:ext cx="3657600" cy="457200"/>
          </a:xfrm>
          <a:prstGeom prst="roundRect">
            <a:avLst/>
          </a:prstGeom>
          <a:solidFill>
            <a:srgbClr val="6699FF">
              <a:alpha val="31000"/>
            </a:srgbClr>
          </a:solidFill>
          <a:ln w="762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2"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704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70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39200" cy="3505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371600" y="4267200"/>
            <a:ext cx="5943600" cy="1066800"/>
          </a:xfrm>
          <a:prstGeom prst="roundRect">
            <a:avLst/>
          </a:prstGeom>
          <a:solidFill>
            <a:srgbClr val="FF0000">
              <a:alpha val="31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4876800" y="2286000"/>
            <a:ext cx="2133600" cy="457200"/>
          </a:xfrm>
          <a:prstGeom prst="roundRect">
            <a:avLst/>
          </a:prstGeom>
          <a:solidFill>
            <a:srgbClr val="FF0000">
              <a:alpha val="31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88067"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80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80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39200" cy="3505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95600" y="3733800"/>
            <a:ext cx="5943600" cy="533400"/>
          </a:xfrm>
          <a:prstGeom prst="roundRect">
            <a:avLst/>
          </a:prstGeom>
          <a:solidFill>
            <a:srgbClr val="99FFCC">
              <a:alpha val="31000"/>
            </a:srgb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7010400" y="2286000"/>
            <a:ext cx="1524000" cy="457200"/>
          </a:xfrm>
          <a:prstGeom prst="roundRect">
            <a:avLst/>
          </a:prstGeom>
          <a:solidFill>
            <a:srgbClr val="99FFCC">
              <a:alpha val="31000"/>
            </a:srgb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228600"/>
            <a:ext cx="8686800" cy="5897563"/>
          </a:xfrm>
        </p:spPr>
        <p:txBody>
          <a:bodyPr/>
          <a:lstStyle/>
          <a:p>
            <a:pPr eaLnBrk="1" hangingPunct="1">
              <a:defRPr/>
            </a:pPr>
            <a:r>
              <a:rPr lang="en-US" dirty="0"/>
              <a:t>This is the correct order for the units of time from the formation of the earth to present?</a:t>
            </a:r>
          </a:p>
          <a:p>
            <a:pPr lvl="1" eaLnBrk="1" hangingPunct="1">
              <a:buFontTx/>
              <a:buNone/>
              <a:defRPr/>
            </a:pPr>
            <a:r>
              <a:rPr lang="en-US" dirty="0">
                <a:solidFill>
                  <a:srgbClr val="6699FF"/>
                </a:solidFill>
              </a:rPr>
              <a:t>A.) Mesozoic Era, </a:t>
            </a:r>
            <a:r>
              <a:rPr lang="en-US" dirty="0" err="1">
                <a:solidFill>
                  <a:srgbClr val="6699FF"/>
                </a:solidFill>
              </a:rPr>
              <a:t>Archean</a:t>
            </a:r>
            <a:r>
              <a:rPr lang="en-US" dirty="0">
                <a:solidFill>
                  <a:srgbClr val="6699FF"/>
                </a:solidFill>
              </a:rPr>
              <a:t> Eon, Cenozoic Era, Cambrian Period</a:t>
            </a:r>
          </a:p>
          <a:p>
            <a:pPr lvl="1" eaLnBrk="1" hangingPunct="1">
              <a:buFontTx/>
              <a:buNone/>
              <a:defRPr/>
            </a:pPr>
            <a:r>
              <a:rPr lang="en-US" dirty="0">
                <a:solidFill>
                  <a:srgbClr val="FF66FF"/>
                </a:solidFill>
              </a:rPr>
              <a:t>B.) Precambrian Super-Eon, Paleozoic Era, Mesozoic Era, Cenozoic Era</a:t>
            </a:r>
          </a:p>
          <a:p>
            <a:pPr lvl="1" eaLnBrk="1" hangingPunct="1">
              <a:buFontTx/>
              <a:buNone/>
              <a:defRPr/>
            </a:pPr>
            <a:r>
              <a:rPr lang="en-US" dirty="0">
                <a:solidFill>
                  <a:srgbClr val="FFC000"/>
                </a:solidFill>
              </a:rPr>
              <a:t>C.) Quaternary Period, Tertiary Period, Devonian Period, Cretaceous Period.</a:t>
            </a:r>
          </a:p>
          <a:p>
            <a:pPr lvl="1" eaLnBrk="1" hangingPunct="1">
              <a:buFontTx/>
              <a:buNone/>
              <a:defRPr/>
            </a:pPr>
            <a:r>
              <a:rPr lang="en-US" dirty="0">
                <a:solidFill>
                  <a:srgbClr val="99FFCC"/>
                </a:solidFill>
              </a:rPr>
              <a:t>D.) Jurassic Period, Triassic Period, Cretaceous Period, Carboniferous Period</a:t>
            </a:r>
          </a:p>
          <a:p>
            <a:pPr lvl="1" eaLnBrk="1" hangingPunct="1">
              <a:buFontTx/>
              <a:buNone/>
              <a:defRPr/>
            </a:pPr>
            <a:r>
              <a:rPr lang="en-US" dirty="0">
                <a:solidFill>
                  <a:schemeClr val="accent2">
                    <a:lumMod val="60000"/>
                    <a:lumOff val="40000"/>
                  </a:schemeClr>
                </a:solidFill>
              </a:rPr>
              <a:t>E.)  Paleocene Epoch, Holocene Epoch, Hadean Eon, </a:t>
            </a:r>
            <a:r>
              <a:rPr lang="en-US" dirty="0" err="1">
                <a:solidFill>
                  <a:schemeClr val="accent2">
                    <a:lumMod val="60000"/>
                    <a:lumOff val="40000"/>
                  </a:schemeClr>
                </a:solidFill>
              </a:rPr>
              <a:t>Proterozoic</a:t>
            </a:r>
            <a:r>
              <a:rPr lang="en-US" dirty="0">
                <a:solidFill>
                  <a:schemeClr val="accent2">
                    <a:lumMod val="60000"/>
                    <a:lumOff val="40000"/>
                  </a:schemeClr>
                </a:solidFill>
              </a:rPr>
              <a:t> Eon</a:t>
            </a:r>
          </a:p>
        </p:txBody>
      </p:sp>
      <p:sp>
        <p:nvSpPr>
          <p:cNvPr id="89091" name="Text Box 4"/>
          <p:cNvSpPr txBox="1">
            <a:spLocks noChangeArrowheads="1"/>
          </p:cNvSpPr>
          <p:nvPr/>
        </p:nvSpPr>
        <p:spPr bwMode="auto">
          <a:xfrm>
            <a:off x="8077200" y="5638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6</a:t>
            </a:r>
          </a:p>
        </p:txBody>
      </p:sp>
      <p:sp>
        <p:nvSpPr>
          <p:cNvPr id="8909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90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39200" cy="3505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00400" y="3200400"/>
            <a:ext cx="5943600" cy="533400"/>
          </a:xfrm>
          <a:prstGeom prst="roundRect">
            <a:avLst/>
          </a:prstGeom>
          <a:solidFill>
            <a:srgbClr val="FFFF00">
              <a:alpha val="31000"/>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676400" y="2667000"/>
            <a:ext cx="2057400" cy="457200"/>
          </a:xfrm>
          <a:prstGeom prst="roundRect">
            <a:avLst/>
          </a:prstGeom>
          <a:solidFill>
            <a:srgbClr val="FFFF00">
              <a:alpha val="31000"/>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p:txBody>
      </p:sp>
      <p:sp>
        <p:nvSpPr>
          <p:cNvPr id="90115"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01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p:txBody>
      </p:sp>
      <p:sp>
        <p:nvSpPr>
          <p:cNvPr id="91139"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11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38947" name="Group 3"/>
          <p:cNvGraphicFramePr>
            <a:graphicFrameLocks noGrp="1"/>
          </p:cNvGraphicFramePr>
          <p:nvPr/>
        </p:nvGraphicFramePr>
        <p:xfrm>
          <a:off x="228600" y="838200"/>
          <a:ext cx="8534400" cy="563086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000"/>
                          </a:solidFill>
                          <a:effectLst/>
                          <a:latin typeface="Times New Roman" pitchFamily="18" charset="0"/>
                        </a:rPr>
                        <a:t>IN THE NICK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UNITS OF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PICTURES IN TIME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ANYTHING EARTH HISTORY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DINOSAURS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92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926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Earth System History Review Game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p:txBody>
      </p:sp>
      <p:sp>
        <p:nvSpPr>
          <p:cNvPr id="92163"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21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p:txBody>
      </p:sp>
      <p:sp>
        <p:nvSpPr>
          <p:cNvPr id="93187"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31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p:txBody>
      </p:sp>
      <p:sp>
        <p:nvSpPr>
          <p:cNvPr id="94211"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42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95235" name="Text Box 4"/>
          <p:cNvSpPr txBox="1">
            <a:spLocks noChangeArrowheads="1"/>
          </p:cNvSpPr>
          <p:nvPr/>
        </p:nvSpPr>
        <p:spPr bwMode="auto">
          <a:xfrm>
            <a:off x="8001000" y="10668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523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96259"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sp>
        <p:nvSpPr>
          <p:cNvPr id="96260" name="Rectangle 6"/>
          <p:cNvSpPr>
            <a:spLocks noChangeArrowheads="1"/>
          </p:cNvSpPr>
          <p:nvPr/>
        </p:nvSpPr>
        <p:spPr bwMode="auto">
          <a:xfrm>
            <a:off x="914400" y="1295400"/>
            <a:ext cx="3200400" cy="609600"/>
          </a:xfrm>
          <a:prstGeom prst="rect">
            <a:avLst/>
          </a:prstGeom>
          <a:solidFill>
            <a:srgbClr val="99FFCC">
              <a:alpha val="34117"/>
            </a:srgbClr>
          </a:solidFill>
          <a:ln w="76200">
            <a:solidFill>
              <a:srgbClr val="99FF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1"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97283"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pic>
        <p:nvPicPr>
          <p:cNvPr id="972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6"/>
          <p:cNvSpPr>
            <a:spLocks noChangeArrowheads="1"/>
          </p:cNvSpPr>
          <p:nvPr/>
        </p:nvSpPr>
        <p:spPr bwMode="auto">
          <a:xfrm>
            <a:off x="4343400" y="1752600"/>
            <a:ext cx="457200" cy="3657600"/>
          </a:xfrm>
          <a:prstGeom prst="rect">
            <a:avLst/>
          </a:prstGeom>
          <a:solidFill>
            <a:srgbClr val="99FFCC">
              <a:alpha val="34117"/>
            </a:srgbClr>
          </a:solidFill>
          <a:ln w="76200">
            <a:solidFill>
              <a:srgbClr val="99FF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7287" name="Rectangle 6"/>
          <p:cNvSpPr>
            <a:spLocks noChangeArrowheads="1"/>
          </p:cNvSpPr>
          <p:nvPr/>
        </p:nvSpPr>
        <p:spPr bwMode="auto">
          <a:xfrm>
            <a:off x="914400" y="1295400"/>
            <a:ext cx="3200400" cy="533400"/>
          </a:xfrm>
          <a:prstGeom prst="rect">
            <a:avLst/>
          </a:prstGeom>
          <a:solidFill>
            <a:srgbClr val="99FFCC">
              <a:alpha val="34117"/>
            </a:srgbClr>
          </a:solidFill>
          <a:ln w="76200">
            <a:solidFill>
              <a:srgbClr val="99FF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98307"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pic>
        <p:nvPicPr>
          <p:cNvPr id="983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6"/>
          <p:cNvSpPr>
            <a:spLocks noChangeArrowheads="1"/>
          </p:cNvSpPr>
          <p:nvPr/>
        </p:nvSpPr>
        <p:spPr bwMode="auto">
          <a:xfrm>
            <a:off x="4800600" y="3200400"/>
            <a:ext cx="381000" cy="457200"/>
          </a:xfrm>
          <a:prstGeom prst="rect">
            <a:avLst/>
          </a:prstGeom>
          <a:solidFill>
            <a:srgbClr val="FFC000">
              <a:alpha val="34117"/>
            </a:srgbClr>
          </a:solidFill>
          <a:ln w="76200">
            <a:solidFill>
              <a:srgbClr val="FFC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8311" name="Rectangle 6"/>
          <p:cNvSpPr>
            <a:spLocks noChangeArrowheads="1"/>
          </p:cNvSpPr>
          <p:nvPr/>
        </p:nvSpPr>
        <p:spPr bwMode="auto">
          <a:xfrm>
            <a:off x="838200" y="1828800"/>
            <a:ext cx="3200400" cy="533400"/>
          </a:xfrm>
          <a:prstGeom prst="rect">
            <a:avLst/>
          </a:prstGeom>
          <a:solidFill>
            <a:srgbClr val="FFC000">
              <a:alpha val="34117"/>
            </a:srgbClr>
          </a:solidFill>
          <a:ln w="76200">
            <a:solidFill>
              <a:srgbClr val="FFC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99331"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pic>
        <p:nvPicPr>
          <p:cNvPr id="993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6"/>
          <p:cNvSpPr>
            <a:spLocks noChangeArrowheads="1"/>
          </p:cNvSpPr>
          <p:nvPr/>
        </p:nvSpPr>
        <p:spPr bwMode="auto">
          <a:xfrm>
            <a:off x="5257800" y="3276600"/>
            <a:ext cx="838200" cy="228600"/>
          </a:xfrm>
          <a:prstGeom prst="rect">
            <a:avLst/>
          </a:prstGeom>
          <a:solidFill>
            <a:srgbClr val="FF66FF">
              <a:alpha val="34117"/>
            </a:srgbClr>
          </a:solidFill>
          <a:ln w="76200">
            <a:solidFill>
              <a:srgbClr val="FF66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5" name="Rectangle 6"/>
          <p:cNvSpPr>
            <a:spLocks noChangeArrowheads="1"/>
          </p:cNvSpPr>
          <p:nvPr/>
        </p:nvSpPr>
        <p:spPr bwMode="auto">
          <a:xfrm>
            <a:off x="914400" y="2286000"/>
            <a:ext cx="3200400" cy="533400"/>
          </a:xfrm>
          <a:prstGeom prst="rect">
            <a:avLst/>
          </a:prstGeom>
          <a:solidFill>
            <a:srgbClr val="FF66FF">
              <a:alpha val="34117"/>
            </a:srgbClr>
          </a:solidFill>
          <a:ln w="76200">
            <a:solidFill>
              <a:srgbClr val="FF66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100355"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pic>
        <p:nvPicPr>
          <p:cNvPr id="1003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6"/>
          <p:cNvSpPr>
            <a:spLocks noChangeArrowheads="1"/>
          </p:cNvSpPr>
          <p:nvPr/>
        </p:nvSpPr>
        <p:spPr bwMode="auto">
          <a:xfrm>
            <a:off x="6172200" y="2286000"/>
            <a:ext cx="990600" cy="228600"/>
          </a:xfrm>
          <a:prstGeom prst="rect">
            <a:avLst/>
          </a:prstGeom>
          <a:solidFill>
            <a:srgbClr val="6699FF">
              <a:alpha val="34117"/>
            </a:srgbClr>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35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0359" name="Rectangle 6"/>
          <p:cNvSpPr>
            <a:spLocks noChangeArrowheads="1"/>
          </p:cNvSpPr>
          <p:nvPr/>
        </p:nvSpPr>
        <p:spPr bwMode="auto">
          <a:xfrm>
            <a:off x="914400" y="2819400"/>
            <a:ext cx="3200400" cy="533400"/>
          </a:xfrm>
          <a:prstGeom prst="rect">
            <a:avLst/>
          </a:prstGeom>
          <a:solidFill>
            <a:srgbClr val="6699FF">
              <a:alpha val="34117"/>
            </a:srgbClr>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457200" y="228600"/>
            <a:ext cx="8077200" cy="5897563"/>
          </a:xfrm>
        </p:spPr>
        <p:txBody>
          <a:bodyPr/>
          <a:lstStyle/>
          <a:p>
            <a:pPr eaLnBrk="1" hangingPunct="1"/>
            <a:r>
              <a:rPr lang="en-US"/>
              <a:t>Which of the following units of time is the longest?</a:t>
            </a:r>
          </a:p>
          <a:p>
            <a:pPr lvl="1" eaLnBrk="1" hangingPunct="1">
              <a:buFontTx/>
              <a:buNone/>
            </a:pPr>
            <a:r>
              <a:rPr lang="en-US">
                <a:solidFill>
                  <a:srgbClr val="99FFCC"/>
                </a:solidFill>
              </a:rPr>
              <a:t>A.) Phanerzoic Eon</a:t>
            </a:r>
          </a:p>
          <a:p>
            <a:pPr lvl="1" eaLnBrk="1" hangingPunct="1">
              <a:buFontTx/>
              <a:buNone/>
            </a:pPr>
            <a:r>
              <a:rPr lang="en-US">
                <a:solidFill>
                  <a:srgbClr val="FFC000"/>
                </a:solidFill>
              </a:rPr>
              <a:t>B.) Mesozoic Era</a:t>
            </a:r>
          </a:p>
          <a:p>
            <a:pPr lvl="1" eaLnBrk="1" hangingPunct="1">
              <a:buFontTx/>
              <a:buNone/>
            </a:pPr>
            <a:r>
              <a:rPr lang="en-US">
                <a:solidFill>
                  <a:srgbClr val="FF66FF"/>
                </a:solidFill>
              </a:rPr>
              <a:t>C.) Jurassic Period</a:t>
            </a:r>
          </a:p>
          <a:p>
            <a:pPr lvl="1" eaLnBrk="1" hangingPunct="1">
              <a:buFontTx/>
              <a:buNone/>
            </a:pPr>
            <a:r>
              <a:rPr lang="en-US">
                <a:solidFill>
                  <a:srgbClr val="6699FF"/>
                </a:solidFill>
              </a:rPr>
              <a:t>D.) Pliocene Epoch</a:t>
            </a:r>
          </a:p>
          <a:p>
            <a:pPr lvl="1" eaLnBrk="1" hangingPunct="1">
              <a:buFontTx/>
              <a:buNone/>
            </a:pPr>
            <a:r>
              <a:rPr lang="en-US">
                <a:solidFill>
                  <a:srgbClr val="FFFFCC"/>
                </a:solidFill>
              </a:rPr>
              <a:t>E.) Science Class</a:t>
            </a:r>
          </a:p>
        </p:txBody>
      </p:sp>
      <p:sp>
        <p:nvSpPr>
          <p:cNvPr id="101379" name="Text Box 4"/>
          <p:cNvSpPr txBox="1">
            <a:spLocks noChangeArrowheads="1"/>
          </p:cNvSpPr>
          <p:nvPr/>
        </p:nvSpPr>
        <p:spPr bwMode="auto">
          <a:xfrm>
            <a:off x="8001000" y="11430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7</a:t>
            </a:r>
          </a:p>
        </p:txBody>
      </p:sp>
      <p:pic>
        <p:nvPicPr>
          <p:cNvPr id="1013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2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6"/>
          <p:cNvSpPr>
            <a:spLocks noChangeArrowheads="1"/>
          </p:cNvSpPr>
          <p:nvPr/>
        </p:nvSpPr>
        <p:spPr bwMode="auto">
          <a:xfrm>
            <a:off x="838200" y="3276600"/>
            <a:ext cx="3200400" cy="609600"/>
          </a:xfrm>
          <a:prstGeom prst="rect">
            <a:avLst/>
          </a:prstGeom>
          <a:solidFill>
            <a:srgbClr val="FFFF00">
              <a:alpha val="34117"/>
            </a:srgbClr>
          </a:solidFill>
          <a:ln w="762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138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13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267200" cy="48006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6494</Words>
  <Application>Microsoft Office PowerPoint</Application>
  <PresentationFormat>On-screen Show (4:3)</PresentationFormat>
  <Paragraphs>1285</Paragraphs>
  <Slides>175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175</vt:i4>
      </vt:variant>
    </vt:vector>
  </HeadingPairs>
  <TitlesOfParts>
    <vt:vector size="186"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9</cp:revision>
  <dcterms:modified xsi:type="dcterms:W3CDTF">2024-08-16T15:18:19Z</dcterms:modified>
</cp:coreProperties>
</file>